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179"/>
  </p:notesMasterIdLst>
  <p:sldIdLst>
    <p:sldId id="256" r:id="rId2"/>
    <p:sldId id="373" r:id="rId3"/>
    <p:sldId id="257" r:id="rId4"/>
    <p:sldId id="325" r:id="rId5"/>
    <p:sldId id="394" r:id="rId6"/>
    <p:sldId id="426" r:id="rId7"/>
    <p:sldId id="258" r:id="rId8"/>
    <p:sldId id="379" r:id="rId9"/>
    <p:sldId id="423" r:id="rId10"/>
    <p:sldId id="424" r:id="rId11"/>
    <p:sldId id="425" r:id="rId12"/>
    <p:sldId id="428" r:id="rId13"/>
    <p:sldId id="430" r:id="rId14"/>
    <p:sldId id="441" r:id="rId15"/>
    <p:sldId id="442" r:id="rId16"/>
    <p:sldId id="443" r:id="rId17"/>
    <p:sldId id="444" r:id="rId18"/>
    <p:sldId id="445" r:id="rId19"/>
    <p:sldId id="469" r:id="rId20"/>
    <p:sldId id="488" r:id="rId21"/>
    <p:sldId id="470" r:id="rId22"/>
    <p:sldId id="472" r:id="rId23"/>
    <p:sldId id="471" r:id="rId24"/>
    <p:sldId id="473" r:id="rId25"/>
    <p:sldId id="474" r:id="rId26"/>
    <p:sldId id="483" r:id="rId27"/>
    <p:sldId id="491" r:id="rId28"/>
    <p:sldId id="479" r:id="rId29"/>
    <p:sldId id="492" r:id="rId30"/>
    <p:sldId id="485" r:id="rId31"/>
    <p:sldId id="482" r:id="rId32"/>
    <p:sldId id="475" r:id="rId33"/>
    <p:sldId id="484" r:id="rId34"/>
    <p:sldId id="486" r:id="rId35"/>
    <p:sldId id="489" r:id="rId36"/>
    <p:sldId id="490" r:id="rId37"/>
    <p:sldId id="476" r:id="rId38"/>
    <p:sldId id="478" r:id="rId39"/>
    <p:sldId id="487" r:id="rId40"/>
    <p:sldId id="480" r:id="rId41"/>
    <p:sldId id="477" r:id="rId42"/>
    <p:sldId id="427" r:id="rId43"/>
    <p:sldId id="429" r:id="rId44"/>
    <p:sldId id="290" r:id="rId45"/>
    <p:sldId id="362" r:id="rId46"/>
    <p:sldId id="282" r:id="rId47"/>
    <p:sldId id="296" r:id="rId48"/>
    <p:sldId id="299" r:id="rId49"/>
    <p:sldId id="274" r:id="rId50"/>
    <p:sldId id="275" r:id="rId51"/>
    <p:sldId id="276" r:id="rId52"/>
    <p:sldId id="283" r:id="rId53"/>
    <p:sldId id="281" r:id="rId54"/>
    <p:sldId id="297" r:id="rId55"/>
    <p:sldId id="277" r:id="rId56"/>
    <p:sldId id="278" r:id="rId57"/>
    <p:sldId id="279" r:id="rId58"/>
    <p:sldId id="285" r:id="rId59"/>
    <p:sldId id="288" r:id="rId60"/>
    <p:sldId id="284" r:id="rId61"/>
    <p:sldId id="286" r:id="rId62"/>
    <p:sldId id="328" r:id="rId63"/>
    <p:sldId id="395" r:id="rId64"/>
    <p:sldId id="396" r:id="rId65"/>
    <p:sldId id="397" r:id="rId66"/>
    <p:sldId id="399" r:id="rId67"/>
    <p:sldId id="448" r:id="rId68"/>
    <p:sldId id="400" r:id="rId69"/>
    <p:sldId id="401" r:id="rId70"/>
    <p:sldId id="402" r:id="rId71"/>
    <p:sldId id="450" r:id="rId72"/>
    <p:sldId id="403" r:id="rId73"/>
    <p:sldId id="404" r:id="rId74"/>
    <p:sldId id="405" r:id="rId75"/>
    <p:sldId id="451" r:id="rId76"/>
    <p:sldId id="452" r:id="rId77"/>
    <p:sldId id="453" r:id="rId78"/>
    <p:sldId id="455" r:id="rId79"/>
    <p:sldId id="456" r:id="rId80"/>
    <p:sldId id="406" r:id="rId81"/>
    <p:sldId id="408" r:id="rId82"/>
    <p:sldId id="407" r:id="rId83"/>
    <p:sldId id="409" r:id="rId84"/>
    <p:sldId id="422" r:id="rId85"/>
    <p:sldId id="410" r:id="rId86"/>
    <p:sldId id="411" r:id="rId87"/>
    <p:sldId id="412" r:id="rId88"/>
    <p:sldId id="413" r:id="rId89"/>
    <p:sldId id="414" r:id="rId90"/>
    <p:sldId id="415" r:id="rId91"/>
    <p:sldId id="493" r:id="rId92"/>
    <p:sldId id="494" r:id="rId93"/>
    <p:sldId id="449" r:id="rId94"/>
    <p:sldId id="416" r:id="rId95"/>
    <p:sldId id="417" r:id="rId96"/>
    <p:sldId id="418" r:id="rId97"/>
    <p:sldId id="420" r:id="rId98"/>
    <p:sldId id="421" r:id="rId99"/>
    <p:sldId id="363" r:id="rId100"/>
    <p:sldId id="364" r:id="rId101"/>
    <p:sldId id="365" r:id="rId102"/>
    <p:sldId id="458" r:id="rId103"/>
    <p:sldId id="459" r:id="rId104"/>
    <p:sldId id="460" r:id="rId105"/>
    <p:sldId id="461" r:id="rId106"/>
    <p:sldId id="462" r:id="rId107"/>
    <p:sldId id="463" r:id="rId108"/>
    <p:sldId id="464" r:id="rId109"/>
    <p:sldId id="465" r:id="rId110"/>
    <p:sldId id="466" r:id="rId111"/>
    <p:sldId id="467" r:id="rId112"/>
    <p:sldId id="271" r:id="rId113"/>
    <p:sldId id="368" r:id="rId114"/>
    <p:sldId id="369" r:id="rId115"/>
    <p:sldId id="440" r:id="rId116"/>
    <p:sldId id="370" r:id="rId117"/>
    <p:sldId id="371" r:id="rId118"/>
    <p:sldId id="298" r:id="rId119"/>
    <p:sldId id="314" r:id="rId120"/>
    <p:sldId id="315" r:id="rId121"/>
    <p:sldId id="300" r:id="rId122"/>
    <p:sldId id="301" r:id="rId123"/>
    <p:sldId id="303" r:id="rId124"/>
    <p:sldId id="313" r:id="rId125"/>
    <p:sldId id="312" r:id="rId126"/>
    <p:sldId id="324" r:id="rId127"/>
    <p:sldId id="347" r:id="rId128"/>
    <p:sldId id="336" r:id="rId129"/>
    <p:sldId id="332" r:id="rId130"/>
    <p:sldId id="267" r:id="rId131"/>
    <p:sldId id="287" r:id="rId132"/>
    <p:sldId id="308" r:id="rId133"/>
    <p:sldId id="382" r:id="rId134"/>
    <p:sldId id="383" r:id="rId135"/>
    <p:sldId id="374" r:id="rId136"/>
    <p:sldId id="375" r:id="rId137"/>
    <p:sldId id="376" r:id="rId138"/>
    <p:sldId id="377" r:id="rId139"/>
    <p:sldId id="378" r:id="rId140"/>
    <p:sldId id="380" r:id="rId141"/>
    <p:sldId id="381" r:id="rId142"/>
    <p:sldId id="384" r:id="rId143"/>
    <p:sldId id="385" r:id="rId144"/>
    <p:sldId id="386" r:id="rId145"/>
    <p:sldId id="387" r:id="rId146"/>
    <p:sldId id="388" r:id="rId147"/>
    <p:sldId id="389" r:id="rId148"/>
    <p:sldId id="390" r:id="rId149"/>
    <p:sldId id="391" r:id="rId150"/>
    <p:sldId id="392" r:id="rId151"/>
    <p:sldId id="393" r:id="rId152"/>
    <p:sldId id="431" r:id="rId153"/>
    <p:sldId id="438" r:id="rId154"/>
    <p:sldId id="432" r:id="rId155"/>
    <p:sldId id="468" r:id="rId156"/>
    <p:sldId id="433" r:id="rId157"/>
    <p:sldId id="454" r:id="rId158"/>
    <p:sldId id="434" r:id="rId159"/>
    <p:sldId id="439" r:id="rId160"/>
    <p:sldId id="435" r:id="rId161"/>
    <p:sldId id="436" r:id="rId162"/>
    <p:sldId id="437" r:id="rId163"/>
    <p:sldId id="446" r:id="rId164"/>
    <p:sldId id="447" r:id="rId165"/>
    <p:sldId id="481" r:id="rId166"/>
    <p:sldId id="495" r:id="rId167"/>
    <p:sldId id="261" r:id="rId168"/>
    <p:sldId id="457" r:id="rId169"/>
    <p:sldId id="295" r:id="rId170"/>
    <p:sldId id="316" r:id="rId171"/>
    <p:sldId id="317" r:id="rId172"/>
    <p:sldId id="372" r:id="rId173"/>
    <p:sldId id="496" r:id="rId174"/>
    <p:sldId id="497" r:id="rId175"/>
    <p:sldId id="498" r:id="rId176"/>
    <p:sldId id="499" r:id="rId177"/>
    <p:sldId id="326" r:id="rId178"/>
  </p:sldIdLst>
  <p:sldSz cx="12192000" cy="6858000"/>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3399"/>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32" autoAdjust="0"/>
    <p:restoredTop sz="94630" autoAdjust="0"/>
  </p:normalViewPr>
  <p:slideViewPr>
    <p:cSldViewPr snapToGrid="0">
      <p:cViewPr varScale="1">
        <p:scale>
          <a:sx n="86" d="100"/>
          <a:sy n="86" d="100"/>
        </p:scale>
        <p:origin x="96" y="22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fr-FR"/>
          </a:p>
        </p:txBody>
      </p:sp>
      <p:sp>
        <p:nvSpPr>
          <p:cNvPr id="3" name="Espace réservé de la date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59253568-BBFA-47AC-ACAE-2C48D2152F15}" type="datetimeFigureOut">
              <a:rPr lang="fr-FR" smtClean="0"/>
              <a:t>21/09/2015</a:t>
            </a:fld>
            <a:endParaRPr lang="fr-FR"/>
          </a:p>
        </p:txBody>
      </p:sp>
      <p:sp>
        <p:nvSpPr>
          <p:cNvPr id="4" name="Espace réservé de l'image des diapositives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fr-FR"/>
          </a:p>
        </p:txBody>
      </p:sp>
      <p:sp>
        <p:nvSpPr>
          <p:cNvPr id="5" name="Espace réservé des commentaires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DB6C45EE-3C42-4BCE-8E9D-F2F54E3D13EA}" type="slidenum">
              <a:rPr lang="fr-FR" smtClean="0"/>
              <a:t>‹N°›</a:t>
            </a:fld>
            <a:endParaRPr lang="fr-FR"/>
          </a:p>
        </p:txBody>
      </p:sp>
    </p:spTree>
    <p:extLst>
      <p:ext uri="{BB962C8B-B14F-4D97-AF65-F5344CB8AC3E}">
        <p14:creationId xmlns:p14="http://schemas.microsoft.com/office/powerpoint/2010/main" val="4236336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B6C45EE-3C42-4BCE-8E9D-F2F54E3D13EA}" type="slidenum">
              <a:rPr lang="fr-FR" smtClean="0"/>
              <a:t>1</a:t>
            </a:fld>
            <a:endParaRPr lang="fr-FR" dirty="0"/>
          </a:p>
        </p:txBody>
      </p:sp>
    </p:spTree>
    <p:extLst>
      <p:ext uri="{BB962C8B-B14F-4D97-AF65-F5344CB8AC3E}">
        <p14:creationId xmlns:p14="http://schemas.microsoft.com/office/powerpoint/2010/main" val="1701057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B6C45EE-3C42-4BCE-8E9D-F2F54E3D13EA}" type="slidenum">
              <a:rPr lang="fr-FR" smtClean="0"/>
              <a:t>44</a:t>
            </a:fld>
            <a:endParaRPr lang="fr-FR"/>
          </a:p>
        </p:txBody>
      </p:sp>
    </p:spTree>
    <p:extLst>
      <p:ext uri="{BB962C8B-B14F-4D97-AF65-F5344CB8AC3E}">
        <p14:creationId xmlns:p14="http://schemas.microsoft.com/office/powerpoint/2010/main" val="4286529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B6C45EE-3C42-4BCE-8E9D-F2F54E3D13EA}" type="slidenum">
              <a:rPr lang="fr-FR" smtClean="0"/>
              <a:t>45</a:t>
            </a:fld>
            <a:endParaRPr lang="fr-FR" dirty="0"/>
          </a:p>
        </p:txBody>
      </p:sp>
    </p:spTree>
    <p:extLst>
      <p:ext uri="{BB962C8B-B14F-4D97-AF65-F5344CB8AC3E}">
        <p14:creationId xmlns:p14="http://schemas.microsoft.com/office/powerpoint/2010/main" val="3831615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B6C45EE-3C42-4BCE-8E9D-F2F54E3D13EA}" type="slidenum">
              <a:rPr lang="fr-FR" smtClean="0"/>
              <a:t>141</a:t>
            </a:fld>
            <a:endParaRPr lang="fr-FR"/>
          </a:p>
        </p:txBody>
      </p:sp>
    </p:spTree>
    <p:extLst>
      <p:ext uri="{BB962C8B-B14F-4D97-AF65-F5344CB8AC3E}">
        <p14:creationId xmlns:p14="http://schemas.microsoft.com/office/powerpoint/2010/main" val="1892366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B6C45EE-3C42-4BCE-8E9D-F2F54E3D13EA}" type="slidenum">
              <a:rPr lang="fr-FR" smtClean="0"/>
              <a:t>142</a:t>
            </a:fld>
            <a:endParaRPr lang="fr-FR"/>
          </a:p>
        </p:txBody>
      </p:sp>
    </p:spTree>
    <p:extLst>
      <p:ext uri="{BB962C8B-B14F-4D97-AF65-F5344CB8AC3E}">
        <p14:creationId xmlns:p14="http://schemas.microsoft.com/office/powerpoint/2010/main" val="229490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B6C45EE-3C42-4BCE-8E9D-F2F54E3D13EA}" type="slidenum">
              <a:rPr lang="fr-FR" smtClean="0"/>
              <a:t>143</a:t>
            </a:fld>
            <a:endParaRPr lang="fr-FR"/>
          </a:p>
        </p:txBody>
      </p:sp>
    </p:spTree>
    <p:extLst>
      <p:ext uri="{BB962C8B-B14F-4D97-AF65-F5344CB8AC3E}">
        <p14:creationId xmlns:p14="http://schemas.microsoft.com/office/powerpoint/2010/main" val="3556688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B6C45EE-3C42-4BCE-8E9D-F2F54E3D13EA}" type="slidenum">
              <a:rPr lang="fr-FR" smtClean="0"/>
              <a:t>144</a:t>
            </a:fld>
            <a:endParaRPr lang="fr-FR"/>
          </a:p>
        </p:txBody>
      </p:sp>
    </p:spTree>
    <p:extLst>
      <p:ext uri="{BB962C8B-B14F-4D97-AF65-F5344CB8AC3E}">
        <p14:creationId xmlns:p14="http://schemas.microsoft.com/office/powerpoint/2010/main" val="2301040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B6C45EE-3C42-4BCE-8E9D-F2F54E3D13EA}" type="slidenum">
              <a:rPr lang="fr-FR" smtClean="0"/>
              <a:t>145</a:t>
            </a:fld>
            <a:endParaRPr lang="fr-FR"/>
          </a:p>
        </p:txBody>
      </p:sp>
    </p:spTree>
    <p:extLst>
      <p:ext uri="{BB962C8B-B14F-4D97-AF65-F5344CB8AC3E}">
        <p14:creationId xmlns:p14="http://schemas.microsoft.com/office/powerpoint/2010/main" val="2191400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B6C45EE-3C42-4BCE-8E9D-F2F54E3D13EA}" type="slidenum">
              <a:rPr lang="fr-FR" smtClean="0"/>
              <a:t>162</a:t>
            </a:fld>
            <a:endParaRPr lang="fr-FR"/>
          </a:p>
        </p:txBody>
      </p:sp>
    </p:spTree>
    <p:extLst>
      <p:ext uri="{BB962C8B-B14F-4D97-AF65-F5344CB8AC3E}">
        <p14:creationId xmlns:p14="http://schemas.microsoft.com/office/powerpoint/2010/main" val="1841775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1E2E61BD-BA90-4C7D-859A-9D9C901D3273}" type="datetime1">
              <a:rPr lang="fr-FR" smtClean="0"/>
              <a:t>21/09/2015</a:t>
            </a:fld>
            <a:endParaRPr lang="fr-FR"/>
          </a:p>
        </p:txBody>
      </p:sp>
      <p:sp>
        <p:nvSpPr>
          <p:cNvPr id="5" name="Espace réservé du pied de page 4"/>
          <p:cNvSpPr>
            <a:spLocks noGrp="1"/>
          </p:cNvSpPr>
          <p:nvPr>
            <p:ph type="ftr" sz="quarter" idx="11"/>
          </p:nvPr>
        </p:nvSpPr>
        <p:spPr/>
        <p:txBody>
          <a:bodyPr/>
          <a:lstStyle/>
          <a:p>
            <a:r>
              <a:rPr lang="fr-FR" smtClean="0"/>
              <a:t>Le trafic du bois de rose à Madagascar</a:t>
            </a:r>
            <a:endParaRPr lang="fr-FR"/>
          </a:p>
        </p:txBody>
      </p:sp>
      <p:sp>
        <p:nvSpPr>
          <p:cNvPr id="6" name="Espace réservé du numéro de diapositive 5"/>
          <p:cNvSpPr>
            <a:spLocks noGrp="1"/>
          </p:cNvSpPr>
          <p:nvPr>
            <p:ph type="sldNum" sz="quarter" idx="12"/>
          </p:nvPr>
        </p:nvSpPr>
        <p:spPr/>
        <p:txBody>
          <a:bodyPr/>
          <a:lstStyle/>
          <a:p>
            <a:fld id="{814B13E8-1059-4FEE-952E-0153852B3488}" type="slidenum">
              <a:rPr lang="fr-FR" smtClean="0"/>
              <a:t>‹N°›</a:t>
            </a:fld>
            <a:endParaRPr lang="fr-FR"/>
          </a:p>
        </p:txBody>
      </p:sp>
    </p:spTree>
    <p:extLst>
      <p:ext uri="{BB962C8B-B14F-4D97-AF65-F5344CB8AC3E}">
        <p14:creationId xmlns:p14="http://schemas.microsoft.com/office/powerpoint/2010/main" val="2446129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866F1CE-EEC6-4841-8CA2-CCAE07E63417}" type="datetime1">
              <a:rPr lang="fr-FR" smtClean="0"/>
              <a:t>21/09/2015</a:t>
            </a:fld>
            <a:endParaRPr lang="fr-FR"/>
          </a:p>
        </p:txBody>
      </p:sp>
      <p:sp>
        <p:nvSpPr>
          <p:cNvPr id="5" name="Espace réservé du pied de page 4"/>
          <p:cNvSpPr>
            <a:spLocks noGrp="1"/>
          </p:cNvSpPr>
          <p:nvPr>
            <p:ph type="ftr" sz="quarter" idx="11"/>
          </p:nvPr>
        </p:nvSpPr>
        <p:spPr/>
        <p:txBody>
          <a:bodyPr/>
          <a:lstStyle/>
          <a:p>
            <a:r>
              <a:rPr lang="fr-FR" smtClean="0"/>
              <a:t>Le trafic du bois de rose à Madagascar</a:t>
            </a:r>
            <a:endParaRPr lang="fr-FR"/>
          </a:p>
        </p:txBody>
      </p:sp>
      <p:sp>
        <p:nvSpPr>
          <p:cNvPr id="6" name="Espace réservé du numéro de diapositive 5"/>
          <p:cNvSpPr>
            <a:spLocks noGrp="1"/>
          </p:cNvSpPr>
          <p:nvPr>
            <p:ph type="sldNum" sz="quarter" idx="12"/>
          </p:nvPr>
        </p:nvSpPr>
        <p:spPr/>
        <p:txBody>
          <a:bodyPr/>
          <a:lstStyle/>
          <a:p>
            <a:fld id="{814B13E8-1059-4FEE-952E-0153852B3488}" type="slidenum">
              <a:rPr lang="fr-FR" smtClean="0"/>
              <a:t>‹N°›</a:t>
            </a:fld>
            <a:endParaRPr lang="fr-FR"/>
          </a:p>
        </p:txBody>
      </p:sp>
    </p:spTree>
    <p:extLst>
      <p:ext uri="{BB962C8B-B14F-4D97-AF65-F5344CB8AC3E}">
        <p14:creationId xmlns:p14="http://schemas.microsoft.com/office/powerpoint/2010/main" val="3542883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8784F17-8772-46D6-BC5A-02CE7994F0E6}" type="datetime1">
              <a:rPr lang="fr-FR" smtClean="0"/>
              <a:t>21/09/2015</a:t>
            </a:fld>
            <a:endParaRPr lang="fr-FR"/>
          </a:p>
        </p:txBody>
      </p:sp>
      <p:sp>
        <p:nvSpPr>
          <p:cNvPr id="5" name="Espace réservé du pied de page 4"/>
          <p:cNvSpPr>
            <a:spLocks noGrp="1"/>
          </p:cNvSpPr>
          <p:nvPr>
            <p:ph type="ftr" sz="quarter" idx="11"/>
          </p:nvPr>
        </p:nvSpPr>
        <p:spPr/>
        <p:txBody>
          <a:bodyPr/>
          <a:lstStyle/>
          <a:p>
            <a:r>
              <a:rPr lang="fr-FR" smtClean="0"/>
              <a:t>Le trafic du bois de rose à Madagascar</a:t>
            </a:r>
            <a:endParaRPr lang="fr-FR"/>
          </a:p>
        </p:txBody>
      </p:sp>
      <p:sp>
        <p:nvSpPr>
          <p:cNvPr id="6" name="Espace réservé du numéro de diapositive 5"/>
          <p:cNvSpPr>
            <a:spLocks noGrp="1"/>
          </p:cNvSpPr>
          <p:nvPr>
            <p:ph type="sldNum" sz="quarter" idx="12"/>
          </p:nvPr>
        </p:nvSpPr>
        <p:spPr/>
        <p:txBody>
          <a:bodyPr/>
          <a:lstStyle/>
          <a:p>
            <a:fld id="{814B13E8-1059-4FEE-952E-0153852B3488}" type="slidenum">
              <a:rPr lang="fr-FR" smtClean="0"/>
              <a:t>‹N°›</a:t>
            </a:fld>
            <a:endParaRPr lang="fr-FR"/>
          </a:p>
        </p:txBody>
      </p:sp>
    </p:spTree>
    <p:extLst>
      <p:ext uri="{BB962C8B-B14F-4D97-AF65-F5344CB8AC3E}">
        <p14:creationId xmlns:p14="http://schemas.microsoft.com/office/powerpoint/2010/main" val="2094587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E114F85-3775-4A03-98E0-44157AA1B7FF}" type="datetime1">
              <a:rPr lang="fr-FR" smtClean="0"/>
              <a:t>21/09/2015</a:t>
            </a:fld>
            <a:endParaRPr lang="fr-FR"/>
          </a:p>
        </p:txBody>
      </p:sp>
      <p:sp>
        <p:nvSpPr>
          <p:cNvPr id="5" name="Espace réservé du pied de page 4"/>
          <p:cNvSpPr>
            <a:spLocks noGrp="1"/>
          </p:cNvSpPr>
          <p:nvPr>
            <p:ph type="ftr" sz="quarter" idx="11"/>
          </p:nvPr>
        </p:nvSpPr>
        <p:spPr/>
        <p:txBody>
          <a:bodyPr/>
          <a:lstStyle/>
          <a:p>
            <a:r>
              <a:rPr lang="fr-FR" smtClean="0"/>
              <a:t>Le trafic du bois de rose à Madagascar</a:t>
            </a:r>
            <a:endParaRPr lang="fr-FR"/>
          </a:p>
        </p:txBody>
      </p:sp>
      <p:sp>
        <p:nvSpPr>
          <p:cNvPr id="6" name="Espace réservé du numéro de diapositive 5"/>
          <p:cNvSpPr>
            <a:spLocks noGrp="1"/>
          </p:cNvSpPr>
          <p:nvPr>
            <p:ph type="sldNum" sz="quarter" idx="12"/>
          </p:nvPr>
        </p:nvSpPr>
        <p:spPr/>
        <p:txBody>
          <a:bodyPr/>
          <a:lstStyle/>
          <a:p>
            <a:fld id="{814B13E8-1059-4FEE-952E-0153852B3488}" type="slidenum">
              <a:rPr lang="fr-FR" smtClean="0"/>
              <a:t>‹N°›</a:t>
            </a:fld>
            <a:endParaRPr lang="fr-FR"/>
          </a:p>
        </p:txBody>
      </p:sp>
    </p:spTree>
    <p:extLst>
      <p:ext uri="{BB962C8B-B14F-4D97-AF65-F5344CB8AC3E}">
        <p14:creationId xmlns:p14="http://schemas.microsoft.com/office/powerpoint/2010/main" val="1943214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5D8E6F99-4EB9-4B99-8840-E46307ED408C}" type="datetime1">
              <a:rPr lang="fr-FR" smtClean="0"/>
              <a:t>21/09/2015</a:t>
            </a:fld>
            <a:endParaRPr lang="fr-FR"/>
          </a:p>
        </p:txBody>
      </p:sp>
      <p:sp>
        <p:nvSpPr>
          <p:cNvPr id="5" name="Espace réservé du pied de page 4"/>
          <p:cNvSpPr>
            <a:spLocks noGrp="1"/>
          </p:cNvSpPr>
          <p:nvPr>
            <p:ph type="ftr" sz="quarter" idx="11"/>
          </p:nvPr>
        </p:nvSpPr>
        <p:spPr/>
        <p:txBody>
          <a:bodyPr/>
          <a:lstStyle/>
          <a:p>
            <a:r>
              <a:rPr lang="fr-FR" smtClean="0"/>
              <a:t>Le trafic du bois de rose à Madagascar</a:t>
            </a:r>
            <a:endParaRPr lang="fr-FR"/>
          </a:p>
        </p:txBody>
      </p:sp>
      <p:sp>
        <p:nvSpPr>
          <p:cNvPr id="6" name="Espace réservé du numéro de diapositive 5"/>
          <p:cNvSpPr>
            <a:spLocks noGrp="1"/>
          </p:cNvSpPr>
          <p:nvPr>
            <p:ph type="sldNum" sz="quarter" idx="12"/>
          </p:nvPr>
        </p:nvSpPr>
        <p:spPr/>
        <p:txBody>
          <a:bodyPr/>
          <a:lstStyle/>
          <a:p>
            <a:fld id="{814B13E8-1059-4FEE-952E-0153852B3488}" type="slidenum">
              <a:rPr lang="fr-FR" smtClean="0"/>
              <a:t>‹N°›</a:t>
            </a:fld>
            <a:endParaRPr lang="fr-FR"/>
          </a:p>
        </p:txBody>
      </p:sp>
    </p:spTree>
    <p:extLst>
      <p:ext uri="{BB962C8B-B14F-4D97-AF65-F5344CB8AC3E}">
        <p14:creationId xmlns:p14="http://schemas.microsoft.com/office/powerpoint/2010/main" val="3641052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FC66E119-C4BC-404A-99D2-ABCF0ADA34AD}" type="datetime1">
              <a:rPr lang="fr-FR" smtClean="0"/>
              <a:t>21/09/2015</a:t>
            </a:fld>
            <a:endParaRPr lang="fr-FR"/>
          </a:p>
        </p:txBody>
      </p:sp>
      <p:sp>
        <p:nvSpPr>
          <p:cNvPr id="6" name="Espace réservé du pied de page 5"/>
          <p:cNvSpPr>
            <a:spLocks noGrp="1"/>
          </p:cNvSpPr>
          <p:nvPr>
            <p:ph type="ftr" sz="quarter" idx="11"/>
          </p:nvPr>
        </p:nvSpPr>
        <p:spPr/>
        <p:txBody>
          <a:bodyPr/>
          <a:lstStyle/>
          <a:p>
            <a:r>
              <a:rPr lang="fr-FR" smtClean="0"/>
              <a:t>Le trafic du bois de rose à Madagascar</a:t>
            </a:r>
            <a:endParaRPr lang="fr-FR"/>
          </a:p>
        </p:txBody>
      </p:sp>
      <p:sp>
        <p:nvSpPr>
          <p:cNvPr id="7" name="Espace réservé du numéro de diapositive 6"/>
          <p:cNvSpPr>
            <a:spLocks noGrp="1"/>
          </p:cNvSpPr>
          <p:nvPr>
            <p:ph type="sldNum" sz="quarter" idx="12"/>
          </p:nvPr>
        </p:nvSpPr>
        <p:spPr/>
        <p:txBody>
          <a:bodyPr/>
          <a:lstStyle/>
          <a:p>
            <a:fld id="{814B13E8-1059-4FEE-952E-0153852B3488}" type="slidenum">
              <a:rPr lang="fr-FR" smtClean="0"/>
              <a:t>‹N°›</a:t>
            </a:fld>
            <a:endParaRPr lang="fr-FR"/>
          </a:p>
        </p:txBody>
      </p:sp>
    </p:spTree>
    <p:extLst>
      <p:ext uri="{BB962C8B-B14F-4D97-AF65-F5344CB8AC3E}">
        <p14:creationId xmlns:p14="http://schemas.microsoft.com/office/powerpoint/2010/main" val="3143670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457678B0-3DA6-411B-AAA8-B426BAD25E8A}" type="datetime1">
              <a:rPr lang="fr-FR" smtClean="0"/>
              <a:t>21/09/2015</a:t>
            </a:fld>
            <a:endParaRPr lang="fr-FR"/>
          </a:p>
        </p:txBody>
      </p:sp>
      <p:sp>
        <p:nvSpPr>
          <p:cNvPr id="8" name="Espace réservé du pied de page 7"/>
          <p:cNvSpPr>
            <a:spLocks noGrp="1"/>
          </p:cNvSpPr>
          <p:nvPr>
            <p:ph type="ftr" sz="quarter" idx="11"/>
          </p:nvPr>
        </p:nvSpPr>
        <p:spPr/>
        <p:txBody>
          <a:bodyPr/>
          <a:lstStyle/>
          <a:p>
            <a:r>
              <a:rPr lang="fr-FR" smtClean="0"/>
              <a:t>Le trafic du bois de rose à Madagascar</a:t>
            </a:r>
            <a:endParaRPr lang="fr-FR"/>
          </a:p>
        </p:txBody>
      </p:sp>
      <p:sp>
        <p:nvSpPr>
          <p:cNvPr id="9" name="Espace réservé du numéro de diapositive 8"/>
          <p:cNvSpPr>
            <a:spLocks noGrp="1"/>
          </p:cNvSpPr>
          <p:nvPr>
            <p:ph type="sldNum" sz="quarter" idx="12"/>
          </p:nvPr>
        </p:nvSpPr>
        <p:spPr/>
        <p:txBody>
          <a:bodyPr/>
          <a:lstStyle/>
          <a:p>
            <a:fld id="{814B13E8-1059-4FEE-952E-0153852B3488}" type="slidenum">
              <a:rPr lang="fr-FR" smtClean="0"/>
              <a:t>‹N°›</a:t>
            </a:fld>
            <a:endParaRPr lang="fr-FR"/>
          </a:p>
        </p:txBody>
      </p:sp>
    </p:spTree>
    <p:extLst>
      <p:ext uri="{BB962C8B-B14F-4D97-AF65-F5344CB8AC3E}">
        <p14:creationId xmlns:p14="http://schemas.microsoft.com/office/powerpoint/2010/main" val="3753118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596F5400-0E61-4D72-B14C-922C66FCDD28}" type="datetime1">
              <a:rPr lang="fr-FR" smtClean="0"/>
              <a:t>21/09/2015</a:t>
            </a:fld>
            <a:endParaRPr lang="fr-FR"/>
          </a:p>
        </p:txBody>
      </p:sp>
      <p:sp>
        <p:nvSpPr>
          <p:cNvPr id="4" name="Espace réservé du pied de page 3"/>
          <p:cNvSpPr>
            <a:spLocks noGrp="1"/>
          </p:cNvSpPr>
          <p:nvPr>
            <p:ph type="ftr" sz="quarter" idx="11"/>
          </p:nvPr>
        </p:nvSpPr>
        <p:spPr/>
        <p:txBody>
          <a:bodyPr/>
          <a:lstStyle/>
          <a:p>
            <a:r>
              <a:rPr lang="fr-FR" smtClean="0"/>
              <a:t>Le trafic du bois de rose à Madagascar</a:t>
            </a:r>
            <a:endParaRPr lang="fr-FR"/>
          </a:p>
        </p:txBody>
      </p:sp>
      <p:sp>
        <p:nvSpPr>
          <p:cNvPr id="5" name="Espace réservé du numéro de diapositive 4"/>
          <p:cNvSpPr>
            <a:spLocks noGrp="1"/>
          </p:cNvSpPr>
          <p:nvPr>
            <p:ph type="sldNum" sz="quarter" idx="12"/>
          </p:nvPr>
        </p:nvSpPr>
        <p:spPr/>
        <p:txBody>
          <a:bodyPr/>
          <a:lstStyle/>
          <a:p>
            <a:fld id="{814B13E8-1059-4FEE-952E-0153852B3488}" type="slidenum">
              <a:rPr lang="fr-FR" smtClean="0"/>
              <a:t>‹N°›</a:t>
            </a:fld>
            <a:endParaRPr lang="fr-FR"/>
          </a:p>
        </p:txBody>
      </p:sp>
    </p:spTree>
    <p:extLst>
      <p:ext uri="{BB962C8B-B14F-4D97-AF65-F5344CB8AC3E}">
        <p14:creationId xmlns:p14="http://schemas.microsoft.com/office/powerpoint/2010/main" val="3024272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A8F52C5-FFD7-4C97-A6B9-E77EE9C41FE5}" type="datetime1">
              <a:rPr lang="fr-FR" smtClean="0"/>
              <a:t>21/09/2015</a:t>
            </a:fld>
            <a:endParaRPr lang="fr-FR"/>
          </a:p>
        </p:txBody>
      </p:sp>
      <p:sp>
        <p:nvSpPr>
          <p:cNvPr id="3" name="Espace réservé du pied de page 2"/>
          <p:cNvSpPr>
            <a:spLocks noGrp="1"/>
          </p:cNvSpPr>
          <p:nvPr>
            <p:ph type="ftr" sz="quarter" idx="11"/>
          </p:nvPr>
        </p:nvSpPr>
        <p:spPr/>
        <p:txBody>
          <a:bodyPr/>
          <a:lstStyle/>
          <a:p>
            <a:r>
              <a:rPr lang="fr-FR" smtClean="0"/>
              <a:t>Le trafic du bois de rose à Madagascar</a:t>
            </a:r>
            <a:endParaRPr lang="fr-FR"/>
          </a:p>
        </p:txBody>
      </p:sp>
      <p:sp>
        <p:nvSpPr>
          <p:cNvPr id="4" name="Espace réservé du numéro de diapositive 3"/>
          <p:cNvSpPr>
            <a:spLocks noGrp="1"/>
          </p:cNvSpPr>
          <p:nvPr>
            <p:ph type="sldNum" sz="quarter" idx="12"/>
          </p:nvPr>
        </p:nvSpPr>
        <p:spPr/>
        <p:txBody>
          <a:bodyPr/>
          <a:lstStyle/>
          <a:p>
            <a:fld id="{814B13E8-1059-4FEE-952E-0153852B3488}" type="slidenum">
              <a:rPr lang="fr-FR" smtClean="0"/>
              <a:t>‹N°›</a:t>
            </a:fld>
            <a:endParaRPr lang="fr-FR"/>
          </a:p>
        </p:txBody>
      </p:sp>
    </p:spTree>
    <p:extLst>
      <p:ext uri="{BB962C8B-B14F-4D97-AF65-F5344CB8AC3E}">
        <p14:creationId xmlns:p14="http://schemas.microsoft.com/office/powerpoint/2010/main" val="349272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E63C90BE-EFCC-4AE4-9F31-E3A17B90D7B2}" type="datetime1">
              <a:rPr lang="fr-FR" smtClean="0"/>
              <a:t>21/09/2015</a:t>
            </a:fld>
            <a:endParaRPr lang="fr-FR"/>
          </a:p>
        </p:txBody>
      </p:sp>
      <p:sp>
        <p:nvSpPr>
          <p:cNvPr id="6" name="Espace réservé du pied de page 5"/>
          <p:cNvSpPr>
            <a:spLocks noGrp="1"/>
          </p:cNvSpPr>
          <p:nvPr>
            <p:ph type="ftr" sz="quarter" idx="11"/>
          </p:nvPr>
        </p:nvSpPr>
        <p:spPr/>
        <p:txBody>
          <a:bodyPr/>
          <a:lstStyle/>
          <a:p>
            <a:r>
              <a:rPr lang="fr-FR" smtClean="0"/>
              <a:t>Le trafic du bois de rose à Madagascar</a:t>
            </a:r>
            <a:endParaRPr lang="fr-FR"/>
          </a:p>
        </p:txBody>
      </p:sp>
      <p:sp>
        <p:nvSpPr>
          <p:cNvPr id="7" name="Espace réservé du numéro de diapositive 6"/>
          <p:cNvSpPr>
            <a:spLocks noGrp="1"/>
          </p:cNvSpPr>
          <p:nvPr>
            <p:ph type="sldNum" sz="quarter" idx="12"/>
          </p:nvPr>
        </p:nvSpPr>
        <p:spPr/>
        <p:txBody>
          <a:bodyPr/>
          <a:lstStyle/>
          <a:p>
            <a:fld id="{814B13E8-1059-4FEE-952E-0153852B3488}" type="slidenum">
              <a:rPr lang="fr-FR" smtClean="0"/>
              <a:t>‹N°›</a:t>
            </a:fld>
            <a:endParaRPr lang="fr-FR"/>
          </a:p>
        </p:txBody>
      </p:sp>
    </p:spTree>
    <p:extLst>
      <p:ext uri="{BB962C8B-B14F-4D97-AF65-F5344CB8AC3E}">
        <p14:creationId xmlns:p14="http://schemas.microsoft.com/office/powerpoint/2010/main" val="649811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BD476273-960B-4710-8455-9D29D4959F49}" type="datetime1">
              <a:rPr lang="fr-FR" smtClean="0"/>
              <a:t>21/09/2015</a:t>
            </a:fld>
            <a:endParaRPr lang="fr-FR"/>
          </a:p>
        </p:txBody>
      </p:sp>
      <p:sp>
        <p:nvSpPr>
          <p:cNvPr id="6" name="Espace réservé du pied de page 5"/>
          <p:cNvSpPr>
            <a:spLocks noGrp="1"/>
          </p:cNvSpPr>
          <p:nvPr>
            <p:ph type="ftr" sz="quarter" idx="11"/>
          </p:nvPr>
        </p:nvSpPr>
        <p:spPr/>
        <p:txBody>
          <a:bodyPr/>
          <a:lstStyle/>
          <a:p>
            <a:r>
              <a:rPr lang="fr-FR" smtClean="0"/>
              <a:t>Le trafic du bois de rose à Madagascar</a:t>
            </a:r>
            <a:endParaRPr lang="fr-FR"/>
          </a:p>
        </p:txBody>
      </p:sp>
      <p:sp>
        <p:nvSpPr>
          <p:cNvPr id="7" name="Espace réservé du numéro de diapositive 6"/>
          <p:cNvSpPr>
            <a:spLocks noGrp="1"/>
          </p:cNvSpPr>
          <p:nvPr>
            <p:ph type="sldNum" sz="quarter" idx="12"/>
          </p:nvPr>
        </p:nvSpPr>
        <p:spPr/>
        <p:txBody>
          <a:bodyPr/>
          <a:lstStyle/>
          <a:p>
            <a:fld id="{814B13E8-1059-4FEE-952E-0153852B3488}" type="slidenum">
              <a:rPr lang="fr-FR" smtClean="0"/>
              <a:t>‹N°›</a:t>
            </a:fld>
            <a:endParaRPr lang="fr-FR"/>
          </a:p>
        </p:txBody>
      </p:sp>
    </p:spTree>
    <p:extLst>
      <p:ext uri="{BB962C8B-B14F-4D97-AF65-F5344CB8AC3E}">
        <p14:creationId xmlns:p14="http://schemas.microsoft.com/office/powerpoint/2010/main" val="1672457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DF022B-347D-4622-BFB1-4F0A6650B891}" type="datetime1">
              <a:rPr lang="fr-FR" smtClean="0"/>
              <a:t>21/09/2015</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Le trafic du bois de rose à Madagascar</a:t>
            </a:r>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4B13E8-1059-4FEE-952E-0153852B3488}" type="slidenum">
              <a:rPr lang="fr-FR" smtClean="0"/>
              <a:t>‹N°›</a:t>
            </a:fld>
            <a:endParaRPr lang="fr-FR"/>
          </a:p>
        </p:txBody>
      </p:sp>
    </p:spTree>
    <p:extLst>
      <p:ext uri="{BB962C8B-B14F-4D97-AF65-F5344CB8AC3E}">
        <p14:creationId xmlns:p14="http://schemas.microsoft.com/office/powerpoint/2010/main" val="21491325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www.les7duquebec.com/7-au-front/tsunami-environnement-foret/" TargetMode="External"/><Relationship Id="rId2" Type="http://schemas.openxmlformats.org/officeDocument/2006/relationships/hyperlink" Target="http://raymondviger.wordpress.com/2010/09/02/foret-protege-tsunami-environnement/" TargetMode="External"/><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100.xml.rels><?xml version="1.0" encoding="UTF-8" standalone="yes"?>
<Relationships xmlns="http://schemas.openxmlformats.org/package/2006/relationships"><Relationship Id="rId8" Type="http://schemas.openxmlformats.org/officeDocument/2006/relationships/hyperlink" Target="http://fr.wikipedia.org/wiki/Antilles" TargetMode="External"/><Relationship Id="rId13" Type="http://schemas.openxmlformats.org/officeDocument/2006/relationships/image" Target="../media/image394.jpeg"/><Relationship Id="rId18" Type="http://schemas.openxmlformats.org/officeDocument/2006/relationships/image" Target="../media/image11.jpeg"/><Relationship Id="rId3" Type="http://schemas.openxmlformats.org/officeDocument/2006/relationships/hyperlink" Target="http://fr.wikipedia.org/wiki/Casuarinac%C3%A9e" TargetMode="External"/><Relationship Id="rId21" Type="http://schemas.openxmlformats.org/officeDocument/2006/relationships/image" Target="../media/image20.jpg"/><Relationship Id="rId7" Type="http://schemas.openxmlformats.org/officeDocument/2006/relationships/hyperlink" Target="http://fr.wikipedia.org/wiki/Mascareignes" TargetMode="External"/><Relationship Id="rId12" Type="http://schemas.openxmlformats.org/officeDocument/2006/relationships/hyperlink" Target="http://www.hear.org/pier/species/casuarina_equisetifolia.htm" TargetMode="External"/><Relationship Id="rId17" Type="http://schemas.openxmlformats.org/officeDocument/2006/relationships/image" Target="../media/image398.jpeg"/><Relationship Id="rId2" Type="http://schemas.openxmlformats.org/officeDocument/2006/relationships/hyperlink" Target="http://fr.wikipedia.org/wiki/Australie" TargetMode="External"/><Relationship Id="rId16" Type="http://schemas.openxmlformats.org/officeDocument/2006/relationships/image" Target="../media/image397.jpeg"/><Relationship Id="rId20"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hyperlink" Target="http://fr.wikipedia.org/wiki/Pacifique" TargetMode="External"/><Relationship Id="rId11" Type="http://schemas.openxmlformats.org/officeDocument/2006/relationships/hyperlink" Target="http://en.wikipedia.org/wiki/Casuarina_equisetifolia" TargetMode="External"/><Relationship Id="rId5" Type="http://schemas.openxmlformats.org/officeDocument/2006/relationships/hyperlink" Target="http://fr.wikipedia.org/wiki/Malaisie" TargetMode="External"/><Relationship Id="rId15" Type="http://schemas.openxmlformats.org/officeDocument/2006/relationships/image" Target="../media/image396.jpeg"/><Relationship Id="rId10" Type="http://schemas.openxmlformats.org/officeDocument/2006/relationships/hyperlink" Target="http://fr.wikipedia.org/wiki/Filao" TargetMode="External"/><Relationship Id="rId19" Type="http://schemas.openxmlformats.org/officeDocument/2006/relationships/image" Target="../media/image12.jpeg"/><Relationship Id="rId4" Type="http://schemas.openxmlformats.org/officeDocument/2006/relationships/hyperlink" Target="http://fr.wikipedia.org/wiki/Indon%C3%A9sie" TargetMode="External"/><Relationship Id="rId9" Type="http://schemas.openxmlformats.org/officeDocument/2006/relationships/hyperlink" Target="http://fr.wikipedia.org/wiki/S%C3%A9n%C3%A9gal" TargetMode="External"/><Relationship Id="rId14" Type="http://schemas.openxmlformats.org/officeDocument/2006/relationships/image" Target="../media/image395.jpeg"/></Relationships>
</file>

<file path=ppt/slides/_rels/slide101.xml.rels><?xml version="1.0" encoding="UTF-8" standalone="yes"?>
<Relationships xmlns="http://schemas.openxmlformats.org/package/2006/relationships"><Relationship Id="rId8" Type="http://schemas.openxmlformats.org/officeDocument/2006/relationships/hyperlink" Target="http://fr.wikipedia.org/wiki/Diss%C3%A9mination_des_graines" TargetMode="External"/><Relationship Id="rId13" Type="http://schemas.openxmlformats.org/officeDocument/2006/relationships/hyperlink" Target="http://fr.wikipedia.org/wiki/Lipide" TargetMode="External"/><Relationship Id="rId18" Type="http://schemas.openxmlformats.org/officeDocument/2006/relationships/hyperlink" Target="http://fr.wikipedia.org/wiki/Eau_de_coco" TargetMode="External"/><Relationship Id="rId26" Type="http://schemas.openxmlformats.org/officeDocument/2006/relationships/image" Target="../media/image401.jpeg"/><Relationship Id="rId3" Type="http://schemas.openxmlformats.org/officeDocument/2006/relationships/hyperlink" Target="http://fr.wikipedia.org/wiki/Mono%C3%AFque" TargetMode="External"/><Relationship Id="rId21" Type="http://schemas.openxmlformats.org/officeDocument/2006/relationships/hyperlink" Target="http://fr.wikipedia.org/wiki/Cocos_nucifera" TargetMode="External"/><Relationship Id="rId7" Type="http://schemas.openxmlformats.org/officeDocument/2006/relationships/hyperlink" Target="http://fr.wikipedia.org/wiki/Si%C3%A8cle" TargetMode="External"/><Relationship Id="rId12" Type="http://schemas.openxmlformats.org/officeDocument/2006/relationships/hyperlink" Target="http://fr.wikipedia.org/wiki/M%C3%A2le_(biologie)" TargetMode="External"/><Relationship Id="rId17" Type="http://schemas.openxmlformats.org/officeDocument/2006/relationships/hyperlink" Target="http://fr.wikipedia.org/wiki/Mono%C3%AF" TargetMode="External"/><Relationship Id="rId25" Type="http://schemas.openxmlformats.org/officeDocument/2006/relationships/image" Target="../media/image400.jpeg"/><Relationship Id="rId33" Type="http://schemas.openxmlformats.org/officeDocument/2006/relationships/image" Target="../media/image12.jpeg"/><Relationship Id="rId2" Type="http://schemas.openxmlformats.org/officeDocument/2006/relationships/hyperlink" Target="http://fr.wikipedia.org/wiki/Palmier" TargetMode="External"/><Relationship Id="rId16" Type="http://schemas.openxmlformats.org/officeDocument/2006/relationships/hyperlink" Target="http://fr.wikipedia.org/wiki/Savon" TargetMode="External"/><Relationship Id="rId20" Type="http://schemas.openxmlformats.org/officeDocument/2006/relationships/hyperlink" Target="http://fr.wikipedia.org/wiki/Fibre_de_coco" TargetMode="External"/><Relationship Id="rId29" Type="http://schemas.openxmlformats.org/officeDocument/2006/relationships/image" Target="../media/image404.jpeg"/><Relationship Id="rId1" Type="http://schemas.openxmlformats.org/officeDocument/2006/relationships/slideLayout" Target="../slideLayouts/slideLayout7.xml"/><Relationship Id="rId6" Type="http://schemas.openxmlformats.org/officeDocument/2006/relationships/hyperlink" Target="http://fr.wikipedia.org/wiki/Long%C3%A9vit%C3%A9" TargetMode="External"/><Relationship Id="rId11" Type="http://schemas.openxmlformats.org/officeDocument/2006/relationships/hyperlink" Target="http://fr.wikipedia.org/wiki/Femelle" TargetMode="External"/><Relationship Id="rId24" Type="http://schemas.openxmlformats.org/officeDocument/2006/relationships/image" Target="../media/image399.jpeg"/><Relationship Id="rId32" Type="http://schemas.openxmlformats.org/officeDocument/2006/relationships/hyperlink" Target="http://publications.cirad.fr/une_notice.php?dk=537539" TargetMode="External"/><Relationship Id="rId5" Type="http://schemas.openxmlformats.org/officeDocument/2006/relationships/hyperlink" Target="http://fr.wikipedia.org/wiki/Inde" TargetMode="External"/><Relationship Id="rId15" Type="http://schemas.openxmlformats.org/officeDocument/2006/relationships/hyperlink" Target="http://fr.wikipedia.org/wiki/Margarine" TargetMode="External"/><Relationship Id="rId23" Type="http://schemas.openxmlformats.org/officeDocument/2006/relationships/hyperlink" Target="http://fr.wikipedia.org/wiki/C%C3%B4te_d'Ivoire" TargetMode="External"/><Relationship Id="rId28" Type="http://schemas.openxmlformats.org/officeDocument/2006/relationships/image" Target="../media/image403.jpeg"/><Relationship Id="rId10" Type="http://schemas.openxmlformats.org/officeDocument/2006/relationships/hyperlink" Target="http://fr.wikipedia.org/wiki/Fleur" TargetMode="External"/><Relationship Id="rId19" Type="http://schemas.openxmlformats.org/officeDocument/2006/relationships/hyperlink" Target="http://fr.wikipedia.org/wiki/Lait_de_coco" TargetMode="External"/><Relationship Id="rId31" Type="http://schemas.openxmlformats.org/officeDocument/2006/relationships/image" Target="../media/image406.jpeg"/><Relationship Id="rId4" Type="http://schemas.openxmlformats.org/officeDocument/2006/relationships/hyperlink" Target="http://fr.wikipedia.org/wiki/Classification_des_Arecac%C3%A9es" TargetMode="External"/><Relationship Id="rId9" Type="http://schemas.openxmlformats.org/officeDocument/2006/relationships/hyperlink" Target="http://fr.wikipedia.org/wiki/Inflorescence" TargetMode="External"/><Relationship Id="rId14" Type="http://schemas.openxmlformats.org/officeDocument/2006/relationships/hyperlink" Target="http://fr.wikipedia.org/wiki/Coprah" TargetMode="External"/><Relationship Id="rId22" Type="http://schemas.openxmlformats.org/officeDocument/2006/relationships/hyperlink" Target="http://en.wikipedia.org/wiki/Coconut" TargetMode="External"/><Relationship Id="rId27" Type="http://schemas.openxmlformats.org/officeDocument/2006/relationships/image" Target="../media/image402.jpeg"/><Relationship Id="rId30" Type="http://schemas.openxmlformats.org/officeDocument/2006/relationships/image" Target="../media/image405.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8" Type="http://schemas.openxmlformats.org/officeDocument/2006/relationships/hyperlink" Target="http://fr.wikipedia.org/wiki/Dioscoreaceae" TargetMode="External"/><Relationship Id="rId13" Type="http://schemas.openxmlformats.org/officeDocument/2006/relationships/hyperlink" Target="http://fr.wikipedia.org/wiki/P%C3%A9tiole" TargetMode="External"/><Relationship Id="rId18" Type="http://schemas.openxmlformats.org/officeDocument/2006/relationships/hyperlink" Target="http://fr.wikipedia.org/wiki/Dioscorea_rotundata" TargetMode="External"/><Relationship Id="rId26" Type="http://schemas.openxmlformats.org/officeDocument/2006/relationships/hyperlink" Target="http://translate.googleusercontent.com/translate_c?depth=1&amp;hl=fr&amp;prev=search&amp;rurl=translate.google.fr&amp;sl=en&amp;u=http://en.wikipedia.org/wiki/Burkina_Faso&amp;usg=ALkJrhjXJ-R2wWJVxRkBG7PJD6MTRRkOZg" TargetMode="External"/><Relationship Id="rId3" Type="http://schemas.openxmlformats.org/officeDocument/2006/relationships/hyperlink" Target="http://fr.wikipedia.org/wiki/Fran%C3%A7ais" TargetMode="External"/><Relationship Id="rId21" Type="http://schemas.openxmlformats.org/officeDocument/2006/relationships/image" Target="../media/image408.jpg"/><Relationship Id="rId34" Type="http://schemas.openxmlformats.org/officeDocument/2006/relationships/image" Target="../media/image20.jpg"/><Relationship Id="rId7" Type="http://schemas.openxmlformats.org/officeDocument/2006/relationships/hyperlink" Target="http://fr.wikipedia.org/wiki/Famille_(biologie)" TargetMode="External"/><Relationship Id="rId12" Type="http://schemas.openxmlformats.org/officeDocument/2006/relationships/hyperlink" Target="http://fr.wikipedia.org/wiki/Plante_dio%C3%AFque" TargetMode="External"/><Relationship Id="rId17" Type="http://schemas.openxmlformats.org/officeDocument/2006/relationships/hyperlink" Target="http://www.fao.org/wairdocs/x5695f/x5695f04.htm" TargetMode="External"/><Relationship Id="rId25" Type="http://schemas.openxmlformats.org/officeDocument/2006/relationships/hyperlink" Target="http://en.wikipedia.org/wiki/Yam_(vegetable)" TargetMode="External"/><Relationship Id="rId33" Type="http://schemas.openxmlformats.org/officeDocument/2006/relationships/image" Target="../media/image13.jpeg"/><Relationship Id="rId2" Type="http://schemas.openxmlformats.org/officeDocument/2006/relationships/hyperlink" Target="http://fr.wikipedia.org/wiki/Nom_vernaculaire" TargetMode="External"/><Relationship Id="rId16" Type="http://schemas.openxmlformats.org/officeDocument/2006/relationships/hyperlink" Target="http://fr.wikipedia.org/wiki/Igname" TargetMode="External"/><Relationship Id="rId20" Type="http://schemas.openxmlformats.org/officeDocument/2006/relationships/image" Target="../media/image407.jpg"/><Relationship Id="rId29" Type="http://schemas.openxmlformats.org/officeDocument/2006/relationships/image" Target="../media/image414.jpg"/><Relationship Id="rId1" Type="http://schemas.openxmlformats.org/officeDocument/2006/relationships/slideLayout" Target="../slideLayouts/slideLayout7.xml"/><Relationship Id="rId6" Type="http://schemas.openxmlformats.org/officeDocument/2006/relationships/hyperlink" Target="http://fr.wikipedia.org/wiki/Dioscorea" TargetMode="External"/><Relationship Id="rId11" Type="http://schemas.openxmlformats.org/officeDocument/2006/relationships/hyperlink" Target="http://fr.wikipedia.org/wiki/L%C3%A9gume-racine" TargetMode="External"/><Relationship Id="rId24" Type="http://schemas.openxmlformats.org/officeDocument/2006/relationships/image" Target="../media/image411.jpg"/><Relationship Id="rId32" Type="http://schemas.openxmlformats.org/officeDocument/2006/relationships/image" Target="../media/image25.jpg"/><Relationship Id="rId5" Type="http://schemas.openxmlformats.org/officeDocument/2006/relationships/hyperlink" Target="http://fr.wikipedia.org/wiki/Genre_(biologie)" TargetMode="External"/><Relationship Id="rId15" Type="http://schemas.openxmlformats.org/officeDocument/2006/relationships/hyperlink" Target="http://fr.wikipedia.org/wiki/Manioc" TargetMode="External"/><Relationship Id="rId23" Type="http://schemas.openxmlformats.org/officeDocument/2006/relationships/image" Target="../media/image410.jpg"/><Relationship Id="rId28" Type="http://schemas.openxmlformats.org/officeDocument/2006/relationships/image" Target="../media/image413.jpg"/><Relationship Id="rId10" Type="http://schemas.openxmlformats.org/officeDocument/2006/relationships/hyperlink" Target="http://fr.wikipedia.org/wiki/Tubercule" TargetMode="External"/><Relationship Id="rId19" Type="http://schemas.openxmlformats.org/officeDocument/2006/relationships/hyperlink" Target="http://iarivo.cirad.fr/doc/corus/Rap-stage_MamyTiana2010.pdf" TargetMode="External"/><Relationship Id="rId31" Type="http://schemas.openxmlformats.org/officeDocument/2006/relationships/image" Target="../media/image415.gif"/><Relationship Id="rId4" Type="http://schemas.openxmlformats.org/officeDocument/2006/relationships/hyperlink" Target="http://fr.wikipedia.org/wiki/Plante" TargetMode="External"/><Relationship Id="rId9" Type="http://schemas.openxmlformats.org/officeDocument/2006/relationships/hyperlink" Target="http://fr.wikipedia.org/wiki/Amidon" TargetMode="External"/><Relationship Id="rId14" Type="http://schemas.openxmlformats.org/officeDocument/2006/relationships/hyperlink" Target="http://fr.wikipedia.org/wiki/Prot%C3%A9ine" TargetMode="External"/><Relationship Id="rId22" Type="http://schemas.openxmlformats.org/officeDocument/2006/relationships/image" Target="../media/image409.jpg"/><Relationship Id="rId27" Type="http://schemas.openxmlformats.org/officeDocument/2006/relationships/image" Target="../media/image412.jpg"/><Relationship Id="rId30" Type="http://schemas.openxmlformats.org/officeDocument/2006/relationships/image" Target="../media/image28.jpg"/></Relationships>
</file>

<file path=ppt/slides/_rels/slide104.xml.rels><?xml version="1.0" encoding="UTF-8" standalone="yes"?>
<Relationships xmlns="http://schemas.openxmlformats.org/package/2006/relationships"><Relationship Id="rId8" Type="http://schemas.openxmlformats.org/officeDocument/2006/relationships/image" Target="../media/image416.jpg"/><Relationship Id="rId13" Type="http://schemas.openxmlformats.org/officeDocument/2006/relationships/image" Target="../media/image421.jpg"/><Relationship Id="rId18" Type="http://schemas.openxmlformats.org/officeDocument/2006/relationships/image" Target="../media/image13.jpeg"/><Relationship Id="rId3" Type="http://schemas.openxmlformats.org/officeDocument/2006/relationships/hyperlink" Target="http://fr.wikipedia.org/wiki/Dioscorea_alata" TargetMode="External"/><Relationship Id="rId7" Type="http://schemas.openxmlformats.org/officeDocument/2006/relationships/hyperlink" Target="http://www.fastonline.org/CD3WD_40/CD3WD/AGRIC/NR03RE/EN/B1373_37.HTM" TargetMode="External"/><Relationship Id="rId12" Type="http://schemas.openxmlformats.org/officeDocument/2006/relationships/image" Target="../media/image420.jpg"/><Relationship Id="rId17" Type="http://schemas.openxmlformats.org/officeDocument/2006/relationships/image" Target="../media/image25.jpg"/><Relationship Id="rId2" Type="http://schemas.openxmlformats.org/officeDocument/2006/relationships/hyperlink" Target="http://fr.wikipedia.org/wiki/Igname" TargetMode="External"/><Relationship Id="rId16" Type="http://schemas.openxmlformats.org/officeDocument/2006/relationships/image" Target="../media/image415.gif"/><Relationship Id="rId1" Type="http://schemas.openxmlformats.org/officeDocument/2006/relationships/slideLayout" Target="../slideLayouts/slideLayout7.xml"/><Relationship Id="rId6" Type="http://schemas.openxmlformats.org/officeDocument/2006/relationships/hyperlink" Target="http://www.fao.org/wairdocs/x5695f/x5695f04.htm" TargetMode="External"/><Relationship Id="rId11" Type="http://schemas.openxmlformats.org/officeDocument/2006/relationships/image" Target="../media/image419.jpg"/><Relationship Id="rId5" Type="http://schemas.openxmlformats.org/officeDocument/2006/relationships/hyperlink" Target="http://iarivo.cirad.fr/doc/corus/Rap-stage_MamyTiana2010.pdf" TargetMode="External"/><Relationship Id="rId15" Type="http://schemas.openxmlformats.org/officeDocument/2006/relationships/image" Target="../media/image28.jpg"/><Relationship Id="rId10" Type="http://schemas.openxmlformats.org/officeDocument/2006/relationships/image" Target="../media/image418.jpg"/><Relationship Id="rId19" Type="http://schemas.openxmlformats.org/officeDocument/2006/relationships/image" Target="../media/image20.jpg"/><Relationship Id="rId4" Type="http://schemas.openxmlformats.org/officeDocument/2006/relationships/hyperlink" Target="http://www.prota4u.org/protav8.asp?p=Dioscorea%20cayenensis" TargetMode="External"/><Relationship Id="rId9" Type="http://schemas.openxmlformats.org/officeDocument/2006/relationships/image" Target="../media/image417.jpg"/><Relationship Id="rId14" Type="http://schemas.openxmlformats.org/officeDocument/2006/relationships/image" Target="../media/image414.jpg"/></Relationships>
</file>

<file path=ppt/slides/_rels/slide105.xml.rels><?xml version="1.0" encoding="UTF-8" standalone="yes"?>
<Relationships xmlns="http://schemas.openxmlformats.org/package/2006/relationships"><Relationship Id="rId13" Type="http://schemas.openxmlformats.org/officeDocument/2006/relationships/hyperlink" Target="http://translate.googleusercontent.com/translate_c?depth=1&amp;hl=fr&amp;prev=search&amp;rurl=translate.google.fr&amp;sl=en&amp;u=http://en.wikipedia.org/wiki/China&amp;usg=ALkJrhhUvbIoRXJTBuZf7zEZYo-PGTR1zA" TargetMode="External"/><Relationship Id="rId18" Type="http://schemas.openxmlformats.org/officeDocument/2006/relationships/hyperlink" Target="http://translate.googleusercontent.com/translate_c?depth=1&amp;hl=fr&amp;prev=search&amp;rurl=translate.google.fr&amp;sl=en&amp;u=http://en.wikipedia.org/wiki/Pacific_Islands&amp;usg=ALkJrhjubdkg2NmCVIIHfvvSDa1ifEA7ew" TargetMode="External"/><Relationship Id="rId26" Type="http://schemas.openxmlformats.org/officeDocument/2006/relationships/hyperlink" Target="http://translate.googleusercontent.com/translate_c?depth=1&amp;hl=fr&amp;prev=search&amp;rurl=translate.google.fr&amp;sl=en&amp;u=http://en.wikipedia.org/wiki/Hemorrhoid&amp;usg=ALkJrhjLB3QvcPJq7BCsqnetps_KC6AxGQ" TargetMode="External"/><Relationship Id="rId39" Type="http://schemas.openxmlformats.org/officeDocument/2006/relationships/image" Target="../media/image430.jpg"/><Relationship Id="rId3" Type="http://schemas.openxmlformats.org/officeDocument/2006/relationships/hyperlink" Target="http://fr.wikipedia.org/wiki/Esp%C3%A8ce" TargetMode="External"/><Relationship Id="rId21" Type="http://schemas.openxmlformats.org/officeDocument/2006/relationships/hyperlink" Target="http://translate.googleusercontent.com/translate_c?depth=1&amp;hl=fr&amp;prev=search&amp;rurl=translate.google.fr&amp;sl=en&amp;u=http://en.wikipedia.org/wiki/Anthelmintic&amp;usg=ALkJrhiMvWDy1FrV54pL854WeiDm7Xa1GA" TargetMode="External"/><Relationship Id="rId34" Type="http://schemas.openxmlformats.org/officeDocument/2006/relationships/image" Target="../media/image425.jpg"/><Relationship Id="rId42" Type="http://schemas.openxmlformats.org/officeDocument/2006/relationships/image" Target="../media/image433.jpg"/><Relationship Id="rId47" Type="http://schemas.openxmlformats.org/officeDocument/2006/relationships/image" Target="../media/image25.jpg"/><Relationship Id="rId7" Type="http://schemas.openxmlformats.org/officeDocument/2006/relationships/hyperlink" Target="http://fr.wikipedia.org/wiki/Violet" TargetMode="External"/><Relationship Id="rId12" Type="http://schemas.openxmlformats.org/officeDocument/2006/relationships/hyperlink" Target="http://translate.googleusercontent.com/translate_c?depth=1&amp;hl=fr&amp;prev=search&amp;rurl=translate.google.fr&amp;sl=en&amp;u=http://en.wikipedia.org/wiki/New_Guinea&amp;usg=ALkJrhjAKcFR3LmQAG3IN_Dac4cXlU26EA" TargetMode="External"/><Relationship Id="rId17" Type="http://schemas.openxmlformats.org/officeDocument/2006/relationships/hyperlink" Target="http://translate.googleusercontent.com/translate_c?depth=1&amp;hl=fr&amp;prev=search&amp;rurl=translate.google.fr&amp;sl=en&amp;u=http://en.wikipedia.org/wiki/Indian_Ocean&amp;usg=ALkJrhi9U8c4QG3zUyCurRghPdmSsg8ecw" TargetMode="External"/><Relationship Id="rId25" Type="http://schemas.openxmlformats.org/officeDocument/2006/relationships/hyperlink" Target="http://translate.googleusercontent.com/translate_c?depth=1&amp;hl=fr&amp;prev=search&amp;rurl=translate.google.fr&amp;sl=en&amp;u=http://en.wikipedia.org/wiki/Tumor&amp;usg=ALkJrhjH5D9BpSuMWcP4mLj9vKy5MTBn3w" TargetMode="External"/><Relationship Id="rId33" Type="http://schemas.openxmlformats.org/officeDocument/2006/relationships/image" Target="../media/image424.jpg"/><Relationship Id="rId38" Type="http://schemas.openxmlformats.org/officeDocument/2006/relationships/image" Target="../media/image429.jpg"/><Relationship Id="rId46" Type="http://schemas.openxmlformats.org/officeDocument/2006/relationships/image" Target="../media/image415.gif"/><Relationship Id="rId2" Type="http://schemas.openxmlformats.org/officeDocument/2006/relationships/hyperlink" Target="http://fr.wikipedia.org/wiki/Dioscorea_alata" TargetMode="External"/><Relationship Id="rId16" Type="http://schemas.openxmlformats.org/officeDocument/2006/relationships/hyperlink" Target="http://translate.googleusercontent.com/translate_c?depth=1&amp;hl=fr&amp;prev=search&amp;rurl=translate.google.fr&amp;sl=en&amp;u=http://en.wikipedia.org/wiki/Western_Hemisphere&amp;usg=ALkJrhhDJuPi5nlpkPCFluFdoaCN0Ae2iw" TargetMode="External"/><Relationship Id="rId20" Type="http://schemas.openxmlformats.org/officeDocument/2006/relationships/hyperlink" Target="http://translate.googleusercontent.com/translate_c?depth=1&amp;hl=fr&amp;prev=search&amp;rurl=translate.google.fr&amp;sl=en&amp;u=http://en.wikipedia.org/wiki/Laxative&amp;usg=ALkJrhhpwrMXamPyiX7z_4VwfGKoOTQhTQ" TargetMode="External"/><Relationship Id="rId29" Type="http://schemas.openxmlformats.org/officeDocument/2006/relationships/hyperlink" Target="http://iarivo.cirad.fr/doc/corus/Rap-stage_MamyTiana2010.pdf" TargetMode="External"/><Relationship Id="rId41" Type="http://schemas.openxmlformats.org/officeDocument/2006/relationships/image" Target="../media/image432.jpg"/><Relationship Id="rId1" Type="http://schemas.openxmlformats.org/officeDocument/2006/relationships/slideLayout" Target="../slideLayouts/slideLayout7.xml"/><Relationship Id="rId6" Type="http://schemas.openxmlformats.org/officeDocument/2006/relationships/hyperlink" Target="http://fr.wikipedia.org/wiki/Pilipino" TargetMode="External"/><Relationship Id="rId11" Type="http://schemas.openxmlformats.org/officeDocument/2006/relationships/hyperlink" Target="http://translate.googleusercontent.com/translate_c?depth=1&amp;hl=fr&amp;prev=search&amp;rurl=translate.google.fr&amp;sl=en&amp;u=http://en.wikipedia.org/wiki/Nepal&amp;usg=ALkJrhizHBuE2T7IG2mQbPxKEPlsso27gA" TargetMode="External"/><Relationship Id="rId24" Type="http://schemas.openxmlformats.org/officeDocument/2006/relationships/hyperlink" Target="http://translate.googleusercontent.com/translate_c?depth=1&amp;hl=fr&amp;prev=search&amp;rurl=translate.google.fr&amp;sl=en&amp;u=http://en.wikipedia.org/wiki/Leprosy&amp;usg=ALkJrhjipj6qTk1Xz479ofAmqehPN_aAXQ" TargetMode="External"/><Relationship Id="rId32" Type="http://schemas.openxmlformats.org/officeDocument/2006/relationships/image" Target="../media/image423.jpg"/><Relationship Id="rId37" Type="http://schemas.openxmlformats.org/officeDocument/2006/relationships/image" Target="../media/image428.jpg"/><Relationship Id="rId40" Type="http://schemas.openxmlformats.org/officeDocument/2006/relationships/image" Target="../media/image431.jpg"/><Relationship Id="rId45" Type="http://schemas.openxmlformats.org/officeDocument/2006/relationships/image" Target="../media/image28.jpg"/><Relationship Id="rId5" Type="http://schemas.openxmlformats.org/officeDocument/2006/relationships/hyperlink" Target="http://fr.wikipedia.org/wiki/Dioscoreaceae" TargetMode="External"/><Relationship Id="rId15" Type="http://schemas.openxmlformats.org/officeDocument/2006/relationships/hyperlink" Target="http://translate.googleusercontent.com/translate_c?depth=1&amp;hl=fr&amp;prev=search&amp;rurl=translate.google.fr&amp;sl=en&amp;u=http://en.wikipedia.org/wiki/Madagascar&amp;usg=ALkJrhjJ6QiwOl5-UMnXZg_a6SaT9aRVmA" TargetMode="External"/><Relationship Id="rId23" Type="http://schemas.openxmlformats.org/officeDocument/2006/relationships/hyperlink" Target="http://translate.googleusercontent.com/translate_c?depth=1&amp;hl=fr&amp;prev=search&amp;rurl=translate.google.fr&amp;sl=en&amp;u=http://en.wikipedia.org/wiki/Gonorrhea&amp;usg=ALkJrhgPZmDDJsnI1GCTR3_WSggwr9Ddpg" TargetMode="External"/><Relationship Id="rId28" Type="http://schemas.openxmlformats.org/officeDocument/2006/relationships/hyperlink" Target="http://en.wikipedia.org/wiki/Dioscorea_alata" TargetMode="External"/><Relationship Id="rId36" Type="http://schemas.openxmlformats.org/officeDocument/2006/relationships/image" Target="../media/image427.jpg"/><Relationship Id="rId49" Type="http://schemas.openxmlformats.org/officeDocument/2006/relationships/image" Target="../media/image20.jpg"/><Relationship Id="rId10" Type="http://schemas.openxmlformats.org/officeDocument/2006/relationships/hyperlink" Target="http://translate.googleusercontent.com/translate_c?depth=1&amp;hl=fr&amp;prev=search&amp;rurl=translate.google.fr&amp;sl=en&amp;u=http://en.wikipedia.org/wiki/Assam&amp;usg=ALkJrhhcgHT2l3_O-79rv_gNSmEUE_avQA" TargetMode="External"/><Relationship Id="rId19" Type="http://schemas.openxmlformats.org/officeDocument/2006/relationships/hyperlink" Target="http://translate.googleusercontent.com/translate_c?depth=1&amp;hl=fr&amp;prev=search&amp;rurl=translate.google.fr&amp;sl=en&amp;u=http://en.wikipedia.org/wiki/Folk_medicine&amp;usg=ALkJrhiv_A7ejVopXTy-KT2hmcJnPHkh4Q" TargetMode="External"/><Relationship Id="rId31" Type="http://schemas.openxmlformats.org/officeDocument/2006/relationships/image" Target="../media/image422.jpg"/><Relationship Id="rId44" Type="http://schemas.openxmlformats.org/officeDocument/2006/relationships/image" Target="../media/image414.jpg"/><Relationship Id="rId4" Type="http://schemas.openxmlformats.org/officeDocument/2006/relationships/hyperlink" Target="http://fr.wikipedia.org/wiki/Dioscorea" TargetMode="External"/><Relationship Id="rId9" Type="http://schemas.openxmlformats.org/officeDocument/2006/relationships/hyperlink" Target="http://translate.googleusercontent.com/translate_c?depth=1&amp;hl=fr&amp;prev=search&amp;rurl=translate.google.fr&amp;sl=en&amp;u=http://en.wikipedia.org/wiki/Ryukyu_Islands&amp;usg=ALkJrhiH6yhSztcgExO5va9K4DPk5FiU1w" TargetMode="External"/><Relationship Id="rId14" Type="http://schemas.openxmlformats.org/officeDocument/2006/relationships/hyperlink" Target="http://translate.googleusercontent.com/translate_c?depth=1&amp;hl=fr&amp;prev=search&amp;rurl=translate.google.fr&amp;sl=en&amp;u=http://en.wikipedia.org/wiki/Africa&amp;usg=ALkJrhiwISWKpJWj6kQMHRYRFg1KcVAq1Q" TargetMode="External"/><Relationship Id="rId22" Type="http://schemas.openxmlformats.org/officeDocument/2006/relationships/hyperlink" Target="http://translate.googleusercontent.com/translate_c?depth=1&amp;hl=fr&amp;prev=search&amp;rurl=translate.google.fr&amp;sl=en&amp;u=http://en.wikipedia.org/wiki/Fever&amp;usg=ALkJrhiB2EC6vRk-3Ta3yvcL5mVOHveEYA" TargetMode="External"/><Relationship Id="rId27" Type="http://schemas.openxmlformats.org/officeDocument/2006/relationships/hyperlink" Target="http://fr.wikipedia.org/wiki/Igname" TargetMode="External"/><Relationship Id="rId30" Type="http://schemas.openxmlformats.org/officeDocument/2006/relationships/hyperlink" Target="http://www.fao.org/wairdocs/x5695f/x5695f04.htm" TargetMode="External"/><Relationship Id="rId35" Type="http://schemas.openxmlformats.org/officeDocument/2006/relationships/image" Target="../media/image426.jpg"/><Relationship Id="rId43" Type="http://schemas.openxmlformats.org/officeDocument/2006/relationships/image" Target="../media/image434.jpg"/><Relationship Id="rId48" Type="http://schemas.openxmlformats.org/officeDocument/2006/relationships/image" Target="../media/image13.jpeg"/><Relationship Id="rId8" Type="http://schemas.openxmlformats.org/officeDocument/2006/relationships/hyperlink" Target="http://translate.googleusercontent.com/translate_c?depth=1&amp;hl=fr&amp;prev=search&amp;rurl=translate.google.fr&amp;sl=en&amp;u=http://en.wikipedia.org/wiki/Taiwan&amp;usg=ALkJrhhbB9Bs6q8grlXTzs_MYMAynl_1lQ" TargetMode="External"/></Relationships>
</file>

<file path=ppt/slides/_rels/slide106.xml.rels><?xml version="1.0" encoding="UTF-8" standalone="yes"?>
<Relationships xmlns="http://schemas.openxmlformats.org/package/2006/relationships"><Relationship Id="rId8" Type="http://schemas.openxmlformats.org/officeDocument/2006/relationships/image" Target="../media/image439.jpg"/><Relationship Id="rId13" Type="http://schemas.openxmlformats.org/officeDocument/2006/relationships/image" Target="../media/image444.jpg"/><Relationship Id="rId3" Type="http://schemas.openxmlformats.org/officeDocument/2006/relationships/image" Target="../media/image415.gif"/><Relationship Id="rId7" Type="http://schemas.openxmlformats.org/officeDocument/2006/relationships/image" Target="../media/image438.jpg"/><Relationship Id="rId12" Type="http://schemas.openxmlformats.org/officeDocument/2006/relationships/image" Target="../media/image443.jpg"/><Relationship Id="rId2" Type="http://schemas.openxmlformats.org/officeDocument/2006/relationships/image" Target="../media/image414.jpg"/><Relationship Id="rId1" Type="http://schemas.openxmlformats.org/officeDocument/2006/relationships/slideLayout" Target="../slideLayouts/slideLayout7.xml"/><Relationship Id="rId6" Type="http://schemas.openxmlformats.org/officeDocument/2006/relationships/image" Target="../media/image437.jpg"/><Relationship Id="rId11" Type="http://schemas.openxmlformats.org/officeDocument/2006/relationships/image" Target="../media/image442.jpg"/><Relationship Id="rId5" Type="http://schemas.openxmlformats.org/officeDocument/2006/relationships/image" Target="../media/image436.jpg"/><Relationship Id="rId10" Type="http://schemas.openxmlformats.org/officeDocument/2006/relationships/image" Target="../media/image441.jpg"/><Relationship Id="rId4" Type="http://schemas.openxmlformats.org/officeDocument/2006/relationships/image" Target="../media/image435.jpg"/><Relationship Id="rId9" Type="http://schemas.openxmlformats.org/officeDocument/2006/relationships/image" Target="../media/image440.jpg"/><Relationship Id="rId14" Type="http://schemas.openxmlformats.org/officeDocument/2006/relationships/image" Target="../media/image445.jpg"/></Relationships>
</file>

<file path=ppt/slides/_rels/slide107.xml.rels><?xml version="1.0" encoding="UTF-8" standalone="yes"?>
<Relationships xmlns="http://schemas.openxmlformats.org/package/2006/relationships"><Relationship Id="rId8" Type="http://schemas.openxmlformats.org/officeDocument/2006/relationships/image" Target="../media/image450.jpg"/><Relationship Id="rId13" Type="http://schemas.openxmlformats.org/officeDocument/2006/relationships/image" Target="../media/image455.jpg"/><Relationship Id="rId3" Type="http://schemas.openxmlformats.org/officeDocument/2006/relationships/image" Target="../media/image415.gif"/><Relationship Id="rId7" Type="http://schemas.openxmlformats.org/officeDocument/2006/relationships/image" Target="../media/image449.jpg"/><Relationship Id="rId12" Type="http://schemas.openxmlformats.org/officeDocument/2006/relationships/image" Target="../media/image454.jpg"/><Relationship Id="rId2" Type="http://schemas.openxmlformats.org/officeDocument/2006/relationships/image" Target="../media/image414.jpg"/><Relationship Id="rId1" Type="http://schemas.openxmlformats.org/officeDocument/2006/relationships/slideLayout" Target="../slideLayouts/slideLayout7.xml"/><Relationship Id="rId6" Type="http://schemas.openxmlformats.org/officeDocument/2006/relationships/image" Target="../media/image448.jpg"/><Relationship Id="rId11" Type="http://schemas.openxmlformats.org/officeDocument/2006/relationships/image" Target="../media/image453.jpg"/><Relationship Id="rId5" Type="http://schemas.openxmlformats.org/officeDocument/2006/relationships/image" Target="../media/image447.jpg"/><Relationship Id="rId15" Type="http://schemas.openxmlformats.org/officeDocument/2006/relationships/hyperlink" Target="https://www.mpl.ird.fr/ignames-madagascar/actes_colloques_8dec10.pdf" TargetMode="External"/><Relationship Id="rId10" Type="http://schemas.openxmlformats.org/officeDocument/2006/relationships/image" Target="../media/image452.jpg"/><Relationship Id="rId4" Type="http://schemas.openxmlformats.org/officeDocument/2006/relationships/image" Target="../media/image446.jpg"/><Relationship Id="rId9" Type="http://schemas.openxmlformats.org/officeDocument/2006/relationships/image" Target="../media/image451.jpg"/><Relationship Id="rId14" Type="http://schemas.openxmlformats.org/officeDocument/2006/relationships/image" Target="../media/image456.jpg"/></Relationships>
</file>

<file path=ppt/slides/_rels/slide108.xml.rels><?xml version="1.0" encoding="UTF-8" standalone="yes"?>
<Relationships xmlns="http://schemas.openxmlformats.org/package/2006/relationships"><Relationship Id="rId8" Type="http://schemas.openxmlformats.org/officeDocument/2006/relationships/image" Target="../media/image463.jpg"/><Relationship Id="rId13" Type="http://schemas.openxmlformats.org/officeDocument/2006/relationships/image" Target="../media/image468.jpg"/><Relationship Id="rId3" Type="http://schemas.openxmlformats.org/officeDocument/2006/relationships/image" Target="../media/image458.jpg"/><Relationship Id="rId7" Type="http://schemas.openxmlformats.org/officeDocument/2006/relationships/image" Target="../media/image462.jpg"/><Relationship Id="rId12" Type="http://schemas.openxmlformats.org/officeDocument/2006/relationships/image" Target="../media/image467.jpg"/><Relationship Id="rId2" Type="http://schemas.openxmlformats.org/officeDocument/2006/relationships/image" Target="../media/image457.jpg"/><Relationship Id="rId1" Type="http://schemas.openxmlformats.org/officeDocument/2006/relationships/slideLayout" Target="../slideLayouts/slideLayout7.xml"/><Relationship Id="rId6" Type="http://schemas.openxmlformats.org/officeDocument/2006/relationships/image" Target="../media/image461.jpg"/><Relationship Id="rId11" Type="http://schemas.openxmlformats.org/officeDocument/2006/relationships/image" Target="../media/image466.jpg"/><Relationship Id="rId5" Type="http://schemas.openxmlformats.org/officeDocument/2006/relationships/image" Target="../media/image460.jpg"/><Relationship Id="rId10" Type="http://schemas.openxmlformats.org/officeDocument/2006/relationships/image" Target="../media/image465.jpg"/><Relationship Id="rId4" Type="http://schemas.openxmlformats.org/officeDocument/2006/relationships/image" Target="../media/image459.jpg"/><Relationship Id="rId9" Type="http://schemas.openxmlformats.org/officeDocument/2006/relationships/image" Target="../media/image464.jpg"/></Relationships>
</file>

<file path=ppt/slides/_rels/slide109.xml.rels><?xml version="1.0" encoding="UTF-8" standalone="yes"?>
<Relationships xmlns="http://schemas.openxmlformats.org/package/2006/relationships"><Relationship Id="rId8" Type="http://schemas.openxmlformats.org/officeDocument/2006/relationships/hyperlink" Target="http://fr.wikipedia.org/wiki/Gousse" TargetMode="External"/><Relationship Id="rId3" Type="http://schemas.openxmlformats.org/officeDocument/2006/relationships/image" Target="../media/image469.jpeg"/><Relationship Id="rId7" Type="http://schemas.openxmlformats.org/officeDocument/2006/relationships/hyperlink" Target="http://fr.wikipedia.org/wiki/Plante_vivace" TargetMode="External"/><Relationship Id="rId12" Type="http://schemas.openxmlformats.org/officeDocument/2006/relationships/image" Target="../media/image20.jpg"/><Relationship Id="rId2" Type="http://schemas.openxmlformats.org/officeDocument/2006/relationships/hyperlink" Target="http://fr.wikipedia.org/wiki/Zingib%C3%A9rac%C3%A9e" TargetMode="External"/><Relationship Id="rId1" Type="http://schemas.openxmlformats.org/officeDocument/2006/relationships/slideLayout" Target="../slideLayouts/slideLayout7.xml"/><Relationship Id="rId6" Type="http://schemas.openxmlformats.org/officeDocument/2006/relationships/image" Target="../media/image472.jpeg"/><Relationship Id="rId11" Type="http://schemas.openxmlformats.org/officeDocument/2006/relationships/image" Target="../media/image13.jpeg"/><Relationship Id="rId5" Type="http://schemas.openxmlformats.org/officeDocument/2006/relationships/image" Target="../media/image471.jpeg"/><Relationship Id="rId10" Type="http://schemas.openxmlformats.org/officeDocument/2006/relationships/hyperlink" Target="http://forum.toildepices.com/viewtopic.php?t=880#.U--cvvl_t2E" TargetMode="External"/><Relationship Id="rId4" Type="http://schemas.openxmlformats.org/officeDocument/2006/relationships/image" Target="../media/image470.jpeg"/><Relationship Id="rId9" Type="http://schemas.openxmlformats.org/officeDocument/2006/relationships/hyperlink" Target="http://fr.wikipedia.org/wiki/Maniguette"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spotimage.com/web/3271-la-foret-arrete-les-tsunamis-une-modelisation-avec-des-images-satellites-image-satellite-spot-image.php" TargetMode="External"/><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hyperlink" Target="http://web.ac-toulouse.fr/web/65-actualites.php?actu=13084"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473.jpeg"/><Relationship Id="rId2" Type="http://schemas.openxmlformats.org/officeDocument/2006/relationships/hyperlink" Target="http://e-monocot.org/taxon/urn:kew.org:wcs:taxon:218350" TargetMode="External"/><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3.jpeg"/></Relationships>
</file>

<file path=ppt/slides/_rels/slide111.xml.rels><?xml version="1.0" encoding="UTF-8" standalone="yes"?>
<Relationships xmlns="http://schemas.openxmlformats.org/package/2006/relationships"><Relationship Id="rId8" Type="http://schemas.openxmlformats.org/officeDocument/2006/relationships/hyperlink" Target="http://www.hear.org/pier/species/hedychium_coronarium.htm" TargetMode="External"/><Relationship Id="rId13" Type="http://schemas.openxmlformats.org/officeDocument/2006/relationships/image" Target="../media/image477.jpeg"/><Relationship Id="rId3" Type="http://schemas.openxmlformats.org/officeDocument/2006/relationships/image" Target="../media/image20.jpg"/><Relationship Id="rId7" Type="http://schemas.openxmlformats.org/officeDocument/2006/relationships/hyperlink" Target="http://e-monocot.org/taxon/urn:kew.org:wcs:taxon:248115" TargetMode="External"/><Relationship Id="rId12" Type="http://schemas.openxmlformats.org/officeDocument/2006/relationships/hyperlink" Target="http://jardin-nature.over-blog.fr/photo-1327468-hedichyum-coronarium--gingembre-ornemental-_jpg.html" TargetMode="External"/><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hyperlink" Target="http://en.wikipedia.org/wiki/Hedychium_coronarium" TargetMode="External"/><Relationship Id="rId11" Type="http://schemas.openxmlformats.org/officeDocument/2006/relationships/image" Target="../media/image476.jpeg"/><Relationship Id="rId5" Type="http://schemas.openxmlformats.org/officeDocument/2006/relationships/hyperlink" Target="http://translate.googleusercontent.com/translate_c?depth=1&amp;hl=fr&amp;prev=/search?q%3DHedychium%2Bcoronarium%26sa%3DX%26biw%3D1440%26bih%3D732&amp;rurl=translate.google.fr&amp;sl=en&amp;u=http://en.wikipedia.org/wiki/Perennial_plant&amp;usg=ALkJrhgnAPLOk2V0hs98r5LYKtbY36Lezw" TargetMode="External"/><Relationship Id="rId15" Type="http://schemas.openxmlformats.org/officeDocument/2006/relationships/hyperlink" Target="http://www.hear.org/pier/species/hedychium_flavescens.htm" TargetMode="External"/><Relationship Id="rId10" Type="http://schemas.openxmlformats.org/officeDocument/2006/relationships/image" Target="../media/image475.jpeg"/><Relationship Id="rId4" Type="http://schemas.openxmlformats.org/officeDocument/2006/relationships/hyperlink" Target="http://fr.wikipedia.org/wiki/Zingib%C3%A9rac%C3%A9e" TargetMode="External"/><Relationship Id="rId9" Type="http://schemas.openxmlformats.org/officeDocument/2006/relationships/image" Target="../media/image474.jpeg"/><Relationship Id="rId14" Type="http://schemas.openxmlformats.org/officeDocument/2006/relationships/hyperlink" Target="http://www.hear.org/pier/species/hedychium_gardnerianum.htm" TargetMode="External"/></Relationships>
</file>

<file path=ppt/slides/_rels/slide112.xml.rels><?xml version="1.0" encoding="UTF-8" standalone="yes"?>
<Relationships xmlns="http://schemas.openxmlformats.org/package/2006/relationships"><Relationship Id="rId8" Type="http://schemas.openxmlformats.org/officeDocument/2006/relationships/hyperlink" Target="http://savaguillaumeetroselyne.eklablog.com/flore-du-marojejy-a112790660" TargetMode="External"/><Relationship Id="rId3" Type="http://schemas.openxmlformats.org/officeDocument/2006/relationships/hyperlink" Target="http://fr.wikipedia.org/wiki/Dombeya" TargetMode="External"/><Relationship Id="rId7" Type="http://schemas.openxmlformats.org/officeDocument/2006/relationships/image" Target="../media/image481.jpg"/><Relationship Id="rId2" Type="http://schemas.openxmlformats.org/officeDocument/2006/relationships/hyperlink" Target="http://fr.wikipedia.org/wiki/Dombeya_wallichii" TargetMode="External"/><Relationship Id="rId1" Type="http://schemas.openxmlformats.org/officeDocument/2006/relationships/slideLayout" Target="../slideLayouts/slideLayout7.xml"/><Relationship Id="rId6" Type="http://schemas.openxmlformats.org/officeDocument/2006/relationships/image" Target="../media/image480.jpg"/><Relationship Id="rId5" Type="http://schemas.openxmlformats.org/officeDocument/2006/relationships/image" Target="../media/image479.jpg"/><Relationship Id="rId10" Type="http://schemas.openxmlformats.org/officeDocument/2006/relationships/hyperlink" Target="http://www.marojejy.com/Diapo/Flore%20-%20Flora/slides/Fleur04.html" TargetMode="External"/><Relationship Id="rId4" Type="http://schemas.openxmlformats.org/officeDocument/2006/relationships/image" Target="../media/image478.jpg"/><Relationship Id="rId9" Type="http://schemas.openxmlformats.org/officeDocument/2006/relationships/hyperlink" Target="http://www.marojejy.com/Diapo/Flore%20-%20Flora/slides/Vine.html" TargetMode="External"/></Relationships>
</file>

<file path=ppt/slides/_rels/slide113.xml.rels><?xml version="1.0" encoding="UTF-8" standalone="yes"?>
<Relationships xmlns="http://schemas.openxmlformats.org/package/2006/relationships"><Relationship Id="rId3" Type="http://schemas.openxmlformats.org/officeDocument/2006/relationships/hyperlink" Target="http://www.formad-environnement.org/pepiniere_reforestation_agroforesterie.pdf" TargetMode="External"/><Relationship Id="rId2" Type="http://schemas.openxmlformats.org/officeDocument/2006/relationships/image" Target="../media/image482.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483.jp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485.jpg"/><Relationship Id="rId2" Type="http://schemas.openxmlformats.org/officeDocument/2006/relationships/image" Target="../media/image484.jp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486.jpg"/><Relationship Id="rId2" Type="http://schemas.openxmlformats.org/officeDocument/2006/relationships/hyperlink" Target="http://www.fao.org/forestry/download/28906-05e0933c5c592e5a21f736554c35a4897.pdf" TargetMode="Externa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487.jpeg"/><Relationship Id="rId2" Type="http://schemas.openxmlformats.org/officeDocument/2006/relationships/hyperlink" Target="http://www.fao.org/forestry/download/28906-05e0933c5c592e5a21f736554c35a4897.pdf" TargetMode="Externa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488.jpg"/><Relationship Id="rId2" Type="http://schemas.openxmlformats.org/officeDocument/2006/relationships/hyperlink" Target="http://tropical.theferns.info/viewtropical.php?id=Dalbergia+davidii" TargetMode="External"/><Relationship Id="rId1" Type="http://schemas.openxmlformats.org/officeDocument/2006/relationships/slideLayout" Target="../slideLayouts/slideLayout7.xml"/><Relationship Id="rId4" Type="http://schemas.openxmlformats.org/officeDocument/2006/relationships/image" Target="../media/image489.jpg"/></Relationships>
</file>

<file path=ppt/slides/_rels/slide119.xml.rels><?xml version="1.0" encoding="UTF-8" standalone="yes"?>
<Relationships xmlns="http://schemas.openxmlformats.org/package/2006/relationships"><Relationship Id="rId8" Type="http://schemas.openxmlformats.org/officeDocument/2006/relationships/image" Target="../media/image494.jpg"/><Relationship Id="rId3" Type="http://schemas.openxmlformats.org/officeDocument/2006/relationships/image" Target="../media/image490.jpeg"/><Relationship Id="rId7" Type="http://schemas.openxmlformats.org/officeDocument/2006/relationships/image" Target="../media/image493.jpeg"/><Relationship Id="rId2" Type="http://schemas.openxmlformats.org/officeDocument/2006/relationships/hyperlink" Target="http://tropical.theferns.info/viewtropical.php?id=Dalbergia+davidii" TargetMode="External"/><Relationship Id="rId1" Type="http://schemas.openxmlformats.org/officeDocument/2006/relationships/slideLayout" Target="../slideLayouts/slideLayout7.xml"/><Relationship Id="rId6" Type="http://schemas.openxmlformats.org/officeDocument/2006/relationships/hyperlink" Target="http://www.jardinoise.com/pages/page39.asp" TargetMode="External"/><Relationship Id="rId5" Type="http://schemas.openxmlformats.org/officeDocument/2006/relationships/image" Target="../media/image492.jpeg"/><Relationship Id="rId4" Type="http://schemas.openxmlformats.org/officeDocument/2006/relationships/image" Target="../media/image491.jpeg"/><Relationship Id="rId9" Type="http://schemas.openxmlformats.org/officeDocument/2006/relationships/hyperlink" Target="http://www.terresacree.org/actualites/1643/actualite-preservation-de-la-foret-quatre-tonnes-de-graines-chaque-annee-88563"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civilisation2.org/sarmer-vert-contre-les-tsunamis/" TargetMode="External"/><Relationship Id="rId2" Type="http://schemas.openxmlformats.org/officeDocument/2006/relationships/image" Target="../media/image42.jpg"/><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120.xml.rels><?xml version="1.0" encoding="UTF-8" standalone="yes"?>
<Relationships xmlns="http://schemas.openxmlformats.org/package/2006/relationships"><Relationship Id="rId3" Type="http://schemas.openxmlformats.org/officeDocument/2006/relationships/image" Target="../media/image495.jpeg"/><Relationship Id="rId2" Type="http://schemas.openxmlformats.org/officeDocument/2006/relationships/hyperlink" Target="http://benjamin.lisan.free.fr/projetsreforestation/Fiche-presentation-Dalbergia-sissoo.pdf" TargetMode="External"/><Relationship Id="rId1" Type="http://schemas.openxmlformats.org/officeDocument/2006/relationships/slideLayout" Target="../slideLayouts/slideLayout7.xml"/><Relationship Id="rId4" Type="http://schemas.openxmlformats.org/officeDocument/2006/relationships/hyperlink" Target="http://www.chessusa.com/about/woodp.html" TargetMode="External"/></Relationships>
</file>

<file path=ppt/slides/_rels/slide121.xml.rels><?xml version="1.0" encoding="UTF-8" standalone="yes"?>
<Relationships xmlns="http://schemas.openxmlformats.org/package/2006/relationships"><Relationship Id="rId3" Type="http://schemas.openxmlformats.org/officeDocument/2006/relationships/hyperlink" Target="http://www.rfi.fr/afrique/20120919-madagascar-haut-responsable-regional-accuse-trafic-bois-rose" TargetMode="External"/><Relationship Id="rId7" Type="http://schemas.openxmlformats.org/officeDocument/2006/relationships/hyperlink" Target="http://mydago.com/2010/10/vaovaonny-ankolafo-telo-07102010/" TargetMode="External"/><Relationship Id="rId2" Type="http://schemas.openxmlformats.org/officeDocument/2006/relationships/hyperlink" Target="http://fr.wikipedia.org/wiki/Jujubier" TargetMode="External"/><Relationship Id="rId1" Type="http://schemas.openxmlformats.org/officeDocument/2006/relationships/slideLayout" Target="../slideLayouts/slideLayout7.xml"/><Relationship Id="rId6" Type="http://schemas.openxmlformats.org/officeDocument/2006/relationships/image" Target="../media/image497.jpg"/><Relationship Id="rId5" Type="http://schemas.openxmlformats.org/officeDocument/2006/relationships/image" Target="../media/image496.jpg"/><Relationship Id="rId4" Type="http://schemas.openxmlformats.org/officeDocument/2006/relationships/hyperlink" Target="http://observers.france24.com/fr/content/20121128-incendie-allee-baobabs-madagascar-mondorova-bekonazy-fanamby" TargetMode="Externa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hyperlink" Target="http://www.iucnredlist.org/details/38189/0" TargetMode="Externa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498.jpg"/><Relationship Id="rId2" Type="http://schemas.openxmlformats.org/officeDocument/2006/relationships/hyperlink" Target="http://sngf-madagascar.mg/" TargetMode="Externa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8" Type="http://schemas.openxmlformats.org/officeDocument/2006/relationships/image" Target="../media/image500.jpeg"/><Relationship Id="rId3" Type="http://schemas.openxmlformats.org/officeDocument/2006/relationships/hyperlink" Target="http://www.calamada.org/" TargetMode="External"/><Relationship Id="rId7" Type="http://schemas.openxmlformats.org/officeDocument/2006/relationships/image" Target="../media/image499.jpeg"/><Relationship Id="rId2" Type="http://schemas.openxmlformats.org/officeDocument/2006/relationships/hyperlink" Target="http://www.adefa-madagascar.org/" TargetMode="External"/><Relationship Id="rId1" Type="http://schemas.openxmlformats.org/officeDocument/2006/relationships/slideLayout" Target="../slideLayouts/slideLayout7.xml"/><Relationship Id="rId6" Type="http://schemas.openxmlformats.org/officeDocument/2006/relationships/hyperlink" Target="http://yapluka.aiderenligne.fr/Creation-D-une-Ferme-Pedagogique-a-Manompana.html" TargetMode="External"/><Relationship Id="rId5" Type="http://schemas.openxmlformats.org/officeDocument/2006/relationships/hyperlink" Target="http://www.fermeecole-manonpana.com/" TargetMode="External"/><Relationship Id="rId4" Type="http://schemas.openxmlformats.org/officeDocument/2006/relationships/hyperlink" Target="http://issuu.com/yapluka/docs/dossier_projet_yapluka" TargetMode="External"/><Relationship Id="rId9" Type="http://schemas.openxmlformats.org/officeDocument/2006/relationships/image" Target="../media/image501.jpeg"/></Relationships>
</file>

<file path=ppt/slides/_rels/slide127.xml.rels><?xml version="1.0" encoding="UTF-8" standalone="yes"?>
<Relationships xmlns="http://schemas.openxmlformats.org/package/2006/relationships"><Relationship Id="rId3" Type="http://schemas.openxmlformats.org/officeDocument/2006/relationships/hyperlink" Target="http://www.fermesdavenir.org/wp-content/uploads/2014/09/rapport-Bourdaisi%C3%A8re-avril-2014-modifications-couleur-1.pdf" TargetMode="External"/><Relationship Id="rId2" Type="http://schemas.openxmlformats.org/officeDocument/2006/relationships/hyperlink" Target="https://treeyopermacultureedu.wordpress.com/chapter-10-the-humid-tropics/soil-building-techniques-part-2/" TargetMode="External"/><Relationship Id="rId1" Type="http://schemas.openxmlformats.org/officeDocument/2006/relationships/slideLayout" Target="../slideLayouts/slideLayout7.xml"/><Relationship Id="rId4" Type="http://schemas.openxmlformats.org/officeDocument/2006/relationships/image" Target="../media/image502.jpeg"/></Relationships>
</file>

<file path=ppt/slides/_rels/slide128.xml.rels><?xml version="1.0" encoding="UTF-8" standalone="yes"?>
<Relationships xmlns="http://schemas.openxmlformats.org/package/2006/relationships"><Relationship Id="rId3" Type="http://schemas.openxmlformats.org/officeDocument/2006/relationships/image" Target="../media/image503.jpg"/><Relationship Id="rId2" Type="http://schemas.openxmlformats.org/officeDocument/2006/relationships/hyperlink" Target="http://www.comuntierra.org/site/blog_post.php?idPost=144&amp;id_idioma=2" TargetMode="External"/><Relationship Id="rId1" Type="http://schemas.openxmlformats.org/officeDocument/2006/relationships/slideLayout" Target="../slideLayouts/slideLayout7.xml"/><Relationship Id="rId6" Type="http://schemas.openxmlformats.org/officeDocument/2006/relationships/image" Target="../media/image505.jpg"/><Relationship Id="rId5" Type="http://schemas.openxmlformats.org/officeDocument/2006/relationships/hyperlink" Target="http://environnementmadagascar.blogspot.fr/2011_02_01_archive.html" TargetMode="External"/><Relationship Id="rId4" Type="http://schemas.openxmlformats.org/officeDocument/2006/relationships/image" Target="../media/image504.jpg"/></Relationships>
</file>

<file path=ppt/slides/_rels/slide129.xml.rels><?xml version="1.0" encoding="UTF-8" standalone="yes"?>
<Relationships xmlns="http://schemas.openxmlformats.org/package/2006/relationships"><Relationship Id="rId8" Type="http://schemas.openxmlformats.org/officeDocument/2006/relationships/image" Target="../media/image506.jpg"/><Relationship Id="rId13" Type="http://schemas.openxmlformats.org/officeDocument/2006/relationships/image" Target="../media/image511.jpg"/><Relationship Id="rId3" Type="http://schemas.openxmlformats.org/officeDocument/2006/relationships/hyperlink" Target="http://www.wwf.fr/" TargetMode="External"/><Relationship Id="rId7" Type="http://schemas.openxmlformats.org/officeDocument/2006/relationships/hyperlink" Target="http://www.amisdelaterre.org/" TargetMode="External"/><Relationship Id="rId12" Type="http://schemas.openxmlformats.org/officeDocument/2006/relationships/image" Target="../media/image510.jpg"/><Relationship Id="rId2" Type="http://schemas.openxmlformats.org/officeDocument/2006/relationships/hyperlink" Target="http://www.greenpeace.org/" TargetMode="External"/><Relationship Id="rId1" Type="http://schemas.openxmlformats.org/officeDocument/2006/relationships/slideLayout" Target="../slideLayouts/slideLayout7.xml"/><Relationship Id="rId6" Type="http://schemas.openxmlformats.org/officeDocument/2006/relationships/hyperlink" Target="http://www.fne.asso.fr/" TargetMode="External"/><Relationship Id="rId11" Type="http://schemas.openxmlformats.org/officeDocument/2006/relationships/image" Target="../media/image509.png"/><Relationship Id="rId5" Type="http://schemas.openxmlformats.org/officeDocument/2006/relationships/hyperlink" Target="http://www.coeurdeforet.com/" TargetMode="External"/><Relationship Id="rId10" Type="http://schemas.openxmlformats.org/officeDocument/2006/relationships/image" Target="../media/image508.jpg"/><Relationship Id="rId4" Type="http://schemas.openxmlformats.org/officeDocument/2006/relationships/hyperlink" Target="http://envol-vert.org/" TargetMode="External"/><Relationship Id="rId9" Type="http://schemas.openxmlformats.org/officeDocument/2006/relationships/image" Target="../media/image507.png"/><Relationship Id="rId14" Type="http://schemas.openxmlformats.org/officeDocument/2006/relationships/image" Target="../media/image512.jpg"/></Relationships>
</file>

<file path=ppt/slides/_rels/slide13.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4.jpg"/><Relationship Id="rId7" Type="http://schemas.openxmlformats.org/officeDocument/2006/relationships/image" Target="../media/image47.jpeg"/><Relationship Id="rId12" Type="http://schemas.openxmlformats.org/officeDocument/2006/relationships/image" Target="../media/image52.jpg"/><Relationship Id="rId2" Type="http://schemas.openxmlformats.org/officeDocument/2006/relationships/hyperlink" Target="http://www.doc-developpement-durable.org/documents-agronomiques/Projet_de_mangrove_anti-tempete.pptx" TargetMode="External"/><Relationship Id="rId1" Type="http://schemas.openxmlformats.org/officeDocument/2006/relationships/slideLayout" Target="../slideLayouts/slideLayout7.xml"/><Relationship Id="rId6" Type="http://schemas.openxmlformats.org/officeDocument/2006/relationships/image" Target="../media/image46.jpg"/><Relationship Id="rId11" Type="http://schemas.openxmlformats.org/officeDocument/2006/relationships/image" Target="../media/image51.jpg"/><Relationship Id="rId5" Type="http://schemas.openxmlformats.org/officeDocument/2006/relationships/image" Target="../media/image45.jpg"/><Relationship Id="rId10" Type="http://schemas.openxmlformats.org/officeDocument/2006/relationships/image" Target="../media/image50.jpg"/><Relationship Id="rId4" Type="http://schemas.openxmlformats.org/officeDocument/2006/relationships/image" Target="../media/image15.png"/><Relationship Id="rId9" Type="http://schemas.openxmlformats.org/officeDocument/2006/relationships/image" Target="../media/image49.jpg"/></Relationships>
</file>

<file path=ppt/slides/_rels/slide130.xml.rels><?xml version="1.0" encoding="UTF-8" standalone="yes"?>
<Relationships xmlns="http://schemas.openxmlformats.org/package/2006/relationships"><Relationship Id="rId3" Type="http://schemas.openxmlformats.org/officeDocument/2006/relationships/image" Target="../media/image514.jpeg"/><Relationship Id="rId2" Type="http://schemas.openxmlformats.org/officeDocument/2006/relationships/image" Target="../media/image513.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516.jpeg"/><Relationship Id="rId2" Type="http://schemas.openxmlformats.org/officeDocument/2006/relationships/image" Target="../media/image515.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hyperlink" Target="http://www.mwc-info.net/en/services/Journal_PDF's/Issue5-1/MCD_2010_vol5_iss1_Rosewood_democracy_Supplementary_Material.pdf" TargetMode="Externa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8" Type="http://schemas.openxmlformats.org/officeDocument/2006/relationships/hyperlink" Target="http://www.iucnredlist.org/details/38196/0" TargetMode="External"/><Relationship Id="rId13" Type="http://schemas.openxmlformats.org/officeDocument/2006/relationships/hyperlink" Target="http://www.iucnredlist.org/details/38270/0" TargetMode="External"/><Relationship Id="rId18" Type="http://schemas.openxmlformats.org/officeDocument/2006/relationships/hyperlink" Target="http://observers.france24.com/fr/content/20140617-images-trafic-bois-rose-bat-son-plein-madagascar" TargetMode="External"/><Relationship Id="rId3" Type="http://schemas.openxmlformats.org/officeDocument/2006/relationships/hyperlink" Target="http://www.iucnredlist.org/details/38156/0" TargetMode="External"/><Relationship Id="rId7" Type="http://schemas.openxmlformats.org/officeDocument/2006/relationships/hyperlink" Target="http://translate.googleusercontent.com/translate_c?depth=1&amp;hl=fr&amp;prev=search&amp;rurl=translate.google.fr&amp;sl=en&amp;u=http://en.wikipedia.org/wiki/Endangered_species&amp;usg=ALkJrhi5ceP0ooY9y-vqlFhYsYAJjBLkMA" TargetMode="External"/><Relationship Id="rId12" Type="http://schemas.openxmlformats.org/officeDocument/2006/relationships/hyperlink" Target="http://www.iucnredlist.org/details/38259/0" TargetMode="External"/><Relationship Id="rId17" Type="http://schemas.openxmlformats.org/officeDocument/2006/relationships/image" Target="../media/image518.jpg"/><Relationship Id="rId2" Type="http://schemas.openxmlformats.org/officeDocument/2006/relationships/hyperlink" Target="http://www.iucnredlist.org/static/categories_criteria_3_1" TargetMode="External"/><Relationship Id="rId16" Type="http://schemas.openxmlformats.org/officeDocument/2006/relationships/image" Target="../media/image517.jpg"/><Relationship Id="rId20" Type="http://schemas.openxmlformats.org/officeDocument/2006/relationships/hyperlink" Target="http://vaovaogasy.blogspot.fr/2010/06/les-bois-de-rose-de-madagascar-encore.html" TargetMode="External"/><Relationship Id="rId1" Type="http://schemas.openxmlformats.org/officeDocument/2006/relationships/slideLayout" Target="../slideLayouts/slideLayout7.xml"/><Relationship Id="rId6" Type="http://schemas.openxmlformats.org/officeDocument/2006/relationships/hyperlink" Target="http://www.iucnredlist.org/details/38189/0" TargetMode="External"/><Relationship Id="rId11" Type="http://schemas.openxmlformats.org/officeDocument/2006/relationships/hyperlink" Target="http://www.iucnredlist.org/details/38255/0" TargetMode="External"/><Relationship Id="rId5" Type="http://schemas.openxmlformats.org/officeDocument/2006/relationships/hyperlink" Target="http://www.iucnredlist.org/details/full/33955/0" TargetMode="External"/><Relationship Id="rId15" Type="http://schemas.openxmlformats.org/officeDocument/2006/relationships/hyperlink" Target="http://www.mwc-info.net/en/services/Journal_PDF's/Issue5-1/MCD_2010_vol5_iss1_Rosewood_democracy_Supplementary_Material.pdf" TargetMode="External"/><Relationship Id="rId10" Type="http://schemas.openxmlformats.org/officeDocument/2006/relationships/hyperlink" Target="http://www.iucnredlist.org/details/38251/0" TargetMode="External"/><Relationship Id="rId19" Type="http://schemas.openxmlformats.org/officeDocument/2006/relationships/hyperlink" Target="http://en.wikipedia.org/wiki/Illegal_logging_in_Madagascar" TargetMode="External"/><Relationship Id="rId4" Type="http://schemas.openxmlformats.org/officeDocument/2006/relationships/hyperlink" Target="http://www.iucnredlist.org/static/categories_criteria_2_3" TargetMode="External"/><Relationship Id="rId9" Type="http://schemas.openxmlformats.org/officeDocument/2006/relationships/hyperlink" Target="http://www.iucnredlist.org/details/38244/0" TargetMode="External"/><Relationship Id="rId14" Type="http://schemas.openxmlformats.org/officeDocument/2006/relationships/hyperlink" Target="http://www.iucnredlist.org/details/38163/0"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519.jpg"/><Relationship Id="rId2" Type="http://schemas.openxmlformats.org/officeDocument/2006/relationships/hyperlink" Target="http://www.illegal-logging.info/uploads/PreciousWoodsbackgroundpaper1ThetradeinpreciouswoodsTRAFFIC.pdf" TargetMode="External"/><Relationship Id="rId1" Type="http://schemas.openxmlformats.org/officeDocument/2006/relationships/slideLayout" Target="../slideLayouts/slideLayout7.xml"/><Relationship Id="rId6" Type="http://schemas.openxmlformats.org/officeDocument/2006/relationships/hyperlink" Target="http://www.madagascar-tribune.com/Nous-voulions-que-le-probleme-du,14458.html" TargetMode="External"/><Relationship Id="rId5" Type="http://schemas.openxmlformats.org/officeDocument/2006/relationships/hyperlink" Target="http://www.globalwitness.org/fr/nos-campagnes/environnement/madagascar" TargetMode="External"/><Relationship Id="rId4" Type="http://schemas.openxmlformats.org/officeDocument/2006/relationships/image" Target="../media/image520.jpg"/></Relationships>
</file>

<file path=ppt/slides/_rels/slide135.xml.rels><?xml version="1.0" encoding="UTF-8" standalone="yes"?>
<Relationships xmlns="http://schemas.openxmlformats.org/package/2006/relationships"><Relationship Id="rId2" Type="http://schemas.openxmlformats.org/officeDocument/2006/relationships/hyperlink" Target="http://www-sfdp.u-strasbg.fr/primatologie/pdf/Gestion_ressources_forestieres_Manompana.pdf" TargetMode="Externa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hyperlink" Target="http://www.forest-trends.org/documents/files/doc_3118.pdf" TargetMode="Externa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hyperlink" Target="http://www.forest-trends.org/documents/files/doc_3118.pdf" TargetMode="Externa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hyperlink" Target="http://www.forest-trends.org/documents/files/doc_3118.pdf" TargetMode="Externa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hyperlink" Target="http://www.forest-trends.org/documents/files/doc_3118.pdf"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hyperlink" Target="http://www.forest-trends.org/documents/files/doc_3118.pdf" TargetMode="Externa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hyperlink" Target="http://www.forest-trends.org/documents/files/doc_3118.pdf"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521.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www.forest-trends.org/documents/files/doc_3118.pdf" TargetMode="External"/><Relationship Id="rId5" Type="http://schemas.openxmlformats.org/officeDocument/2006/relationships/hyperlink" Target="http://www.refloresta-bahia.org/en/how-use-website" TargetMode="External"/><Relationship Id="rId4" Type="http://schemas.openxmlformats.org/officeDocument/2006/relationships/image" Target="../media/image522.jpg"/></Relationships>
</file>

<file path=ppt/slides/_rels/slide143.xml.rels><?xml version="1.0" encoding="UTF-8" standalone="yes"?>
<Relationships xmlns="http://schemas.openxmlformats.org/package/2006/relationships"><Relationship Id="rId3" Type="http://schemas.openxmlformats.org/officeDocument/2006/relationships/hyperlink" Target="http://www.forest-trends.org/documents/files/doc_3118.pdf"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hyperlink" Target="http://www.forest-trends.org/documents/files/doc_3118.pdf"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hyperlink" Target="http://www.forest-trends.org/documents/files/doc_3118.pdf"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hyperlink" Target="http://www.forest-trends.org/documents/files/doc_3118.pdf" TargetMode="External"/><Relationship Id="rId2" Type="http://schemas.openxmlformats.org/officeDocument/2006/relationships/hyperlink" Target="http://sp.nov.cf/" TargetMode="Externa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hyperlink" Target="http://www.researchgate.net/publication/237396865_Les_initiatives_RCN_du_Missouri_Botanical_Garden_-_Madagascar" TargetMode="External"/><Relationship Id="rId2" Type="http://schemas.openxmlformats.org/officeDocument/2006/relationships/image" Target="../media/image523.jpg"/><Relationship Id="rId1" Type="http://schemas.openxmlformats.org/officeDocument/2006/relationships/slideLayout" Target="../slideLayouts/slideLayout7.xml"/><Relationship Id="rId4" Type="http://schemas.openxmlformats.org/officeDocument/2006/relationships/hyperlink" Target="http://www.forest-trends.org/documents/files/doc_3118.pdf" TargetMode="External"/></Relationships>
</file>

<file path=ppt/slides/_rels/slide148.xml.rels><?xml version="1.0" encoding="UTF-8" standalone="yes"?>
<Relationships xmlns="http://schemas.openxmlformats.org/package/2006/relationships"><Relationship Id="rId2" Type="http://schemas.openxmlformats.org/officeDocument/2006/relationships/hyperlink" Target="http://sp.nov.cf/" TargetMode="Externa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hyperlink" Target="http://www.forest-trends.org/documents/files/doc_3118.pdf"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524.jpg"/><Relationship Id="rId2" Type="http://schemas.openxmlformats.org/officeDocument/2006/relationships/hyperlink" Target="http://www.rncalliance.org/WebRoot/rncalliance/Shops/rncalliance/46F8/C1F3/C4F8/7F94/4237/CA94/8D31/F8D3/Madagascar_21_09_2007_French.pdf" TargetMode="External"/><Relationship Id="rId1" Type="http://schemas.openxmlformats.org/officeDocument/2006/relationships/slideLayout" Target="../slideLayouts/slideLayout7.xml"/><Relationship Id="rId4" Type="http://schemas.openxmlformats.org/officeDocument/2006/relationships/hyperlink" Target="http://www.forest-trends.org/documents/files/doc_3118.pdf" TargetMode="Externa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525.jp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527.jpg"/><Relationship Id="rId2" Type="http://schemas.openxmlformats.org/officeDocument/2006/relationships/image" Target="../media/image526.jp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hyperlink" Target="http://www.forru.org/en/content.php?mid=70" TargetMode="External"/><Relationship Id="rId2" Type="http://schemas.openxmlformats.org/officeDocument/2006/relationships/hyperlink" Target="http://www.libazz.com/forru_en/content.php?mid=69" TargetMode="Externa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8" Type="http://schemas.openxmlformats.org/officeDocument/2006/relationships/image" Target="../media/image532.jpg"/><Relationship Id="rId3" Type="http://schemas.openxmlformats.org/officeDocument/2006/relationships/image" Target="../media/image529.jpg"/><Relationship Id="rId7" Type="http://schemas.openxmlformats.org/officeDocument/2006/relationships/hyperlink" Target="http://www.arkive.org/madagascan-rousette/rousettus-madagascariensis/image-G47576.html" TargetMode="External"/><Relationship Id="rId2" Type="http://schemas.openxmlformats.org/officeDocument/2006/relationships/image" Target="../media/image528.jpg"/><Relationship Id="rId1" Type="http://schemas.openxmlformats.org/officeDocument/2006/relationships/slideLayout" Target="../slideLayouts/slideLayout7.xml"/><Relationship Id="rId6" Type="http://schemas.openxmlformats.org/officeDocument/2006/relationships/image" Target="../media/image531.jpg"/><Relationship Id="rId5" Type="http://schemas.openxmlformats.org/officeDocument/2006/relationships/hyperlink" Target="http://m.harunyahya.fr/tr/Livres/4824/LE-MIRACLE-DE-LA-CREATION-DANS-LES-PLANTES/chapter/9567/Et-une-plante-na%C3%AEt" TargetMode="External"/><Relationship Id="rId4" Type="http://schemas.openxmlformats.org/officeDocument/2006/relationships/image" Target="../media/image530.jpg"/><Relationship Id="rId9" Type="http://schemas.openxmlformats.org/officeDocument/2006/relationships/image" Target="../media/image533.jpg"/></Relationships>
</file>

<file path=ppt/slides/_rels/slide156.xml.rels><?xml version="1.0" encoding="UTF-8" standalone="yes"?>
<Relationships xmlns="http://schemas.openxmlformats.org/package/2006/relationships"><Relationship Id="rId2" Type="http://schemas.openxmlformats.org/officeDocument/2006/relationships/hyperlink" Target="http://www.forru.org/en/content.php?mid=70" TargetMode="Externa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8" Type="http://schemas.openxmlformats.org/officeDocument/2006/relationships/image" Target="../media/image539.jpg"/><Relationship Id="rId3" Type="http://schemas.openxmlformats.org/officeDocument/2006/relationships/image" Target="../media/image535.jpg"/><Relationship Id="rId7" Type="http://schemas.openxmlformats.org/officeDocument/2006/relationships/image" Target="../media/image538.jpg"/><Relationship Id="rId2" Type="http://schemas.openxmlformats.org/officeDocument/2006/relationships/image" Target="../media/image534.emf"/><Relationship Id="rId1" Type="http://schemas.openxmlformats.org/officeDocument/2006/relationships/slideLayout" Target="../slideLayouts/slideLayout7.xml"/><Relationship Id="rId6" Type="http://schemas.openxmlformats.org/officeDocument/2006/relationships/image" Target="../media/image537.jpg"/><Relationship Id="rId5" Type="http://schemas.openxmlformats.org/officeDocument/2006/relationships/image" Target="../media/image536.jpg"/><Relationship Id="rId4" Type="http://schemas.openxmlformats.org/officeDocument/2006/relationships/hyperlink" Target="http://www.europeenaqutiaine.eu/" TargetMode="External"/><Relationship Id="rId9" Type="http://schemas.openxmlformats.org/officeDocument/2006/relationships/image" Target="../media/image540.jpg"/></Relationships>
</file>

<file path=ppt/slides/_rels/slide158.xml.rels><?xml version="1.0" encoding="UTF-8" standalone="yes"?>
<Relationships xmlns="http://schemas.openxmlformats.org/package/2006/relationships"><Relationship Id="rId2" Type="http://schemas.openxmlformats.org/officeDocument/2006/relationships/hyperlink" Target="http://www.forru.org/en/content.php?mid=70" TargetMode="Externa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541.jpg"/><Relationship Id="rId7" Type="http://schemas.openxmlformats.org/officeDocument/2006/relationships/image" Target="../media/image545.jpg"/><Relationship Id="rId2" Type="http://schemas.openxmlformats.org/officeDocument/2006/relationships/hyperlink" Target="https://en.wikipedia.org/wiki/Forest_restoration" TargetMode="External"/><Relationship Id="rId1" Type="http://schemas.openxmlformats.org/officeDocument/2006/relationships/slideLayout" Target="../slideLayouts/slideLayout7.xml"/><Relationship Id="rId6" Type="http://schemas.openxmlformats.org/officeDocument/2006/relationships/image" Target="../media/image544.jpg"/><Relationship Id="rId5" Type="http://schemas.openxmlformats.org/officeDocument/2006/relationships/image" Target="../media/image543.jpg"/><Relationship Id="rId4" Type="http://schemas.openxmlformats.org/officeDocument/2006/relationships/image" Target="../media/image542.jpg"/></Relationships>
</file>

<file path=ppt/slides/_rels/slide1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hyperlink" Target="http://www.forru.org/en/content.php?mid=70" TargetMode="Externa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547.jpg"/><Relationship Id="rId7" Type="http://schemas.openxmlformats.org/officeDocument/2006/relationships/image" Target="../media/image551.jpg"/><Relationship Id="rId2" Type="http://schemas.openxmlformats.org/officeDocument/2006/relationships/image" Target="../media/image546.jpg"/><Relationship Id="rId1" Type="http://schemas.openxmlformats.org/officeDocument/2006/relationships/slideLayout" Target="../slideLayouts/slideLayout7.xml"/><Relationship Id="rId6" Type="http://schemas.openxmlformats.org/officeDocument/2006/relationships/image" Target="../media/image550.jpg"/><Relationship Id="rId5" Type="http://schemas.openxmlformats.org/officeDocument/2006/relationships/image" Target="../media/image549.jpg"/><Relationship Id="rId4" Type="http://schemas.openxmlformats.org/officeDocument/2006/relationships/image" Target="../media/image548.jpg"/></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8" Type="http://schemas.openxmlformats.org/officeDocument/2006/relationships/image" Target="../media/image558.jpg"/><Relationship Id="rId3" Type="http://schemas.openxmlformats.org/officeDocument/2006/relationships/image" Target="../media/image553.jpg"/><Relationship Id="rId7" Type="http://schemas.openxmlformats.org/officeDocument/2006/relationships/image" Target="../media/image557.jpg"/><Relationship Id="rId2" Type="http://schemas.openxmlformats.org/officeDocument/2006/relationships/image" Target="../media/image552.jpg"/><Relationship Id="rId1" Type="http://schemas.openxmlformats.org/officeDocument/2006/relationships/slideLayout" Target="../slideLayouts/slideLayout7.xml"/><Relationship Id="rId6" Type="http://schemas.openxmlformats.org/officeDocument/2006/relationships/image" Target="../media/image556.jpg"/><Relationship Id="rId5" Type="http://schemas.openxmlformats.org/officeDocument/2006/relationships/image" Target="../media/image555.jpg"/><Relationship Id="rId4" Type="http://schemas.openxmlformats.org/officeDocument/2006/relationships/image" Target="../media/image554.jpg"/><Relationship Id="rId9" Type="http://schemas.openxmlformats.org/officeDocument/2006/relationships/image" Target="../media/image559.jpg"/></Relationships>
</file>

<file path=ppt/slides/_rels/slide164.xml.rels><?xml version="1.0" encoding="UTF-8" standalone="yes"?>
<Relationships xmlns="http://schemas.openxmlformats.org/package/2006/relationships"><Relationship Id="rId2" Type="http://schemas.openxmlformats.org/officeDocument/2006/relationships/image" Target="../media/image560.jp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561.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hyperlink" Target="http://www.pnae.mg/index.php/Telecharger-document/41-TBE-Provincial-Toamasina-2002.html" TargetMode="External"/><Relationship Id="rId2" Type="http://schemas.openxmlformats.org/officeDocument/2006/relationships/hyperlink" Target="http://fr.climate-data.org/location/432240/" TargetMode="Externa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8" Type="http://schemas.openxmlformats.org/officeDocument/2006/relationships/hyperlink" Target="http://www.academiedespoivres.com/index.php?option=com_content&amp;view=article&amp;id=101&amp;Itemid=105&amp;lang=en" TargetMode="External"/><Relationship Id="rId3" Type="http://schemas.openxmlformats.org/officeDocument/2006/relationships/hyperlink" Target="http://www.researchgate.net/publication/237396865_Les_initiatives_RCN_du_Missouri_Botanical_Garden_-_Madagascar" TargetMode="External"/><Relationship Id="rId7" Type="http://schemas.openxmlformats.org/officeDocument/2006/relationships/hyperlink" Target="http://www.terreexotique.fr/fr/eboutique/produit/290/poivre-de-voatsiperifery-60-g-" TargetMode="External"/><Relationship Id="rId2" Type="http://schemas.openxmlformats.org/officeDocument/2006/relationships/hyperlink" Target="http://benjamin.lisan.free.fr/projetsreforestation/Taxa-et-noms-nouveaux-dans-le-gentre-Dalbergia-a-Madagascar-et-aux-Comores.pdf" TargetMode="External"/><Relationship Id="rId1" Type="http://schemas.openxmlformats.org/officeDocument/2006/relationships/slideLayout" Target="../slideLayouts/slideLayout7.xml"/><Relationship Id="rId6" Type="http://schemas.openxmlformats.org/officeDocument/2006/relationships/hyperlink" Target="http://www.generation-masoala.org/essences-reboisees-aromatiques.html" TargetMode="External"/><Relationship Id="rId11" Type="http://schemas.openxmlformats.org/officeDocument/2006/relationships/hyperlink" Target="http://www.doc-developpement-durable.org/file/Arbres-Bois-de-Rapport-Reforestation/forets-preservation-restoration/Stephen-Elliot-methode/english-version/" TargetMode="External"/><Relationship Id="rId5" Type="http://schemas.openxmlformats.org/officeDocument/2006/relationships/hyperlink" Target="http://www.generation-masoala.org/essences-reboisees-arbres.html" TargetMode="External"/><Relationship Id="rId10" Type="http://schemas.openxmlformats.org/officeDocument/2006/relationships/hyperlink" Target="http://www.doc-developpement-durable.org/file/Arbres-Bois-de-Rapport-Reforestation/forets-preservation-restoration/Stephen-Elliot-methode/Version-Francaise/" TargetMode="External"/><Relationship Id="rId4" Type="http://schemas.openxmlformats.org/officeDocument/2006/relationships/hyperlink" Target="http://www.generation-masoala.org/essences-reboisees-forestieres.html" TargetMode="External"/><Relationship Id="rId9" Type="http://schemas.openxmlformats.org/officeDocument/2006/relationships/hyperlink" Target="http://www.aromatiques.com/fr/poivres-et-baies/160-poivre-voatsiperifery-de-madagascar-poivre-de-nossi-be.html" TargetMode="External"/></Relationships>
</file>

<file path=ppt/slides/_rels/slide168.xml.rels><?xml version="1.0" encoding="UTF-8" standalone="yes"?>
<Relationships xmlns="http://schemas.openxmlformats.org/package/2006/relationships"><Relationship Id="rId8" Type="http://schemas.openxmlformats.org/officeDocument/2006/relationships/hyperlink" Target="http://www.qualireg.org/content/download/14997/211802/version/1/file/21+Les+ignames+cultivees+de+Madagascar+-+Vololoniaina+JEANNODA.pdf" TargetMode="External"/><Relationship Id="rId3" Type="http://schemas.openxmlformats.org/officeDocument/2006/relationships/hyperlink" Target="http://www.persee.fr/articleAsPDF/jatba_0370-3681_1922_num_2_9_1354/article_jatba_0370-3681_1922_num_2_9_1354.pdf" TargetMode="External"/><Relationship Id="rId7" Type="http://schemas.openxmlformats.org/officeDocument/2006/relationships/hyperlink" Target="https://www.mpl.ird.fr/ignames-madagascar/actes_colloques_8dec10.pdf" TargetMode="External"/><Relationship Id="rId2" Type="http://schemas.openxmlformats.org/officeDocument/2006/relationships/hyperlink" Target="http://www.persee.fr/articleAsPDF/jatba_0370-3681_1925_num_5_46_4298/article_jatba_0370-3681_1925_num_5_46_4298.pdf" TargetMode="External"/><Relationship Id="rId1" Type="http://schemas.openxmlformats.org/officeDocument/2006/relationships/slideLayout" Target="../slideLayouts/slideLayout7.xml"/><Relationship Id="rId6" Type="http://schemas.openxmlformats.org/officeDocument/2006/relationships/hyperlink" Target="http://agir.avec.madagascar.over-blog.com/article-madagascar-l-igname-le-tubercule-aux-vertus-meconnues-115306903.html" TargetMode="External"/><Relationship Id="rId5" Type="http://schemas.openxmlformats.org/officeDocument/2006/relationships/hyperlink" Target="http://madagascar.cirad.fr/recherche_en_partenariat/principaux_projets/intensification_ecologique2/les_ignames_de_madagascar" TargetMode="External"/><Relationship Id="rId4" Type="http://schemas.openxmlformats.org/officeDocument/2006/relationships/hyperlink" Target="https://hal.archives-ouvertes.fr/hal-00276667/document" TargetMode="External"/><Relationship Id="rId9" Type="http://schemas.openxmlformats.org/officeDocument/2006/relationships/hyperlink" Target="https://www.mpl.ird.fr/ignames-madagascar/art5_DAMSON.pdf" TargetMode="External"/></Relationships>
</file>

<file path=ppt/slides/_rels/slide169.xml.rels><?xml version="1.0" encoding="UTF-8" standalone="yes"?>
<Relationships xmlns="http://schemas.openxmlformats.org/package/2006/relationships"><Relationship Id="rId8" Type="http://schemas.openxmlformats.org/officeDocument/2006/relationships/hyperlink" Target="http://benjamin.lisan.free.fr/projetsreforestation/Bois_precieux_de_Madagascar.pdf" TargetMode="External"/><Relationship Id="rId3" Type="http://schemas.openxmlformats.org/officeDocument/2006/relationships/hyperlink" Target="http://benjamin.lisan.free.fr/projetsreforestation/EssencesPourSylvicultureAMadagascar_T2.pdf" TargetMode="External"/><Relationship Id="rId7" Type="http://schemas.openxmlformats.org/officeDocument/2006/relationships/hyperlink" Target="http://www.cidst.mg/forma/page_recherche_theme.php?soustheme=Foresterie" TargetMode="External"/><Relationship Id="rId12" Type="http://schemas.openxmlformats.org/officeDocument/2006/relationships/hyperlink" Target="http://www.researchgate.net/publication/227499125_Threshold_response_of_Madagascars_littoral_forest_to_sea-level_rise._Global_Ecol_Biogeogr" TargetMode="External"/><Relationship Id="rId2" Type="http://schemas.openxmlformats.org/officeDocument/2006/relationships/hyperlink" Target="http://benjamin.lisan.free.fr/projetsreforestation/EssencesPourSylvicultureAMadagascar_T1.pdf" TargetMode="External"/><Relationship Id="rId1" Type="http://schemas.openxmlformats.org/officeDocument/2006/relationships/slideLayout" Target="../slideLayouts/slideLayout7.xml"/><Relationship Id="rId6" Type="http://schemas.openxmlformats.org/officeDocument/2006/relationships/hyperlink" Target="http://benjamin.lisan.free.fr/projetsreforestation/Promouvoir_les_plantations_des_arbres_a_%20Madagascar_T3.pdf" TargetMode="External"/><Relationship Id="rId11" Type="http://schemas.openxmlformats.org/officeDocument/2006/relationships/hyperlink" Target="http://www.uib.no/filearchive/virah-swamy_et_al_geb_2009.pdf" TargetMode="External"/><Relationship Id="rId5" Type="http://schemas.openxmlformats.org/officeDocument/2006/relationships/hyperlink" Target="http://benjamin.lisan.free.fr/projetsreforestation/Promouvoir_les_plantations_des_arbres_a_%20Madagascar_T2.pdf" TargetMode="External"/><Relationship Id="rId10" Type="http://schemas.openxmlformats.org/officeDocument/2006/relationships/hyperlink" Target="http://www.imra-ratsimamanga.org/autre_dalbergia.htm" TargetMode="External"/><Relationship Id="rId4" Type="http://schemas.openxmlformats.org/officeDocument/2006/relationships/hyperlink" Target="http://benjamin.lisan.free.fr/projetsreforestation/Promouvoir_la_plantation_des_arbres_a_Madagascar_T1.pdf" TargetMode="External"/><Relationship Id="rId9" Type="http://schemas.openxmlformats.org/officeDocument/2006/relationships/hyperlink" Target="http://www.ilerouge.org/spip/spip.php?article48"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7.xml"/><Relationship Id="rId5" Type="http://schemas.openxmlformats.org/officeDocument/2006/relationships/image" Target="../media/image62.jpg"/><Relationship Id="rId4" Type="http://schemas.openxmlformats.org/officeDocument/2006/relationships/image" Target="../media/image61.jp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8" Type="http://schemas.openxmlformats.org/officeDocument/2006/relationships/hyperlink" Target="http://web.ac-toulouse.fr/web/65-actualites.php?actu=13084" TargetMode="External"/><Relationship Id="rId3" Type="http://schemas.openxmlformats.org/officeDocument/2006/relationships/image" Target="../media/image562.jpeg"/><Relationship Id="rId7" Type="http://schemas.openxmlformats.org/officeDocument/2006/relationships/hyperlink" Target="http://www.les7duquebec.com/7-au-front/tsunami-environnement-foret/" TargetMode="External"/><Relationship Id="rId2" Type="http://schemas.openxmlformats.org/officeDocument/2006/relationships/hyperlink" Target="http://www-sfdp.u-strasbg.fr/primatologie/pdf/Gestion_ressources_forestieres_Manompana.pdf" TargetMode="External"/><Relationship Id="rId1" Type="http://schemas.openxmlformats.org/officeDocument/2006/relationships/slideLayout" Target="../slideLayouts/slideLayout7.xml"/><Relationship Id="rId6" Type="http://schemas.openxmlformats.org/officeDocument/2006/relationships/hyperlink" Target="http://phys.org/news/2011-11-tsunamis-blunted-coastal-trees.html" TargetMode="External"/><Relationship Id="rId5" Type="http://schemas.openxmlformats.org/officeDocument/2006/relationships/hyperlink" Target="http://www.livelihoods.eu/wp-content/uploads/2014/02/Caminteresse0114.pdf" TargetMode="External"/><Relationship Id="rId4" Type="http://schemas.openxmlformats.org/officeDocument/2006/relationships/hyperlink" Target="http://civilisation2.org/sarmer-vert-contre-les-tsunamis/" TargetMode="External"/></Relationships>
</file>

<file path=ppt/slides/_rels/slide173.xml.rels><?xml version="1.0" encoding="UTF-8" standalone="yes"?>
<Relationships xmlns="http://schemas.openxmlformats.org/package/2006/relationships"><Relationship Id="rId8" Type="http://schemas.openxmlformats.org/officeDocument/2006/relationships/hyperlink" Target="http://www.prota4u.org/protav8.asp?en=1&amp;p=Colubrina+decipiens" TargetMode="External"/><Relationship Id="rId3" Type="http://schemas.openxmlformats.org/officeDocument/2006/relationships/hyperlink" Target="https://fr.wikipedia.org/wiki/Oc%C3%A9an_Pacifique" TargetMode="External"/><Relationship Id="rId7" Type="http://schemas.openxmlformats.org/officeDocument/2006/relationships/hyperlink" Target="https://fr.wikipedia.org/wiki/Fruit_(botanique)" TargetMode="External"/><Relationship Id="rId2" Type="http://schemas.openxmlformats.org/officeDocument/2006/relationships/hyperlink" Target="https://fr.wikipedia.org/wiki/Oc%C3%A9an_Indien" TargetMode="External"/><Relationship Id="rId1" Type="http://schemas.openxmlformats.org/officeDocument/2006/relationships/slideLayout" Target="../slideLayouts/slideLayout7.xml"/><Relationship Id="rId6" Type="http://schemas.openxmlformats.org/officeDocument/2006/relationships/hyperlink" Target="https://fr.wikipedia.org/wiki/Sable" TargetMode="External"/><Relationship Id="rId11" Type="http://schemas.openxmlformats.org/officeDocument/2006/relationships/hyperlink" Target="http://www.prota4u.org/protav8.asp?fr=1&amp;p=Croton+mongue+Baill" TargetMode="External"/><Relationship Id="rId5" Type="http://schemas.openxmlformats.org/officeDocument/2006/relationships/hyperlink" Target="https://fr.wikipedia.org/wiki/Sel_(chimie)" TargetMode="External"/><Relationship Id="rId10" Type="http://schemas.openxmlformats.org/officeDocument/2006/relationships/hyperlink" Target="http://ciat-library.ciat.cgiar.org/articulos_ciat/tsbf/pdf/leaflet_crotalaria.pdf" TargetMode="External"/><Relationship Id="rId4" Type="http://schemas.openxmlformats.org/officeDocument/2006/relationships/hyperlink" Target="https://fr.wikipedia.org/wiki/%C3%89cologie" TargetMode="External"/><Relationship Id="rId9" Type="http://schemas.openxmlformats.org/officeDocument/2006/relationships/hyperlink" Target="https://agritrop.cirad.fr/554306/2/document_554306.pdf" TargetMode="External"/></Relationships>
</file>

<file path=ppt/slides/_rels/slide174.xml.rels><?xml version="1.0" encoding="UTF-8" standalone="yes"?>
<Relationships xmlns="http://schemas.openxmlformats.org/package/2006/relationships"><Relationship Id="rId8" Type="http://schemas.openxmlformats.org/officeDocument/2006/relationships/hyperlink" Target="http://www.formad-environnement.org/gmelina-formad2013.pdf" TargetMode="External"/><Relationship Id="rId3" Type="http://schemas.openxmlformats.org/officeDocument/2006/relationships/hyperlink" Target="https://translate.googleusercontent.com/translate_c?depth=1&amp;hl=fr&amp;prev=search&amp;rurl=translate.google.fr&amp;sl=en&amp;u=https://en.wikipedia.org/wiki/Leguminous&amp;usg=ALkJrhjpZm6qsVZBaG99VoJlCd4ntp34QA" TargetMode="External"/><Relationship Id="rId7" Type="http://schemas.openxmlformats.org/officeDocument/2006/relationships/hyperlink" Target="https://en.wikipedia.org/wiki/Gmelina_arborea" TargetMode="External"/><Relationship Id="rId12" Type="http://schemas.openxmlformats.org/officeDocument/2006/relationships/hyperlink" Target="https://en.wikipedia.org/wiki/Harungana" TargetMode="External"/><Relationship Id="rId2" Type="http://schemas.openxmlformats.org/officeDocument/2006/relationships/hyperlink" Target="http://www.doc-developpement-durable.org/fiches-arbres/Fiche-presentation-Dodonaea-madagascariensis.pdf" TargetMode="External"/><Relationship Id="rId1" Type="http://schemas.openxmlformats.org/officeDocument/2006/relationships/slideLayout" Target="../slideLayouts/slideLayout7.xml"/><Relationship Id="rId6" Type="http://schemas.openxmlformats.org/officeDocument/2006/relationships/hyperlink" Target="http://www.conabio.gob.mx/conocimiento/info_especies/arboles/doctos/53-oleac1m.pdf" TargetMode="External"/><Relationship Id="rId11" Type="http://schemas.openxmlformats.org/officeDocument/2006/relationships/hyperlink" Target="http://www.ema.europa.eu/docs/en_GB/document_library/Maximum_Residue_Limits_-_Report/2009/11/WC500014395.pdf" TargetMode="External"/><Relationship Id="rId5" Type="http://schemas.openxmlformats.org/officeDocument/2006/relationships/hyperlink" Target="http://wiki.bugwood.org/Fraxinus_uhdei" TargetMode="External"/><Relationship Id="rId10" Type="http://schemas.openxmlformats.org/officeDocument/2006/relationships/hyperlink" Target="http://wssa.net/wp-content/uploads/Hakea-salicifolia.pdf" TargetMode="External"/><Relationship Id="rId4" Type="http://schemas.openxmlformats.org/officeDocument/2006/relationships/hyperlink" Target="https://translate.googleusercontent.com/translate_c?depth=1&amp;hl=fr&amp;prev=search&amp;rurl=translate.google.fr&amp;sl=en&amp;u=https://en.wikipedia.org/wiki/Shrub&amp;usg=ALkJrhhnvUPO4cqp3FQPhG5xq5TDnKQtow" TargetMode="External"/><Relationship Id="rId9" Type="http://schemas.openxmlformats.org/officeDocument/2006/relationships/hyperlink" Target="http://keyserver.lucidcentral.org/weeds/data/080c0106-040c-4508-8300-0b0a06060e01/media/html/Hakea_salicifolia_subsp._salicifolia.htm" TargetMode="External"/></Relationships>
</file>

<file path=ppt/slides/_rels/slide175.xml.rels><?xml version="1.0" encoding="UTF-8" standalone="yes"?>
<Relationships xmlns="http://schemas.openxmlformats.org/package/2006/relationships"><Relationship Id="rId8" Type="http://schemas.openxmlformats.org/officeDocument/2006/relationships/hyperlink" Target="https://fr.wikipedia.org/wiki/Swietenia" TargetMode="External"/><Relationship Id="rId13" Type="http://schemas.openxmlformats.org/officeDocument/2006/relationships/hyperlink" Target="https://en.wikipedia.org/wiki/Paulownia_tomentosa" TargetMode="External"/><Relationship Id="rId3" Type="http://schemas.openxmlformats.org/officeDocument/2006/relationships/hyperlink" Target="https://fr.wikipedia.org/wiki/Kohu" TargetMode="External"/><Relationship Id="rId7" Type="http://schemas.openxmlformats.org/officeDocument/2006/relationships/hyperlink" Target="https://fr.wikipedia.org/wiki/Acajou" TargetMode="External"/><Relationship Id="rId12" Type="http://schemas.openxmlformats.org/officeDocument/2006/relationships/hyperlink" Target="https://fr.wikipedia.org/wiki/Paulownia_tomentosa" TargetMode="External"/><Relationship Id="rId2" Type="http://schemas.openxmlformats.org/officeDocument/2006/relationships/hyperlink" Target="https://fr.wikipedia.org/wiki/Merbau" TargetMode="External"/><Relationship Id="rId16" Type="http://schemas.openxmlformats.org/officeDocument/2006/relationships/hyperlink" Target="https://fr.wikipedia.org/wiki/Schinus_terebinthifolius" TargetMode="External"/><Relationship Id="rId1" Type="http://schemas.openxmlformats.org/officeDocument/2006/relationships/slideLayout" Target="../slideLayouts/slideLayout7.xml"/><Relationship Id="rId6" Type="http://schemas.openxmlformats.org/officeDocument/2006/relationships/hyperlink" Target="https://fr.wikipedia.org/wiki/Bois" TargetMode="External"/><Relationship Id="rId11" Type="http://schemas.openxmlformats.org/officeDocument/2006/relationships/hyperlink" Target="http://www.burkinafaso-cotedazur.org/documents/documents/flore/cailcedrat.pdf" TargetMode="External"/><Relationship Id="rId5" Type="http://schemas.openxmlformats.org/officeDocument/2006/relationships/hyperlink" Target="http://benjamin.lisan.free.fr/projetsreforestation/Fiche-presentation-hintsy.pdf" TargetMode="External"/><Relationship Id="rId15" Type="http://schemas.openxmlformats.org/officeDocument/2006/relationships/hyperlink" Target="http://www.conifers.org/po/Afrocarpus_falcatus.php" TargetMode="External"/><Relationship Id="rId10" Type="http://schemas.openxmlformats.org/officeDocument/2006/relationships/hyperlink" Target="https://en.wikipedia.org/wiki/Khaya_senegalensis" TargetMode="External"/><Relationship Id="rId4" Type="http://schemas.openxmlformats.org/officeDocument/2006/relationships/hyperlink" Target="http://www.worldagroforestry.org/treedb/AFTPDFS/Intsia_bijuga.PDF" TargetMode="External"/><Relationship Id="rId9" Type="http://schemas.openxmlformats.org/officeDocument/2006/relationships/hyperlink" Target="https://fr.wikipedia.org/wiki/Khaya_senegalensis" TargetMode="External"/><Relationship Id="rId14" Type="http://schemas.openxmlformats.org/officeDocument/2006/relationships/hyperlink" Target="http://www.doc-developpement-durable.org/documents-pedagogiques-de-sensibilisation/plantes-invasives-de-Madagascar.pdf" TargetMode="External"/></Relationships>
</file>

<file path=ppt/slides/_rels/slide176.xml.rels><?xml version="1.0" encoding="UTF-8" standalone="yes"?>
<Relationships xmlns="http://schemas.openxmlformats.org/package/2006/relationships"><Relationship Id="rId8" Type="http://schemas.openxmlformats.org/officeDocument/2006/relationships/hyperlink" Target="http://benjamin.lisan.free.fr/projetsreforestation/Fiche-presentation-mantaly.pdf" TargetMode="External"/><Relationship Id="rId3" Type="http://schemas.openxmlformats.org/officeDocument/2006/relationships/hyperlink" Target="https://translate.googleusercontent.com/translate_c?depth=1&amp;hl=fr&amp;prev=search&amp;rurl=translate.google.fr&amp;sl=en&amp;u=https://en.wikipedia.org/wiki/Shrub&amp;usg=ALkJrhhnvUPO4cqp3FQPhG5xq5TDnKQtow" TargetMode="External"/><Relationship Id="rId7" Type="http://schemas.openxmlformats.org/officeDocument/2006/relationships/hyperlink" Target="https://en.wikipedia.org/wiki/Terminalia_catappa" TargetMode="External"/><Relationship Id="rId2" Type="http://schemas.openxmlformats.org/officeDocument/2006/relationships/hyperlink" Target="https://translate.googleusercontent.com/translate_c?depth=1&amp;hl=fr&amp;prev=search&amp;rurl=translate.google.fr&amp;sl=en&amp;u=https://en.wikipedia.org/wiki/Leguminous&amp;usg=ALkJrhjpZm6qsVZBaG99VoJlCd4ntp34QA" TargetMode="External"/><Relationship Id="rId1" Type="http://schemas.openxmlformats.org/officeDocument/2006/relationships/slideLayout" Target="../slideLayouts/slideLayout7.xml"/><Relationship Id="rId6" Type="http://schemas.openxmlformats.org/officeDocument/2006/relationships/hyperlink" Target="https://fr.wikipedia.org/wiki/Badamier" TargetMode="External"/><Relationship Id="rId5" Type="http://schemas.openxmlformats.org/officeDocument/2006/relationships/hyperlink" Target="https://en.wikipedia.org/wiki/Tephrosia_vogelii" TargetMode="External"/><Relationship Id="rId4" Type="http://schemas.openxmlformats.org/officeDocument/2006/relationships/hyperlink" Target="http://www.worldagroforestry.org/treedb/AFTPDFS/Tephrosia_candida.PDF" TargetMode="External"/><Relationship Id="rId9" Type="http://schemas.openxmlformats.org/officeDocument/2006/relationships/hyperlink" Target="https://en.wikipedia.org/wiki/Toona_ciliata" TargetMode="External"/></Relationships>
</file>

<file path=ppt/slides/_rels/slide177.xml.rels><?xml version="1.0" encoding="UTF-8" standalone="yes"?>
<Relationships xmlns="http://schemas.openxmlformats.org/package/2006/relationships"><Relationship Id="rId3" Type="http://schemas.openxmlformats.org/officeDocument/2006/relationships/hyperlink" Target="http://www.lemonde.fr/planete/article/2010/05/17/a-madagascar-la-crise-politique-a-favorise-le-pillage-des-bois-precieux_1352766_3244.html" TargetMode="External"/><Relationship Id="rId2" Type="http://schemas.openxmlformats.org/officeDocument/2006/relationships/image" Target="../media/image563.jpg"/><Relationship Id="rId1" Type="http://schemas.openxmlformats.org/officeDocument/2006/relationships/slideLayout" Target="../slideLayouts/slideLayout7.xml"/><Relationship Id="rId5" Type="http://schemas.openxmlformats.org/officeDocument/2006/relationships/image" Target="../media/image564.jpg"/><Relationship Id="rId4" Type="http://schemas.openxmlformats.org/officeDocument/2006/relationships/hyperlink" Target="http://www.zinfos974.com/Madagascar-toujours-victime-de-contrebande-de-bois-precieux_a15605.html"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https://developpementdurable.revues.org/9661?lang=en#text"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u-r-u-v.asso-web.com/" TargetMode="External"/><Relationship Id="rId2" Type="http://schemas.openxmlformats.org/officeDocument/2006/relationships/hyperlink" Target="http://www.un-regard-une-vie.org/" TargetMode="Externa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7.xml"/><Relationship Id="rId4" Type="http://schemas.openxmlformats.org/officeDocument/2006/relationships/image" Target="../media/image71.jpg"/></Relationships>
</file>

<file path=ppt/slides/_rels/slide2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7.xml"/><Relationship Id="rId4" Type="http://schemas.openxmlformats.org/officeDocument/2006/relationships/image" Target="../media/image7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7.xml"/><Relationship Id="rId4" Type="http://schemas.openxmlformats.org/officeDocument/2006/relationships/image" Target="../media/image78.jpg"/></Relationships>
</file>

<file path=ppt/slides/_rels/slide2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83.jpg"/></Relationships>
</file>

<file path=ppt/slides/_rels/slide2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87.jpg"/><Relationship Id="rId5" Type="http://schemas.openxmlformats.org/officeDocument/2006/relationships/hyperlink" Target="http://madagascar.cirad.fr/publications_ressources/phototheque/sante_animale_et_maladies_emergentes/zebus_de_madagascar_ambanja" TargetMode="External"/><Relationship Id="rId4" Type="http://schemas.openxmlformats.org/officeDocument/2006/relationships/image" Target="../media/image86.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www-sfdp.u-strasbg.fr/primatologie/pdf/Gestion_ressources_forestieres_Manompana.pdf" TargetMode="External"/><Relationship Id="rId1" Type="http://schemas.openxmlformats.org/officeDocument/2006/relationships/slideLayout" Target="../slideLayouts/slideLayout7.xml"/><Relationship Id="rId6" Type="http://schemas.openxmlformats.org/officeDocument/2006/relationships/hyperlink" Target="https://fr.wikipedia.org/wiki/Gramin%C3%A9es" TargetMode="External"/><Relationship Id="rId5" Type="http://schemas.openxmlformats.org/officeDocument/2006/relationships/hyperlink" Target="https://fr.wikipedia.org/wiki/Poaceae" TargetMode="External"/><Relationship Id="rId4" Type="http://schemas.openxmlformats.org/officeDocument/2006/relationships/hyperlink" Target="https://en.wikipedia.org/wiki/Sclerocarya_birrea"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7.xml"/><Relationship Id="rId4" Type="http://schemas.openxmlformats.org/officeDocument/2006/relationships/hyperlink" Target="http://fr.slideshare.net/TozziGreen/comment-travaillons-nou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91.jpg"/><Relationship Id="rId7" Type="http://schemas.openxmlformats.org/officeDocument/2006/relationships/image" Target="../media/image94.jpg"/><Relationship Id="rId2" Type="http://schemas.openxmlformats.org/officeDocument/2006/relationships/image" Target="../media/image90.jpg"/><Relationship Id="rId1" Type="http://schemas.openxmlformats.org/officeDocument/2006/relationships/slideLayout" Target="../slideLayouts/slideLayout7.xml"/><Relationship Id="rId6" Type="http://schemas.openxmlformats.org/officeDocument/2006/relationships/hyperlink" Target="http://www.sinerj.org/~jbdenis/frederic/santo/portolry.html" TargetMode="External"/><Relationship Id="rId5" Type="http://schemas.openxmlformats.org/officeDocument/2006/relationships/image" Target="../media/image93.jpg"/><Relationship Id="rId4" Type="http://schemas.openxmlformats.org/officeDocument/2006/relationships/image" Target="../media/image92.jpg"/></Relationships>
</file>

<file path=ppt/slides/_rels/slide3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s://fr.wikipedia.org/wiki/Fabaceae" TargetMode="Externa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110.jpg"/><Relationship Id="rId3" Type="http://schemas.openxmlformats.org/officeDocument/2006/relationships/image" Target="../media/image105.jpg"/><Relationship Id="rId7" Type="http://schemas.openxmlformats.org/officeDocument/2006/relationships/image" Target="../media/image109.jpg"/><Relationship Id="rId12" Type="http://schemas.openxmlformats.org/officeDocument/2006/relationships/image" Target="../media/image114.jpg"/><Relationship Id="rId2" Type="http://schemas.openxmlformats.org/officeDocument/2006/relationships/image" Target="../media/image104.jpg"/><Relationship Id="rId1" Type="http://schemas.openxmlformats.org/officeDocument/2006/relationships/slideLayout" Target="../slideLayouts/slideLayout7.xml"/><Relationship Id="rId6" Type="http://schemas.openxmlformats.org/officeDocument/2006/relationships/image" Target="../media/image108.jpg"/><Relationship Id="rId11" Type="http://schemas.openxmlformats.org/officeDocument/2006/relationships/image" Target="../media/image113.jpg"/><Relationship Id="rId5" Type="http://schemas.openxmlformats.org/officeDocument/2006/relationships/image" Target="../media/image107.jpg"/><Relationship Id="rId10" Type="http://schemas.openxmlformats.org/officeDocument/2006/relationships/image" Target="../media/image112.jpg"/><Relationship Id="rId4" Type="http://schemas.openxmlformats.org/officeDocument/2006/relationships/image" Target="../media/image106.jpg"/><Relationship Id="rId9" Type="http://schemas.openxmlformats.org/officeDocument/2006/relationships/image" Target="../media/image111.jpg"/></Relationships>
</file>

<file path=ppt/slides/_rels/slide43.xml.rels><?xml version="1.0" encoding="UTF-8" standalone="yes"?>
<Relationships xmlns="http://schemas.openxmlformats.org/package/2006/relationships"><Relationship Id="rId8" Type="http://schemas.openxmlformats.org/officeDocument/2006/relationships/hyperlink" Target="http://www.tree-nation.com/projects/project_updates/3747/la-deforestation-a-madagascar-partie-1" TargetMode="External"/><Relationship Id="rId3" Type="http://schemas.openxmlformats.org/officeDocument/2006/relationships/image" Target="../media/image116.jpg"/><Relationship Id="rId7" Type="http://schemas.openxmlformats.org/officeDocument/2006/relationships/image" Target="../media/image120.jpg"/><Relationship Id="rId12" Type="http://schemas.openxmlformats.org/officeDocument/2006/relationships/hyperlink" Target="https://vahinala.wordpress.com/2012/09/14/madagascar-et-ses-ressources-naturelles-cest-bien-plus-grave-que-ce-quon-vous-dit/" TargetMode="External"/><Relationship Id="rId2" Type="http://schemas.openxmlformats.org/officeDocument/2006/relationships/image" Target="../media/image115.jpg"/><Relationship Id="rId1" Type="http://schemas.openxmlformats.org/officeDocument/2006/relationships/slideLayout" Target="../slideLayouts/slideLayout7.xml"/><Relationship Id="rId6" Type="http://schemas.openxmlformats.org/officeDocument/2006/relationships/image" Target="../media/image119.jpg"/><Relationship Id="rId11" Type="http://schemas.openxmlformats.org/officeDocument/2006/relationships/image" Target="../media/image121.jpeg"/><Relationship Id="rId5" Type="http://schemas.openxmlformats.org/officeDocument/2006/relationships/image" Target="../media/image118.jpg"/><Relationship Id="rId10" Type="http://schemas.openxmlformats.org/officeDocument/2006/relationships/hyperlink" Target="http://ile-reunion.pressecologie.com/actualite/Madagascar-enqu%C3%AAte-sur-le-trafic-de-bois-ill%C3%A9gal" TargetMode="External"/><Relationship Id="rId4" Type="http://schemas.openxmlformats.org/officeDocument/2006/relationships/image" Target="../media/image117.jpg"/><Relationship Id="rId9" Type="http://schemas.openxmlformats.org/officeDocument/2006/relationships/hyperlink" Target="http://www.tree-nation.com/users/profile/87439"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125.jpg"/><Relationship Id="rId3" Type="http://schemas.openxmlformats.org/officeDocument/2006/relationships/image" Target="../media/image122.jpg"/><Relationship Id="rId7" Type="http://schemas.openxmlformats.org/officeDocument/2006/relationships/hyperlink" Target="http://www.jeanlucallegre.com/spip.php?article259"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4.jpg"/><Relationship Id="rId5" Type="http://schemas.openxmlformats.org/officeDocument/2006/relationships/hyperlink" Target="http://www-sfdp.u-strasbg.fr/primatologie/pdf/Gestion_ressources_forestieres_Manompana.pdf" TargetMode="External"/><Relationship Id="rId4" Type="http://schemas.openxmlformats.org/officeDocument/2006/relationships/image" Target="../media/image123.emf"/></Relationships>
</file>

<file path=ppt/slides/_rels/slide45.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26.jpg"/><Relationship Id="rId7" Type="http://schemas.openxmlformats.org/officeDocument/2006/relationships/hyperlink" Target="http://www.agroforestry.net/tti/Intsia-vesi.pdf"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7.jpeg"/><Relationship Id="rId5" Type="http://schemas.openxmlformats.org/officeDocument/2006/relationships/hyperlink" Target="http://www.greenreport.it/_archivio2009/index.php?page=default&amp;id=5239" TargetMode="External"/><Relationship Id="rId4" Type="http://schemas.openxmlformats.org/officeDocument/2006/relationships/hyperlink" Target="http://news.mongabay.com/2009/12/major-international-banks-shipping-companies-and-consumers-play-key-role-in-madagascars-logging-crisis/" TargetMode="External"/></Relationships>
</file>

<file path=ppt/slides/_rels/slide46.xml.rels><?xml version="1.0" encoding="UTF-8" standalone="yes"?>
<Relationships xmlns="http://schemas.openxmlformats.org/package/2006/relationships"><Relationship Id="rId2" Type="http://schemas.openxmlformats.org/officeDocument/2006/relationships/hyperlink" Target="http://benjamin.lisan.free.fr/projetsreforestation/Bois_precieux_de_Madagascar.pdf"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hyperlink" Target="http://tropical.theferns.info/viewtropical.php?id=Dalbergia+davidii" TargetMode="External"/><Relationship Id="rId1" Type="http://schemas.openxmlformats.org/officeDocument/2006/relationships/slideLayout" Target="../slideLayouts/slideLayout7.xml"/><Relationship Id="rId5" Type="http://schemas.openxmlformats.org/officeDocument/2006/relationships/hyperlink" Target="http://www.imra-ratsimamanga.org/autre_dalbergia.htm" TargetMode="External"/><Relationship Id="rId4" Type="http://schemas.openxmlformats.org/officeDocument/2006/relationships/hyperlink" Target="http://benjamin.lisan.free.fr/jardin.secret/CompteRendusVoyages/AutresVoyages/Photos-de-ma-visite-a-deux-projets-environnementaux-a-Madagascar-en-mars-2013.doc"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fr.wikipedia.org/wiki/Sous-r%C3%A8gne" TargetMode="External"/><Relationship Id="rId13" Type="http://schemas.openxmlformats.org/officeDocument/2006/relationships/hyperlink" Target="http://fr.wikipedia.org/wiki/Classe_(biologie)" TargetMode="External"/><Relationship Id="rId18" Type="http://schemas.openxmlformats.org/officeDocument/2006/relationships/hyperlink" Target="http://fr.wikipedia.org/wiki/Ordre_(biologie)" TargetMode="External"/><Relationship Id="rId26" Type="http://schemas.openxmlformats.org/officeDocument/2006/relationships/hyperlink" Target="http://fr.wikipedia.org/wiki/Dalbergia" TargetMode="External"/><Relationship Id="rId3" Type="http://schemas.openxmlformats.org/officeDocument/2006/relationships/hyperlink" Target="http://fr.wikipedia.org/wiki/Classification_classique" TargetMode="External"/><Relationship Id="rId21" Type="http://schemas.openxmlformats.org/officeDocument/2006/relationships/hyperlink" Target="http://fr.wikipedia.org/wiki/Famille_(biologie)" TargetMode="External"/><Relationship Id="rId7" Type="http://schemas.openxmlformats.org/officeDocument/2006/relationships/hyperlink" Target="http://www.arkive.org/explore/species?taxonomy=plantae_tracheophyta" TargetMode="External"/><Relationship Id="rId12" Type="http://schemas.openxmlformats.org/officeDocument/2006/relationships/hyperlink" Target="http://www.arkive.org/explore/species?taxonomy=plantae_tracheophyta_magnoliopsida" TargetMode="External"/><Relationship Id="rId17" Type="http://schemas.openxmlformats.org/officeDocument/2006/relationships/hyperlink" Target="http://www.arkive.org/explore/species?taxonomy=plantae_tracheophyta_magnoliopsida_fabales" TargetMode="External"/><Relationship Id="rId25" Type="http://schemas.openxmlformats.org/officeDocument/2006/relationships/hyperlink" Target="http://fr.wikipedia.org/wiki/Genre_(biologie)" TargetMode="External"/><Relationship Id="rId2" Type="http://schemas.openxmlformats.org/officeDocument/2006/relationships/hyperlink" Target="http://www.projetsreforestation.co.nr/" TargetMode="External"/><Relationship Id="rId16" Type="http://schemas.openxmlformats.org/officeDocument/2006/relationships/hyperlink" Target="http://fr.wikipedia.org/wiki/Rosidae" TargetMode="External"/><Relationship Id="rId20" Type="http://schemas.openxmlformats.org/officeDocument/2006/relationships/hyperlink" Target="http://www.arkive.org/explore/species?taxonomy=plantae_tracheophyta_magnoliopsida_fabales_leguminosae" TargetMode="External"/><Relationship Id="rId1" Type="http://schemas.openxmlformats.org/officeDocument/2006/relationships/slideLayout" Target="../slideLayouts/slideLayout7.xml"/><Relationship Id="rId6" Type="http://schemas.openxmlformats.org/officeDocument/2006/relationships/hyperlink" Target="http://fr.wikipedia.org/wiki/Plantae" TargetMode="External"/><Relationship Id="rId11" Type="http://schemas.openxmlformats.org/officeDocument/2006/relationships/hyperlink" Target="http://fr.wikipedia.org/wiki/Magnoliophyta" TargetMode="External"/><Relationship Id="rId24" Type="http://schemas.openxmlformats.org/officeDocument/2006/relationships/hyperlink" Target="http://www.arkive.org/dalbergia/dalbergia-monticola/#ref1" TargetMode="External"/><Relationship Id="rId5" Type="http://schemas.openxmlformats.org/officeDocument/2006/relationships/hyperlink" Target="http://fr.wikipedia.org/wiki/R%C3%A8gne_(biologie)" TargetMode="External"/><Relationship Id="rId15" Type="http://schemas.openxmlformats.org/officeDocument/2006/relationships/hyperlink" Target="http://fr.wikipedia.org/wiki/Sous-classe_(biologie)" TargetMode="External"/><Relationship Id="rId23" Type="http://schemas.openxmlformats.org/officeDocument/2006/relationships/hyperlink" Target="http://www.arkive.org/explore/species?taxonomy=plantae_tracheophyta_magnoliopsida_fabales_leguminosae_dalbergia" TargetMode="External"/><Relationship Id="rId28" Type="http://schemas.openxmlformats.org/officeDocument/2006/relationships/hyperlink" Target="http://www.cites.org/sites/default/files/eng/com/sc/65/EFS-SC65-48-02-Annex-02.pdf" TargetMode="External"/><Relationship Id="rId10" Type="http://schemas.openxmlformats.org/officeDocument/2006/relationships/hyperlink" Target="http://fr.wikipedia.org/wiki/Division_(biologie)" TargetMode="External"/><Relationship Id="rId19" Type="http://schemas.openxmlformats.org/officeDocument/2006/relationships/hyperlink" Target="http://fr.wikipedia.org/wiki/Fabales" TargetMode="External"/><Relationship Id="rId4" Type="http://schemas.openxmlformats.org/officeDocument/2006/relationships/hyperlink" Target="http://www.arkive.org/explore/species?taxonomy=plantae" TargetMode="External"/><Relationship Id="rId9" Type="http://schemas.openxmlformats.org/officeDocument/2006/relationships/hyperlink" Target="http://fr.wikipedia.org/wiki/Tracheobionta" TargetMode="External"/><Relationship Id="rId14" Type="http://schemas.openxmlformats.org/officeDocument/2006/relationships/hyperlink" Target="http://fr.wikipedia.org/wiki/Magnoliopsida" TargetMode="External"/><Relationship Id="rId22" Type="http://schemas.openxmlformats.org/officeDocument/2006/relationships/hyperlink" Target="http://fr.wikipedia.org/wiki/Fabaceae" TargetMode="External"/><Relationship Id="rId27" Type="http://schemas.openxmlformats.org/officeDocument/2006/relationships/hyperlink" Target="http://www.tropicos.org/Name/40021450?projectid=17"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30.jpg"/><Relationship Id="rId7" Type="http://schemas.openxmlformats.org/officeDocument/2006/relationships/image" Target="../media/image132.png"/><Relationship Id="rId2" Type="http://schemas.openxmlformats.org/officeDocument/2006/relationships/hyperlink" Target="http://www.kew.org/science-conservation/plants-fungi/dalbergia-andapensis-hazovola" TargetMode="External"/><Relationship Id="rId1" Type="http://schemas.openxmlformats.org/officeDocument/2006/relationships/slideLayout" Target="../slideLayouts/slideLayout7.xml"/><Relationship Id="rId6" Type="http://schemas.openxmlformats.org/officeDocument/2006/relationships/hyperlink" Target="http://www.iucnredlist.org/static/categories_criteria_3_1" TargetMode="External"/><Relationship Id="rId5" Type="http://schemas.openxmlformats.org/officeDocument/2006/relationships/hyperlink" Target="http://www.iucnredlist.org/details/38156/0" TargetMode="External"/><Relationship Id="rId4" Type="http://schemas.openxmlformats.org/officeDocument/2006/relationships/image" Target="../media/image131.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134.jpeg"/><Relationship Id="rId13" Type="http://schemas.openxmlformats.org/officeDocument/2006/relationships/hyperlink" Target="http://delta-intkey.com/wood/images/dalmad.jpg" TargetMode="External"/><Relationship Id="rId3" Type="http://schemas.openxmlformats.org/officeDocument/2006/relationships/hyperlink" Target="http://www.ville-ge.ch/musinfo/bd/cjb/africa/details.php?langue=fr&amp;id=189958" TargetMode="External"/><Relationship Id="rId7" Type="http://schemas.openxmlformats.org/officeDocument/2006/relationships/hyperlink" Target="http://database.prota.org/dbtw-wpd/exec/dbtwpub.dll?ac=qbe_query&amp;bu=http://database.prota.org/recherche.htm&amp;tn=protab~1&amp;qb0=and&amp;qf0=Species+Code&amp;qi0=Dalbergia+madagascariensis&amp;rf=AfficherWeb" TargetMode="External"/><Relationship Id="rId12" Type="http://schemas.openxmlformats.org/officeDocument/2006/relationships/image" Target="../media/image136.jpeg"/><Relationship Id="rId2" Type="http://schemas.openxmlformats.org/officeDocument/2006/relationships/image" Target="../media/image133.jpg"/><Relationship Id="rId1" Type="http://schemas.openxmlformats.org/officeDocument/2006/relationships/slideLayout" Target="../slideLayouts/slideLayout7.xml"/><Relationship Id="rId6" Type="http://schemas.openxmlformats.org/officeDocument/2006/relationships/hyperlink" Target="http://benjamin.lisan.free.fr/projetsreforestation/Fiche-presentation-Dalbergia-madagascarensis.pdf" TargetMode="External"/><Relationship Id="rId11" Type="http://schemas.openxmlformats.org/officeDocument/2006/relationships/hyperlink" Target="http://tropicos.org/Image/100145626" TargetMode="External"/><Relationship Id="rId5" Type="http://schemas.openxmlformats.org/officeDocument/2006/relationships/hyperlink" Target="http://www.iucnredlist.org/details/38251/0" TargetMode="External"/><Relationship Id="rId15" Type="http://schemas.openxmlformats.org/officeDocument/2006/relationships/hyperlink" Target="http://tropicos.org/Image/100145625" TargetMode="External"/><Relationship Id="rId10" Type="http://schemas.openxmlformats.org/officeDocument/2006/relationships/hyperlink" Target="http://tropicos.org/Image/controls/Monique%20F.%20Randriatsivery" TargetMode="External"/><Relationship Id="rId4" Type="http://schemas.openxmlformats.org/officeDocument/2006/relationships/hyperlink" Target="http://www.iucnredlist.org/static/categories_criteria_2_3" TargetMode="External"/><Relationship Id="rId9" Type="http://schemas.openxmlformats.org/officeDocument/2006/relationships/image" Target="../media/image135.jpeg"/><Relationship Id="rId14" Type="http://schemas.openxmlformats.org/officeDocument/2006/relationships/image" Target="../media/image137.jpeg"/></Relationships>
</file>

<file path=ppt/slides/_rels/slide51.xml.rels><?xml version="1.0" encoding="UTF-8" standalone="yes"?>
<Relationships xmlns="http://schemas.openxmlformats.org/package/2006/relationships"><Relationship Id="rId8" Type="http://schemas.openxmlformats.org/officeDocument/2006/relationships/image" Target="../media/image140.jpg"/><Relationship Id="rId3" Type="http://schemas.openxmlformats.org/officeDocument/2006/relationships/hyperlink" Target="http://www.iucnredlist.org/static/categories_criteria_2_3" TargetMode="External"/><Relationship Id="rId7" Type="http://schemas.openxmlformats.org/officeDocument/2006/relationships/image" Target="../media/image139.jpg"/><Relationship Id="rId2" Type="http://schemas.openxmlformats.org/officeDocument/2006/relationships/hyperlink" Target="http://www.iucnredlist.org/details/38196/0" TargetMode="External"/><Relationship Id="rId1" Type="http://schemas.openxmlformats.org/officeDocument/2006/relationships/slideLayout" Target="../slideLayouts/slideLayout7.xml"/><Relationship Id="rId6" Type="http://schemas.openxmlformats.org/officeDocument/2006/relationships/hyperlink" Target="http://www.arkive.org/dalbergia/dalbergia-davidii/" TargetMode="External"/><Relationship Id="rId5" Type="http://schemas.openxmlformats.org/officeDocument/2006/relationships/image" Target="../media/image138.jpg"/><Relationship Id="rId10" Type="http://schemas.openxmlformats.org/officeDocument/2006/relationships/image" Target="../media/image132.png"/><Relationship Id="rId4" Type="http://schemas.openxmlformats.org/officeDocument/2006/relationships/hyperlink" Target="http://translate.googleusercontent.com/translate_c?depth=1&amp;hl=fr&amp;prev=search&amp;rurl=translate.google.fr&amp;sl=en&amp;u=http://en.wikipedia.org/wiki/Endangered_species&amp;usg=ALkJrhi5ceP0ooY9y-vqlFhYsYAJjBLkMA" TargetMode="External"/><Relationship Id="rId9" Type="http://schemas.openxmlformats.org/officeDocument/2006/relationships/hyperlink" Target="http://www.prota4u.org/protav8.asp?g=psk&amp;p=Dalbergia+davidii+Bosser+&amp;+R.Rabev"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www.prota4u.org/protav8.asp?g=psk&amp;p=Dalbergia+davidii+Bosser+&amp;+R.Rabev" TargetMode="External"/><Relationship Id="rId2" Type="http://schemas.openxmlformats.org/officeDocument/2006/relationships/image" Target="../media/image141.jpeg"/><Relationship Id="rId1" Type="http://schemas.openxmlformats.org/officeDocument/2006/relationships/slideLayout" Target="../slideLayouts/slideLayout7.xml"/><Relationship Id="rId4" Type="http://schemas.openxmlformats.org/officeDocument/2006/relationships/image" Target="../media/image142.jpeg"/></Relationships>
</file>

<file path=ppt/slides/_rels/slide53.xml.rels><?xml version="1.0" encoding="UTF-8" standalone="yes"?>
<Relationships xmlns="http://schemas.openxmlformats.org/package/2006/relationships"><Relationship Id="rId8" Type="http://schemas.openxmlformats.org/officeDocument/2006/relationships/hyperlink" Target="http://benjamin.lisan.free.fr/projetsreforestation/Fiche-presentation-Dalbergia-baronii.pdf" TargetMode="External"/><Relationship Id="rId3" Type="http://schemas.openxmlformats.org/officeDocument/2006/relationships/image" Target="../media/image143.jpg"/><Relationship Id="rId7" Type="http://schemas.openxmlformats.org/officeDocument/2006/relationships/hyperlink" Target="http://www.iucnredlist.org/details/33955/0" TargetMode="External"/><Relationship Id="rId2" Type="http://schemas.openxmlformats.org/officeDocument/2006/relationships/hyperlink" Target="http://www.tropicos.org/" TargetMode="External"/><Relationship Id="rId1" Type="http://schemas.openxmlformats.org/officeDocument/2006/relationships/slideLayout" Target="../slideLayouts/slideLayout7.xml"/><Relationship Id="rId6" Type="http://schemas.openxmlformats.org/officeDocument/2006/relationships/hyperlink" Target="http://www.imra-ratsimamanga.org/autre_dalbergia.htm" TargetMode="External"/><Relationship Id="rId11" Type="http://schemas.openxmlformats.org/officeDocument/2006/relationships/image" Target="../media/image134.jpeg"/><Relationship Id="rId5" Type="http://schemas.openxmlformats.org/officeDocument/2006/relationships/image" Target="../media/image145.jpg"/><Relationship Id="rId10" Type="http://schemas.openxmlformats.org/officeDocument/2006/relationships/image" Target="../media/image146.jpg"/><Relationship Id="rId4" Type="http://schemas.openxmlformats.org/officeDocument/2006/relationships/image" Target="../media/image144.jpg"/><Relationship Id="rId9" Type="http://schemas.openxmlformats.org/officeDocument/2006/relationships/hyperlink" Target="http://database.prota.org/dbtw-wpd/exec/dbtwpub.dll?AC=QBE_QUERY&amp;BU=http://database.prota.org/recherche.htm&amp;TN=PROTAB~1&amp;QB0=AND&amp;QF0=Species+Code&amp;QI0=Dalbergia+baronii&amp;RF=AfficherWeb" TargetMode="External"/></Relationships>
</file>

<file path=ppt/slides/_rels/slide54.xml.rels><?xml version="1.0" encoding="UTF-8" standalone="yes"?>
<Relationships xmlns="http://schemas.openxmlformats.org/package/2006/relationships"><Relationship Id="rId8" Type="http://schemas.openxmlformats.org/officeDocument/2006/relationships/image" Target="../media/image151.jpeg"/><Relationship Id="rId13" Type="http://schemas.openxmlformats.org/officeDocument/2006/relationships/hyperlink" Target="http://www.favini.com/madagascar/en/the_programme.html" TargetMode="External"/><Relationship Id="rId3" Type="http://schemas.openxmlformats.org/officeDocument/2006/relationships/image" Target="../media/image134.jpeg"/><Relationship Id="rId7" Type="http://schemas.openxmlformats.org/officeDocument/2006/relationships/hyperlink" Target="http://hovisguitars.blogspot.fr/2010_12_01_archive.html" TargetMode="External"/><Relationship Id="rId12" Type="http://schemas.openxmlformats.org/officeDocument/2006/relationships/image" Target="../media/image153.jpeg"/><Relationship Id="rId17" Type="http://schemas.openxmlformats.org/officeDocument/2006/relationships/hyperlink" Target="http://www.fragrantica.de/Duftnoten/Texas-Rosenholz-38.html" TargetMode="External"/><Relationship Id="rId2" Type="http://schemas.openxmlformats.org/officeDocument/2006/relationships/image" Target="../media/image147.jpeg"/><Relationship Id="rId16" Type="http://schemas.openxmlformats.org/officeDocument/2006/relationships/image" Target="../media/image155.jpeg"/><Relationship Id="rId1" Type="http://schemas.openxmlformats.org/officeDocument/2006/relationships/slideLayout" Target="../slideLayouts/slideLayout7.xml"/><Relationship Id="rId6" Type="http://schemas.openxmlformats.org/officeDocument/2006/relationships/image" Target="../media/image150.jpeg"/><Relationship Id="rId11" Type="http://schemas.openxmlformats.org/officeDocument/2006/relationships/hyperlink" Target="http://www.hobbithouseinc.com/personal/woodpics/rosewood,%20madagascar.htm" TargetMode="External"/><Relationship Id="rId5" Type="http://schemas.openxmlformats.org/officeDocument/2006/relationships/image" Target="../media/image149.jpeg"/><Relationship Id="rId15" Type="http://schemas.openxmlformats.org/officeDocument/2006/relationships/hyperlink" Target="http://www.bee-paysage.fr/biblioplantes-fiche-plante.php?nomtaxon=Dalbergia%20baronii" TargetMode="External"/><Relationship Id="rId10" Type="http://schemas.openxmlformats.org/officeDocument/2006/relationships/image" Target="../media/image152.jpeg"/><Relationship Id="rId4" Type="http://schemas.openxmlformats.org/officeDocument/2006/relationships/image" Target="../media/image148.jpeg"/><Relationship Id="rId9" Type="http://schemas.openxmlformats.org/officeDocument/2006/relationships/hyperlink" Target="http://www.coleyguitars.co.uk/materials.html" TargetMode="External"/><Relationship Id="rId14" Type="http://schemas.openxmlformats.org/officeDocument/2006/relationships/image" Target="../media/image154.jpeg"/></Relationships>
</file>

<file path=ppt/slides/_rels/slide55.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hyperlink" Target="http://www.iucnredlist.org/details/38189/0" TargetMode="External"/><Relationship Id="rId7" Type="http://schemas.openxmlformats.org/officeDocument/2006/relationships/image" Target="../media/image156.png"/><Relationship Id="rId2" Type="http://schemas.openxmlformats.org/officeDocument/2006/relationships/hyperlink" Target="http://www.iucnredlist.org/static/categories_criteria_3_1" TargetMode="External"/><Relationship Id="rId1" Type="http://schemas.openxmlformats.org/officeDocument/2006/relationships/slideLayout" Target="../slideLayouts/slideLayout7.xml"/><Relationship Id="rId6" Type="http://schemas.openxmlformats.org/officeDocument/2006/relationships/hyperlink" Target="http://database.prota.org/dbtw-wpd/exec/dbtwpub.dll?ac=qbe_query&amp;bu=http://database.prota.org/recherche.htm&amp;tn=protab~1&amp;qb0=and&amp;qf0=Species+Code&amp;qi0=Dalbergia+chapelieri&amp;rf=AfficherWeb" TargetMode="External"/><Relationship Id="rId5" Type="http://schemas.openxmlformats.org/officeDocument/2006/relationships/hyperlink" Target="http://en.wikipedia.org/wiki/Dalbergia_chapelieri" TargetMode="External"/><Relationship Id="rId4" Type="http://schemas.openxmlformats.org/officeDocument/2006/relationships/hyperlink" Target="http://database.prota.org/PROTAhtml/Dalbergia%20chapelieri_En.htm" TargetMode="External"/><Relationship Id="rId9" Type="http://schemas.openxmlformats.org/officeDocument/2006/relationships/hyperlink" Target="http://science.mnhn.fr/institution/mnhn/collection/p/item/p00060209?lang=fr_FR"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hyperlink" Target="http://database.prota.org/PROTAhtml/Dalbergia%20louvelii_En.htm" TargetMode="External"/><Relationship Id="rId1" Type="http://schemas.openxmlformats.org/officeDocument/2006/relationships/slideLayout" Target="../slideLayouts/slideLayout7.xml"/><Relationship Id="rId5" Type="http://schemas.openxmlformats.org/officeDocument/2006/relationships/image" Target="../media/image160.jpeg"/><Relationship Id="rId4" Type="http://schemas.openxmlformats.org/officeDocument/2006/relationships/image" Target="../media/image159.jpg"/></Relationships>
</file>

<file path=ppt/slides/_rels/slide57.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hyperlink" Target="http://tropicos.org/Name/13022771?projectid=17" TargetMode="External"/><Relationship Id="rId7" Type="http://schemas.openxmlformats.org/officeDocument/2006/relationships/hyperlink" Target="http://www.greenreport.it/_archivio/index.php?lang=it&amp;page=default&amp;id=5239" TargetMode="External"/><Relationship Id="rId2" Type="http://schemas.openxmlformats.org/officeDocument/2006/relationships/hyperlink" Target="http://www.iucnredlist.org/details/38255/0" TargetMode="External"/><Relationship Id="rId1" Type="http://schemas.openxmlformats.org/officeDocument/2006/relationships/slideLayout" Target="../slideLayouts/slideLayout7.xml"/><Relationship Id="rId6" Type="http://schemas.openxmlformats.org/officeDocument/2006/relationships/image" Target="../media/image161.jpeg"/><Relationship Id="rId5" Type="http://schemas.openxmlformats.org/officeDocument/2006/relationships/hyperlink" Target="http://www.imra-ratsimamanga.org/autre_dalbergia.htm" TargetMode="External"/><Relationship Id="rId4" Type="http://schemas.openxmlformats.org/officeDocument/2006/relationships/hyperlink" Target="http://benjamin.lisan.free.fr/projetsreforestation/Fiche-presentation-Dalbergia-maritima.pdf" TargetMode="External"/><Relationship Id="rId9" Type="http://schemas.openxmlformats.org/officeDocument/2006/relationships/image" Target="../media/image163.jpeg"/></Relationships>
</file>

<file path=ppt/slides/_rels/slide58.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5.jpg"/><Relationship Id="rId7" Type="http://schemas.openxmlformats.org/officeDocument/2006/relationships/hyperlink" Target="http://www.arkive.org/dalbergia/dalbergia-monticola/" TargetMode="External"/><Relationship Id="rId2" Type="http://schemas.openxmlformats.org/officeDocument/2006/relationships/image" Target="../media/image164.jpg"/><Relationship Id="rId1" Type="http://schemas.openxmlformats.org/officeDocument/2006/relationships/slideLayout" Target="../slideLayouts/slideLayout7.xml"/><Relationship Id="rId6" Type="http://schemas.openxmlformats.org/officeDocument/2006/relationships/hyperlink" Target="http://database.prota.org/dbtw-wpd/exec/dbtwpub.dll?AC=QBE_QUERY&amp;BU=http://database.prota.org/recherche.htm&amp;TN=PROTAB~1&amp;QB0=AND&amp;QF0=Species+Code&amp;QI0=Dalbergia+monticola&amp;RF=AfficherWeb" TargetMode="External"/><Relationship Id="rId5" Type="http://schemas.openxmlformats.org/officeDocument/2006/relationships/hyperlink" Target="http://benjamin.lisan.free.fr/projetsreforestation/Fiche-presentation-Dalbergia-monticola.pdf" TargetMode="External"/><Relationship Id="rId4" Type="http://schemas.openxmlformats.org/officeDocument/2006/relationships/image" Target="../media/image166.jpeg"/><Relationship Id="rId9" Type="http://schemas.openxmlformats.org/officeDocument/2006/relationships/image" Target="../media/image134.jpeg"/></Relationships>
</file>

<file path=ppt/slides/_rels/slide59.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image" Target="../media/image168.jpg"/><Relationship Id="rId1" Type="http://schemas.openxmlformats.org/officeDocument/2006/relationships/slideLayout" Target="../slideLayouts/slideLayout7.xml"/><Relationship Id="rId4" Type="http://schemas.openxmlformats.org/officeDocument/2006/relationships/image" Target="../media/image170.jpe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jpeg"/><Relationship Id="rId18" Type="http://schemas.openxmlformats.org/officeDocument/2006/relationships/image" Target="../media/image26.jpg"/><Relationship Id="rId3" Type="http://schemas.openxmlformats.org/officeDocument/2006/relationships/image" Target="../media/image11.jpeg"/><Relationship Id="rId21" Type="http://schemas.openxmlformats.org/officeDocument/2006/relationships/image" Target="../media/image29.jpeg"/><Relationship Id="rId7" Type="http://schemas.openxmlformats.org/officeDocument/2006/relationships/image" Target="../media/image15.png"/><Relationship Id="rId12" Type="http://schemas.openxmlformats.org/officeDocument/2006/relationships/image" Target="../media/image20.jpg"/><Relationship Id="rId17" Type="http://schemas.openxmlformats.org/officeDocument/2006/relationships/image" Target="../media/image25.jpg"/><Relationship Id="rId2" Type="http://schemas.openxmlformats.org/officeDocument/2006/relationships/hyperlink" Target="http://www.hear.org/" TargetMode="External"/><Relationship Id="rId16" Type="http://schemas.openxmlformats.org/officeDocument/2006/relationships/image" Target="../media/image24.jpg"/><Relationship Id="rId20"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14.jpeg"/><Relationship Id="rId11" Type="http://schemas.openxmlformats.org/officeDocument/2006/relationships/image" Target="../media/image19.jpg"/><Relationship Id="rId5" Type="http://schemas.openxmlformats.org/officeDocument/2006/relationships/image" Target="../media/image13.jpeg"/><Relationship Id="rId15" Type="http://schemas.openxmlformats.org/officeDocument/2006/relationships/image" Target="../media/image23.jpeg"/><Relationship Id="rId10" Type="http://schemas.openxmlformats.org/officeDocument/2006/relationships/image" Target="../media/image18.jpg"/><Relationship Id="rId19" Type="http://schemas.openxmlformats.org/officeDocument/2006/relationships/image" Target="../media/image27.gif"/><Relationship Id="rId4" Type="http://schemas.openxmlformats.org/officeDocument/2006/relationships/image" Target="../media/image12.jpeg"/><Relationship Id="rId9" Type="http://schemas.openxmlformats.org/officeDocument/2006/relationships/image" Target="../media/image17.jpg"/><Relationship Id="rId14" Type="http://schemas.openxmlformats.org/officeDocument/2006/relationships/image" Target="../media/image22.jpeg"/><Relationship Id="rId22" Type="http://schemas.openxmlformats.org/officeDocument/2006/relationships/image" Target="../media/image30.jpeg"/></Relationships>
</file>

<file path=ppt/slides/_rels/slide60.xml.rels><?xml version="1.0" encoding="UTF-8" standalone="yes"?>
<Relationships xmlns="http://schemas.openxmlformats.org/package/2006/relationships"><Relationship Id="rId8" Type="http://schemas.openxmlformats.org/officeDocument/2006/relationships/hyperlink" Target="http://www.efloras.org/florataxon.aspx?flora_id=12&amp;taxon_id=250069259" TargetMode="External"/><Relationship Id="rId3" Type="http://schemas.openxmlformats.org/officeDocument/2006/relationships/hyperlink" Target="http://en.wikipedia.org/wiki/Habitat_loss" TargetMode="External"/><Relationship Id="rId7" Type="http://schemas.openxmlformats.org/officeDocument/2006/relationships/image" Target="../media/image171.jpe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132.png"/><Relationship Id="rId5" Type="http://schemas.openxmlformats.org/officeDocument/2006/relationships/hyperlink" Target="http://www.iucnredlist.org/apps/redlist/details/38270/0" TargetMode="External"/><Relationship Id="rId4" Type="http://schemas.openxmlformats.org/officeDocument/2006/relationships/hyperlink" Target="http://www.iucnredlist.org/static/categories_criteria_2_3" TargetMode="External"/><Relationship Id="rId9" Type="http://schemas.openxmlformats.org/officeDocument/2006/relationships/hyperlink" Target="http://www.ildis.org/LegumeWeb?version~10.01&amp;LegumeWeb&amp;tno~20835&amp;genus~Dalbergia&amp;species~normandii#1"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174.jpg"/><Relationship Id="rId3" Type="http://schemas.openxmlformats.org/officeDocument/2006/relationships/hyperlink" Target="http://database.prota.org/PROTAhtml/Dalbergia%20greveana_Fr.htm" TargetMode="External"/><Relationship Id="rId7" Type="http://schemas.openxmlformats.org/officeDocument/2006/relationships/image" Target="../media/image173.jpg"/><Relationship Id="rId2" Type="http://schemas.openxmlformats.org/officeDocument/2006/relationships/hyperlink" Target="http://en.wikipedia.org/wiki/Louis_Antoine_Francois_Baillon" TargetMode="External"/><Relationship Id="rId1" Type="http://schemas.openxmlformats.org/officeDocument/2006/relationships/slideLayout" Target="../slideLayouts/slideLayout7.xml"/><Relationship Id="rId6" Type="http://schemas.openxmlformats.org/officeDocument/2006/relationships/hyperlink" Target="http://www.tropicos.org/" TargetMode="External"/><Relationship Id="rId5" Type="http://schemas.openxmlformats.org/officeDocument/2006/relationships/hyperlink" Target="http://www.af.nl/" TargetMode="External"/><Relationship Id="rId4" Type="http://schemas.openxmlformats.org/officeDocument/2006/relationships/image" Target="../media/image172.jpg"/><Relationship Id="rId9" Type="http://schemas.openxmlformats.org/officeDocument/2006/relationships/image" Target="../media/image134.jpeg"/></Relationships>
</file>

<file path=ppt/slides/_rels/slide62.xml.rels><?xml version="1.0" encoding="UTF-8" standalone="yes"?>
<Relationships xmlns="http://schemas.openxmlformats.org/package/2006/relationships"><Relationship Id="rId8" Type="http://schemas.openxmlformats.org/officeDocument/2006/relationships/hyperlink" Target="http://science.mnhn.fr/institution/mnhn/collection/p/item/p00049288" TargetMode="External"/><Relationship Id="rId3" Type="http://schemas.openxmlformats.org/officeDocument/2006/relationships/hyperlink" Target="http://www.iucnredlist.org/details/38163/0" TargetMode="External"/><Relationship Id="rId7" Type="http://schemas.openxmlformats.org/officeDocument/2006/relationships/hyperlink" Target="http://science.mnhn.fr/all/list?recordedBy=Perrier%20de%20la%20B%C3%A2thie" TargetMode="External"/><Relationship Id="rId2" Type="http://schemas.openxmlformats.org/officeDocument/2006/relationships/hyperlink" Target="http://www.iucnredlist.org/static/categories_criteria_2_3" TargetMode="External"/><Relationship Id="rId1" Type="http://schemas.openxmlformats.org/officeDocument/2006/relationships/slideLayout" Target="../slideLayouts/slideLayout7.xml"/><Relationship Id="rId6" Type="http://schemas.openxmlformats.org/officeDocument/2006/relationships/image" Target="../media/image175.jpg"/><Relationship Id="rId5" Type="http://schemas.openxmlformats.org/officeDocument/2006/relationships/image" Target="../media/image132.png"/><Relationship Id="rId4" Type="http://schemas.openxmlformats.org/officeDocument/2006/relationships/hyperlink" Target="http://en.wikipedia.org/wiki/Dalbergia_bathiei"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g"/><Relationship Id="rId1" Type="http://schemas.openxmlformats.org/officeDocument/2006/relationships/slideLayout" Target="../slideLayouts/slideLayout7.xml"/><Relationship Id="rId6" Type="http://schemas.openxmlformats.org/officeDocument/2006/relationships/image" Target="../media/image180.jpg"/><Relationship Id="rId5" Type="http://schemas.openxmlformats.org/officeDocument/2006/relationships/image" Target="../media/image179.jpg"/><Relationship Id="rId4" Type="http://schemas.openxmlformats.org/officeDocument/2006/relationships/image" Target="../media/image178.jpg"/></Relationships>
</file>

<file path=ppt/slides/_rels/slide64.xml.rels><?xml version="1.0" encoding="UTF-8" standalone="yes"?>
<Relationships xmlns="http://schemas.openxmlformats.org/package/2006/relationships"><Relationship Id="rId8" Type="http://schemas.openxmlformats.org/officeDocument/2006/relationships/hyperlink" Target="http://fr.wikipedia.org/wiki/Yun%C3%A2ni" TargetMode="External"/><Relationship Id="rId13" Type="http://schemas.openxmlformats.org/officeDocument/2006/relationships/hyperlink" Target="http://fr.wikipedia.org/wiki/Grive" TargetMode="External"/><Relationship Id="rId3" Type="http://schemas.openxmlformats.org/officeDocument/2006/relationships/image" Target="../media/image13.jpeg"/><Relationship Id="rId7" Type="http://schemas.openxmlformats.org/officeDocument/2006/relationships/hyperlink" Target="http://fr.wikipedia.org/wiki/Ayurveda" TargetMode="External"/><Relationship Id="rId12" Type="http://schemas.openxmlformats.org/officeDocument/2006/relationships/hyperlink" Target="http://fr.wikipedia.org/wiki/Vitamine_C" TargetMode="External"/><Relationship Id="rId2" Type="http://schemas.openxmlformats.org/officeDocument/2006/relationships/image" Target="../media/image181.jpg"/><Relationship Id="rId1" Type="http://schemas.openxmlformats.org/officeDocument/2006/relationships/slideLayout" Target="../slideLayouts/slideLayout7.xml"/><Relationship Id="rId6" Type="http://schemas.openxmlformats.org/officeDocument/2006/relationships/image" Target="../media/image183.jpeg"/><Relationship Id="rId11" Type="http://schemas.openxmlformats.org/officeDocument/2006/relationships/hyperlink" Target="http://fr.wikipedia.org/wiki/Vitamine_A" TargetMode="External"/><Relationship Id="rId5" Type="http://schemas.openxmlformats.org/officeDocument/2006/relationships/image" Target="../media/image182.jpeg"/><Relationship Id="rId15" Type="http://schemas.openxmlformats.org/officeDocument/2006/relationships/hyperlink" Target="http://fr.wikipedia.org/wiki/Tyran_quiquivi" TargetMode="External"/><Relationship Id="rId10" Type="http://schemas.openxmlformats.org/officeDocument/2006/relationships/hyperlink" Target="http://fr.wikipedia.org/wiki/Gingivite" TargetMode="External"/><Relationship Id="rId4" Type="http://schemas.openxmlformats.org/officeDocument/2006/relationships/image" Target="../media/image20.jpg"/><Relationship Id="rId9" Type="http://schemas.openxmlformats.org/officeDocument/2006/relationships/hyperlink" Target="http://fr.wikipedia.org/wiki/Tension_art%C3%A9rielle" TargetMode="External"/><Relationship Id="rId14" Type="http://schemas.openxmlformats.org/officeDocument/2006/relationships/hyperlink" Target="http://fr.wikipedia.org/wiki/Thraupidae" TargetMode="External"/></Relationships>
</file>

<file path=ppt/slides/_rels/slide65.xml.rels><?xml version="1.0" encoding="UTF-8" standalone="yes"?>
<Relationships xmlns="http://schemas.openxmlformats.org/package/2006/relationships"><Relationship Id="rId8" Type="http://schemas.openxmlformats.org/officeDocument/2006/relationships/hyperlink" Target="http://ia600304.us.archive.org/7/items/madagascarlesboi00leco/madagascarlesboi00leco.pdf" TargetMode="External"/><Relationship Id="rId13" Type="http://schemas.openxmlformats.org/officeDocument/2006/relationships/image" Target="../media/image187.jpg"/><Relationship Id="rId3" Type="http://schemas.openxmlformats.org/officeDocument/2006/relationships/image" Target="../media/image185.jpeg"/><Relationship Id="rId7" Type="http://schemas.openxmlformats.org/officeDocument/2006/relationships/hyperlink" Target="http://audio08.archive.org/search.php?query=publisher:%22Paris+:+A.+Challamel%22" TargetMode="External"/><Relationship Id="rId12" Type="http://schemas.openxmlformats.org/officeDocument/2006/relationships/image" Target="../media/image186.jpeg"/><Relationship Id="rId2" Type="http://schemas.openxmlformats.org/officeDocument/2006/relationships/image" Target="../media/image184.jpg"/><Relationship Id="rId1" Type="http://schemas.openxmlformats.org/officeDocument/2006/relationships/slideLayout" Target="../slideLayouts/slideLayout7.xml"/><Relationship Id="rId6" Type="http://schemas.openxmlformats.org/officeDocument/2006/relationships/hyperlink" Target="http://audio08.archive.org/search.php?query=creator:%22Fauch%C3%A8re,+Aim%C3%A9e%22" TargetMode="External"/><Relationship Id="rId11" Type="http://schemas.openxmlformats.org/officeDocument/2006/relationships/hyperlink" Target="http://ia700408.us.archive.org/32/items/bulletindumusumn26musu/bulletindumusumn26musu.pdf" TargetMode="External"/><Relationship Id="rId5" Type="http://schemas.openxmlformats.org/officeDocument/2006/relationships/hyperlink" Target="http://audio08.archive.org/search.php?query=creator:%22Danguy,+Paul%22" TargetMode="External"/><Relationship Id="rId10" Type="http://schemas.openxmlformats.org/officeDocument/2006/relationships/hyperlink" Target="http://www.tropicos.org/Image/18415" TargetMode="External"/><Relationship Id="rId4" Type="http://schemas.openxmlformats.org/officeDocument/2006/relationships/hyperlink" Target="http://audio08.archive.org/search.php?query=creator:%22Lecomte,+Henri,+1856-1934%22" TargetMode="External"/><Relationship Id="rId9" Type="http://schemas.openxmlformats.org/officeDocument/2006/relationships/hyperlink" Target="http://www.tropicos.org/Name/28700038"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http://www.agroforestry.net/tti/Intsia-vesi.pdf" TargetMode="External"/><Relationship Id="rId3" Type="http://schemas.openxmlformats.org/officeDocument/2006/relationships/hyperlink" Target="http://www.agroforestry.net/" TargetMode="External"/><Relationship Id="rId7" Type="http://schemas.openxmlformats.org/officeDocument/2006/relationships/image" Target="../media/image191.jpeg"/><Relationship Id="rId2" Type="http://schemas.openxmlformats.org/officeDocument/2006/relationships/image" Target="../media/image188.jpg"/><Relationship Id="rId1" Type="http://schemas.openxmlformats.org/officeDocument/2006/relationships/slideLayout" Target="../slideLayouts/slideLayout7.xml"/><Relationship Id="rId6" Type="http://schemas.openxmlformats.org/officeDocument/2006/relationships/image" Target="../media/image190.jpeg"/><Relationship Id="rId5" Type="http://schemas.openxmlformats.org/officeDocument/2006/relationships/image" Target="../media/image189.jpg"/><Relationship Id="rId4" Type="http://schemas.openxmlformats.org/officeDocument/2006/relationships/hyperlink" Target="http://fr.wikipedia.org/wiki/Intsia_bijuga#cite_note-0" TargetMode="External"/></Relationships>
</file>

<file path=ppt/slides/_rels/slide67.xml.rels><?xml version="1.0" encoding="UTF-8" standalone="yes"?>
<Relationships xmlns="http://schemas.openxmlformats.org/package/2006/relationships"><Relationship Id="rId8" Type="http://schemas.openxmlformats.org/officeDocument/2006/relationships/image" Target="../media/image196.jpeg"/><Relationship Id="rId13" Type="http://schemas.openxmlformats.org/officeDocument/2006/relationships/hyperlink" Target="http://www.agroforestry.net/tti/Intsia-vesi.pdf" TargetMode="External"/><Relationship Id="rId18" Type="http://schemas.openxmlformats.org/officeDocument/2006/relationships/image" Target="../media/image204.jpeg"/><Relationship Id="rId3" Type="http://schemas.openxmlformats.org/officeDocument/2006/relationships/image" Target="../media/image193.jpeg"/><Relationship Id="rId7" Type="http://schemas.openxmlformats.org/officeDocument/2006/relationships/image" Target="../media/image195.jpeg"/><Relationship Id="rId12" Type="http://schemas.openxmlformats.org/officeDocument/2006/relationships/image" Target="../media/image199.jpeg"/><Relationship Id="rId17" Type="http://schemas.openxmlformats.org/officeDocument/2006/relationships/image" Target="../media/image203.jpeg"/><Relationship Id="rId2" Type="http://schemas.openxmlformats.org/officeDocument/2006/relationships/image" Target="../media/image192.jpeg"/><Relationship Id="rId16" Type="http://schemas.openxmlformats.org/officeDocument/2006/relationships/image" Target="../media/image202.jpeg"/><Relationship Id="rId1" Type="http://schemas.openxmlformats.org/officeDocument/2006/relationships/slideLayout" Target="../slideLayouts/slideLayout7.xml"/><Relationship Id="rId6" Type="http://schemas.openxmlformats.org/officeDocument/2006/relationships/hyperlink" Target="http://fr.wikipedia.org/wiki/Nouvelle-Cal%C3%A9donie" TargetMode="External"/><Relationship Id="rId11" Type="http://schemas.openxmlformats.org/officeDocument/2006/relationships/hyperlink" Target="http://www.agroforestry.net/" TargetMode="External"/><Relationship Id="rId5" Type="http://schemas.openxmlformats.org/officeDocument/2006/relationships/hyperlink" Target="http://fr.wikipedia.org/wiki/%C3%8Ele_des_Pins" TargetMode="External"/><Relationship Id="rId15" Type="http://schemas.openxmlformats.org/officeDocument/2006/relationships/image" Target="../media/image201.jpeg"/><Relationship Id="rId10" Type="http://schemas.openxmlformats.org/officeDocument/2006/relationships/image" Target="../media/image198.jpeg"/><Relationship Id="rId4" Type="http://schemas.openxmlformats.org/officeDocument/2006/relationships/image" Target="../media/image194.jpeg"/><Relationship Id="rId9" Type="http://schemas.openxmlformats.org/officeDocument/2006/relationships/image" Target="../media/image197.jpeg"/><Relationship Id="rId14" Type="http://schemas.openxmlformats.org/officeDocument/2006/relationships/image" Target="../media/image200.jpeg"/></Relationships>
</file>

<file path=ppt/slides/_rels/slide68.xml.rels><?xml version="1.0" encoding="UTF-8" standalone="yes"?>
<Relationships xmlns="http://schemas.openxmlformats.org/package/2006/relationships"><Relationship Id="rId8" Type="http://schemas.openxmlformats.org/officeDocument/2006/relationships/hyperlink" Target="http://www.tropicos.org/Name/17804413" TargetMode="External"/><Relationship Id="rId13" Type="http://schemas.openxmlformats.org/officeDocument/2006/relationships/image" Target="../media/image210.jpg"/><Relationship Id="rId3" Type="http://schemas.openxmlformats.org/officeDocument/2006/relationships/hyperlink" Target="http://pohonevolusi.wikidot.com/potameia" TargetMode="External"/><Relationship Id="rId7" Type="http://schemas.openxmlformats.org/officeDocument/2006/relationships/hyperlink" Target="http://www.tropicos.org/Publication/1150" TargetMode="External"/><Relationship Id="rId12" Type="http://schemas.openxmlformats.org/officeDocument/2006/relationships/image" Target="../media/image209.jpg"/><Relationship Id="rId2" Type="http://schemas.openxmlformats.org/officeDocument/2006/relationships/image" Target="../media/image205.jpg"/><Relationship Id="rId1" Type="http://schemas.openxmlformats.org/officeDocument/2006/relationships/slideLayout" Target="../slideLayouts/slideLayout7.xml"/><Relationship Id="rId6" Type="http://schemas.openxmlformats.org/officeDocument/2006/relationships/image" Target="../media/image207.jpg"/><Relationship Id="rId11" Type="http://schemas.openxmlformats.org/officeDocument/2006/relationships/hyperlink" Target="http://www.tropicos.org/Image/68923" TargetMode="External"/><Relationship Id="rId5" Type="http://schemas.openxmlformats.org/officeDocument/2006/relationships/image" Target="../media/image206.jpg"/><Relationship Id="rId10" Type="http://schemas.openxmlformats.org/officeDocument/2006/relationships/image" Target="../media/image208.jpg"/><Relationship Id="rId4" Type="http://schemas.openxmlformats.org/officeDocument/2006/relationships/hyperlink" Target="http://www.vncreatures.net/chitiet.php?page=1&amp;loai=2&amp;ID=3163" TargetMode="External"/><Relationship Id="rId9" Type="http://schemas.openxmlformats.org/officeDocument/2006/relationships/hyperlink" Target="http://www.tropicos.org/Name/17804411"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fr.wikipedia.org/wiki/Noix" TargetMode="External"/><Relationship Id="rId3" Type="http://schemas.openxmlformats.org/officeDocument/2006/relationships/image" Target="../media/image211.jpg"/><Relationship Id="rId7" Type="http://schemas.openxmlformats.org/officeDocument/2006/relationships/hyperlink" Target="http://fr.wikipedia.org/wiki/T%C3%A9r%C3%A9benthine" TargetMode="External"/><Relationship Id="rId12" Type="http://schemas.openxmlformats.org/officeDocument/2006/relationships/image" Target="../media/image218.jpg"/><Relationship Id="rId2" Type="http://schemas.openxmlformats.org/officeDocument/2006/relationships/hyperlink" Target="https://en.wikipedia.org/wiki/Sclerocarya_birrea" TargetMode="External"/><Relationship Id="rId1" Type="http://schemas.openxmlformats.org/officeDocument/2006/relationships/slideLayout" Target="../slideLayouts/slideLayout7.xml"/><Relationship Id="rId6" Type="http://schemas.openxmlformats.org/officeDocument/2006/relationships/image" Target="../media/image214.jpeg"/><Relationship Id="rId11" Type="http://schemas.openxmlformats.org/officeDocument/2006/relationships/image" Target="../media/image217.jpg"/><Relationship Id="rId5" Type="http://schemas.openxmlformats.org/officeDocument/2006/relationships/image" Target="../media/image213.jpeg"/><Relationship Id="rId10" Type="http://schemas.openxmlformats.org/officeDocument/2006/relationships/image" Target="../media/image216.jpg"/><Relationship Id="rId4" Type="http://schemas.openxmlformats.org/officeDocument/2006/relationships/image" Target="../media/image212.jpeg"/><Relationship Id="rId9" Type="http://schemas.openxmlformats.org/officeDocument/2006/relationships/image" Target="../media/image215.jpeg"/></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razafimahazo.free.fr/Descendants/ReporterMdvv_Arch2010/Arcmdvv100618.htm" TargetMode="External"/><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hyperlink" Target="http://www.lemonde.fr/planete/article/2015/01/24/bolabola-le-bois-qui-saigne_4562855_3244.html" TargetMode="External"/></Relationships>
</file>

<file path=ppt/slides/_rels/slide70.xml.rels><?xml version="1.0" encoding="UTF-8" standalone="yes"?>
<Relationships xmlns="http://schemas.openxmlformats.org/package/2006/relationships"><Relationship Id="rId8" Type="http://schemas.openxmlformats.org/officeDocument/2006/relationships/hyperlink" Target="https://fr.wikipedia.org/wiki/Symphonia_globulifera" TargetMode="External"/><Relationship Id="rId13" Type="http://schemas.openxmlformats.org/officeDocument/2006/relationships/image" Target="../media/image223.jpg"/><Relationship Id="rId3" Type="http://schemas.openxmlformats.org/officeDocument/2006/relationships/hyperlink" Target="https://fr.wikipedia.org/wiki/Clusiaceae" TargetMode="External"/><Relationship Id="rId7" Type="http://schemas.openxmlformats.org/officeDocument/2006/relationships/hyperlink" Target="https://fr.wikipedia.org/wiki/Cara%C3%AFbes" TargetMode="External"/><Relationship Id="rId12" Type="http://schemas.openxmlformats.org/officeDocument/2006/relationships/image" Target="../media/image222.jpg"/><Relationship Id="rId2" Type="http://schemas.openxmlformats.org/officeDocument/2006/relationships/image" Target="../media/image219.jpg"/><Relationship Id="rId1" Type="http://schemas.openxmlformats.org/officeDocument/2006/relationships/slideLayout" Target="../slideLayouts/slideLayout7.xml"/><Relationship Id="rId6" Type="http://schemas.openxmlformats.org/officeDocument/2006/relationships/hyperlink" Target="https://fr.wikipedia.org/wiki/Am%C3%A9rique_du_Sud" TargetMode="External"/><Relationship Id="rId11" Type="http://schemas.openxmlformats.org/officeDocument/2006/relationships/image" Target="../media/image221.jpg"/><Relationship Id="rId5" Type="http://schemas.openxmlformats.org/officeDocument/2006/relationships/hyperlink" Target="https://fr.wikipedia.org/wiki/Afrique" TargetMode="External"/><Relationship Id="rId10" Type="http://schemas.openxmlformats.org/officeDocument/2006/relationships/image" Target="../media/image220.jpg"/><Relationship Id="rId4" Type="http://schemas.openxmlformats.org/officeDocument/2006/relationships/hyperlink" Target="https://fr.wikipedia.org/wiki/Manil_montagne" TargetMode="External"/><Relationship Id="rId9" Type="http://schemas.openxmlformats.org/officeDocument/2006/relationships/hyperlink" Target="http://database.prota.org/PROTAhtml/Symphonia%20louvelii_Fr.htm" TargetMode="External"/><Relationship Id="rId14" Type="http://schemas.openxmlformats.org/officeDocument/2006/relationships/image" Target="../media/image224.jpg"/></Relationships>
</file>

<file path=ppt/slides/_rels/slide71.xml.rels><?xml version="1.0" encoding="UTF-8" standalone="yes"?>
<Relationships xmlns="http://schemas.openxmlformats.org/package/2006/relationships"><Relationship Id="rId8" Type="http://schemas.openxmlformats.org/officeDocument/2006/relationships/image" Target="../media/image231.jpg"/><Relationship Id="rId13" Type="http://schemas.openxmlformats.org/officeDocument/2006/relationships/hyperlink" Target="http://images.mobot.org/tropicosdetailimages/TropicosImages2/100144000/CA1C150F-CF64-4566-9680-3EE1D586C617.jpg" TargetMode="External"/><Relationship Id="rId3" Type="http://schemas.openxmlformats.org/officeDocument/2006/relationships/image" Target="../media/image226.jpg"/><Relationship Id="rId7" Type="http://schemas.openxmlformats.org/officeDocument/2006/relationships/image" Target="../media/image230.jpg"/><Relationship Id="rId12" Type="http://schemas.openxmlformats.org/officeDocument/2006/relationships/hyperlink" Target="http://tropical.theferns.info/image.php?id=Symphonia+louvelii" TargetMode="External"/><Relationship Id="rId2" Type="http://schemas.openxmlformats.org/officeDocument/2006/relationships/image" Target="../media/image225.jpg"/><Relationship Id="rId1" Type="http://schemas.openxmlformats.org/officeDocument/2006/relationships/slideLayout" Target="../slideLayouts/slideLayout7.xml"/><Relationship Id="rId6" Type="http://schemas.openxmlformats.org/officeDocument/2006/relationships/image" Target="../media/image229.jpg"/><Relationship Id="rId11" Type="http://schemas.openxmlformats.org/officeDocument/2006/relationships/hyperlink" Target="http://www.mobot.org/MOBOT/Madagasc/Image/3441060l.JPG" TargetMode="External"/><Relationship Id="rId5" Type="http://schemas.openxmlformats.org/officeDocument/2006/relationships/image" Target="../media/image228.jpg"/><Relationship Id="rId10" Type="http://schemas.openxmlformats.org/officeDocument/2006/relationships/hyperlink" Target="http://www.mobot.org/MOBOT/Madagasc/clusia.html" TargetMode="External"/><Relationship Id="rId4" Type="http://schemas.openxmlformats.org/officeDocument/2006/relationships/image" Target="../media/image227.jpg"/><Relationship Id="rId9" Type="http://schemas.openxmlformats.org/officeDocument/2006/relationships/hyperlink" Target="http://mobot.mobot.org/cgi-bin/search_pick?ssdp=00208066" TargetMode="External"/><Relationship Id="rId14" Type="http://schemas.openxmlformats.org/officeDocument/2006/relationships/hyperlink" Target="http://images.mobot.org/tropicosdetailimages/TropicosImages2/100127000/2BC73F7C-E588-4EA0-B213-49AEA24C8D6D.jpg" TargetMode="External"/></Relationships>
</file>

<file path=ppt/slides/_rels/slide72.xml.rels><?xml version="1.0" encoding="UTF-8" standalone="yes"?>
<Relationships xmlns="http://schemas.openxmlformats.org/package/2006/relationships"><Relationship Id="rId8" Type="http://schemas.openxmlformats.org/officeDocument/2006/relationships/hyperlink" Target="https://fr.wikipedia.org/wiki/Camphrier" TargetMode="External"/><Relationship Id="rId13" Type="http://schemas.openxmlformats.org/officeDocument/2006/relationships/hyperlink" Target="https://fr.wikipedia.org/wiki/D%C3%A9forestation" TargetMode="External"/><Relationship Id="rId18" Type="http://schemas.openxmlformats.org/officeDocument/2006/relationships/hyperlink" Target="https://fr.wikipedia.org/wiki/Ravensara_aromatica" TargetMode="External"/><Relationship Id="rId3" Type="http://schemas.openxmlformats.org/officeDocument/2006/relationships/image" Target="../media/image233.jpg"/><Relationship Id="rId7" Type="http://schemas.openxmlformats.org/officeDocument/2006/relationships/image" Target="../media/image237.jpg"/><Relationship Id="rId12" Type="http://schemas.openxmlformats.org/officeDocument/2006/relationships/hyperlink" Target="https://fr.wikipedia.org/wiki/Ravensara_aromatica#cite_note-3" TargetMode="External"/><Relationship Id="rId17" Type="http://schemas.openxmlformats.org/officeDocument/2006/relationships/hyperlink" Target="https://fr.wikipedia.org/wiki/Cholagogue" TargetMode="External"/><Relationship Id="rId2" Type="http://schemas.openxmlformats.org/officeDocument/2006/relationships/image" Target="../media/image232.jpg"/><Relationship Id="rId16" Type="http://schemas.openxmlformats.org/officeDocument/2006/relationships/hyperlink" Target="https://fr.wikipedia.org/wiki/Carminative" TargetMode="External"/><Relationship Id="rId1" Type="http://schemas.openxmlformats.org/officeDocument/2006/relationships/slideLayout" Target="../slideLayouts/slideLayout7.xml"/><Relationship Id="rId6" Type="http://schemas.openxmlformats.org/officeDocument/2006/relationships/image" Target="../media/image236.jpg"/><Relationship Id="rId11" Type="http://schemas.openxmlformats.org/officeDocument/2006/relationships/hyperlink" Target="https://fr.wikipedia.org/wiki/Camphre" TargetMode="External"/><Relationship Id="rId5" Type="http://schemas.openxmlformats.org/officeDocument/2006/relationships/image" Target="../media/image235.jpg"/><Relationship Id="rId15" Type="http://schemas.openxmlformats.org/officeDocument/2006/relationships/hyperlink" Target="https://fr.wikipedia.org/wiki/Emm%C3%A9nagogue" TargetMode="External"/><Relationship Id="rId10" Type="http://schemas.openxmlformats.org/officeDocument/2006/relationships/hyperlink" Target="https://fr.wikipedia.org/wiki/Ravensara_aromatica#cite_note-2" TargetMode="External"/><Relationship Id="rId4" Type="http://schemas.openxmlformats.org/officeDocument/2006/relationships/image" Target="../media/image234.jpg"/><Relationship Id="rId9" Type="http://schemas.openxmlformats.org/officeDocument/2006/relationships/hyperlink" Target="https://fr.wikipedia.org/wiki/Huile_essentielle" TargetMode="External"/><Relationship Id="rId14" Type="http://schemas.openxmlformats.org/officeDocument/2006/relationships/hyperlink" Target="https://fr.wikipedia.org/wiki/Enfleurage" TargetMode="External"/></Relationships>
</file>

<file path=ppt/slides/_rels/slide73.xml.rels><?xml version="1.0" encoding="UTF-8" standalone="yes"?>
<Relationships xmlns="http://schemas.openxmlformats.org/package/2006/relationships"><Relationship Id="rId8" Type="http://schemas.openxmlformats.org/officeDocument/2006/relationships/image" Target="../media/image239.JPG"/><Relationship Id="rId13" Type="http://schemas.openxmlformats.org/officeDocument/2006/relationships/image" Target="../media/image244.jpg"/><Relationship Id="rId3" Type="http://schemas.openxmlformats.org/officeDocument/2006/relationships/hyperlink" Target="https://fr.wikipedia.org/wiki/Afrique_orientale" TargetMode="External"/><Relationship Id="rId7" Type="http://schemas.openxmlformats.org/officeDocument/2006/relationships/hyperlink" Target="http://tropical.theferns.info/viewtropical.php?id=Hymenaea+verrucosa" TargetMode="External"/><Relationship Id="rId12" Type="http://schemas.openxmlformats.org/officeDocument/2006/relationships/image" Target="../media/image243.jpg"/><Relationship Id="rId2" Type="http://schemas.openxmlformats.org/officeDocument/2006/relationships/image" Target="../media/image238.jpg"/><Relationship Id="rId16" Type="http://schemas.openxmlformats.org/officeDocument/2006/relationships/hyperlink" Target="http://waynesword.palomar.edu/ww0702a.htm" TargetMode="External"/><Relationship Id="rId1" Type="http://schemas.openxmlformats.org/officeDocument/2006/relationships/slideLayout" Target="../slideLayouts/slideLayout7.xml"/><Relationship Id="rId6" Type="http://schemas.openxmlformats.org/officeDocument/2006/relationships/hyperlink" Target="https://fr.wikipedia.org/wiki/Taxon_monotypique" TargetMode="External"/><Relationship Id="rId11" Type="http://schemas.openxmlformats.org/officeDocument/2006/relationships/image" Target="../media/image242.jpg"/><Relationship Id="rId5" Type="http://schemas.openxmlformats.org/officeDocument/2006/relationships/hyperlink" Target="https://fr.wikipedia.org/wiki/Hymenaea" TargetMode="External"/><Relationship Id="rId15" Type="http://schemas.openxmlformats.org/officeDocument/2006/relationships/image" Target="../media/image246.jpg"/><Relationship Id="rId10" Type="http://schemas.openxmlformats.org/officeDocument/2006/relationships/image" Target="../media/image241.jpg"/><Relationship Id="rId4" Type="http://schemas.openxmlformats.org/officeDocument/2006/relationships/hyperlink" Target="https://fr.wikipedia.org/wiki/Genre_(biologie)" TargetMode="External"/><Relationship Id="rId9" Type="http://schemas.openxmlformats.org/officeDocument/2006/relationships/image" Target="../media/image240.jpeg"/><Relationship Id="rId14" Type="http://schemas.openxmlformats.org/officeDocument/2006/relationships/image" Target="../media/image245.jpg"/></Relationships>
</file>

<file path=ppt/slides/_rels/slide74.xml.rels><?xml version="1.0" encoding="UTF-8" standalone="yes"?>
<Relationships xmlns="http://schemas.openxmlformats.org/package/2006/relationships"><Relationship Id="rId8" Type="http://schemas.openxmlformats.org/officeDocument/2006/relationships/image" Target="../media/image252.jpeg"/><Relationship Id="rId3" Type="http://schemas.openxmlformats.org/officeDocument/2006/relationships/image" Target="../media/image248.png"/><Relationship Id="rId7" Type="http://schemas.openxmlformats.org/officeDocument/2006/relationships/image" Target="../media/image251.jpeg"/><Relationship Id="rId12" Type="http://schemas.openxmlformats.org/officeDocument/2006/relationships/image" Target="../media/image30.jpeg"/><Relationship Id="rId2" Type="http://schemas.openxmlformats.org/officeDocument/2006/relationships/image" Target="../media/image247.jpg"/><Relationship Id="rId1" Type="http://schemas.openxmlformats.org/officeDocument/2006/relationships/slideLayout" Target="../slideLayouts/slideLayout7.xml"/><Relationship Id="rId6" Type="http://schemas.openxmlformats.org/officeDocument/2006/relationships/image" Target="../media/image250.jpeg"/><Relationship Id="rId11" Type="http://schemas.openxmlformats.org/officeDocument/2006/relationships/image" Target="../media/image22.jpeg"/><Relationship Id="rId5" Type="http://schemas.openxmlformats.org/officeDocument/2006/relationships/image" Target="../media/image249.png"/><Relationship Id="rId10" Type="http://schemas.openxmlformats.org/officeDocument/2006/relationships/image" Target="../media/image16.png"/><Relationship Id="rId4" Type="http://schemas.openxmlformats.org/officeDocument/2006/relationships/hyperlink" Target="http://www.mobot.mg/" TargetMode="External"/><Relationship Id="rId9" Type="http://schemas.openxmlformats.org/officeDocument/2006/relationships/image" Target="../media/image23.jpeg"/></Relationships>
</file>

<file path=ppt/slides/_rels/slide75.xml.rels><?xml version="1.0" encoding="UTF-8" standalone="yes"?>
<Relationships xmlns="http://schemas.openxmlformats.org/package/2006/relationships"><Relationship Id="rId8" Type="http://schemas.openxmlformats.org/officeDocument/2006/relationships/hyperlink" Target="http://www.woodworkerssource.com/show_properties.php?wood=Tambourissa%20thouvenotii" TargetMode="External"/><Relationship Id="rId13" Type="http://schemas.openxmlformats.org/officeDocument/2006/relationships/hyperlink" Target="http://www.flickr.com/photos/lindadevolder/4083318898" TargetMode="External"/><Relationship Id="rId3" Type="http://schemas.openxmlformats.org/officeDocument/2006/relationships/image" Target="../media/image29.jpeg"/><Relationship Id="rId7" Type="http://schemas.openxmlformats.org/officeDocument/2006/relationships/hyperlink" Target="http://www.wlbcenter.org/zahamena_wpg.pdf" TargetMode="External"/><Relationship Id="rId12" Type="http://schemas.openxmlformats.org/officeDocument/2006/relationships/image" Target="../media/image256.jpeg"/><Relationship Id="rId2" Type="http://schemas.openxmlformats.org/officeDocument/2006/relationships/hyperlink" Target="http://fr.wikipedia.org/wiki/Monimiaceae" TargetMode="External"/><Relationship Id="rId1" Type="http://schemas.openxmlformats.org/officeDocument/2006/relationships/slideLayout" Target="../slideLayouts/slideLayout7.xml"/><Relationship Id="rId6" Type="http://schemas.openxmlformats.org/officeDocument/2006/relationships/image" Target="../media/image254.jpeg"/><Relationship Id="rId11" Type="http://schemas.openxmlformats.org/officeDocument/2006/relationships/image" Target="../media/image255.jpeg"/><Relationship Id="rId5" Type="http://schemas.openxmlformats.org/officeDocument/2006/relationships/image" Target="../media/image253.jpeg"/><Relationship Id="rId10" Type="http://schemas.openxmlformats.org/officeDocument/2006/relationships/hyperlink" Target="http://www.plantes-botanique.org/genre_tambourissa" TargetMode="External"/><Relationship Id="rId4" Type="http://schemas.openxmlformats.org/officeDocument/2006/relationships/image" Target="../media/image30.jpeg"/><Relationship Id="rId9" Type="http://schemas.openxmlformats.org/officeDocument/2006/relationships/hyperlink" Target="http://fr.wikipedia.org/wiki/Ruche" TargetMode="External"/><Relationship Id="rId14" Type="http://schemas.openxmlformats.org/officeDocument/2006/relationships/image" Target="../media/image257.jpeg"/></Relationships>
</file>

<file path=ppt/slides/_rels/slide76.xml.rels><?xml version="1.0" encoding="UTF-8" standalone="yes"?>
<Relationships xmlns="http://schemas.openxmlformats.org/package/2006/relationships"><Relationship Id="rId8" Type="http://schemas.openxmlformats.org/officeDocument/2006/relationships/image" Target="../media/image259.jpeg"/><Relationship Id="rId3" Type="http://schemas.openxmlformats.org/officeDocument/2006/relationships/image" Target="../media/image29.jpeg"/><Relationship Id="rId7" Type="http://schemas.openxmlformats.org/officeDocument/2006/relationships/image" Target="../media/image258.jpeg"/><Relationship Id="rId12" Type="http://schemas.openxmlformats.org/officeDocument/2006/relationships/image" Target="../media/image263.jpg"/><Relationship Id="rId2" Type="http://schemas.openxmlformats.org/officeDocument/2006/relationships/hyperlink" Target="http://fr.wikipedia.org/wiki/Monimiaceae" TargetMode="External"/><Relationship Id="rId1" Type="http://schemas.openxmlformats.org/officeDocument/2006/relationships/slideLayout" Target="../slideLayouts/slideLayout7.xml"/><Relationship Id="rId6" Type="http://schemas.openxmlformats.org/officeDocument/2006/relationships/image" Target="../media/image254.jpeg"/><Relationship Id="rId11" Type="http://schemas.openxmlformats.org/officeDocument/2006/relationships/image" Target="../media/image262.jpg"/><Relationship Id="rId5" Type="http://schemas.openxmlformats.org/officeDocument/2006/relationships/image" Target="../media/image253.jpeg"/><Relationship Id="rId10" Type="http://schemas.openxmlformats.org/officeDocument/2006/relationships/image" Target="../media/image261.jpeg"/><Relationship Id="rId4" Type="http://schemas.openxmlformats.org/officeDocument/2006/relationships/image" Target="../media/image30.jpeg"/><Relationship Id="rId9" Type="http://schemas.openxmlformats.org/officeDocument/2006/relationships/image" Target="../media/image260.jpeg"/></Relationships>
</file>

<file path=ppt/slides/_rels/slide77.xml.rels><?xml version="1.0" encoding="UTF-8" standalone="yes"?>
<Relationships xmlns="http://schemas.openxmlformats.org/package/2006/relationships"><Relationship Id="rId8" Type="http://schemas.openxmlformats.org/officeDocument/2006/relationships/image" Target="../media/image267.jpg"/><Relationship Id="rId13" Type="http://schemas.openxmlformats.org/officeDocument/2006/relationships/hyperlink" Target="https://fr.wikipedia.org/wiki/Forme_foliaire" TargetMode="External"/><Relationship Id="rId18" Type="http://schemas.openxmlformats.org/officeDocument/2006/relationships/hyperlink" Target="https://fr.wikipedia.org/wiki/Querc%C3%A9tol" TargetMode="External"/><Relationship Id="rId3" Type="http://schemas.openxmlformats.org/officeDocument/2006/relationships/image" Target="../media/image30.jpeg"/><Relationship Id="rId21" Type="http://schemas.openxmlformats.org/officeDocument/2006/relationships/hyperlink" Target="https://fr.wikipedia.org/wiki/Badamier" TargetMode="External"/><Relationship Id="rId7" Type="http://schemas.openxmlformats.org/officeDocument/2006/relationships/image" Target="../media/image266.jpg"/><Relationship Id="rId12" Type="http://schemas.openxmlformats.org/officeDocument/2006/relationships/hyperlink" Target="https://fr.wikipedia.org/wiki/Nouvelle-Guin%C3%A9e" TargetMode="External"/><Relationship Id="rId17" Type="http://schemas.openxmlformats.org/officeDocument/2006/relationships/hyperlink" Target="https://fr.wikipedia.org/wiki/Flavono%C3%AFde" TargetMode="External"/><Relationship Id="rId2" Type="http://schemas.openxmlformats.org/officeDocument/2006/relationships/hyperlink" Target="https://fr.wikipedia.org/wiki/Combretaceae" TargetMode="External"/><Relationship Id="rId16" Type="http://schemas.openxmlformats.org/officeDocument/2006/relationships/hyperlink" Target="https://fr.wikipedia.org/wiki/Triterp%C3%A8ne" TargetMode="External"/><Relationship Id="rId20" Type="http://schemas.openxmlformats.org/officeDocument/2006/relationships/hyperlink" Target="https://fr.wikipedia.org/wiki/Symphysodon" TargetMode="External"/><Relationship Id="rId1" Type="http://schemas.openxmlformats.org/officeDocument/2006/relationships/slideLayout" Target="../slideLayouts/slideLayout7.xml"/><Relationship Id="rId6" Type="http://schemas.openxmlformats.org/officeDocument/2006/relationships/image" Target="../media/image265.jpg"/><Relationship Id="rId11" Type="http://schemas.openxmlformats.org/officeDocument/2006/relationships/hyperlink" Target="https://fr.wikipedia.org/wiki/Arbre_fruitier" TargetMode="External"/><Relationship Id="rId5" Type="http://schemas.openxmlformats.org/officeDocument/2006/relationships/image" Target="../media/image264.jpg"/><Relationship Id="rId15" Type="http://schemas.openxmlformats.org/officeDocument/2006/relationships/hyperlink" Target="https://fr.wikipedia.org/wiki/Badamier#cite_note-lg-3" TargetMode="External"/><Relationship Id="rId10" Type="http://schemas.openxmlformats.org/officeDocument/2006/relationships/image" Target="../media/image269.jpg"/><Relationship Id="rId19" Type="http://schemas.openxmlformats.org/officeDocument/2006/relationships/hyperlink" Target="https://fr.wikipedia.org/wiki/Kaempf%C3%A9rol" TargetMode="External"/><Relationship Id="rId4" Type="http://schemas.openxmlformats.org/officeDocument/2006/relationships/image" Target="../media/image253.jpeg"/><Relationship Id="rId9" Type="http://schemas.openxmlformats.org/officeDocument/2006/relationships/image" Target="../media/image268.jpg"/><Relationship Id="rId14" Type="http://schemas.openxmlformats.org/officeDocument/2006/relationships/hyperlink" Target="https://fr.wikipedia.org/wiki/Drupe" TargetMode="External"/><Relationship Id="rId22" Type="http://schemas.openxmlformats.org/officeDocument/2006/relationships/image" Target="../media/image22.jpeg"/></Relationships>
</file>

<file path=ppt/slides/_rels/slide78.xml.rels><?xml version="1.0" encoding="UTF-8" standalone="yes"?>
<Relationships xmlns="http://schemas.openxmlformats.org/package/2006/relationships"><Relationship Id="rId8" Type="http://schemas.openxmlformats.org/officeDocument/2006/relationships/image" Target="../media/image270.jpeg"/><Relationship Id="rId13" Type="http://schemas.openxmlformats.org/officeDocument/2006/relationships/image" Target="../media/image273.jpeg"/><Relationship Id="rId18" Type="http://schemas.openxmlformats.org/officeDocument/2006/relationships/hyperlink" Target="http://www.virboga.de/Terminalia_mantaly.htm" TargetMode="External"/><Relationship Id="rId3" Type="http://schemas.openxmlformats.org/officeDocument/2006/relationships/hyperlink" Target="http://plantwerkz.blogspot.fr/2009/04/madagascar-almond-terminalia-mantaly.html" TargetMode="External"/><Relationship Id="rId7" Type="http://schemas.openxmlformats.org/officeDocument/2006/relationships/hyperlink" Target="http://benjamin.lisan.free.fr/projetsreforestation/Fiche-presentation-mantaly.doc" TargetMode="External"/><Relationship Id="rId12" Type="http://schemas.openxmlformats.org/officeDocument/2006/relationships/hyperlink" Target="http://www.mampuya.org/plantes/terminalia.html" TargetMode="External"/><Relationship Id="rId17" Type="http://schemas.openxmlformats.org/officeDocument/2006/relationships/hyperlink" Target="http://www.virboga.de/lists.php?author=Germer,%20J%C3%B6rn" TargetMode="External"/><Relationship Id="rId2" Type="http://schemas.openxmlformats.org/officeDocument/2006/relationships/image" Target="../media/image30.jpeg"/><Relationship Id="rId16" Type="http://schemas.openxmlformats.org/officeDocument/2006/relationships/image" Target="../media/image274.jpeg"/><Relationship Id="rId1" Type="http://schemas.openxmlformats.org/officeDocument/2006/relationships/slideLayout" Target="../slideLayouts/slideLayout7.xml"/><Relationship Id="rId6" Type="http://schemas.openxmlformats.org/officeDocument/2006/relationships/hyperlink" Target="http://sciencesecole.ac-reunion.fr/" TargetMode="External"/><Relationship Id="rId11" Type="http://schemas.openxmlformats.org/officeDocument/2006/relationships/image" Target="../media/image272.jpeg"/><Relationship Id="rId5" Type="http://schemas.openxmlformats.org/officeDocument/2006/relationships/hyperlink" Target="http://www.worldagroforestry.org/" TargetMode="External"/><Relationship Id="rId15" Type="http://schemas.openxmlformats.org/officeDocument/2006/relationships/image" Target="../media/image23.jpeg"/><Relationship Id="rId10" Type="http://schemas.openxmlformats.org/officeDocument/2006/relationships/hyperlink" Target="http://www.mampuya.org/" TargetMode="External"/><Relationship Id="rId4" Type="http://schemas.openxmlformats.org/officeDocument/2006/relationships/hyperlink" Target="http://sciencesecole.ac-reunion.fr/dossiersherbier/2004_2005/Notre-arboretum-lucas.pdf" TargetMode="External"/><Relationship Id="rId9" Type="http://schemas.openxmlformats.org/officeDocument/2006/relationships/image" Target="../media/image271.jpeg"/><Relationship Id="rId14" Type="http://schemas.openxmlformats.org/officeDocument/2006/relationships/image" Target="../media/image253.jpeg"/></Relationships>
</file>

<file path=ppt/slides/_rels/slide79.xml.rels><?xml version="1.0" encoding="UTF-8" standalone="yes"?>
<Relationships xmlns="http://schemas.openxmlformats.org/package/2006/relationships"><Relationship Id="rId8" Type="http://schemas.openxmlformats.org/officeDocument/2006/relationships/hyperlink" Target="https://en.wikipedia.org/wiki/Critically_endangered_species" TargetMode="External"/><Relationship Id="rId13" Type="http://schemas.openxmlformats.org/officeDocument/2006/relationships/hyperlink" Target="http://benjamin.lisan.free.fr/projetsreforestation/Promouvoir_les_plantations_des_arbres_a_%20Madagascar_T2.pdf" TargetMode="External"/><Relationship Id="rId18" Type="http://schemas.openxmlformats.org/officeDocument/2006/relationships/image" Target="../media/image279.png"/><Relationship Id="rId3" Type="http://schemas.openxmlformats.org/officeDocument/2006/relationships/hyperlink" Target="https://fr.wikipedia.org/wiki/Gramin%C3%A9es" TargetMode="External"/><Relationship Id="rId21" Type="http://schemas.openxmlformats.org/officeDocument/2006/relationships/image" Target="../media/image13.jpeg"/><Relationship Id="rId7" Type="http://schemas.openxmlformats.org/officeDocument/2006/relationships/hyperlink" Target="https://en.wikipedia.org/wiki/Golden_bamboo_lemur" TargetMode="External"/><Relationship Id="rId12" Type="http://schemas.openxmlformats.org/officeDocument/2006/relationships/hyperlink" Target="https://en.wikipedia.org/wiki/Giant_bamboo" TargetMode="External"/><Relationship Id="rId17" Type="http://schemas.openxmlformats.org/officeDocument/2006/relationships/image" Target="../media/image278.jpg"/><Relationship Id="rId2" Type="http://schemas.openxmlformats.org/officeDocument/2006/relationships/hyperlink" Target="https://fr.wikipedia.org/wiki/Poaceae" TargetMode="External"/><Relationship Id="rId16" Type="http://schemas.openxmlformats.org/officeDocument/2006/relationships/image" Target="../media/image277.png"/><Relationship Id="rId20"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hyperlink" Target="https://en.wikipedia.org/wiki/Bamboo_lemur" TargetMode="External"/><Relationship Id="rId11" Type="http://schemas.openxmlformats.org/officeDocument/2006/relationships/hyperlink" Target="https://en.wikipedia.org/wiki/Cathariostachys_madagascariensis" TargetMode="External"/><Relationship Id="rId24" Type="http://schemas.openxmlformats.org/officeDocument/2006/relationships/image" Target="../media/image283.jpg"/><Relationship Id="rId5" Type="http://schemas.openxmlformats.org/officeDocument/2006/relationships/hyperlink" Target="https://en.wikipedia.org/wiki/Malagasy_language" TargetMode="External"/><Relationship Id="rId15" Type="http://schemas.openxmlformats.org/officeDocument/2006/relationships/image" Target="../media/image276.jpeg"/><Relationship Id="rId23" Type="http://schemas.openxmlformats.org/officeDocument/2006/relationships/image" Target="../media/image282.jpg"/><Relationship Id="rId10" Type="http://schemas.openxmlformats.org/officeDocument/2006/relationships/hyperlink" Target="https://fr.wikipedia.org/wiki/Bambou_g%C3%A9ant" TargetMode="External"/><Relationship Id="rId19" Type="http://schemas.openxmlformats.org/officeDocument/2006/relationships/image" Target="../media/image280.jpg"/><Relationship Id="rId4" Type="http://schemas.openxmlformats.org/officeDocument/2006/relationships/image" Target="../media/image30.jpeg"/><Relationship Id="rId9" Type="http://schemas.openxmlformats.org/officeDocument/2006/relationships/hyperlink" Target="https://en.wikipedia.org/wiki/Cyanide" TargetMode="External"/><Relationship Id="rId14" Type="http://schemas.openxmlformats.org/officeDocument/2006/relationships/image" Target="../media/image275.jpeg"/><Relationship Id="rId22" Type="http://schemas.openxmlformats.org/officeDocument/2006/relationships/image" Target="../media/image281.jpeg"/></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7.jp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hyperlink" Target="http://www.terresacree.org/actualites/1643?page=636&amp;filtre=date" TargetMode="External"/><Relationship Id="rId5" Type="http://schemas.openxmlformats.org/officeDocument/2006/relationships/image" Target="../media/image36.jpg"/><Relationship Id="rId4" Type="http://schemas.openxmlformats.org/officeDocument/2006/relationships/hyperlink" Target="http://en.wikipedia.org/wiki/Illegal_logging_in_Madagascar"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284.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8" Type="http://schemas.openxmlformats.org/officeDocument/2006/relationships/hyperlink" Target="https://fr.wikipedia.org/wiki/Corossol" TargetMode="External"/><Relationship Id="rId13" Type="http://schemas.openxmlformats.org/officeDocument/2006/relationships/image" Target="../media/image290.jpg"/><Relationship Id="rId3" Type="http://schemas.openxmlformats.org/officeDocument/2006/relationships/image" Target="../media/image286.jpg"/><Relationship Id="rId7" Type="http://schemas.openxmlformats.org/officeDocument/2006/relationships/hyperlink" Target="https://fr.wikipedia.org/wiki/Annonaceae" TargetMode="External"/><Relationship Id="rId12" Type="http://schemas.openxmlformats.org/officeDocument/2006/relationships/hyperlink" Target="https://fr.wikipedia.org/wiki/Annona_muricata" TargetMode="External"/><Relationship Id="rId2" Type="http://schemas.openxmlformats.org/officeDocument/2006/relationships/image" Target="../media/image285.jpg"/><Relationship Id="rId1" Type="http://schemas.openxmlformats.org/officeDocument/2006/relationships/slideLayout" Target="../slideLayouts/slideLayout7.xml"/><Relationship Id="rId6" Type="http://schemas.openxmlformats.org/officeDocument/2006/relationships/image" Target="../media/image289.jpg"/><Relationship Id="rId11" Type="http://schemas.openxmlformats.org/officeDocument/2006/relationships/hyperlink" Target="https://fr.wikipedia.org/wiki/Annona_muricata#cite_note-2" TargetMode="External"/><Relationship Id="rId5" Type="http://schemas.openxmlformats.org/officeDocument/2006/relationships/image" Target="../media/image288.jpg"/><Relationship Id="rId15" Type="http://schemas.openxmlformats.org/officeDocument/2006/relationships/image" Target="../media/image21.jpeg"/><Relationship Id="rId10" Type="http://schemas.openxmlformats.org/officeDocument/2006/relationships/hyperlink" Target="https://fr.wikipedia.org/wiki/Carpelle" TargetMode="External"/><Relationship Id="rId4" Type="http://schemas.openxmlformats.org/officeDocument/2006/relationships/image" Target="../media/image287.jpg"/><Relationship Id="rId9" Type="http://schemas.openxmlformats.org/officeDocument/2006/relationships/hyperlink" Target="https://fr.wikipedia.org/wiki/Forme_foliaire" TargetMode="External"/><Relationship Id="rId14" Type="http://schemas.openxmlformats.org/officeDocument/2006/relationships/image" Target="../media/image22.jpeg"/></Relationships>
</file>

<file path=ppt/slides/_rels/slide82.xml.rels><?xml version="1.0" encoding="UTF-8" standalone="yes"?>
<Relationships xmlns="http://schemas.openxmlformats.org/package/2006/relationships"><Relationship Id="rId8" Type="http://schemas.openxmlformats.org/officeDocument/2006/relationships/hyperlink" Target="https://fr.wikipedia.org/wiki/Arbre_%C3%A0_pain" TargetMode="External"/><Relationship Id="rId13" Type="http://schemas.openxmlformats.org/officeDocument/2006/relationships/hyperlink" Target="https://fr.wikipedia.org/wiki/Jacquier#cite_note-1" TargetMode="External"/><Relationship Id="rId18" Type="http://schemas.openxmlformats.org/officeDocument/2006/relationships/hyperlink" Target="https://fr.wikipedia.org/wiki/Gamelan" TargetMode="External"/><Relationship Id="rId3" Type="http://schemas.openxmlformats.org/officeDocument/2006/relationships/image" Target="../media/image292.emf"/><Relationship Id="rId21" Type="http://schemas.openxmlformats.org/officeDocument/2006/relationships/image" Target="../media/image22.jpeg"/><Relationship Id="rId7" Type="http://schemas.openxmlformats.org/officeDocument/2006/relationships/hyperlink" Target="https://fr.wikipedia.org/wiki/Bangladesh" TargetMode="External"/><Relationship Id="rId12" Type="http://schemas.openxmlformats.org/officeDocument/2006/relationships/hyperlink" Target="https://fr.wikipedia.org/wiki/Drupe" TargetMode="External"/><Relationship Id="rId17" Type="http://schemas.openxmlformats.org/officeDocument/2006/relationships/hyperlink" Target="https://fr.wikipedia.org/wiki/La_R%C3%A9union" TargetMode="External"/><Relationship Id="rId2" Type="http://schemas.openxmlformats.org/officeDocument/2006/relationships/image" Target="../media/image291.jpg"/><Relationship Id="rId16" Type="http://schemas.openxmlformats.org/officeDocument/2006/relationships/hyperlink" Target="https://fr.wikipedia.org/wiki/Confiture" TargetMode="External"/><Relationship Id="rId20" Type="http://schemas.openxmlformats.org/officeDocument/2006/relationships/image" Target="../media/image293.JPG"/><Relationship Id="rId1" Type="http://schemas.openxmlformats.org/officeDocument/2006/relationships/slideLayout" Target="../slideLayouts/slideLayout7.xml"/><Relationship Id="rId6" Type="http://schemas.openxmlformats.org/officeDocument/2006/relationships/hyperlink" Target="https://fr.wikipedia.org/wiki/Inde" TargetMode="External"/><Relationship Id="rId11" Type="http://schemas.openxmlformats.org/officeDocument/2006/relationships/hyperlink" Target="https://fr.wikipedia.org/wiki/Ha%C3%AFti" TargetMode="External"/><Relationship Id="rId5" Type="http://schemas.openxmlformats.org/officeDocument/2006/relationships/hyperlink" Target="https://fr.wikipedia.org/wiki/Moraceae" TargetMode="External"/><Relationship Id="rId15" Type="http://schemas.openxmlformats.org/officeDocument/2006/relationships/hyperlink" Target="https://fr.wikipedia.org/wiki/Cauliflore" TargetMode="External"/><Relationship Id="rId23" Type="http://schemas.openxmlformats.org/officeDocument/2006/relationships/image" Target="../media/image30.jpeg"/><Relationship Id="rId10" Type="http://schemas.openxmlformats.org/officeDocument/2006/relationships/hyperlink" Target="https://fr.wikipedia.org/wiki/Br%C3%A9sil" TargetMode="External"/><Relationship Id="rId19" Type="http://schemas.openxmlformats.org/officeDocument/2006/relationships/hyperlink" Target="https://fr.wikipedia.org/wiki/Jacquier" TargetMode="External"/><Relationship Id="rId4" Type="http://schemas.openxmlformats.org/officeDocument/2006/relationships/hyperlink" Target="https://fr.wikipedia.org/wiki/Famille_(biologie)" TargetMode="External"/><Relationship Id="rId9" Type="http://schemas.openxmlformats.org/officeDocument/2006/relationships/hyperlink" Target="https://fr.wikipedia.org/wiki/Asie_du_Sud-Est" TargetMode="External"/><Relationship Id="rId14" Type="http://schemas.openxmlformats.org/officeDocument/2006/relationships/hyperlink" Target="https://fr.wikipedia.org/wiki/M%C3%BBrier" TargetMode="External"/><Relationship Id="rId22" Type="http://schemas.openxmlformats.org/officeDocument/2006/relationships/image" Target="../media/image21.jpeg"/></Relationships>
</file>

<file path=ppt/slides/_rels/slide83.xml.rels><?xml version="1.0" encoding="UTF-8" standalone="yes"?>
<Relationships xmlns="http://schemas.openxmlformats.org/package/2006/relationships"><Relationship Id="rId8" Type="http://schemas.openxmlformats.org/officeDocument/2006/relationships/image" Target="../media/image300.jpg"/><Relationship Id="rId13" Type="http://schemas.openxmlformats.org/officeDocument/2006/relationships/image" Target="../media/image305.jpg"/><Relationship Id="rId3" Type="http://schemas.openxmlformats.org/officeDocument/2006/relationships/image" Target="../media/image295.jpg"/><Relationship Id="rId7" Type="http://schemas.openxmlformats.org/officeDocument/2006/relationships/image" Target="../media/image299.jpg"/><Relationship Id="rId12" Type="http://schemas.openxmlformats.org/officeDocument/2006/relationships/image" Target="../media/image304.jpg"/><Relationship Id="rId2" Type="http://schemas.openxmlformats.org/officeDocument/2006/relationships/image" Target="../media/image294.jpg"/><Relationship Id="rId16"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98.jpg"/><Relationship Id="rId11" Type="http://schemas.openxmlformats.org/officeDocument/2006/relationships/image" Target="../media/image303.jpg"/><Relationship Id="rId5" Type="http://schemas.openxmlformats.org/officeDocument/2006/relationships/image" Target="../media/image297.jpg"/><Relationship Id="rId15" Type="http://schemas.openxmlformats.org/officeDocument/2006/relationships/image" Target="../media/image21.jpeg"/><Relationship Id="rId10" Type="http://schemas.openxmlformats.org/officeDocument/2006/relationships/image" Target="../media/image302.jpg"/><Relationship Id="rId4" Type="http://schemas.openxmlformats.org/officeDocument/2006/relationships/image" Target="../media/image296.jpg"/><Relationship Id="rId9" Type="http://schemas.openxmlformats.org/officeDocument/2006/relationships/image" Target="../media/image301.jpg"/><Relationship Id="rId14" Type="http://schemas.openxmlformats.org/officeDocument/2006/relationships/image" Target="../media/image22.jpeg"/></Relationships>
</file>

<file path=ppt/slides/_rels/slide84.xml.rels><?xml version="1.0" encoding="UTF-8" standalone="yes"?>
<Relationships xmlns="http://schemas.openxmlformats.org/package/2006/relationships"><Relationship Id="rId8" Type="http://schemas.openxmlformats.org/officeDocument/2006/relationships/hyperlink" Target="https://fr.wikipedia.org/wiki/Citronnier_%C3%A9pineux" TargetMode="External"/><Relationship Id="rId13" Type="http://schemas.openxmlformats.org/officeDocument/2006/relationships/hyperlink" Target="https://fr.wikipedia.org/wiki/Oranger" TargetMode="External"/><Relationship Id="rId18" Type="http://schemas.openxmlformats.org/officeDocument/2006/relationships/hyperlink" Target="https://fr.wikipedia.org/wiki/Pamplemousse_et_pom%C3%A9lo" TargetMode="External"/><Relationship Id="rId26" Type="http://schemas.openxmlformats.org/officeDocument/2006/relationships/image" Target="../media/image309.jpg"/><Relationship Id="rId3" Type="http://schemas.openxmlformats.org/officeDocument/2006/relationships/hyperlink" Target="https://fr.wikipedia.org/wiki/Fruit_(botanique)" TargetMode="External"/><Relationship Id="rId21" Type="http://schemas.openxmlformats.org/officeDocument/2006/relationships/hyperlink" Target="https://fr.wikipedia.org/wiki/Yuzu" TargetMode="External"/><Relationship Id="rId7" Type="http://schemas.openxmlformats.org/officeDocument/2006/relationships/hyperlink" Target="https://fr.wikipedia.org/wiki/Eremocitrus_glauca" TargetMode="External"/><Relationship Id="rId12" Type="http://schemas.openxmlformats.org/officeDocument/2006/relationships/hyperlink" Target="https://fr.wikipedia.org/wiki/Mandarine" TargetMode="External"/><Relationship Id="rId17" Type="http://schemas.openxmlformats.org/officeDocument/2006/relationships/hyperlink" Target="https://fr.wikipedia.org/wiki/Orange_(fruit)" TargetMode="External"/><Relationship Id="rId25" Type="http://schemas.openxmlformats.org/officeDocument/2006/relationships/image" Target="../media/image308.jpeg"/><Relationship Id="rId2" Type="http://schemas.openxmlformats.org/officeDocument/2006/relationships/image" Target="../media/image306.jpg"/><Relationship Id="rId16" Type="http://schemas.openxmlformats.org/officeDocument/2006/relationships/hyperlink" Target="https://fr.wikipedia.org/wiki/Limette" TargetMode="External"/><Relationship Id="rId20" Type="http://schemas.openxmlformats.org/officeDocument/2006/relationships/hyperlink" Target="https://fr.wikipedia.org/wiki/Combava" TargetMode="External"/><Relationship Id="rId29" Type="http://schemas.openxmlformats.org/officeDocument/2006/relationships/image" Target="../media/image312.jpg"/><Relationship Id="rId1" Type="http://schemas.openxmlformats.org/officeDocument/2006/relationships/slideLayout" Target="../slideLayouts/slideLayout7.xml"/><Relationship Id="rId6" Type="http://schemas.openxmlformats.org/officeDocument/2006/relationships/hyperlink" Target="https://fr.wikipedia.org/wiki/Microcitrus" TargetMode="External"/><Relationship Id="rId11" Type="http://schemas.openxmlformats.org/officeDocument/2006/relationships/hyperlink" Target="https://fr.wikipedia.org/wiki/Cl%C3%A9mentine" TargetMode="External"/><Relationship Id="rId24" Type="http://schemas.openxmlformats.org/officeDocument/2006/relationships/image" Target="../media/image307.jpeg"/><Relationship Id="rId32" Type="http://schemas.openxmlformats.org/officeDocument/2006/relationships/image" Target="../media/image21.jpeg"/><Relationship Id="rId5" Type="http://schemas.openxmlformats.org/officeDocument/2006/relationships/hyperlink" Target="https://fr.wikipedia.org/wiki/Kumquat" TargetMode="External"/><Relationship Id="rId15" Type="http://schemas.openxmlformats.org/officeDocument/2006/relationships/hyperlink" Target="https://fr.wikipedia.org/wiki/Lime_(fruit)" TargetMode="External"/><Relationship Id="rId23" Type="http://schemas.openxmlformats.org/officeDocument/2006/relationships/hyperlink" Target="https://fr.wikipedia.org/wiki/Agrume" TargetMode="External"/><Relationship Id="rId28" Type="http://schemas.openxmlformats.org/officeDocument/2006/relationships/image" Target="../media/image311.jpg"/><Relationship Id="rId10" Type="http://schemas.openxmlformats.org/officeDocument/2006/relationships/hyperlink" Target="https://fr.wikipedia.org/wiki/Citron" TargetMode="External"/><Relationship Id="rId19" Type="http://schemas.openxmlformats.org/officeDocument/2006/relationships/hyperlink" Target="https://fr.wikipedia.org/wiki/Tangerine" TargetMode="External"/><Relationship Id="rId31" Type="http://schemas.openxmlformats.org/officeDocument/2006/relationships/image" Target="../media/image23.jpeg"/><Relationship Id="rId4" Type="http://schemas.openxmlformats.org/officeDocument/2006/relationships/hyperlink" Target="https://fr.wikipedia.org/wiki/Citrus" TargetMode="External"/><Relationship Id="rId9" Type="http://schemas.openxmlformats.org/officeDocument/2006/relationships/hyperlink" Target="https://fr.wikipedia.org/wiki/Rutaceae" TargetMode="External"/><Relationship Id="rId14" Type="http://schemas.openxmlformats.org/officeDocument/2006/relationships/hyperlink" Target="https://fr.wikipedia.org/wiki/Bergamote" TargetMode="External"/><Relationship Id="rId22" Type="http://schemas.openxmlformats.org/officeDocument/2006/relationships/hyperlink" Target="https://fr.wikipedia.org/wiki/C%C3%A9drat" TargetMode="External"/><Relationship Id="rId27" Type="http://schemas.openxmlformats.org/officeDocument/2006/relationships/image" Target="../media/image310.jpg"/><Relationship Id="rId30" Type="http://schemas.openxmlformats.org/officeDocument/2006/relationships/image" Target="../media/image22.jpeg"/></Relationships>
</file>

<file path=ppt/slides/_rels/slide85.xml.rels><?xml version="1.0" encoding="UTF-8" standalone="yes"?>
<Relationships xmlns="http://schemas.openxmlformats.org/package/2006/relationships"><Relationship Id="rId8" Type="http://schemas.openxmlformats.org/officeDocument/2006/relationships/hyperlink" Target="https://en.wikipedia.org/wiki/Pyrazine" TargetMode="External"/><Relationship Id="rId13" Type="http://schemas.openxmlformats.org/officeDocument/2006/relationships/hyperlink" Target="https://fr.wikipedia.org/wiki/Coffea_canephora" TargetMode="External"/><Relationship Id="rId3" Type="http://schemas.openxmlformats.org/officeDocument/2006/relationships/image" Target="../media/image314.jpg"/><Relationship Id="rId7" Type="http://schemas.openxmlformats.org/officeDocument/2006/relationships/hyperlink" Target="https://fr.wikipedia.org/wiki/Coffea_arabica" TargetMode="External"/><Relationship Id="rId12" Type="http://schemas.openxmlformats.org/officeDocument/2006/relationships/hyperlink" Target="https://en.wikipedia.org/wiki/Robusta_coffee" TargetMode="External"/><Relationship Id="rId2" Type="http://schemas.openxmlformats.org/officeDocument/2006/relationships/image" Target="../media/image313.jpg"/><Relationship Id="rId1" Type="http://schemas.openxmlformats.org/officeDocument/2006/relationships/slideLayout" Target="../slideLayouts/slideLayout7.xml"/><Relationship Id="rId6" Type="http://schemas.openxmlformats.org/officeDocument/2006/relationships/image" Target="../media/image317.jpg"/><Relationship Id="rId11" Type="http://schemas.openxmlformats.org/officeDocument/2006/relationships/hyperlink" Target="https://en.wikipedia.org/wiki/Coffea_canephora#cite_note-DavironPonte2005-3" TargetMode="External"/><Relationship Id="rId5" Type="http://schemas.openxmlformats.org/officeDocument/2006/relationships/image" Target="../media/image316.jpg"/><Relationship Id="rId15" Type="http://schemas.openxmlformats.org/officeDocument/2006/relationships/image" Target="../media/image22.jpeg"/><Relationship Id="rId10" Type="http://schemas.openxmlformats.org/officeDocument/2006/relationships/hyperlink" Target="https://en.wikipedia.org/wiki/Coffea_canephora#cite_note-2" TargetMode="External"/><Relationship Id="rId4" Type="http://schemas.openxmlformats.org/officeDocument/2006/relationships/image" Target="../media/image315.jpg"/><Relationship Id="rId9" Type="http://schemas.openxmlformats.org/officeDocument/2006/relationships/hyperlink" Target="https://en.wikipedia.org/wiki/Caffeine" TargetMode="External"/><Relationship Id="rId14" Type="http://schemas.openxmlformats.org/officeDocument/2006/relationships/hyperlink" Target="https://en.wikipedia.org/wiki/Coffea_canephora" TargetMode="External"/></Relationships>
</file>

<file path=ppt/slides/_rels/slide86.xml.rels><?xml version="1.0" encoding="UTF-8" standalone="yes"?>
<Relationships xmlns="http://schemas.openxmlformats.org/package/2006/relationships"><Relationship Id="rId8" Type="http://schemas.openxmlformats.org/officeDocument/2006/relationships/hyperlink" Target="http://www.mi-aime-a-ou.com/Eugenia_brasiliensis.php" TargetMode="External"/><Relationship Id="rId3" Type="http://schemas.openxmlformats.org/officeDocument/2006/relationships/image" Target="../media/image319.jpg"/><Relationship Id="rId7" Type="http://schemas.openxmlformats.org/officeDocument/2006/relationships/image" Target="../media/image323.jpg"/><Relationship Id="rId2" Type="http://schemas.openxmlformats.org/officeDocument/2006/relationships/image" Target="../media/image318.jpg"/><Relationship Id="rId1" Type="http://schemas.openxmlformats.org/officeDocument/2006/relationships/slideLayout" Target="../slideLayouts/slideLayout7.xml"/><Relationship Id="rId6" Type="http://schemas.openxmlformats.org/officeDocument/2006/relationships/image" Target="../media/image322.jpg"/><Relationship Id="rId5" Type="http://schemas.openxmlformats.org/officeDocument/2006/relationships/image" Target="../media/image321.jpg"/><Relationship Id="rId10" Type="http://schemas.openxmlformats.org/officeDocument/2006/relationships/image" Target="../media/image21.jpeg"/><Relationship Id="rId4" Type="http://schemas.openxmlformats.org/officeDocument/2006/relationships/image" Target="../media/image320.jpg"/><Relationship Id="rId9" Type="http://schemas.openxmlformats.org/officeDocument/2006/relationships/image" Target="../media/image22.jpeg"/></Relationships>
</file>

<file path=ppt/slides/_rels/slide87.xml.rels><?xml version="1.0" encoding="UTF-8" standalone="yes"?>
<Relationships xmlns="http://schemas.openxmlformats.org/package/2006/relationships"><Relationship Id="rId8" Type="http://schemas.openxmlformats.org/officeDocument/2006/relationships/hyperlink" Target="https://fr.wikipedia.org/wiki/Foliole" TargetMode="External"/><Relationship Id="rId13" Type="http://schemas.openxmlformats.org/officeDocument/2006/relationships/hyperlink" Target="https://fr.wikipedia.org/wiki/Arille" TargetMode="External"/><Relationship Id="rId3" Type="http://schemas.openxmlformats.org/officeDocument/2006/relationships/image" Target="../media/image325.jpg"/><Relationship Id="rId7" Type="http://schemas.openxmlformats.org/officeDocument/2006/relationships/image" Target="../media/image329.jpg"/><Relationship Id="rId12" Type="http://schemas.openxmlformats.org/officeDocument/2006/relationships/hyperlink" Target="https://fr.wikipedia.org/wiki/Vitamine_C" TargetMode="External"/><Relationship Id="rId2" Type="http://schemas.openxmlformats.org/officeDocument/2006/relationships/image" Target="../media/image324.jpg"/><Relationship Id="rId16"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328.jpg"/><Relationship Id="rId11" Type="http://schemas.openxmlformats.org/officeDocument/2006/relationships/hyperlink" Target="https://fr.wikipedia.org/wiki/Carpelle" TargetMode="External"/><Relationship Id="rId5" Type="http://schemas.openxmlformats.org/officeDocument/2006/relationships/image" Target="../media/image327.jpg"/><Relationship Id="rId15" Type="http://schemas.openxmlformats.org/officeDocument/2006/relationships/hyperlink" Target="https://fr.wikipedia.org/wiki/Litchi" TargetMode="External"/><Relationship Id="rId10" Type="http://schemas.openxmlformats.org/officeDocument/2006/relationships/hyperlink" Target="https://fr.wikipedia.org/wiki/Sph%C3%A8re" TargetMode="External"/><Relationship Id="rId4" Type="http://schemas.openxmlformats.org/officeDocument/2006/relationships/image" Target="../media/image326.jpg"/><Relationship Id="rId9" Type="http://schemas.openxmlformats.org/officeDocument/2006/relationships/hyperlink" Target="https://fr.wikipedia.org/wiki/Panicule" TargetMode="External"/><Relationship Id="rId14" Type="http://schemas.openxmlformats.org/officeDocument/2006/relationships/hyperlink" Target="https://fr.wikipedia.org/wiki/Hile" TargetMode="External"/></Relationships>
</file>

<file path=ppt/slides/_rels/slide88.xml.rels><?xml version="1.0" encoding="UTF-8" standalone="yes"?>
<Relationships xmlns="http://schemas.openxmlformats.org/package/2006/relationships"><Relationship Id="rId8" Type="http://schemas.openxmlformats.org/officeDocument/2006/relationships/hyperlink" Target="https://fr.wikipedia.org/wiki/Arbre" TargetMode="External"/><Relationship Id="rId13" Type="http://schemas.openxmlformats.org/officeDocument/2006/relationships/hyperlink" Target="https://fr.wikipedia.org/wiki/Arbre_fruitier" TargetMode="External"/><Relationship Id="rId18" Type="http://schemas.openxmlformats.org/officeDocument/2006/relationships/hyperlink" Target="https://fr.wikipedia.org/wiki/S%C3%A9pale" TargetMode="External"/><Relationship Id="rId26" Type="http://schemas.openxmlformats.org/officeDocument/2006/relationships/hyperlink" Target="https://fr.wikipedia.org/wiki/Polyembryonie" TargetMode="External"/><Relationship Id="rId3" Type="http://schemas.openxmlformats.org/officeDocument/2006/relationships/image" Target="../media/image331.jpg"/><Relationship Id="rId21" Type="http://schemas.openxmlformats.org/officeDocument/2006/relationships/hyperlink" Target="https://fr.wikipedia.org/wiki/Ovule" TargetMode="External"/><Relationship Id="rId7" Type="http://schemas.openxmlformats.org/officeDocument/2006/relationships/hyperlink" Target="https://fr.wikipedia.org/wiki/Asie" TargetMode="External"/><Relationship Id="rId12" Type="http://schemas.openxmlformats.org/officeDocument/2006/relationships/hyperlink" Target="https://fr.wikipedia.org/wiki/Palmier-dattier" TargetMode="External"/><Relationship Id="rId17" Type="http://schemas.openxmlformats.org/officeDocument/2006/relationships/hyperlink" Target="https://fr.wikipedia.org/wiki/P%C3%A9tale" TargetMode="External"/><Relationship Id="rId25" Type="http://schemas.openxmlformats.org/officeDocument/2006/relationships/hyperlink" Target="https://fr.wikipedia.org/wiki/Semis_(agriculture)" TargetMode="External"/><Relationship Id="rId2" Type="http://schemas.openxmlformats.org/officeDocument/2006/relationships/image" Target="../media/image330.jpg"/><Relationship Id="rId16" Type="http://schemas.openxmlformats.org/officeDocument/2006/relationships/hyperlink" Target="https://fr.wikipedia.org/wiki/Fleur" TargetMode="External"/><Relationship Id="rId20" Type="http://schemas.openxmlformats.org/officeDocument/2006/relationships/hyperlink" Target="https://fr.wikipedia.org/wiki/Ovaire_(botanique)" TargetMode="External"/><Relationship Id="rId29" Type="http://schemas.openxmlformats.org/officeDocument/2006/relationships/hyperlink" Target="https://fr.wikipedia.org/wiki/Manguier" TargetMode="External"/><Relationship Id="rId1" Type="http://schemas.openxmlformats.org/officeDocument/2006/relationships/slideLayout" Target="../slideLayouts/slideLayout7.xml"/><Relationship Id="rId6" Type="http://schemas.openxmlformats.org/officeDocument/2006/relationships/image" Target="../media/image334.jpg"/><Relationship Id="rId11" Type="http://schemas.openxmlformats.org/officeDocument/2006/relationships/hyperlink" Target="https://fr.wikipedia.org/wiki/Mangue_(fruit)" TargetMode="External"/><Relationship Id="rId24" Type="http://schemas.openxmlformats.org/officeDocument/2006/relationships/hyperlink" Target="https://en.wiktionary.org/wiki/r%C3%A9niforme" TargetMode="External"/><Relationship Id="rId5" Type="http://schemas.openxmlformats.org/officeDocument/2006/relationships/image" Target="../media/image333.jpg"/><Relationship Id="rId15" Type="http://schemas.openxmlformats.org/officeDocument/2006/relationships/hyperlink" Target="https://fr.wikipedia.org/wiki/T%C3%A9r%C3%A9benthine" TargetMode="External"/><Relationship Id="rId23" Type="http://schemas.openxmlformats.org/officeDocument/2006/relationships/hyperlink" Target="https://fr.wikipedia.org/wiki/Noyau_(fruit)" TargetMode="External"/><Relationship Id="rId28" Type="http://schemas.openxmlformats.org/officeDocument/2006/relationships/hyperlink" Target="https://fr.wikipedia.org/wiki/Greffage" TargetMode="External"/><Relationship Id="rId10" Type="http://schemas.openxmlformats.org/officeDocument/2006/relationships/hyperlink" Target="https://fr.wikipedia.org/wiki/Fruit_(botanique)" TargetMode="External"/><Relationship Id="rId19" Type="http://schemas.openxmlformats.org/officeDocument/2006/relationships/hyperlink" Target="https://fr.wikipedia.org/wiki/%C3%89tamine" TargetMode="External"/><Relationship Id="rId4" Type="http://schemas.openxmlformats.org/officeDocument/2006/relationships/image" Target="../media/image332.jpg"/><Relationship Id="rId9" Type="http://schemas.openxmlformats.org/officeDocument/2006/relationships/hyperlink" Target="https://fr.wikipedia.org/wiki/Houppier" TargetMode="External"/><Relationship Id="rId14" Type="http://schemas.openxmlformats.org/officeDocument/2006/relationships/hyperlink" Target="https://fr.wikipedia.org/wiki/Feuille" TargetMode="External"/><Relationship Id="rId22" Type="http://schemas.openxmlformats.org/officeDocument/2006/relationships/hyperlink" Target="https://fr.wikipedia.org/wiki/Drupe" TargetMode="External"/><Relationship Id="rId27" Type="http://schemas.openxmlformats.org/officeDocument/2006/relationships/hyperlink" Target="https://fr.wikipedia.org/wiki/Clonage" TargetMode="External"/><Relationship Id="rId30" Type="http://schemas.openxmlformats.org/officeDocument/2006/relationships/image" Target="../media/image22.jpeg"/></Relationships>
</file>

<file path=ppt/slides/_rels/slide89.xml.rels><?xml version="1.0" encoding="UTF-8" standalone="yes"?>
<Relationships xmlns="http://schemas.openxmlformats.org/package/2006/relationships"><Relationship Id="rId8" Type="http://schemas.openxmlformats.org/officeDocument/2006/relationships/hyperlink" Target="https://fr.wikipedia.org/wiki/Moringaceae" TargetMode="External"/><Relationship Id="rId13" Type="http://schemas.openxmlformats.org/officeDocument/2006/relationships/hyperlink" Target="https://fr.wikipedia.org/wiki/Prot%C3%A9ines" TargetMode="External"/><Relationship Id="rId18" Type="http://schemas.openxmlformats.org/officeDocument/2006/relationships/hyperlink" Target="https://fr.wikipedia.org/wiki/Carotte" TargetMode="External"/><Relationship Id="rId26" Type="http://schemas.openxmlformats.org/officeDocument/2006/relationships/hyperlink" Target="https://fr.wikipedia.org/wiki/Sulfate_d'alumine" TargetMode="External"/><Relationship Id="rId3" Type="http://schemas.openxmlformats.org/officeDocument/2006/relationships/image" Target="../media/image336.jpg"/><Relationship Id="rId21" Type="http://schemas.openxmlformats.org/officeDocument/2006/relationships/hyperlink" Target="https://fr.wikipedia.org/wiki/Malnutrition" TargetMode="External"/><Relationship Id="rId34" Type="http://schemas.openxmlformats.org/officeDocument/2006/relationships/hyperlink" Target="https://fr.wikipedia.org/wiki/P%C3%A2te_%C3%A0_papier" TargetMode="External"/><Relationship Id="rId7" Type="http://schemas.openxmlformats.org/officeDocument/2006/relationships/image" Target="../media/image340.jpg"/><Relationship Id="rId12" Type="http://schemas.openxmlformats.org/officeDocument/2006/relationships/hyperlink" Target="https://fr.wikipedia.org/wiki/%C3%89thiopie" TargetMode="External"/><Relationship Id="rId17" Type="http://schemas.openxmlformats.org/officeDocument/2006/relationships/hyperlink" Target="https://fr.wikipedia.org/wiki/Vitamine_A" TargetMode="External"/><Relationship Id="rId25" Type="http://schemas.openxmlformats.org/officeDocument/2006/relationships/hyperlink" Target="https://fr.wikipedia.org/wiki/Turbidit%C3%A9" TargetMode="External"/><Relationship Id="rId33" Type="http://schemas.openxmlformats.org/officeDocument/2006/relationships/hyperlink" Target="https://fr.wikipedia.org/wiki/Phytopharmacie" TargetMode="External"/><Relationship Id="rId2" Type="http://schemas.openxmlformats.org/officeDocument/2006/relationships/image" Target="../media/image335.jpg"/><Relationship Id="rId16" Type="http://schemas.openxmlformats.org/officeDocument/2006/relationships/hyperlink" Target="https://fr.wikipedia.org/wiki/Banane" TargetMode="External"/><Relationship Id="rId20" Type="http://schemas.openxmlformats.org/officeDocument/2006/relationships/hyperlink" Target="https://fr.wikipedia.org/wiki/Orange_(fruit)" TargetMode="External"/><Relationship Id="rId29" Type="http://schemas.openxmlformats.org/officeDocument/2006/relationships/hyperlink" Target="https://fr.wikipedia.org/wiki/Savon" TargetMode="External"/><Relationship Id="rId1" Type="http://schemas.openxmlformats.org/officeDocument/2006/relationships/slideLayout" Target="../slideLayouts/slideLayout7.xml"/><Relationship Id="rId6" Type="http://schemas.openxmlformats.org/officeDocument/2006/relationships/image" Target="../media/image339.jpg"/><Relationship Id="rId11" Type="http://schemas.openxmlformats.org/officeDocument/2006/relationships/hyperlink" Target="https://fr.wikipedia.org/wiki/Konsos" TargetMode="External"/><Relationship Id="rId24" Type="http://schemas.openxmlformats.org/officeDocument/2006/relationships/hyperlink" Target="https://fr.wikipedia.org/wiki/Cation" TargetMode="External"/><Relationship Id="rId32" Type="http://schemas.openxmlformats.org/officeDocument/2006/relationships/hyperlink" Target="https://fr.wikipedia.org/wiki/Engrais" TargetMode="External"/><Relationship Id="rId37" Type="http://schemas.openxmlformats.org/officeDocument/2006/relationships/image" Target="../media/image21.jpeg"/><Relationship Id="rId5" Type="http://schemas.openxmlformats.org/officeDocument/2006/relationships/image" Target="../media/image338.jpg"/><Relationship Id="rId15" Type="http://schemas.openxmlformats.org/officeDocument/2006/relationships/hyperlink" Target="https://fr.wikipedia.org/wiki/Potassium" TargetMode="External"/><Relationship Id="rId23" Type="http://schemas.openxmlformats.org/officeDocument/2006/relationships/hyperlink" Target="https://fr.wikipedia.org/wiki/Poly%C3%A9lectrolyte" TargetMode="External"/><Relationship Id="rId28" Type="http://schemas.openxmlformats.org/officeDocument/2006/relationships/hyperlink" Target="https://fr.wikipedia.org/wiki/Biod%C3%A9gradable" TargetMode="External"/><Relationship Id="rId36" Type="http://schemas.openxmlformats.org/officeDocument/2006/relationships/image" Target="../media/image22.jpeg"/><Relationship Id="rId10" Type="http://schemas.openxmlformats.org/officeDocument/2006/relationships/hyperlink" Target="https://fr.wikipedia.org/wiki/Sahel_africain" TargetMode="External"/><Relationship Id="rId19" Type="http://schemas.openxmlformats.org/officeDocument/2006/relationships/hyperlink" Target="https://fr.wikipedia.org/wiki/Vitamine_C" TargetMode="External"/><Relationship Id="rId31" Type="http://schemas.openxmlformats.org/officeDocument/2006/relationships/hyperlink" Target="https://fr.wikipedia.org/wiki/Hormone_de_croissance" TargetMode="External"/><Relationship Id="rId4" Type="http://schemas.openxmlformats.org/officeDocument/2006/relationships/image" Target="../media/image337.jpg"/><Relationship Id="rId9" Type="http://schemas.openxmlformats.org/officeDocument/2006/relationships/hyperlink" Target="https://fr.wikipedia.org/wiki/Inde" TargetMode="External"/><Relationship Id="rId14" Type="http://schemas.openxmlformats.org/officeDocument/2006/relationships/hyperlink" Target="https://fr.wikipedia.org/wiki/Lait" TargetMode="External"/><Relationship Id="rId22" Type="http://schemas.openxmlformats.org/officeDocument/2006/relationships/hyperlink" Target="https://fr.wikipedia.org/wiki/C%C3%A9cit%C3%A9" TargetMode="External"/><Relationship Id="rId27" Type="http://schemas.openxmlformats.org/officeDocument/2006/relationships/hyperlink" Target="https://fr.wikipedia.org/wiki/Floculant" TargetMode="External"/><Relationship Id="rId30" Type="http://schemas.openxmlformats.org/officeDocument/2006/relationships/hyperlink" Target="https://fr.wikipedia.org/wiki/Tourteaux" TargetMode="External"/><Relationship Id="rId35" Type="http://schemas.openxmlformats.org/officeDocument/2006/relationships/hyperlink" Target="https://fr.wikipedia.org/wiki/Moringa_oleifera"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8" Type="http://schemas.openxmlformats.org/officeDocument/2006/relationships/hyperlink" Target="https://fr.wikipedia.org/wiki/Theobroma" TargetMode="External"/><Relationship Id="rId13" Type="http://schemas.openxmlformats.org/officeDocument/2006/relationships/hyperlink" Target="https://fr.wikipedia.org/wiki/Cacao" TargetMode="External"/><Relationship Id="rId18" Type="http://schemas.openxmlformats.org/officeDocument/2006/relationships/hyperlink" Target="https://fr.wikipedia.org/wiki/Cacaoyer#cite_note-3" TargetMode="External"/><Relationship Id="rId26" Type="http://schemas.openxmlformats.org/officeDocument/2006/relationships/hyperlink" Target="https://fr.wikipedia.org/wiki/Alcalo%C3%AFde" TargetMode="External"/><Relationship Id="rId3" Type="http://schemas.openxmlformats.org/officeDocument/2006/relationships/image" Target="../media/image342.jpg"/><Relationship Id="rId21" Type="http://schemas.openxmlformats.org/officeDocument/2006/relationships/hyperlink" Target="https://fr.wikipedia.org/wiki/Baie_(botanique)" TargetMode="External"/><Relationship Id="rId7" Type="http://schemas.openxmlformats.org/officeDocument/2006/relationships/image" Target="../media/image346.jpg"/><Relationship Id="rId12" Type="http://schemas.openxmlformats.org/officeDocument/2006/relationships/hyperlink" Target="https://fr.wikipedia.org/wiki/Classification_APG" TargetMode="External"/><Relationship Id="rId17" Type="http://schemas.openxmlformats.org/officeDocument/2006/relationships/hyperlink" Target="https://fr.wikipedia.org/wiki/Cacaoyer#cite_note-2" TargetMode="External"/><Relationship Id="rId25" Type="http://schemas.openxmlformats.org/officeDocument/2006/relationships/hyperlink" Target="https://fr.wikipedia.org/wiki/Amidon" TargetMode="External"/><Relationship Id="rId2" Type="http://schemas.openxmlformats.org/officeDocument/2006/relationships/image" Target="../media/image341.jpg"/><Relationship Id="rId16" Type="http://schemas.openxmlformats.org/officeDocument/2006/relationships/hyperlink" Target="https://fr.wikipedia.org/wiki/Feuille" TargetMode="External"/><Relationship Id="rId20" Type="http://schemas.openxmlformats.org/officeDocument/2006/relationships/hyperlink" Target="https://fr.wikipedia.org/wiki/Cabosse" TargetMode="External"/><Relationship Id="rId29" Type="http://schemas.openxmlformats.org/officeDocument/2006/relationships/hyperlink" Target="https://fr.wikipedia.org/wiki/Torr%C3%A9faction" TargetMode="External"/><Relationship Id="rId1" Type="http://schemas.openxmlformats.org/officeDocument/2006/relationships/slideLayout" Target="../slideLayouts/slideLayout7.xml"/><Relationship Id="rId6" Type="http://schemas.openxmlformats.org/officeDocument/2006/relationships/image" Target="../media/image345.jpg"/><Relationship Id="rId11" Type="http://schemas.openxmlformats.org/officeDocument/2006/relationships/hyperlink" Target="https://fr.wikipedia.org/wiki/Malvaceae" TargetMode="External"/><Relationship Id="rId24" Type="http://schemas.openxmlformats.org/officeDocument/2006/relationships/hyperlink" Target="https://fr.wikipedia.org/wiki/F%C3%A8ve_de_cacao" TargetMode="External"/><Relationship Id="rId32" Type="http://schemas.openxmlformats.org/officeDocument/2006/relationships/image" Target="../media/image22.jpeg"/><Relationship Id="rId5" Type="http://schemas.openxmlformats.org/officeDocument/2006/relationships/image" Target="../media/image344.jpg"/><Relationship Id="rId15" Type="http://schemas.openxmlformats.org/officeDocument/2006/relationships/hyperlink" Target="https://fr.wikipedia.org/wiki/Cauliflore" TargetMode="External"/><Relationship Id="rId23" Type="http://schemas.openxmlformats.org/officeDocument/2006/relationships/hyperlink" Target="https://fr.wikipedia.org/wiki/Cacaoyer#cite_note-6" TargetMode="External"/><Relationship Id="rId28" Type="http://schemas.openxmlformats.org/officeDocument/2006/relationships/hyperlink" Target="https://fr.wikipedia.org/wiki/Fermentation" TargetMode="External"/><Relationship Id="rId10" Type="http://schemas.openxmlformats.org/officeDocument/2006/relationships/hyperlink" Target="https://fr.wikipedia.org/wiki/Classification_classique" TargetMode="External"/><Relationship Id="rId19" Type="http://schemas.openxmlformats.org/officeDocument/2006/relationships/hyperlink" Target="https://fr.wikipedia.org/wiki/Cacaoyer#cite_note-afd-ld.org-4" TargetMode="External"/><Relationship Id="rId31" Type="http://schemas.openxmlformats.org/officeDocument/2006/relationships/image" Target="../media/image347.jpg"/><Relationship Id="rId4" Type="http://schemas.openxmlformats.org/officeDocument/2006/relationships/image" Target="../media/image343.jpg"/><Relationship Id="rId9" Type="http://schemas.openxmlformats.org/officeDocument/2006/relationships/hyperlink" Target="https://fr.wikipedia.org/wiki/Sterculiaceae" TargetMode="External"/><Relationship Id="rId14" Type="http://schemas.openxmlformats.org/officeDocument/2006/relationships/hyperlink" Target="https://fr.wikipedia.org/wiki/Chocolat" TargetMode="External"/><Relationship Id="rId22" Type="http://schemas.openxmlformats.org/officeDocument/2006/relationships/hyperlink" Target="https://fr.wikipedia.org/wiki/Cacaoyer#cite_note-5" TargetMode="External"/><Relationship Id="rId27" Type="http://schemas.openxmlformats.org/officeDocument/2006/relationships/hyperlink" Target="https://fr.wiktionary.org/wiki/testa" TargetMode="External"/><Relationship Id="rId30" Type="http://schemas.openxmlformats.org/officeDocument/2006/relationships/hyperlink" Target="https://fr.wikipedia.org/wiki/Cacaoyer" TargetMode="External"/></Relationships>
</file>

<file path=ppt/slides/_rels/slide91.xml.rels><?xml version="1.0" encoding="UTF-8" standalone="yes"?>
<Relationships xmlns="http://schemas.openxmlformats.org/package/2006/relationships"><Relationship Id="rId8" Type="http://schemas.openxmlformats.org/officeDocument/2006/relationships/hyperlink" Target="https://fr.wikipedia.org/wiki/Vanille" TargetMode="External"/><Relationship Id="rId13" Type="http://schemas.openxmlformats.org/officeDocument/2006/relationships/hyperlink" Target="https://en.wikipedia.org/wiki/Inga_edulis" TargetMode="External"/><Relationship Id="rId18" Type="http://schemas.openxmlformats.org/officeDocument/2006/relationships/image" Target="../media/image351.jpg"/><Relationship Id="rId3" Type="http://schemas.openxmlformats.org/officeDocument/2006/relationships/image" Target="../media/image22.jpeg"/><Relationship Id="rId7" Type="http://schemas.openxmlformats.org/officeDocument/2006/relationships/hyperlink" Target="https://fr.wikipedia.org/wiki/Gousse" TargetMode="External"/><Relationship Id="rId12" Type="http://schemas.openxmlformats.org/officeDocument/2006/relationships/hyperlink" Target="https://fr.wikipedia.org/wiki/Pois_doux" TargetMode="External"/><Relationship Id="rId17" Type="http://schemas.openxmlformats.org/officeDocument/2006/relationships/image" Target="../media/image350.jpg"/><Relationship Id="rId2" Type="http://schemas.openxmlformats.org/officeDocument/2006/relationships/hyperlink" Target="https://fr.wikipedia.org/wiki/Fabaceae" TargetMode="External"/><Relationship Id="rId16" Type="http://schemas.openxmlformats.org/officeDocument/2006/relationships/image" Target="../media/image349.jpg"/><Relationship Id="rId1" Type="http://schemas.openxmlformats.org/officeDocument/2006/relationships/slideLayout" Target="../slideLayouts/slideLayout7.xml"/><Relationship Id="rId6" Type="http://schemas.openxmlformats.org/officeDocument/2006/relationships/hyperlink" Target="https://fr.wikipedia.org/wiki/Antilles" TargetMode="External"/><Relationship Id="rId11" Type="http://schemas.openxmlformats.org/officeDocument/2006/relationships/hyperlink" Target="https://fr.wikipedia.org/wiki/End%C3%A9misme" TargetMode="External"/><Relationship Id="rId5" Type="http://schemas.openxmlformats.org/officeDocument/2006/relationships/hyperlink" Target="https://fr.wikipedia.org/wiki/Afrique" TargetMode="External"/><Relationship Id="rId15" Type="http://schemas.openxmlformats.org/officeDocument/2006/relationships/image" Target="../media/image348.jpg"/><Relationship Id="rId10" Type="http://schemas.openxmlformats.org/officeDocument/2006/relationships/hyperlink" Target="https://fr.wikipedia.org/wiki/Cacao" TargetMode="External"/><Relationship Id="rId19" Type="http://schemas.openxmlformats.org/officeDocument/2006/relationships/image" Target="../media/image352.jpg"/><Relationship Id="rId4" Type="http://schemas.openxmlformats.org/officeDocument/2006/relationships/hyperlink" Target="https://fr.wikipedia.org/wiki/Am%C3%A9rique_du_Sud" TargetMode="External"/><Relationship Id="rId9" Type="http://schemas.openxmlformats.org/officeDocument/2006/relationships/hyperlink" Target="https://fr.wikipedia.org/wiki/Caf%C3%A9" TargetMode="External"/><Relationship Id="rId14" Type="http://schemas.openxmlformats.org/officeDocument/2006/relationships/hyperlink" Target="http://www.worldagroforestry.org/treedb/AFTPDFS/Inga_edulis.PDF" TargetMode="External"/></Relationships>
</file>

<file path=ppt/slides/_rels/slide92.xml.rels><?xml version="1.0" encoding="UTF-8" standalone="yes"?>
<Relationships xmlns="http://schemas.openxmlformats.org/package/2006/relationships"><Relationship Id="rId8" Type="http://schemas.openxmlformats.org/officeDocument/2006/relationships/image" Target="../media/image357.jpg"/><Relationship Id="rId3" Type="http://schemas.openxmlformats.org/officeDocument/2006/relationships/image" Target="../media/image22.jpeg"/><Relationship Id="rId7" Type="http://schemas.openxmlformats.org/officeDocument/2006/relationships/image" Target="../media/image356.jpg"/><Relationship Id="rId2" Type="http://schemas.openxmlformats.org/officeDocument/2006/relationships/hyperlink" Target="https://fr.wikipedia.org/wiki/Fabaceae" TargetMode="External"/><Relationship Id="rId1" Type="http://schemas.openxmlformats.org/officeDocument/2006/relationships/slideLayout" Target="../slideLayouts/slideLayout7.xml"/><Relationship Id="rId6" Type="http://schemas.openxmlformats.org/officeDocument/2006/relationships/image" Target="../media/image355.jpg"/><Relationship Id="rId11" Type="http://schemas.openxmlformats.org/officeDocument/2006/relationships/image" Target="../media/image359.jpg"/><Relationship Id="rId5" Type="http://schemas.openxmlformats.org/officeDocument/2006/relationships/image" Target="../media/image354.jpg"/><Relationship Id="rId10" Type="http://schemas.openxmlformats.org/officeDocument/2006/relationships/hyperlink" Target="http://www.rainforestsaver.org/news/no11-article-2-some-images-my-trip-honduras" TargetMode="External"/><Relationship Id="rId4" Type="http://schemas.openxmlformats.org/officeDocument/2006/relationships/image" Target="../media/image353.jpg"/><Relationship Id="rId9" Type="http://schemas.openxmlformats.org/officeDocument/2006/relationships/image" Target="../media/image358.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8" Type="http://schemas.openxmlformats.org/officeDocument/2006/relationships/hyperlink" Target="https://fr.wikipedia.org/wiki/Fleurs" TargetMode="External"/><Relationship Id="rId13" Type="http://schemas.openxmlformats.org/officeDocument/2006/relationships/hyperlink" Target="https://fr.wikipedia.org/wiki/Carpelle" TargetMode="External"/><Relationship Id="rId18" Type="http://schemas.openxmlformats.org/officeDocument/2006/relationships/hyperlink" Target="https://fr.wikipedia.org/wiki/Sesquiterp%C3%A8ne" TargetMode="External"/><Relationship Id="rId3" Type="http://schemas.openxmlformats.org/officeDocument/2006/relationships/image" Target="../media/image361.jpg"/><Relationship Id="rId21" Type="http://schemas.openxmlformats.org/officeDocument/2006/relationships/hyperlink" Target="https://fr.wikipedia.org/wiki/Ald%C3%A9hyde" TargetMode="External"/><Relationship Id="rId7" Type="http://schemas.openxmlformats.org/officeDocument/2006/relationships/hyperlink" Target="https://fr.wikipedia.org/wiki/Annonac%C3%A9e" TargetMode="External"/><Relationship Id="rId12" Type="http://schemas.openxmlformats.org/officeDocument/2006/relationships/hyperlink" Target="https://fr.wikipedia.org/wiki/Calice_(botanique)" TargetMode="External"/><Relationship Id="rId17" Type="http://schemas.openxmlformats.org/officeDocument/2006/relationships/hyperlink" Target="https://fr.wikipedia.org/wiki/Alambic" TargetMode="External"/><Relationship Id="rId2" Type="http://schemas.openxmlformats.org/officeDocument/2006/relationships/image" Target="../media/image360.jpg"/><Relationship Id="rId16" Type="http://schemas.openxmlformats.org/officeDocument/2006/relationships/hyperlink" Target="https://fr.wikipedia.org/wiki/Ylang-ylang" TargetMode="External"/><Relationship Id="rId20" Type="http://schemas.openxmlformats.org/officeDocument/2006/relationships/hyperlink" Target="https://fr.wikipedia.org/wiki/Ph%C3%A9nol_(mol%C3%A9cule)" TargetMode="External"/><Relationship Id="rId1" Type="http://schemas.openxmlformats.org/officeDocument/2006/relationships/slideLayout" Target="../slideLayouts/slideLayout7.xml"/><Relationship Id="rId6" Type="http://schemas.openxmlformats.org/officeDocument/2006/relationships/hyperlink" Target="https://fr.wikipedia.org/wiki/Arbre" TargetMode="External"/><Relationship Id="rId11" Type="http://schemas.openxmlformats.org/officeDocument/2006/relationships/hyperlink" Target="https://fr.wikipedia.org/wiki/Parfumerie" TargetMode="External"/><Relationship Id="rId5" Type="http://schemas.openxmlformats.org/officeDocument/2006/relationships/image" Target="../media/image363.jpg"/><Relationship Id="rId15" Type="http://schemas.openxmlformats.org/officeDocument/2006/relationships/hyperlink" Target="https://fr.wikipedia.org/wiki/Jach%C3%A8re" TargetMode="External"/><Relationship Id="rId23" Type="http://schemas.openxmlformats.org/officeDocument/2006/relationships/hyperlink" Target="https://fr.wikipedia.org/wiki/Ylang-ylang#cite_note-Hongra-6" TargetMode="External"/><Relationship Id="rId10" Type="http://schemas.openxmlformats.org/officeDocument/2006/relationships/hyperlink" Target="https://fr.wikipedia.org/wiki/Huile_essentielle" TargetMode="External"/><Relationship Id="rId19" Type="http://schemas.openxmlformats.org/officeDocument/2006/relationships/hyperlink" Target="https://fr.wikipedia.org/wiki/Ester" TargetMode="External"/><Relationship Id="rId4" Type="http://schemas.openxmlformats.org/officeDocument/2006/relationships/image" Target="../media/image362.jpg"/><Relationship Id="rId9" Type="http://schemas.openxmlformats.org/officeDocument/2006/relationships/hyperlink" Target="https://fr.wikipedia.org/wiki/Distillation" TargetMode="External"/><Relationship Id="rId14" Type="http://schemas.openxmlformats.org/officeDocument/2006/relationships/hyperlink" Target="https://fr.wikipedia.org/wiki/M%C3%A9ricarpe" TargetMode="External"/><Relationship Id="rId22" Type="http://schemas.openxmlformats.org/officeDocument/2006/relationships/hyperlink" Target="https://fr.wikipedia.org/wiki/Benzoate_de_m%C3%A9thyle" TargetMode="External"/></Relationships>
</file>

<file path=ppt/slides/_rels/slide95.xml.rels><?xml version="1.0" encoding="UTF-8" standalone="yes"?>
<Relationships xmlns="http://schemas.openxmlformats.org/package/2006/relationships"><Relationship Id="rId8" Type="http://schemas.openxmlformats.org/officeDocument/2006/relationships/hyperlink" Target="https://fr.wikipedia.org/wiki/Cannelier" TargetMode="External"/><Relationship Id="rId13" Type="http://schemas.openxmlformats.org/officeDocument/2006/relationships/image" Target="../media/image366.jpg"/><Relationship Id="rId3" Type="http://schemas.openxmlformats.org/officeDocument/2006/relationships/image" Target="../media/image13.jpeg"/><Relationship Id="rId7" Type="http://schemas.openxmlformats.org/officeDocument/2006/relationships/hyperlink" Target="https://fr.wikipedia.org/wiki/Baie_(botanique)" TargetMode="External"/><Relationship Id="rId12" Type="http://schemas.openxmlformats.org/officeDocument/2006/relationships/image" Target="../media/image365.jpg"/><Relationship Id="rId17" Type="http://schemas.openxmlformats.org/officeDocument/2006/relationships/image" Target="../media/image370.jpg"/><Relationship Id="rId2" Type="http://schemas.openxmlformats.org/officeDocument/2006/relationships/image" Target="../media/image364.jpg"/><Relationship Id="rId16" Type="http://schemas.openxmlformats.org/officeDocument/2006/relationships/image" Target="../media/image369.jpg"/><Relationship Id="rId1" Type="http://schemas.openxmlformats.org/officeDocument/2006/relationships/slideLayout" Target="../slideLayouts/slideLayout7.xml"/><Relationship Id="rId6" Type="http://schemas.openxmlformats.org/officeDocument/2006/relationships/hyperlink" Target="https://fr.wikipedia.org/wiki/Fleur" TargetMode="External"/><Relationship Id="rId11" Type="http://schemas.openxmlformats.org/officeDocument/2006/relationships/hyperlink" Target="https://fr.wikipedia.org/wiki/Cannelier_de_Ceylan" TargetMode="External"/><Relationship Id="rId5" Type="http://schemas.openxmlformats.org/officeDocument/2006/relationships/hyperlink" Target="https://fr.wikipedia.org/wiki/Feuille" TargetMode="External"/><Relationship Id="rId15" Type="http://schemas.openxmlformats.org/officeDocument/2006/relationships/image" Target="../media/image368.jpg"/><Relationship Id="rId10" Type="http://schemas.openxmlformats.org/officeDocument/2006/relationships/hyperlink" Target="https://fr.wikipedia.org/wiki/Cannelle_(%C3%A9corce)" TargetMode="External"/><Relationship Id="rId4" Type="http://schemas.openxmlformats.org/officeDocument/2006/relationships/image" Target="../media/image20.jpg"/><Relationship Id="rId9" Type="http://schemas.openxmlformats.org/officeDocument/2006/relationships/hyperlink" Target="https://fr.wikipedia.org/wiki/%C3%89corce" TargetMode="External"/><Relationship Id="rId14" Type="http://schemas.openxmlformats.org/officeDocument/2006/relationships/image" Target="../media/image367.jpg"/></Relationships>
</file>

<file path=ppt/slides/_rels/slide96.xml.rels><?xml version="1.0" encoding="UTF-8" standalone="yes"?>
<Relationships xmlns="http://schemas.openxmlformats.org/package/2006/relationships"><Relationship Id="rId8" Type="http://schemas.openxmlformats.org/officeDocument/2006/relationships/hyperlink" Target="https://en.wikipedia.org/wiki/Bud" TargetMode="External"/><Relationship Id="rId13" Type="http://schemas.openxmlformats.org/officeDocument/2006/relationships/hyperlink" Target="https://fr.wikipedia.org/wiki/Pain_d'%C3%A9pices" TargetMode="External"/><Relationship Id="rId18" Type="http://schemas.openxmlformats.org/officeDocument/2006/relationships/hyperlink" Target="https://fr.wikipedia.org/wiki/Th%C3%A9" TargetMode="External"/><Relationship Id="rId26" Type="http://schemas.openxmlformats.org/officeDocument/2006/relationships/hyperlink" Target="https://en.wikipedia.org/wiki/Chinese_medicine" TargetMode="External"/><Relationship Id="rId39" Type="http://schemas.openxmlformats.org/officeDocument/2006/relationships/image" Target="../media/image375.jpg"/><Relationship Id="rId3" Type="http://schemas.openxmlformats.org/officeDocument/2006/relationships/hyperlink" Target="https://fr.wikipedia.org/wiki/Feuille" TargetMode="External"/><Relationship Id="rId21" Type="http://schemas.openxmlformats.org/officeDocument/2006/relationships/hyperlink" Target="https://fr.wikipedia.org/wiki/Eug%C3%A9nol" TargetMode="External"/><Relationship Id="rId34" Type="http://schemas.openxmlformats.org/officeDocument/2006/relationships/hyperlink" Target="https://fr.wikipedia.org/wiki/Giroflier" TargetMode="External"/><Relationship Id="rId42" Type="http://schemas.openxmlformats.org/officeDocument/2006/relationships/image" Target="../media/image378.jpg"/><Relationship Id="rId7" Type="http://schemas.openxmlformats.org/officeDocument/2006/relationships/hyperlink" Target="https://fr.wikipedia.org/wiki/S%C3%A9pale" TargetMode="External"/><Relationship Id="rId12" Type="http://schemas.openxmlformats.org/officeDocument/2006/relationships/hyperlink" Target="https://fr.wikipedia.org/wiki/Kh%C3%B4l" TargetMode="External"/><Relationship Id="rId17" Type="http://schemas.openxmlformats.org/officeDocument/2006/relationships/hyperlink" Target="https://fr.wikipedia.org/wiki/Tunisie" TargetMode="External"/><Relationship Id="rId25" Type="http://schemas.openxmlformats.org/officeDocument/2006/relationships/hyperlink" Target="https://en.wikipedia.org/wiki/Ayurveda" TargetMode="External"/><Relationship Id="rId33" Type="http://schemas.openxmlformats.org/officeDocument/2006/relationships/hyperlink" Target="https://en.wikipedia.org/wiki/Anthelmintic" TargetMode="External"/><Relationship Id="rId38" Type="http://schemas.openxmlformats.org/officeDocument/2006/relationships/image" Target="../media/image374.jpg"/><Relationship Id="rId2" Type="http://schemas.openxmlformats.org/officeDocument/2006/relationships/image" Target="../media/image371.jpg"/><Relationship Id="rId16" Type="http://schemas.openxmlformats.org/officeDocument/2006/relationships/hyperlink" Target="https://fr.wikipedia.org/wiki/Curry" TargetMode="External"/><Relationship Id="rId20" Type="http://schemas.openxmlformats.org/officeDocument/2006/relationships/hyperlink" Target="https://fr.wikipedia.org/wiki/C%C3%A9tone" TargetMode="External"/><Relationship Id="rId29" Type="http://schemas.openxmlformats.org/officeDocument/2006/relationships/hyperlink" Target="https://en.wikipedia.org/wiki/Oil_of_cloves" TargetMode="External"/><Relationship Id="rId41" Type="http://schemas.openxmlformats.org/officeDocument/2006/relationships/image" Target="../media/image377.jpg"/><Relationship Id="rId1" Type="http://schemas.openxmlformats.org/officeDocument/2006/relationships/slideLayout" Target="../slideLayouts/slideLayout7.xml"/><Relationship Id="rId6" Type="http://schemas.openxmlformats.org/officeDocument/2006/relationships/hyperlink" Target="https://fr.wikipedia.org/wiki/P%C3%A9tale" TargetMode="External"/><Relationship Id="rId11" Type="http://schemas.openxmlformats.org/officeDocument/2006/relationships/hyperlink" Target="https://fr.wikipedia.org/wiki/Anesth%C3%A9sique" TargetMode="External"/><Relationship Id="rId24" Type="http://schemas.openxmlformats.org/officeDocument/2006/relationships/hyperlink" Target="https://fr.wikipedia.org/wiki/Jakarta" TargetMode="External"/><Relationship Id="rId32" Type="http://schemas.openxmlformats.org/officeDocument/2006/relationships/hyperlink" Target="https://en.wikipedia.org/wiki/Peristalsis" TargetMode="External"/><Relationship Id="rId37" Type="http://schemas.openxmlformats.org/officeDocument/2006/relationships/image" Target="../media/image373.jpg"/><Relationship Id="rId40" Type="http://schemas.openxmlformats.org/officeDocument/2006/relationships/image" Target="../media/image376.jpg"/><Relationship Id="rId5" Type="http://schemas.openxmlformats.org/officeDocument/2006/relationships/hyperlink" Target="https://fr.wikipedia.org/wiki/Fleur" TargetMode="External"/><Relationship Id="rId15" Type="http://schemas.openxmlformats.org/officeDocument/2006/relationships/hyperlink" Target="https://fr.wikipedia.org/wiki/Choucroute" TargetMode="External"/><Relationship Id="rId23" Type="http://schemas.openxmlformats.org/officeDocument/2006/relationships/hyperlink" Target="https://fr.wikipedia.org/wiki/Indon%C3%A9sie" TargetMode="External"/><Relationship Id="rId28" Type="http://schemas.openxmlformats.org/officeDocument/2006/relationships/hyperlink" Target="https://en.wikipedia.org/wiki/Dentistry" TargetMode="External"/><Relationship Id="rId36" Type="http://schemas.openxmlformats.org/officeDocument/2006/relationships/image" Target="../media/image372.jpg"/><Relationship Id="rId10" Type="http://schemas.openxmlformats.org/officeDocument/2006/relationships/hyperlink" Target="https://fr.wikipedia.org/wiki/Antiseptique" TargetMode="External"/><Relationship Id="rId19" Type="http://schemas.openxmlformats.org/officeDocument/2006/relationships/hyperlink" Target="https://fr.wikipedia.org/wiki/Orange_(fruit)" TargetMode="External"/><Relationship Id="rId31" Type="http://schemas.openxmlformats.org/officeDocument/2006/relationships/hyperlink" Target="https://en.wikipedia.org/wiki/Carminative" TargetMode="External"/><Relationship Id="rId4" Type="http://schemas.openxmlformats.org/officeDocument/2006/relationships/hyperlink" Target="https://fr.wikipedia.org/wiki/Persistant" TargetMode="External"/><Relationship Id="rId9" Type="http://schemas.openxmlformats.org/officeDocument/2006/relationships/hyperlink" Target="https://en.wikipedia.org/wiki/Flower" TargetMode="External"/><Relationship Id="rId14" Type="http://schemas.openxmlformats.org/officeDocument/2006/relationships/hyperlink" Target="https://fr.wikipedia.org/wiki/Pot-au-feu" TargetMode="External"/><Relationship Id="rId22" Type="http://schemas.openxmlformats.org/officeDocument/2006/relationships/hyperlink" Target="https://fr.wikipedia.org/wiki/Kretek" TargetMode="External"/><Relationship Id="rId27" Type="http://schemas.openxmlformats.org/officeDocument/2006/relationships/hyperlink" Target="https://en.wikipedia.org/wiki/Herbalism" TargetMode="External"/><Relationship Id="rId30" Type="http://schemas.openxmlformats.org/officeDocument/2006/relationships/hyperlink" Target="https://en.wikipedia.org/wiki/Anodyne" TargetMode="External"/><Relationship Id="rId35" Type="http://schemas.openxmlformats.org/officeDocument/2006/relationships/hyperlink" Target="https://en.wikipedia.org/wiki/Clove" TargetMode="External"/></Relationships>
</file>

<file path=ppt/slides/_rels/slide97.xml.rels><?xml version="1.0" encoding="UTF-8" standalone="yes"?>
<Relationships xmlns="http://schemas.openxmlformats.org/package/2006/relationships"><Relationship Id="rId8" Type="http://schemas.openxmlformats.org/officeDocument/2006/relationships/image" Target="../media/image385.jpg"/><Relationship Id="rId13" Type="http://schemas.openxmlformats.org/officeDocument/2006/relationships/hyperlink" Target="https://fr.wikipedia.org/wiki/%C3%89pice" TargetMode="External"/><Relationship Id="rId18" Type="http://schemas.openxmlformats.org/officeDocument/2006/relationships/hyperlink" Target="https://fr.wikipedia.org/wiki/Ar%C3%B4me" TargetMode="External"/><Relationship Id="rId26" Type="http://schemas.openxmlformats.org/officeDocument/2006/relationships/hyperlink" Target="https://fr.wikipedia.org/wiki/Piment_de_la_Jama%C3%AFque" TargetMode="External"/><Relationship Id="rId3" Type="http://schemas.openxmlformats.org/officeDocument/2006/relationships/image" Target="../media/image380.jpg"/><Relationship Id="rId21" Type="http://schemas.openxmlformats.org/officeDocument/2006/relationships/hyperlink" Target="https://fr.wikipedia.org/wiki/Noix_de_muscade" TargetMode="External"/><Relationship Id="rId7" Type="http://schemas.openxmlformats.org/officeDocument/2006/relationships/image" Target="../media/image384.jpg"/><Relationship Id="rId12" Type="http://schemas.openxmlformats.org/officeDocument/2006/relationships/hyperlink" Target="https://fr.wikipedia.org/wiki/Fruit_(botanique)" TargetMode="External"/><Relationship Id="rId17" Type="http://schemas.openxmlformats.org/officeDocument/2006/relationships/hyperlink" Target="https://fr.wikipedia.org/wiki/Dio%C3%AFque" TargetMode="External"/><Relationship Id="rId25" Type="http://schemas.openxmlformats.org/officeDocument/2006/relationships/hyperlink" Target="https://fr.wikipedia.org/wiki/Laurier_sauce" TargetMode="External"/><Relationship Id="rId2" Type="http://schemas.openxmlformats.org/officeDocument/2006/relationships/image" Target="../media/image379.jpg"/><Relationship Id="rId16" Type="http://schemas.openxmlformats.org/officeDocument/2006/relationships/hyperlink" Target="https://fr.wikipedia.org/wiki/Baie_(botanique)" TargetMode="External"/><Relationship Id="rId20" Type="http://schemas.openxmlformats.org/officeDocument/2006/relationships/hyperlink" Target="https://fr.wikipedia.org/wiki/Cannelle_(%C3%A9corce)" TargetMode="External"/><Relationship Id="rId29" Type="http://schemas.openxmlformats.org/officeDocument/2006/relationships/hyperlink" Target="http://www.issg.org/database/species/ecology.asp?si=1796" TargetMode="External"/><Relationship Id="rId1" Type="http://schemas.openxmlformats.org/officeDocument/2006/relationships/slideLayout" Target="../slideLayouts/slideLayout7.xml"/><Relationship Id="rId6" Type="http://schemas.openxmlformats.org/officeDocument/2006/relationships/image" Target="../media/image383.jpg"/><Relationship Id="rId11" Type="http://schemas.openxmlformats.org/officeDocument/2006/relationships/hyperlink" Target="https://fr.wikipedia.org/wiki/Arbre" TargetMode="External"/><Relationship Id="rId24" Type="http://schemas.openxmlformats.org/officeDocument/2006/relationships/hyperlink" Target="https://fr.wikipedia.org/wiki/Condiment" TargetMode="External"/><Relationship Id="rId5" Type="http://schemas.openxmlformats.org/officeDocument/2006/relationships/image" Target="../media/image382.jpg"/><Relationship Id="rId15" Type="http://schemas.openxmlformats.org/officeDocument/2006/relationships/hyperlink" Target="https://fr.wikipedia.org/wiki/Clou_de_girofle" TargetMode="External"/><Relationship Id="rId23" Type="http://schemas.openxmlformats.org/officeDocument/2006/relationships/hyperlink" Target="https://fr.wikipedia.org/wiki/Cuisine" TargetMode="External"/><Relationship Id="rId28" Type="http://schemas.openxmlformats.org/officeDocument/2006/relationships/hyperlink" Target="http://www.hear.org/Pier/pdf/pohreports/pimenta_dioica.pdf" TargetMode="External"/><Relationship Id="rId10" Type="http://schemas.openxmlformats.org/officeDocument/2006/relationships/image" Target="../media/image20.jpg"/><Relationship Id="rId19" Type="http://schemas.openxmlformats.org/officeDocument/2006/relationships/hyperlink" Target="https://fr.wikipedia.org/w/index.php?title=Poivre_coco&amp;action=edit&amp;redlink=1" TargetMode="External"/><Relationship Id="rId4" Type="http://schemas.openxmlformats.org/officeDocument/2006/relationships/image" Target="../media/image381.jpg"/><Relationship Id="rId9" Type="http://schemas.openxmlformats.org/officeDocument/2006/relationships/image" Target="../media/image13.jpeg"/><Relationship Id="rId14" Type="http://schemas.openxmlformats.org/officeDocument/2006/relationships/hyperlink" Target="https://fr.wikipedia.org/wiki/Quatre-%C3%A9pices" TargetMode="External"/><Relationship Id="rId22" Type="http://schemas.openxmlformats.org/officeDocument/2006/relationships/hyperlink" Target="https://fr.wikipedia.org/wiki/Feuille" TargetMode="External"/><Relationship Id="rId27" Type="http://schemas.openxmlformats.org/officeDocument/2006/relationships/hyperlink" Target="https://en.wikipedia.org/wiki/Allspice" TargetMode="External"/></Relationships>
</file>

<file path=ppt/slides/_rels/slide98.xml.rels><?xml version="1.0" encoding="UTF-8" standalone="yes"?>
<Relationships xmlns="http://schemas.openxmlformats.org/package/2006/relationships"><Relationship Id="rId8" Type="http://schemas.openxmlformats.org/officeDocument/2006/relationships/image" Target="../media/image392.jpg"/><Relationship Id="rId13" Type="http://schemas.openxmlformats.org/officeDocument/2006/relationships/hyperlink" Target="http://www.academiedespoivres.com/index.php?option=com_content&amp;view=article&amp;id=101&amp;Itemid=105&amp;lang=en" TargetMode="External"/><Relationship Id="rId3" Type="http://schemas.openxmlformats.org/officeDocument/2006/relationships/image" Target="../media/image387.jpg"/><Relationship Id="rId7" Type="http://schemas.openxmlformats.org/officeDocument/2006/relationships/image" Target="../media/image391.jpg"/><Relationship Id="rId12" Type="http://schemas.openxmlformats.org/officeDocument/2006/relationships/hyperlink" Target="https://fr.wikipedia.org/wiki/Piper_borbonense" TargetMode="External"/><Relationship Id="rId2" Type="http://schemas.openxmlformats.org/officeDocument/2006/relationships/image" Target="../media/image386.jpg"/><Relationship Id="rId1" Type="http://schemas.openxmlformats.org/officeDocument/2006/relationships/slideLayout" Target="../slideLayouts/slideLayout7.xml"/><Relationship Id="rId6" Type="http://schemas.openxmlformats.org/officeDocument/2006/relationships/image" Target="../media/image390.jpg"/><Relationship Id="rId11" Type="http://schemas.openxmlformats.org/officeDocument/2006/relationships/hyperlink" Target="https://fr.wikipedia.org/wiki/Madagascar" TargetMode="External"/><Relationship Id="rId5" Type="http://schemas.openxmlformats.org/officeDocument/2006/relationships/image" Target="../media/image389.jpg"/><Relationship Id="rId10" Type="http://schemas.openxmlformats.org/officeDocument/2006/relationships/hyperlink" Target="https://fr.wikipedia.org/wiki/Piper_(genre)" TargetMode="External"/><Relationship Id="rId4" Type="http://schemas.openxmlformats.org/officeDocument/2006/relationships/image" Target="../media/image388.jpg"/><Relationship Id="rId9" Type="http://schemas.openxmlformats.org/officeDocument/2006/relationships/image" Target="../media/image393.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814B13E8-1059-4FEE-952E-0153852B3488}" type="slidenum">
              <a:rPr lang="fr-FR" smtClean="0"/>
              <a:t>1</a:t>
            </a:fld>
            <a:endParaRPr lang="fr-FR" dirty="0"/>
          </a:p>
        </p:txBody>
      </p:sp>
      <p:sp>
        <p:nvSpPr>
          <p:cNvPr id="9" name="ZoneTexte 4"/>
          <p:cNvSpPr txBox="1">
            <a:spLocks noChangeArrowheads="1"/>
          </p:cNvSpPr>
          <p:nvPr/>
        </p:nvSpPr>
        <p:spPr bwMode="auto">
          <a:xfrm>
            <a:off x="3859354" y="5607714"/>
            <a:ext cx="5327677"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eaLnBrk="1" hangingPunct="1">
              <a:lnSpc>
                <a:spcPct val="100000"/>
              </a:lnSpc>
              <a:spcBef>
                <a:spcPct val="0"/>
              </a:spcBef>
              <a:buFontTx/>
              <a:buNone/>
            </a:pPr>
            <a:r>
              <a:rPr lang="fr-FR" altLang="fr-FR" sz="1600" b="1" dirty="0">
                <a:solidFill>
                  <a:srgbClr val="008000"/>
                </a:solidFill>
              </a:rPr>
              <a:t>Présenté par Benjamin </a:t>
            </a:r>
            <a:r>
              <a:rPr lang="fr-FR" altLang="fr-FR" sz="1600" b="1" dirty="0" smtClean="0">
                <a:solidFill>
                  <a:srgbClr val="008000"/>
                </a:solidFill>
              </a:rPr>
              <a:t>LISAN.</a:t>
            </a:r>
          </a:p>
          <a:p>
            <a:pPr algn="ctr" eaLnBrk="1" hangingPunct="1">
              <a:lnSpc>
                <a:spcPct val="100000"/>
              </a:lnSpc>
              <a:spcBef>
                <a:spcPct val="0"/>
              </a:spcBef>
              <a:buFontTx/>
              <a:buNone/>
            </a:pPr>
            <a:endParaRPr lang="fr-FR" altLang="fr-FR" sz="1200" dirty="0" smtClean="0">
              <a:solidFill>
                <a:srgbClr val="008000"/>
              </a:solidFill>
            </a:endParaRPr>
          </a:p>
          <a:p>
            <a:pPr algn="ctr" eaLnBrk="1" hangingPunct="1">
              <a:lnSpc>
                <a:spcPct val="100000"/>
              </a:lnSpc>
              <a:spcBef>
                <a:spcPct val="0"/>
              </a:spcBef>
              <a:buFontTx/>
              <a:buNone/>
            </a:pPr>
            <a:r>
              <a:rPr lang="fr-FR" altLang="fr-FR" sz="1200" dirty="0" smtClean="0">
                <a:solidFill>
                  <a:srgbClr val="008000"/>
                </a:solidFill>
              </a:rPr>
              <a:t>Date de création du diaporama : le 04/03/2015</a:t>
            </a:r>
            <a:r>
              <a:rPr lang="fr-FR" altLang="fr-FR" sz="1200" dirty="0">
                <a:solidFill>
                  <a:srgbClr val="008000"/>
                </a:solidFill>
              </a:rPr>
              <a:t>, </a:t>
            </a:r>
            <a:r>
              <a:rPr lang="fr-FR" altLang="fr-FR" sz="1200" dirty="0" smtClean="0">
                <a:solidFill>
                  <a:srgbClr val="008000"/>
                </a:solidFill>
              </a:rPr>
              <a:t> date de mise à jour : le 06/09/2015, Version V1.0.</a:t>
            </a:r>
            <a:endParaRPr lang="fr-FR" altLang="fr-FR" sz="1200" dirty="0">
              <a:solidFill>
                <a:srgbClr val="008000"/>
              </a:solidFill>
            </a:endParaRPr>
          </a:p>
        </p:txBody>
      </p:sp>
      <p:sp>
        <p:nvSpPr>
          <p:cNvPr id="11" name="ZoneTexte 10"/>
          <p:cNvSpPr txBox="1"/>
          <p:nvPr/>
        </p:nvSpPr>
        <p:spPr>
          <a:xfrm>
            <a:off x="451822" y="392676"/>
            <a:ext cx="11504078" cy="707886"/>
          </a:xfrm>
          <a:prstGeom prst="rect">
            <a:avLst/>
          </a:prstGeom>
          <a:noFill/>
          <a:ln>
            <a:solidFill>
              <a:srgbClr val="008000"/>
            </a:solidFill>
          </a:ln>
        </p:spPr>
        <p:txBody>
          <a:bodyPr wrap="square" rtlCol="0">
            <a:spAutoFit/>
          </a:bodyPr>
          <a:lstStyle/>
          <a:p>
            <a:pPr algn="ctr"/>
            <a:r>
              <a:rPr lang="fr-FR" sz="4000" b="1" dirty="0" smtClean="0">
                <a:solidFill>
                  <a:srgbClr val="008000"/>
                </a:solidFill>
              </a:rPr>
              <a:t>Projet de création de forêt littorale tropicale jardinée</a:t>
            </a:r>
            <a:endParaRPr lang="fr-FR" sz="4000" b="1" dirty="0">
              <a:solidFill>
                <a:srgbClr val="008000"/>
              </a:solidFill>
            </a:endParaRPr>
          </a:p>
        </p:txBody>
      </p:sp>
      <p:pic>
        <p:nvPicPr>
          <p:cNvPr id="2050" name="Picture 2" descr="D:\Users\blisan\Pictures\perso\forêt littorale tropicale\forêt littorale tropical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0700" y="1676555"/>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Users\blisan\Pictures\perso\forêt littorale tropicale\forêt littorale tropicale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0600" y="1781005"/>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Users\blisan\Pictures\perso\forêt littorale tropicale\foret littorale cote est Madagasca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8400" y="1781005"/>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3657600" y="3643259"/>
            <a:ext cx="5529431" cy="276999"/>
          </a:xfrm>
          <a:prstGeom prst="rect">
            <a:avLst/>
          </a:prstGeom>
          <a:noFill/>
        </p:spPr>
        <p:txBody>
          <a:bodyPr wrap="square" rtlCol="0">
            <a:spAutoFit/>
          </a:bodyPr>
          <a:lstStyle/>
          <a:p>
            <a:pPr algn="ctr"/>
            <a:r>
              <a:rPr lang="fr-FR" sz="1200" dirty="0" smtClean="0">
                <a:solidFill>
                  <a:srgbClr val="008000"/>
                </a:solidFill>
              </a:rPr>
              <a:t>Images de forêts primaires littorales non dégradées sur la côte Est de Madagascar.</a:t>
            </a:r>
            <a:endParaRPr lang="fr-FR" sz="1200" dirty="0">
              <a:solidFill>
                <a:srgbClr val="008000"/>
              </a:solidFill>
            </a:endParaRPr>
          </a:p>
        </p:txBody>
      </p:sp>
      <p:sp>
        <p:nvSpPr>
          <p:cNvPr id="10" name="ZoneTexte 9"/>
          <p:cNvSpPr txBox="1"/>
          <p:nvPr/>
        </p:nvSpPr>
        <p:spPr>
          <a:xfrm>
            <a:off x="737632" y="4292960"/>
            <a:ext cx="10932458" cy="584775"/>
          </a:xfrm>
          <a:prstGeom prst="rect">
            <a:avLst/>
          </a:prstGeom>
          <a:noFill/>
        </p:spPr>
        <p:txBody>
          <a:bodyPr wrap="square" rtlCol="0">
            <a:spAutoFit/>
          </a:bodyPr>
          <a:lstStyle/>
          <a:p>
            <a:pPr algn="ctr"/>
            <a:r>
              <a:rPr lang="fr-FR" sz="3200" b="1" i="1" dirty="0" smtClean="0">
                <a:solidFill>
                  <a:srgbClr val="008000"/>
                </a:solidFill>
              </a:rPr>
              <a:t>Région de </a:t>
            </a:r>
            <a:r>
              <a:rPr lang="fr-FR" sz="3200" b="1" i="1" dirty="0" err="1" smtClean="0">
                <a:solidFill>
                  <a:srgbClr val="008000"/>
                </a:solidFill>
              </a:rPr>
              <a:t>Brickaville</a:t>
            </a:r>
            <a:r>
              <a:rPr lang="fr-FR" sz="3200" b="1" i="1" dirty="0" smtClean="0">
                <a:solidFill>
                  <a:srgbClr val="008000"/>
                </a:solidFill>
              </a:rPr>
              <a:t> et de </a:t>
            </a:r>
            <a:r>
              <a:rPr lang="fr-FR" sz="3200" b="1" i="1" dirty="0">
                <a:solidFill>
                  <a:srgbClr val="008000"/>
                </a:solidFill>
              </a:rPr>
              <a:t>Toamasina</a:t>
            </a:r>
            <a:r>
              <a:rPr lang="fr-FR" sz="3200" b="1" i="1" dirty="0" smtClean="0">
                <a:solidFill>
                  <a:srgbClr val="008000"/>
                </a:solidFill>
              </a:rPr>
              <a:t>, côte Est de Madagascar</a:t>
            </a:r>
            <a:r>
              <a:rPr lang="fr-FR" sz="3200" b="1" dirty="0" smtClean="0">
                <a:solidFill>
                  <a:srgbClr val="008000"/>
                </a:solidFill>
              </a:rPr>
              <a:t>.</a:t>
            </a:r>
            <a:endParaRPr lang="fr-FR" sz="3200" b="1" dirty="0">
              <a:solidFill>
                <a:srgbClr val="008000"/>
              </a:solidFill>
            </a:endParaRPr>
          </a:p>
        </p:txBody>
      </p:sp>
      <p:sp>
        <p:nvSpPr>
          <p:cNvPr id="12" name="ZoneTexte 10"/>
          <p:cNvSpPr txBox="1">
            <a:spLocks noChangeArrowheads="1"/>
          </p:cNvSpPr>
          <p:nvPr/>
        </p:nvSpPr>
        <p:spPr bwMode="auto">
          <a:xfrm>
            <a:off x="8500450" y="5026820"/>
            <a:ext cx="3455450" cy="92333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dirty="0">
                <a:solidFill>
                  <a:srgbClr val="C00000"/>
                </a:solidFill>
              </a:rPr>
              <a:t>Document </a:t>
            </a:r>
            <a:r>
              <a:rPr lang="fr-FR" altLang="fr-FR" sz="1800" b="1" dirty="0" smtClean="0">
                <a:solidFill>
                  <a:srgbClr val="C00000"/>
                </a:solidFill>
              </a:rPr>
              <a:t>technique pour jardin-forêt littoral, en climat tropical humide.</a:t>
            </a:r>
            <a:endParaRPr lang="fr-FR" altLang="fr-FR" sz="1800" b="1" dirty="0">
              <a:solidFill>
                <a:srgbClr val="C00000"/>
              </a:solidFill>
            </a:endParaRPr>
          </a:p>
        </p:txBody>
      </p:sp>
      <p:sp>
        <p:nvSpPr>
          <p:cNvPr id="13" name="ZoneTexte 10"/>
          <p:cNvSpPr txBox="1">
            <a:spLocks noChangeArrowheads="1"/>
          </p:cNvSpPr>
          <p:nvPr/>
        </p:nvSpPr>
        <p:spPr bwMode="auto">
          <a:xfrm>
            <a:off x="737632" y="5607714"/>
            <a:ext cx="2613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C00000"/>
                </a:solidFill>
              </a:rPr>
              <a:t>Document actuellement en construction.</a:t>
            </a:r>
          </a:p>
        </p:txBody>
      </p:sp>
      <p:pic>
        <p:nvPicPr>
          <p:cNvPr id="14" name="Imag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9614" y="1810381"/>
            <a:ext cx="1905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14681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79698" y="258184"/>
            <a:ext cx="746760" cy="363706"/>
          </a:xfrm>
        </p:spPr>
        <p:txBody>
          <a:bodyPr/>
          <a:lstStyle/>
          <a:p>
            <a:fld id="{814B13E8-1059-4FEE-952E-0153852B3488}" type="slidenum">
              <a:rPr lang="fr-FR" smtClean="0"/>
              <a:t>10</a:t>
            </a:fld>
            <a:endParaRPr lang="fr-FR"/>
          </a:p>
        </p:txBody>
      </p:sp>
      <p:sp>
        <p:nvSpPr>
          <p:cNvPr id="3" name="Rectangle 2"/>
          <p:cNvSpPr/>
          <p:nvPr/>
        </p:nvSpPr>
        <p:spPr>
          <a:xfrm>
            <a:off x="141871" y="1091916"/>
            <a:ext cx="6797838" cy="369332"/>
          </a:xfrm>
          <a:prstGeom prst="rect">
            <a:avLst/>
          </a:prstGeom>
        </p:spPr>
        <p:txBody>
          <a:bodyPr wrap="square">
            <a:spAutoFit/>
          </a:bodyPr>
          <a:lstStyle/>
          <a:p>
            <a:r>
              <a:rPr lang="fr-FR" altLang="fr-FR" b="1" dirty="0" smtClean="0">
                <a:solidFill>
                  <a:srgbClr val="008000"/>
                </a:solidFill>
              </a:rPr>
              <a:t>Protection du littoral</a:t>
            </a:r>
            <a:r>
              <a:rPr lang="fr-FR" altLang="fr-FR" b="1" dirty="0">
                <a:solidFill>
                  <a:srgbClr val="008000"/>
                </a:solidFill>
              </a:rPr>
              <a:t>, contre l’onde de tempête et les </a:t>
            </a:r>
            <a:r>
              <a:rPr lang="fr-FR" altLang="fr-FR" b="1" dirty="0" smtClean="0">
                <a:solidFill>
                  <a:srgbClr val="008000"/>
                </a:solidFill>
              </a:rPr>
              <a:t>tsunamis</a:t>
            </a:r>
            <a:endParaRPr lang="fr-FR" b="1" dirty="0"/>
          </a:p>
        </p:txBody>
      </p:sp>
      <p:sp>
        <p:nvSpPr>
          <p:cNvPr id="4" name="Rectangle 3"/>
          <p:cNvSpPr/>
          <p:nvPr/>
        </p:nvSpPr>
        <p:spPr>
          <a:xfrm>
            <a:off x="205390" y="619468"/>
            <a:ext cx="6670801" cy="369332"/>
          </a:xfrm>
          <a:prstGeom prst="rect">
            <a:avLst/>
          </a:prstGeom>
        </p:spPr>
        <p:txBody>
          <a:bodyPr wrap="none">
            <a:spAutoFit/>
          </a:bodyPr>
          <a:lstStyle/>
          <a:p>
            <a:r>
              <a:rPr lang="fr-FR" dirty="0">
                <a:solidFill>
                  <a:srgbClr val="008000"/>
                </a:solidFill>
              </a:rPr>
              <a:t>1bis. </a:t>
            </a:r>
            <a:r>
              <a:rPr lang="fr-FR" b="1" dirty="0">
                <a:solidFill>
                  <a:srgbClr val="008000"/>
                </a:solidFill>
              </a:rPr>
              <a:t>Exemple de services pouvant être rendus par cette </a:t>
            </a:r>
            <a:r>
              <a:rPr lang="fr-FR" b="1" dirty="0" smtClean="0">
                <a:solidFill>
                  <a:srgbClr val="008000"/>
                </a:solidFill>
              </a:rPr>
              <a:t>forêt (suite)</a:t>
            </a:r>
            <a:endParaRPr lang="fr-FR" b="1" dirty="0">
              <a:solidFill>
                <a:srgbClr val="008000"/>
              </a:solidFill>
            </a:endParaRPr>
          </a:p>
        </p:txBody>
      </p:sp>
      <p:sp>
        <p:nvSpPr>
          <p:cNvPr id="5" name="ZoneTexte 4"/>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6" name="ZoneTexte 5"/>
          <p:cNvSpPr txBox="1"/>
          <p:nvPr/>
        </p:nvSpPr>
        <p:spPr>
          <a:xfrm>
            <a:off x="141871" y="2661577"/>
            <a:ext cx="11939874" cy="3600986"/>
          </a:xfrm>
          <a:prstGeom prst="rect">
            <a:avLst/>
          </a:prstGeom>
          <a:noFill/>
        </p:spPr>
        <p:txBody>
          <a:bodyPr wrap="square" rtlCol="0">
            <a:spAutoFit/>
          </a:bodyPr>
          <a:lstStyle/>
          <a:p>
            <a:pPr algn="just"/>
            <a:r>
              <a:rPr lang="fr-FR" i="1" dirty="0" smtClean="0">
                <a:solidFill>
                  <a:srgbClr val="008000"/>
                </a:solidFill>
              </a:rPr>
              <a:t>«</a:t>
            </a:r>
            <a:r>
              <a:rPr lang="fr-FR" i="1" dirty="0">
                <a:solidFill>
                  <a:srgbClr val="008000"/>
                </a:solidFill>
              </a:rPr>
              <a:t>Un village voisin, situé à la même distance de la mer, mais non protégé par la forêt, a, lui, été </a:t>
            </a:r>
            <a:r>
              <a:rPr lang="fr-FR" i="1" dirty="0" smtClean="0">
                <a:solidFill>
                  <a:srgbClr val="008000"/>
                </a:solidFill>
              </a:rPr>
              <a:t>dévasté </a:t>
            </a:r>
            <a:r>
              <a:rPr lang="fr-FR" dirty="0" smtClean="0">
                <a:solidFill>
                  <a:srgbClr val="008000"/>
                </a:solidFill>
              </a:rPr>
              <a:t>». </a:t>
            </a:r>
            <a:r>
              <a:rPr lang="fr-FR" dirty="0" err="1">
                <a:solidFill>
                  <a:srgbClr val="008000"/>
                </a:solidFill>
              </a:rPr>
              <a:t>Selvam</a:t>
            </a:r>
            <a:r>
              <a:rPr lang="fr-FR" dirty="0">
                <a:solidFill>
                  <a:srgbClr val="008000"/>
                </a:solidFill>
              </a:rPr>
              <a:t>, le directeur </a:t>
            </a:r>
            <a:r>
              <a:rPr lang="fr-FR" dirty="0" smtClean="0">
                <a:solidFill>
                  <a:srgbClr val="008000"/>
                </a:solidFill>
              </a:rPr>
              <a:t>du projet </a:t>
            </a:r>
            <a:r>
              <a:rPr lang="fr-FR" dirty="0">
                <a:solidFill>
                  <a:srgbClr val="008000"/>
                </a:solidFill>
              </a:rPr>
              <a:t>de sauvetage des arbres de la mangrove de </a:t>
            </a:r>
            <a:r>
              <a:rPr lang="fr-FR" dirty="0" err="1" smtClean="0">
                <a:solidFill>
                  <a:srgbClr val="008000"/>
                </a:solidFill>
              </a:rPr>
              <a:t>Pichavaram</a:t>
            </a:r>
            <a:r>
              <a:rPr lang="fr-FR" dirty="0" smtClean="0">
                <a:solidFill>
                  <a:srgbClr val="008000"/>
                </a:solidFill>
              </a:rPr>
              <a:t>, </a:t>
            </a:r>
            <a:r>
              <a:rPr lang="fr-FR" dirty="0">
                <a:solidFill>
                  <a:srgbClr val="008000"/>
                </a:solidFill>
              </a:rPr>
              <a:t>à la Fondation </a:t>
            </a:r>
            <a:r>
              <a:rPr lang="fr-FR" dirty="0" err="1" smtClean="0">
                <a:solidFill>
                  <a:srgbClr val="008000"/>
                </a:solidFill>
              </a:rPr>
              <a:t>Swaminathan</a:t>
            </a:r>
            <a:r>
              <a:rPr lang="fr-FR" dirty="0" smtClean="0">
                <a:solidFill>
                  <a:srgbClr val="008000"/>
                </a:solidFill>
              </a:rPr>
              <a:t>, a voulu </a:t>
            </a:r>
            <a:r>
              <a:rPr lang="fr-FR" dirty="0">
                <a:solidFill>
                  <a:srgbClr val="008000"/>
                </a:solidFill>
              </a:rPr>
              <a:t>transformer les habitants pauvres de la région en gardiens de la forêt, en leur démontrant que son reboisement allait améliorer leurs </a:t>
            </a:r>
            <a:r>
              <a:rPr lang="fr-FR" dirty="0" smtClean="0">
                <a:solidFill>
                  <a:srgbClr val="008000"/>
                </a:solidFill>
              </a:rPr>
              <a:t>revenu. </a:t>
            </a:r>
            <a:r>
              <a:rPr lang="fr-FR" dirty="0" smtClean="0">
                <a:solidFill>
                  <a:srgbClr val="FF0000"/>
                </a:solidFill>
              </a:rPr>
              <a:t>Avant, </a:t>
            </a:r>
            <a:r>
              <a:rPr lang="fr-FR" dirty="0">
                <a:solidFill>
                  <a:srgbClr val="FF0000"/>
                </a:solidFill>
              </a:rPr>
              <a:t>ils coupaient les arbres ou faisaient brouter sans contrôle leurs animaux autour de la mangrove, des pratiques néfastes pour son </a:t>
            </a:r>
            <a:r>
              <a:rPr lang="fr-FR" dirty="0" smtClean="0">
                <a:solidFill>
                  <a:srgbClr val="FF0000"/>
                </a:solidFill>
              </a:rPr>
              <a:t>écosystème. </a:t>
            </a:r>
            <a:r>
              <a:rPr lang="fr-FR" dirty="0">
                <a:solidFill>
                  <a:srgbClr val="008000"/>
                </a:solidFill>
              </a:rPr>
              <a:t>Avec un financement de l’Agence canadienne de développement international (ACDI) et du Centre de recherche en développement international (CRDI), deux organismes du gouvernement canadien</a:t>
            </a:r>
            <a:r>
              <a:rPr lang="fr-FR" dirty="0" smtClean="0">
                <a:solidFill>
                  <a:srgbClr val="008000"/>
                </a:solidFill>
              </a:rPr>
              <a:t>, les </a:t>
            </a:r>
            <a:r>
              <a:rPr lang="fr-FR" dirty="0">
                <a:solidFill>
                  <a:srgbClr val="008000"/>
                </a:solidFill>
              </a:rPr>
              <a:t>villageois ont planté des arbres et, pour les alimenter d’eau fraîche, creusé des canaux. </a:t>
            </a:r>
            <a:r>
              <a:rPr lang="fr-FR" dirty="0" smtClean="0">
                <a:solidFill>
                  <a:srgbClr val="008000"/>
                </a:solidFill>
              </a:rPr>
              <a:t>« </a:t>
            </a:r>
            <a:r>
              <a:rPr lang="fr-FR" i="1" dirty="0" smtClean="0">
                <a:solidFill>
                  <a:srgbClr val="008000"/>
                </a:solidFill>
              </a:rPr>
              <a:t>Des </a:t>
            </a:r>
            <a:r>
              <a:rPr lang="fr-FR" i="1" dirty="0">
                <a:solidFill>
                  <a:srgbClr val="008000"/>
                </a:solidFill>
              </a:rPr>
              <a:t>pans entiers de la mangrove ont repris vie</a:t>
            </a:r>
            <a:r>
              <a:rPr lang="fr-FR" b="1" i="1" dirty="0">
                <a:solidFill>
                  <a:srgbClr val="008000"/>
                </a:solidFill>
              </a:rPr>
              <a:t>. Sous les arbres, les crevettes, les crabes et les poissons se sont multipliés. La pêche est devenue </a:t>
            </a:r>
            <a:r>
              <a:rPr lang="fr-FR" b="1" i="1" dirty="0" smtClean="0">
                <a:solidFill>
                  <a:srgbClr val="008000"/>
                </a:solidFill>
              </a:rPr>
              <a:t>abondante </a:t>
            </a:r>
            <a:r>
              <a:rPr lang="fr-FR" dirty="0" smtClean="0">
                <a:solidFill>
                  <a:srgbClr val="008000"/>
                </a:solidFill>
              </a:rPr>
              <a:t>». </a:t>
            </a:r>
          </a:p>
          <a:p>
            <a:pPr algn="just"/>
            <a:r>
              <a:rPr lang="fr-FR" dirty="0" smtClean="0">
                <a:solidFill>
                  <a:srgbClr val="008000"/>
                </a:solidFill>
              </a:rPr>
              <a:t>Le </a:t>
            </a:r>
            <a:r>
              <a:rPr lang="fr-FR" dirty="0">
                <a:solidFill>
                  <a:srgbClr val="008000"/>
                </a:solidFill>
              </a:rPr>
              <a:t>modèle de </a:t>
            </a:r>
            <a:r>
              <a:rPr lang="fr-FR" dirty="0" err="1">
                <a:solidFill>
                  <a:srgbClr val="008000"/>
                </a:solidFill>
              </a:rPr>
              <a:t>Pichavaram</a:t>
            </a:r>
            <a:r>
              <a:rPr lang="fr-FR" dirty="0">
                <a:solidFill>
                  <a:srgbClr val="008000"/>
                </a:solidFill>
              </a:rPr>
              <a:t> — gestion de l’environnement par les communautés pauvres elles-mêmes — a ensuite été reproduit pour la protection d’autres mangroves en Inde. C’est aussi un modèle promu de plus en plus dans le monde, en particulier par les Nations unies, pour protéger les écosystèmes en péril — forêts, rivières, terres agricoles… Car</a:t>
            </a:r>
            <a:r>
              <a:rPr lang="fr-FR" dirty="0">
                <a:solidFill>
                  <a:srgbClr val="FF0000"/>
                </a:solidFill>
              </a:rPr>
              <a:t>, les pauvres sont toujours les premières victimes de la destruction de l’environnement</a:t>
            </a:r>
            <a:r>
              <a:rPr lang="fr-FR" dirty="0" smtClean="0">
                <a:solidFill>
                  <a:srgbClr val="FF0000"/>
                </a:solidFill>
              </a:rPr>
              <a:t>.</a:t>
            </a:r>
            <a:r>
              <a:rPr lang="fr-FR" sz="1000" dirty="0" smtClean="0">
                <a:solidFill>
                  <a:srgbClr val="008000"/>
                </a:solidFill>
              </a:rPr>
              <a:t> </a:t>
            </a:r>
          </a:p>
          <a:p>
            <a:pPr algn="just"/>
            <a:r>
              <a:rPr lang="fr-FR" sz="1200" dirty="0" smtClean="0">
                <a:solidFill>
                  <a:srgbClr val="008000"/>
                </a:solidFill>
              </a:rPr>
              <a:t>Source </a:t>
            </a:r>
            <a:r>
              <a:rPr lang="fr-FR" sz="1200" dirty="0">
                <a:solidFill>
                  <a:srgbClr val="008000"/>
                </a:solidFill>
              </a:rPr>
              <a:t>: </a:t>
            </a:r>
            <a:r>
              <a:rPr lang="fr-FR" sz="1200" i="1" dirty="0">
                <a:solidFill>
                  <a:srgbClr val="008000"/>
                </a:solidFill>
              </a:rPr>
              <a:t>Une forêt pour se protéger des tsunamis</a:t>
            </a:r>
            <a:r>
              <a:rPr lang="fr-FR" sz="1200" i="1" dirty="0" smtClean="0">
                <a:solidFill>
                  <a:srgbClr val="008000"/>
                </a:solidFill>
              </a:rPr>
              <a:t>, </a:t>
            </a:r>
            <a:r>
              <a:rPr lang="fr-FR" sz="1200" b="1" dirty="0">
                <a:hlinkClick r:id="rId2"/>
              </a:rPr>
              <a:t>Patrick </a:t>
            </a:r>
            <a:r>
              <a:rPr lang="fr-FR" sz="1200" b="1" dirty="0" err="1">
                <a:hlinkClick r:id="rId2"/>
              </a:rPr>
              <a:t>Alleyn</a:t>
            </a:r>
            <a:r>
              <a:rPr lang="fr-FR" sz="1200" dirty="0" smtClean="0">
                <a:solidFill>
                  <a:srgbClr val="008000"/>
                </a:solidFill>
              </a:rPr>
              <a:t>, </a:t>
            </a:r>
            <a:r>
              <a:rPr lang="fr-FR" sz="1200" dirty="0">
                <a:solidFill>
                  <a:srgbClr val="008000"/>
                </a:solidFill>
              </a:rPr>
              <a:t>10 septembre 2010, </a:t>
            </a:r>
            <a:r>
              <a:rPr lang="fr-FR" sz="1200" dirty="0" smtClean="0">
                <a:solidFill>
                  <a:srgbClr val="008000"/>
                </a:solidFill>
                <a:hlinkClick r:id="rId3"/>
              </a:rPr>
              <a:t>http</a:t>
            </a:r>
            <a:r>
              <a:rPr lang="fr-FR" sz="1200" dirty="0">
                <a:solidFill>
                  <a:srgbClr val="008000"/>
                </a:solidFill>
                <a:hlinkClick r:id="rId3"/>
              </a:rPr>
              <a:t>://www.les7duquebec.com/7-au-front/tsunami-environnement-foret</a:t>
            </a:r>
            <a:r>
              <a:rPr lang="fr-FR" sz="1200" dirty="0" smtClean="0">
                <a:solidFill>
                  <a:srgbClr val="008000"/>
                </a:solidFill>
                <a:hlinkClick r:id="rId3"/>
              </a:rPr>
              <a:t>/</a:t>
            </a:r>
            <a:r>
              <a:rPr lang="fr-FR" sz="1200" dirty="0" smtClean="0">
                <a:solidFill>
                  <a:srgbClr val="008000"/>
                </a:solidFill>
              </a:rPr>
              <a:t> </a:t>
            </a:r>
            <a:endParaRPr lang="fr-FR" sz="1200" dirty="0">
              <a:solidFill>
                <a:srgbClr val="008000"/>
              </a:solidFill>
            </a:endParaRP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9698" y="605132"/>
            <a:ext cx="3364992" cy="1938528"/>
          </a:xfrm>
          <a:prstGeom prst="rect">
            <a:avLst/>
          </a:prstGeom>
        </p:spPr>
      </p:pic>
      <p:sp>
        <p:nvSpPr>
          <p:cNvPr id="8" name="ZoneTexte 7"/>
          <p:cNvSpPr txBox="1"/>
          <p:nvPr/>
        </p:nvSpPr>
        <p:spPr>
          <a:xfrm>
            <a:off x="205390" y="1461248"/>
            <a:ext cx="8325424" cy="1200329"/>
          </a:xfrm>
          <a:prstGeom prst="rect">
            <a:avLst/>
          </a:prstGeom>
          <a:noFill/>
        </p:spPr>
        <p:txBody>
          <a:bodyPr wrap="square" rtlCol="0">
            <a:spAutoFit/>
          </a:bodyPr>
          <a:lstStyle/>
          <a:p>
            <a:pPr algn="just"/>
            <a:r>
              <a:rPr lang="fr-FR" dirty="0">
                <a:solidFill>
                  <a:srgbClr val="008000"/>
                </a:solidFill>
              </a:rPr>
              <a:t>« </a:t>
            </a:r>
            <a:r>
              <a:rPr lang="fr-FR" i="1" dirty="0">
                <a:solidFill>
                  <a:srgbClr val="008000"/>
                </a:solidFill>
              </a:rPr>
              <a:t>Le jour du tsunami [le 26 décembre 2014], les habitants des villages de </a:t>
            </a:r>
            <a:r>
              <a:rPr lang="fr-FR" i="1" dirty="0" err="1">
                <a:solidFill>
                  <a:srgbClr val="008000"/>
                </a:solidFill>
              </a:rPr>
              <a:t>Pichavaram</a:t>
            </a:r>
            <a:r>
              <a:rPr lang="fr-FR" i="1" dirty="0">
                <a:solidFill>
                  <a:srgbClr val="008000"/>
                </a:solidFill>
              </a:rPr>
              <a:t> [au Tamil Nadu, Inde] ont aperçu trois vagues gigantesques au-dessus de la mangrove, raconte </a:t>
            </a:r>
            <a:r>
              <a:rPr lang="fr-FR" i="1" dirty="0" err="1">
                <a:solidFill>
                  <a:srgbClr val="008000"/>
                </a:solidFill>
              </a:rPr>
              <a:t>Nagamuthu</a:t>
            </a:r>
            <a:r>
              <a:rPr lang="fr-FR" i="1" dirty="0">
                <a:solidFill>
                  <a:srgbClr val="008000"/>
                </a:solidFill>
              </a:rPr>
              <a:t>. Ils ont eu le temps de s’enfuir, car </a:t>
            </a:r>
            <a:r>
              <a:rPr lang="fr-FR" b="1" i="1" dirty="0">
                <a:solidFill>
                  <a:srgbClr val="008000"/>
                </a:solidFill>
              </a:rPr>
              <a:t>les arbres ont ralenti la violence des vagues</a:t>
            </a:r>
            <a:r>
              <a:rPr lang="fr-FR" i="1" dirty="0">
                <a:solidFill>
                  <a:srgbClr val="008000"/>
                </a:solidFill>
              </a:rPr>
              <a:t>. La marée géante a emporté les bateaux, </a:t>
            </a:r>
            <a:r>
              <a:rPr lang="fr-FR" b="1" i="1" dirty="0">
                <a:solidFill>
                  <a:srgbClr val="008000"/>
                </a:solidFill>
              </a:rPr>
              <a:t>mais sans détruire les maisons</a:t>
            </a:r>
            <a:r>
              <a:rPr lang="fr-FR" i="1" dirty="0">
                <a:solidFill>
                  <a:srgbClr val="008000"/>
                </a:solidFill>
              </a:rPr>
              <a:t>.</a:t>
            </a:r>
            <a:endParaRPr lang="fr-FR" dirty="0"/>
          </a:p>
        </p:txBody>
      </p:sp>
    </p:spTree>
    <p:extLst>
      <p:ext uri="{BB962C8B-B14F-4D97-AF65-F5344CB8AC3E}">
        <p14:creationId xmlns:p14="http://schemas.microsoft.com/office/powerpoint/2010/main" val="236548890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08640" y="115960"/>
            <a:ext cx="589230" cy="293515"/>
          </a:xfrm>
        </p:spPr>
        <p:txBody>
          <a:bodyPr/>
          <a:lstStyle/>
          <a:p>
            <a:fld id="{814B13E8-1059-4FEE-952E-0153852B3488}" type="slidenum">
              <a:rPr lang="fr-FR" smtClean="0"/>
              <a:t>100</a:t>
            </a:fld>
            <a:endParaRPr lang="fr-FR" dirty="0"/>
          </a:p>
        </p:txBody>
      </p:sp>
      <p:sp>
        <p:nvSpPr>
          <p:cNvPr id="3" name="ZoneTexte 2"/>
          <p:cNvSpPr txBox="1"/>
          <p:nvPr/>
        </p:nvSpPr>
        <p:spPr>
          <a:xfrm>
            <a:off x="4905375"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4" name="ZoneTexte 3"/>
          <p:cNvSpPr txBox="1"/>
          <p:nvPr/>
        </p:nvSpPr>
        <p:spPr>
          <a:xfrm>
            <a:off x="108640" y="409475"/>
            <a:ext cx="5033727" cy="369332"/>
          </a:xfrm>
          <a:prstGeom prst="rect">
            <a:avLst/>
          </a:prstGeom>
          <a:noFill/>
        </p:spPr>
        <p:txBody>
          <a:bodyPr wrap="square" rtlCol="0">
            <a:spAutoFit/>
          </a:bodyPr>
          <a:lstStyle/>
          <a:p>
            <a:r>
              <a:rPr lang="fr-FR" dirty="0">
                <a:solidFill>
                  <a:srgbClr val="008000"/>
                </a:solidFill>
              </a:rPr>
              <a:t>5</a:t>
            </a:r>
            <a:r>
              <a:rPr lang="fr-FR" dirty="0" smtClean="0">
                <a:solidFill>
                  <a:srgbClr val="008000"/>
                </a:solidFill>
              </a:rPr>
              <a:t>. </a:t>
            </a:r>
            <a:r>
              <a:rPr lang="fr-FR" b="1" dirty="0" smtClean="0">
                <a:solidFill>
                  <a:srgbClr val="008000"/>
                </a:solidFill>
              </a:rPr>
              <a:t>Espèces des milieux chauds, humides et salins</a:t>
            </a:r>
            <a:endParaRPr lang="fr-FR" b="1" dirty="0">
              <a:solidFill>
                <a:srgbClr val="008000"/>
              </a:solidFill>
            </a:endParaRPr>
          </a:p>
        </p:txBody>
      </p:sp>
      <p:sp>
        <p:nvSpPr>
          <p:cNvPr id="5" name="ZoneTexte 6"/>
          <p:cNvSpPr txBox="1">
            <a:spLocks noChangeArrowheads="1"/>
          </p:cNvSpPr>
          <p:nvPr/>
        </p:nvSpPr>
        <p:spPr bwMode="auto">
          <a:xfrm>
            <a:off x="179388" y="765175"/>
            <a:ext cx="8713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fr-FR" sz="1400" dirty="0" smtClean="0">
                <a:solidFill>
                  <a:srgbClr val="FF0000"/>
                </a:solidFill>
                <a:latin typeface="Arial" panose="020B0604020202020204" pitchFamily="34" charset="0"/>
              </a:rPr>
              <a:t>5.1. </a:t>
            </a:r>
            <a:r>
              <a:rPr lang="pt-BR" altLang="fr-FR" sz="1400" b="1" dirty="0">
                <a:solidFill>
                  <a:srgbClr val="FF0000"/>
                </a:solidFill>
                <a:latin typeface="Arial" panose="020B0604020202020204" pitchFamily="34" charset="0"/>
              </a:rPr>
              <a:t>Filao</a:t>
            </a:r>
            <a:r>
              <a:rPr lang="pt-BR" altLang="fr-FR" sz="1400" dirty="0">
                <a:solidFill>
                  <a:srgbClr val="FF0000"/>
                </a:solidFill>
                <a:latin typeface="Arial" panose="020B0604020202020204" pitchFamily="34" charset="0"/>
              </a:rPr>
              <a:t> (</a:t>
            </a:r>
            <a:r>
              <a:rPr lang="pt-BR" altLang="fr-FR" sz="1400" i="1" dirty="0">
                <a:solidFill>
                  <a:srgbClr val="FF0000"/>
                </a:solidFill>
                <a:latin typeface="Arial" panose="020B0604020202020204" pitchFamily="34" charset="0"/>
              </a:rPr>
              <a:t>Casuarina equisetifolia</a:t>
            </a:r>
            <a:r>
              <a:rPr lang="pt-BR" altLang="fr-FR" sz="1400" dirty="0">
                <a:solidFill>
                  <a:srgbClr val="FF0000"/>
                </a:solidFill>
                <a:latin typeface="Arial" panose="020B0604020202020204" pitchFamily="34" charset="0"/>
              </a:rPr>
              <a:t>)                                                                           </a:t>
            </a:r>
            <a:r>
              <a:rPr lang="fr-FR" altLang="fr-FR" sz="1400" b="1" dirty="0">
                <a:solidFill>
                  <a:srgbClr val="FF0000"/>
                </a:solidFill>
                <a:latin typeface="Arial" panose="020B0604020202020204" pitchFamily="34" charset="0"/>
              </a:rPr>
              <a:t>Risque élevé, score: 21</a:t>
            </a:r>
            <a:endParaRPr lang="fr-FR" altLang="fr-FR" sz="1400" dirty="0">
              <a:solidFill>
                <a:srgbClr val="FF0000"/>
              </a:solidFill>
              <a:latin typeface="Arial" panose="020B0604020202020204" pitchFamily="34" charset="0"/>
            </a:endParaRPr>
          </a:p>
        </p:txBody>
      </p:sp>
      <p:sp>
        <p:nvSpPr>
          <p:cNvPr id="6" name="ZoneTexte 8"/>
          <p:cNvSpPr txBox="1">
            <a:spLocks noChangeArrowheads="1"/>
          </p:cNvSpPr>
          <p:nvPr/>
        </p:nvSpPr>
        <p:spPr bwMode="auto">
          <a:xfrm>
            <a:off x="179388" y="1125538"/>
            <a:ext cx="8713787" cy="406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pPr>
            <a:r>
              <a:rPr lang="fr-FR" altLang="fr-FR" sz="1700" dirty="0">
                <a:solidFill>
                  <a:srgbClr val="008000"/>
                </a:solidFill>
                <a:latin typeface="Arial" panose="020B0604020202020204" pitchFamily="34" charset="0"/>
              </a:rPr>
              <a:t> Le </a:t>
            </a:r>
            <a:r>
              <a:rPr lang="fr-FR" altLang="fr-FR" sz="1700" b="1" dirty="0">
                <a:solidFill>
                  <a:srgbClr val="008000"/>
                </a:solidFill>
                <a:latin typeface="Arial" panose="020B0604020202020204" pitchFamily="34" charset="0"/>
              </a:rPr>
              <a:t>Filao </a:t>
            </a:r>
            <a:r>
              <a:rPr lang="fr-FR" altLang="fr-FR" sz="1700" dirty="0">
                <a:solidFill>
                  <a:srgbClr val="008000"/>
                </a:solidFill>
                <a:latin typeface="Arial" panose="020B0604020202020204" pitchFamily="34" charset="0"/>
              </a:rPr>
              <a:t>ou </a:t>
            </a:r>
            <a:r>
              <a:rPr lang="fr-FR" altLang="fr-FR" sz="1700" b="1" dirty="0">
                <a:solidFill>
                  <a:srgbClr val="008000"/>
                </a:solidFill>
                <a:latin typeface="Arial" panose="020B0604020202020204" pitchFamily="34" charset="0"/>
              </a:rPr>
              <a:t>bois de fer</a:t>
            </a:r>
            <a:r>
              <a:rPr lang="fr-FR" altLang="fr-FR" sz="1700" dirty="0">
                <a:solidFill>
                  <a:srgbClr val="008000"/>
                </a:solidFill>
                <a:latin typeface="Arial" panose="020B0604020202020204" pitchFamily="34" charset="0"/>
              </a:rPr>
              <a:t>, à cause de la dureté de son bois difficile à travailler, est un arbre d'origine </a:t>
            </a:r>
            <a:r>
              <a:rPr lang="fr-FR" altLang="fr-FR" sz="1700" dirty="0">
                <a:solidFill>
                  <a:srgbClr val="008000"/>
                </a:solidFill>
                <a:latin typeface="Arial" panose="020B0604020202020204" pitchFamily="34" charset="0"/>
                <a:hlinkClick r:id="rId2" tooltip="Australie"/>
              </a:rPr>
              <a:t>australienne</a:t>
            </a:r>
            <a:r>
              <a:rPr lang="fr-FR" altLang="fr-FR" sz="1700" dirty="0">
                <a:solidFill>
                  <a:srgbClr val="008000"/>
                </a:solidFill>
                <a:latin typeface="Arial" panose="020B0604020202020204" pitchFamily="34" charset="0"/>
              </a:rPr>
              <a:t> (famille des </a:t>
            </a:r>
            <a:r>
              <a:rPr lang="fr-FR" altLang="fr-FR" sz="1700" i="1" dirty="0">
                <a:solidFill>
                  <a:srgbClr val="008000"/>
                </a:solidFill>
                <a:latin typeface="Arial" panose="020B0604020202020204" pitchFamily="34" charset="0"/>
                <a:hlinkClick r:id="rId3" tooltip="Casuarinacée"/>
              </a:rPr>
              <a:t>Casuarinacées</a:t>
            </a:r>
            <a:r>
              <a:rPr lang="fr-FR" altLang="fr-FR" sz="1700" dirty="0">
                <a:solidFill>
                  <a:srgbClr val="008000"/>
                </a:solidFill>
                <a:latin typeface="Arial" panose="020B0604020202020204" pitchFamily="34" charset="0"/>
              </a:rPr>
              <a:t>), présent également sur les côtes d'</a:t>
            </a:r>
            <a:r>
              <a:rPr lang="fr-FR" altLang="fr-FR" sz="1700" dirty="0">
                <a:solidFill>
                  <a:srgbClr val="008000"/>
                </a:solidFill>
                <a:latin typeface="Arial" panose="020B0604020202020204" pitchFamily="34" charset="0"/>
                <a:hlinkClick r:id="rId4" tooltip="Indonésie"/>
              </a:rPr>
              <a:t>Indonésie</a:t>
            </a:r>
            <a:r>
              <a:rPr lang="fr-FR" altLang="fr-FR" sz="1700" dirty="0">
                <a:solidFill>
                  <a:srgbClr val="008000"/>
                </a:solidFill>
                <a:latin typeface="Arial" panose="020B0604020202020204" pitchFamily="34" charset="0"/>
              </a:rPr>
              <a:t>, de </a:t>
            </a:r>
            <a:r>
              <a:rPr lang="fr-FR" altLang="fr-FR" sz="1700" dirty="0">
                <a:solidFill>
                  <a:srgbClr val="008000"/>
                </a:solidFill>
                <a:latin typeface="Arial" panose="020B0604020202020204" pitchFamily="34" charset="0"/>
                <a:hlinkClick r:id="rId5" tooltip="Malaisie"/>
              </a:rPr>
              <a:t>Malaisie</a:t>
            </a:r>
            <a:r>
              <a:rPr lang="fr-FR" altLang="fr-FR" sz="1700" dirty="0">
                <a:solidFill>
                  <a:srgbClr val="008000"/>
                </a:solidFill>
                <a:latin typeface="Arial" panose="020B0604020202020204" pitchFamily="34" charset="0"/>
              </a:rPr>
              <a:t>, des îles du </a:t>
            </a:r>
            <a:r>
              <a:rPr lang="fr-FR" altLang="fr-FR" sz="1700" dirty="0">
                <a:solidFill>
                  <a:srgbClr val="008000"/>
                </a:solidFill>
                <a:latin typeface="Arial" panose="020B0604020202020204" pitchFamily="34" charset="0"/>
                <a:hlinkClick r:id="rId6" tooltip="Pacifique"/>
              </a:rPr>
              <a:t>Pacifique</a:t>
            </a:r>
            <a:r>
              <a:rPr lang="fr-FR" altLang="fr-FR" sz="1700" dirty="0">
                <a:solidFill>
                  <a:srgbClr val="008000"/>
                </a:solidFill>
                <a:latin typeface="Arial" panose="020B0604020202020204" pitchFamily="34" charset="0"/>
              </a:rPr>
              <a:t> et des </a:t>
            </a:r>
            <a:r>
              <a:rPr lang="fr-FR" altLang="fr-FR" sz="1700" dirty="0">
                <a:solidFill>
                  <a:srgbClr val="008000"/>
                </a:solidFill>
                <a:latin typeface="Arial" panose="020B0604020202020204" pitchFamily="34" charset="0"/>
                <a:hlinkClick r:id="rId7" tooltip="Mascareignes"/>
              </a:rPr>
              <a:t>Mascareignes</a:t>
            </a:r>
            <a:r>
              <a:rPr lang="fr-FR" altLang="fr-FR" sz="1700" dirty="0">
                <a:solidFill>
                  <a:srgbClr val="008000"/>
                </a:solidFill>
                <a:latin typeface="Arial" panose="020B0604020202020204" pitchFamily="34" charset="0"/>
              </a:rPr>
              <a:t> ainsi qu'aux </a:t>
            </a:r>
            <a:r>
              <a:rPr lang="fr-FR" altLang="fr-FR" sz="1700" dirty="0">
                <a:solidFill>
                  <a:srgbClr val="008000"/>
                </a:solidFill>
                <a:latin typeface="Arial" panose="020B0604020202020204" pitchFamily="34" charset="0"/>
                <a:hlinkClick r:id="rId8" tooltip="Antilles"/>
              </a:rPr>
              <a:t>Antilles</a:t>
            </a:r>
            <a:r>
              <a:rPr lang="fr-FR" altLang="fr-FR" sz="1700" dirty="0">
                <a:solidFill>
                  <a:srgbClr val="008000"/>
                </a:solidFill>
                <a:latin typeface="Arial" panose="020B0604020202020204" pitchFamily="34" charset="0"/>
              </a:rPr>
              <a:t>. On le trouve aussi au </a:t>
            </a:r>
            <a:r>
              <a:rPr lang="fr-FR" altLang="fr-FR" sz="1700" dirty="0">
                <a:solidFill>
                  <a:srgbClr val="008000"/>
                </a:solidFill>
                <a:latin typeface="Arial" panose="020B0604020202020204" pitchFamily="34" charset="0"/>
                <a:hlinkClick r:id="rId9" tooltip="Sénégal"/>
              </a:rPr>
              <a:t>Sénégal</a:t>
            </a:r>
            <a:r>
              <a:rPr lang="fr-FR" altLang="fr-FR" sz="1700" dirty="0">
                <a:solidFill>
                  <a:srgbClr val="008000"/>
                </a:solidFill>
                <a:latin typeface="Arial" panose="020B0604020202020204" pitchFamily="34" charset="0"/>
              </a:rPr>
              <a:t>, notamment en bord de mer.</a:t>
            </a:r>
          </a:p>
          <a:p>
            <a:pPr algn="just" eaLnBrk="1" hangingPunct="1">
              <a:spcBef>
                <a:spcPct val="0"/>
              </a:spcBef>
            </a:pPr>
            <a:r>
              <a:rPr lang="fr-FR" altLang="fr-FR" sz="1700" dirty="0">
                <a:solidFill>
                  <a:srgbClr val="008000"/>
                </a:solidFill>
                <a:latin typeface="Arial" panose="020B0604020202020204" pitchFamily="34" charset="0"/>
              </a:rPr>
              <a:t> Il peut atteindre plus de trente mètres de hauteur pour les vieux spécimens.</a:t>
            </a:r>
          </a:p>
          <a:p>
            <a:pPr algn="just" eaLnBrk="1" hangingPunct="1">
              <a:spcBef>
                <a:spcPct val="0"/>
              </a:spcBef>
            </a:pPr>
            <a:r>
              <a:rPr lang="fr-FR" altLang="fr-FR" sz="1700" dirty="0">
                <a:solidFill>
                  <a:srgbClr val="008000"/>
                </a:solidFill>
                <a:latin typeface="Arial" panose="020B0604020202020204" pitchFamily="34" charset="0"/>
              </a:rPr>
              <a:t> Le filao est un </a:t>
            </a:r>
            <a:r>
              <a:rPr lang="fr-FR" altLang="fr-FR" sz="1700" i="1" dirty="0">
                <a:solidFill>
                  <a:srgbClr val="008000"/>
                </a:solidFill>
                <a:latin typeface="Arial" panose="020B0604020202020204" pitchFamily="34" charset="0"/>
              </a:rPr>
              <a:t>arbre pionnier</a:t>
            </a:r>
            <a:r>
              <a:rPr lang="fr-FR" altLang="fr-FR" sz="1700" dirty="0">
                <a:solidFill>
                  <a:srgbClr val="008000"/>
                </a:solidFill>
                <a:latin typeface="Arial" panose="020B0604020202020204" pitchFamily="34" charset="0"/>
              </a:rPr>
              <a:t>, capable de coloniser des sols très pauvres en éléments minéraux. Dans les zones salines, il évacue le surplus salé par ses feuilles, </a:t>
            </a:r>
            <a:r>
              <a:rPr lang="fr-FR" altLang="fr-FR" sz="1700" dirty="0">
                <a:solidFill>
                  <a:srgbClr val="FF0000"/>
                </a:solidFill>
                <a:latin typeface="Arial" panose="020B0604020202020204" pitchFamily="34" charset="0"/>
              </a:rPr>
              <a:t>rendant le sol à son pied infertile pour les autres espèces.</a:t>
            </a:r>
          </a:p>
          <a:p>
            <a:pPr algn="just" eaLnBrk="1" hangingPunct="1">
              <a:spcBef>
                <a:spcPct val="0"/>
              </a:spcBef>
            </a:pPr>
            <a:r>
              <a:rPr lang="fr-FR" altLang="fr-FR" sz="1700" dirty="0">
                <a:solidFill>
                  <a:srgbClr val="008000"/>
                </a:solidFill>
                <a:latin typeface="Arial" panose="020B0604020202020204" pitchFamily="34" charset="0"/>
              </a:rPr>
              <a:t>Il est très utilisé comme bois de feu ou pour fabriquer du charbon de bois.</a:t>
            </a:r>
          </a:p>
          <a:p>
            <a:pPr algn="just" eaLnBrk="1" hangingPunct="1">
              <a:spcBef>
                <a:spcPct val="0"/>
              </a:spcBef>
            </a:pPr>
            <a:r>
              <a:rPr lang="fr-FR" altLang="fr-FR" sz="1700" dirty="0">
                <a:solidFill>
                  <a:srgbClr val="008000"/>
                </a:solidFill>
                <a:latin typeface="Arial" panose="020B0604020202020204" pitchFamily="34" charset="0"/>
              </a:rPr>
              <a:t> Il est résistant au feu.</a:t>
            </a:r>
          </a:p>
          <a:p>
            <a:pPr algn="just" eaLnBrk="1" hangingPunct="1">
              <a:spcBef>
                <a:spcPct val="0"/>
              </a:spcBef>
            </a:pPr>
            <a:r>
              <a:rPr lang="fr-FR" altLang="fr-FR" sz="1600" dirty="0">
                <a:solidFill>
                  <a:srgbClr val="FF0000"/>
                </a:solidFill>
                <a:latin typeface="Arial" panose="020B0604020202020204" pitchFamily="34" charset="0"/>
              </a:rPr>
              <a:t> Là où il est invasif, il forme des peuplements mono-spécifiques, excluant les autres espèces.</a:t>
            </a:r>
          </a:p>
          <a:p>
            <a:pPr algn="just" eaLnBrk="1" hangingPunct="1">
              <a:spcBef>
                <a:spcPct val="0"/>
              </a:spcBef>
            </a:pPr>
            <a:r>
              <a:rPr lang="fr-FR" altLang="fr-FR" sz="1200" dirty="0">
                <a:solidFill>
                  <a:srgbClr val="FF0000"/>
                </a:solidFill>
                <a:latin typeface="Arial" panose="020B0604020202020204" pitchFamily="34" charset="0"/>
              </a:rPr>
              <a:t>Dans les basses terres arides des îles Galápagos « </a:t>
            </a:r>
            <a:r>
              <a:rPr lang="fr-FR" altLang="fr-FR" sz="1200" i="1" dirty="0">
                <a:solidFill>
                  <a:srgbClr val="FF0000"/>
                </a:solidFill>
                <a:latin typeface="Arial" panose="020B0604020202020204" pitchFamily="34" charset="0"/>
              </a:rPr>
              <a:t>il supprime la croissance des autres plantes sous son couvert</a:t>
            </a:r>
            <a:r>
              <a:rPr lang="fr-FR" altLang="fr-FR" sz="1200" dirty="0">
                <a:solidFill>
                  <a:srgbClr val="FF0000"/>
                </a:solidFill>
                <a:latin typeface="Arial" panose="020B0604020202020204" pitchFamily="34" charset="0"/>
              </a:rPr>
              <a:t> » (</a:t>
            </a:r>
            <a:r>
              <a:rPr lang="fr-FR" altLang="fr-FR" sz="1200" dirty="0" err="1">
                <a:solidFill>
                  <a:srgbClr val="FF0000"/>
                </a:solidFill>
                <a:latin typeface="Arial" panose="020B0604020202020204" pitchFamily="34" charset="0"/>
              </a:rPr>
              <a:t>Motooka</a:t>
            </a:r>
            <a:r>
              <a:rPr lang="fr-FR" altLang="fr-FR" sz="1200" dirty="0">
                <a:solidFill>
                  <a:srgbClr val="FF0000"/>
                </a:solidFill>
                <a:latin typeface="Arial" panose="020B0604020202020204" pitchFamily="34" charset="0"/>
              </a:rPr>
              <a:t> </a:t>
            </a:r>
            <a:r>
              <a:rPr lang="fr-FR" altLang="fr-FR" sz="1200" i="1" dirty="0">
                <a:solidFill>
                  <a:srgbClr val="FF0000"/>
                </a:solidFill>
                <a:latin typeface="Arial" panose="020B0604020202020204" pitchFamily="34" charset="0"/>
              </a:rPr>
              <a:t>et al</a:t>
            </a:r>
            <a:r>
              <a:rPr lang="fr-FR" altLang="fr-FR" sz="1200" dirty="0">
                <a:solidFill>
                  <a:srgbClr val="FF0000"/>
                </a:solidFill>
                <a:latin typeface="Arial" panose="020B0604020202020204" pitchFamily="34" charset="0"/>
              </a:rPr>
              <a:t> ., 2003) (</a:t>
            </a:r>
            <a:r>
              <a:rPr lang="fr-FR" altLang="fr-FR" sz="1200" dirty="0" err="1">
                <a:solidFill>
                  <a:srgbClr val="FF0000"/>
                </a:solidFill>
                <a:latin typeface="Arial" panose="020B0604020202020204" pitchFamily="34" charset="0"/>
              </a:rPr>
              <a:t>McMullen</a:t>
            </a:r>
            <a:r>
              <a:rPr lang="fr-FR" altLang="fr-FR" sz="1200" dirty="0">
                <a:solidFill>
                  <a:srgbClr val="FF0000"/>
                </a:solidFill>
                <a:latin typeface="Arial" panose="020B0604020202020204" pitchFamily="34" charset="0"/>
              </a:rPr>
              <a:t>, 1999, p 95.).</a:t>
            </a:r>
          </a:p>
          <a:p>
            <a:pPr algn="just" eaLnBrk="1" hangingPunct="1">
              <a:spcBef>
                <a:spcPct val="0"/>
              </a:spcBef>
            </a:pPr>
            <a:r>
              <a:rPr lang="fr-FR" altLang="fr-FR" sz="1200" dirty="0">
                <a:solidFill>
                  <a:srgbClr val="008000"/>
                </a:solidFill>
                <a:latin typeface="Arial" panose="020B0604020202020204" pitchFamily="34" charset="0"/>
              </a:rPr>
              <a:t> Ses racines possèdent des nodules fixateurs d'azote (</a:t>
            </a:r>
            <a:r>
              <a:rPr lang="fr-FR" altLang="fr-FR" sz="1200" dirty="0" err="1">
                <a:solidFill>
                  <a:srgbClr val="008000"/>
                </a:solidFill>
                <a:latin typeface="Arial" panose="020B0604020202020204" pitchFamily="34" charset="0"/>
              </a:rPr>
              <a:t>actinorhizes</a:t>
            </a:r>
            <a:r>
              <a:rPr lang="fr-FR" altLang="fr-FR" sz="1200" dirty="0">
                <a:solidFill>
                  <a:srgbClr val="008000"/>
                </a:solidFill>
                <a:latin typeface="Arial" panose="020B0604020202020204" pitchFamily="34" charset="0"/>
              </a:rPr>
              <a:t>) qui, en symbiose avec une bactérie du sol (</a:t>
            </a:r>
            <a:r>
              <a:rPr lang="fr-FR" altLang="fr-FR" sz="1200" dirty="0" err="1">
                <a:solidFill>
                  <a:srgbClr val="008000"/>
                </a:solidFill>
                <a:latin typeface="Arial" panose="020B0604020202020204" pitchFamily="34" charset="0"/>
              </a:rPr>
              <a:t>Frankia</a:t>
            </a:r>
            <a:r>
              <a:rPr lang="fr-FR" altLang="fr-FR" sz="1200" dirty="0">
                <a:solidFill>
                  <a:srgbClr val="008000"/>
                </a:solidFill>
                <a:latin typeface="Arial" panose="020B0604020202020204" pitchFamily="34" charset="0"/>
              </a:rPr>
              <a:t>), assimilent l’azote de l’air.</a:t>
            </a:r>
          </a:p>
          <a:p>
            <a:pPr algn="just" eaLnBrk="1" hangingPunct="1">
              <a:spcBef>
                <a:spcPct val="0"/>
              </a:spcBef>
              <a:buFontTx/>
              <a:buNone/>
            </a:pPr>
            <a:r>
              <a:rPr lang="fr-FR" altLang="fr-FR" sz="1200" dirty="0">
                <a:solidFill>
                  <a:srgbClr val="008000"/>
                </a:solidFill>
                <a:latin typeface="Arial" panose="020B0604020202020204" pitchFamily="34" charset="0"/>
              </a:rPr>
              <a:t>Sources :  a) </a:t>
            </a:r>
            <a:r>
              <a:rPr lang="fr-FR" altLang="fr-FR" sz="1200" dirty="0">
                <a:solidFill>
                  <a:srgbClr val="008000"/>
                </a:solidFill>
                <a:latin typeface="Arial" panose="020B0604020202020204" pitchFamily="34" charset="0"/>
                <a:hlinkClick r:id="rId10"/>
              </a:rPr>
              <a:t>http://fr.wikipedia.org/wiki/Filao</a:t>
            </a:r>
            <a:r>
              <a:rPr lang="fr-FR" altLang="fr-FR" sz="1200" dirty="0">
                <a:solidFill>
                  <a:srgbClr val="008000"/>
                </a:solidFill>
                <a:latin typeface="Arial" panose="020B0604020202020204" pitchFamily="34" charset="0"/>
              </a:rPr>
              <a:t>, b) </a:t>
            </a:r>
            <a:r>
              <a:rPr lang="fr-FR" altLang="fr-FR" sz="1200" dirty="0">
                <a:solidFill>
                  <a:srgbClr val="008000"/>
                </a:solidFill>
                <a:latin typeface="Arial" panose="020B0604020202020204" pitchFamily="34" charset="0"/>
                <a:hlinkClick r:id="rId11"/>
              </a:rPr>
              <a:t>http://en.wikipedia.org/wiki/Casuarina_equisetifolia</a:t>
            </a:r>
            <a:r>
              <a:rPr lang="fr-FR" altLang="fr-FR" sz="1200" dirty="0">
                <a:solidFill>
                  <a:srgbClr val="008000"/>
                </a:solidFill>
                <a:latin typeface="Arial" panose="020B0604020202020204" pitchFamily="34" charset="0"/>
              </a:rPr>
              <a:t> </a:t>
            </a:r>
          </a:p>
          <a:p>
            <a:pPr algn="just" eaLnBrk="1" hangingPunct="1">
              <a:spcBef>
                <a:spcPct val="0"/>
              </a:spcBef>
              <a:buFontTx/>
              <a:buNone/>
            </a:pPr>
            <a:r>
              <a:rPr lang="fr-FR" altLang="fr-FR" sz="1200" dirty="0">
                <a:solidFill>
                  <a:srgbClr val="008000"/>
                </a:solidFill>
                <a:latin typeface="Arial" panose="020B0604020202020204" pitchFamily="34" charset="0"/>
              </a:rPr>
              <a:t>c) </a:t>
            </a:r>
            <a:r>
              <a:rPr lang="fr-FR" altLang="fr-FR" sz="1200" dirty="0">
                <a:solidFill>
                  <a:srgbClr val="008000"/>
                </a:solidFill>
                <a:latin typeface="Arial" panose="020B0604020202020204" pitchFamily="34" charset="0"/>
                <a:hlinkClick r:id="rId12"/>
              </a:rPr>
              <a:t>http://www.hear.org/pier/species/casuarina_equisetifolia.htm</a:t>
            </a:r>
            <a:r>
              <a:rPr lang="fr-FR" altLang="fr-FR" sz="1200" dirty="0">
                <a:solidFill>
                  <a:srgbClr val="008000"/>
                </a:solidFill>
                <a:latin typeface="Arial" panose="020B0604020202020204" pitchFamily="34" charset="0"/>
              </a:rPr>
              <a:t> </a:t>
            </a:r>
          </a:p>
        </p:txBody>
      </p:sp>
      <p:pic>
        <p:nvPicPr>
          <p:cNvPr id="7" name="Picture 5" descr="C:\Users\LISAN\Pictures\plantes invasives de Madagascar\Casuarina equisetifolia6.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58888" y="5229225"/>
            <a:ext cx="244792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C:\Users\LISAN\Pictures\plantes invasives de Madagascar\Casuarina equisetifolia.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79838" y="5172075"/>
            <a:ext cx="225107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C:\Users\LISAN\Pictures\plantes invasives de Madagascar\Casuarina equisetifolia2.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48388" y="5013325"/>
            <a:ext cx="138112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C:\Users\LISAN\Pictures\plantes invasives de Madagascar\Casuarina equisetifolia3.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29525" y="4581525"/>
            <a:ext cx="1514475"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Users\LISAN\Pictures\plantes invasives de Madagascar\Casuarina_equisetifolia_leaves.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5334000"/>
            <a:ext cx="1143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3"/>
          <p:cNvSpPr>
            <a:spLocks noChangeArrowheads="1"/>
          </p:cNvSpPr>
          <p:nvPr/>
        </p:nvSpPr>
        <p:spPr bwMode="auto">
          <a:xfrm>
            <a:off x="8356348" y="499269"/>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3" name="Rectangle 13"/>
          <p:cNvSpPr>
            <a:spLocks noChangeArrowheads="1"/>
          </p:cNvSpPr>
          <p:nvPr/>
        </p:nvSpPr>
        <p:spPr bwMode="auto">
          <a:xfrm>
            <a:off x="8356348" y="499269"/>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4" name="Rectangle 13"/>
          <p:cNvSpPr>
            <a:spLocks noChangeArrowheads="1"/>
          </p:cNvSpPr>
          <p:nvPr/>
        </p:nvSpPr>
        <p:spPr bwMode="auto">
          <a:xfrm>
            <a:off x="8356348" y="499269"/>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5" name="Image 13" descr="logo aride_s.jp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8607173" y="42069"/>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14" descr="logo salinisation2_s.jp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9615236" y="42069"/>
            <a:ext cx="465137"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ZoneTexte 15"/>
          <p:cNvSpPr txBox="1">
            <a:spLocks noChangeArrowheads="1"/>
          </p:cNvSpPr>
          <p:nvPr/>
        </p:nvSpPr>
        <p:spPr bwMode="auto">
          <a:xfrm>
            <a:off x="9111998" y="230982"/>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a:t>
            </a:r>
          </a:p>
        </p:txBody>
      </p:sp>
      <p:sp>
        <p:nvSpPr>
          <p:cNvPr id="18" name="Rectangle 16"/>
          <p:cNvSpPr>
            <a:spLocks noChangeArrowheads="1"/>
          </p:cNvSpPr>
          <p:nvPr/>
        </p:nvSpPr>
        <p:spPr bwMode="auto">
          <a:xfrm>
            <a:off x="10244121" y="136941"/>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pic>
        <p:nvPicPr>
          <p:cNvPr id="20" name="Picture 16" descr="C:\Users\LISAN\Pictures\Plantes fourragères\logo invasive plants5_s.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91961" y="20494"/>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 20"/>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313002" y="-3989"/>
            <a:ext cx="498269" cy="522575"/>
          </a:xfrm>
          <a:prstGeom prst="rect">
            <a:avLst/>
          </a:prstGeom>
        </p:spPr>
      </p:pic>
    </p:spTree>
    <p:extLst>
      <p:ext uri="{BB962C8B-B14F-4D97-AF65-F5344CB8AC3E}">
        <p14:creationId xmlns:p14="http://schemas.microsoft.com/office/powerpoint/2010/main" val="230204452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14B13E8-1059-4FEE-952E-0153852B3488}" type="slidenum">
              <a:rPr lang="fr-FR" smtClean="0"/>
              <a:t>101</a:t>
            </a:fld>
            <a:endParaRPr lang="fr-FR"/>
          </a:p>
        </p:txBody>
      </p:sp>
      <p:sp>
        <p:nvSpPr>
          <p:cNvPr id="3" name="ZoneTexte 2"/>
          <p:cNvSpPr txBox="1"/>
          <p:nvPr/>
        </p:nvSpPr>
        <p:spPr>
          <a:xfrm>
            <a:off x="5178772" y="104129"/>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4" name="ZoneTexte 3"/>
          <p:cNvSpPr txBox="1"/>
          <p:nvPr/>
        </p:nvSpPr>
        <p:spPr>
          <a:xfrm>
            <a:off x="179388" y="322818"/>
            <a:ext cx="5033727" cy="369332"/>
          </a:xfrm>
          <a:prstGeom prst="rect">
            <a:avLst/>
          </a:prstGeom>
          <a:noFill/>
        </p:spPr>
        <p:txBody>
          <a:bodyPr wrap="square" rtlCol="0">
            <a:spAutoFit/>
          </a:bodyPr>
          <a:lstStyle/>
          <a:p>
            <a:r>
              <a:rPr lang="fr-FR" dirty="0">
                <a:solidFill>
                  <a:srgbClr val="008000"/>
                </a:solidFill>
              </a:rPr>
              <a:t>5</a:t>
            </a:r>
            <a:r>
              <a:rPr lang="fr-FR" dirty="0" smtClean="0">
                <a:solidFill>
                  <a:srgbClr val="008000"/>
                </a:solidFill>
              </a:rPr>
              <a:t>. </a:t>
            </a:r>
            <a:r>
              <a:rPr lang="fr-FR" b="1" dirty="0" smtClean="0">
                <a:solidFill>
                  <a:srgbClr val="008000"/>
                </a:solidFill>
              </a:rPr>
              <a:t>Espèces des milieux chauds, humides et salins</a:t>
            </a:r>
            <a:endParaRPr lang="fr-FR" b="1" dirty="0">
              <a:solidFill>
                <a:srgbClr val="008000"/>
              </a:solidFill>
            </a:endParaRPr>
          </a:p>
        </p:txBody>
      </p:sp>
      <p:sp>
        <p:nvSpPr>
          <p:cNvPr id="5" name="Rectangle 4"/>
          <p:cNvSpPr>
            <a:spLocks noChangeArrowheads="1"/>
          </p:cNvSpPr>
          <p:nvPr/>
        </p:nvSpPr>
        <p:spPr bwMode="auto">
          <a:xfrm>
            <a:off x="250825" y="692150"/>
            <a:ext cx="33265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smtClean="0">
                <a:solidFill>
                  <a:srgbClr val="008000"/>
                </a:solidFill>
                <a:latin typeface="Arial" panose="020B0604020202020204" pitchFamily="34" charset="0"/>
              </a:rPr>
              <a:t>5.2. </a:t>
            </a:r>
            <a:r>
              <a:rPr lang="fr-FR" altLang="fr-FR" sz="1800" b="1" dirty="0">
                <a:solidFill>
                  <a:srgbClr val="008000"/>
                </a:solidFill>
                <a:latin typeface="Arial" panose="020B0604020202020204" pitchFamily="34" charset="0"/>
              </a:rPr>
              <a:t>Cocotier</a:t>
            </a:r>
            <a:r>
              <a:rPr lang="fr-FR" altLang="fr-FR" sz="1800" dirty="0">
                <a:solidFill>
                  <a:srgbClr val="008000"/>
                </a:solidFill>
                <a:latin typeface="Arial" panose="020B0604020202020204" pitchFamily="34" charset="0"/>
              </a:rPr>
              <a:t> (</a:t>
            </a:r>
            <a:r>
              <a:rPr lang="fr-FR" altLang="fr-FR" sz="1800" i="1" dirty="0">
                <a:solidFill>
                  <a:srgbClr val="008000"/>
                </a:solidFill>
                <a:latin typeface="Arial" panose="020B0604020202020204" pitchFamily="34" charset="0"/>
              </a:rPr>
              <a:t>Cocos </a:t>
            </a:r>
            <a:r>
              <a:rPr lang="fr-FR" altLang="fr-FR" sz="1800" i="1" dirty="0" err="1">
                <a:solidFill>
                  <a:srgbClr val="008000"/>
                </a:solidFill>
                <a:latin typeface="Arial" panose="020B0604020202020204" pitchFamily="34" charset="0"/>
              </a:rPr>
              <a:t>nucifera</a:t>
            </a:r>
            <a:r>
              <a:rPr lang="fr-FR" altLang="fr-FR" sz="1800" dirty="0">
                <a:solidFill>
                  <a:srgbClr val="008000"/>
                </a:solidFill>
                <a:latin typeface="Arial" panose="020B0604020202020204" pitchFamily="34" charset="0"/>
              </a:rPr>
              <a:t>)</a:t>
            </a:r>
          </a:p>
        </p:txBody>
      </p:sp>
      <p:sp>
        <p:nvSpPr>
          <p:cNvPr id="6" name="ZoneTexte 5"/>
          <p:cNvSpPr txBox="1">
            <a:spLocks noChangeArrowheads="1"/>
          </p:cNvSpPr>
          <p:nvPr/>
        </p:nvSpPr>
        <p:spPr bwMode="auto">
          <a:xfrm>
            <a:off x="250825" y="1052513"/>
            <a:ext cx="8713788"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008000"/>
                </a:solidFill>
                <a:latin typeface="Arial" panose="020B0604020202020204" pitchFamily="34" charset="0"/>
                <a:hlinkClick r:id="rId2" tooltip="Palmier"/>
              </a:rPr>
              <a:t>Palmier</a:t>
            </a:r>
            <a:r>
              <a:rPr lang="fr-FR" altLang="fr-FR" sz="1800">
                <a:solidFill>
                  <a:srgbClr val="008000"/>
                </a:solidFill>
                <a:latin typeface="Arial" panose="020B0604020202020204" pitchFamily="34" charset="0"/>
              </a:rPr>
              <a:t> </a:t>
            </a:r>
            <a:r>
              <a:rPr lang="fr-FR" altLang="fr-FR" sz="1800">
                <a:latin typeface="Arial" panose="020B0604020202020204" pitchFamily="34" charset="0"/>
                <a:hlinkClick r:id="rId3" tooltip="Monoïque"/>
              </a:rPr>
              <a:t>monoïque</a:t>
            </a:r>
            <a:r>
              <a:rPr lang="fr-FR" altLang="fr-FR" sz="1800">
                <a:latin typeface="Arial" panose="020B0604020202020204" pitchFamily="34" charset="0"/>
              </a:rPr>
              <a:t> </a:t>
            </a:r>
            <a:r>
              <a:rPr lang="fr-FR" altLang="fr-FR" sz="1800">
                <a:solidFill>
                  <a:srgbClr val="008000"/>
                </a:solidFill>
                <a:latin typeface="Arial" panose="020B0604020202020204" pitchFamily="34" charset="0"/>
              </a:rPr>
              <a:t>de la tribu des </a:t>
            </a:r>
            <a:r>
              <a:rPr lang="fr-FR" altLang="fr-FR" sz="1800">
                <a:solidFill>
                  <a:srgbClr val="008000"/>
                </a:solidFill>
                <a:latin typeface="Arial" panose="020B0604020202020204" pitchFamily="34" charset="0"/>
                <a:hlinkClick r:id="rId4" tooltip="Classification des Arecacées"/>
              </a:rPr>
              <a:t>Cocoeae</a:t>
            </a:r>
            <a:r>
              <a:rPr lang="fr-FR" altLang="fr-FR" sz="1800">
                <a:solidFill>
                  <a:srgbClr val="008000"/>
                </a:solidFill>
                <a:latin typeface="Arial" panose="020B0604020202020204" pitchFamily="34" charset="0"/>
              </a:rPr>
              <a:t>, présent dans toute la zone intertropicale humide. Surtout cultivé le long des côtes, il n'y reste pas confiné. En </a:t>
            </a:r>
            <a:r>
              <a:rPr lang="fr-FR" altLang="fr-FR" sz="1800">
                <a:solidFill>
                  <a:srgbClr val="008000"/>
                </a:solidFill>
                <a:latin typeface="Arial" panose="020B0604020202020204" pitchFamily="34" charset="0"/>
                <a:hlinkClick r:id="rId5" tooltip="Inde"/>
              </a:rPr>
              <a:t>Inde</a:t>
            </a:r>
            <a:r>
              <a:rPr lang="fr-FR" altLang="fr-FR" sz="1800">
                <a:solidFill>
                  <a:srgbClr val="008000"/>
                </a:solidFill>
                <a:latin typeface="Arial" panose="020B0604020202020204" pitchFamily="34" charset="0"/>
              </a:rPr>
              <a:t>, il est planté jusqu'à mille mètres d'altitude. La </a:t>
            </a:r>
            <a:r>
              <a:rPr lang="fr-FR" altLang="fr-FR" sz="1800">
                <a:solidFill>
                  <a:srgbClr val="008000"/>
                </a:solidFill>
                <a:latin typeface="Arial" panose="020B0604020202020204" pitchFamily="34" charset="0"/>
                <a:hlinkClick r:id="rId6" tooltip="Longévité"/>
              </a:rPr>
              <a:t>longévité</a:t>
            </a:r>
            <a:r>
              <a:rPr lang="fr-FR" altLang="fr-FR" sz="1800">
                <a:solidFill>
                  <a:srgbClr val="008000"/>
                </a:solidFill>
                <a:latin typeface="Arial" panose="020B0604020202020204" pitchFamily="34" charset="0"/>
              </a:rPr>
              <a:t> de la plante dépasse un </a:t>
            </a:r>
            <a:r>
              <a:rPr lang="fr-FR" altLang="fr-FR" sz="1800">
                <a:solidFill>
                  <a:srgbClr val="008000"/>
                </a:solidFill>
                <a:latin typeface="Arial" panose="020B0604020202020204" pitchFamily="34" charset="0"/>
                <a:hlinkClick r:id="rId7" tooltip="Siècle"/>
              </a:rPr>
              <a:t>siècle</a:t>
            </a:r>
            <a:r>
              <a:rPr lang="fr-FR" altLang="fr-FR" sz="1800">
                <a:solidFill>
                  <a:srgbClr val="008000"/>
                </a:solidFill>
                <a:latin typeface="Arial" panose="020B0604020202020204" pitchFamily="34" charset="0"/>
              </a:rPr>
              <a:t>.</a:t>
            </a:r>
          </a:p>
          <a:p>
            <a:pPr algn="just" eaLnBrk="1" hangingPunct="1">
              <a:spcBef>
                <a:spcPct val="0"/>
              </a:spcBef>
              <a:buFontTx/>
              <a:buNone/>
            </a:pPr>
            <a:r>
              <a:rPr lang="fr-FR" altLang="fr-FR" sz="1200">
                <a:solidFill>
                  <a:srgbClr val="008000"/>
                </a:solidFill>
                <a:latin typeface="Arial" panose="020B0604020202020204" pitchFamily="34" charset="0"/>
              </a:rPr>
              <a:t>La </a:t>
            </a:r>
            <a:r>
              <a:rPr lang="fr-FR" altLang="fr-FR" sz="1200">
                <a:solidFill>
                  <a:srgbClr val="008000"/>
                </a:solidFill>
                <a:latin typeface="Arial" panose="020B0604020202020204" pitchFamily="34" charset="0"/>
                <a:hlinkClick r:id="rId8" tooltip="Dissémination des graines"/>
              </a:rPr>
              <a:t>dissémination</a:t>
            </a:r>
            <a:r>
              <a:rPr lang="fr-FR" altLang="fr-FR" sz="1200">
                <a:solidFill>
                  <a:srgbClr val="008000"/>
                </a:solidFill>
                <a:latin typeface="Arial" panose="020B0604020202020204" pitchFamily="34" charset="0"/>
              </a:rPr>
              <a:t> du cocotier est due à la flottaison des fruits au gré des courants marins et, beaucoup plus tardivement, aux voyages et migrations humaines. Il produit des </a:t>
            </a:r>
            <a:r>
              <a:rPr lang="fr-FR" altLang="fr-FR" sz="1200">
                <a:solidFill>
                  <a:srgbClr val="008000"/>
                </a:solidFill>
                <a:latin typeface="Arial" panose="020B0604020202020204" pitchFamily="34" charset="0"/>
                <a:hlinkClick r:id="rId9" tooltip="Inflorescence"/>
              </a:rPr>
              <a:t>inflorescences</a:t>
            </a:r>
            <a:r>
              <a:rPr lang="fr-FR" altLang="fr-FR" sz="1200">
                <a:solidFill>
                  <a:srgbClr val="008000"/>
                </a:solidFill>
                <a:latin typeface="Arial" panose="020B0604020202020204" pitchFamily="34" charset="0"/>
              </a:rPr>
              <a:t> avec des </a:t>
            </a:r>
            <a:r>
              <a:rPr lang="fr-FR" altLang="fr-FR" sz="1200">
                <a:solidFill>
                  <a:srgbClr val="008000"/>
                </a:solidFill>
                <a:latin typeface="Arial" panose="020B0604020202020204" pitchFamily="34" charset="0"/>
                <a:hlinkClick r:id="rId10" tooltip="Fleur"/>
              </a:rPr>
              <a:t>fleurs</a:t>
            </a:r>
            <a:r>
              <a:rPr lang="fr-FR" altLang="fr-FR" sz="1200">
                <a:solidFill>
                  <a:srgbClr val="008000"/>
                </a:solidFill>
                <a:latin typeface="Arial" panose="020B0604020202020204" pitchFamily="34" charset="0"/>
              </a:rPr>
              <a:t> </a:t>
            </a:r>
            <a:r>
              <a:rPr lang="fr-FR" altLang="fr-FR" sz="1200">
                <a:solidFill>
                  <a:srgbClr val="008000"/>
                </a:solidFill>
                <a:latin typeface="Arial" panose="020B0604020202020204" pitchFamily="34" charset="0"/>
                <a:hlinkClick r:id="rId11" tooltip="Femelle"/>
              </a:rPr>
              <a:t>femelles</a:t>
            </a:r>
            <a:r>
              <a:rPr lang="fr-FR" altLang="fr-FR" sz="1200">
                <a:solidFill>
                  <a:srgbClr val="008000"/>
                </a:solidFill>
                <a:latin typeface="Arial" panose="020B0604020202020204" pitchFamily="34" charset="0"/>
              </a:rPr>
              <a:t> et des fleurs </a:t>
            </a:r>
            <a:r>
              <a:rPr lang="fr-FR" altLang="fr-FR" sz="1200">
                <a:solidFill>
                  <a:srgbClr val="008000"/>
                </a:solidFill>
                <a:latin typeface="Arial" panose="020B0604020202020204" pitchFamily="34" charset="0"/>
                <a:hlinkClick r:id="rId12" tooltip="Mâle (biologie)"/>
              </a:rPr>
              <a:t>mâles</a:t>
            </a:r>
            <a:r>
              <a:rPr lang="fr-FR" altLang="fr-FR" sz="1200">
                <a:solidFill>
                  <a:srgbClr val="008000"/>
                </a:solidFill>
                <a:latin typeface="Arial" panose="020B0604020202020204" pitchFamily="34" charset="0"/>
              </a:rPr>
              <a:t>. Il peut donc se féconder lui-même ; la plupart des cocotiers nains se reproduisent d’ailleurs de cette façon.</a:t>
            </a:r>
          </a:p>
          <a:p>
            <a:pPr algn="just" eaLnBrk="1" hangingPunct="1">
              <a:spcBef>
                <a:spcPct val="0"/>
              </a:spcBef>
              <a:buFontTx/>
              <a:buNone/>
            </a:pPr>
            <a:r>
              <a:rPr lang="fr-FR" altLang="fr-FR" sz="1200">
                <a:solidFill>
                  <a:srgbClr val="008000"/>
                </a:solidFill>
                <a:latin typeface="Arial" panose="020B0604020202020204" pitchFamily="34" charset="0"/>
              </a:rPr>
              <a:t>La pulpe séchée, se composant à 60-70 % de </a:t>
            </a:r>
            <a:r>
              <a:rPr lang="fr-FR" altLang="fr-FR" sz="1200">
                <a:solidFill>
                  <a:srgbClr val="008000"/>
                </a:solidFill>
                <a:latin typeface="Arial" panose="020B0604020202020204" pitchFamily="34" charset="0"/>
                <a:hlinkClick r:id="rId13" tooltip="Lipide"/>
              </a:rPr>
              <a:t>lipides</a:t>
            </a:r>
            <a:r>
              <a:rPr lang="fr-FR" altLang="fr-FR" sz="1200">
                <a:solidFill>
                  <a:srgbClr val="008000"/>
                </a:solidFill>
                <a:latin typeface="Arial" panose="020B0604020202020204" pitchFamily="34" charset="0"/>
              </a:rPr>
              <a:t>, est appelée </a:t>
            </a:r>
            <a:r>
              <a:rPr lang="fr-FR" altLang="fr-FR" sz="1200">
                <a:solidFill>
                  <a:srgbClr val="008000"/>
                </a:solidFill>
                <a:latin typeface="Arial" panose="020B0604020202020204" pitchFamily="34" charset="0"/>
                <a:hlinkClick r:id="rId14" tooltip="Coprah"/>
              </a:rPr>
              <a:t>coprah</a:t>
            </a:r>
            <a:r>
              <a:rPr lang="fr-FR" altLang="fr-FR" sz="1200">
                <a:solidFill>
                  <a:srgbClr val="008000"/>
                </a:solidFill>
                <a:latin typeface="Arial" panose="020B0604020202020204" pitchFamily="34" charset="0"/>
              </a:rPr>
              <a:t>. Celui-ci sert à la fabrication d'huile utilisée dans la confection de </a:t>
            </a:r>
            <a:r>
              <a:rPr lang="fr-FR" altLang="fr-FR" sz="1200">
                <a:solidFill>
                  <a:srgbClr val="008000"/>
                </a:solidFill>
                <a:latin typeface="Arial" panose="020B0604020202020204" pitchFamily="34" charset="0"/>
                <a:hlinkClick r:id="rId15" tooltip="Margarine"/>
              </a:rPr>
              <a:t>margarine</a:t>
            </a:r>
            <a:r>
              <a:rPr lang="fr-FR" altLang="fr-FR" sz="1200">
                <a:solidFill>
                  <a:srgbClr val="008000"/>
                </a:solidFill>
                <a:latin typeface="Arial" panose="020B0604020202020204" pitchFamily="34" charset="0"/>
              </a:rPr>
              <a:t>, de </a:t>
            </a:r>
            <a:r>
              <a:rPr lang="fr-FR" altLang="fr-FR" sz="1200">
                <a:solidFill>
                  <a:srgbClr val="008000"/>
                </a:solidFill>
                <a:latin typeface="Arial" panose="020B0604020202020204" pitchFamily="34" charset="0"/>
                <a:hlinkClick r:id="rId16" tooltip="Savon"/>
              </a:rPr>
              <a:t>savon</a:t>
            </a:r>
            <a:r>
              <a:rPr lang="fr-FR" altLang="fr-FR" sz="1200">
                <a:solidFill>
                  <a:srgbClr val="008000"/>
                </a:solidFill>
                <a:latin typeface="Arial" panose="020B0604020202020204" pitchFamily="34" charset="0"/>
              </a:rPr>
              <a:t> et de </a:t>
            </a:r>
            <a:r>
              <a:rPr lang="fr-FR" altLang="fr-FR" sz="1200">
                <a:solidFill>
                  <a:srgbClr val="008000"/>
                </a:solidFill>
                <a:latin typeface="Arial" panose="020B0604020202020204" pitchFamily="34" charset="0"/>
                <a:hlinkClick r:id="rId17" tooltip="Monoï"/>
              </a:rPr>
              <a:t>monoï</a:t>
            </a:r>
            <a:r>
              <a:rPr lang="fr-FR" altLang="fr-FR" sz="1200">
                <a:solidFill>
                  <a:srgbClr val="008000"/>
                </a:solidFill>
                <a:latin typeface="Arial" panose="020B0604020202020204" pitchFamily="34" charset="0"/>
              </a:rPr>
              <a:t>. Les noix de coco immatures contiennent un liquide sucré, l'</a:t>
            </a:r>
            <a:r>
              <a:rPr lang="fr-FR" altLang="fr-FR" sz="1200" i="1">
                <a:solidFill>
                  <a:srgbClr val="008000"/>
                </a:solidFill>
                <a:latin typeface="Arial" panose="020B0604020202020204" pitchFamily="34" charset="0"/>
                <a:hlinkClick r:id="rId18" tooltip="Eau de coco"/>
              </a:rPr>
              <a:t>eau de coco</a:t>
            </a:r>
            <a:r>
              <a:rPr lang="fr-FR" altLang="fr-FR" sz="1200">
                <a:solidFill>
                  <a:srgbClr val="008000"/>
                </a:solidFill>
                <a:latin typeface="Arial" panose="020B0604020202020204" pitchFamily="34" charset="0"/>
              </a:rPr>
              <a:t>, qui est une boisson rafraîchissante. La pulpe de la noix de coco comestible est râpée puis pressée pour en extraire le </a:t>
            </a:r>
            <a:r>
              <a:rPr lang="fr-FR" altLang="fr-FR" sz="1200" i="1">
                <a:solidFill>
                  <a:srgbClr val="008000"/>
                </a:solidFill>
                <a:latin typeface="Arial" panose="020B0604020202020204" pitchFamily="34" charset="0"/>
                <a:hlinkClick r:id="rId19" tooltip="Lait de coco"/>
              </a:rPr>
              <a:t>lait de coco</a:t>
            </a:r>
            <a:r>
              <a:rPr lang="fr-FR" altLang="fr-FR" sz="1200" i="1">
                <a:solidFill>
                  <a:srgbClr val="008000"/>
                </a:solidFill>
                <a:latin typeface="Arial" panose="020B0604020202020204" pitchFamily="34" charset="0"/>
              </a:rPr>
              <a:t>.</a:t>
            </a:r>
          </a:p>
          <a:p>
            <a:pPr algn="just" eaLnBrk="1" hangingPunct="1">
              <a:spcBef>
                <a:spcPct val="0"/>
              </a:spcBef>
              <a:buFontTx/>
              <a:buNone/>
            </a:pPr>
            <a:r>
              <a:rPr lang="fr-FR" altLang="fr-FR" sz="1200">
                <a:solidFill>
                  <a:srgbClr val="008000"/>
                </a:solidFill>
                <a:latin typeface="Arial" panose="020B0604020202020204" pitchFamily="34" charset="0"/>
              </a:rPr>
              <a:t>La </a:t>
            </a:r>
            <a:r>
              <a:rPr lang="fr-FR" altLang="fr-FR" sz="1200">
                <a:solidFill>
                  <a:srgbClr val="008000"/>
                </a:solidFill>
                <a:latin typeface="Arial" panose="020B0604020202020204" pitchFamily="34" charset="0"/>
                <a:hlinkClick r:id="rId20" tooltip="Fibre de coco"/>
              </a:rPr>
              <a:t>fibre de coco</a:t>
            </a:r>
            <a:r>
              <a:rPr lang="fr-FR" altLang="fr-FR" sz="1200">
                <a:solidFill>
                  <a:srgbClr val="008000"/>
                </a:solidFill>
                <a:latin typeface="Arial" panose="020B0604020202020204" pitchFamily="34" charset="0"/>
              </a:rPr>
              <a:t> entourant la coque de la noix de coco, est utilisé pour faire des brosses, paillassons, matelas et des cordes.</a:t>
            </a:r>
          </a:p>
          <a:p>
            <a:pPr eaLnBrk="1" hangingPunct="1">
              <a:spcBef>
                <a:spcPct val="0"/>
              </a:spcBef>
              <a:buFontTx/>
              <a:buNone/>
            </a:pPr>
            <a:r>
              <a:rPr lang="fr-FR" altLang="fr-FR" sz="1200">
                <a:solidFill>
                  <a:srgbClr val="008000"/>
                </a:solidFill>
                <a:latin typeface="Arial" panose="020B0604020202020204" pitchFamily="34" charset="0"/>
              </a:rPr>
              <a:t>Sources : a) </a:t>
            </a:r>
            <a:r>
              <a:rPr lang="fr-FR" altLang="fr-FR" sz="1200">
                <a:solidFill>
                  <a:srgbClr val="008000"/>
                </a:solidFill>
                <a:latin typeface="Arial" panose="020B0604020202020204" pitchFamily="34" charset="0"/>
                <a:hlinkClick r:id="rId21"/>
              </a:rPr>
              <a:t>http://fr.wikipedia.org/wiki/Cocos_nucifera</a:t>
            </a:r>
            <a:r>
              <a:rPr lang="fr-FR" altLang="fr-FR" sz="1200">
                <a:solidFill>
                  <a:srgbClr val="008000"/>
                </a:solidFill>
                <a:latin typeface="Arial" panose="020B0604020202020204" pitchFamily="34" charset="0"/>
              </a:rPr>
              <a:t>, b) </a:t>
            </a:r>
            <a:r>
              <a:rPr lang="fr-FR" altLang="fr-FR" sz="1200">
                <a:solidFill>
                  <a:srgbClr val="008000"/>
                </a:solidFill>
                <a:latin typeface="Arial" panose="020B0604020202020204" pitchFamily="34" charset="0"/>
                <a:hlinkClick r:id="rId22"/>
              </a:rPr>
              <a:t>http://en.wikipedia.org/wiki/Coconut</a:t>
            </a:r>
            <a:r>
              <a:rPr lang="fr-FR" altLang="fr-FR" sz="1200">
                <a:solidFill>
                  <a:srgbClr val="008000"/>
                </a:solidFill>
                <a:latin typeface="Arial" panose="020B0604020202020204" pitchFamily="34" charset="0"/>
              </a:rPr>
              <a:t> </a:t>
            </a:r>
          </a:p>
          <a:p>
            <a:pPr eaLnBrk="1" hangingPunct="1">
              <a:spcBef>
                <a:spcPct val="0"/>
              </a:spcBef>
              <a:buFontTx/>
              <a:buNone/>
            </a:pPr>
            <a:r>
              <a:rPr lang="fr-FR" altLang="fr-FR" sz="1200" b="1">
                <a:solidFill>
                  <a:srgbClr val="008000"/>
                </a:solidFill>
                <a:latin typeface="Arial" panose="020B0604020202020204" pitchFamily="34" charset="0"/>
              </a:rPr>
              <a:t>Le cocotier est très tolérant au sel et aux embruns.</a:t>
            </a:r>
          </a:p>
        </p:txBody>
      </p:sp>
      <p:sp>
        <p:nvSpPr>
          <p:cNvPr id="7" name="ZoneTexte 6"/>
          <p:cNvSpPr txBox="1">
            <a:spLocks noChangeArrowheads="1"/>
          </p:cNvSpPr>
          <p:nvPr/>
        </p:nvSpPr>
        <p:spPr bwMode="auto">
          <a:xfrm>
            <a:off x="179388" y="6237288"/>
            <a:ext cx="33131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Diversité des fruits du cocotier dans la collection internationale de </a:t>
            </a:r>
            <a:r>
              <a:rPr lang="fr-FR" altLang="fr-FR" sz="1200">
                <a:solidFill>
                  <a:srgbClr val="008000"/>
                </a:solidFill>
                <a:latin typeface="Arial" panose="020B0604020202020204" pitchFamily="34" charset="0"/>
                <a:hlinkClick r:id="rId23" tooltip="Côte d'Ivoire"/>
              </a:rPr>
              <a:t>Côte d'Ivoire</a:t>
            </a:r>
            <a:endParaRPr lang="fr-FR" altLang="fr-FR" sz="1200">
              <a:solidFill>
                <a:srgbClr val="008000"/>
              </a:solidFill>
              <a:latin typeface="Arial" panose="020B0604020202020204" pitchFamily="34" charset="0"/>
            </a:endParaRPr>
          </a:p>
        </p:txBody>
      </p:sp>
      <p:sp>
        <p:nvSpPr>
          <p:cNvPr id="8" name="ZoneTexte 7"/>
          <p:cNvSpPr txBox="1">
            <a:spLocks noChangeArrowheads="1"/>
          </p:cNvSpPr>
          <p:nvPr/>
        </p:nvSpPr>
        <p:spPr bwMode="auto">
          <a:xfrm>
            <a:off x="3419475" y="6396038"/>
            <a:ext cx="26654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Les deux modes d'autofécondation possibles chez le cocotier</a:t>
            </a:r>
          </a:p>
        </p:txBody>
      </p:sp>
      <p:sp>
        <p:nvSpPr>
          <p:cNvPr id="9" name="Rectangle 8"/>
          <p:cNvSpPr>
            <a:spLocks noChangeArrowheads="1"/>
          </p:cNvSpPr>
          <p:nvPr/>
        </p:nvSpPr>
        <p:spPr bwMode="auto">
          <a:xfrm>
            <a:off x="7740650" y="6453188"/>
            <a:ext cx="12239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Beurre de coco</a:t>
            </a:r>
          </a:p>
        </p:txBody>
      </p:sp>
      <p:pic>
        <p:nvPicPr>
          <p:cNvPr id="10" name="Picture 2" descr="C:\Users\LISAN\Pictures\plantes-halophytes-xerophiles\Cocotiers-Diversite_des_fruits.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39750" y="4413250"/>
            <a:ext cx="2722563"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Users\LISAN\Pictures\plantes-halophytes-xerophiles\Cocos_nucifera_plantation_in_continental_India_(Nagesh).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235825" y="3429000"/>
            <a:ext cx="1728788"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C:\Users\LISAN\Pictures\plantes-halophytes-xerophiles\Cocotier2.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156325" y="5732463"/>
            <a:ext cx="1347788"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C:\Users\LISAN\Pictures\plantes-halophytes-xerophiles\Cocotier3.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156325" y="4652963"/>
            <a:ext cx="13239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C:\Users\LISAN\Pictures\plantes-halophytes-xerophiles\Cocotier4.jp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227763" y="3429000"/>
            <a:ext cx="811212"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descr="C:\Users\LISAN\Pictures\plantes-halophytes-xerophiles\Cocotier5.jp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356100" y="3500438"/>
            <a:ext cx="1503363"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descr="C:\Users\LISAN\Pictures\plantes-halophytes-xerophiles\Cocotier-Biologie_de_la_reproduction.jp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708400" y="4797425"/>
            <a:ext cx="20955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C:\Users\LISAN\Pictures\plantes-halophytes-xerophiles\Coconut-butter_s.jp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596188" y="5373688"/>
            <a:ext cx="1397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ZoneTexte 19"/>
          <p:cNvSpPr txBox="1">
            <a:spLocks noChangeArrowheads="1"/>
          </p:cNvSpPr>
          <p:nvPr/>
        </p:nvSpPr>
        <p:spPr bwMode="auto">
          <a:xfrm>
            <a:off x="250825" y="3716338"/>
            <a:ext cx="38893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000">
                <a:solidFill>
                  <a:srgbClr val="008000"/>
                </a:solidFill>
                <a:latin typeface="Arial" panose="020B0604020202020204" pitchFamily="34" charset="0"/>
              </a:rPr>
              <a:t>Certains cultivars comme Grand Panama, Nain Brun Nouvelle Guinée et son hybride, avec le Grand Rotuma, sont plus résistants à la sècheresse. Source : </a:t>
            </a:r>
            <a:r>
              <a:rPr lang="fr-FR" altLang="fr-FR" sz="1000">
                <a:solidFill>
                  <a:srgbClr val="008000"/>
                </a:solidFill>
                <a:latin typeface="Arial" panose="020B0604020202020204" pitchFamily="34" charset="0"/>
                <a:hlinkClick r:id="rId32"/>
              </a:rPr>
              <a:t>http://publications.cirad.fr/une_notice.php?dk=537539</a:t>
            </a:r>
            <a:r>
              <a:rPr lang="fr-FR" altLang="fr-FR" sz="1000">
                <a:solidFill>
                  <a:srgbClr val="008000"/>
                </a:solidFill>
                <a:latin typeface="Arial" panose="020B0604020202020204" pitchFamily="34" charset="0"/>
              </a:rPr>
              <a:t> </a:t>
            </a:r>
          </a:p>
        </p:txBody>
      </p:sp>
      <p:sp>
        <p:nvSpPr>
          <p:cNvPr id="19" name="ZoneTexte 21"/>
          <p:cNvSpPr txBox="1">
            <a:spLocks noChangeArrowheads="1"/>
          </p:cNvSpPr>
          <p:nvPr/>
        </p:nvSpPr>
        <p:spPr bwMode="auto">
          <a:xfrm>
            <a:off x="7596188" y="4581525"/>
            <a:ext cx="14208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Plantation en Inde</a:t>
            </a:r>
          </a:p>
        </p:txBody>
      </p:sp>
      <p:pic>
        <p:nvPicPr>
          <p:cNvPr id="20" name="Image 14" descr="logo salinisation2_s.jpg"/>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9173989" y="30162"/>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15"/>
          <p:cNvSpPr>
            <a:spLocks noChangeArrowheads="1"/>
          </p:cNvSpPr>
          <p:nvPr/>
        </p:nvSpPr>
        <p:spPr bwMode="auto">
          <a:xfrm>
            <a:off x="9982200" y="30162"/>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0" b="1">
                <a:solidFill>
                  <a:srgbClr val="008000"/>
                </a:solidFill>
              </a:rPr>
              <a:t>U</a:t>
            </a:r>
          </a:p>
        </p:txBody>
      </p:sp>
    </p:spTree>
    <p:extLst>
      <p:ext uri="{BB962C8B-B14F-4D97-AF65-F5344CB8AC3E}">
        <p14:creationId xmlns:p14="http://schemas.microsoft.com/office/powerpoint/2010/main" val="339787903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14B13E8-1059-4FEE-952E-0153852B3488}" type="slidenum">
              <a:rPr lang="fr-FR" smtClean="0"/>
              <a:t>102</a:t>
            </a:fld>
            <a:endParaRPr lang="fr-FR"/>
          </a:p>
        </p:txBody>
      </p:sp>
      <p:sp>
        <p:nvSpPr>
          <p:cNvPr id="3" name="ZoneTexte 2"/>
          <p:cNvSpPr txBox="1"/>
          <p:nvPr/>
        </p:nvSpPr>
        <p:spPr>
          <a:xfrm>
            <a:off x="3009239" y="1577905"/>
            <a:ext cx="5695720" cy="830997"/>
          </a:xfrm>
          <a:prstGeom prst="rect">
            <a:avLst/>
          </a:prstGeom>
          <a:noFill/>
        </p:spPr>
        <p:txBody>
          <a:bodyPr wrap="square" rtlCol="0">
            <a:spAutoFit/>
          </a:bodyPr>
          <a:lstStyle/>
          <a:p>
            <a:pPr algn="ctr"/>
            <a:r>
              <a:rPr lang="fr-FR" sz="4800" b="1" dirty="0">
                <a:solidFill>
                  <a:srgbClr val="008000"/>
                </a:solidFill>
              </a:rPr>
              <a:t>6</a:t>
            </a:r>
            <a:r>
              <a:rPr lang="fr-FR" sz="4800" b="1" dirty="0" smtClean="0">
                <a:solidFill>
                  <a:srgbClr val="008000"/>
                </a:solidFill>
              </a:rPr>
              <a:t>. Autres espèces</a:t>
            </a:r>
            <a:endParaRPr lang="fr-FR" sz="4800" b="1" dirty="0">
              <a:solidFill>
                <a:srgbClr val="008000"/>
              </a:solidFill>
            </a:endParaRPr>
          </a:p>
        </p:txBody>
      </p:sp>
      <p:sp>
        <p:nvSpPr>
          <p:cNvPr id="4" name="ZoneTexte 3"/>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30716554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0" y="0"/>
            <a:ext cx="595489" cy="377119"/>
          </a:xfrm>
        </p:spPr>
        <p:txBody>
          <a:bodyPr/>
          <a:lstStyle/>
          <a:p>
            <a:fld id="{814B13E8-1059-4FEE-952E-0153852B3488}" type="slidenum">
              <a:rPr lang="fr-FR" smtClean="0"/>
              <a:t>103</a:t>
            </a:fld>
            <a:endParaRPr lang="fr-FR"/>
          </a:p>
        </p:txBody>
      </p:sp>
      <p:sp>
        <p:nvSpPr>
          <p:cNvPr id="3" name="ZoneTexte 2"/>
          <p:cNvSpPr txBox="1"/>
          <p:nvPr/>
        </p:nvSpPr>
        <p:spPr>
          <a:xfrm>
            <a:off x="5235872" y="12536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4" name="ZoneTexte 3"/>
          <p:cNvSpPr txBox="1"/>
          <p:nvPr/>
        </p:nvSpPr>
        <p:spPr>
          <a:xfrm>
            <a:off x="180551" y="440706"/>
            <a:ext cx="2161073" cy="369332"/>
          </a:xfrm>
          <a:prstGeom prst="rect">
            <a:avLst/>
          </a:prstGeom>
          <a:noFill/>
        </p:spPr>
        <p:txBody>
          <a:bodyPr wrap="square" rtlCol="0">
            <a:spAutoFit/>
          </a:bodyPr>
          <a:lstStyle/>
          <a:p>
            <a:r>
              <a:rPr lang="fr-FR" b="1" dirty="0">
                <a:solidFill>
                  <a:srgbClr val="008000"/>
                </a:solidFill>
              </a:rPr>
              <a:t>6</a:t>
            </a:r>
            <a:r>
              <a:rPr lang="fr-FR" b="1" dirty="0" smtClean="0">
                <a:solidFill>
                  <a:srgbClr val="008000"/>
                </a:solidFill>
              </a:rPr>
              <a:t>. Autres espèces</a:t>
            </a:r>
            <a:endParaRPr lang="fr-FR" b="1" dirty="0">
              <a:solidFill>
                <a:srgbClr val="008000"/>
              </a:solidFill>
            </a:endParaRPr>
          </a:p>
        </p:txBody>
      </p:sp>
      <p:sp>
        <p:nvSpPr>
          <p:cNvPr id="5" name="Rectangle 4"/>
          <p:cNvSpPr/>
          <p:nvPr/>
        </p:nvSpPr>
        <p:spPr>
          <a:xfrm>
            <a:off x="121801" y="798590"/>
            <a:ext cx="6752746" cy="369332"/>
          </a:xfrm>
          <a:prstGeom prst="rect">
            <a:avLst/>
          </a:prstGeom>
        </p:spPr>
        <p:txBody>
          <a:bodyPr wrap="none">
            <a:spAutoFit/>
          </a:bodyPr>
          <a:lstStyle/>
          <a:p>
            <a:r>
              <a:rPr lang="fr-FR" dirty="0" smtClean="0">
                <a:solidFill>
                  <a:srgbClr val="008000"/>
                </a:solidFill>
              </a:rPr>
              <a:t>6.1. </a:t>
            </a:r>
            <a:r>
              <a:rPr lang="pt-BR" b="1" dirty="0">
                <a:solidFill>
                  <a:srgbClr val="008000"/>
                </a:solidFill>
              </a:rPr>
              <a:t>Igname </a:t>
            </a:r>
            <a:r>
              <a:rPr lang="fr-FR" b="1" dirty="0" smtClean="0">
                <a:solidFill>
                  <a:srgbClr val="008000"/>
                </a:solidFill>
              </a:rPr>
              <a:t>guinée</a:t>
            </a:r>
            <a:r>
              <a:rPr lang="fr-FR" dirty="0" smtClean="0"/>
              <a:t> </a:t>
            </a:r>
            <a:r>
              <a:rPr lang="pt-BR" dirty="0">
                <a:solidFill>
                  <a:srgbClr val="008000"/>
                </a:solidFill>
              </a:rPr>
              <a:t>(</a:t>
            </a:r>
            <a:r>
              <a:rPr lang="pt-BR" i="1" dirty="0">
                <a:solidFill>
                  <a:srgbClr val="008000"/>
                </a:solidFill>
              </a:rPr>
              <a:t>Dioscorea rotundata</a:t>
            </a:r>
            <a:r>
              <a:rPr lang="pt-BR" dirty="0" smtClean="0">
                <a:solidFill>
                  <a:srgbClr val="008000"/>
                </a:solidFill>
              </a:rPr>
              <a:t>) et </a:t>
            </a:r>
            <a:r>
              <a:rPr lang="fr-FR" b="1" dirty="0" smtClean="0">
                <a:solidFill>
                  <a:srgbClr val="008000"/>
                </a:solidFill>
              </a:rPr>
              <a:t>Les ignames (en général)</a:t>
            </a:r>
            <a:endParaRPr lang="fr-FR" dirty="0">
              <a:solidFill>
                <a:srgbClr val="008000"/>
              </a:solidFill>
            </a:endParaRPr>
          </a:p>
        </p:txBody>
      </p:sp>
      <p:sp>
        <p:nvSpPr>
          <p:cNvPr id="6" name="ZoneTexte 5"/>
          <p:cNvSpPr txBox="1"/>
          <p:nvPr/>
        </p:nvSpPr>
        <p:spPr>
          <a:xfrm>
            <a:off x="121801" y="1167922"/>
            <a:ext cx="11897601" cy="4247317"/>
          </a:xfrm>
          <a:prstGeom prst="rect">
            <a:avLst/>
          </a:prstGeom>
          <a:noFill/>
        </p:spPr>
        <p:txBody>
          <a:bodyPr wrap="square" rtlCol="0">
            <a:spAutoFit/>
          </a:bodyPr>
          <a:lstStyle/>
          <a:p>
            <a:pPr algn="just"/>
            <a:r>
              <a:rPr lang="fr-FR" b="1" dirty="0" smtClean="0">
                <a:solidFill>
                  <a:srgbClr val="008000"/>
                </a:solidFill>
              </a:rPr>
              <a:t>Igname</a:t>
            </a:r>
            <a:r>
              <a:rPr lang="fr-FR" dirty="0">
                <a:solidFill>
                  <a:srgbClr val="008000"/>
                </a:solidFill>
              </a:rPr>
              <a:t> </a:t>
            </a:r>
            <a:r>
              <a:rPr lang="fr-FR" dirty="0" smtClean="0">
                <a:solidFill>
                  <a:srgbClr val="008000"/>
                </a:solidFill>
              </a:rPr>
              <a:t>: C’est </a:t>
            </a:r>
            <a:r>
              <a:rPr lang="fr-FR" dirty="0">
                <a:solidFill>
                  <a:srgbClr val="008000"/>
                </a:solidFill>
              </a:rPr>
              <a:t>un </a:t>
            </a:r>
            <a:r>
              <a:rPr lang="fr-FR" dirty="0">
                <a:solidFill>
                  <a:srgbClr val="008000"/>
                </a:solidFill>
                <a:hlinkClick r:id="rId2" tooltip="Nom vernaculaire"/>
              </a:rPr>
              <a:t>nom vernaculaire</a:t>
            </a:r>
            <a:r>
              <a:rPr lang="fr-FR" dirty="0">
                <a:solidFill>
                  <a:srgbClr val="008000"/>
                </a:solidFill>
              </a:rPr>
              <a:t> ambigu désignant en </a:t>
            </a:r>
            <a:r>
              <a:rPr lang="fr-FR" dirty="0">
                <a:solidFill>
                  <a:srgbClr val="008000"/>
                </a:solidFill>
                <a:hlinkClick r:id="rId3" tooltip="Français"/>
              </a:rPr>
              <a:t>français</a:t>
            </a:r>
            <a:r>
              <a:rPr lang="fr-FR" dirty="0">
                <a:solidFill>
                  <a:srgbClr val="008000"/>
                </a:solidFill>
              </a:rPr>
              <a:t> plusieurs espèces de </a:t>
            </a:r>
            <a:r>
              <a:rPr lang="fr-FR" dirty="0">
                <a:solidFill>
                  <a:srgbClr val="008000"/>
                </a:solidFill>
                <a:hlinkClick r:id="rId4" tooltip="Plante"/>
              </a:rPr>
              <a:t>plantes</a:t>
            </a:r>
            <a:r>
              <a:rPr lang="fr-FR" dirty="0">
                <a:solidFill>
                  <a:srgbClr val="008000"/>
                </a:solidFill>
              </a:rPr>
              <a:t> appartenant au </a:t>
            </a:r>
            <a:r>
              <a:rPr lang="fr-FR" dirty="0">
                <a:solidFill>
                  <a:srgbClr val="008000"/>
                </a:solidFill>
                <a:hlinkClick r:id="rId5" tooltip="Genre (biologie)"/>
              </a:rPr>
              <a:t>genre</a:t>
            </a:r>
            <a:r>
              <a:rPr lang="fr-FR" dirty="0">
                <a:solidFill>
                  <a:srgbClr val="008000"/>
                </a:solidFill>
              </a:rPr>
              <a:t> </a:t>
            </a:r>
            <a:r>
              <a:rPr lang="fr-FR" i="1" dirty="0" err="1">
                <a:solidFill>
                  <a:srgbClr val="008000"/>
                </a:solidFill>
                <a:hlinkClick r:id="rId6" tooltip="Dioscorea"/>
              </a:rPr>
              <a:t>Dioscorea</a:t>
            </a:r>
            <a:r>
              <a:rPr lang="fr-FR" dirty="0">
                <a:solidFill>
                  <a:srgbClr val="008000"/>
                </a:solidFill>
              </a:rPr>
              <a:t>, </a:t>
            </a:r>
            <a:r>
              <a:rPr lang="fr-FR" dirty="0" err="1">
                <a:solidFill>
                  <a:srgbClr val="008000"/>
                </a:solidFill>
                <a:hlinkClick r:id="rId7" tooltip="Famille (biologie)"/>
              </a:rPr>
              <a:t>famille</a:t>
            </a:r>
            <a:r>
              <a:rPr lang="fr-FR" dirty="0" err="1">
                <a:solidFill>
                  <a:srgbClr val="008000"/>
                </a:solidFill>
              </a:rPr>
              <a:t>des</a:t>
            </a:r>
            <a:r>
              <a:rPr lang="fr-FR" dirty="0">
                <a:solidFill>
                  <a:srgbClr val="008000"/>
                </a:solidFill>
              </a:rPr>
              <a:t> </a:t>
            </a:r>
            <a:r>
              <a:rPr lang="fr-FR" i="1" dirty="0" err="1">
                <a:solidFill>
                  <a:srgbClr val="008000"/>
                </a:solidFill>
                <a:hlinkClick r:id="rId8" tooltip="Dioscoreaceae"/>
              </a:rPr>
              <a:t>Dioscoreaceae</a:t>
            </a:r>
            <a:r>
              <a:rPr lang="fr-FR" dirty="0">
                <a:solidFill>
                  <a:srgbClr val="008000"/>
                </a:solidFill>
              </a:rPr>
              <a:t>, cultivées dans toutes les régions tropicales du globe, dans un but alimentaire, pour leurs tubercules riches en </a:t>
            </a:r>
            <a:r>
              <a:rPr lang="fr-FR" dirty="0">
                <a:solidFill>
                  <a:srgbClr val="008000"/>
                </a:solidFill>
                <a:hlinkClick r:id="rId9" tooltip="Amidon"/>
              </a:rPr>
              <a:t>amidon</a:t>
            </a:r>
            <a:r>
              <a:rPr lang="fr-FR" dirty="0">
                <a:solidFill>
                  <a:srgbClr val="008000"/>
                </a:solidFill>
              </a:rPr>
              <a:t>. Le terme désigne aussi le </a:t>
            </a:r>
            <a:r>
              <a:rPr lang="fr-FR" dirty="0">
                <a:solidFill>
                  <a:srgbClr val="008000"/>
                </a:solidFill>
                <a:hlinkClick r:id="rId10" tooltip="Tubercule"/>
              </a:rPr>
              <a:t>tubercule</a:t>
            </a:r>
            <a:r>
              <a:rPr lang="fr-FR" dirty="0">
                <a:solidFill>
                  <a:srgbClr val="008000"/>
                </a:solidFill>
              </a:rPr>
              <a:t> lui-même consommé comme </a:t>
            </a:r>
            <a:r>
              <a:rPr lang="fr-FR" u="sng" dirty="0">
                <a:solidFill>
                  <a:srgbClr val="008000"/>
                </a:solidFill>
                <a:hlinkClick r:id="rId11" tooltip="Légume-racine"/>
              </a:rPr>
              <a:t>légume-racine</a:t>
            </a:r>
            <a:r>
              <a:rPr lang="fr-FR" dirty="0" smtClean="0">
                <a:solidFill>
                  <a:srgbClr val="008000"/>
                </a:solidFill>
              </a:rPr>
              <a:t>.</a:t>
            </a:r>
          </a:p>
          <a:p>
            <a:pPr algn="just"/>
            <a:r>
              <a:rPr lang="fr-FR" sz="1200" dirty="0">
                <a:solidFill>
                  <a:srgbClr val="008000"/>
                </a:solidFill>
              </a:rPr>
              <a:t>Ce sont des plantes grimpantes, volubiles, souvent </a:t>
            </a:r>
            <a:r>
              <a:rPr lang="fr-FR" sz="1200" dirty="0">
                <a:solidFill>
                  <a:srgbClr val="008000"/>
                </a:solidFill>
                <a:hlinkClick r:id="rId12" tooltip="Plante dioïque"/>
              </a:rPr>
              <a:t>dioïques</a:t>
            </a:r>
            <a:r>
              <a:rPr lang="fr-FR" sz="1200" dirty="0">
                <a:solidFill>
                  <a:srgbClr val="008000"/>
                </a:solidFill>
              </a:rPr>
              <a:t>. Les feuilles </a:t>
            </a:r>
            <a:r>
              <a:rPr lang="fr-FR" sz="1200" dirty="0">
                <a:solidFill>
                  <a:srgbClr val="008000"/>
                </a:solidFill>
                <a:hlinkClick r:id="rId13" tooltip="Pétiole"/>
              </a:rPr>
              <a:t>pétiolées</a:t>
            </a:r>
            <a:r>
              <a:rPr lang="fr-FR" sz="1200" dirty="0">
                <a:solidFill>
                  <a:srgbClr val="008000"/>
                </a:solidFill>
              </a:rPr>
              <a:t>, cordiformes, sont selon les espèces alternes ou opposées. À leur aisselle se développent des bulbilles pouvant servir à la multiplication de la plante, et parfois </a:t>
            </a:r>
            <a:r>
              <a:rPr lang="fr-FR" sz="1200" dirty="0" smtClean="0">
                <a:solidFill>
                  <a:srgbClr val="008000"/>
                </a:solidFill>
              </a:rPr>
              <a:t>consommables. </a:t>
            </a:r>
            <a:r>
              <a:rPr lang="fr-FR" sz="1200" dirty="0">
                <a:solidFill>
                  <a:srgbClr val="008000"/>
                </a:solidFill>
              </a:rPr>
              <a:t>Les tubercules de forme variable, ovoïde à oblongue, parfois aplatie ou en forme de massue allongée, peuvent atteindre 1 m de longueur et leur poids, généralement de 3 à 5 kg, aller jusqu’à 15 kg. Ils sont garnis d’yeux comme les pommes de terre. La peau est généralement jaune, mais peut être presque blanche ou plus foncée de brunâtre à noirâtre. la chair est généralement blanche, parfois jaunâtre</a:t>
            </a:r>
            <a:r>
              <a:rPr lang="fr-FR" sz="1200" dirty="0" smtClean="0">
                <a:solidFill>
                  <a:srgbClr val="008000"/>
                </a:solidFill>
              </a:rPr>
              <a:t>. </a:t>
            </a:r>
            <a:r>
              <a:rPr lang="fr-FR" sz="1200" dirty="0">
                <a:solidFill>
                  <a:srgbClr val="008000"/>
                </a:solidFill>
              </a:rPr>
              <a:t>La composition chimique des tubercules est voisine de celle des pommes de terre avec environ 25 % d’</a:t>
            </a:r>
            <a:r>
              <a:rPr lang="fr-FR" sz="1200" dirty="0">
                <a:solidFill>
                  <a:srgbClr val="008000"/>
                </a:solidFill>
                <a:hlinkClick r:id="rId9" tooltip="Amidon"/>
              </a:rPr>
              <a:t>amidon</a:t>
            </a:r>
            <a:r>
              <a:rPr lang="fr-FR" sz="1200" dirty="0">
                <a:solidFill>
                  <a:srgbClr val="008000"/>
                </a:solidFill>
              </a:rPr>
              <a:t>, mais un peu plus de </a:t>
            </a:r>
            <a:r>
              <a:rPr lang="fr-FR" sz="1200" dirty="0">
                <a:solidFill>
                  <a:srgbClr val="008000"/>
                </a:solidFill>
                <a:hlinkClick r:id="rId14" tooltip="Protéine"/>
              </a:rPr>
              <a:t>protéines</a:t>
            </a:r>
            <a:r>
              <a:rPr lang="fr-FR" sz="1200" dirty="0">
                <a:solidFill>
                  <a:srgbClr val="008000"/>
                </a:solidFill>
              </a:rPr>
              <a:t>(environ 7 %, quatre fois plus que le </a:t>
            </a:r>
            <a:r>
              <a:rPr lang="fr-FR" sz="1200" dirty="0">
                <a:solidFill>
                  <a:srgbClr val="008000"/>
                </a:solidFill>
                <a:hlinkClick r:id="rId15" tooltip="Manioc"/>
              </a:rPr>
              <a:t>manioc</a:t>
            </a:r>
            <a:r>
              <a:rPr lang="fr-FR" sz="1200" dirty="0" smtClean="0">
                <a:solidFill>
                  <a:srgbClr val="008000"/>
                </a:solidFill>
              </a:rPr>
              <a:t>). </a:t>
            </a:r>
            <a:r>
              <a:rPr lang="fr-FR" sz="1200" dirty="0">
                <a:solidFill>
                  <a:srgbClr val="008000"/>
                </a:solidFill>
              </a:rPr>
              <a:t>Cette culture a néanmoins régressé devant celle du </a:t>
            </a:r>
            <a:r>
              <a:rPr lang="fr-FR" sz="1200" dirty="0">
                <a:solidFill>
                  <a:srgbClr val="008000"/>
                </a:solidFill>
                <a:hlinkClick r:id="rId15" tooltip="Manioc"/>
              </a:rPr>
              <a:t>manioc</a:t>
            </a:r>
            <a:r>
              <a:rPr lang="fr-FR" sz="1200" dirty="0">
                <a:solidFill>
                  <a:srgbClr val="008000"/>
                </a:solidFill>
              </a:rPr>
              <a:t> (</a:t>
            </a:r>
            <a:r>
              <a:rPr lang="fr-FR" sz="1200" dirty="0" err="1">
                <a:solidFill>
                  <a:srgbClr val="008000"/>
                </a:solidFill>
              </a:rPr>
              <a:t>maniota</a:t>
            </a:r>
            <a:r>
              <a:rPr lang="fr-FR" sz="1200" dirty="0">
                <a:solidFill>
                  <a:srgbClr val="008000"/>
                </a:solidFill>
              </a:rPr>
              <a:t>, </a:t>
            </a:r>
            <a:r>
              <a:rPr lang="fr-FR" sz="1200" dirty="0" err="1">
                <a:solidFill>
                  <a:srgbClr val="008000"/>
                </a:solidFill>
              </a:rPr>
              <a:t>kassav</a:t>
            </a:r>
            <a:r>
              <a:rPr lang="fr-FR" sz="1200" dirty="0">
                <a:solidFill>
                  <a:srgbClr val="008000"/>
                </a:solidFill>
              </a:rPr>
              <a:t>, </a:t>
            </a:r>
            <a:r>
              <a:rPr lang="fr-FR" sz="1200" dirty="0" err="1">
                <a:solidFill>
                  <a:srgbClr val="008000"/>
                </a:solidFill>
              </a:rPr>
              <a:t>kassava</a:t>
            </a:r>
            <a:r>
              <a:rPr lang="fr-FR" sz="1200" dirty="0">
                <a:solidFill>
                  <a:srgbClr val="008000"/>
                </a:solidFill>
              </a:rPr>
              <a:t>), plus facile à cultiver selon les variétés, les sols</a:t>
            </a:r>
            <a:r>
              <a:rPr lang="fr-FR" sz="1200" dirty="0" smtClean="0">
                <a:solidFill>
                  <a:srgbClr val="008000"/>
                </a:solidFill>
              </a:rPr>
              <a:t>… </a:t>
            </a:r>
            <a:r>
              <a:rPr lang="fr-FR" sz="1200" dirty="0">
                <a:solidFill>
                  <a:srgbClr val="008000"/>
                </a:solidFill>
              </a:rPr>
              <a:t>Les ignames sont essentiellement des cultures tropicales qui demandent entre 25 et 30 °C pour pouvoir développer leurs tiges</a:t>
            </a:r>
            <a:r>
              <a:rPr lang="fr-FR" sz="1200" dirty="0" smtClean="0">
                <a:solidFill>
                  <a:srgbClr val="008000"/>
                </a:solidFill>
              </a:rPr>
              <a:t>. </a:t>
            </a:r>
            <a:r>
              <a:rPr lang="fr-FR" sz="1200" dirty="0">
                <a:solidFill>
                  <a:srgbClr val="008000"/>
                </a:solidFill>
              </a:rPr>
              <a:t>Pour pouvoir produire, les ignames demandent une pluviométrie d'environ 1 500 mm, bien répartie pendant tout la </a:t>
            </a:r>
            <a:r>
              <a:rPr lang="fr-FR" sz="1200" dirty="0" smtClean="0">
                <a:solidFill>
                  <a:srgbClr val="008000"/>
                </a:solidFill>
              </a:rPr>
              <a:t>période </a:t>
            </a:r>
            <a:r>
              <a:rPr lang="fr-FR" sz="1200" dirty="0">
                <a:solidFill>
                  <a:srgbClr val="008000"/>
                </a:solidFill>
              </a:rPr>
              <a:t>de culture, qui s'étend sur 6 à 9 mois</a:t>
            </a:r>
            <a:r>
              <a:rPr lang="fr-FR" sz="1200" dirty="0" smtClean="0">
                <a:solidFill>
                  <a:srgbClr val="008000"/>
                </a:solidFill>
              </a:rPr>
              <a:t>. Ils </a:t>
            </a:r>
            <a:r>
              <a:rPr lang="fr-FR" sz="1200" dirty="0">
                <a:solidFill>
                  <a:srgbClr val="008000"/>
                </a:solidFill>
              </a:rPr>
              <a:t>exigent un sol très </a:t>
            </a:r>
            <a:r>
              <a:rPr lang="fr-FR" sz="1200" dirty="0" smtClean="0">
                <a:solidFill>
                  <a:srgbClr val="008000"/>
                </a:solidFill>
              </a:rPr>
              <a:t>fertile et meuble. </a:t>
            </a:r>
            <a:r>
              <a:rPr lang="fr-FR" sz="1200" dirty="0">
                <a:solidFill>
                  <a:srgbClr val="008000"/>
                </a:solidFill>
              </a:rPr>
              <a:t>La plantation en buttes donne les meilleurs résultats. L’igname étant une plante grimpante ou rampante, les arbres plantés lui servent de tuteurs. La culture de l’igname peut se faire en association ou en rotation avec des céréales (sorgho) et des légumineuses (niébé, arachide). On plante des </a:t>
            </a:r>
            <a:r>
              <a:rPr lang="fr-FR" sz="1200" dirty="0" err="1">
                <a:solidFill>
                  <a:srgbClr val="008000"/>
                </a:solidFill>
              </a:rPr>
              <a:t>semenceaux</a:t>
            </a:r>
            <a:r>
              <a:rPr lang="fr-FR" sz="1200" dirty="0">
                <a:solidFill>
                  <a:srgbClr val="008000"/>
                </a:solidFill>
              </a:rPr>
              <a:t> d’ignames (petites tubercules). </a:t>
            </a:r>
            <a:r>
              <a:rPr lang="fr-FR" sz="1200" u="sng" dirty="0">
                <a:solidFill>
                  <a:srgbClr val="FF0000"/>
                </a:solidFill>
              </a:rPr>
              <a:t>Maladies et ravageurs </a:t>
            </a:r>
            <a:r>
              <a:rPr lang="fr-FR" sz="1200" dirty="0">
                <a:solidFill>
                  <a:srgbClr val="FF0000"/>
                </a:solidFill>
              </a:rPr>
              <a:t>: pourriture des tubercules, nématodes, chenilles et coléoptères divers, rongeurs, etc</a:t>
            </a:r>
            <a:r>
              <a:rPr lang="fr-FR" sz="1200" dirty="0" smtClean="0">
                <a:solidFill>
                  <a:srgbClr val="008000"/>
                </a:solidFill>
              </a:rPr>
              <a:t>. Pour résoudre ces problèmes : a) </a:t>
            </a:r>
            <a:r>
              <a:rPr lang="fr-FR" sz="1200" dirty="0">
                <a:solidFill>
                  <a:srgbClr val="008000"/>
                </a:solidFill>
              </a:rPr>
              <a:t>sélection de variétés tolérantes aux maladies et aux </a:t>
            </a:r>
            <a:r>
              <a:rPr lang="fr-FR" sz="1200" dirty="0" smtClean="0">
                <a:solidFill>
                  <a:srgbClr val="008000"/>
                </a:solidFill>
              </a:rPr>
              <a:t>ravageurs, b) fertilisation organique, c) </a:t>
            </a:r>
            <a:r>
              <a:rPr lang="fr-FR" sz="1200" dirty="0" err="1" smtClean="0">
                <a:solidFill>
                  <a:srgbClr val="008000"/>
                </a:solidFill>
              </a:rPr>
              <a:t>mulplication</a:t>
            </a:r>
            <a:r>
              <a:rPr lang="fr-FR" sz="1200" dirty="0" smtClean="0">
                <a:solidFill>
                  <a:srgbClr val="008000"/>
                </a:solidFill>
              </a:rPr>
              <a:t> des </a:t>
            </a:r>
            <a:r>
              <a:rPr lang="fr-FR" sz="1200" dirty="0" err="1" smtClean="0">
                <a:solidFill>
                  <a:srgbClr val="008000"/>
                </a:solidFill>
              </a:rPr>
              <a:t>semenceaux</a:t>
            </a:r>
            <a:r>
              <a:rPr lang="fr-FR" sz="1200" dirty="0" smtClean="0">
                <a:solidFill>
                  <a:srgbClr val="008000"/>
                </a:solidFill>
              </a:rPr>
              <a:t>, par mini-fragments</a:t>
            </a:r>
            <a:r>
              <a:rPr lang="fr-FR" sz="1200" dirty="0">
                <a:solidFill>
                  <a:srgbClr val="008000"/>
                </a:solidFill>
              </a:rPr>
              <a:t>, </a:t>
            </a:r>
            <a:r>
              <a:rPr lang="fr-FR" sz="1200" dirty="0" err="1">
                <a:solidFill>
                  <a:srgbClr val="008000"/>
                </a:solidFill>
              </a:rPr>
              <a:t>miniboutures</a:t>
            </a:r>
            <a:r>
              <a:rPr lang="fr-FR" sz="1200" dirty="0">
                <a:solidFill>
                  <a:srgbClr val="008000"/>
                </a:solidFill>
              </a:rPr>
              <a:t> ou « </a:t>
            </a:r>
            <a:r>
              <a:rPr lang="fr-FR" sz="1200" dirty="0" err="1">
                <a:solidFill>
                  <a:srgbClr val="008000"/>
                </a:solidFill>
              </a:rPr>
              <a:t>minisetts</a:t>
            </a:r>
            <a:r>
              <a:rPr lang="fr-FR" sz="1200" dirty="0">
                <a:solidFill>
                  <a:srgbClr val="008000"/>
                </a:solidFill>
              </a:rPr>
              <a:t> </a:t>
            </a:r>
            <a:r>
              <a:rPr lang="fr-FR" sz="1200" dirty="0" smtClean="0">
                <a:solidFill>
                  <a:srgbClr val="008000"/>
                </a:solidFill>
              </a:rPr>
              <a:t>» à partir des tubercules </a:t>
            </a:r>
            <a:r>
              <a:rPr lang="fr-FR" sz="1200" dirty="0">
                <a:solidFill>
                  <a:srgbClr val="008000"/>
                </a:solidFill>
              </a:rPr>
              <a:t>... Culture intercalaire avec </a:t>
            </a:r>
            <a:r>
              <a:rPr lang="fr-FR" sz="1200" dirty="0" smtClean="0">
                <a:solidFill>
                  <a:srgbClr val="008000"/>
                </a:solidFill>
              </a:rPr>
              <a:t>maïs</a:t>
            </a:r>
            <a:r>
              <a:rPr lang="fr-FR" sz="1200" dirty="0">
                <a:solidFill>
                  <a:srgbClr val="008000"/>
                </a:solidFill>
              </a:rPr>
              <a:t>, </a:t>
            </a:r>
            <a:r>
              <a:rPr lang="fr-FR" sz="1200" dirty="0" smtClean="0">
                <a:solidFill>
                  <a:srgbClr val="008000"/>
                </a:solidFill>
              </a:rPr>
              <a:t>légumes</a:t>
            </a:r>
            <a:r>
              <a:rPr lang="fr-FR" sz="1200" dirty="0">
                <a:solidFill>
                  <a:srgbClr val="008000"/>
                </a:solidFill>
              </a:rPr>
              <a:t>, </a:t>
            </a:r>
            <a:r>
              <a:rPr lang="fr-FR" sz="1200" dirty="0" smtClean="0">
                <a:solidFill>
                  <a:srgbClr val="008000"/>
                </a:solidFill>
              </a:rPr>
              <a:t>cucurbitacées</a:t>
            </a:r>
            <a:r>
              <a:rPr lang="fr-FR" sz="1200" dirty="0">
                <a:solidFill>
                  <a:srgbClr val="008000"/>
                </a:solidFill>
              </a:rPr>
              <a:t>, citrouilles, </a:t>
            </a:r>
            <a:r>
              <a:rPr lang="fr-FR" sz="1200" dirty="0" smtClean="0">
                <a:solidFill>
                  <a:srgbClr val="008000"/>
                </a:solidFill>
              </a:rPr>
              <a:t>poivrons </a:t>
            </a:r>
            <a:r>
              <a:rPr lang="fr-FR" sz="1200" dirty="0">
                <a:solidFill>
                  <a:srgbClr val="008000"/>
                </a:solidFill>
              </a:rPr>
              <a:t>et </a:t>
            </a:r>
            <a:r>
              <a:rPr lang="fr-FR" sz="1200" dirty="0" smtClean="0">
                <a:solidFill>
                  <a:srgbClr val="008000"/>
                </a:solidFill>
              </a:rPr>
              <a:t>gombos. </a:t>
            </a:r>
            <a:r>
              <a:rPr lang="fr-FR" sz="1200" u="sng" dirty="0" smtClean="0">
                <a:solidFill>
                  <a:srgbClr val="008000"/>
                </a:solidFill>
              </a:rPr>
              <a:t>Ignames comestibles </a:t>
            </a:r>
            <a:r>
              <a:rPr lang="fr-FR" sz="1200" u="sng" dirty="0">
                <a:solidFill>
                  <a:srgbClr val="008000"/>
                </a:solidFill>
              </a:rPr>
              <a:t>à </a:t>
            </a:r>
            <a:r>
              <a:rPr lang="fr-FR" sz="1200" u="sng" dirty="0" smtClean="0">
                <a:solidFill>
                  <a:srgbClr val="008000"/>
                </a:solidFill>
              </a:rPr>
              <a:t>Madagascar </a:t>
            </a:r>
            <a:r>
              <a:rPr lang="fr-FR" sz="1200" dirty="0" smtClean="0">
                <a:solidFill>
                  <a:srgbClr val="008000"/>
                </a:solidFill>
              </a:rPr>
              <a:t>: </a:t>
            </a:r>
            <a:r>
              <a:rPr lang="fr-FR" sz="1200" u="sng" dirty="0" smtClean="0">
                <a:solidFill>
                  <a:srgbClr val="008000"/>
                </a:solidFill>
              </a:rPr>
              <a:t>Sauvages</a:t>
            </a:r>
            <a:r>
              <a:rPr lang="fr-FR" sz="1200" dirty="0" smtClean="0">
                <a:solidFill>
                  <a:srgbClr val="008000"/>
                </a:solidFill>
              </a:rPr>
              <a:t> </a:t>
            </a:r>
            <a:r>
              <a:rPr lang="fr-FR" sz="1200" dirty="0">
                <a:solidFill>
                  <a:srgbClr val="008000"/>
                </a:solidFill>
              </a:rPr>
              <a:t>: </a:t>
            </a:r>
            <a:r>
              <a:rPr lang="fr-FR" sz="1200" i="1" dirty="0" err="1">
                <a:solidFill>
                  <a:srgbClr val="008000"/>
                </a:solidFill>
              </a:rPr>
              <a:t>Dioscorea</a:t>
            </a:r>
            <a:r>
              <a:rPr lang="fr-FR" sz="1200" i="1" dirty="0">
                <a:solidFill>
                  <a:srgbClr val="008000"/>
                </a:solidFill>
              </a:rPr>
              <a:t> </a:t>
            </a:r>
            <a:r>
              <a:rPr lang="fr-FR" sz="1200" i="1" dirty="0" err="1">
                <a:solidFill>
                  <a:srgbClr val="008000"/>
                </a:solidFill>
              </a:rPr>
              <a:t>maciba</a:t>
            </a:r>
            <a:r>
              <a:rPr lang="fr-FR" sz="1200" i="1" dirty="0">
                <a:solidFill>
                  <a:srgbClr val="008000"/>
                </a:solidFill>
              </a:rPr>
              <a:t> </a:t>
            </a:r>
            <a:r>
              <a:rPr lang="fr-FR" sz="1200" dirty="0">
                <a:solidFill>
                  <a:srgbClr val="008000"/>
                </a:solidFill>
              </a:rPr>
              <a:t>(cru), </a:t>
            </a:r>
            <a:r>
              <a:rPr lang="fr-FR" sz="1200" i="1" dirty="0">
                <a:solidFill>
                  <a:srgbClr val="008000"/>
                </a:solidFill>
              </a:rPr>
              <a:t>D. </a:t>
            </a:r>
            <a:r>
              <a:rPr lang="fr-FR" sz="1200" i="1" dirty="0" err="1">
                <a:solidFill>
                  <a:srgbClr val="008000"/>
                </a:solidFill>
              </a:rPr>
              <a:t>soso</a:t>
            </a:r>
            <a:r>
              <a:rPr lang="fr-FR" sz="1200" i="1" dirty="0">
                <a:solidFill>
                  <a:srgbClr val="008000"/>
                </a:solidFill>
              </a:rPr>
              <a:t> </a:t>
            </a:r>
            <a:r>
              <a:rPr lang="fr-FR" sz="1200" dirty="0">
                <a:solidFill>
                  <a:srgbClr val="008000"/>
                </a:solidFill>
              </a:rPr>
              <a:t>(cuit). </a:t>
            </a:r>
            <a:r>
              <a:rPr lang="fr-FR" sz="1200" u="sng" dirty="0">
                <a:solidFill>
                  <a:srgbClr val="008000"/>
                </a:solidFill>
              </a:rPr>
              <a:t>Cultivés</a:t>
            </a:r>
            <a:r>
              <a:rPr lang="fr-FR" sz="1200" dirty="0">
                <a:solidFill>
                  <a:srgbClr val="008000"/>
                </a:solidFill>
              </a:rPr>
              <a:t> : </a:t>
            </a:r>
            <a:r>
              <a:rPr lang="fr-FR" sz="1200" i="1" dirty="0">
                <a:solidFill>
                  <a:srgbClr val="008000"/>
                </a:solidFill>
              </a:rPr>
              <a:t>D. </a:t>
            </a:r>
            <a:r>
              <a:rPr lang="fr-FR" sz="1200" i="1" dirty="0" err="1">
                <a:solidFill>
                  <a:srgbClr val="008000"/>
                </a:solidFill>
              </a:rPr>
              <a:t>alata</a:t>
            </a:r>
            <a:r>
              <a:rPr lang="fr-FR" sz="1200" i="1" dirty="0">
                <a:solidFill>
                  <a:srgbClr val="008000"/>
                </a:solidFill>
              </a:rPr>
              <a:t>, D. </a:t>
            </a:r>
            <a:r>
              <a:rPr lang="fr-FR" sz="1200" i="1" dirty="0" err="1">
                <a:solidFill>
                  <a:srgbClr val="008000"/>
                </a:solidFill>
              </a:rPr>
              <a:t>esculenta</a:t>
            </a:r>
            <a:r>
              <a:rPr lang="fr-FR" sz="1200" i="1" dirty="0">
                <a:solidFill>
                  <a:srgbClr val="008000"/>
                </a:solidFill>
              </a:rPr>
              <a:t>, D. </a:t>
            </a:r>
            <a:r>
              <a:rPr lang="fr-FR" sz="1200" i="1" dirty="0" err="1">
                <a:solidFill>
                  <a:srgbClr val="008000"/>
                </a:solidFill>
              </a:rPr>
              <a:t>trifida</a:t>
            </a:r>
            <a:r>
              <a:rPr lang="fr-FR" sz="1200" i="1" dirty="0">
                <a:solidFill>
                  <a:srgbClr val="008000"/>
                </a:solidFill>
              </a:rPr>
              <a:t>, D. </a:t>
            </a:r>
            <a:r>
              <a:rPr lang="fr-FR" sz="1200" i="1" dirty="0" err="1">
                <a:solidFill>
                  <a:srgbClr val="008000"/>
                </a:solidFill>
              </a:rPr>
              <a:t>nummularia</a:t>
            </a:r>
            <a:r>
              <a:rPr lang="fr-FR" sz="1200" i="1" dirty="0">
                <a:solidFill>
                  <a:srgbClr val="008000"/>
                </a:solidFill>
              </a:rPr>
              <a:t> ...</a:t>
            </a:r>
            <a:endParaRPr lang="fr-FR" sz="1200" i="1" dirty="0" smtClean="0">
              <a:solidFill>
                <a:srgbClr val="008000"/>
              </a:solidFill>
            </a:endParaRPr>
          </a:p>
          <a:p>
            <a:pPr algn="just"/>
            <a:r>
              <a:rPr lang="fr-FR" sz="1200" b="1" i="1" dirty="0" err="1" smtClean="0">
                <a:solidFill>
                  <a:srgbClr val="008000"/>
                </a:solidFill>
              </a:rPr>
              <a:t>Dioscorea</a:t>
            </a:r>
            <a:r>
              <a:rPr lang="fr-FR" sz="1200" b="1" i="1" dirty="0" smtClean="0">
                <a:solidFill>
                  <a:srgbClr val="008000"/>
                </a:solidFill>
              </a:rPr>
              <a:t> </a:t>
            </a:r>
            <a:r>
              <a:rPr lang="fr-FR" sz="1200" b="1" i="1" dirty="0" err="1">
                <a:solidFill>
                  <a:srgbClr val="008000"/>
                </a:solidFill>
              </a:rPr>
              <a:t>rotundata</a:t>
            </a:r>
            <a:r>
              <a:rPr lang="fr-FR" sz="1200" b="1" i="1" dirty="0">
                <a:solidFill>
                  <a:srgbClr val="008000"/>
                </a:solidFill>
              </a:rPr>
              <a:t> </a:t>
            </a:r>
            <a:r>
              <a:rPr lang="fr-FR" sz="1200" dirty="0">
                <a:solidFill>
                  <a:srgbClr val="008000"/>
                </a:solidFill>
              </a:rPr>
              <a:t>(appelée « white </a:t>
            </a:r>
            <a:r>
              <a:rPr lang="fr-FR" sz="1200" dirty="0" err="1">
                <a:solidFill>
                  <a:srgbClr val="008000"/>
                </a:solidFill>
              </a:rPr>
              <a:t>guinea</a:t>
            </a:r>
            <a:r>
              <a:rPr lang="fr-FR" sz="1200" dirty="0">
                <a:solidFill>
                  <a:srgbClr val="008000"/>
                </a:solidFill>
              </a:rPr>
              <a:t> </a:t>
            </a:r>
            <a:r>
              <a:rPr lang="fr-FR" sz="1200" dirty="0" err="1">
                <a:solidFill>
                  <a:srgbClr val="008000"/>
                </a:solidFill>
              </a:rPr>
              <a:t>yam</a:t>
            </a:r>
            <a:r>
              <a:rPr lang="fr-FR" sz="1200" dirty="0">
                <a:solidFill>
                  <a:srgbClr val="008000"/>
                </a:solidFill>
              </a:rPr>
              <a:t> » dans la littérature anglophone) </a:t>
            </a:r>
            <a:r>
              <a:rPr lang="fr-FR" sz="1200" dirty="0" smtClean="0">
                <a:solidFill>
                  <a:srgbClr val="008000"/>
                </a:solidFill>
              </a:rPr>
              <a:t>: Il est </a:t>
            </a:r>
            <a:r>
              <a:rPr lang="fr-FR" sz="1200" dirty="0">
                <a:solidFill>
                  <a:srgbClr val="008000"/>
                </a:solidFill>
              </a:rPr>
              <a:t>originaire de l'Afrique de l'Ouest. Elle est la plus importante en termes de superficies emblavées et de production. Il s'agit d'une espèce à tige épineuse et ronde en coupe transversale et à larges feuilles en forme de </a:t>
            </a:r>
            <a:r>
              <a:rPr lang="fr-FR" sz="1200" dirty="0" smtClean="0">
                <a:solidFill>
                  <a:srgbClr val="008000"/>
                </a:solidFill>
              </a:rPr>
              <a:t>cœur. </a:t>
            </a:r>
            <a:r>
              <a:rPr lang="fr-FR" sz="1200" dirty="0">
                <a:solidFill>
                  <a:srgbClr val="008000"/>
                </a:solidFill>
              </a:rPr>
              <a:t>Les tubercules sont relativement petits, de forme cylindrique et peu nombreux (voir chapitre 10, photos 20 et 21). Leur poids varie habituellement de 2 à 5 kg, bien que dans de bonnes conditions les tubercules de 10 kg ne soient pas rares. Leur surface est lisse et marron, leur chair blanche et ferme. On peut facilement récolter les tubercules deux fois par saison</a:t>
            </a:r>
            <a:r>
              <a:rPr lang="fr-FR" sz="1200" dirty="0" smtClean="0">
                <a:solidFill>
                  <a:srgbClr val="008000"/>
                </a:solidFill>
              </a:rPr>
              <a:t>.</a:t>
            </a:r>
          </a:p>
          <a:p>
            <a:pPr algn="just"/>
            <a:r>
              <a:rPr lang="fr-FR" sz="1200" dirty="0" smtClean="0">
                <a:solidFill>
                  <a:srgbClr val="008000"/>
                </a:solidFill>
              </a:rPr>
              <a:t>Sources </a:t>
            </a:r>
            <a:r>
              <a:rPr lang="fr-FR" sz="1200" dirty="0">
                <a:solidFill>
                  <a:srgbClr val="008000"/>
                </a:solidFill>
              </a:rPr>
              <a:t>: a) </a:t>
            </a:r>
            <a:r>
              <a:rPr lang="fr-FR" sz="1200" dirty="0">
                <a:solidFill>
                  <a:srgbClr val="008000"/>
                </a:solidFill>
                <a:hlinkClick r:id="rId16"/>
              </a:rPr>
              <a:t>http://</a:t>
            </a:r>
            <a:r>
              <a:rPr lang="fr-FR" sz="1200" dirty="0" smtClean="0">
                <a:solidFill>
                  <a:srgbClr val="008000"/>
                </a:solidFill>
                <a:hlinkClick r:id="rId16"/>
              </a:rPr>
              <a:t>fr.wikipedia.org/wiki/Igname</a:t>
            </a:r>
            <a:r>
              <a:rPr lang="fr-FR" sz="1200" dirty="0" smtClean="0">
                <a:solidFill>
                  <a:srgbClr val="008000"/>
                </a:solidFill>
              </a:rPr>
              <a:t>, b) </a:t>
            </a:r>
            <a:r>
              <a:rPr lang="fr-FR" sz="1200" dirty="0">
                <a:solidFill>
                  <a:srgbClr val="008000"/>
                </a:solidFill>
                <a:hlinkClick r:id="rId17"/>
              </a:rPr>
              <a:t>http://</a:t>
            </a:r>
            <a:r>
              <a:rPr lang="fr-FR" sz="1200" dirty="0" smtClean="0">
                <a:solidFill>
                  <a:srgbClr val="008000"/>
                </a:solidFill>
                <a:hlinkClick r:id="rId17"/>
              </a:rPr>
              <a:t>www.fao.org/wairdocs/x5695f/x5695f04.htm</a:t>
            </a:r>
            <a:r>
              <a:rPr lang="fr-FR" sz="1200" dirty="0">
                <a:solidFill>
                  <a:srgbClr val="008000"/>
                </a:solidFill>
              </a:rPr>
              <a:t>, c) </a:t>
            </a:r>
            <a:r>
              <a:rPr lang="fr-FR" sz="1200" dirty="0">
                <a:solidFill>
                  <a:srgbClr val="008000"/>
                </a:solidFill>
                <a:hlinkClick r:id="rId18"/>
              </a:rPr>
              <a:t>http://</a:t>
            </a:r>
            <a:r>
              <a:rPr lang="fr-FR" sz="1200" dirty="0" smtClean="0">
                <a:solidFill>
                  <a:srgbClr val="008000"/>
                </a:solidFill>
                <a:hlinkClick r:id="rId18"/>
              </a:rPr>
              <a:t>fr.wikipedia.org/wiki/Dioscorea_rotundata</a:t>
            </a:r>
            <a:r>
              <a:rPr lang="fr-FR" sz="1200" dirty="0" smtClean="0">
                <a:solidFill>
                  <a:srgbClr val="008000"/>
                </a:solidFill>
              </a:rPr>
              <a:t>, </a:t>
            </a:r>
            <a:endParaRPr lang="fr-FR" sz="1200" dirty="0">
              <a:solidFill>
                <a:srgbClr val="008000"/>
              </a:solidFill>
            </a:endParaRPr>
          </a:p>
          <a:p>
            <a:pPr algn="just"/>
            <a:r>
              <a:rPr lang="fr-FR" sz="1200" dirty="0" smtClean="0">
                <a:solidFill>
                  <a:srgbClr val="008000"/>
                </a:solidFill>
              </a:rPr>
              <a:t>d</a:t>
            </a:r>
            <a:r>
              <a:rPr lang="fr-FR" sz="1200" dirty="0">
                <a:solidFill>
                  <a:srgbClr val="008000"/>
                </a:solidFill>
              </a:rPr>
              <a:t>) </a:t>
            </a:r>
            <a:r>
              <a:rPr lang="fr-FR" sz="1200" dirty="0" smtClean="0">
                <a:solidFill>
                  <a:srgbClr val="008000"/>
                </a:solidFill>
              </a:rPr>
              <a:t>Caractérisation </a:t>
            </a:r>
            <a:r>
              <a:rPr lang="fr-FR" sz="1200" dirty="0">
                <a:solidFill>
                  <a:srgbClr val="008000"/>
                </a:solidFill>
              </a:rPr>
              <a:t>génétique des ignames cultivées de Madagascar et de leur virus, </a:t>
            </a:r>
            <a:r>
              <a:rPr lang="fr-FR" sz="1200" dirty="0">
                <a:solidFill>
                  <a:srgbClr val="008000"/>
                </a:solidFill>
                <a:hlinkClick r:id="rId19"/>
              </a:rPr>
              <a:t>http://</a:t>
            </a:r>
            <a:r>
              <a:rPr lang="fr-FR" sz="1200" dirty="0" smtClean="0">
                <a:solidFill>
                  <a:srgbClr val="008000"/>
                </a:solidFill>
                <a:hlinkClick r:id="rId19"/>
              </a:rPr>
              <a:t>iarivo.cirad.fr/doc/corus/Rap-stage_MamyTiana2010.pdf</a:t>
            </a:r>
            <a:r>
              <a:rPr lang="fr-FR" sz="1200" dirty="0">
                <a:solidFill>
                  <a:srgbClr val="008000"/>
                </a:solidFill>
              </a:rPr>
              <a:t>, </a:t>
            </a:r>
            <a:r>
              <a:rPr lang="fr-FR" sz="1200" dirty="0" smtClean="0">
                <a:solidFill>
                  <a:srgbClr val="008000"/>
                </a:solidFill>
              </a:rPr>
              <a:t>	  </a:t>
            </a:r>
            <a:endParaRPr lang="fr-FR" sz="1200" dirty="0">
              <a:solidFill>
                <a:srgbClr val="008000"/>
              </a:solidFill>
            </a:endParaRPr>
          </a:p>
        </p:txBody>
      </p:sp>
      <p:pic>
        <p:nvPicPr>
          <p:cNvPr id="7" name="Image 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427155" y="5370043"/>
            <a:ext cx="1882515" cy="1410069"/>
          </a:xfrm>
          <a:prstGeom prst="rect">
            <a:avLst/>
          </a:prstGeom>
        </p:spPr>
      </p:pic>
      <p:pic>
        <p:nvPicPr>
          <p:cNvPr id="8" name="Image 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566312" y="5386483"/>
            <a:ext cx="1724247" cy="1147408"/>
          </a:xfrm>
          <a:prstGeom prst="rect">
            <a:avLst/>
          </a:prstGeom>
        </p:spPr>
      </p:pic>
      <p:pic>
        <p:nvPicPr>
          <p:cNvPr id="9" name="Image 8"/>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499461" y="5386483"/>
            <a:ext cx="1836249" cy="1377187"/>
          </a:xfrm>
          <a:prstGeom prst="rect">
            <a:avLst/>
          </a:prstGeom>
        </p:spPr>
      </p:pic>
      <p:pic>
        <p:nvPicPr>
          <p:cNvPr id="10" name="Image 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503699" y="4989233"/>
            <a:ext cx="571500" cy="1590675"/>
          </a:xfrm>
          <a:prstGeom prst="rect">
            <a:avLst/>
          </a:prstGeom>
        </p:spPr>
      </p:pic>
      <p:pic>
        <p:nvPicPr>
          <p:cNvPr id="11" name="Image 10"/>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86195" y="5333459"/>
            <a:ext cx="2155429" cy="1434340"/>
          </a:xfrm>
          <a:prstGeom prst="rect">
            <a:avLst/>
          </a:prstGeom>
        </p:spPr>
      </p:pic>
      <p:sp>
        <p:nvSpPr>
          <p:cNvPr id="12" name="ZoneTexte 11"/>
          <p:cNvSpPr txBox="1"/>
          <p:nvPr/>
        </p:nvSpPr>
        <p:spPr>
          <a:xfrm>
            <a:off x="8416887" y="5295349"/>
            <a:ext cx="3086812" cy="261610"/>
          </a:xfrm>
          <a:prstGeom prst="rect">
            <a:avLst/>
          </a:prstGeom>
          <a:noFill/>
        </p:spPr>
        <p:txBody>
          <a:bodyPr wrap="square" rtlCol="0">
            <a:spAutoFit/>
          </a:bodyPr>
          <a:lstStyle/>
          <a:p>
            <a:r>
              <a:rPr lang="fr-FR" sz="1100" dirty="0">
                <a:solidFill>
                  <a:srgbClr val="008000"/>
                </a:solidFill>
              </a:rPr>
              <a:t>e) </a:t>
            </a:r>
            <a:r>
              <a:rPr lang="fr-FR" sz="1100" dirty="0">
                <a:solidFill>
                  <a:srgbClr val="008000"/>
                </a:solidFill>
                <a:hlinkClick r:id="rId25"/>
              </a:rPr>
              <a:t>http://en.wikipedia.org/wiki/Yam_(vegetable</a:t>
            </a:r>
            <a:r>
              <a:rPr lang="fr-FR" sz="1100" dirty="0" smtClean="0">
                <a:solidFill>
                  <a:srgbClr val="008000"/>
                </a:solidFill>
                <a:hlinkClick r:id="rId25"/>
              </a:rPr>
              <a:t>)</a:t>
            </a:r>
            <a:r>
              <a:rPr lang="fr-FR" sz="1100" dirty="0" smtClean="0">
                <a:solidFill>
                  <a:srgbClr val="008000"/>
                </a:solidFill>
              </a:rPr>
              <a:t> </a:t>
            </a:r>
            <a:endParaRPr lang="fr-FR" sz="1100" dirty="0">
              <a:solidFill>
                <a:srgbClr val="008000"/>
              </a:solidFill>
            </a:endParaRPr>
          </a:p>
        </p:txBody>
      </p:sp>
      <p:sp>
        <p:nvSpPr>
          <p:cNvPr id="13" name="ZoneTexte 12"/>
          <p:cNvSpPr txBox="1"/>
          <p:nvPr/>
        </p:nvSpPr>
        <p:spPr>
          <a:xfrm>
            <a:off x="4309670" y="6533891"/>
            <a:ext cx="2189791" cy="246221"/>
          </a:xfrm>
          <a:prstGeom prst="rect">
            <a:avLst/>
          </a:prstGeom>
          <a:noFill/>
        </p:spPr>
        <p:txBody>
          <a:bodyPr wrap="square" rtlCol="0">
            <a:spAutoFit/>
          </a:bodyPr>
          <a:lstStyle/>
          <a:p>
            <a:pPr algn="ctr"/>
            <a:r>
              <a:rPr lang="fr-FR" sz="1000" dirty="0">
                <a:solidFill>
                  <a:srgbClr val="008000"/>
                </a:solidFill>
              </a:rPr>
              <a:t>Ignames sauvages </a:t>
            </a:r>
            <a:r>
              <a:rPr lang="fr-FR" sz="1000" dirty="0" smtClean="0">
                <a:solidFill>
                  <a:srgbClr val="008000"/>
                </a:solidFill>
              </a:rPr>
              <a:t>au</a:t>
            </a:r>
            <a:r>
              <a:rPr lang="fr-FR" sz="1000" dirty="0">
                <a:solidFill>
                  <a:srgbClr val="008000"/>
                </a:solidFill>
              </a:rPr>
              <a:t> </a:t>
            </a:r>
            <a:r>
              <a:rPr lang="fr-FR" sz="1000" dirty="0">
                <a:solidFill>
                  <a:srgbClr val="008000"/>
                </a:solidFill>
                <a:hlinkClick r:id="rId26" tooltip="Burkina Faso"/>
              </a:rPr>
              <a:t>Burkina Faso</a:t>
            </a:r>
            <a:endParaRPr lang="fr-FR" sz="1000" dirty="0">
              <a:solidFill>
                <a:srgbClr val="008000"/>
              </a:solidFill>
            </a:endParaRPr>
          </a:p>
        </p:txBody>
      </p:sp>
      <p:pic>
        <p:nvPicPr>
          <p:cNvPr id="14" name="Image 13"/>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095792" y="5556959"/>
            <a:ext cx="1647825" cy="1238250"/>
          </a:xfrm>
          <a:prstGeom prst="rect">
            <a:avLst/>
          </a:prstGeom>
        </p:spPr>
      </p:pic>
      <p:pic>
        <p:nvPicPr>
          <p:cNvPr id="15" name="Image 14"/>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139133" y="234167"/>
            <a:ext cx="1912069" cy="727820"/>
          </a:xfrm>
          <a:prstGeom prst="rect">
            <a:avLst/>
          </a:prstGeom>
        </p:spPr>
      </p:pic>
      <p:pic>
        <p:nvPicPr>
          <p:cNvPr id="16" name="Image 15"/>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990038" y="0"/>
            <a:ext cx="495300" cy="552450"/>
          </a:xfrm>
          <a:prstGeom prst="rect">
            <a:avLst/>
          </a:prstGeom>
        </p:spPr>
      </p:pic>
      <p:pic>
        <p:nvPicPr>
          <p:cNvPr id="17" name="Image 16"/>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501010" y="40927"/>
            <a:ext cx="447675" cy="695325"/>
          </a:xfrm>
          <a:prstGeom prst="rect">
            <a:avLst/>
          </a:prstGeom>
        </p:spPr>
      </p:pic>
      <p:sp>
        <p:nvSpPr>
          <p:cNvPr id="18" name="ZoneTexte 17"/>
          <p:cNvSpPr txBox="1"/>
          <p:nvPr/>
        </p:nvSpPr>
        <p:spPr>
          <a:xfrm>
            <a:off x="1470776" y="114320"/>
            <a:ext cx="285486" cy="369332"/>
          </a:xfrm>
          <a:prstGeom prst="rect">
            <a:avLst/>
          </a:prstGeom>
          <a:noFill/>
        </p:spPr>
        <p:txBody>
          <a:bodyPr wrap="square" rtlCol="0">
            <a:spAutoFit/>
          </a:bodyPr>
          <a:lstStyle/>
          <a:p>
            <a:r>
              <a:rPr lang="fr-FR" b="1" dirty="0" smtClean="0"/>
              <a:t>?</a:t>
            </a:r>
            <a:endParaRPr lang="fr-FR" b="1" dirty="0"/>
          </a:p>
        </p:txBody>
      </p:sp>
      <p:pic>
        <p:nvPicPr>
          <p:cNvPr id="19" name="Image 18"/>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600236" y="49584"/>
            <a:ext cx="476250" cy="476250"/>
          </a:xfrm>
          <a:prstGeom prst="rect">
            <a:avLst/>
          </a:prstGeom>
        </p:spPr>
      </p:pic>
      <p:pic>
        <p:nvPicPr>
          <p:cNvPr id="20" name="Image 19"/>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74262" y="52349"/>
            <a:ext cx="462774" cy="447846"/>
          </a:xfrm>
          <a:prstGeom prst="rect">
            <a:avLst/>
          </a:prstGeom>
        </p:spPr>
      </p:pic>
      <p:pic>
        <p:nvPicPr>
          <p:cNvPr id="21" name="Picture 16" descr="C:\Users\LISAN\Pictures\Plantes fourragères\logo invasive plants5_s.jpg"/>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312084" y="98901"/>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21"/>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3915648" y="37231"/>
            <a:ext cx="498269" cy="522575"/>
          </a:xfrm>
          <a:prstGeom prst="rect">
            <a:avLst/>
          </a:prstGeom>
        </p:spPr>
      </p:pic>
      <p:sp>
        <p:nvSpPr>
          <p:cNvPr id="23" name="Rectangle 15"/>
          <p:cNvSpPr>
            <a:spLocks noChangeArrowheads="1"/>
          </p:cNvSpPr>
          <p:nvPr/>
        </p:nvSpPr>
        <p:spPr bwMode="auto">
          <a:xfrm>
            <a:off x="8773673" y="34576"/>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0" b="1">
                <a:solidFill>
                  <a:srgbClr val="008000"/>
                </a:solidFill>
              </a:rPr>
              <a:t>U</a:t>
            </a:r>
          </a:p>
        </p:txBody>
      </p:sp>
    </p:spTree>
    <p:extLst>
      <p:ext uri="{BB962C8B-B14F-4D97-AF65-F5344CB8AC3E}">
        <p14:creationId xmlns:p14="http://schemas.microsoft.com/office/powerpoint/2010/main" val="15598577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5416" y="0"/>
            <a:ext cx="432550" cy="385988"/>
          </a:xfrm>
        </p:spPr>
        <p:txBody>
          <a:bodyPr/>
          <a:lstStyle/>
          <a:p>
            <a:fld id="{814B13E8-1059-4FEE-952E-0153852B3488}" type="slidenum">
              <a:rPr lang="fr-FR" smtClean="0"/>
              <a:t>104</a:t>
            </a:fld>
            <a:endParaRPr lang="fr-FR" dirty="0"/>
          </a:p>
        </p:txBody>
      </p:sp>
      <p:sp>
        <p:nvSpPr>
          <p:cNvPr id="3" name="ZoneTexte 2"/>
          <p:cNvSpPr txBox="1"/>
          <p:nvPr/>
        </p:nvSpPr>
        <p:spPr>
          <a:xfrm>
            <a:off x="5145643" y="155482"/>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4" name="ZoneTexte 3"/>
          <p:cNvSpPr txBox="1"/>
          <p:nvPr/>
        </p:nvSpPr>
        <p:spPr>
          <a:xfrm>
            <a:off x="144810" y="486101"/>
            <a:ext cx="2161073" cy="369332"/>
          </a:xfrm>
          <a:prstGeom prst="rect">
            <a:avLst/>
          </a:prstGeom>
          <a:noFill/>
        </p:spPr>
        <p:txBody>
          <a:bodyPr wrap="square" rtlCol="0">
            <a:spAutoFit/>
          </a:bodyPr>
          <a:lstStyle/>
          <a:p>
            <a:r>
              <a:rPr lang="fr-FR" b="1" dirty="0">
                <a:solidFill>
                  <a:srgbClr val="008000"/>
                </a:solidFill>
              </a:rPr>
              <a:t>6</a:t>
            </a:r>
            <a:r>
              <a:rPr lang="fr-FR" b="1" dirty="0" smtClean="0">
                <a:solidFill>
                  <a:srgbClr val="008000"/>
                </a:solidFill>
              </a:rPr>
              <a:t>. Autres espèces</a:t>
            </a:r>
            <a:endParaRPr lang="fr-FR" b="1" dirty="0">
              <a:solidFill>
                <a:srgbClr val="008000"/>
              </a:solidFill>
            </a:endParaRPr>
          </a:p>
        </p:txBody>
      </p:sp>
      <p:sp>
        <p:nvSpPr>
          <p:cNvPr id="5" name="Rectangle 4"/>
          <p:cNvSpPr/>
          <p:nvPr/>
        </p:nvSpPr>
        <p:spPr>
          <a:xfrm>
            <a:off x="121801" y="798590"/>
            <a:ext cx="6923049" cy="369332"/>
          </a:xfrm>
          <a:prstGeom prst="rect">
            <a:avLst/>
          </a:prstGeom>
        </p:spPr>
        <p:txBody>
          <a:bodyPr wrap="none">
            <a:spAutoFit/>
          </a:bodyPr>
          <a:lstStyle/>
          <a:p>
            <a:r>
              <a:rPr lang="fr-FR" dirty="0" smtClean="0">
                <a:solidFill>
                  <a:srgbClr val="008000"/>
                </a:solidFill>
              </a:rPr>
              <a:t>6.2. </a:t>
            </a:r>
            <a:r>
              <a:rPr lang="pt-BR" b="1" dirty="0">
                <a:solidFill>
                  <a:srgbClr val="008000"/>
                </a:solidFill>
              </a:rPr>
              <a:t>Igname </a:t>
            </a:r>
            <a:r>
              <a:rPr lang="pt-BR" b="1" dirty="0" smtClean="0">
                <a:solidFill>
                  <a:srgbClr val="008000"/>
                </a:solidFill>
              </a:rPr>
              <a:t>jaune </a:t>
            </a:r>
            <a:r>
              <a:rPr lang="fr-FR" dirty="0">
                <a:solidFill>
                  <a:srgbClr val="008000"/>
                </a:solidFill>
              </a:rPr>
              <a:t>ou </a:t>
            </a:r>
            <a:r>
              <a:rPr lang="fr-FR" b="1" dirty="0">
                <a:solidFill>
                  <a:srgbClr val="008000"/>
                </a:solidFill>
              </a:rPr>
              <a:t>igname jaune grosse tête</a:t>
            </a:r>
            <a:r>
              <a:rPr lang="pt-BR" b="1" dirty="0" smtClean="0">
                <a:solidFill>
                  <a:srgbClr val="008000"/>
                </a:solidFill>
              </a:rPr>
              <a:t> </a:t>
            </a:r>
            <a:r>
              <a:rPr lang="pt-BR" dirty="0" smtClean="0">
                <a:solidFill>
                  <a:srgbClr val="008000"/>
                </a:solidFill>
              </a:rPr>
              <a:t>(</a:t>
            </a:r>
            <a:r>
              <a:rPr lang="fr-FR" i="1" dirty="0" err="1">
                <a:solidFill>
                  <a:srgbClr val="008000"/>
                </a:solidFill>
              </a:rPr>
              <a:t>Dioscorea</a:t>
            </a:r>
            <a:r>
              <a:rPr lang="fr-FR" i="1" dirty="0">
                <a:solidFill>
                  <a:srgbClr val="008000"/>
                </a:solidFill>
              </a:rPr>
              <a:t> </a:t>
            </a:r>
            <a:r>
              <a:rPr lang="fr-FR" i="1" dirty="0" err="1">
                <a:solidFill>
                  <a:srgbClr val="008000"/>
                </a:solidFill>
              </a:rPr>
              <a:t>cayenensis</a:t>
            </a:r>
            <a:r>
              <a:rPr lang="pt-BR" dirty="0" smtClean="0">
                <a:solidFill>
                  <a:srgbClr val="008000"/>
                </a:solidFill>
              </a:rPr>
              <a:t>)</a:t>
            </a:r>
            <a:endParaRPr lang="fr-FR" dirty="0">
              <a:solidFill>
                <a:srgbClr val="008000"/>
              </a:solidFill>
            </a:endParaRPr>
          </a:p>
        </p:txBody>
      </p:sp>
      <p:sp>
        <p:nvSpPr>
          <p:cNvPr id="6" name="ZoneTexte 5"/>
          <p:cNvSpPr txBox="1"/>
          <p:nvPr/>
        </p:nvSpPr>
        <p:spPr>
          <a:xfrm>
            <a:off x="121801" y="1167922"/>
            <a:ext cx="11897601" cy="3600986"/>
          </a:xfrm>
          <a:prstGeom prst="rect">
            <a:avLst/>
          </a:prstGeom>
          <a:noFill/>
        </p:spPr>
        <p:txBody>
          <a:bodyPr wrap="square" rtlCol="0">
            <a:spAutoFit/>
          </a:bodyPr>
          <a:lstStyle/>
          <a:p>
            <a:pPr algn="just"/>
            <a:r>
              <a:rPr lang="fr-FR" sz="1200" b="1" dirty="0" smtClean="0">
                <a:solidFill>
                  <a:srgbClr val="008000"/>
                </a:solidFill>
              </a:rPr>
              <a:t>Igname </a:t>
            </a:r>
            <a:r>
              <a:rPr lang="fr-FR" sz="1200" b="1" dirty="0">
                <a:solidFill>
                  <a:srgbClr val="008000"/>
                </a:solidFill>
              </a:rPr>
              <a:t>de </a:t>
            </a:r>
            <a:r>
              <a:rPr lang="fr-FR" sz="1200" b="1" dirty="0" smtClean="0">
                <a:solidFill>
                  <a:srgbClr val="008000"/>
                </a:solidFill>
              </a:rPr>
              <a:t>Guinée </a:t>
            </a:r>
            <a:r>
              <a:rPr lang="fr-FR" sz="1200" dirty="0" smtClean="0">
                <a:solidFill>
                  <a:srgbClr val="008000"/>
                </a:solidFill>
              </a:rPr>
              <a:t>(suite) : Quatre </a:t>
            </a:r>
            <a:r>
              <a:rPr lang="fr-FR" sz="1200" dirty="0">
                <a:solidFill>
                  <a:srgbClr val="008000"/>
                </a:solidFill>
              </a:rPr>
              <a:t>phases de croissance ont été reconnus pour l’igname de Guinée, à partir </a:t>
            </a:r>
            <a:r>
              <a:rPr lang="fr-FR" sz="1200" dirty="0" smtClean="0">
                <a:solidFill>
                  <a:srgbClr val="008000"/>
                </a:solidFill>
              </a:rPr>
              <a:t>des </a:t>
            </a:r>
            <a:r>
              <a:rPr lang="fr-FR" sz="1200" dirty="0">
                <a:solidFill>
                  <a:srgbClr val="008000"/>
                </a:solidFill>
              </a:rPr>
              <a:t>tubercules. La première phase dure 6 semaines à partir de l'émergence. Il comprend prolifération des </a:t>
            </a:r>
            <a:r>
              <a:rPr lang="fr-FR" sz="1200" dirty="0" smtClean="0">
                <a:solidFill>
                  <a:srgbClr val="008000"/>
                </a:solidFill>
              </a:rPr>
              <a:t>racines </a:t>
            </a:r>
            <a:r>
              <a:rPr lang="fr-FR" sz="1200" dirty="0">
                <a:solidFill>
                  <a:srgbClr val="008000"/>
                </a:solidFill>
              </a:rPr>
              <a:t>et une vaste allongement de la liane, mais très peu d'expansion des feuilles. La croissance au cours de cette phase dépend de la nourriture stockée dans le tubercule mère. La deuxième phase dure de 6-10 semaines après la levée et est marquée par l'expansion des feuilles forte et transition vers la pleine autotrophie. L’initiation du Tubercule se produit vers la fin de cette phase. La troisième phase dure de 10 à 18 semaines après l'émergence et comprend le grossissement des tubercules. La surface foliaire et la longueur de la liane ne augmente pas beaucoup pendant cette phase, et la quantité de la vie des racines diminue. La quatrième phase dure de 18 semaines après la levée jusqu'à la feuille, de la liane et de la sénescence de la racine à la fin de la saison, 6-7 mois après la levée. Le tubercule résultant (si récolté ou laissé dans le sol) reste en sommeil pendant 2-3 mois avant qu'il ne commence à germer. L'igname de Guinée nécessite une température de 25-30 °C, pour une croissance normale. L'igname blanc de Guinée  est mieux adaptée aux régions de savane avec leur longue saison sèche, tandis que l'igname jaune de Guinée est cultivée dans les zones forestières de l'Afrique de l'Ouest, où la saison sèche est relativement courte et la saison de croissance dure environ 11 mois. Pour l'igname blanc de Guinée, l'approvisionnement en eau doit être adéquat pour les 6-7 mois des phases de croissance de la plante. Des précipitations Uniformément réparties, de 1500 mm/an sont optimales, mais les petites cultures peut être obtenue avec aussi peu que 600 mm/an. L'igname de Guinée ne pousse bien que sur un sol très fertile.</a:t>
            </a:r>
          </a:p>
          <a:p>
            <a:pPr algn="just"/>
            <a:r>
              <a:rPr lang="fr-FR" sz="1200" dirty="0">
                <a:solidFill>
                  <a:srgbClr val="FF0000"/>
                </a:solidFill>
              </a:rPr>
              <a:t>Le sol doit être libre de gravier ou de pierres grossières, et dépourvu d'un pan dur, sinon forme du tubercule est déformé.</a:t>
            </a:r>
            <a:endParaRPr lang="fr-FR" sz="1200" dirty="0" smtClean="0">
              <a:solidFill>
                <a:srgbClr val="FF0000"/>
              </a:solidFill>
            </a:endParaRPr>
          </a:p>
          <a:p>
            <a:pPr algn="just"/>
            <a:r>
              <a:rPr lang="fr-FR" sz="1200" b="1" i="1" dirty="0" err="1" smtClean="0">
                <a:solidFill>
                  <a:srgbClr val="008000"/>
                </a:solidFill>
              </a:rPr>
              <a:t>Dioscorea</a:t>
            </a:r>
            <a:r>
              <a:rPr lang="fr-FR" sz="1200" b="1" i="1" dirty="0" smtClean="0">
                <a:solidFill>
                  <a:srgbClr val="008000"/>
                </a:solidFill>
              </a:rPr>
              <a:t> </a:t>
            </a:r>
            <a:r>
              <a:rPr lang="fr-FR" sz="1200" b="1" i="1" dirty="0" err="1">
                <a:solidFill>
                  <a:srgbClr val="008000"/>
                </a:solidFill>
              </a:rPr>
              <a:t>cayenensis</a:t>
            </a:r>
            <a:r>
              <a:rPr lang="fr-FR" sz="1200" b="1" i="1" dirty="0">
                <a:solidFill>
                  <a:srgbClr val="008000"/>
                </a:solidFill>
              </a:rPr>
              <a:t> </a:t>
            </a:r>
            <a:r>
              <a:rPr lang="fr-FR" sz="1200" dirty="0">
                <a:solidFill>
                  <a:srgbClr val="008000"/>
                </a:solidFill>
              </a:rPr>
              <a:t>(igname jaune, « </a:t>
            </a:r>
            <a:r>
              <a:rPr lang="fr-FR" sz="1200" dirty="0" err="1">
                <a:solidFill>
                  <a:srgbClr val="008000"/>
                </a:solidFill>
              </a:rPr>
              <a:t>yellow</a:t>
            </a:r>
            <a:r>
              <a:rPr lang="fr-FR" sz="1200" dirty="0">
                <a:solidFill>
                  <a:srgbClr val="008000"/>
                </a:solidFill>
              </a:rPr>
              <a:t> </a:t>
            </a:r>
            <a:r>
              <a:rPr lang="fr-FR" sz="1200" dirty="0" err="1">
                <a:solidFill>
                  <a:srgbClr val="008000"/>
                </a:solidFill>
              </a:rPr>
              <a:t>yam</a:t>
            </a:r>
            <a:r>
              <a:rPr lang="fr-FR" sz="1200" dirty="0">
                <a:solidFill>
                  <a:srgbClr val="008000"/>
                </a:solidFill>
              </a:rPr>
              <a:t> ») est également une plante autochtone de l'Afrique de l'Ouest. Elle est moins appréciée en Afrique que l'espèce précédente, mais quand même largement cultivée car elle est plus robuste dans les zones de forêt humide, donne un meilleur rendement et peut être récoltée durant une période plus longue que </a:t>
            </a:r>
            <a:r>
              <a:rPr lang="fr-FR" sz="1200" b="1" i="1" dirty="0">
                <a:solidFill>
                  <a:srgbClr val="008000"/>
                </a:solidFill>
              </a:rPr>
              <a:t>D</a:t>
            </a:r>
            <a:r>
              <a:rPr lang="fr-FR" sz="1200" dirty="0">
                <a:solidFill>
                  <a:srgbClr val="008000"/>
                </a:solidFill>
              </a:rPr>
              <a:t>.</a:t>
            </a:r>
            <a:r>
              <a:rPr lang="fr-FR" sz="1200" b="1" i="1" dirty="0">
                <a:solidFill>
                  <a:srgbClr val="008000"/>
                </a:solidFill>
              </a:rPr>
              <a:t> </a:t>
            </a:r>
            <a:r>
              <a:rPr lang="fr-FR" sz="1200" b="1" i="1" dirty="0" err="1">
                <a:solidFill>
                  <a:srgbClr val="008000"/>
                </a:solidFill>
              </a:rPr>
              <a:t>rotundata</a:t>
            </a:r>
            <a:r>
              <a:rPr lang="fr-FR" sz="1200" dirty="0">
                <a:solidFill>
                  <a:srgbClr val="008000"/>
                </a:solidFill>
              </a:rPr>
              <a:t>. La tige est cylindrique et possède des épines, particulièrement vers la base. Les feuilles, en forme de </a:t>
            </a:r>
            <a:r>
              <a:rPr lang="fr-FR" sz="1200" dirty="0" smtClean="0">
                <a:solidFill>
                  <a:srgbClr val="008000"/>
                </a:solidFill>
              </a:rPr>
              <a:t>cœur, </a:t>
            </a:r>
            <a:r>
              <a:rPr lang="fr-FR" sz="1200" dirty="0">
                <a:solidFill>
                  <a:srgbClr val="008000"/>
                </a:solidFill>
              </a:rPr>
              <a:t>sont larges et de couleur vert clair. Les grands tubercules ont une chair jaunâtre. Les tubercules de cette espèce ne se conservent pas longtemps du fait de leur courte dormance. </a:t>
            </a:r>
            <a:endParaRPr lang="fr-FR" sz="1200" dirty="0" smtClean="0">
              <a:solidFill>
                <a:srgbClr val="008000"/>
              </a:solidFill>
            </a:endParaRPr>
          </a:p>
          <a:p>
            <a:pPr algn="just"/>
            <a:r>
              <a:rPr lang="fr-FR" sz="1200" dirty="0" smtClean="0">
                <a:solidFill>
                  <a:srgbClr val="FF0000"/>
                </a:solidFill>
              </a:rPr>
              <a:t>Il </a:t>
            </a:r>
            <a:r>
              <a:rPr lang="fr-FR" sz="1200" dirty="0">
                <a:solidFill>
                  <a:srgbClr val="FF0000"/>
                </a:solidFill>
              </a:rPr>
              <a:t>n'y a pas unanimité parmi les spécialistes quant à savoir si </a:t>
            </a:r>
            <a:r>
              <a:rPr lang="fr-FR" sz="1200" b="1" i="1" dirty="0">
                <a:solidFill>
                  <a:srgbClr val="FF0000"/>
                </a:solidFill>
              </a:rPr>
              <a:t>D</a:t>
            </a:r>
            <a:r>
              <a:rPr lang="fr-FR" sz="1200" dirty="0">
                <a:solidFill>
                  <a:srgbClr val="FF0000"/>
                </a:solidFill>
              </a:rPr>
              <a:t>.</a:t>
            </a:r>
            <a:r>
              <a:rPr lang="fr-FR" sz="1200" b="1" i="1" dirty="0">
                <a:solidFill>
                  <a:srgbClr val="FF0000"/>
                </a:solidFill>
              </a:rPr>
              <a:t> </a:t>
            </a:r>
            <a:r>
              <a:rPr lang="fr-FR" sz="1200" b="1" i="1" dirty="0" err="1">
                <a:solidFill>
                  <a:srgbClr val="FF0000"/>
                </a:solidFill>
              </a:rPr>
              <a:t>rotundata</a:t>
            </a:r>
            <a:r>
              <a:rPr lang="fr-FR" sz="1200" dirty="0">
                <a:solidFill>
                  <a:srgbClr val="FF0000"/>
                </a:solidFill>
              </a:rPr>
              <a:t> et</a:t>
            </a:r>
            <a:r>
              <a:rPr lang="fr-FR" sz="1200" b="1" i="1" dirty="0">
                <a:solidFill>
                  <a:srgbClr val="FF0000"/>
                </a:solidFill>
              </a:rPr>
              <a:t> D</a:t>
            </a:r>
            <a:r>
              <a:rPr lang="fr-FR" sz="1200" dirty="0">
                <a:solidFill>
                  <a:srgbClr val="FF0000"/>
                </a:solidFill>
              </a:rPr>
              <a:t>.</a:t>
            </a:r>
            <a:r>
              <a:rPr lang="fr-FR" sz="1200" b="1" i="1" dirty="0">
                <a:solidFill>
                  <a:srgbClr val="FF0000"/>
                </a:solidFill>
              </a:rPr>
              <a:t> </a:t>
            </a:r>
            <a:r>
              <a:rPr lang="fr-FR" sz="1200" b="1" i="1" dirty="0" err="1" smtClean="0">
                <a:solidFill>
                  <a:srgbClr val="FF0000"/>
                </a:solidFill>
              </a:rPr>
              <a:t>cayenensis</a:t>
            </a:r>
            <a:r>
              <a:rPr lang="fr-FR" sz="1200" b="1" i="1" dirty="0" smtClean="0">
                <a:solidFill>
                  <a:srgbClr val="FF0000"/>
                </a:solidFill>
              </a:rPr>
              <a:t> </a:t>
            </a:r>
            <a:r>
              <a:rPr lang="fr-FR" sz="1200" dirty="0" smtClean="0">
                <a:solidFill>
                  <a:srgbClr val="FF0000"/>
                </a:solidFill>
              </a:rPr>
              <a:t>sont </a:t>
            </a:r>
            <a:r>
              <a:rPr lang="fr-FR" sz="1200" dirty="0">
                <a:solidFill>
                  <a:srgbClr val="FF0000"/>
                </a:solidFill>
              </a:rPr>
              <a:t>deux espèces différentes ou appartiennent à la même espèce</a:t>
            </a:r>
            <a:r>
              <a:rPr lang="fr-FR" sz="1200" dirty="0" smtClean="0">
                <a:solidFill>
                  <a:srgbClr val="FF0000"/>
                </a:solidFill>
              </a:rPr>
              <a:t>. </a:t>
            </a:r>
          </a:p>
          <a:p>
            <a:pPr algn="just"/>
            <a:r>
              <a:rPr lang="fr-FR" sz="1200" dirty="0" smtClean="0">
                <a:solidFill>
                  <a:srgbClr val="008000"/>
                </a:solidFill>
              </a:rPr>
              <a:t>Sources </a:t>
            </a:r>
            <a:r>
              <a:rPr lang="fr-FR" sz="1200" dirty="0">
                <a:solidFill>
                  <a:srgbClr val="008000"/>
                </a:solidFill>
              </a:rPr>
              <a:t>: a) </a:t>
            </a:r>
            <a:r>
              <a:rPr lang="fr-FR" sz="1200" dirty="0">
                <a:solidFill>
                  <a:srgbClr val="008000"/>
                </a:solidFill>
                <a:hlinkClick r:id="rId2"/>
              </a:rPr>
              <a:t>http://</a:t>
            </a:r>
            <a:r>
              <a:rPr lang="fr-FR" sz="1200" dirty="0" smtClean="0">
                <a:solidFill>
                  <a:srgbClr val="008000"/>
                </a:solidFill>
                <a:hlinkClick r:id="rId2"/>
              </a:rPr>
              <a:t>fr.wikipedia.org/wiki/Igname</a:t>
            </a:r>
            <a:r>
              <a:rPr lang="fr-FR" sz="1200" dirty="0">
                <a:solidFill>
                  <a:srgbClr val="008000"/>
                </a:solidFill>
              </a:rPr>
              <a:t>, b) </a:t>
            </a:r>
            <a:r>
              <a:rPr lang="fr-FR" sz="1200" dirty="0">
                <a:solidFill>
                  <a:srgbClr val="008000"/>
                </a:solidFill>
                <a:hlinkClick r:id="rId3"/>
              </a:rPr>
              <a:t>http://</a:t>
            </a:r>
            <a:r>
              <a:rPr lang="fr-FR" sz="1200" dirty="0" smtClean="0">
                <a:solidFill>
                  <a:srgbClr val="008000"/>
                </a:solidFill>
                <a:hlinkClick r:id="rId3"/>
              </a:rPr>
              <a:t>fr.wikipedia.org/wiki/Dioscorea_alata</a:t>
            </a:r>
            <a:r>
              <a:rPr lang="fr-FR" sz="1200" dirty="0" smtClean="0">
                <a:solidFill>
                  <a:srgbClr val="008000"/>
                </a:solidFill>
              </a:rPr>
              <a:t>, c) </a:t>
            </a:r>
            <a:r>
              <a:rPr lang="fr-FR" sz="1200" dirty="0">
                <a:solidFill>
                  <a:srgbClr val="008000"/>
                </a:solidFill>
                <a:hlinkClick r:id="rId4"/>
              </a:rPr>
              <a:t>http://</a:t>
            </a:r>
            <a:r>
              <a:rPr lang="fr-FR" sz="1200" dirty="0" smtClean="0">
                <a:solidFill>
                  <a:srgbClr val="008000"/>
                </a:solidFill>
                <a:hlinkClick r:id="rId4"/>
              </a:rPr>
              <a:t>www.prota4u.org/protav8.asp?p=Dioscorea%20cayenensis</a:t>
            </a:r>
            <a:r>
              <a:rPr lang="fr-FR" sz="1200" dirty="0" smtClean="0">
                <a:solidFill>
                  <a:srgbClr val="008000"/>
                </a:solidFill>
              </a:rPr>
              <a:t>, d</a:t>
            </a:r>
            <a:r>
              <a:rPr lang="fr-FR" sz="1200" dirty="0">
                <a:solidFill>
                  <a:srgbClr val="008000"/>
                </a:solidFill>
              </a:rPr>
              <a:t>) </a:t>
            </a:r>
            <a:r>
              <a:rPr lang="fr-FR" sz="1200" dirty="0" err="1">
                <a:solidFill>
                  <a:srgbClr val="008000"/>
                </a:solidFill>
              </a:rPr>
              <a:t>Caractéristisation</a:t>
            </a:r>
            <a:r>
              <a:rPr lang="fr-FR" sz="1200" dirty="0">
                <a:solidFill>
                  <a:srgbClr val="008000"/>
                </a:solidFill>
              </a:rPr>
              <a:t> génétique des ignames cultivées de Madagascar et de leur virus, </a:t>
            </a:r>
            <a:r>
              <a:rPr lang="fr-FR" sz="1200" dirty="0">
                <a:solidFill>
                  <a:srgbClr val="008000"/>
                </a:solidFill>
                <a:hlinkClick r:id="rId5"/>
              </a:rPr>
              <a:t>http://</a:t>
            </a:r>
            <a:r>
              <a:rPr lang="fr-FR" sz="1200" dirty="0" smtClean="0">
                <a:solidFill>
                  <a:srgbClr val="008000"/>
                </a:solidFill>
                <a:hlinkClick r:id="rId5"/>
              </a:rPr>
              <a:t>iarivo.cirad.fr/doc/corus/Rap-stage_MamyTiana2010.pdf</a:t>
            </a:r>
            <a:r>
              <a:rPr lang="fr-FR" sz="1200" dirty="0">
                <a:solidFill>
                  <a:srgbClr val="008000"/>
                </a:solidFill>
              </a:rPr>
              <a:t>, e) </a:t>
            </a:r>
            <a:r>
              <a:rPr lang="fr-FR" sz="1200" dirty="0">
                <a:solidFill>
                  <a:srgbClr val="008000"/>
                </a:solidFill>
                <a:hlinkClick r:id="rId6"/>
              </a:rPr>
              <a:t>http://</a:t>
            </a:r>
            <a:r>
              <a:rPr lang="fr-FR" sz="1200" dirty="0" smtClean="0">
                <a:solidFill>
                  <a:srgbClr val="008000"/>
                </a:solidFill>
                <a:hlinkClick r:id="rId6"/>
              </a:rPr>
              <a:t>www.fao.org/wairdocs/x5695f/x5695f04.htm</a:t>
            </a:r>
            <a:r>
              <a:rPr lang="fr-FR" sz="1200" dirty="0" smtClean="0">
                <a:solidFill>
                  <a:srgbClr val="008000"/>
                </a:solidFill>
              </a:rPr>
              <a:t>;</a:t>
            </a:r>
          </a:p>
          <a:p>
            <a:pPr algn="just"/>
            <a:r>
              <a:rPr lang="fr-FR" sz="1200" dirty="0">
                <a:solidFill>
                  <a:srgbClr val="008000"/>
                </a:solidFill>
              </a:rPr>
              <a:t>f) </a:t>
            </a:r>
            <a:r>
              <a:rPr lang="fr-FR" sz="1200" dirty="0">
                <a:solidFill>
                  <a:srgbClr val="008000"/>
                </a:solidFill>
                <a:hlinkClick r:id="rId7"/>
              </a:rPr>
              <a:t>http://</a:t>
            </a:r>
            <a:r>
              <a:rPr lang="fr-FR" sz="1200" dirty="0" smtClean="0">
                <a:solidFill>
                  <a:srgbClr val="008000"/>
                </a:solidFill>
                <a:hlinkClick r:id="rId7"/>
              </a:rPr>
              <a:t>www.fastonline.org/CD3WD_40/CD3WD/AGRIC/NR03RE/EN/B1373_37.HTM</a:t>
            </a:r>
            <a:r>
              <a:rPr lang="fr-FR" sz="1200" dirty="0" smtClean="0">
                <a:solidFill>
                  <a:srgbClr val="008000"/>
                </a:solidFill>
              </a:rPr>
              <a:t>   	  </a:t>
            </a:r>
            <a:endParaRPr lang="fr-FR" sz="1200" dirty="0">
              <a:solidFill>
                <a:srgbClr val="008000"/>
              </a:solidFill>
            </a:endParaRPr>
          </a:p>
        </p:txBody>
      </p:sp>
      <p:pic>
        <p:nvPicPr>
          <p:cNvPr id="7" name="Imag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9040" y="4948453"/>
            <a:ext cx="2438400" cy="1828800"/>
          </a:xfrm>
          <a:prstGeom prst="rect">
            <a:avLst/>
          </a:prstGeom>
        </p:spPr>
      </p:pic>
      <p:pic>
        <p:nvPicPr>
          <p:cNvPr id="8" name="Imag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38282" y="4461831"/>
            <a:ext cx="1453019" cy="2231708"/>
          </a:xfrm>
          <a:prstGeom prst="rect">
            <a:avLst/>
          </a:prstGeom>
        </p:spPr>
      </p:pic>
      <p:pic>
        <p:nvPicPr>
          <p:cNvPr id="9" name="Imag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34281" y="4598039"/>
            <a:ext cx="2181225" cy="2095500"/>
          </a:xfrm>
          <a:prstGeom prst="rect">
            <a:avLst/>
          </a:prstGeom>
        </p:spPr>
      </p:pic>
      <p:pic>
        <p:nvPicPr>
          <p:cNvPr id="10" name="Imag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11953" y="5266063"/>
            <a:ext cx="2215652" cy="1501449"/>
          </a:xfrm>
          <a:prstGeom prst="rect">
            <a:avLst/>
          </a:prstGeom>
        </p:spPr>
      </p:pic>
      <p:pic>
        <p:nvPicPr>
          <p:cNvPr id="11" name="Imag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4810" y="4976411"/>
            <a:ext cx="2609850" cy="1752600"/>
          </a:xfrm>
          <a:prstGeom prst="rect">
            <a:avLst/>
          </a:prstGeom>
        </p:spPr>
      </p:pic>
      <p:pic>
        <p:nvPicPr>
          <p:cNvPr id="12" name="Imag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47840" y="110807"/>
            <a:ext cx="952775" cy="952775"/>
          </a:xfrm>
          <a:prstGeom prst="rect">
            <a:avLst/>
          </a:prstGeom>
        </p:spPr>
      </p:pic>
      <p:pic>
        <p:nvPicPr>
          <p:cNvPr id="13" name="Image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90038" y="0"/>
            <a:ext cx="495300" cy="552450"/>
          </a:xfrm>
          <a:prstGeom prst="rect">
            <a:avLst/>
          </a:prstGeom>
        </p:spPr>
      </p:pic>
      <p:pic>
        <p:nvPicPr>
          <p:cNvPr id="14" name="Image 1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01010" y="40927"/>
            <a:ext cx="447675" cy="695325"/>
          </a:xfrm>
          <a:prstGeom prst="rect">
            <a:avLst/>
          </a:prstGeom>
        </p:spPr>
      </p:pic>
      <p:sp>
        <p:nvSpPr>
          <p:cNvPr id="15" name="ZoneTexte 14"/>
          <p:cNvSpPr txBox="1"/>
          <p:nvPr/>
        </p:nvSpPr>
        <p:spPr>
          <a:xfrm>
            <a:off x="1470776" y="114320"/>
            <a:ext cx="285486" cy="369332"/>
          </a:xfrm>
          <a:prstGeom prst="rect">
            <a:avLst/>
          </a:prstGeom>
          <a:noFill/>
        </p:spPr>
        <p:txBody>
          <a:bodyPr wrap="square" rtlCol="0">
            <a:spAutoFit/>
          </a:bodyPr>
          <a:lstStyle/>
          <a:p>
            <a:r>
              <a:rPr lang="fr-FR" b="1" dirty="0" smtClean="0"/>
              <a:t>?</a:t>
            </a:r>
            <a:endParaRPr lang="fr-FR" b="1" dirty="0"/>
          </a:p>
        </p:txBody>
      </p:sp>
      <p:pic>
        <p:nvPicPr>
          <p:cNvPr id="16" name="Image 1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600236" y="49584"/>
            <a:ext cx="476250" cy="476250"/>
          </a:xfrm>
          <a:prstGeom prst="rect">
            <a:avLst/>
          </a:prstGeom>
        </p:spPr>
      </p:pic>
      <p:pic>
        <p:nvPicPr>
          <p:cNvPr id="17" name="Image 1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74262" y="52349"/>
            <a:ext cx="462774" cy="447846"/>
          </a:xfrm>
          <a:prstGeom prst="rect">
            <a:avLst/>
          </a:prstGeom>
        </p:spPr>
      </p:pic>
      <p:pic>
        <p:nvPicPr>
          <p:cNvPr id="18" name="Picture 16" descr="C:\Users\LISAN\Pictures\Plantes fourragères\logo invasive plants5_s.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312084" y="98901"/>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1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915648" y="37231"/>
            <a:ext cx="498269" cy="522575"/>
          </a:xfrm>
          <a:prstGeom prst="rect">
            <a:avLst/>
          </a:prstGeom>
        </p:spPr>
      </p:pic>
      <p:sp>
        <p:nvSpPr>
          <p:cNvPr id="20" name="Rectangle 15"/>
          <p:cNvSpPr>
            <a:spLocks noChangeArrowheads="1"/>
          </p:cNvSpPr>
          <p:nvPr/>
        </p:nvSpPr>
        <p:spPr bwMode="auto">
          <a:xfrm>
            <a:off x="8773673" y="34576"/>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0" b="1">
                <a:solidFill>
                  <a:srgbClr val="008000"/>
                </a:solidFill>
              </a:rPr>
              <a:t>U</a:t>
            </a:r>
          </a:p>
        </p:txBody>
      </p:sp>
    </p:spTree>
    <p:extLst>
      <p:ext uri="{BB962C8B-B14F-4D97-AF65-F5344CB8AC3E}">
        <p14:creationId xmlns:p14="http://schemas.microsoft.com/office/powerpoint/2010/main" val="24041700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07993" y="117052"/>
            <a:ext cx="482600" cy="343253"/>
          </a:xfrm>
        </p:spPr>
        <p:txBody>
          <a:bodyPr/>
          <a:lstStyle/>
          <a:p>
            <a:fld id="{814B13E8-1059-4FEE-952E-0153852B3488}" type="slidenum">
              <a:rPr lang="fr-FR" smtClean="0"/>
              <a:t>105</a:t>
            </a:fld>
            <a:endParaRPr lang="fr-FR"/>
          </a:p>
        </p:txBody>
      </p:sp>
      <p:sp>
        <p:nvSpPr>
          <p:cNvPr id="3" name="ZoneTexte 2"/>
          <p:cNvSpPr txBox="1"/>
          <p:nvPr/>
        </p:nvSpPr>
        <p:spPr>
          <a:xfrm>
            <a:off x="5138098" y="191852"/>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4" name="ZoneTexte 3"/>
          <p:cNvSpPr txBox="1"/>
          <p:nvPr/>
        </p:nvSpPr>
        <p:spPr>
          <a:xfrm>
            <a:off x="107993" y="460305"/>
            <a:ext cx="2161073" cy="369332"/>
          </a:xfrm>
          <a:prstGeom prst="rect">
            <a:avLst/>
          </a:prstGeom>
          <a:noFill/>
        </p:spPr>
        <p:txBody>
          <a:bodyPr wrap="square" rtlCol="0">
            <a:spAutoFit/>
          </a:bodyPr>
          <a:lstStyle/>
          <a:p>
            <a:r>
              <a:rPr lang="fr-FR" b="1" dirty="0">
                <a:solidFill>
                  <a:srgbClr val="008000"/>
                </a:solidFill>
              </a:rPr>
              <a:t>6</a:t>
            </a:r>
            <a:r>
              <a:rPr lang="fr-FR" b="1" dirty="0" smtClean="0">
                <a:solidFill>
                  <a:srgbClr val="008000"/>
                </a:solidFill>
              </a:rPr>
              <a:t>. Autres espèces</a:t>
            </a:r>
            <a:endParaRPr lang="fr-FR" b="1" dirty="0">
              <a:solidFill>
                <a:srgbClr val="008000"/>
              </a:solidFill>
            </a:endParaRPr>
          </a:p>
        </p:txBody>
      </p:sp>
      <p:sp>
        <p:nvSpPr>
          <p:cNvPr id="5" name="Rectangle 4"/>
          <p:cNvSpPr/>
          <p:nvPr/>
        </p:nvSpPr>
        <p:spPr>
          <a:xfrm>
            <a:off x="121801" y="798590"/>
            <a:ext cx="7225183" cy="369332"/>
          </a:xfrm>
          <a:prstGeom prst="rect">
            <a:avLst/>
          </a:prstGeom>
        </p:spPr>
        <p:txBody>
          <a:bodyPr wrap="none">
            <a:spAutoFit/>
          </a:bodyPr>
          <a:lstStyle/>
          <a:p>
            <a:r>
              <a:rPr lang="fr-FR" dirty="0" smtClean="0">
                <a:solidFill>
                  <a:srgbClr val="008000"/>
                </a:solidFill>
              </a:rPr>
              <a:t>6.3. </a:t>
            </a:r>
            <a:r>
              <a:rPr lang="pt-BR" b="1" dirty="0">
                <a:solidFill>
                  <a:srgbClr val="008000"/>
                </a:solidFill>
              </a:rPr>
              <a:t>Igname ailée </a:t>
            </a:r>
            <a:r>
              <a:rPr lang="pt-BR" dirty="0">
                <a:solidFill>
                  <a:srgbClr val="008000"/>
                </a:solidFill>
              </a:rPr>
              <a:t>ou </a:t>
            </a:r>
            <a:r>
              <a:rPr lang="pt-BR" b="1" dirty="0">
                <a:solidFill>
                  <a:srgbClr val="008000"/>
                </a:solidFill>
              </a:rPr>
              <a:t>grande igname </a:t>
            </a:r>
            <a:r>
              <a:rPr lang="pt-BR" dirty="0">
                <a:solidFill>
                  <a:srgbClr val="008000"/>
                </a:solidFill>
              </a:rPr>
              <a:t>ou </a:t>
            </a:r>
            <a:r>
              <a:rPr lang="pt-BR" b="1" dirty="0">
                <a:solidFill>
                  <a:srgbClr val="008000"/>
                </a:solidFill>
              </a:rPr>
              <a:t>igname </a:t>
            </a:r>
            <a:r>
              <a:rPr lang="pt-BR" b="1" dirty="0" smtClean="0">
                <a:solidFill>
                  <a:srgbClr val="008000"/>
                </a:solidFill>
              </a:rPr>
              <a:t>pourpre </a:t>
            </a:r>
            <a:r>
              <a:rPr lang="pt-BR" dirty="0" smtClean="0">
                <a:solidFill>
                  <a:srgbClr val="008000"/>
                </a:solidFill>
              </a:rPr>
              <a:t>(</a:t>
            </a:r>
            <a:r>
              <a:rPr lang="pt-BR" i="1" dirty="0" smtClean="0">
                <a:hlinkClick r:id="rId2" tooltip="Dioscorea alata"/>
              </a:rPr>
              <a:t>Dioscorea </a:t>
            </a:r>
            <a:r>
              <a:rPr lang="pt-BR" i="1" dirty="0">
                <a:hlinkClick r:id="rId2" tooltip="Dioscorea alata"/>
              </a:rPr>
              <a:t>alata</a:t>
            </a:r>
            <a:r>
              <a:rPr lang="fr-FR" dirty="0" smtClean="0">
                <a:solidFill>
                  <a:srgbClr val="008000"/>
                </a:solidFill>
              </a:rPr>
              <a:t>)</a:t>
            </a:r>
            <a:endParaRPr lang="fr-FR" dirty="0">
              <a:solidFill>
                <a:srgbClr val="008000"/>
              </a:solidFill>
            </a:endParaRPr>
          </a:p>
        </p:txBody>
      </p:sp>
      <p:sp>
        <p:nvSpPr>
          <p:cNvPr id="6" name="ZoneTexte 5"/>
          <p:cNvSpPr txBox="1"/>
          <p:nvPr/>
        </p:nvSpPr>
        <p:spPr>
          <a:xfrm>
            <a:off x="121801" y="1167922"/>
            <a:ext cx="11897601" cy="2677656"/>
          </a:xfrm>
          <a:prstGeom prst="rect">
            <a:avLst/>
          </a:prstGeom>
          <a:noFill/>
        </p:spPr>
        <p:txBody>
          <a:bodyPr wrap="square" rtlCol="0">
            <a:spAutoFit/>
          </a:bodyPr>
          <a:lstStyle/>
          <a:p>
            <a:pPr algn="just"/>
            <a:r>
              <a:rPr lang="fr-FR" sz="1200" dirty="0" smtClean="0">
                <a:solidFill>
                  <a:srgbClr val="008000"/>
                </a:solidFill>
              </a:rPr>
              <a:t>L'</a:t>
            </a:r>
            <a:r>
              <a:rPr lang="fr-FR" sz="1200" b="1" dirty="0" smtClean="0">
                <a:solidFill>
                  <a:srgbClr val="008000"/>
                </a:solidFill>
              </a:rPr>
              <a:t>Igname </a:t>
            </a:r>
            <a:r>
              <a:rPr lang="fr-FR" sz="1200" b="1" dirty="0">
                <a:solidFill>
                  <a:srgbClr val="008000"/>
                </a:solidFill>
              </a:rPr>
              <a:t>ailée</a:t>
            </a:r>
            <a:r>
              <a:rPr lang="fr-FR" sz="1200" dirty="0">
                <a:solidFill>
                  <a:srgbClr val="008000"/>
                </a:solidFill>
              </a:rPr>
              <a:t>, </a:t>
            </a:r>
            <a:r>
              <a:rPr lang="fr-FR" sz="1200" b="1" dirty="0">
                <a:solidFill>
                  <a:srgbClr val="008000"/>
                </a:solidFill>
              </a:rPr>
              <a:t>grande igname</a:t>
            </a:r>
            <a:r>
              <a:rPr lang="fr-FR" sz="1200" dirty="0">
                <a:solidFill>
                  <a:srgbClr val="008000"/>
                </a:solidFill>
              </a:rPr>
              <a:t>, </a:t>
            </a:r>
            <a:r>
              <a:rPr lang="fr-FR" sz="1200" b="1" dirty="0" err="1">
                <a:solidFill>
                  <a:srgbClr val="008000"/>
                </a:solidFill>
              </a:rPr>
              <a:t>cambarre</a:t>
            </a:r>
            <a:r>
              <a:rPr lang="fr-FR" sz="1200" dirty="0">
                <a:solidFill>
                  <a:srgbClr val="008000"/>
                </a:solidFill>
              </a:rPr>
              <a:t>, (</a:t>
            </a:r>
            <a:r>
              <a:rPr lang="fr-FR" sz="1200" b="1" i="1" dirty="0" err="1">
                <a:solidFill>
                  <a:srgbClr val="008000"/>
                </a:solidFill>
              </a:rPr>
              <a:t>Dioscorea</a:t>
            </a:r>
            <a:r>
              <a:rPr lang="fr-FR" sz="1200" b="1" i="1" dirty="0">
                <a:solidFill>
                  <a:srgbClr val="008000"/>
                </a:solidFill>
              </a:rPr>
              <a:t> </a:t>
            </a:r>
            <a:r>
              <a:rPr lang="fr-FR" sz="1200" b="1" i="1" dirty="0" err="1">
                <a:solidFill>
                  <a:srgbClr val="008000"/>
                </a:solidFill>
              </a:rPr>
              <a:t>alata</a:t>
            </a:r>
            <a:r>
              <a:rPr lang="fr-FR" sz="1200" dirty="0">
                <a:solidFill>
                  <a:srgbClr val="008000"/>
                </a:solidFill>
              </a:rPr>
              <a:t>) est une </a:t>
            </a:r>
            <a:r>
              <a:rPr lang="fr-FR" sz="1200" dirty="0">
                <a:solidFill>
                  <a:srgbClr val="008000"/>
                </a:solidFill>
                <a:hlinkClick r:id="rId3" tooltip="Espèce"/>
              </a:rPr>
              <a:t>espèce</a:t>
            </a:r>
            <a:r>
              <a:rPr lang="fr-FR" sz="1200" dirty="0">
                <a:solidFill>
                  <a:srgbClr val="008000"/>
                </a:solidFill>
              </a:rPr>
              <a:t> de plantes du genre </a:t>
            </a:r>
            <a:r>
              <a:rPr lang="fr-FR" sz="1200" i="1" dirty="0" err="1">
                <a:solidFill>
                  <a:srgbClr val="008000"/>
                </a:solidFill>
                <a:hlinkClick r:id="rId4" tooltip="Dioscorea"/>
              </a:rPr>
              <a:t>Dioscorea</a:t>
            </a:r>
            <a:r>
              <a:rPr lang="fr-FR" sz="1200" dirty="0">
                <a:solidFill>
                  <a:srgbClr val="008000"/>
                </a:solidFill>
              </a:rPr>
              <a:t> et de la famille </a:t>
            </a:r>
            <a:r>
              <a:rPr lang="fr-FR" sz="1200" dirty="0" err="1">
                <a:solidFill>
                  <a:srgbClr val="008000"/>
                </a:solidFill>
              </a:rPr>
              <a:t>des</a:t>
            </a:r>
            <a:r>
              <a:rPr lang="fr-FR" sz="1200" dirty="0" err="1">
                <a:solidFill>
                  <a:srgbClr val="008000"/>
                </a:solidFill>
                <a:hlinkClick r:id="rId5" tooltip="Dioscoreaceae"/>
              </a:rPr>
              <a:t>Dioscoreaceae</a:t>
            </a:r>
            <a:r>
              <a:rPr lang="fr-FR" sz="1200" dirty="0">
                <a:solidFill>
                  <a:srgbClr val="008000"/>
                </a:solidFill>
              </a:rPr>
              <a:t>. C'est une plante </a:t>
            </a:r>
            <a:r>
              <a:rPr lang="fr-FR" sz="1200" dirty="0" err="1">
                <a:solidFill>
                  <a:srgbClr val="008000"/>
                </a:solidFill>
              </a:rPr>
              <a:t>lianescente</a:t>
            </a:r>
            <a:r>
              <a:rPr lang="fr-FR" sz="1200" dirty="0">
                <a:solidFill>
                  <a:srgbClr val="008000"/>
                </a:solidFill>
              </a:rPr>
              <a:t> cultivée traditionnellement de l'Inde à l'Asie du Sud-Est en passant par Madagascar. Elle a été cultivée pour ses tubercules comestibles partout sous les tropiques</a:t>
            </a:r>
            <a:r>
              <a:rPr lang="fr-FR" sz="1200" dirty="0" smtClean="0">
                <a:solidFill>
                  <a:srgbClr val="008000"/>
                </a:solidFill>
              </a:rPr>
              <a:t>. Elle </a:t>
            </a:r>
            <a:r>
              <a:rPr lang="fr-FR" sz="1200" dirty="0">
                <a:solidFill>
                  <a:srgbClr val="008000"/>
                </a:solidFill>
              </a:rPr>
              <a:t> n'est pas un produit alimentaire </a:t>
            </a:r>
            <a:r>
              <a:rPr lang="fr-FR" sz="1200" dirty="0" smtClean="0">
                <a:solidFill>
                  <a:srgbClr val="008000"/>
                </a:solidFill>
              </a:rPr>
              <a:t>équilibré. </a:t>
            </a:r>
            <a:r>
              <a:rPr lang="fr-FR" sz="1200" dirty="0">
                <a:solidFill>
                  <a:srgbClr val="008000"/>
                </a:solidFill>
              </a:rPr>
              <a:t>Elle est riche en vitamine C mais pauvre dans les autres micronutriments</a:t>
            </a:r>
            <a:r>
              <a:rPr lang="fr-FR" sz="1200" dirty="0" smtClean="0">
                <a:solidFill>
                  <a:srgbClr val="008000"/>
                </a:solidFill>
              </a:rPr>
              <a:t>. </a:t>
            </a:r>
            <a:r>
              <a:rPr lang="fr-FR" sz="1200" dirty="0">
                <a:solidFill>
                  <a:srgbClr val="008000"/>
                </a:solidFill>
              </a:rPr>
              <a:t>Aux Philippines où elle est appelée </a:t>
            </a:r>
            <a:r>
              <a:rPr lang="fr-FR" sz="1200" i="1" dirty="0" err="1">
                <a:solidFill>
                  <a:srgbClr val="008000"/>
                </a:solidFill>
              </a:rPr>
              <a:t>ube</a:t>
            </a:r>
            <a:r>
              <a:rPr lang="fr-FR" sz="1200" dirty="0">
                <a:solidFill>
                  <a:srgbClr val="008000"/>
                </a:solidFill>
              </a:rPr>
              <a:t> (en </a:t>
            </a:r>
            <a:r>
              <a:rPr lang="fr-FR" sz="1200" dirty="0">
                <a:solidFill>
                  <a:srgbClr val="008000"/>
                </a:solidFill>
                <a:hlinkClick r:id="rId6" tooltip="Pilipino"/>
              </a:rPr>
              <a:t>pilipino</a:t>
            </a:r>
            <a:r>
              <a:rPr lang="fr-FR" sz="1200" dirty="0">
                <a:solidFill>
                  <a:srgbClr val="008000"/>
                </a:solidFill>
              </a:rPr>
              <a:t>), elle est la source d'un pigment </a:t>
            </a:r>
            <a:r>
              <a:rPr lang="fr-FR" sz="1200" dirty="0">
                <a:solidFill>
                  <a:srgbClr val="008000"/>
                </a:solidFill>
                <a:hlinkClick r:id="rId7" tooltip="Violet"/>
              </a:rPr>
              <a:t>violet</a:t>
            </a:r>
            <a:r>
              <a:rPr lang="fr-FR" sz="1200" dirty="0" smtClean="0">
                <a:solidFill>
                  <a:srgbClr val="008000"/>
                </a:solidFill>
              </a:rPr>
              <a:t>. </a:t>
            </a:r>
            <a:r>
              <a:rPr lang="fr-FR" sz="1200" i="1" dirty="0" err="1">
                <a:solidFill>
                  <a:srgbClr val="008000"/>
                </a:solidFill>
              </a:rPr>
              <a:t>Dioscorea</a:t>
            </a:r>
            <a:r>
              <a:rPr lang="fr-FR" sz="1200" i="1" dirty="0">
                <a:solidFill>
                  <a:srgbClr val="008000"/>
                </a:solidFill>
              </a:rPr>
              <a:t> </a:t>
            </a:r>
            <a:r>
              <a:rPr lang="fr-FR" sz="1200" i="1" dirty="0" err="1">
                <a:solidFill>
                  <a:srgbClr val="008000"/>
                </a:solidFill>
              </a:rPr>
              <a:t>alata</a:t>
            </a:r>
            <a:r>
              <a:rPr lang="fr-FR" sz="1200" dirty="0">
                <a:solidFill>
                  <a:srgbClr val="008000"/>
                </a:solidFill>
              </a:rPr>
              <a:t> est originaire d'Asie du Sud-Est (Indochine, Philippines, Indonésie, etc.) et </a:t>
            </a:r>
            <a:r>
              <a:rPr lang="fr-FR" sz="1200" dirty="0" smtClean="0">
                <a:solidFill>
                  <a:srgbClr val="008000"/>
                </a:solidFill>
              </a:rPr>
              <a:t>des </a:t>
            </a:r>
            <a:r>
              <a:rPr lang="fr-FR" sz="1200" dirty="0">
                <a:solidFill>
                  <a:srgbClr val="008000"/>
                </a:solidFill>
              </a:rPr>
              <a:t>régions avoisinantes </a:t>
            </a:r>
            <a:r>
              <a:rPr lang="fr-FR" sz="1200" dirty="0" smtClean="0">
                <a:solidFill>
                  <a:srgbClr val="008000"/>
                </a:solidFill>
              </a:rPr>
              <a:t>(</a:t>
            </a:r>
            <a:r>
              <a:rPr lang="fr-FR" sz="1200" dirty="0" smtClean="0">
                <a:solidFill>
                  <a:srgbClr val="008000"/>
                </a:solidFill>
                <a:hlinkClick r:id="rId8" tooltip="Taiwan"/>
              </a:rPr>
              <a:t>Taiwan</a:t>
            </a:r>
            <a:r>
              <a:rPr lang="fr-FR" sz="1200" dirty="0">
                <a:solidFill>
                  <a:srgbClr val="008000"/>
                </a:solidFill>
              </a:rPr>
              <a:t> , </a:t>
            </a:r>
            <a:r>
              <a:rPr lang="fr-FR" sz="1200" dirty="0">
                <a:solidFill>
                  <a:srgbClr val="008000"/>
                </a:solidFill>
                <a:hlinkClick r:id="rId9" tooltip="Îles Ryukyu"/>
              </a:rPr>
              <a:t>îles </a:t>
            </a:r>
            <a:r>
              <a:rPr lang="fr-FR" sz="1200" dirty="0" err="1" smtClean="0">
                <a:solidFill>
                  <a:srgbClr val="008000"/>
                </a:solidFill>
                <a:hlinkClick r:id="rId9" tooltip="Îles Ryukyu"/>
              </a:rPr>
              <a:t>Ryukyu</a:t>
            </a:r>
            <a:r>
              <a:rPr lang="fr-FR" sz="1200" dirty="0" smtClean="0">
                <a:solidFill>
                  <a:srgbClr val="008000"/>
                </a:solidFill>
              </a:rPr>
              <a:t>,</a:t>
            </a:r>
            <a:r>
              <a:rPr lang="fr-FR" sz="1200" dirty="0">
                <a:solidFill>
                  <a:srgbClr val="008000"/>
                </a:solidFill>
              </a:rPr>
              <a:t> </a:t>
            </a:r>
            <a:r>
              <a:rPr lang="fr-FR" sz="1200" dirty="0" smtClean="0">
                <a:solidFill>
                  <a:srgbClr val="008000"/>
                </a:solidFill>
                <a:hlinkClick r:id="rId10" tooltip="Assam"/>
              </a:rPr>
              <a:t>Assam</a:t>
            </a:r>
            <a:r>
              <a:rPr lang="fr-FR" sz="1200" dirty="0" smtClean="0">
                <a:solidFill>
                  <a:srgbClr val="008000"/>
                </a:solidFill>
              </a:rPr>
              <a:t>, </a:t>
            </a:r>
            <a:r>
              <a:rPr lang="fr-FR" sz="1200" dirty="0" smtClean="0">
                <a:solidFill>
                  <a:srgbClr val="008000"/>
                </a:solidFill>
                <a:hlinkClick r:id="rId11" tooltip="Népal"/>
              </a:rPr>
              <a:t>Népal</a:t>
            </a:r>
            <a:r>
              <a:rPr lang="fr-FR" sz="1200" dirty="0" smtClean="0">
                <a:solidFill>
                  <a:srgbClr val="008000"/>
                </a:solidFill>
              </a:rPr>
              <a:t>,</a:t>
            </a:r>
            <a:r>
              <a:rPr lang="fr-FR" sz="1200" dirty="0">
                <a:solidFill>
                  <a:srgbClr val="008000"/>
                </a:solidFill>
              </a:rPr>
              <a:t> </a:t>
            </a:r>
            <a:r>
              <a:rPr lang="fr-FR" sz="1200" dirty="0">
                <a:solidFill>
                  <a:srgbClr val="008000"/>
                </a:solidFill>
                <a:hlinkClick r:id="rId12" tooltip="Nouvelle-Guinée"/>
              </a:rPr>
              <a:t>Nouvelle-Guinée</a:t>
            </a:r>
            <a:r>
              <a:rPr lang="fr-FR" sz="1200" dirty="0">
                <a:solidFill>
                  <a:srgbClr val="008000"/>
                </a:solidFill>
              </a:rPr>
              <a:t> </a:t>
            </a:r>
            <a:r>
              <a:rPr lang="fr-FR" sz="1200" dirty="0" smtClean="0">
                <a:solidFill>
                  <a:srgbClr val="008000"/>
                </a:solidFill>
              </a:rPr>
              <a:t>..).</a:t>
            </a:r>
            <a:r>
              <a:rPr lang="fr-FR" sz="1200" dirty="0">
                <a:solidFill>
                  <a:srgbClr val="008000"/>
                </a:solidFill>
              </a:rPr>
              <a:t> </a:t>
            </a:r>
            <a:r>
              <a:rPr lang="fr-FR" sz="1200" dirty="0" smtClean="0">
                <a:solidFill>
                  <a:srgbClr val="008000"/>
                </a:solidFill>
              </a:rPr>
              <a:t>Il s’est </a:t>
            </a:r>
            <a:r>
              <a:rPr lang="fr-FR" sz="1200" dirty="0">
                <a:solidFill>
                  <a:srgbClr val="008000"/>
                </a:solidFill>
              </a:rPr>
              <a:t>naturalisé dans certaines parties de </a:t>
            </a:r>
            <a:r>
              <a:rPr lang="fr-FR" sz="1200" dirty="0" smtClean="0">
                <a:solidFill>
                  <a:srgbClr val="008000"/>
                </a:solidFill>
                <a:hlinkClick r:id="rId13" tooltip="Chine"/>
              </a:rPr>
              <a:t>Chine</a:t>
            </a:r>
            <a:r>
              <a:rPr lang="fr-FR" sz="1200" dirty="0" smtClean="0">
                <a:solidFill>
                  <a:srgbClr val="008000"/>
                </a:solidFill>
              </a:rPr>
              <a:t>,</a:t>
            </a:r>
            <a:r>
              <a:rPr lang="fr-FR" sz="1200" dirty="0">
                <a:solidFill>
                  <a:srgbClr val="008000"/>
                </a:solidFill>
              </a:rPr>
              <a:t> </a:t>
            </a:r>
            <a:r>
              <a:rPr lang="fr-FR" sz="1200" dirty="0" smtClean="0">
                <a:solidFill>
                  <a:srgbClr val="008000"/>
                </a:solidFill>
              </a:rPr>
              <a:t>d</a:t>
            </a:r>
            <a:r>
              <a:rPr lang="fr-FR" sz="1200" dirty="0" smtClean="0">
                <a:solidFill>
                  <a:srgbClr val="008000"/>
                </a:solidFill>
                <a:hlinkClick r:id="rId14" tooltip="Afrique"/>
              </a:rPr>
              <a:t>'Afrique</a:t>
            </a:r>
            <a:r>
              <a:rPr lang="fr-FR" sz="1200" dirty="0" smtClean="0">
                <a:solidFill>
                  <a:srgbClr val="008000"/>
                </a:solidFill>
              </a:rPr>
              <a:t>, à</a:t>
            </a:r>
            <a:r>
              <a:rPr lang="fr-FR" sz="1200" dirty="0">
                <a:solidFill>
                  <a:srgbClr val="008000"/>
                </a:solidFill>
              </a:rPr>
              <a:t> </a:t>
            </a:r>
            <a:r>
              <a:rPr lang="fr-FR" sz="1200" dirty="0" smtClean="0">
                <a:solidFill>
                  <a:srgbClr val="008000"/>
                </a:solidFill>
                <a:hlinkClick r:id="rId15" tooltip="Madagascar"/>
              </a:rPr>
              <a:t>Madagascar</a:t>
            </a:r>
            <a:r>
              <a:rPr lang="fr-FR" sz="1200" dirty="0" smtClean="0">
                <a:solidFill>
                  <a:srgbClr val="008000"/>
                </a:solidFill>
              </a:rPr>
              <a:t>, dans </a:t>
            </a:r>
            <a:r>
              <a:rPr lang="fr-FR" sz="1200" dirty="0">
                <a:solidFill>
                  <a:srgbClr val="008000"/>
                </a:solidFill>
              </a:rPr>
              <a:t>l' </a:t>
            </a:r>
            <a:r>
              <a:rPr lang="fr-FR" sz="1200" dirty="0">
                <a:solidFill>
                  <a:srgbClr val="008000"/>
                </a:solidFill>
                <a:hlinkClick r:id="rId16" tooltip="Hémisphère Occidental"/>
              </a:rPr>
              <a:t>hémisphère </a:t>
            </a:r>
            <a:r>
              <a:rPr lang="fr-FR" sz="1200" dirty="0" smtClean="0">
                <a:solidFill>
                  <a:srgbClr val="008000"/>
                </a:solidFill>
                <a:hlinkClick r:id="rId16" tooltip="Hémisphère Occidental"/>
              </a:rPr>
              <a:t>occidental</a:t>
            </a:r>
            <a:r>
              <a:rPr lang="fr-FR" sz="1200" dirty="0" smtClean="0">
                <a:solidFill>
                  <a:srgbClr val="008000"/>
                </a:solidFill>
              </a:rPr>
              <a:t> et dans </a:t>
            </a:r>
            <a:r>
              <a:rPr lang="fr-FR" sz="1200" dirty="0">
                <a:solidFill>
                  <a:srgbClr val="008000"/>
                </a:solidFill>
              </a:rPr>
              <a:t>diverses îles </a:t>
            </a:r>
            <a:r>
              <a:rPr lang="fr-FR" sz="1200" dirty="0" smtClean="0">
                <a:solidFill>
                  <a:srgbClr val="008000"/>
                </a:solidFill>
              </a:rPr>
              <a:t>de l’Océan</a:t>
            </a:r>
            <a:r>
              <a:rPr lang="fr-FR" sz="1200" dirty="0">
                <a:solidFill>
                  <a:srgbClr val="008000"/>
                </a:solidFill>
              </a:rPr>
              <a:t> </a:t>
            </a:r>
            <a:r>
              <a:rPr lang="fr-FR" sz="1200" dirty="0" smtClean="0">
                <a:solidFill>
                  <a:srgbClr val="008000"/>
                </a:solidFill>
                <a:hlinkClick r:id="rId17" tooltip="Océan Indien"/>
              </a:rPr>
              <a:t>Indien</a:t>
            </a:r>
            <a:r>
              <a:rPr lang="fr-FR" sz="1200" dirty="0">
                <a:solidFill>
                  <a:srgbClr val="008000"/>
                </a:solidFill>
              </a:rPr>
              <a:t> et </a:t>
            </a:r>
            <a:r>
              <a:rPr lang="fr-FR" sz="1200" u="sng" dirty="0" smtClean="0">
                <a:solidFill>
                  <a:srgbClr val="008000"/>
                </a:solidFill>
                <a:hlinkClick r:id="rId18" tooltip="Îles du Pacifique"/>
              </a:rPr>
              <a:t>Pacifique</a:t>
            </a:r>
            <a:r>
              <a:rPr lang="fr-FR" sz="1200" dirty="0" smtClean="0">
                <a:solidFill>
                  <a:srgbClr val="008000"/>
                </a:solidFill>
              </a:rPr>
              <a:t>. </a:t>
            </a:r>
            <a:r>
              <a:rPr lang="fr-FR" sz="1200" dirty="0" smtClean="0">
                <a:solidFill>
                  <a:srgbClr val="FF0000"/>
                </a:solidFill>
              </a:rPr>
              <a:t>Il est considéré comme invasif en Floride … (USA).</a:t>
            </a:r>
          </a:p>
          <a:p>
            <a:pPr algn="just"/>
            <a:r>
              <a:rPr lang="fr-FR" sz="1200" b="1" i="1" dirty="0"/>
              <a:t> </a:t>
            </a:r>
            <a:r>
              <a:rPr lang="fr-FR" sz="1200" b="1" i="1" dirty="0" err="1">
                <a:solidFill>
                  <a:srgbClr val="008000"/>
                </a:solidFill>
              </a:rPr>
              <a:t>Dioscorea</a:t>
            </a:r>
            <a:r>
              <a:rPr lang="fr-FR" sz="1200" b="1" i="1" dirty="0">
                <a:solidFill>
                  <a:srgbClr val="008000"/>
                </a:solidFill>
              </a:rPr>
              <a:t> </a:t>
            </a:r>
            <a:r>
              <a:rPr lang="fr-FR" sz="1200" b="1" i="1" dirty="0" err="1">
                <a:solidFill>
                  <a:srgbClr val="008000"/>
                </a:solidFill>
              </a:rPr>
              <a:t>alata</a:t>
            </a:r>
            <a:r>
              <a:rPr lang="fr-FR" sz="1200" dirty="0">
                <a:solidFill>
                  <a:srgbClr val="008000"/>
                </a:solidFill>
              </a:rPr>
              <a:t> (igname ailée, « water </a:t>
            </a:r>
            <a:r>
              <a:rPr lang="fr-FR" sz="1200" dirty="0" err="1">
                <a:solidFill>
                  <a:srgbClr val="008000"/>
                </a:solidFill>
              </a:rPr>
              <a:t>yam</a:t>
            </a:r>
            <a:r>
              <a:rPr lang="fr-FR" sz="1200" dirty="0">
                <a:solidFill>
                  <a:srgbClr val="008000"/>
                </a:solidFill>
              </a:rPr>
              <a:t> »), l'igname la plus répandue à l'échelle mondiale, est originaire de l'Asie du Sud-Est. En Afrique, sa popularité est quelque peu restreinte par le fait qu'elle ne donne pas un bon « </a:t>
            </a:r>
            <a:r>
              <a:rPr lang="fr-FR" sz="1200" dirty="0" err="1">
                <a:solidFill>
                  <a:srgbClr val="008000"/>
                </a:solidFill>
              </a:rPr>
              <a:t>fufu</a:t>
            </a:r>
            <a:r>
              <a:rPr lang="fr-FR" sz="1200" dirty="0">
                <a:solidFill>
                  <a:srgbClr val="008000"/>
                </a:solidFill>
              </a:rPr>
              <a:t> » (igname pilée), forme sous laquelle les ignames sont le plus souvent consommées. Cette espèce doit son nom au fait qu'elle possède des tiges quadrangulaires ailées. Les feuilles sont oviformes et généralement plus claires et plus grandes que celles de </a:t>
            </a:r>
            <a:r>
              <a:rPr lang="fr-FR" sz="1200" b="1" i="1" dirty="0">
                <a:solidFill>
                  <a:srgbClr val="008000"/>
                </a:solidFill>
              </a:rPr>
              <a:t>D. </a:t>
            </a:r>
            <a:r>
              <a:rPr lang="fr-FR" sz="1200" b="1" i="1" dirty="0" err="1">
                <a:solidFill>
                  <a:srgbClr val="008000"/>
                </a:solidFill>
              </a:rPr>
              <a:t>rotundata</a:t>
            </a:r>
            <a:r>
              <a:rPr lang="fr-FR" sz="1200" dirty="0">
                <a:solidFill>
                  <a:srgbClr val="008000"/>
                </a:solidFill>
              </a:rPr>
              <a:t>. Beaucoup de variétés montrent des nuances pourpres sur les feuilles. Les tubercules sont très variable en taille (de 5 à 10 kg, et jusqu'à plus de 50 kg) et en forme, mais plus ou moins cylindriques dans la plupart des cas. La chair est blanche ou possède des nuances pourpres, la texture en est </a:t>
            </a:r>
            <a:r>
              <a:rPr lang="fr-FR" sz="1200" dirty="0" smtClean="0">
                <a:solidFill>
                  <a:srgbClr val="008000"/>
                </a:solidFill>
              </a:rPr>
              <a:t>aqueuse.</a:t>
            </a:r>
          </a:p>
          <a:p>
            <a:pPr algn="just"/>
            <a:r>
              <a:rPr lang="fr-FR" sz="1200" dirty="0" smtClean="0">
                <a:solidFill>
                  <a:srgbClr val="008000"/>
                </a:solidFill>
              </a:rPr>
              <a:t>En</a:t>
            </a:r>
            <a:r>
              <a:rPr lang="fr-FR" sz="1200" dirty="0">
                <a:solidFill>
                  <a:srgbClr val="008000"/>
                </a:solidFill>
              </a:rPr>
              <a:t> </a:t>
            </a:r>
            <a:r>
              <a:rPr lang="fr-FR" sz="1200" dirty="0">
                <a:solidFill>
                  <a:srgbClr val="008000"/>
                </a:solidFill>
                <a:hlinkClick r:id="rId19" tooltip="La médecine populaire"/>
              </a:rPr>
              <a:t>médecine populaire</a:t>
            </a:r>
            <a:r>
              <a:rPr lang="fr-FR" sz="1200" dirty="0">
                <a:solidFill>
                  <a:srgbClr val="008000"/>
                </a:solidFill>
              </a:rPr>
              <a:t> , </a:t>
            </a:r>
            <a:r>
              <a:rPr lang="fr-FR" sz="1200" i="1" dirty="0">
                <a:solidFill>
                  <a:srgbClr val="008000"/>
                </a:solidFill>
              </a:rPr>
              <a:t>D.</a:t>
            </a:r>
            <a:r>
              <a:rPr lang="fr-FR" sz="1200" dirty="0">
                <a:solidFill>
                  <a:srgbClr val="008000"/>
                </a:solidFill>
              </a:rPr>
              <a:t> </a:t>
            </a:r>
            <a:r>
              <a:rPr lang="fr-FR" sz="1200" i="1" dirty="0" err="1">
                <a:solidFill>
                  <a:srgbClr val="008000"/>
                </a:solidFill>
              </a:rPr>
              <a:t>alata</a:t>
            </a:r>
            <a:r>
              <a:rPr lang="fr-FR" sz="1200" dirty="0">
                <a:solidFill>
                  <a:srgbClr val="008000"/>
                </a:solidFill>
              </a:rPr>
              <a:t> a été utilisé en tant que </a:t>
            </a:r>
            <a:r>
              <a:rPr lang="fr-FR" sz="1200" dirty="0">
                <a:solidFill>
                  <a:srgbClr val="008000"/>
                </a:solidFill>
                <a:hlinkClick r:id="rId20" tooltip="Laxatif"/>
              </a:rPr>
              <a:t>laxatif</a:t>
            </a:r>
            <a:r>
              <a:rPr lang="fr-FR" sz="1200" dirty="0">
                <a:solidFill>
                  <a:srgbClr val="008000"/>
                </a:solidFill>
              </a:rPr>
              <a:t> et </a:t>
            </a:r>
            <a:r>
              <a:rPr lang="fr-FR" sz="1200" dirty="0" smtClean="0">
                <a:solidFill>
                  <a:srgbClr val="008000"/>
                </a:solidFill>
                <a:hlinkClick r:id="rId21" tooltip="Anthelminthique"/>
              </a:rPr>
              <a:t>vermifuge</a:t>
            </a:r>
            <a:r>
              <a:rPr lang="fr-FR" sz="1200" dirty="0" smtClean="0">
                <a:solidFill>
                  <a:srgbClr val="008000"/>
                </a:solidFill>
              </a:rPr>
              <a:t> </a:t>
            </a:r>
            <a:r>
              <a:rPr lang="fr-FR" sz="1200" dirty="0">
                <a:solidFill>
                  <a:srgbClr val="008000"/>
                </a:solidFill>
              </a:rPr>
              <a:t>et comme traitement de </a:t>
            </a:r>
            <a:r>
              <a:rPr lang="fr-FR" sz="1200" dirty="0" smtClean="0">
                <a:solidFill>
                  <a:srgbClr val="008000"/>
                </a:solidFill>
              </a:rPr>
              <a:t>la </a:t>
            </a:r>
            <a:r>
              <a:rPr lang="fr-FR" sz="1200" dirty="0" smtClean="0">
                <a:solidFill>
                  <a:srgbClr val="008000"/>
                </a:solidFill>
                <a:hlinkClick r:id="rId22" tooltip="Fièvre"/>
              </a:rPr>
              <a:t>fièvre</a:t>
            </a:r>
            <a:r>
              <a:rPr lang="fr-FR" sz="1200" dirty="0" smtClean="0">
                <a:solidFill>
                  <a:srgbClr val="008000"/>
                </a:solidFill>
              </a:rPr>
              <a:t>, de</a:t>
            </a:r>
            <a:r>
              <a:rPr lang="fr-FR" sz="1200" dirty="0">
                <a:solidFill>
                  <a:srgbClr val="008000"/>
                </a:solidFill>
              </a:rPr>
              <a:t> </a:t>
            </a:r>
            <a:r>
              <a:rPr lang="fr-FR" sz="1200" dirty="0">
                <a:solidFill>
                  <a:srgbClr val="008000"/>
                </a:solidFill>
                <a:hlinkClick r:id="rId23" tooltip="Blennorragie"/>
              </a:rPr>
              <a:t>la </a:t>
            </a:r>
            <a:r>
              <a:rPr lang="fr-FR" sz="1200" dirty="0" smtClean="0">
                <a:solidFill>
                  <a:srgbClr val="008000"/>
                </a:solidFill>
                <a:hlinkClick r:id="rId23" tooltip="Blennorragie"/>
              </a:rPr>
              <a:t>gonorrhée</a:t>
            </a:r>
            <a:r>
              <a:rPr lang="fr-FR" sz="1200" dirty="0" smtClean="0">
                <a:solidFill>
                  <a:srgbClr val="008000"/>
                </a:solidFill>
              </a:rPr>
              <a:t>, de</a:t>
            </a:r>
            <a:r>
              <a:rPr lang="fr-FR" sz="1200" dirty="0">
                <a:solidFill>
                  <a:srgbClr val="008000"/>
                </a:solidFill>
              </a:rPr>
              <a:t> </a:t>
            </a:r>
            <a:r>
              <a:rPr lang="fr-FR" sz="1200" dirty="0">
                <a:solidFill>
                  <a:srgbClr val="008000"/>
                </a:solidFill>
                <a:hlinkClick r:id="rId24" tooltip="Lèpre"/>
              </a:rPr>
              <a:t>la </a:t>
            </a:r>
            <a:r>
              <a:rPr lang="fr-FR" sz="1200" dirty="0" smtClean="0">
                <a:solidFill>
                  <a:srgbClr val="008000"/>
                </a:solidFill>
                <a:hlinkClick r:id="rId24" tooltip="Lèpre"/>
              </a:rPr>
              <a:t>lèpre</a:t>
            </a:r>
            <a:r>
              <a:rPr lang="fr-FR" sz="1200" dirty="0" smtClean="0">
                <a:solidFill>
                  <a:srgbClr val="008000"/>
                </a:solidFill>
              </a:rPr>
              <a:t>,</a:t>
            </a:r>
            <a:r>
              <a:rPr lang="fr-FR" sz="1200" dirty="0">
                <a:solidFill>
                  <a:srgbClr val="008000"/>
                </a:solidFill>
              </a:rPr>
              <a:t> </a:t>
            </a:r>
            <a:r>
              <a:rPr lang="fr-FR" sz="1200" dirty="0" smtClean="0">
                <a:solidFill>
                  <a:srgbClr val="008000"/>
                </a:solidFill>
                <a:hlinkClick r:id="rId25" tooltip="Tumeur"/>
              </a:rPr>
              <a:t>des tumeurs</a:t>
            </a:r>
            <a:r>
              <a:rPr lang="fr-FR" sz="1200" dirty="0" smtClean="0">
                <a:solidFill>
                  <a:srgbClr val="008000"/>
                </a:solidFill>
              </a:rPr>
              <a:t>,</a:t>
            </a:r>
            <a:r>
              <a:rPr lang="fr-FR" sz="1200" dirty="0">
                <a:solidFill>
                  <a:srgbClr val="008000"/>
                </a:solidFill>
              </a:rPr>
              <a:t> </a:t>
            </a:r>
            <a:r>
              <a:rPr lang="fr-FR" sz="1200" dirty="0" smtClean="0">
                <a:solidFill>
                  <a:srgbClr val="008000"/>
                </a:solidFill>
              </a:rPr>
              <a:t>de </a:t>
            </a:r>
            <a:r>
              <a:rPr lang="fr-FR" sz="1200" dirty="0">
                <a:solidFill>
                  <a:srgbClr val="008000"/>
                </a:solidFill>
              </a:rPr>
              <a:t>l'inflammation des </a:t>
            </a:r>
            <a:r>
              <a:rPr lang="fr-FR" sz="1200" u="sng" dirty="0" smtClean="0">
                <a:solidFill>
                  <a:srgbClr val="008000"/>
                </a:solidFill>
                <a:hlinkClick r:id="rId26" tooltip="Hémorroïde"/>
              </a:rPr>
              <a:t>hémorroïdes</a:t>
            </a:r>
            <a:r>
              <a:rPr lang="fr-FR" sz="1200" u="sng" dirty="0" smtClean="0">
                <a:solidFill>
                  <a:srgbClr val="008000"/>
                </a:solidFill>
              </a:rPr>
              <a:t>.</a:t>
            </a:r>
            <a:endParaRPr lang="fr-FR" sz="1200" dirty="0" smtClean="0">
              <a:solidFill>
                <a:srgbClr val="008000"/>
              </a:solidFill>
            </a:endParaRPr>
          </a:p>
          <a:p>
            <a:pPr algn="just"/>
            <a:r>
              <a:rPr lang="fr-FR" sz="1200" dirty="0" smtClean="0">
                <a:solidFill>
                  <a:srgbClr val="008000"/>
                </a:solidFill>
              </a:rPr>
              <a:t>Plusieurs </a:t>
            </a:r>
            <a:r>
              <a:rPr lang="fr-FR" sz="1200" dirty="0">
                <a:solidFill>
                  <a:srgbClr val="008000"/>
                </a:solidFill>
              </a:rPr>
              <a:t>variétés : </a:t>
            </a:r>
            <a:r>
              <a:rPr lang="fr-FR" sz="1200" dirty="0" err="1">
                <a:solidFill>
                  <a:srgbClr val="008000"/>
                </a:solidFill>
              </a:rPr>
              <a:t>globosa</a:t>
            </a:r>
            <a:r>
              <a:rPr lang="fr-FR" sz="1200" dirty="0">
                <a:solidFill>
                  <a:srgbClr val="008000"/>
                </a:solidFill>
              </a:rPr>
              <a:t>, </a:t>
            </a:r>
            <a:r>
              <a:rPr lang="fr-FR" sz="1200" dirty="0" err="1">
                <a:solidFill>
                  <a:srgbClr val="008000"/>
                </a:solidFill>
              </a:rPr>
              <a:t>purpurea</a:t>
            </a:r>
            <a:r>
              <a:rPr lang="fr-FR" sz="1200" dirty="0">
                <a:solidFill>
                  <a:srgbClr val="008000"/>
                </a:solidFill>
              </a:rPr>
              <a:t>, </a:t>
            </a:r>
            <a:r>
              <a:rPr lang="fr-FR" sz="1200" dirty="0" err="1">
                <a:solidFill>
                  <a:srgbClr val="008000"/>
                </a:solidFill>
              </a:rPr>
              <a:t>tarri</a:t>
            </a:r>
            <a:r>
              <a:rPr lang="fr-FR" sz="1200" dirty="0">
                <a:solidFill>
                  <a:srgbClr val="008000"/>
                </a:solidFill>
              </a:rPr>
              <a:t>, </a:t>
            </a:r>
            <a:r>
              <a:rPr lang="fr-FR" sz="1200" dirty="0" err="1" smtClean="0">
                <a:solidFill>
                  <a:srgbClr val="008000"/>
                </a:solidFill>
              </a:rPr>
              <a:t>vera</a:t>
            </a:r>
            <a:r>
              <a:rPr lang="fr-FR" sz="1200" dirty="0" smtClean="0">
                <a:solidFill>
                  <a:srgbClr val="008000"/>
                </a:solidFill>
              </a:rPr>
              <a:t>.</a:t>
            </a:r>
            <a:endParaRPr lang="fr-FR" sz="1200" dirty="0">
              <a:solidFill>
                <a:srgbClr val="008000"/>
              </a:solidFill>
            </a:endParaRPr>
          </a:p>
          <a:p>
            <a:pPr algn="just"/>
            <a:r>
              <a:rPr lang="fr-FR" sz="1200" dirty="0" smtClean="0">
                <a:solidFill>
                  <a:srgbClr val="008000"/>
                </a:solidFill>
              </a:rPr>
              <a:t>Sources </a:t>
            </a:r>
            <a:r>
              <a:rPr lang="fr-FR" sz="1200" dirty="0">
                <a:solidFill>
                  <a:srgbClr val="008000"/>
                </a:solidFill>
              </a:rPr>
              <a:t>: a) </a:t>
            </a:r>
            <a:r>
              <a:rPr lang="fr-FR" sz="1200" dirty="0">
                <a:solidFill>
                  <a:srgbClr val="008000"/>
                </a:solidFill>
                <a:hlinkClick r:id="rId27"/>
              </a:rPr>
              <a:t>http://</a:t>
            </a:r>
            <a:r>
              <a:rPr lang="fr-FR" sz="1200" dirty="0" smtClean="0">
                <a:solidFill>
                  <a:srgbClr val="008000"/>
                </a:solidFill>
                <a:hlinkClick r:id="rId27"/>
              </a:rPr>
              <a:t>fr.wikipedia.org/wiki/Igname</a:t>
            </a:r>
            <a:r>
              <a:rPr lang="fr-FR" sz="1200" dirty="0">
                <a:solidFill>
                  <a:srgbClr val="008000"/>
                </a:solidFill>
              </a:rPr>
              <a:t>, b) </a:t>
            </a:r>
            <a:r>
              <a:rPr lang="fr-FR" sz="1200" dirty="0">
                <a:solidFill>
                  <a:srgbClr val="008000"/>
                </a:solidFill>
                <a:hlinkClick r:id="rId2"/>
              </a:rPr>
              <a:t>http://</a:t>
            </a:r>
            <a:r>
              <a:rPr lang="fr-FR" sz="1200" dirty="0" smtClean="0">
                <a:solidFill>
                  <a:srgbClr val="008000"/>
                </a:solidFill>
                <a:hlinkClick r:id="rId2"/>
              </a:rPr>
              <a:t>fr.wikipedia.org/wiki/Dioscorea_alata</a:t>
            </a:r>
            <a:r>
              <a:rPr lang="fr-FR" sz="1200" dirty="0" smtClean="0">
                <a:solidFill>
                  <a:srgbClr val="008000"/>
                </a:solidFill>
              </a:rPr>
              <a:t>, c) </a:t>
            </a:r>
            <a:r>
              <a:rPr lang="fr-FR" sz="1200" dirty="0">
                <a:solidFill>
                  <a:srgbClr val="008000"/>
                </a:solidFill>
                <a:hlinkClick r:id="rId28"/>
              </a:rPr>
              <a:t>http://</a:t>
            </a:r>
            <a:r>
              <a:rPr lang="fr-FR" sz="1200" dirty="0" smtClean="0">
                <a:solidFill>
                  <a:srgbClr val="008000"/>
                </a:solidFill>
                <a:hlinkClick r:id="rId28"/>
              </a:rPr>
              <a:t>en.wikipedia.org/wiki/Dioscorea_alata</a:t>
            </a:r>
            <a:r>
              <a:rPr lang="fr-FR" sz="1200" dirty="0" smtClean="0">
                <a:solidFill>
                  <a:srgbClr val="008000"/>
                </a:solidFill>
              </a:rPr>
              <a:t>, d</a:t>
            </a:r>
            <a:r>
              <a:rPr lang="fr-FR" sz="1200" dirty="0">
                <a:solidFill>
                  <a:srgbClr val="008000"/>
                </a:solidFill>
              </a:rPr>
              <a:t>) </a:t>
            </a:r>
            <a:r>
              <a:rPr lang="fr-FR" sz="1200" dirty="0" err="1">
                <a:solidFill>
                  <a:srgbClr val="008000"/>
                </a:solidFill>
              </a:rPr>
              <a:t>Caractéristisation</a:t>
            </a:r>
            <a:r>
              <a:rPr lang="fr-FR" sz="1200" dirty="0">
                <a:solidFill>
                  <a:srgbClr val="008000"/>
                </a:solidFill>
              </a:rPr>
              <a:t> génétique des ignames cultivées de Madagascar et de leur virus, </a:t>
            </a:r>
            <a:r>
              <a:rPr lang="fr-FR" sz="1200" dirty="0">
                <a:solidFill>
                  <a:srgbClr val="008000"/>
                </a:solidFill>
                <a:hlinkClick r:id="rId29"/>
              </a:rPr>
              <a:t>http://</a:t>
            </a:r>
            <a:r>
              <a:rPr lang="fr-FR" sz="1200" dirty="0" smtClean="0">
                <a:solidFill>
                  <a:srgbClr val="008000"/>
                </a:solidFill>
                <a:hlinkClick r:id="rId29"/>
              </a:rPr>
              <a:t>iarivo.cirad.fr/doc/corus/Rap-stage_MamyTiana2010.pdf</a:t>
            </a:r>
            <a:r>
              <a:rPr lang="fr-FR" sz="1200" dirty="0">
                <a:solidFill>
                  <a:srgbClr val="008000"/>
                </a:solidFill>
              </a:rPr>
              <a:t>, e) </a:t>
            </a:r>
            <a:r>
              <a:rPr lang="fr-FR" sz="1200" dirty="0">
                <a:solidFill>
                  <a:srgbClr val="008000"/>
                </a:solidFill>
                <a:hlinkClick r:id="rId30"/>
              </a:rPr>
              <a:t>http://</a:t>
            </a:r>
            <a:r>
              <a:rPr lang="fr-FR" sz="1200" dirty="0" smtClean="0">
                <a:solidFill>
                  <a:srgbClr val="008000"/>
                </a:solidFill>
                <a:hlinkClick r:id="rId30"/>
              </a:rPr>
              <a:t>www.fao.org/wairdocs/x5695f/x5695f04.htm</a:t>
            </a:r>
            <a:r>
              <a:rPr lang="fr-FR" sz="1200" dirty="0" smtClean="0">
                <a:solidFill>
                  <a:srgbClr val="008000"/>
                </a:solidFill>
              </a:rPr>
              <a:t>  	  </a:t>
            </a:r>
            <a:endParaRPr lang="fr-FR" sz="1200" dirty="0">
              <a:solidFill>
                <a:srgbClr val="008000"/>
              </a:solidFill>
            </a:endParaRPr>
          </a:p>
        </p:txBody>
      </p:sp>
      <p:sp>
        <p:nvSpPr>
          <p:cNvPr id="7" name="Rectangle 6"/>
          <p:cNvSpPr/>
          <p:nvPr/>
        </p:nvSpPr>
        <p:spPr>
          <a:xfrm>
            <a:off x="252007" y="4836364"/>
            <a:ext cx="1511861" cy="646331"/>
          </a:xfrm>
          <a:prstGeom prst="rect">
            <a:avLst/>
          </a:prstGeom>
        </p:spPr>
        <p:txBody>
          <a:bodyPr wrap="square">
            <a:spAutoFit/>
          </a:bodyPr>
          <a:lstStyle/>
          <a:p>
            <a:pPr algn="ctr"/>
            <a:r>
              <a:rPr lang="fr-FR" sz="1200" dirty="0">
                <a:solidFill>
                  <a:srgbClr val="008000"/>
                </a:solidFill>
                <a:latin typeface="Arial" panose="020B0604020202020204" pitchFamily="34" charset="0"/>
              </a:rPr>
              <a:t>Tubercules d'igname pourpre récoltés</a:t>
            </a:r>
            <a:endParaRPr lang="fr-FR" sz="1200" dirty="0">
              <a:solidFill>
                <a:srgbClr val="008000"/>
              </a:solidFill>
            </a:endParaRPr>
          </a:p>
        </p:txBody>
      </p:sp>
      <p:pic>
        <p:nvPicPr>
          <p:cNvPr id="8" name="Image 7"/>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52007" y="3909602"/>
            <a:ext cx="1419225" cy="857250"/>
          </a:xfrm>
          <a:prstGeom prst="rect">
            <a:avLst/>
          </a:prstGeom>
        </p:spPr>
      </p:pic>
      <p:pic>
        <p:nvPicPr>
          <p:cNvPr id="9" name="Image 8"/>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950972" y="3815282"/>
            <a:ext cx="2144220" cy="1413236"/>
          </a:xfrm>
          <a:prstGeom prst="rect">
            <a:avLst/>
          </a:prstGeom>
        </p:spPr>
      </p:pic>
      <p:pic>
        <p:nvPicPr>
          <p:cNvPr id="10" name="Image 9"/>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4188484" y="3845578"/>
            <a:ext cx="1143000" cy="857250"/>
          </a:xfrm>
          <a:prstGeom prst="rect">
            <a:avLst/>
          </a:prstGeom>
        </p:spPr>
      </p:pic>
      <p:pic>
        <p:nvPicPr>
          <p:cNvPr id="11" name="Image 10"/>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5687286" y="3810000"/>
            <a:ext cx="1143000" cy="1524000"/>
          </a:xfrm>
          <a:prstGeom prst="rect">
            <a:avLst/>
          </a:prstGeom>
        </p:spPr>
      </p:pic>
      <p:pic>
        <p:nvPicPr>
          <p:cNvPr id="12" name="Image 11"/>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5687286" y="5334000"/>
            <a:ext cx="1143000" cy="1524000"/>
          </a:xfrm>
          <a:prstGeom prst="rect">
            <a:avLst/>
          </a:prstGeom>
        </p:spPr>
      </p:pic>
      <p:pic>
        <p:nvPicPr>
          <p:cNvPr id="13" name="Image 12"/>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9292566" y="3810000"/>
            <a:ext cx="2619375" cy="1743075"/>
          </a:xfrm>
          <a:prstGeom prst="rect">
            <a:avLst/>
          </a:prstGeom>
        </p:spPr>
      </p:pic>
      <p:pic>
        <p:nvPicPr>
          <p:cNvPr id="14" name="Image 13"/>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944214" y="3909602"/>
            <a:ext cx="1847850" cy="2466975"/>
          </a:xfrm>
          <a:prstGeom prst="rect">
            <a:avLst/>
          </a:prstGeom>
        </p:spPr>
      </p:pic>
      <p:pic>
        <p:nvPicPr>
          <p:cNvPr id="15" name="Image 14"/>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3944647" y="5292543"/>
            <a:ext cx="1630674" cy="1498269"/>
          </a:xfrm>
          <a:prstGeom prst="rect">
            <a:avLst/>
          </a:prstGeom>
        </p:spPr>
      </p:pic>
      <p:pic>
        <p:nvPicPr>
          <p:cNvPr id="16" name="Image 15"/>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0" y="5591175"/>
            <a:ext cx="1905000" cy="1266825"/>
          </a:xfrm>
          <a:prstGeom prst="rect">
            <a:avLst/>
          </a:prstGeom>
        </p:spPr>
      </p:pic>
      <p:sp>
        <p:nvSpPr>
          <p:cNvPr id="17" name="ZoneTexte 16"/>
          <p:cNvSpPr txBox="1"/>
          <p:nvPr/>
        </p:nvSpPr>
        <p:spPr>
          <a:xfrm>
            <a:off x="3803516" y="4702829"/>
            <a:ext cx="1755788" cy="461665"/>
          </a:xfrm>
          <a:prstGeom prst="rect">
            <a:avLst/>
          </a:prstGeom>
          <a:noFill/>
        </p:spPr>
        <p:txBody>
          <a:bodyPr wrap="square" rtlCol="0">
            <a:spAutoFit/>
          </a:bodyPr>
          <a:lstStyle/>
          <a:p>
            <a:pPr algn="ctr"/>
            <a:r>
              <a:rPr lang="fr-FR" sz="1200" dirty="0" smtClean="0">
                <a:solidFill>
                  <a:srgbClr val="008000"/>
                </a:solidFill>
              </a:rPr>
              <a:t>Gâteau à base d’igname pourpre (</a:t>
            </a:r>
            <a:r>
              <a:rPr lang="fr-FR" sz="1200" dirty="0">
                <a:solidFill>
                  <a:srgbClr val="008000"/>
                </a:solidFill>
              </a:rPr>
              <a:t>U</a:t>
            </a:r>
            <a:r>
              <a:rPr lang="fr-FR" sz="1200" dirty="0" smtClean="0">
                <a:solidFill>
                  <a:srgbClr val="008000"/>
                </a:solidFill>
              </a:rPr>
              <a:t>be) </a:t>
            </a:r>
            <a:endParaRPr lang="fr-FR" sz="1200" dirty="0">
              <a:solidFill>
                <a:srgbClr val="008000"/>
              </a:solidFill>
            </a:endParaRPr>
          </a:p>
        </p:txBody>
      </p:sp>
      <p:pic>
        <p:nvPicPr>
          <p:cNvPr id="18" name="Image 17"/>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6981555" y="5333999"/>
            <a:ext cx="1942108" cy="1431027"/>
          </a:xfrm>
          <a:prstGeom prst="rect">
            <a:avLst/>
          </a:prstGeom>
        </p:spPr>
      </p:pic>
      <p:sp>
        <p:nvSpPr>
          <p:cNvPr id="19" name="ZoneTexte 18"/>
          <p:cNvSpPr txBox="1"/>
          <p:nvPr/>
        </p:nvSpPr>
        <p:spPr>
          <a:xfrm>
            <a:off x="8990773" y="5639676"/>
            <a:ext cx="1517380" cy="1015663"/>
          </a:xfrm>
          <a:prstGeom prst="rect">
            <a:avLst/>
          </a:prstGeom>
          <a:noFill/>
        </p:spPr>
        <p:txBody>
          <a:bodyPr wrap="square" rtlCol="0">
            <a:spAutoFit/>
          </a:bodyPr>
          <a:lstStyle/>
          <a:p>
            <a:pPr algn="r"/>
            <a:r>
              <a:rPr lang="fr-FR" sz="1200" dirty="0">
                <a:solidFill>
                  <a:srgbClr val="008000"/>
                </a:solidFill>
              </a:rPr>
              <a:t>Igname pourpre fraîchement récoltée et tranché pour une vue en coupe </a:t>
            </a:r>
            <a:r>
              <a:rPr lang="fr-FR" sz="1200" dirty="0" smtClean="0">
                <a:solidFill>
                  <a:srgbClr val="008000"/>
                </a:solidFill>
              </a:rPr>
              <a:t>transversale </a:t>
            </a:r>
            <a:r>
              <a:rPr lang="fr-FR" sz="1200" dirty="0" smtClean="0">
                <a:solidFill>
                  <a:srgbClr val="008000"/>
                </a:solidFill>
                <a:latin typeface="Calibri" panose="020F0502020204030204" pitchFamily="34" charset="0"/>
              </a:rPr>
              <a:t>→</a:t>
            </a:r>
            <a:endParaRPr lang="fr-FR" sz="1200" dirty="0">
              <a:solidFill>
                <a:srgbClr val="008000"/>
              </a:solidFill>
            </a:endParaRPr>
          </a:p>
        </p:txBody>
      </p:sp>
      <p:pic>
        <p:nvPicPr>
          <p:cNvPr id="20" name="Image 19"/>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0544657" y="5637094"/>
            <a:ext cx="1533909" cy="1158477"/>
          </a:xfrm>
          <a:prstGeom prst="rect">
            <a:avLst/>
          </a:prstGeom>
        </p:spPr>
      </p:pic>
      <p:pic>
        <p:nvPicPr>
          <p:cNvPr id="21" name="Image 20"/>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11311612" y="-21068"/>
            <a:ext cx="880388" cy="1173851"/>
          </a:xfrm>
          <a:prstGeom prst="rect">
            <a:avLst/>
          </a:prstGeom>
        </p:spPr>
      </p:pic>
      <p:pic>
        <p:nvPicPr>
          <p:cNvPr id="22" name="Image 21"/>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9952338" y="208669"/>
            <a:ext cx="1171575" cy="714375"/>
          </a:xfrm>
          <a:prstGeom prst="rect">
            <a:avLst/>
          </a:prstGeom>
        </p:spPr>
      </p:pic>
      <p:pic>
        <p:nvPicPr>
          <p:cNvPr id="23" name="Image 22"/>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1990038" y="0"/>
            <a:ext cx="495300" cy="552450"/>
          </a:xfrm>
          <a:prstGeom prst="rect">
            <a:avLst/>
          </a:prstGeom>
        </p:spPr>
      </p:pic>
      <p:pic>
        <p:nvPicPr>
          <p:cNvPr id="24" name="Image 23"/>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4501010" y="40927"/>
            <a:ext cx="447675" cy="695325"/>
          </a:xfrm>
          <a:prstGeom prst="rect">
            <a:avLst/>
          </a:prstGeom>
        </p:spPr>
      </p:pic>
      <p:sp>
        <p:nvSpPr>
          <p:cNvPr id="25" name="ZoneTexte 24"/>
          <p:cNvSpPr txBox="1"/>
          <p:nvPr/>
        </p:nvSpPr>
        <p:spPr>
          <a:xfrm>
            <a:off x="1470776" y="114320"/>
            <a:ext cx="285486" cy="369332"/>
          </a:xfrm>
          <a:prstGeom prst="rect">
            <a:avLst/>
          </a:prstGeom>
          <a:noFill/>
        </p:spPr>
        <p:txBody>
          <a:bodyPr wrap="square" rtlCol="0">
            <a:spAutoFit/>
          </a:bodyPr>
          <a:lstStyle/>
          <a:p>
            <a:r>
              <a:rPr lang="fr-FR" b="1" dirty="0" smtClean="0"/>
              <a:t>?</a:t>
            </a:r>
            <a:endParaRPr lang="fr-FR" b="1" dirty="0"/>
          </a:p>
        </p:txBody>
      </p:sp>
      <p:pic>
        <p:nvPicPr>
          <p:cNvPr id="26" name="Image 25"/>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2600236" y="49584"/>
            <a:ext cx="476250" cy="476250"/>
          </a:xfrm>
          <a:prstGeom prst="rect">
            <a:avLst/>
          </a:prstGeom>
        </p:spPr>
      </p:pic>
      <p:pic>
        <p:nvPicPr>
          <p:cNvPr id="27" name="Image 26"/>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974262" y="52349"/>
            <a:ext cx="462774" cy="447846"/>
          </a:xfrm>
          <a:prstGeom prst="rect">
            <a:avLst/>
          </a:prstGeom>
        </p:spPr>
      </p:pic>
      <p:pic>
        <p:nvPicPr>
          <p:cNvPr id="28" name="Picture 16" descr="C:\Users\LISAN\Pictures\Plantes fourragères\logo invasive plants5_s.jpg"/>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3312084" y="98901"/>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Image 28"/>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3915648" y="37231"/>
            <a:ext cx="498269" cy="522575"/>
          </a:xfrm>
          <a:prstGeom prst="rect">
            <a:avLst/>
          </a:prstGeom>
        </p:spPr>
      </p:pic>
      <p:sp>
        <p:nvSpPr>
          <p:cNvPr id="30" name="Rectangle 15"/>
          <p:cNvSpPr>
            <a:spLocks noChangeArrowheads="1"/>
          </p:cNvSpPr>
          <p:nvPr/>
        </p:nvSpPr>
        <p:spPr bwMode="auto">
          <a:xfrm>
            <a:off x="8773673" y="34576"/>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0" b="1">
                <a:solidFill>
                  <a:srgbClr val="008000"/>
                </a:solidFill>
              </a:rPr>
              <a:t>U</a:t>
            </a:r>
          </a:p>
        </p:txBody>
      </p:sp>
    </p:spTree>
    <p:extLst>
      <p:ext uri="{BB962C8B-B14F-4D97-AF65-F5344CB8AC3E}">
        <p14:creationId xmlns:p14="http://schemas.microsoft.com/office/powerpoint/2010/main" val="274028843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98305" y="171292"/>
            <a:ext cx="426156" cy="354542"/>
          </a:xfrm>
        </p:spPr>
        <p:txBody>
          <a:bodyPr/>
          <a:lstStyle/>
          <a:p>
            <a:fld id="{814B13E8-1059-4FEE-952E-0153852B3488}" type="slidenum">
              <a:rPr lang="fr-FR" smtClean="0"/>
              <a:t>106</a:t>
            </a:fld>
            <a:endParaRPr lang="fr-FR"/>
          </a:p>
        </p:txBody>
      </p:sp>
      <p:sp>
        <p:nvSpPr>
          <p:cNvPr id="3" name="ZoneTexte 2"/>
          <p:cNvSpPr txBox="1"/>
          <p:nvPr/>
        </p:nvSpPr>
        <p:spPr>
          <a:xfrm>
            <a:off x="4065115" y="156502"/>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4" name="ZoneTexte 3"/>
          <p:cNvSpPr txBox="1"/>
          <p:nvPr/>
        </p:nvSpPr>
        <p:spPr>
          <a:xfrm>
            <a:off x="198305" y="550616"/>
            <a:ext cx="2161073" cy="369332"/>
          </a:xfrm>
          <a:prstGeom prst="rect">
            <a:avLst/>
          </a:prstGeom>
          <a:noFill/>
        </p:spPr>
        <p:txBody>
          <a:bodyPr wrap="square" rtlCol="0">
            <a:spAutoFit/>
          </a:bodyPr>
          <a:lstStyle/>
          <a:p>
            <a:r>
              <a:rPr lang="fr-FR" b="1" dirty="0">
                <a:solidFill>
                  <a:srgbClr val="008000"/>
                </a:solidFill>
              </a:rPr>
              <a:t>6</a:t>
            </a:r>
            <a:r>
              <a:rPr lang="fr-FR" b="1" dirty="0" smtClean="0">
                <a:solidFill>
                  <a:srgbClr val="008000"/>
                </a:solidFill>
              </a:rPr>
              <a:t>. Autres espèces</a:t>
            </a:r>
            <a:endParaRPr lang="fr-FR" b="1" dirty="0">
              <a:solidFill>
                <a:srgbClr val="008000"/>
              </a:solidFill>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0038" y="0"/>
            <a:ext cx="495300" cy="552450"/>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0236" y="49584"/>
            <a:ext cx="476250" cy="476250"/>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3319" y="1437378"/>
            <a:ext cx="1826002" cy="1797910"/>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0089" y="1437378"/>
            <a:ext cx="1346750" cy="1797910"/>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4999" y="1437378"/>
            <a:ext cx="2350116" cy="1398318"/>
          </a:xfrm>
          <a:prstGeom prst="rect">
            <a:avLst/>
          </a:prstGeom>
        </p:spPr>
      </p:pic>
      <p:pic>
        <p:nvPicPr>
          <p:cNvPr id="10" name="Imag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21503" y="3400308"/>
            <a:ext cx="2098963" cy="2802116"/>
          </a:xfrm>
          <a:prstGeom prst="rect">
            <a:avLst/>
          </a:prstGeom>
        </p:spPr>
      </p:pic>
      <p:pic>
        <p:nvPicPr>
          <p:cNvPr id="11" name="Imag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55801" y="49585"/>
            <a:ext cx="2178355" cy="2908104"/>
          </a:xfrm>
          <a:prstGeom prst="rect">
            <a:avLst/>
          </a:prstGeom>
        </p:spPr>
      </p:pic>
      <p:pic>
        <p:nvPicPr>
          <p:cNvPr id="12" name="Imag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22935" y="49584"/>
            <a:ext cx="2178356" cy="2908105"/>
          </a:xfrm>
          <a:prstGeom prst="rect">
            <a:avLst/>
          </a:prstGeom>
        </p:spPr>
      </p:pic>
      <p:sp>
        <p:nvSpPr>
          <p:cNvPr id="13" name="Rectangle 12"/>
          <p:cNvSpPr/>
          <p:nvPr/>
        </p:nvSpPr>
        <p:spPr>
          <a:xfrm>
            <a:off x="10215388" y="2958289"/>
            <a:ext cx="1593450" cy="461665"/>
          </a:xfrm>
          <a:prstGeom prst="rect">
            <a:avLst/>
          </a:prstGeom>
        </p:spPr>
        <p:txBody>
          <a:bodyPr wrap="none">
            <a:spAutoFit/>
          </a:bodyPr>
          <a:lstStyle/>
          <a:p>
            <a:pPr algn="ctr"/>
            <a:r>
              <a:rPr lang="fr-FR" sz="1200" dirty="0">
                <a:solidFill>
                  <a:srgbClr val="008000"/>
                </a:solidFill>
              </a:rPr>
              <a:t>Bulbille de </a:t>
            </a:r>
            <a:r>
              <a:rPr lang="fr-FR" sz="1200" i="1" dirty="0">
                <a:solidFill>
                  <a:srgbClr val="008000"/>
                </a:solidFill>
              </a:rPr>
              <a:t>D. </a:t>
            </a:r>
            <a:r>
              <a:rPr lang="fr-FR" sz="1200" i="1" dirty="0" err="1" smtClean="0">
                <a:solidFill>
                  <a:srgbClr val="008000"/>
                </a:solidFill>
              </a:rPr>
              <a:t>bulbifera</a:t>
            </a:r>
            <a:endParaRPr lang="fr-FR" sz="1200" i="1" dirty="0" smtClean="0">
              <a:solidFill>
                <a:srgbClr val="008000"/>
              </a:solidFill>
            </a:endParaRPr>
          </a:p>
          <a:p>
            <a:pPr algn="ctr"/>
            <a:r>
              <a:rPr lang="fr-FR" sz="1200" dirty="0">
                <a:solidFill>
                  <a:srgbClr val="008000"/>
                </a:solidFill>
              </a:rPr>
              <a:t>©  CIRAD</a:t>
            </a:r>
            <a:r>
              <a:rPr lang="fr-FR" sz="1200" dirty="0" smtClean="0">
                <a:solidFill>
                  <a:srgbClr val="008000"/>
                </a:solidFill>
              </a:rPr>
              <a:t>.</a:t>
            </a:r>
            <a:endParaRPr lang="fr-FR" sz="1200" dirty="0">
              <a:solidFill>
                <a:srgbClr val="008000"/>
              </a:solidFill>
            </a:endParaRPr>
          </a:p>
        </p:txBody>
      </p:sp>
      <p:sp>
        <p:nvSpPr>
          <p:cNvPr id="14" name="ZoneTexte 13"/>
          <p:cNvSpPr txBox="1"/>
          <p:nvPr/>
        </p:nvSpPr>
        <p:spPr>
          <a:xfrm>
            <a:off x="7608100" y="2928450"/>
            <a:ext cx="2355586" cy="461665"/>
          </a:xfrm>
          <a:prstGeom prst="rect">
            <a:avLst/>
          </a:prstGeom>
          <a:noFill/>
        </p:spPr>
        <p:txBody>
          <a:bodyPr wrap="square" rtlCol="0">
            <a:spAutoFit/>
          </a:bodyPr>
          <a:lstStyle/>
          <a:p>
            <a:pPr algn="ctr"/>
            <a:r>
              <a:rPr lang="fr-FR" sz="1200" dirty="0" smtClean="0">
                <a:solidFill>
                  <a:srgbClr val="008000"/>
                </a:solidFill>
              </a:rPr>
              <a:t>Igname </a:t>
            </a:r>
            <a:r>
              <a:rPr lang="fr-FR" sz="1200" dirty="0" err="1">
                <a:solidFill>
                  <a:srgbClr val="008000"/>
                </a:solidFill>
              </a:rPr>
              <a:t>mavondro</a:t>
            </a:r>
            <a:r>
              <a:rPr lang="fr-FR" sz="1200" dirty="0">
                <a:solidFill>
                  <a:srgbClr val="008000"/>
                </a:solidFill>
              </a:rPr>
              <a:t> </a:t>
            </a:r>
            <a:r>
              <a:rPr lang="fr-FR" sz="1200" i="1" dirty="0">
                <a:solidFill>
                  <a:srgbClr val="008000"/>
                </a:solidFill>
              </a:rPr>
              <a:t>(D. </a:t>
            </a:r>
            <a:r>
              <a:rPr lang="fr-FR" sz="1200" i="1" dirty="0" err="1">
                <a:solidFill>
                  <a:srgbClr val="008000"/>
                </a:solidFill>
              </a:rPr>
              <a:t>esculenta</a:t>
            </a:r>
            <a:r>
              <a:rPr lang="fr-FR" sz="1200" i="1" dirty="0" smtClean="0">
                <a:solidFill>
                  <a:srgbClr val="008000"/>
                </a:solidFill>
              </a:rPr>
              <a:t>)</a:t>
            </a:r>
          </a:p>
          <a:p>
            <a:pPr algn="ctr"/>
            <a:r>
              <a:rPr lang="fr-FR" sz="1200" dirty="0" smtClean="0">
                <a:solidFill>
                  <a:srgbClr val="008000"/>
                </a:solidFill>
              </a:rPr>
              <a:t>© </a:t>
            </a:r>
            <a:r>
              <a:rPr lang="fr-FR" sz="1200" dirty="0">
                <a:solidFill>
                  <a:srgbClr val="008000"/>
                </a:solidFill>
              </a:rPr>
              <a:t> </a:t>
            </a:r>
            <a:r>
              <a:rPr lang="fr-FR" sz="1200" dirty="0" smtClean="0">
                <a:solidFill>
                  <a:srgbClr val="008000"/>
                </a:solidFill>
              </a:rPr>
              <a:t>CIRAD.</a:t>
            </a:r>
            <a:endParaRPr lang="fr-FR" sz="1200" dirty="0">
              <a:solidFill>
                <a:srgbClr val="008000"/>
              </a:solidFill>
            </a:endParaRPr>
          </a:p>
        </p:txBody>
      </p:sp>
      <p:sp>
        <p:nvSpPr>
          <p:cNvPr id="15" name="ZoneTexte 14"/>
          <p:cNvSpPr txBox="1"/>
          <p:nvPr/>
        </p:nvSpPr>
        <p:spPr>
          <a:xfrm>
            <a:off x="9766531" y="6211790"/>
            <a:ext cx="2408905" cy="461665"/>
          </a:xfrm>
          <a:prstGeom prst="rect">
            <a:avLst/>
          </a:prstGeom>
          <a:noFill/>
        </p:spPr>
        <p:txBody>
          <a:bodyPr wrap="square" rtlCol="0">
            <a:spAutoFit/>
          </a:bodyPr>
          <a:lstStyle/>
          <a:p>
            <a:pPr algn="ctr"/>
            <a:r>
              <a:rPr lang="pt-BR" sz="1200" dirty="0">
                <a:solidFill>
                  <a:srgbClr val="008000"/>
                </a:solidFill>
              </a:rPr>
              <a:t>Tubercule de Ovy be (</a:t>
            </a:r>
            <a:r>
              <a:rPr lang="pt-BR" sz="1200" i="1" dirty="0">
                <a:solidFill>
                  <a:srgbClr val="008000"/>
                </a:solidFill>
              </a:rPr>
              <a:t>D. alata</a:t>
            </a:r>
            <a:r>
              <a:rPr lang="pt-BR" sz="1200" dirty="0" smtClean="0">
                <a:solidFill>
                  <a:srgbClr val="008000"/>
                </a:solidFill>
              </a:rPr>
              <a:t>)</a:t>
            </a:r>
          </a:p>
          <a:p>
            <a:pPr algn="ctr"/>
            <a:r>
              <a:rPr lang="fr-FR" sz="1200" dirty="0">
                <a:solidFill>
                  <a:srgbClr val="008000"/>
                </a:solidFill>
              </a:rPr>
              <a:t>©  CIRAD</a:t>
            </a:r>
            <a:r>
              <a:rPr lang="fr-FR" sz="1200" dirty="0" smtClean="0">
                <a:solidFill>
                  <a:srgbClr val="008000"/>
                </a:solidFill>
              </a:rPr>
              <a:t>.</a:t>
            </a:r>
            <a:r>
              <a:rPr lang="pt-BR" sz="1200" dirty="0">
                <a:solidFill>
                  <a:srgbClr val="008000"/>
                </a:solidFill>
              </a:rPr>
              <a:t> </a:t>
            </a:r>
            <a:endParaRPr lang="fr-FR" sz="1200" dirty="0">
              <a:solidFill>
                <a:srgbClr val="008000"/>
              </a:solidFill>
            </a:endParaRPr>
          </a:p>
        </p:txBody>
      </p:sp>
      <p:sp>
        <p:nvSpPr>
          <p:cNvPr id="16" name="ZoneTexte 15"/>
          <p:cNvSpPr txBox="1"/>
          <p:nvPr/>
        </p:nvSpPr>
        <p:spPr>
          <a:xfrm>
            <a:off x="1714999" y="2835696"/>
            <a:ext cx="2350116" cy="461665"/>
          </a:xfrm>
          <a:prstGeom prst="rect">
            <a:avLst/>
          </a:prstGeom>
          <a:noFill/>
        </p:spPr>
        <p:txBody>
          <a:bodyPr wrap="square" rtlCol="0">
            <a:spAutoFit/>
          </a:bodyPr>
          <a:lstStyle/>
          <a:p>
            <a:pPr algn="ctr"/>
            <a:r>
              <a:rPr lang="fr-FR" sz="1200" dirty="0">
                <a:solidFill>
                  <a:srgbClr val="008000"/>
                </a:solidFill>
              </a:rPr>
              <a:t>Vendeuse </a:t>
            </a:r>
            <a:r>
              <a:rPr lang="fr-FR" sz="1200" dirty="0" smtClean="0">
                <a:solidFill>
                  <a:srgbClr val="008000"/>
                </a:solidFill>
              </a:rPr>
              <a:t>d'igname, le long d’un axe routier </a:t>
            </a:r>
            <a:r>
              <a:rPr lang="fr-FR" sz="1200" dirty="0">
                <a:solidFill>
                  <a:srgbClr val="008000"/>
                </a:solidFill>
              </a:rPr>
              <a:t>©  CIRAD</a:t>
            </a:r>
            <a:r>
              <a:rPr lang="fr-FR" sz="1200" dirty="0" smtClean="0">
                <a:solidFill>
                  <a:srgbClr val="008000"/>
                </a:solidFill>
              </a:rPr>
              <a:t>.</a:t>
            </a:r>
            <a:endParaRPr lang="fr-FR" sz="1200" dirty="0">
              <a:solidFill>
                <a:srgbClr val="008000"/>
              </a:solidFill>
            </a:endParaRPr>
          </a:p>
        </p:txBody>
      </p:sp>
      <p:sp>
        <p:nvSpPr>
          <p:cNvPr id="17" name="ZoneTexte 16"/>
          <p:cNvSpPr txBox="1"/>
          <p:nvPr/>
        </p:nvSpPr>
        <p:spPr>
          <a:xfrm>
            <a:off x="4065116" y="3271750"/>
            <a:ext cx="1628204" cy="646331"/>
          </a:xfrm>
          <a:prstGeom prst="rect">
            <a:avLst/>
          </a:prstGeom>
          <a:noFill/>
        </p:spPr>
        <p:txBody>
          <a:bodyPr wrap="square" rtlCol="0">
            <a:spAutoFit/>
          </a:bodyPr>
          <a:lstStyle/>
          <a:p>
            <a:pPr algn="ctr"/>
            <a:r>
              <a:rPr lang="fr-FR" sz="1200" dirty="0">
                <a:solidFill>
                  <a:srgbClr val="008000"/>
                </a:solidFill>
              </a:rPr>
              <a:t>Tubercule de </a:t>
            </a:r>
            <a:r>
              <a:rPr lang="fr-FR" sz="1200" dirty="0" err="1">
                <a:solidFill>
                  <a:srgbClr val="008000"/>
                </a:solidFill>
              </a:rPr>
              <a:t>Ovy</a:t>
            </a:r>
            <a:r>
              <a:rPr lang="fr-FR" sz="1200" dirty="0">
                <a:solidFill>
                  <a:srgbClr val="008000"/>
                </a:solidFill>
              </a:rPr>
              <a:t> </a:t>
            </a:r>
            <a:r>
              <a:rPr lang="fr-FR" sz="1200" dirty="0" err="1">
                <a:solidFill>
                  <a:srgbClr val="008000"/>
                </a:solidFill>
              </a:rPr>
              <a:t>lalaine</a:t>
            </a:r>
            <a:r>
              <a:rPr lang="fr-FR" sz="1200" dirty="0">
                <a:solidFill>
                  <a:srgbClr val="008000"/>
                </a:solidFill>
              </a:rPr>
              <a:t> (</a:t>
            </a:r>
            <a:r>
              <a:rPr lang="fr-FR" sz="1200" i="1" dirty="0">
                <a:solidFill>
                  <a:srgbClr val="008000"/>
                </a:solidFill>
              </a:rPr>
              <a:t>D. </a:t>
            </a:r>
            <a:r>
              <a:rPr lang="fr-FR" sz="1200" i="1" dirty="0" err="1">
                <a:solidFill>
                  <a:srgbClr val="008000"/>
                </a:solidFill>
              </a:rPr>
              <a:t>alata</a:t>
            </a:r>
            <a:r>
              <a:rPr lang="fr-FR" sz="1200" dirty="0" smtClean="0">
                <a:solidFill>
                  <a:srgbClr val="008000"/>
                </a:solidFill>
              </a:rPr>
              <a:t>)</a:t>
            </a:r>
          </a:p>
          <a:p>
            <a:pPr algn="ctr"/>
            <a:r>
              <a:rPr lang="fr-FR" sz="1200" dirty="0">
                <a:solidFill>
                  <a:srgbClr val="008000"/>
                </a:solidFill>
              </a:rPr>
              <a:t>©  CIRAD</a:t>
            </a:r>
            <a:r>
              <a:rPr lang="fr-FR" sz="1200" dirty="0" smtClean="0">
                <a:solidFill>
                  <a:srgbClr val="008000"/>
                </a:solidFill>
              </a:rPr>
              <a:t>.</a:t>
            </a:r>
            <a:endParaRPr lang="fr-FR" sz="1200" dirty="0">
              <a:solidFill>
                <a:srgbClr val="008000"/>
              </a:solidFill>
            </a:endParaRPr>
          </a:p>
        </p:txBody>
      </p:sp>
      <p:pic>
        <p:nvPicPr>
          <p:cNvPr id="26" name="Imag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091" y="1463205"/>
            <a:ext cx="1482246" cy="1632983"/>
          </a:xfrm>
          <a:prstGeom prst="rect">
            <a:avLst/>
          </a:prstGeom>
        </p:spPr>
      </p:pic>
      <p:sp>
        <p:nvSpPr>
          <p:cNvPr id="28" name="ZoneTexte 27"/>
          <p:cNvSpPr txBox="1"/>
          <p:nvPr/>
        </p:nvSpPr>
        <p:spPr>
          <a:xfrm>
            <a:off x="191023" y="993243"/>
            <a:ext cx="2926250" cy="369332"/>
          </a:xfrm>
          <a:prstGeom prst="rect">
            <a:avLst/>
          </a:prstGeom>
          <a:noFill/>
        </p:spPr>
        <p:txBody>
          <a:bodyPr wrap="none" rtlCol="0">
            <a:spAutoFit/>
          </a:bodyPr>
          <a:lstStyle/>
          <a:p>
            <a:r>
              <a:rPr lang="fr-FR" dirty="0" smtClean="0">
                <a:solidFill>
                  <a:srgbClr val="008000"/>
                </a:solidFill>
              </a:rPr>
              <a:t>Ignames cultivés (suite et fin)</a:t>
            </a:r>
            <a:endParaRPr lang="fr-FR" dirty="0">
              <a:solidFill>
                <a:srgbClr val="008000"/>
              </a:solidFill>
            </a:endParaRPr>
          </a:p>
        </p:txBody>
      </p:sp>
      <p:pic>
        <p:nvPicPr>
          <p:cNvPr id="30" name="Image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7954" y="4060111"/>
            <a:ext cx="733425" cy="1914525"/>
          </a:xfrm>
          <a:prstGeom prst="rect">
            <a:avLst/>
          </a:prstGeom>
        </p:spPr>
      </p:pic>
      <p:sp>
        <p:nvSpPr>
          <p:cNvPr id="31" name="ZoneTexte 30"/>
          <p:cNvSpPr txBox="1"/>
          <p:nvPr/>
        </p:nvSpPr>
        <p:spPr>
          <a:xfrm>
            <a:off x="-8779" y="5982317"/>
            <a:ext cx="1628204" cy="461665"/>
          </a:xfrm>
          <a:prstGeom prst="rect">
            <a:avLst/>
          </a:prstGeom>
          <a:noFill/>
        </p:spPr>
        <p:txBody>
          <a:bodyPr wrap="square" rtlCol="0">
            <a:spAutoFit/>
          </a:bodyPr>
          <a:lstStyle/>
          <a:p>
            <a:pPr algn="ctr"/>
            <a:r>
              <a:rPr lang="fr-FR" sz="1200" dirty="0">
                <a:solidFill>
                  <a:srgbClr val="008000"/>
                </a:solidFill>
              </a:rPr>
              <a:t>Tubercules de D</a:t>
            </a:r>
            <a:r>
              <a:rPr lang="fr-FR" sz="1200" i="1" dirty="0">
                <a:solidFill>
                  <a:srgbClr val="008000"/>
                </a:solidFill>
              </a:rPr>
              <a:t>. </a:t>
            </a:r>
            <a:r>
              <a:rPr lang="fr-FR" sz="1200" i="1" dirty="0" err="1">
                <a:solidFill>
                  <a:srgbClr val="008000"/>
                </a:solidFill>
              </a:rPr>
              <a:t>Seriflora</a:t>
            </a:r>
            <a:r>
              <a:rPr lang="fr-FR" sz="1200" i="1" dirty="0">
                <a:solidFill>
                  <a:srgbClr val="008000"/>
                </a:solidFill>
              </a:rPr>
              <a:t> </a:t>
            </a:r>
            <a:r>
              <a:rPr lang="fr-FR" sz="1200" dirty="0">
                <a:solidFill>
                  <a:srgbClr val="008000"/>
                </a:solidFill>
              </a:rPr>
              <a:t>après culture</a:t>
            </a:r>
          </a:p>
        </p:txBody>
      </p:sp>
      <p:pic>
        <p:nvPicPr>
          <p:cNvPr id="32" name="Image 3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33316" y="4089950"/>
            <a:ext cx="1600200" cy="1905000"/>
          </a:xfrm>
          <a:prstGeom prst="rect">
            <a:avLst/>
          </a:prstGeom>
        </p:spPr>
      </p:pic>
      <p:sp>
        <p:nvSpPr>
          <p:cNvPr id="33" name="ZoneTexte 32"/>
          <p:cNvSpPr txBox="1"/>
          <p:nvPr/>
        </p:nvSpPr>
        <p:spPr>
          <a:xfrm>
            <a:off x="1996960" y="5974636"/>
            <a:ext cx="1628204" cy="461665"/>
          </a:xfrm>
          <a:prstGeom prst="rect">
            <a:avLst/>
          </a:prstGeom>
          <a:noFill/>
        </p:spPr>
        <p:txBody>
          <a:bodyPr wrap="square" rtlCol="0">
            <a:spAutoFit/>
          </a:bodyPr>
          <a:lstStyle/>
          <a:p>
            <a:pPr algn="ctr"/>
            <a:r>
              <a:rPr lang="fr-FR" sz="1200" dirty="0">
                <a:solidFill>
                  <a:srgbClr val="008000"/>
                </a:solidFill>
              </a:rPr>
              <a:t>Préparation des </a:t>
            </a:r>
            <a:r>
              <a:rPr lang="fr-FR" sz="1200" dirty="0" err="1">
                <a:solidFill>
                  <a:srgbClr val="008000"/>
                </a:solidFill>
              </a:rPr>
              <a:t>minisetts</a:t>
            </a:r>
            <a:r>
              <a:rPr lang="fr-FR" sz="1200" dirty="0">
                <a:solidFill>
                  <a:srgbClr val="008000"/>
                </a:solidFill>
              </a:rPr>
              <a:t> en pépinière</a:t>
            </a:r>
          </a:p>
        </p:txBody>
      </p:sp>
      <p:pic>
        <p:nvPicPr>
          <p:cNvPr id="34" name="Image 3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88137" y="4274454"/>
            <a:ext cx="2076450" cy="1562100"/>
          </a:xfrm>
          <a:prstGeom prst="rect">
            <a:avLst/>
          </a:prstGeom>
        </p:spPr>
      </p:pic>
      <p:sp>
        <p:nvSpPr>
          <p:cNvPr id="35" name="ZoneTexte 34"/>
          <p:cNvSpPr txBox="1"/>
          <p:nvPr/>
        </p:nvSpPr>
        <p:spPr>
          <a:xfrm>
            <a:off x="4333999" y="5836555"/>
            <a:ext cx="2030588" cy="276999"/>
          </a:xfrm>
          <a:prstGeom prst="rect">
            <a:avLst/>
          </a:prstGeom>
          <a:noFill/>
        </p:spPr>
        <p:txBody>
          <a:bodyPr wrap="square" rtlCol="0">
            <a:spAutoFit/>
          </a:bodyPr>
          <a:lstStyle/>
          <a:p>
            <a:pPr algn="ctr"/>
            <a:r>
              <a:rPr lang="fr-FR" sz="1200" dirty="0">
                <a:solidFill>
                  <a:srgbClr val="008000"/>
                </a:solidFill>
              </a:rPr>
              <a:t>Association igname-niébé</a:t>
            </a:r>
          </a:p>
        </p:txBody>
      </p:sp>
      <p:pic>
        <p:nvPicPr>
          <p:cNvPr id="36" name="Image 3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09185" y="4400201"/>
            <a:ext cx="1942496" cy="1436353"/>
          </a:xfrm>
          <a:prstGeom prst="rect">
            <a:avLst/>
          </a:prstGeom>
        </p:spPr>
      </p:pic>
      <p:sp>
        <p:nvSpPr>
          <p:cNvPr id="37" name="ZoneTexte 36"/>
          <p:cNvSpPr txBox="1"/>
          <p:nvPr/>
        </p:nvSpPr>
        <p:spPr>
          <a:xfrm>
            <a:off x="7121093" y="5836554"/>
            <a:ext cx="2030588" cy="461665"/>
          </a:xfrm>
          <a:prstGeom prst="rect">
            <a:avLst/>
          </a:prstGeom>
          <a:noFill/>
        </p:spPr>
        <p:txBody>
          <a:bodyPr wrap="square" rtlCol="0">
            <a:spAutoFit/>
          </a:bodyPr>
          <a:lstStyle/>
          <a:p>
            <a:pPr algn="ctr"/>
            <a:r>
              <a:rPr lang="fr-FR" sz="1200" dirty="0">
                <a:solidFill>
                  <a:srgbClr val="008000"/>
                </a:solidFill>
              </a:rPr>
              <a:t>Chenille défoliante sur une feuille d'igname</a:t>
            </a:r>
          </a:p>
        </p:txBody>
      </p:sp>
      <p:sp>
        <p:nvSpPr>
          <p:cNvPr id="38" name="Rectangle 15"/>
          <p:cNvSpPr>
            <a:spLocks noChangeArrowheads="1"/>
          </p:cNvSpPr>
          <p:nvPr/>
        </p:nvSpPr>
        <p:spPr bwMode="auto">
          <a:xfrm>
            <a:off x="3303180" y="-63236"/>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0" b="1">
                <a:solidFill>
                  <a:srgbClr val="008000"/>
                </a:solidFill>
              </a:rPr>
              <a:t>U</a:t>
            </a:r>
          </a:p>
        </p:txBody>
      </p:sp>
    </p:spTree>
    <p:extLst>
      <p:ext uri="{BB962C8B-B14F-4D97-AF65-F5344CB8AC3E}">
        <p14:creationId xmlns:p14="http://schemas.microsoft.com/office/powerpoint/2010/main" val="40415711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76433" y="148715"/>
            <a:ext cx="482600" cy="377119"/>
          </a:xfrm>
        </p:spPr>
        <p:txBody>
          <a:bodyPr/>
          <a:lstStyle/>
          <a:p>
            <a:fld id="{814B13E8-1059-4FEE-952E-0153852B3488}" type="slidenum">
              <a:rPr lang="fr-FR" smtClean="0"/>
              <a:t>107</a:t>
            </a:fld>
            <a:endParaRPr lang="fr-FR"/>
          </a:p>
        </p:txBody>
      </p:sp>
      <p:sp>
        <p:nvSpPr>
          <p:cNvPr id="3" name="ZoneTexte 2"/>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4" name="ZoneTexte 3"/>
          <p:cNvSpPr txBox="1"/>
          <p:nvPr/>
        </p:nvSpPr>
        <p:spPr>
          <a:xfrm>
            <a:off x="198305" y="550616"/>
            <a:ext cx="2161073" cy="369332"/>
          </a:xfrm>
          <a:prstGeom prst="rect">
            <a:avLst/>
          </a:prstGeom>
          <a:noFill/>
        </p:spPr>
        <p:txBody>
          <a:bodyPr wrap="square" rtlCol="0">
            <a:spAutoFit/>
          </a:bodyPr>
          <a:lstStyle/>
          <a:p>
            <a:r>
              <a:rPr lang="fr-FR" b="1" dirty="0">
                <a:solidFill>
                  <a:srgbClr val="008000"/>
                </a:solidFill>
              </a:rPr>
              <a:t>6</a:t>
            </a:r>
            <a:r>
              <a:rPr lang="fr-FR" b="1" dirty="0" smtClean="0">
                <a:solidFill>
                  <a:srgbClr val="008000"/>
                </a:solidFill>
              </a:rPr>
              <a:t>. Autres espèces</a:t>
            </a:r>
            <a:endParaRPr lang="fr-FR" b="1" dirty="0">
              <a:solidFill>
                <a:srgbClr val="008000"/>
              </a:solidFill>
            </a:endParaRPr>
          </a:p>
        </p:txBody>
      </p:sp>
      <p:sp>
        <p:nvSpPr>
          <p:cNvPr id="6" name="ZoneTexte 5"/>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7" name="ZoneTexte 6"/>
          <p:cNvSpPr txBox="1"/>
          <p:nvPr/>
        </p:nvSpPr>
        <p:spPr>
          <a:xfrm>
            <a:off x="198305" y="550616"/>
            <a:ext cx="2161073" cy="369332"/>
          </a:xfrm>
          <a:prstGeom prst="rect">
            <a:avLst/>
          </a:prstGeom>
          <a:noFill/>
        </p:spPr>
        <p:txBody>
          <a:bodyPr wrap="square" rtlCol="0">
            <a:spAutoFit/>
          </a:bodyPr>
          <a:lstStyle/>
          <a:p>
            <a:r>
              <a:rPr lang="fr-FR" b="1" dirty="0">
                <a:solidFill>
                  <a:srgbClr val="008000"/>
                </a:solidFill>
              </a:rPr>
              <a:t>6</a:t>
            </a:r>
            <a:r>
              <a:rPr lang="fr-FR" b="1" dirty="0" smtClean="0">
                <a:solidFill>
                  <a:srgbClr val="008000"/>
                </a:solidFill>
              </a:rPr>
              <a:t>. Autres espèces</a:t>
            </a:r>
            <a:endParaRPr lang="fr-FR" b="1" dirty="0">
              <a:solidFill>
                <a:srgbClr val="008000"/>
              </a:solidFill>
            </a:endParaRP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0038" y="0"/>
            <a:ext cx="495300" cy="552450"/>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0236" y="49584"/>
            <a:ext cx="476250" cy="476250"/>
          </a:xfrm>
          <a:prstGeom prst="rect">
            <a:avLst/>
          </a:prstGeom>
        </p:spPr>
      </p:pic>
      <p:sp>
        <p:nvSpPr>
          <p:cNvPr id="10" name="ZoneTexte 9"/>
          <p:cNvSpPr txBox="1"/>
          <p:nvPr/>
        </p:nvSpPr>
        <p:spPr>
          <a:xfrm>
            <a:off x="143807" y="944731"/>
            <a:ext cx="3837178" cy="369332"/>
          </a:xfrm>
          <a:prstGeom prst="rect">
            <a:avLst/>
          </a:prstGeom>
          <a:noFill/>
        </p:spPr>
        <p:txBody>
          <a:bodyPr wrap="square" rtlCol="0">
            <a:spAutoFit/>
          </a:bodyPr>
          <a:lstStyle/>
          <a:p>
            <a:r>
              <a:rPr lang="fr-FR" dirty="0" smtClean="0">
                <a:solidFill>
                  <a:srgbClr val="008000"/>
                </a:solidFill>
              </a:rPr>
              <a:t>6.4</a:t>
            </a:r>
            <a:r>
              <a:rPr lang="fr-FR" b="1" dirty="0" smtClean="0">
                <a:solidFill>
                  <a:srgbClr val="008000"/>
                </a:solidFill>
              </a:rPr>
              <a:t>. Ignames sauvages</a:t>
            </a:r>
            <a:endParaRPr lang="fr-FR" b="1" dirty="0">
              <a:solidFill>
                <a:srgbClr val="008000"/>
              </a:solidFill>
            </a:endParaRPr>
          </a:p>
        </p:txBody>
      </p:sp>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936" y="3778888"/>
            <a:ext cx="2133600" cy="2000250"/>
          </a:xfrm>
          <a:prstGeom prst="rect">
            <a:avLst/>
          </a:prstGeom>
        </p:spPr>
      </p:pic>
      <p:sp>
        <p:nvSpPr>
          <p:cNvPr id="14" name="ZoneTexte 13"/>
          <p:cNvSpPr txBox="1"/>
          <p:nvPr/>
        </p:nvSpPr>
        <p:spPr>
          <a:xfrm>
            <a:off x="365723" y="5772955"/>
            <a:ext cx="1943318" cy="276999"/>
          </a:xfrm>
          <a:prstGeom prst="rect">
            <a:avLst/>
          </a:prstGeom>
          <a:noFill/>
        </p:spPr>
        <p:txBody>
          <a:bodyPr wrap="square" rtlCol="0">
            <a:spAutoFit/>
          </a:bodyPr>
          <a:lstStyle/>
          <a:p>
            <a:pPr algn="ctr"/>
            <a:r>
              <a:rPr lang="fr-FR" sz="1200" i="1" dirty="0" err="1">
                <a:solidFill>
                  <a:srgbClr val="008000"/>
                </a:solidFill>
              </a:rPr>
              <a:t>Dioscorea</a:t>
            </a:r>
            <a:r>
              <a:rPr lang="fr-FR" sz="1200" i="1" dirty="0">
                <a:solidFill>
                  <a:srgbClr val="008000"/>
                </a:solidFill>
              </a:rPr>
              <a:t> </a:t>
            </a:r>
            <a:r>
              <a:rPr lang="fr-FR" sz="1200" i="1" dirty="0" err="1">
                <a:solidFill>
                  <a:srgbClr val="008000"/>
                </a:solidFill>
              </a:rPr>
              <a:t>bako</a:t>
            </a:r>
            <a:endParaRPr lang="fr-FR" sz="1200" i="1" dirty="0">
              <a:solidFill>
                <a:srgbClr val="008000"/>
              </a:solidFill>
            </a:endParaRPr>
          </a:p>
        </p:txBody>
      </p:sp>
      <p:pic>
        <p:nvPicPr>
          <p:cNvPr id="15" name="Imag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6585" y="3650380"/>
            <a:ext cx="1504950" cy="2124075"/>
          </a:xfrm>
          <a:prstGeom prst="rect">
            <a:avLst/>
          </a:prstGeom>
        </p:spPr>
      </p:pic>
      <p:sp>
        <p:nvSpPr>
          <p:cNvPr id="16" name="ZoneTexte 15"/>
          <p:cNvSpPr txBox="1"/>
          <p:nvPr/>
        </p:nvSpPr>
        <p:spPr>
          <a:xfrm>
            <a:off x="2787401" y="5742275"/>
            <a:ext cx="1943318" cy="276999"/>
          </a:xfrm>
          <a:prstGeom prst="rect">
            <a:avLst/>
          </a:prstGeom>
          <a:noFill/>
        </p:spPr>
        <p:txBody>
          <a:bodyPr wrap="square" rtlCol="0">
            <a:spAutoFit/>
          </a:bodyPr>
          <a:lstStyle/>
          <a:p>
            <a:pPr algn="ctr"/>
            <a:r>
              <a:rPr lang="fr-FR" sz="1200" i="1" dirty="0" err="1">
                <a:solidFill>
                  <a:srgbClr val="008000"/>
                </a:solidFill>
              </a:rPr>
              <a:t>Dioscorea</a:t>
            </a:r>
            <a:r>
              <a:rPr lang="fr-FR" sz="1200" i="1" dirty="0">
                <a:solidFill>
                  <a:srgbClr val="008000"/>
                </a:solidFill>
              </a:rPr>
              <a:t> </a:t>
            </a:r>
            <a:r>
              <a:rPr lang="fr-FR" sz="1200" i="1" dirty="0" err="1">
                <a:solidFill>
                  <a:srgbClr val="008000"/>
                </a:solidFill>
              </a:rPr>
              <a:t>madecassa</a:t>
            </a:r>
            <a:endParaRPr lang="fr-FR" sz="1200" i="1" dirty="0">
              <a:solidFill>
                <a:srgbClr val="008000"/>
              </a:solidFill>
            </a:endParaRPr>
          </a:p>
        </p:txBody>
      </p:sp>
      <p:pic>
        <p:nvPicPr>
          <p:cNvPr id="17" name="Imag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4891" y="4507173"/>
            <a:ext cx="2600325" cy="1952625"/>
          </a:xfrm>
          <a:prstGeom prst="rect">
            <a:avLst/>
          </a:prstGeom>
        </p:spPr>
      </p:pic>
      <p:sp>
        <p:nvSpPr>
          <p:cNvPr id="18" name="ZoneTexte 17"/>
          <p:cNvSpPr txBox="1"/>
          <p:nvPr/>
        </p:nvSpPr>
        <p:spPr>
          <a:xfrm>
            <a:off x="5565366" y="6409857"/>
            <a:ext cx="1943318" cy="276999"/>
          </a:xfrm>
          <a:prstGeom prst="rect">
            <a:avLst/>
          </a:prstGeom>
          <a:noFill/>
        </p:spPr>
        <p:txBody>
          <a:bodyPr wrap="square" rtlCol="0">
            <a:spAutoFit/>
          </a:bodyPr>
          <a:lstStyle/>
          <a:p>
            <a:pPr algn="ctr"/>
            <a:r>
              <a:rPr lang="fr-FR" sz="1200" i="1" dirty="0" err="1">
                <a:solidFill>
                  <a:srgbClr val="008000"/>
                </a:solidFill>
              </a:rPr>
              <a:t>Dioscorea</a:t>
            </a:r>
            <a:r>
              <a:rPr lang="fr-FR" sz="1200" i="1" dirty="0">
                <a:solidFill>
                  <a:srgbClr val="008000"/>
                </a:solidFill>
              </a:rPr>
              <a:t> </a:t>
            </a:r>
            <a:r>
              <a:rPr lang="fr-FR" sz="1200" i="1" dirty="0" err="1">
                <a:solidFill>
                  <a:srgbClr val="008000"/>
                </a:solidFill>
              </a:rPr>
              <a:t>proteiformis</a:t>
            </a:r>
            <a:endParaRPr lang="fr-FR" sz="1200" i="1" dirty="0">
              <a:solidFill>
                <a:srgbClr val="008000"/>
              </a:solidFill>
            </a:endParaRPr>
          </a:p>
        </p:txBody>
      </p:sp>
      <p:sp>
        <p:nvSpPr>
          <p:cNvPr id="19" name="ZoneTexte 18"/>
          <p:cNvSpPr txBox="1"/>
          <p:nvPr/>
        </p:nvSpPr>
        <p:spPr>
          <a:xfrm>
            <a:off x="143807" y="1382053"/>
            <a:ext cx="2502785" cy="2308324"/>
          </a:xfrm>
          <a:prstGeom prst="rect">
            <a:avLst/>
          </a:prstGeom>
          <a:noFill/>
        </p:spPr>
        <p:txBody>
          <a:bodyPr wrap="square" rtlCol="0">
            <a:spAutoFit/>
          </a:bodyPr>
          <a:lstStyle/>
          <a:p>
            <a:pPr algn="just"/>
            <a:r>
              <a:rPr lang="fr-FR" dirty="0" smtClean="0">
                <a:solidFill>
                  <a:srgbClr val="008000"/>
                </a:solidFill>
              </a:rPr>
              <a:t>Il existe un grand nombre d’espèces d’ignames sauvages et de variétés d’ignames cultivés à Madagascar.</a:t>
            </a:r>
          </a:p>
          <a:p>
            <a:pPr algn="just"/>
            <a:r>
              <a:rPr lang="fr-FR" b="1" dirty="0" smtClean="0">
                <a:solidFill>
                  <a:srgbClr val="008000"/>
                </a:solidFill>
              </a:rPr>
              <a:t>Une immense ressource génétique à préserver et à valoriser</a:t>
            </a:r>
            <a:r>
              <a:rPr lang="fr-FR" dirty="0" smtClean="0">
                <a:solidFill>
                  <a:srgbClr val="008000"/>
                </a:solidFill>
              </a:rPr>
              <a:t>.</a:t>
            </a:r>
            <a:endParaRPr lang="fr-FR" dirty="0">
              <a:solidFill>
                <a:srgbClr val="008000"/>
              </a:solidFill>
            </a:endParaRPr>
          </a:p>
        </p:txBody>
      </p:sp>
      <p:pic>
        <p:nvPicPr>
          <p:cNvPr id="20" name="Imag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47358" y="139242"/>
            <a:ext cx="2333625" cy="3114675"/>
          </a:xfrm>
          <a:prstGeom prst="rect">
            <a:avLst/>
          </a:prstGeom>
        </p:spPr>
      </p:pic>
      <p:sp>
        <p:nvSpPr>
          <p:cNvPr id="21" name="ZoneTexte 20"/>
          <p:cNvSpPr txBox="1"/>
          <p:nvPr/>
        </p:nvSpPr>
        <p:spPr>
          <a:xfrm>
            <a:off x="9840143" y="3254323"/>
            <a:ext cx="2029522" cy="276999"/>
          </a:xfrm>
          <a:prstGeom prst="rect">
            <a:avLst/>
          </a:prstGeom>
          <a:noFill/>
        </p:spPr>
        <p:txBody>
          <a:bodyPr wrap="square" rtlCol="0">
            <a:spAutoFit/>
          </a:bodyPr>
          <a:lstStyle/>
          <a:p>
            <a:pPr algn="ctr"/>
            <a:r>
              <a:rPr lang="fr-FR" sz="1200" dirty="0" smtClean="0">
                <a:solidFill>
                  <a:srgbClr val="008000"/>
                </a:solidFill>
              </a:rPr>
              <a:t>Igname aqueuse </a:t>
            </a:r>
            <a:r>
              <a:rPr lang="fr-FR" sz="1200" dirty="0" err="1">
                <a:solidFill>
                  <a:srgbClr val="008000"/>
                </a:solidFill>
              </a:rPr>
              <a:t>Babo</a:t>
            </a:r>
            <a:endParaRPr lang="fr-FR" sz="1200" dirty="0">
              <a:solidFill>
                <a:srgbClr val="008000"/>
              </a:solidFill>
            </a:endParaRPr>
          </a:p>
        </p:txBody>
      </p:sp>
      <p:pic>
        <p:nvPicPr>
          <p:cNvPr id="22" name="Imag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2227" y="4029059"/>
            <a:ext cx="1724025" cy="2400300"/>
          </a:xfrm>
          <a:prstGeom prst="rect">
            <a:avLst/>
          </a:prstGeom>
        </p:spPr>
      </p:pic>
      <p:sp>
        <p:nvSpPr>
          <p:cNvPr id="23" name="ZoneTexte 22"/>
          <p:cNvSpPr txBox="1"/>
          <p:nvPr/>
        </p:nvSpPr>
        <p:spPr>
          <a:xfrm>
            <a:off x="10107715" y="6452290"/>
            <a:ext cx="2029522" cy="276999"/>
          </a:xfrm>
          <a:prstGeom prst="rect">
            <a:avLst/>
          </a:prstGeom>
          <a:noFill/>
        </p:spPr>
        <p:txBody>
          <a:bodyPr wrap="square" rtlCol="0">
            <a:spAutoFit/>
          </a:bodyPr>
          <a:lstStyle/>
          <a:p>
            <a:pPr algn="ctr"/>
            <a:r>
              <a:rPr lang="fr-FR" sz="1200" dirty="0" smtClean="0">
                <a:solidFill>
                  <a:srgbClr val="008000"/>
                </a:solidFill>
              </a:rPr>
              <a:t>Igname </a:t>
            </a:r>
            <a:r>
              <a:rPr lang="fr-FR" sz="1200" dirty="0">
                <a:solidFill>
                  <a:srgbClr val="008000"/>
                </a:solidFill>
              </a:rPr>
              <a:t>aqueuse </a:t>
            </a:r>
            <a:r>
              <a:rPr lang="fr-FR" sz="1200" dirty="0" err="1">
                <a:solidFill>
                  <a:srgbClr val="008000"/>
                </a:solidFill>
              </a:rPr>
              <a:t>Anjiky</a:t>
            </a:r>
            <a:endParaRPr lang="fr-FR" sz="1200" dirty="0">
              <a:solidFill>
                <a:srgbClr val="008000"/>
              </a:solidFill>
            </a:endParaRPr>
          </a:p>
        </p:txBody>
      </p:sp>
      <p:pic>
        <p:nvPicPr>
          <p:cNvPr id="24" name="Imag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30052" y="5774087"/>
            <a:ext cx="1466850" cy="695325"/>
          </a:xfrm>
          <a:prstGeom prst="rect">
            <a:avLst/>
          </a:prstGeom>
        </p:spPr>
      </p:pic>
      <p:sp>
        <p:nvSpPr>
          <p:cNvPr id="25" name="ZoneTexte 24"/>
          <p:cNvSpPr txBox="1"/>
          <p:nvPr/>
        </p:nvSpPr>
        <p:spPr>
          <a:xfrm>
            <a:off x="8029314" y="6483013"/>
            <a:ext cx="2029522" cy="276999"/>
          </a:xfrm>
          <a:prstGeom prst="rect">
            <a:avLst/>
          </a:prstGeom>
          <a:noFill/>
        </p:spPr>
        <p:txBody>
          <a:bodyPr wrap="square" rtlCol="0">
            <a:spAutoFit/>
          </a:bodyPr>
          <a:lstStyle/>
          <a:p>
            <a:pPr algn="ctr"/>
            <a:r>
              <a:rPr lang="fr-FR" sz="1200" dirty="0" smtClean="0">
                <a:solidFill>
                  <a:srgbClr val="008000"/>
                </a:solidFill>
              </a:rPr>
              <a:t>Igname </a:t>
            </a:r>
            <a:r>
              <a:rPr lang="fr-FR" sz="1200" dirty="0">
                <a:solidFill>
                  <a:srgbClr val="008000"/>
                </a:solidFill>
              </a:rPr>
              <a:t>aqueuse </a:t>
            </a:r>
            <a:r>
              <a:rPr lang="fr-FR" sz="1200" dirty="0" smtClean="0">
                <a:solidFill>
                  <a:srgbClr val="008000"/>
                </a:solidFill>
              </a:rPr>
              <a:t>Sosa</a:t>
            </a:r>
            <a:endParaRPr lang="fr-FR" sz="1200" dirty="0">
              <a:solidFill>
                <a:srgbClr val="008000"/>
              </a:solidFill>
            </a:endParaRPr>
          </a:p>
        </p:txBody>
      </p:sp>
      <p:pic>
        <p:nvPicPr>
          <p:cNvPr id="27" name="Imag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99271" y="763101"/>
            <a:ext cx="1914525" cy="1562100"/>
          </a:xfrm>
          <a:prstGeom prst="rect">
            <a:avLst/>
          </a:prstGeom>
        </p:spPr>
      </p:pic>
      <p:sp>
        <p:nvSpPr>
          <p:cNvPr id="28" name="ZoneTexte 27"/>
          <p:cNvSpPr txBox="1"/>
          <p:nvPr/>
        </p:nvSpPr>
        <p:spPr>
          <a:xfrm>
            <a:off x="2912146" y="2344028"/>
            <a:ext cx="1488773" cy="276999"/>
          </a:xfrm>
          <a:prstGeom prst="rect">
            <a:avLst/>
          </a:prstGeom>
          <a:noFill/>
        </p:spPr>
        <p:txBody>
          <a:bodyPr wrap="square" rtlCol="0">
            <a:spAutoFit/>
          </a:bodyPr>
          <a:lstStyle/>
          <a:p>
            <a:pPr algn="ctr"/>
            <a:r>
              <a:rPr lang="fr-FR" sz="1200" i="1" dirty="0" err="1">
                <a:solidFill>
                  <a:srgbClr val="008000"/>
                </a:solidFill>
              </a:rPr>
              <a:t>Dioscorea</a:t>
            </a:r>
            <a:r>
              <a:rPr lang="fr-FR" sz="1200" i="1" dirty="0">
                <a:solidFill>
                  <a:srgbClr val="008000"/>
                </a:solidFill>
              </a:rPr>
              <a:t> </a:t>
            </a:r>
            <a:r>
              <a:rPr lang="fr-FR" sz="1200" i="1" dirty="0" err="1">
                <a:solidFill>
                  <a:srgbClr val="008000"/>
                </a:solidFill>
              </a:rPr>
              <a:t>maciba</a:t>
            </a:r>
            <a:endParaRPr lang="fr-FR" sz="1200" i="1" dirty="0">
              <a:solidFill>
                <a:srgbClr val="008000"/>
              </a:solidFill>
            </a:endParaRPr>
          </a:p>
        </p:txBody>
      </p:sp>
      <p:pic>
        <p:nvPicPr>
          <p:cNvPr id="29" name="Image 2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61020" y="724900"/>
            <a:ext cx="2152650" cy="1866900"/>
          </a:xfrm>
          <a:prstGeom prst="rect">
            <a:avLst/>
          </a:prstGeom>
        </p:spPr>
      </p:pic>
      <p:sp>
        <p:nvSpPr>
          <p:cNvPr id="30" name="ZoneTexte 29"/>
          <p:cNvSpPr txBox="1"/>
          <p:nvPr/>
        </p:nvSpPr>
        <p:spPr>
          <a:xfrm>
            <a:off x="5048234" y="2591800"/>
            <a:ext cx="1488773" cy="276999"/>
          </a:xfrm>
          <a:prstGeom prst="rect">
            <a:avLst/>
          </a:prstGeom>
          <a:noFill/>
        </p:spPr>
        <p:txBody>
          <a:bodyPr wrap="square" rtlCol="0">
            <a:spAutoFit/>
          </a:bodyPr>
          <a:lstStyle/>
          <a:p>
            <a:pPr algn="ctr"/>
            <a:r>
              <a:rPr lang="fr-FR" sz="1200" i="1" dirty="0" err="1">
                <a:solidFill>
                  <a:srgbClr val="008000"/>
                </a:solidFill>
              </a:rPr>
              <a:t>Dioscorea</a:t>
            </a:r>
            <a:r>
              <a:rPr lang="fr-FR" sz="1200" i="1" dirty="0">
                <a:solidFill>
                  <a:srgbClr val="008000"/>
                </a:solidFill>
              </a:rPr>
              <a:t> </a:t>
            </a:r>
            <a:r>
              <a:rPr lang="fr-FR" sz="1200" i="1" dirty="0" err="1">
                <a:solidFill>
                  <a:srgbClr val="008000"/>
                </a:solidFill>
              </a:rPr>
              <a:t>bemandry</a:t>
            </a:r>
            <a:endParaRPr lang="fr-FR" sz="1200" i="1" dirty="0">
              <a:solidFill>
                <a:srgbClr val="008000"/>
              </a:solidFill>
            </a:endParaRPr>
          </a:p>
        </p:txBody>
      </p:sp>
      <p:pic>
        <p:nvPicPr>
          <p:cNvPr id="31" name="Image 3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33556" y="705951"/>
            <a:ext cx="2162175" cy="1619250"/>
          </a:xfrm>
          <a:prstGeom prst="rect">
            <a:avLst/>
          </a:prstGeom>
        </p:spPr>
      </p:pic>
      <p:sp>
        <p:nvSpPr>
          <p:cNvPr id="32" name="ZoneTexte 31"/>
          <p:cNvSpPr txBox="1"/>
          <p:nvPr/>
        </p:nvSpPr>
        <p:spPr>
          <a:xfrm>
            <a:off x="7452141" y="2342036"/>
            <a:ext cx="1488773" cy="276999"/>
          </a:xfrm>
          <a:prstGeom prst="rect">
            <a:avLst/>
          </a:prstGeom>
          <a:noFill/>
        </p:spPr>
        <p:txBody>
          <a:bodyPr wrap="square" rtlCol="0">
            <a:spAutoFit/>
          </a:bodyPr>
          <a:lstStyle/>
          <a:p>
            <a:pPr algn="ctr"/>
            <a:r>
              <a:rPr lang="fr-FR" sz="1200" i="1" dirty="0" err="1">
                <a:solidFill>
                  <a:srgbClr val="008000"/>
                </a:solidFill>
              </a:rPr>
              <a:t>Dioscoerea</a:t>
            </a:r>
            <a:r>
              <a:rPr lang="fr-FR" sz="1200" i="1" dirty="0">
                <a:solidFill>
                  <a:srgbClr val="008000"/>
                </a:solidFill>
              </a:rPr>
              <a:t> </a:t>
            </a:r>
            <a:r>
              <a:rPr lang="fr-FR" sz="1200" i="1" dirty="0" err="1">
                <a:solidFill>
                  <a:srgbClr val="008000"/>
                </a:solidFill>
              </a:rPr>
              <a:t>antaly</a:t>
            </a:r>
            <a:endParaRPr lang="fr-FR" sz="1200" i="1" dirty="0">
              <a:solidFill>
                <a:srgbClr val="008000"/>
              </a:solidFill>
            </a:endParaRPr>
          </a:p>
        </p:txBody>
      </p:sp>
      <p:pic>
        <p:nvPicPr>
          <p:cNvPr id="33" name="Image 3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77397" y="3821688"/>
            <a:ext cx="2152650" cy="1543050"/>
          </a:xfrm>
          <a:prstGeom prst="rect">
            <a:avLst/>
          </a:prstGeom>
        </p:spPr>
      </p:pic>
      <p:sp>
        <p:nvSpPr>
          <p:cNvPr id="34" name="ZoneTexte 33"/>
          <p:cNvSpPr txBox="1"/>
          <p:nvPr/>
        </p:nvSpPr>
        <p:spPr>
          <a:xfrm>
            <a:off x="8309335" y="5344987"/>
            <a:ext cx="1488773" cy="276999"/>
          </a:xfrm>
          <a:prstGeom prst="rect">
            <a:avLst/>
          </a:prstGeom>
          <a:noFill/>
        </p:spPr>
        <p:txBody>
          <a:bodyPr wrap="square" rtlCol="0">
            <a:spAutoFit/>
          </a:bodyPr>
          <a:lstStyle/>
          <a:p>
            <a:pPr algn="ctr"/>
            <a:r>
              <a:rPr lang="fr-FR" sz="1200" i="1" dirty="0" err="1">
                <a:solidFill>
                  <a:srgbClr val="008000"/>
                </a:solidFill>
              </a:rPr>
              <a:t>Dioscorea</a:t>
            </a:r>
            <a:r>
              <a:rPr lang="fr-FR" sz="1200" i="1" dirty="0">
                <a:solidFill>
                  <a:srgbClr val="008000"/>
                </a:solidFill>
              </a:rPr>
              <a:t> </a:t>
            </a:r>
            <a:r>
              <a:rPr lang="fr-FR" sz="1200" i="1" dirty="0" err="1">
                <a:solidFill>
                  <a:srgbClr val="008000"/>
                </a:solidFill>
              </a:rPr>
              <a:t>ovinala</a:t>
            </a:r>
            <a:endParaRPr lang="fr-FR" sz="1200" i="1" dirty="0">
              <a:solidFill>
                <a:srgbClr val="008000"/>
              </a:solidFill>
            </a:endParaRPr>
          </a:p>
        </p:txBody>
      </p:sp>
      <p:pic>
        <p:nvPicPr>
          <p:cNvPr id="35" name="Image 3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73359" y="2992073"/>
            <a:ext cx="1524000" cy="1181100"/>
          </a:xfrm>
          <a:prstGeom prst="rect">
            <a:avLst/>
          </a:prstGeom>
        </p:spPr>
      </p:pic>
      <p:sp>
        <p:nvSpPr>
          <p:cNvPr id="36" name="ZoneTexte 35"/>
          <p:cNvSpPr txBox="1"/>
          <p:nvPr/>
        </p:nvSpPr>
        <p:spPr>
          <a:xfrm>
            <a:off x="5424897" y="4138965"/>
            <a:ext cx="1488773" cy="276999"/>
          </a:xfrm>
          <a:prstGeom prst="rect">
            <a:avLst/>
          </a:prstGeom>
          <a:noFill/>
        </p:spPr>
        <p:txBody>
          <a:bodyPr wrap="square" rtlCol="0">
            <a:spAutoFit/>
          </a:bodyPr>
          <a:lstStyle/>
          <a:p>
            <a:pPr algn="ctr"/>
            <a:r>
              <a:rPr lang="fr-FR" sz="1200" i="1" dirty="0" err="1">
                <a:solidFill>
                  <a:srgbClr val="008000"/>
                </a:solidFill>
              </a:rPr>
              <a:t>Dioscorea</a:t>
            </a:r>
            <a:r>
              <a:rPr lang="fr-FR" sz="1200" i="1" dirty="0">
                <a:solidFill>
                  <a:srgbClr val="008000"/>
                </a:solidFill>
              </a:rPr>
              <a:t> </a:t>
            </a:r>
            <a:r>
              <a:rPr lang="fr-FR" sz="1200" i="1" dirty="0" err="1">
                <a:solidFill>
                  <a:srgbClr val="008000"/>
                </a:solidFill>
              </a:rPr>
              <a:t>bemandry</a:t>
            </a:r>
            <a:endParaRPr lang="fr-FR" sz="1200" i="1" dirty="0">
              <a:solidFill>
                <a:srgbClr val="008000"/>
              </a:solidFill>
            </a:endParaRPr>
          </a:p>
        </p:txBody>
      </p:sp>
      <p:sp>
        <p:nvSpPr>
          <p:cNvPr id="37" name="Rectangle 15"/>
          <p:cNvSpPr>
            <a:spLocks noChangeArrowheads="1"/>
          </p:cNvSpPr>
          <p:nvPr/>
        </p:nvSpPr>
        <p:spPr bwMode="auto">
          <a:xfrm>
            <a:off x="8029314" y="11937"/>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0" b="1">
                <a:solidFill>
                  <a:srgbClr val="008000"/>
                </a:solidFill>
              </a:rPr>
              <a:t>U</a:t>
            </a:r>
          </a:p>
        </p:txBody>
      </p:sp>
      <p:sp>
        <p:nvSpPr>
          <p:cNvPr id="5" name="ZoneTexte 4"/>
          <p:cNvSpPr txBox="1"/>
          <p:nvPr/>
        </p:nvSpPr>
        <p:spPr>
          <a:xfrm>
            <a:off x="76433" y="6019274"/>
            <a:ext cx="5188458" cy="830997"/>
          </a:xfrm>
          <a:prstGeom prst="rect">
            <a:avLst/>
          </a:prstGeom>
          <a:noFill/>
        </p:spPr>
        <p:txBody>
          <a:bodyPr wrap="square" rtlCol="0">
            <a:spAutoFit/>
          </a:bodyPr>
          <a:lstStyle/>
          <a:p>
            <a:pPr algn="ctr"/>
            <a:r>
              <a:rPr lang="fr-FR" sz="1200" dirty="0">
                <a:solidFill>
                  <a:srgbClr val="008000"/>
                </a:solidFill>
              </a:rPr>
              <a:t>Source </a:t>
            </a:r>
            <a:r>
              <a:rPr lang="fr-FR" sz="1200" dirty="0" smtClean="0">
                <a:solidFill>
                  <a:srgbClr val="008000"/>
                </a:solidFill>
              </a:rPr>
              <a:t>images pages 83 &amp; 84 </a:t>
            </a:r>
            <a:r>
              <a:rPr lang="fr-FR" sz="1200" dirty="0">
                <a:solidFill>
                  <a:srgbClr val="008000"/>
                </a:solidFill>
              </a:rPr>
              <a:t>: </a:t>
            </a:r>
            <a:r>
              <a:rPr lang="fr-FR" sz="1200" i="1" dirty="0">
                <a:solidFill>
                  <a:srgbClr val="008000"/>
                </a:solidFill>
              </a:rPr>
              <a:t>LES IGNAMES </a:t>
            </a:r>
            <a:r>
              <a:rPr lang="fr-FR" sz="1200" i="1" dirty="0" smtClean="0">
                <a:solidFill>
                  <a:srgbClr val="008000"/>
                </a:solidFill>
              </a:rPr>
              <a:t>MALGACHES, </a:t>
            </a:r>
            <a:r>
              <a:rPr lang="fr-FR" sz="1200" i="1" dirty="0">
                <a:solidFill>
                  <a:srgbClr val="008000"/>
                </a:solidFill>
              </a:rPr>
              <a:t>UNE RESSOURCE À PRÉSERVER ET À VALORISER</a:t>
            </a:r>
            <a:r>
              <a:rPr lang="fr-FR" sz="1200" dirty="0">
                <a:solidFill>
                  <a:srgbClr val="008000"/>
                </a:solidFill>
              </a:rPr>
              <a:t>, Actes du Colloque International du 29 au 31 juillet 2009, Toliara, </a:t>
            </a:r>
            <a:r>
              <a:rPr lang="fr-FR" sz="1200" dirty="0" smtClean="0">
                <a:solidFill>
                  <a:srgbClr val="008000"/>
                </a:solidFill>
              </a:rPr>
              <a:t> Madagascar</a:t>
            </a:r>
            <a:r>
              <a:rPr lang="fr-FR" sz="1200" dirty="0">
                <a:solidFill>
                  <a:srgbClr val="008000"/>
                </a:solidFill>
              </a:rPr>
              <a:t>, </a:t>
            </a:r>
            <a:r>
              <a:rPr lang="fr-FR" sz="1200" dirty="0">
                <a:solidFill>
                  <a:srgbClr val="008000"/>
                </a:solidFill>
                <a:hlinkClick r:id="rId15"/>
              </a:rPr>
              <a:t>https://</a:t>
            </a:r>
            <a:r>
              <a:rPr lang="fr-FR" sz="1200" dirty="0" smtClean="0">
                <a:solidFill>
                  <a:srgbClr val="008000"/>
                </a:solidFill>
                <a:hlinkClick r:id="rId15"/>
              </a:rPr>
              <a:t>www.mpl.ird.fr/ignames-madagascar/actes_colloques_8dec10.pdf</a:t>
            </a:r>
            <a:r>
              <a:rPr lang="fr-FR" sz="1200" dirty="0" smtClean="0">
                <a:solidFill>
                  <a:srgbClr val="008000"/>
                </a:solidFill>
              </a:rPr>
              <a:t> </a:t>
            </a:r>
            <a:endParaRPr lang="fr-FR" sz="1200" dirty="0">
              <a:solidFill>
                <a:srgbClr val="008000"/>
              </a:solidFill>
            </a:endParaRPr>
          </a:p>
        </p:txBody>
      </p:sp>
    </p:spTree>
    <p:extLst>
      <p:ext uri="{BB962C8B-B14F-4D97-AF65-F5344CB8AC3E}">
        <p14:creationId xmlns:p14="http://schemas.microsoft.com/office/powerpoint/2010/main" val="250689027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98305" y="171704"/>
            <a:ext cx="626327" cy="354129"/>
          </a:xfrm>
        </p:spPr>
        <p:txBody>
          <a:bodyPr/>
          <a:lstStyle/>
          <a:p>
            <a:fld id="{814B13E8-1059-4FEE-952E-0153852B3488}" type="slidenum">
              <a:rPr lang="fr-FR" smtClean="0"/>
              <a:t>108</a:t>
            </a:fld>
            <a:endParaRPr lang="fr-FR"/>
          </a:p>
        </p:txBody>
      </p:sp>
      <p:sp>
        <p:nvSpPr>
          <p:cNvPr id="3" name="ZoneTexte 2"/>
          <p:cNvSpPr txBox="1"/>
          <p:nvPr/>
        </p:nvSpPr>
        <p:spPr>
          <a:xfrm>
            <a:off x="3294973" y="1485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4" name="ZoneTexte 3"/>
          <p:cNvSpPr txBox="1"/>
          <p:nvPr/>
        </p:nvSpPr>
        <p:spPr>
          <a:xfrm>
            <a:off x="198305" y="550616"/>
            <a:ext cx="2161073" cy="369332"/>
          </a:xfrm>
          <a:prstGeom prst="rect">
            <a:avLst/>
          </a:prstGeom>
          <a:noFill/>
        </p:spPr>
        <p:txBody>
          <a:bodyPr wrap="square" rtlCol="0">
            <a:spAutoFit/>
          </a:bodyPr>
          <a:lstStyle/>
          <a:p>
            <a:r>
              <a:rPr lang="fr-FR" b="1" dirty="0">
                <a:solidFill>
                  <a:srgbClr val="008000"/>
                </a:solidFill>
              </a:rPr>
              <a:t>6</a:t>
            </a:r>
            <a:r>
              <a:rPr lang="fr-FR" b="1" dirty="0" smtClean="0">
                <a:solidFill>
                  <a:srgbClr val="008000"/>
                </a:solidFill>
              </a:rPr>
              <a:t>. Autres espèces</a:t>
            </a:r>
            <a:endParaRPr lang="fr-FR" b="1" dirty="0">
              <a:solidFill>
                <a:srgbClr val="008000"/>
              </a:solidFill>
            </a:endParaRPr>
          </a:p>
        </p:txBody>
      </p:sp>
      <p:sp>
        <p:nvSpPr>
          <p:cNvPr id="5" name="ZoneTexte 4"/>
          <p:cNvSpPr txBox="1"/>
          <p:nvPr/>
        </p:nvSpPr>
        <p:spPr>
          <a:xfrm>
            <a:off x="143807" y="944731"/>
            <a:ext cx="3837178" cy="369332"/>
          </a:xfrm>
          <a:prstGeom prst="rect">
            <a:avLst/>
          </a:prstGeom>
          <a:noFill/>
        </p:spPr>
        <p:txBody>
          <a:bodyPr wrap="square" rtlCol="0">
            <a:spAutoFit/>
          </a:bodyPr>
          <a:lstStyle/>
          <a:p>
            <a:r>
              <a:rPr lang="fr-FR" dirty="0" smtClean="0">
                <a:solidFill>
                  <a:srgbClr val="008000"/>
                </a:solidFill>
              </a:rPr>
              <a:t>6.4</a:t>
            </a:r>
            <a:r>
              <a:rPr lang="fr-FR" b="1" dirty="0" smtClean="0">
                <a:solidFill>
                  <a:srgbClr val="008000"/>
                </a:solidFill>
              </a:rPr>
              <a:t>. Ignames sauvages</a:t>
            </a:r>
            <a:r>
              <a:rPr lang="fr-FR" dirty="0" smtClean="0">
                <a:solidFill>
                  <a:srgbClr val="008000"/>
                </a:solidFill>
              </a:rPr>
              <a:t> (suite)</a:t>
            </a:r>
            <a:endParaRPr lang="fr-FR" b="1" dirty="0">
              <a:solidFill>
                <a:srgbClr val="008000"/>
              </a:solidFill>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305" y="1338846"/>
            <a:ext cx="2390775" cy="1809750"/>
          </a:xfrm>
          <a:prstGeom prst="rect">
            <a:avLst/>
          </a:prstGeom>
        </p:spPr>
      </p:pic>
      <p:sp>
        <p:nvSpPr>
          <p:cNvPr id="7" name="ZoneTexte 6"/>
          <p:cNvSpPr txBox="1"/>
          <p:nvPr/>
        </p:nvSpPr>
        <p:spPr>
          <a:xfrm>
            <a:off x="367200" y="3177331"/>
            <a:ext cx="2052983" cy="276999"/>
          </a:xfrm>
          <a:prstGeom prst="rect">
            <a:avLst/>
          </a:prstGeom>
          <a:noFill/>
        </p:spPr>
        <p:txBody>
          <a:bodyPr wrap="square" rtlCol="0">
            <a:spAutoFit/>
          </a:bodyPr>
          <a:lstStyle/>
          <a:p>
            <a:pPr algn="ctr"/>
            <a:r>
              <a:rPr lang="fr-FR" sz="1200" i="1" dirty="0" err="1">
                <a:solidFill>
                  <a:srgbClr val="008000"/>
                </a:solidFill>
              </a:rPr>
              <a:t>Dioscorea</a:t>
            </a:r>
            <a:r>
              <a:rPr lang="fr-FR" sz="1200" i="1" dirty="0">
                <a:solidFill>
                  <a:srgbClr val="008000"/>
                </a:solidFill>
              </a:rPr>
              <a:t> </a:t>
            </a:r>
            <a:r>
              <a:rPr lang="fr-FR" sz="1200" i="1" dirty="0" err="1">
                <a:solidFill>
                  <a:srgbClr val="008000"/>
                </a:solidFill>
              </a:rPr>
              <a:t>bemarivensis</a:t>
            </a:r>
            <a:endParaRPr lang="fr-FR" sz="1200" i="1" dirty="0">
              <a:solidFill>
                <a:srgbClr val="008000"/>
              </a:solidFill>
            </a:endParaRP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7458" y="1338846"/>
            <a:ext cx="1981200" cy="1752600"/>
          </a:xfrm>
          <a:prstGeom prst="rect">
            <a:avLst/>
          </a:prstGeom>
        </p:spPr>
      </p:pic>
      <p:sp>
        <p:nvSpPr>
          <p:cNvPr id="9" name="ZoneTexte 8"/>
          <p:cNvSpPr txBox="1"/>
          <p:nvPr/>
        </p:nvSpPr>
        <p:spPr>
          <a:xfrm>
            <a:off x="2728561" y="3091446"/>
            <a:ext cx="2052983" cy="276999"/>
          </a:xfrm>
          <a:prstGeom prst="rect">
            <a:avLst/>
          </a:prstGeom>
          <a:noFill/>
        </p:spPr>
        <p:txBody>
          <a:bodyPr wrap="square" rtlCol="0">
            <a:spAutoFit/>
          </a:bodyPr>
          <a:lstStyle/>
          <a:p>
            <a:pPr algn="ctr"/>
            <a:r>
              <a:rPr lang="fr-FR" sz="1200" i="1" dirty="0" err="1">
                <a:solidFill>
                  <a:srgbClr val="008000"/>
                </a:solidFill>
              </a:rPr>
              <a:t>Dioscorea</a:t>
            </a:r>
            <a:r>
              <a:rPr lang="fr-FR" sz="1200" i="1" dirty="0">
                <a:solidFill>
                  <a:srgbClr val="008000"/>
                </a:solidFill>
              </a:rPr>
              <a:t> </a:t>
            </a:r>
            <a:r>
              <a:rPr lang="fr-FR" sz="1200" i="1" dirty="0" err="1">
                <a:solidFill>
                  <a:srgbClr val="008000"/>
                </a:solidFill>
              </a:rPr>
              <a:t>quartiniana</a:t>
            </a:r>
            <a:endParaRPr lang="fr-FR" sz="1200" i="1" dirty="0">
              <a:solidFill>
                <a:srgbClr val="008000"/>
              </a:solidFill>
            </a:endParaRPr>
          </a:p>
        </p:txBody>
      </p:sp>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7036" y="735282"/>
            <a:ext cx="2428875" cy="1857375"/>
          </a:xfrm>
          <a:prstGeom prst="rect">
            <a:avLst/>
          </a:prstGeom>
        </p:spPr>
      </p:pic>
      <p:sp>
        <p:nvSpPr>
          <p:cNvPr id="11" name="ZoneTexte 10"/>
          <p:cNvSpPr txBox="1"/>
          <p:nvPr/>
        </p:nvSpPr>
        <p:spPr>
          <a:xfrm>
            <a:off x="5187036" y="2600712"/>
            <a:ext cx="2428875" cy="461665"/>
          </a:xfrm>
          <a:prstGeom prst="rect">
            <a:avLst/>
          </a:prstGeom>
          <a:noFill/>
        </p:spPr>
        <p:txBody>
          <a:bodyPr wrap="square" rtlCol="0">
            <a:spAutoFit/>
          </a:bodyPr>
          <a:lstStyle/>
          <a:p>
            <a:pPr algn="ctr"/>
            <a:r>
              <a:rPr lang="fr-FR" sz="1200" i="1" dirty="0" err="1">
                <a:solidFill>
                  <a:srgbClr val="008000"/>
                </a:solidFill>
              </a:rPr>
              <a:t>Dioscorea</a:t>
            </a:r>
            <a:r>
              <a:rPr lang="fr-FR" sz="1200" i="1" dirty="0">
                <a:solidFill>
                  <a:srgbClr val="008000"/>
                </a:solidFill>
              </a:rPr>
              <a:t> </a:t>
            </a:r>
            <a:r>
              <a:rPr lang="fr-FR" sz="1200" i="1" dirty="0" err="1">
                <a:solidFill>
                  <a:srgbClr val="008000"/>
                </a:solidFill>
              </a:rPr>
              <a:t>bulbifera</a:t>
            </a:r>
            <a:r>
              <a:rPr lang="fr-FR" sz="1200" i="1" dirty="0">
                <a:solidFill>
                  <a:srgbClr val="008000"/>
                </a:solidFill>
              </a:rPr>
              <a:t> </a:t>
            </a:r>
            <a:r>
              <a:rPr lang="fr-FR" sz="1200" dirty="0">
                <a:solidFill>
                  <a:srgbClr val="008000"/>
                </a:solidFill>
              </a:rPr>
              <a:t>var</a:t>
            </a:r>
            <a:r>
              <a:rPr lang="fr-FR" sz="1200" i="1" dirty="0">
                <a:solidFill>
                  <a:srgbClr val="008000"/>
                </a:solidFill>
              </a:rPr>
              <a:t>. </a:t>
            </a:r>
            <a:r>
              <a:rPr lang="fr-FR" sz="1200" i="1" dirty="0" err="1">
                <a:solidFill>
                  <a:srgbClr val="008000"/>
                </a:solidFill>
              </a:rPr>
              <a:t>anthropophagorum</a:t>
            </a:r>
            <a:endParaRPr lang="fr-FR" sz="1200" i="1" dirty="0">
              <a:solidFill>
                <a:srgbClr val="008000"/>
              </a:solidFill>
            </a:endParaRPr>
          </a:p>
        </p:txBody>
      </p:sp>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0457" y="110868"/>
            <a:ext cx="2495550" cy="1857375"/>
          </a:xfrm>
          <a:prstGeom prst="rect">
            <a:avLst/>
          </a:prstGeom>
        </p:spPr>
      </p:pic>
      <p:sp>
        <p:nvSpPr>
          <p:cNvPr id="13" name="ZoneTexte 12"/>
          <p:cNvSpPr txBox="1"/>
          <p:nvPr/>
        </p:nvSpPr>
        <p:spPr>
          <a:xfrm>
            <a:off x="8390586" y="1919857"/>
            <a:ext cx="2052983" cy="276999"/>
          </a:xfrm>
          <a:prstGeom prst="rect">
            <a:avLst/>
          </a:prstGeom>
          <a:noFill/>
        </p:spPr>
        <p:txBody>
          <a:bodyPr wrap="square" rtlCol="0">
            <a:spAutoFit/>
          </a:bodyPr>
          <a:lstStyle/>
          <a:p>
            <a:pPr algn="ctr"/>
            <a:r>
              <a:rPr lang="fr-FR" sz="1200" i="1" dirty="0" err="1">
                <a:solidFill>
                  <a:srgbClr val="008000"/>
                </a:solidFill>
              </a:rPr>
              <a:t>Dioscorea</a:t>
            </a:r>
            <a:r>
              <a:rPr lang="fr-FR" sz="1200" i="1" dirty="0">
                <a:solidFill>
                  <a:srgbClr val="008000"/>
                </a:solidFill>
              </a:rPr>
              <a:t> </a:t>
            </a:r>
            <a:r>
              <a:rPr lang="fr-FR" sz="1200" i="1" dirty="0" err="1">
                <a:solidFill>
                  <a:srgbClr val="008000"/>
                </a:solidFill>
              </a:rPr>
              <a:t>sansibarensis</a:t>
            </a:r>
            <a:endParaRPr lang="fr-FR" sz="1200" i="1" dirty="0">
              <a:solidFill>
                <a:srgbClr val="008000"/>
              </a:solidFill>
            </a:endParaRPr>
          </a:p>
        </p:txBody>
      </p:sp>
      <p:pic>
        <p:nvPicPr>
          <p:cNvPr id="14" name="Imag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191" y="3566183"/>
            <a:ext cx="1143000" cy="1019175"/>
          </a:xfrm>
          <a:prstGeom prst="rect">
            <a:avLst/>
          </a:prstGeom>
        </p:spPr>
      </p:pic>
      <p:sp>
        <p:nvSpPr>
          <p:cNvPr id="15" name="ZoneTexte 14"/>
          <p:cNvSpPr txBox="1"/>
          <p:nvPr/>
        </p:nvSpPr>
        <p:spPr>
          <a:xfrm>
            <a:off x="306395" y="4585358"/>
            <a:ext cx="2052983" cy="276999"/>
          </a:xfrm>
          <a:prstGeom prst="rect">
            <a:avLst/>
          </a:prstGeom>
          <a:noFill/>
        </p:spPr>
        <p:txBody>
          <a:bodyPr wrap="square" rtlCol="0">
            <a:spAutoFit/>
          </a:bodyPr>
          <a:lstStyle/>
          <a:p>
            <a:pPr algn="ctr"/>
            <a:r>
              <a:rPr lang="fr-FR" sz="1200" i="1" dirty="0" err="1">
                <a:solidFill>
                  <a:srgbClr val="008000"/>
                </a:solidFill>
              </a:rPr>
              <a:t>Dioscorea</a:t>
            </a:r>
            <a:r>
              <a:rPr lang="fr-FR" sz="1200" i="1" dirty="0">
                <a:solidFill>
                  <a:srgbClr val="008000"/>
                </a:solidFill>
              </a:rPr>
              <a:t> </a:t>
            </a:r>
            <a:r>
              <a:rPr lang="fr-FR" sz="1200" i="1" dirty="0" err="1">
                <a:solidFill>
                  <a:srgbClr val="008000"/>
                </a:solidFill>
              </a:rPr>
              <a:t>bemarivensis</a:t>
            </a:r>
            <a:endParaRPr lang="fr-FR" sz="1200" i="1" dirty="0">
              <a:solidFill>
                <a:srgbClr val="008000"/>
              </a:solidFill>
            </a:endParaRPr>
          </a:p>
        </p:txBody>
      </p:sp>
      <p:pic>
        <p:nvPicPr>
          <p:cNvPr id="16" name="Imag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04385" y="153730"/>
            <a:ext cx="1066800" cy="1771650"/>
          </a:xfrm>
          <a:prstGeom prst="rect">
            <a:avLst/>
          </a:prstGeom>
        </p:spPr>
      </p:pic>
      <p:sp>
        <p:nvSpPr>
          <p:cNvPr id="17" name="ZoneTexte 16"/>
          <p:cNvSpPr txBox="1"/>
          <p:nvPr/>
        </p:nvSpPr>
        <p:spPr>
          <a:xfrm>
            <a:off x="10747028" y="1887418"/>
            <a:ext cx="1313820" cy="276999"/>
          </a:xfrm>
          <a:prstGeom prst="rect">
            <a:avLst/>
          </a:prstGeom>
          <a:noFill/>
        </p:spPr>
        <p:txBody>
          <a:bodyPr wrap="square" rtlCol="0">
            <a:spAutoFit/>
          </a:bodyPr>
          <a:lstStyle/>
          <a:p>
            <a:pPr algn="ctr"/>
            <a:r>
              <a:rPr lang="fr-FR" sz="1200" i="1" dirty="0" err="1">
                <a:solidFill>
                  <a:srgbClr val="008000"/>
                </a:solidFill>
              </a:rPr>
              <a:t>Dioscorea</a:t>
            </a:r>
            <a:r>
              <a:rPr lang="fr-FR" sz="1200" i="1" dirty="0">
                <a:solidFill>
                  <a:srgbClr val="008000"/>
                </a:solidFill>
              </a:rPr>
              <a:t> </a:t>
            </a:r>
            <a:r>
              <a:rPr lang="fr-FR" sz="1200" i="1" dirty="0" err="1">
                <a:solidFill>
                  <a:srgbClr val="008000"/>
                </a:solidFill>
              </a:rPr>
              <a:t>alatipes</a:t>
            </a:r>
            <a:endParaRPr lang="fr-FR" sz="1200" i="1" dirty="0">
              <a:solidFill>
                <a:srgbClr val="008000"/>
              </a:solidFill>
            </a:endParaRPr>
          </a:p>
        </p:txBody>
      </p:sp>
      <p:pic>
        <p:nvPicPr>
          <p:cNvPr id="18" name="Imag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0987" y="3404105"/>
            <a:ext cx="3048000" cy="1647825"/>
          </a:xfrm>
          <a:prstGeom prst="rect">
            <a:avLst/>
          </a:prstGeom>
        </p:spPr>
      </p:pic>
      <p:sp>
        <p:nvSpPr>
          <p:cNvPr id="19" name="ZoneTexte 18"/>
          <p:cNvSpPr txBox="1"/>
          <p:nvPr/>
        </p:nvSpPr>
        <p:spPr>
          <a:xfrm>
            <a:off x="3186461" y="5030440"/>
            <a:ext cx="1589048" cy="276999"/>
          </a:xfrm>
          <a:prstGeom prst="rect">
            <a:avLst/>
          </a:prstGeom>
          <a:noFill/>
        </p:spPr>
        <p:txBody>
          <a:bodyPr wrap="square" rtlCol="0">
            <a:spAutoFit/>
          </a:bodyPr>
          <a:lstStyle/>
          <a:p>
            <a:pPr algn="ctr"/>
            <a:r>
              <a:rPr lang="fr-FR" sz="1200" dirty="0" err="1">
                <a:solidFill>
                  <a:srgbClr val="008000"/>
                </a:solidFill>
              </a:rPr>
              <a:t>Ovibe</a:t>
            </a:r>
            <a:r>
              <a:rPr lang="fr-FR" sz="1200" dirty="0">
                <a:solidFill>
                  <a:srgbClr val="008000"/>
                </a:solidFill>
              </a:rPr>
              <a:t> (</a:t>
            </a:r>
            <a:r>
              <a:rPr lang="fr-FR" sz="1200" dirty="0" err="1">
                <a:solidFill>
                  <a:srgbClr val="008000"/>
                </a:solidFill>
              </a:rPr>
              <a:t>Bodoa</a:t>
            </a:r>
            <a:r>
              <a:rPr lang="fr-FR" sz="1200" dirty="0">
                <a:solidFill>
                  <a:srgbClr val="008000"/>
                </a:solidFill>
              </a:rPr>
              <a:t>)</a:t>
            </a:r>
          </a:p>
        </p:txBody>
      </p:sp>
      <p:pic>
        <p:nvPicPr>
          <p:cNvPr id="20" name="Imag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98990" y="2282421"/>
            <a:ext cx="3048000" cy="2486025"/>
          </a:xfrm>
          <a:prstGeom prst="rect">
            <a:avLst/>
          </a:prstGeom>
        </p:spPr>
      </p:pic>
      <p:sp>
        <p:nvSpPr>
          <p:cNvPr id="21" name="ZoneTexte 20"/>
          <p:cNvSpPr txBox="1"/>
          <p:nvPr/>
        </p:nvSpPr>
        <p:spPr>
          <a:xfrm>
            <a:off x="9746433" y="4723857"/>
            <a:ext cx="1891061" cy="276999"/>
          </a:xfrm>
          <a:prstGeom prst="rect">
            <a:avLst/>
          </a:prstGeom>
          <a:noFill/>
        </p:spPr>
        <p:txBody>
          <a:bodyPr wrap="square" rtlCol="0">
            <a:spAutoFit/>
          </a:bodyPr>
          <a:lstStyle/>
          <a:p>
            <a:pPr algn="ctr"/>
            <a:r>
              <a:rPr lang="fr-FR" sz="1200" dirty="0" err="1">
                <a:solidFill>
                  <a:srgbClr val="008000"/>
                </a:solidFill>
              </a:rPr>
              <a:t>Ovy</a:t>
            </a:r>
            <a:r>
              <a:rPr lang="fr-FR" sz="1200" dirty="0">
                <a:solidFill>
                  <a:srgbClr val="008000"/>
                </a:solidFill>
              </a:rPr>
              <a:t> </a:t>
            </a:r>
            <a:r>
              <a:rPr lang="fr-FR" sz="1200" dirty="0" err="1">
                <a:solidFill>
                  <a:srgbClr val="008000"/>
                </a:solidFill>
              </a:rPr>
              <a:t>fantaka</a:t>
            </a:r>
            <a:r>
              <a:rPr lang="fr-FR" sz="1200" dirty="0">
                <a:solidFill>
                  <a:srgbClr val="008000"/>
                </a:solidFill>
              </a:rPr>
              <a:t> (</a:t>
            </a:r>
            <a:r>
              <a:rPr lang="fr-FR" sz="1200" dirty="0" err="1">
                <a:solidFill>
                  <a:srgbClr val="008000"/>
                </a:solidFill>
              </a:rPr>
              <a:t>Ovy</a:t>
            </a:r>
            <a:r>
              <a:rPr lang="fr-FR" sz="1200" dirty="0">
                <a:solidFill>
                  <a:srgbClr val="008000"/>
                </a:solidFill>
              </a:rPr>
              <a:t> mena)</a:t>
            </a:r>
          </a:p>
        </p:txBody>
      </p:sp>
      <p:pic>
        <p:nvPicPr>
          <p:cNvPr id="22" name="Imag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41982" y="3148596"/>
            <a:ext cx="3048000" cy="1514475"/>
          </a:xfrm>
          <a:prstGeom prst="rect">
            <a:avLst/>
          </a:prstGeom>
        </p:spPr>
      </p:pic>
      <p:sp>
        <p:nvSpPr>
          <p:cNvPr id="23" name="ZoneTexte 22"/>
          <p:cNvSpPr txBox="1"/>
          <p:nvPr/>
        </p:nvSpPr>
        <p:spPr>
          <a:xfrm>
            <a:off x="6366925" y="4630388"/>
            <a:ext cx="1589048" cy="276999"/>
          </a:xfrm>
          <a:prstGeom prst="rect">
            <a:avLst/>
          </a:prstGeom>
          <a:noFill/>
        </p:spPr>
        <p:txBody>
          <a:bodyPr wrap="square" rtlCol="0">
            <a:spAutoFit/>
          </a:bodyPr>
          <a:lstStyle/>
          <a:p>
            <a:pPr algn="ctr"/>
            <a:r>
              <a:rPr lang="fr-FR" sz="1200" dirty="0" err="1">
                <a:solidFill>
                  <a:srgbClr val="008000"/>
                </a:solidFill>
              </a:rPr>
              <a:t>Ovy</a:t>
            </a:r>
            <a:r>
              <a:rPr lang="fr-FR" sz="1200" dirty="0">
                <a:solidFill>
                  <a:srgbClr val="008000"/>
                </a:solidFill>
              </a:rPr>
              <a:t> </a:t>
            </a:r>
            <a:r>
              <a:rPr lang="fr-FR" sz="1200" dirty="0" err="1">
                <a:solidFill>
                  <a:srgbClr val="008000"/>
                </a:solidFill>
              </a:rPr>
              <a:t>voay</a:t>
            </a:r>
            <a:endParaRPr lang="fr-FR" sz="1200" dirty="0">
              <a:solidFill>
                <a:srgbClr val="008000"/>
              </a:solidFill>
            </a:endParaRPr>
          </a:p>
        </p:txBody>
      </p:sp>
      <p:pic>
        <p:nvPicPr>
          <p:cNvPr id="24" name="Image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14310" y="5086350"/>
            <a:ext cx="3543300" cy="1771650"/>
          </a:xfrm>
          <a:prstGeom prst="rect">
            <a:avLst/>
          </a:prstGeom>
        </p:spPr>
      </p:pic>
      <p:sp>
        <p:nvSpPr>
          <p:cNvPr id="25" name="ZoneTexte 24"/>
          <p:cNvSpPr txBox="1"/>
          <p:nvPr/>
        </p:nvSpPr>
        <p:spPr>
          <a:xfrm>
            <a:off x="4125951" y="6221935"/>
            <a:ext cx="1051633" cy="276999"/>
          </a:xfrm>
          <a:prstGeom prst="rect">
            <a:avLst/>
          </a:prstGeom>
          <a:noFill/>
        </p:spPr>
        <p:txBody>
          <a:bodyPr wrap="square" rtlCol="0">
            <a:spAutoFit/>
          </a:bodyPr>
          <a:lstStyle/>
          <a:p>
            <a:pPr algn="r"/>
            <a:r>
              <a:rPr lang="fr-FR" sz="1200" dirty="0" err="1" smtClean="0">
                <a:solidFill>
                  <a:srgbClr val="008000"/>
                </a:solidFill>
              </a:rPr>
              <a:t>Ovy</a:t>
            </a:r>
            <a:r>
              <a:rPr lang="fr-FR" sz="1200" dirty="0" smtClean="0">
                <a:solidFill>
                  <a:srgbClr val="008000"/>
                </a:solidFill>
              </a:rPr>
              <a:t> lava </a:t>
            </a:r>
            <a:r>
              <a:rPr lang="fr-FR" sz="1200" dirty="0" smtClean="0">
                <a:solidFill>
                  <a:srgbClr val="008000"/>
                </a:solidFill>
                <a:latin typeface="Calibri" panose="020F0502020204030204" pitchFamily="34" charset="0"/>
              </a:rPr>
              <a:t>→</a:t>
            </a:r>
            <a:endParaRPr lang="fr-FR" sz="1200" dirty="0">
              <a:solidFill>
                <a:srgbClr val="008000"/>
              </a:solidFill>
            </a:endParaRPr>
          </a:p>
        </p:txBody>
      </p:sp>
      <p:pic>
        <p:nvPicPr>
          <p:cNvPr id="26" name="Imag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666" y="5119643"/>
            <a:ext cx="3048000" cy="1438275"/>
          </a:xfrm>
          <a:prstGeom prst="rect">
            <a:avLst/>
          </a:prstGeom>
        </p:spPr>
      </p:pic>
      <p:sp>
        <p:nvSpPr>
          <p:cNvPr id="27" name="ZoneTexte 26"/>
          <p:cNvSpPr txBox="1"/>
          <p:nvPr/>
        </p:nvSpPr>
        <p:spPr>
          <a:xfrm>
            <a:off x="3186461" y="5453962"/>
            <a:ext cx="1028700" cy="276999"/>
          </a:xfrm>
          <a:prstGeom prst="rect">
            <a:avLst/>
          </a:prstGeom>
          <a:noFill/>
        </p:spPr>
        <p:txBody>
          <a:bodyPr wrap="square" rtlCol="0">
            <a:spAutoFit/>
          </a:bodyPr>
          <a:lstStyle/>
          <a:p>
            <a:r>
              <a:rPr lang="fr-FR" sz="1200" dirty="0" smtClean="0">
                <a:solidFill>
                  <a:srgbClr val="008000"/>
                </a:solidFill>
                <a:latin typeface="Calibri" panose="020F0502020204030204" pitchFamily="34" charset="0"/>
              </a:rPr>
              <a:t>← </a:t>
            </a:r>
            <a:r>
              <a:rPr lang="fr-FR" sz="1200" dirty="0" err="1" smtClean="0">
                <a:solidFill>
                  <a:srgbClr val="008000"/>
                </a:solidFill>
              </a:rPr>
              <a:t>Ovy</a:t>
            </a:r>
            <a:r>
              <a:rPr lang="fr-FR" sz="1200" dirty="0" smtClean="0">
                <a:solidFill>
                  <a:srgbClr val="008000"/>
                </a:solidFill>
              </a:rPr>
              <a:t> </a:t>
            </a:r>
            <a:r>
              <a:rPr lang="fr-FR" sz="1200" dirty="0" err="1" smtClean="0">
                <a:solidFill>
                  <a:srgbClr val="008000"/>
                </a:solidFill>
              </a:rPr>
              <a:t>toko</a:t>
            </a:r>
            <a:endParaRPr lang="fr-FR" sz="1200" dirty="0">
              <a:solidFill>
                <a:srgbClr val="008000"/>
              </a:solidFill>
            </a:endParaRPr>
          </a:p>
        </p:txBody>
      </p:sp>
      <p:pic>
        <p:nvPicPr>
          <p:cNvPr id="28" name="Image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16766" y="5082624"/>
            <a:ext cx="2466975" cy="1390650"/>
          </a:xfrm>
          <a:prstGeom prst="rect">
            <a:avLst/>
          </a:prstGeom>
        </p:spPr>
      </p:pic>
      <p:sp>
        <p:nvSpPr>
          <p:cNvPr id="30" name="ZoneTexte 29"/>
          <p:cNvSpPr txBox="1"/>
          <p:nvPr/>
        </p:nvSpPr>
        <p:spPr>
          <a:xfrm>
            <a:off x="8776010" y="6473274"/>
            <a:ext cx="3415989" cy="276999"/>
          </a:xfrm>
          <a:prstGeom prst="rect">
            <a:avLst/>
          </a:prstGeom>
          <a:noFill/>
        </p:spPr>
        <p:txBody>
          <a:bodyPr wrap="square" rtlCol="0">
            <a:spAutoFit/>
          </a:bodyPr>
          <a:lstStyle/>
          <a:p>
            <a:pPr algn="ctr"/>
            <a:r>
              <a:rPr lang="fr-FR" sz="1200" dirty="0">
                <a:solidFill>
                  <a:srgbClr val="008000"/>
                </a:solidFill>
              </a:rPr>
              <a:t>Feuilles de </a:t>
            </a:r>
            <a:r>
              <a:rPr lang="fr-FR" sz="1200" i="1" dirty="0" err="1">
                <a:solidFill>
                  <a:srgbClr val="008000"/>
                </a:solidFill>
              </a:rPr>
              <a:t>Dioscorea</a:t>
            </a:r>
            <a:r>
              <a:rPr lang="fr-FR" sz="1200" i="1" dirty="0">
                <a:solidFill>
                  <a:srgbClr val="008000"/>
                </a:solidFill>
              </a:rPr>
              <a:t> </a:t>
            </a:r>
            <a:r>
              <a:rPr lang="fr-FR" sz="1200" i="1" dirty="0" err="1">
                <a:solidFill>
                  <a:srgbClr val="008000"/>
                </a:solidFill>
              </a:rPr>
              <a:t>kimiae</a:t>
            </a:r>
            <a:r>
              <a:rPr lang="fr-FR" sz="1200" i="1" dirty="0">
                <a:solidFill>
                  <a:srgbClr val="008000"/>
                </a:solidFill>
              </a:rPr>
              <a:t> </a:t>
            </a:r>
            <a:r>
              <a:rPr lang="fr-FR" sz="1200" dirty="0">
                <a:solidFill>
                  <a:srgbClr val="008000"/>
                </a:solidFill>
              </a:rPr>
              <a:t>(Photo RBG Kew)</a:t>
            </a:r>
          </a:p>
        </p:txBody>
      </p:sp>
      <p:sp>
        <p:nvSpPr>
          <p:cNvPr id="31" name="Rectangle 15"/>
          <p:cNvSpPr>
            <a:spLocks noChangeArrowheads="1"/>
          </p:cNvSpPr>
          <p:nvPr/>
        </p:nvSpPr>
        <p:spPr bwMode="auto">
          <a:xfrm>
            <a:off x="7188341" y="-5245"/>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0" b="1">
                <a:solidFill>
                  <a:srgbClr val="008000"/>
                </a:solidFill>
              </a:rPr>
              <a:t>U</a:t>
            </a:r>
          </a:p>
        </p:txBody>
      </p:sp>
    </p:spTree>
    <p:extLst>
      <p:ext uri="{BB962C8B-B14F-4D97-AF65-F5344CB8AC3E}">
        <p14:creationId xmlns:p14="http://schemas.microsoft.com/office/powerpoint/2010/main" val="253243615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98305" y="181284"/>
            <a:ext cx="525966" cy="342977"/>
          </a:xfrm>
        </p:spPr>
        <p:txBody>
          <a:bodyPr/>
          <a:lstStyle/>
          <a:p>
            <a:fld id="{814B13E8-1059-4FEE-952E-0153852B3488}" type="slidenum">
              <a:rPr lang="fr-FR" smtClean="0"/>
              <a:t>109</a:t>
            </a:fld>
            <a:endParaRPr lang="fr-FR"/>
          </a:p>
        </p:txBody>
      </p:sp>
      <p:sp>
        <p:nvSpPr>
          <p:cNvPr id="4" name="ZoneTexte 3"/>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5" name="ZoneTexte 4"/>
          <p:cNvSpPr txBox="1">
            <a:spLocks noChangeArrowheads="1"/>
          </p:cNvSpPr>
          <p:nvPr/>
        </p:nvSpPr>
        <p:spPr bwMode="auto">
          <a:xfrm>
            <a:off x="143417" y="925027"/>
            <a:ext cx="114670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dirty="0" smtClean="0">
                <a:solidFill>
                  <a:srgbClr val="008000"/>
                </a:solidFill>
              </a:rPr>
              <a:t>6.5. </a:t>
            </a:r>
            <a:r>
              <a:rPr lang="pt-BR" altLang="fr-FR" b="1" dirty="0">
                <a:solidFill>
                  <a:srgbClr val="008000"/>
                </a:solidFill>
              </a:rPr>
              <a:t>Gingembre sauvage, Longoza </a:t>
            </a:r>
            <a:r>
              <a:rPr lang="pt-BR" altLang="fr-FR" dirty="0">
                <a:solidFill>
                  <a:srgbClr val="008000"/>
                </a:solidFill>
              </a:rPr>
              <a:t>(</a:t>
            </a:r>
            <a:r>
              <a:rPr lang="pt-BR" altLang="fr-FR" i="1" dirty="0">
                <a:solidFill>
                  <a:srgbClr val="008000"/>
                </a:solidFill>
              </a:rPr>
              <a:t>Aframomum angustifolium ou</a:t>
            </a:r>
            <a:r>
              <a:rPr lang="pt-BR" altLang="fr-FR" dirty="0">
                <a:solidFill>
                  <a:srgbClr val="008000"/>
                </a:solidFill>
              </a:rPr>
              <a:t> </a:t>
            </a:r>
            <a:r>
              <a:rPr lang="pt-BR" altLang="fr-FR" i="1" dirty="0">
                <a:solidFill>
                  <a:srgbClr val="008000"/>
                </a:solidFill>
              </a:rPr>
              <a:t>Aframomum </a:t>
            </a:r>
            <a:r>
              <a:rPr lang="pt-BR" altLang="fr-FR" i="1" dirty="0" smtClean="0">
                <a:solidFill>
                  <a:srgbClr val="008000"/>
                </a:solidFill>
              </a:rPr>
              <a:t>alboviolaceum</a:t>
            </a:r>
            <a:endParaRPr lang="fr-FR" altLang="fr-FR" dirty="0">
              <a:solidFill>
                <a:srgbClr val="008000"/>
              </a:solidFill>
            </a:endParaRPr>
          </a:p>
        </p:txBody>
      </p:sp>
      <p:sp>
        <p:nvSpPr>
          <p:cNvPr id="6" name="ZoneTexte 5"/>
          <p:cNvSpPr txBox="1">
            <a:spLocks noChangeArrowheads="1"/>
          </p:cNvSpPr>
          <p:nvPr/>
        </p:nvSpPr>
        <p:spPr bwMode="auto">
          <a:xfrm>
            <a:off x="179387" y="1338510"/>
            <a:ext cx="11640906"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fr-FR" altLang="fr-FR" dirty="0">
                <a:solidFill>
                  <a:srgbClr val="008000"/>
                </a:solidFill>
              </a:rPr>
              <a:t> Cette plante (famille des </a:t>
            </a:r>
            <a:r>
              <a:rPr lang="fr-FR" altLang="fr-FR" i="1" dirty="0">
                <a:solidFill>
                  <a:srgbClr val="008000"/>
                </a:solidFill>
                <a:hlinkClick r:id="rId2" tooltip="Zingibéracée"/>
              </a:rPr>
              <a:t>Zingibéracées</a:t>
            </a:r>
            <a:r>
              <a:rPr lang="fr-FR" altLang="fr-FR" dirty="0">
                <a:solidFill>
                  <a:srgbClr val="008000"/>
                </a:solidFill>
              </a:rPr>
              <a:t>), à </a:t>
            </a:r>
            <a:r>
              <a:rPr lang="fr-FR" altLang="fr-FR" dirty="0"/>
              <a:t> </a:t>
            </a:r>
            <a:r>
              <a:rPr lang="fr-FR" altLang="fr-FR" dirty="0">
                <a:solidFill>
                  <a:srgbClr val="008000"/>
                </a:solidFill>
              </a:rPr>
              <a:t>feuilles caduques, simples et alternée, est native de Madagascar et des Comores, des Seychelles et de l'île Maurice. </a:t>
            </a:r>
          </a:p>
          <a:p>
            <a:pPr eaLnBrk="1" hangingPunct="1">
              <a:buFont typeface="Arial" panose="020B0604020202020204" pitchFamily="34" charset="0"/>
              <a:buChar char="•"/>
            </a:pPr>
            <a:r>
              <a:rPr lang="fr-FR" altLang="fr-FR" dirty="0">
                <a:solidFill>
                  <a:srgbClr val="008000"/>
                </a:solidFill>
              </a:rPr>
              <a:t> On la trouve aussi en Afrique tropicale(Congo etc.).</a:t>
            </a:r>
          </a:p>
          <a:p>
            <a:pPr eaLnBrk="1" hangingPunct="1">
              <a:buFont typeface="Arial" panose="020B0604020202020204" pitchFamily="34" charset="0"/>
              <a:buChar char="•"/>
            </a:pPr>
            <a:r>
              <a:rPr lang="fr-FR" altLang="fr-FR" dirty="0">
                <a:solidFill>
                  <a:srgbClr val="008000"/>
                </a:solidFill>
              </a:rPr>
              <a:t> Ses fleurs s'organisent en épis. </a:t>
            </a:r>
          </a:p>
          <a:p>
            <a:pPr eaLnBrk="1" hangingPunct="1">
              <a:buFont typeface="Arial" panose="020B0604020202020204" pitchFamily="34" charset="0"/>
              <a:buChar char="•"/>
            </a:pPr>
            <a:r>
              <a:rPr lang="fr-FR" altLang="fr-FR" dirty="0">
                <a:solidFill>
                  <a:srgbClr val="008000"/>
                </a:solidFill>
              </a:rPr>
              <a:t> Son fruit, le </a:t>
            </a:r>
            <a:r>
              <a:rPr lang="fr-FR" altLang="fr-FR" dirty="0" err="1">
                <a:solidFill>
                  <a:srgbClr val="008000"/>
                </a:solidFill>
              </a:rPr>
              <a:t>longoza</a:t>
            </a:r>
            <a:r>
              <a:rPr lang="fr-FR" altLang="fr-FR" dirty="0">
                <a:solidFill>
                  <a:srgbClr val="008000"/>
                </a:solidFill>
              </a:rPr>
              <a:t>, est</a:t>
            </a:r>
            <a:r>
              <a:rPr lang="fr-FR" altLang="fr-FR" dirty="0"/>
              <a:t> </a:t>
            </a:r>
            <a:r>
              <a:rPr lang="fr-FR" altLang="fr-FR" dirty="0">
                <a:solidFill>
                  <a:srgbClr val="008000"/>
                </a:solidFill>
              </a:rPr>
              <a:t>également appelé « maniguette » (°). </a:t>
            </a:r>
            <a:r>
              <a:rPr lang="fr-FR" altLang="fr-FR" sz="1400" dirty="0">
                <a:solidFill>
                  <a:srgbClr val="008000"/>
                </a:solidFill>
              </a:rPr>
              <a:t>Ce fruit rouge orangé, rond et allongé, possèderait des vertus exceptionnelles surtout contre le processus du vieillissement.</a:t>
            </a:r>
          </a:p>
          <a:p>
            <a:pPr eaLnBrk="1" hangingPunct="1">
              <a:buFont typeface="Arial" panose="020B0604020202020204" pitchFamily="34" charset="0"/>
              <a:buChar char="•"/>
            </a:pPr>
            <a:r>
              <a:rPr lang="fr-FR" altLang="fr-FR" dirty="0">
                <a:solidFill>
                  <a:srgbClr val="008000"/>
                </a:solidFill>
              </a:rPr>
              <a:t> Sa graine est utilisée comme condiment.</a:t>
            </a:r>
          </a:p>
          <a:p>
            <a:pPr eaLnBrk="1" hangingPunct="1">
              <a:buFont typeface="Arial" panose="020B0604020202020204" pitchFamily="34" charset="0"/>
              <a:buChar char="•"/>
            </a:pPr>
            <a:r>
              <a:rPr lang="fr-FR" altLang="fr-FR" dirty="0">
                <a:solidFill>
                  <a:srgbClr val="FF0000"/>
                </a:solidFill>
              </a:rPr>
              <a:t> Cette plante envahissante, sur la côte est de Madagascar, s'installe après les brûlis, ou les coupes rases. Elle préfèrerait les sols azotés</a:t>
            </a:r>
            <a:r>
              <a:rPr lang="fr-FR" altLang="fr-FR" dirty="0">
                <a:solidFill>
                  <a:srgbClr val="008000"/>
                </a:solidFill>
              </a:rPr>
              <a:t> [voir page suivante </a:t>
            </a:r>
            <a:r>
              <a:rPr lang="fr-FR" altLang="fr-FR" dirty="0">
                <a:solidFill>
                  <a:srgbClr val="008000"/>
                </a:solidFill>
                <a:latin typeface="Calibri" panose="020F0502020204030204" pitchFamily="34" charset="0"/>
              </a:rPr>
              <a:t>→</a:t>
            </a:r>
            <a:r>
              <a:rPr lang="fr-FR" altLang="fr-FR" dirty="0">
                <a:solidFill>
                  <a:srgbClr val="008000"/>
                </a:solidFill>
              </a:rPr>
              <a:t>].</a:t>
            </a:r>
            <a:endParaRPr lang="fr-FR" altLang="fr-FR" dirty="0">
              <a:solidFill>
                <a:srgbClr val="FF0000"/>
              </a:solidFill>
            </a:endParaRPr>
          </a:p>
        </p:txBody>
      </p:sp>
      <p:pic>
        <p:nvPicPr>
          <p:cNvPr id="7" name="Picture 6" descr="C:\Users\LISAN\Pictures\plantes invasives de Madagascar\Aframomum angustifolium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808" y="5150909"/>
            <a:ext cx="1990570" cy="149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C:\Users\LISAN\Pictures\plantes invasives de Madagascar\Aframomum angustifolium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95720" y="4113890"/>
            <a:ext cx="17145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C:\Users\LISAN\Pictures\plantes invasives de Madagascar\Aframomum angustifolium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5449" y="4986371"/>
            <a:ext cx="2658016" cy="176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C:\Users\LISAN\Pictures\plantes invasives de Madagascar\Aframomum angustifolium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1105" y="494256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11"/>
          <p:cNvSpPr txBox="1">
            <a:spLocks noChangeArrowheads="1"/>
          </p:cNvSpPr>
          <p:nvPr/>
        </p:nvSpPr>
        <p:spPr bwMode="auto">
          <a:xfrm>
            <a:off x="218494" y="3906429"/>
            <a:ext cx="95556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fr-FR" altLang="fr-FR" sz="1200" dirty="0">
                <a:solidFill>
                  <a:srgbClr val="008000"/>
                </a:solidFill>
              </a:rPr>
              <a:t>Les graines moulues ou pilées aromatise poisson, poulet, mouton, rappelant un mélange poivré avec gingembre et cardamome. A Madagascar on prépare une boisson avec la pulpe et les graines pilées, de l'eau et du sucre, qui serait bon pour la toux et calmante...</a:t>
            </a:r>
          </a:p>
          <a:p>
            <a:pPr eaLnBrk="1" hangingPunct="1"/>
            <a:r>
              <a:rPr lang="fr-FR" altLang="fr-FR" sz="1200" dirty="0">
                <a:solidFill>
                  <a:srgbClr val="008000"/>
                </a:solidFill>
              </a:rPr>
              <a:t>(°) Elle est proche de la </a:t>
            </a:r>
            <a:r>
              <a:rPr lang="fr-FR" altLang="fr-FR" sz="1200" b="1" dirty="0">
                <a:solidFill>
                  <a:srgbClr val="008000"/>
                </a:solidFill>
              </a:rPr>
              <a:t>maniguette</a:t>
            </a:r>
            <a:r>
              <a:rPr lang="fr-FR" altLang="fr-FR" sz="1200" dirty="0">
                <a:solidFill>
                  <a:srgbClr val="008000"/>
                </a:solidFill>
              </a:rPr>
              <a:t> (</a:t>
            </a:r>
            <a:r>
              <a:rPr lang="fr-FR" altLang="fr-FR" sz="1200" i="1" dirty="0">
                <a:solidFill>
                  <a:srgbClr val="008000"/>
                </a:solidFill>
              </a:rPr>
              <a:t>Aframomum </a:t>
            </a:r>
            <a:r>
              <a:rPr lang="fr-FR" altLang="fr-FR" sz="1200" i="1" dirty="0" err="1">
                <a:solidFill>
                  <a:srgbClr val="008000"/>
                </a:solidFill>
              </a:rPr>
              <a:t>melegueta</a:t>
            </a:r>
            <a:r>
              <a:rPr lang="fr-FR" altLang="fr-FR" sz="1200" dirty="0">
                <a:solidFill>
                  <a:srgbClr val="008000"/>
                </a:solidFill>
              </a:rPr>
              <a:t>), une </a:t>
            </a:r>
            <a:r>
              <a:rPr lang="fr-FR" altLang="fr-FR" sz="1200" dirty="0">
                <a:solidFill>
                  <a:srgbClr val="008000"/>
                </a:solidFill>
                <a:hlinkClick r:id="rId7" tooltip="Plante vivace"/>
              </a:rPr>
              <a:t>plante vivace</a:t>
            </a:r>
            <a:r>
              <a:rPr lang="fr-FR" altLang="fr-FR" sz="1200" dirty="0">
                <a:solidFill>
                  <a:srgbClr val="008000"/>
                </a:solidFill>
              </a:rPr>
              <a:t> qui produit une </a:t>
            </a:r>
            <a:r>
              <a:rPr lang="fr-FR" altLang="fr-FR" sz="1200" dirty="0">
                <a:solidFill>
                  <a:srgbClr val="008000"/>
                </a:solidFill>
                <a:hlinkClick r:id="rId8" tooltip="Gousse"/>
              </a:rPr>
              <a:t>gousse</a:t>
            </a:r>
            <a:r>
              <a:rPr lang="fr-FR" altLang="fr-FR" sz="1200" dirty="0">
                <a:solidFill>
                  <a:srgbClr val="008000"/>
                </a:solidFill>
              </a:rPr>
              <a:t> brune qui contient de nombreuses petites graines. </a:t>
            </a:r>
          </a:p>
          <a:p>
            <a:pPr eaLnBrk="1" hangingPunct="1"/>
            <a:r>
              <a:rPr lang="fr-FR" altLang="fr-FR" sz="1200" dirty="0">
                <a:solidFill>
                  <a:srgbClr val="008000"/>
                </a:solidFill>
              </a:rPr>
              <a:t>Source : </a:t>
            </a:r>
            <a:r>
              <a:rPr lang="fr-FR" altLang="fr-FR" sz="1200" dirty="0">
                <a:solidFill>
                  <a:srgbClr val="008000"/>
                </a:solidFill>
                <a:hlinkClick r:id="rId9"/>
              </a:rPr>
              <a:t>http://fr.wikipedia.org/wiki/Maniguette</a:t>
            </a:r>
            <a:r>
              <a:rPr lang="fr-FR" altLang="fr-FR" sz="1200" dirty="0">
                <a:solidFill>
                  <a:srgbClr val="008000"/>
                </a:solidFill>
              </a:rPr>
              <a:t>  &amp;  </a:t>
            </a:r>
          </a:p>
          <a:p>
            <a:pPr eaLnBrk="1" hangingPunct="1"/>
            <a:r>
              <a:rPr lang="fr-FR" altLang="fr-FR" sz="1200" dirty="0">
                <a:solidFill>
                  <a:srgbClr val="008000"/>
                </a:solidFill>
                <a:hlinkClick r:id="rId10"/>
              </a:rPr>
              <a:t>http://forum.toildepices.com/viewtopic.php?t=880#.U--cvvl_t2E</a:t>
            </a:r>
            <a:r>
              <a:rPr lang="fr-FR" altLang="fr-FR" sz="1200" dirty="0">
                <a:solidFill>
                  <a:srgbClr val="008000"/>
                </a:solidFill>
              </a:rPr>
              <a:t> </a:t>
            </a:r>
          </a:p>
        </p:txBody>
      </p:sp>
      <p:sp>
        <p:nvSpPr>
          <p:cNvPr id="12" name="Rectangle 11"/>
          <p:cNvSpPr/>
          <p:nvPr/>
        </p:nvSpPr>
        <p:spPr>
          <a:xfrm>
            <a:off x="8854593" y="299537"/>
            <a:ext cx="2097145" cy="369332"/>
          </a:xfrm>
          <a:prstGeom prst="rect">
            <a:avLst/>
          </a:prstGeom>
        </p:spPr>
        <p:txBody>
          <a:bodyPr wrap="square">
            <a:spAutoFit/>
          </a:bodyPr>
          <a:lstStyle/>
          <a:p>
            <a:r>
              <a:rPr lang="pt-BR" altLang="fr-FR" dirty="0" smtClean="0">
                <a:solidFill>
                  <a:srgbClr val="C00000"/>
                </a:solidFill>
              </a:rPr>
              <a:t>Risques </a:t>
            </a:r>
            <a:r>
              <a:rPr lang="pt-BR" altLang="fr-FR" dirty="0">
                <a:solidFill>
                  <a:srgbClr val="C00000"/>
                </a:solidFill>
              </a:rPr>
              <a:t>inconnus</a:t>
            </a:r>
            <a:endParaRPr lang="fr-FR" altLang="fr-FR" dirty="0">
              <a:solidFill>
                <a:srgbClr val="008000"/>
              </a:solidFill>
            </a:endParaRPr>
          </a:p>
        </p:txBody>
      </p:sp>
      <p:sp>
        <p:nvSpPr>
          <p:cNvPr id="13" name="Rectangle 15"/>
          <p:cNvSpPr>
            <a:spLocks noChangeArrowheads="1"/>
          </p:cNvSpPr>
          <p:nvPr/>
        </p:nvSpPr>
        <p:spPr bwMode="auto">
          <a:xfrm>
            <a:off x="8041143" y="88923"/>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0" b="1">
                <a:solidFill>
                  <a:srgbClr val="008000"/>
                </a:solidFill>
              </a:rPr>
              <a:t>U</a:t>
            </a:r>
          </a:p>
        </p:txBody>
      </p:sp>
      <p:pic>
        <p:nvPicPr>
          <p:cNvPr id="14" name="Picture 16" descr="C:\Users\LISAN\Pictures\Plantes fourragères\logo invasive plants5_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66415" y="174501"/>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69979" y="112831"/>
            <a:ext cx="498269" cy="522575"/>
          </a:xfrm>
          <a:prstGeom prst="rect">
            <a:avLst/>
          </a:prstGeom>
        </p:spPr>
      </p:pic>
      <p:sp>
        <p:nvSpPr>
          <p:cNvPr id="16" name="ZoneTexte 15"/>
          <p:cNvSpPr txBox="1"/>
          <p:nvPr/>
        </p:nvSpPr>
        <p:spPr>
          <a:xfrm>
            <a:off x="198305" y="550617"/>
            <a:ext cx="2801373" cy="369332"/>
          </a:xfrm>
          <a:prstGeom prst="rect">
            <a:avLst/>
          </a:prstGeom>
          <a:noFill/>
        </p:spPr>
        <p:txBody>
          <a:bodyPr wrap="square" rtlCol="0">
            <a:spAutoFit/>
          </a:bodyPr>
          <a:lstStyle/>
          <a:p>
            <a:r>
              <a:rPr lang="fr-FR" b="1" dirty="0">
                <a:solidFill>
                  <a:srgbClr val="008000"/>
                </a:solidFill>
              </a:rPr>
              <a:t>6</a:t>
            </a:r>
            <a:r>
              <a:rPr lang="fr-FR" b="1" dirty="0" smtClean="0">
                <a:solidFill>
                  <a:srgbClr val="008000"/>
                </a:solidFill>
              </a:rPr>
              <a:t>. Autres </a:t>
            </a:r>
            <a:r>
              <a:rPr lang="fr-FR" b="1" dirty="0">
                <a:solidFill>
                  <a:srgbClr val="008000"/>
                </a:solidFill>
              </a:rPr>
              <a:t>espèces (suite</a:t>
            </a:r>
            <a:r>
              <a:rPr lang="fr-FR" b="1" dirty="0" smtClean="0">
                <a:solidFill>
                  <a:srgbClr val="008000"/>
                </a:solidFill>
              </a:rPr>
              <a:t>)</a:t>
            </a:r>
            <a:endParaRPr lang="fr-FR" b="1" dirty="0">
              <a:solidFill>
                <a:srgbClr val="008000"/>
              </a:solidFill>
            </a:endParaRPr>
          </a:p>
        </p:txBody>
      </p:sp>
    </p:spTree>
    <p:extLst>
      <p:ext uri="{BB962C8B-B14F-4D97-AF65-F5344CB8AC3E}">
        <p14:creationId xmlns:p14="http://schemas.microsoft.com/office/powerpoint/2010/main" val="32842804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79698" y="258184"/>
            <a:ext cx="746760" cy="363706"/>
          </a:xfrm>
        </p:spPr>
        <p:txBody>
          <a:bodyPr/>
          <a:lstStyle/>
          <a:p>
            <a:fld id="{814B13E8-1059-4FEE-952E-0153852B3488}" type="slidenum">
              <a:rPr lang="fr-FR" smtClean="0"/>
              <a:t>11</a:t>
            </a:fld>
            <a:endParaRPr lang="fr-FR"/>
          </a:p>
        </p:txBody>
      </p:sp>
      <p:sp>
        <p:nvSpPr>
          <p:cNvPr id="3" name="Rectangle 2"/>
          <p:cNvSpPr/>
          <p:nvPr/>
        </p:nvSpPr>
        <p:spPr>
          <a:xfrm>
            <a:off x="205390" y="983174"/>
            <a:ext cx="6797838" cy="369332"/>
          </a:xfrm>
          <a:prstGeom prst="rect">
            <a:avLst/>
          </a:prstGeom>
        </p:spPr>
        <p:txBody>
          <a:bodyPr wrap="square">
            <a:spAutoFit/>
          </a:bodyPr>
          <a:lstStyle/>
          <a:p>
            <a:r>
              <a:rPr lang="fr-FR" altLang="fr-FR" b="1" dirty="0" smtClean="0">
                <a:solidFill>
                  <a:srgbClr val="008000"/>
                </a:solidFill>
              </a:rPr>
              <a:t>Protection du littoral</a:t>
            </a:r>
            <a:r>
              <a:rPr lang="fr-FR" altLang="fr-FR" b="1" dirty="0">
                <a:solidFill>
                  <a:srgbClr val="008000"/>
                </a:solidFill>
              </a:rPr>
              <a:t>, contre l’onde de tempête et les </a:t>
            </a:r>
            <a:r>
              <a:rPr lang="fr-FR" altLang="fr-FR" b="1" dirty="0" smtClean="0">
                <a:solidFill>
                  <a:srgbClr val="008000"/>
                </a:solidFill>
              </a:rPr>
              <a:t>tsunamis</a:t>
            </a:r>
            <a:endParaRPr lang="fr-FR" b="1" dirty="0"/>
          </a:p>
        </p:txBody>
      </p:sp>
      <p:sp>
        <p:nvSpPr>
          <p:cNvPr id="4" name="Rectangle 3"/>
          <p:cNvSpPr/>
          <p:nvPr/>
        </p:nvSpPr>
        <p:spPr>
          <a:xfrm>
            <a:off x="205390" y="619468"/>
            <a:ext cx="6670801" cy="369332"/>
          </a:xfrm>
          <a:prstGeom prst="rect">
            <a:avLst/>
          </a:prstGeom>
        </p:spPr>
        <p:txBody>
          <a:bodyPr wrap="none">
            <a:spAutoFit/>
          </a:bodyPr>
          <a:lstStyle/>
          <a:p>
            <a:r>
              <a:rPr lang="fr-FR" dirty="0">
                <a:solidFill>
                  <a:srgbClr val="008000"/>
                </a:solidFill>
              </a:rPr>
              <a:t>1bis. </a:t>
            </a:r>
            <a:r>
              <a:rPr lang="fr-FR" b="1" dirty="0">
                <a:solidFill>
                  <a:srgbClr val="008000"/>
                </a:solidFill>
              </a:rPr>
              <a:t>Exemple de services pouvant être rendus par cette </a:t>
            </a:r>
            <a:r>
              <a:rPr lang="fr-FR" b="1" dirty="0" smtClean="0">
                <a:solidFill>
                  <a:srgbClr val="008000"/>
                </a:solidFill>
              </a:rPr>
              <a:t>forêt (suite)</a:t>
            </a:r>
            <a:endParaRPr lang="fr-FR" b="1" dirty="0">
              <a:solidFill>
                <a:srgbClr val="008000"/>
              </a:solidFill>
            </a:endParaRPr>
          </a:p>
        </p:txBody>
      </p:sp>
      <p:sp>
        <p:nvSpPr>
          <p:cNvPr id="5" name="ZoneTexte 4"/>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0288" y="181284"/>
            <a:ext cx="2990850" cy="2590800"/>
          </a:xfrm>
          <a:prstGeom prst="rect">
            <a:avLst/>
          </a:prstGeom>
        </p:spPr>
      </p:pic>
      <p:sp>
        <p:nvSpPr>
          <p:cNvPr id="7" name="ZoneTexte 6"/>
          <p:cNvSpPr txBox="1"/>
          <p:nvPr/>
        </p:nvSpPr>
        <p:spPr>
          <a:xfrm>
            <a:off x="8659906" y="2772084"/>
            <a:ext cx="3532094" cy="1754326"/>
          </a:xfrm>
          <a:prstGeom prst="rect">
            <a:avLst/>
          </a:prstGeom>
          <a:noFill/>
        </p:spPr>
        <p:txBody>
          <a:bodyPr wrap="square" rtlCol="0">
            <a:spAutoFit/>
          </a:bodyPr>
          <a:lstStyle/>
          <a:p>
            <a:pPr algn="just"/>
            <a:r>
              <a:rPr lang="fr-FR" sz="1200" u="sng" dirty="0">
                <a:hlinkClick r:id="rId3"/>
              </a:rPr>
              <a:t>La société "spot </a:t>
            </a:r>
            <a:r>
              <a:rPr lang="fr-FR" sz="1200" u="sng" dirty="0" smtClean="0">
                <a:hlinkClick r:id="rId3"/>
              </a:rPr>
              <a:t>image"</a:t>
            </a:r>
            <a:r>
              <a:rPr lang="fr-FR" sz="1200" dirty="0" smtClean="0"/>
              <a:t> </a:t>
            </a:r>
            <a:r>
              <a:rPr lang="fr-FR" sz="1200" dirty="0" smtClean="0">
                <a:solidFill>
                  <a:srgbClr val="008000"/>
                </a:solidFill>
              </a:rPr>
              <a:t>a présenté, </a:t>
            </a:r>
            <a:r>
              <a:rPr lang="fr-FR" sz="1200" dirty="0">
                <a:solidFill>
                  <a:srgbClr val="008000"/>
                </a:solidFill>
              </a:rPr>
              <a:t>à partir d'images satellites, une modélisation du débit du tsunami de décembre 2004 au Sri Lanka, en fonction de la présence ou pas de forêt côtière. cette étude de cas démontre que les forêts côtières jouent un rôle essentiel dans la protection des populations et des activités économiques contre les tsunamis</a:t>
            </a:r>
            <a:r>
              <a:rPr lang="fr-FR" sz="1200" dirty="0" smtClean="0">
                <a:solidFill>
                  <a:srgbClr val="008000"/>
                </a:solidFill>
              </a:rPr>
              <a:t>. Source : </a:t>
            </a:r>
            <a:r>
              <a:rPr lang="fr-FR" sz="1200" dirty="0">
                <a:solidFill>
                  <a:srgbClr val="008000"/>
                </a:solidFill>
              </a:rPr>
              <a:t>La forêt arrête les </a:t>
            </a:r>
            <a:r>
              <a:rPr lang="fr-FR" sz="1200" dirty="0" smtClean="0">
                <a:solidFill>
                  <a:srgbClr val="008000"/>
                </a:solidFill>
              </a:rPr>
              <a:t>tsunamis, 2010</a:t>
            </a:r>
            <a:r>
              <a:rPr lang="fr-FR" sz="1200" dirty="0">
                <a:solidFill>
                  <a:srgbClr val="008000"/>
                </a:solidFill>
              </a:rPr>
              <a:t>, </a:t>
            </a:r>
            <a:r>
              <a:rPr lang="fr-FR" sz="1200" dirty="0">
                <a:solidFill>
                  <a:srgbClr val="008000"/>
                </a:solidFill>
                <a:hlinkClick r:id="rId4"/>
              </a:rPr>
              <a:t>http://</a:t>
            </a:r>
            <a:r>
              <a:rPr lang="fr-FR" sz="1200" dirty="0" smtClean="0">
                <a:solidFill>
                  <a:srgbClr val="008000"/>
                </a:solidFill>
                <a:hlinkClick r:id="rId4"/>
              </a:rPr>
              <a:t>web.ac-toulouse.fr/web/65-actualites.php?actu=13084</a:t>
            </a:r>
            <a:r>
              <a:rPr lang="fr-FR" sz="1200" dirty="0" smtClean="0">
                <a:solidFill>
                  <a:srgbClr val="008000"/>
                </a:solidFill>
              </a:rPr>
              <a:t> </a:t>
            </a:r>
            <a:endParaRPr lang="fr-FR" sz="1200" dirty="0"/>
          </a:p>
        </p:txBody>
      </p:sp>
      <p:sp>
        <p:nvSpPr>
          <p:cNvPr id="9" name="ZoneTexte 8"/>
          <p:cNvSpPr txBox="1"/>
          <p:nvPr/>
        </p:nvSpPr>
        <p:spPr>
          <a:xfrm>
            <a:off x="205390" y="1352506"/>
            <a:ext cx="8303909" cy="3416320"/>
          </a:xfrm>
          <a:prstGeom prst="rect">
            <a:avLst/>
          </a:prstGeom>
          <a:noFill/>
        </p:spPr>
        <p:txBody>
          <a:bodyPr wrap="square" rtlCol="0">
            <a:spAutoFit/>
          </a:bodyPr>
          <a:lstStyle/>
          <a:p>
            <a:pPr algn="just"/>
            <a:r>
              <a:rPr lang="fr-FR" dirty="0" smtClean="0">
                <a:solidFill>
                  <a:srgbClr val="008000"/>
                </a:solidFill>
              </a:rPr>
              <a:t>M. </a:t>
            </a:r>
            <a:r>
              <a:rPr lang="fr-FR" dirty="0">
                <a:solidFill>
                  <a:srgbClr val="008000"/>
                </a:solidFill>
              </a:rPr>
              <a:t>Akira </a:t>
            </a:r>
            <a:r>
              <a:rPr lang="fr-FR" dirty="0" err="1">
                <a:solidFill>
                  <a:srgbClr val="008000"/>
                </a:solidFill>
              </a:rPr>
              <a:t>Miyawaki</a:t>
            </a:r>
            <a:r>
              <a:rPr lang="fr-FR" dirty="0">
                <a:solidFill>
                  <a:srgbClr val="008000"/>
                </a:solidFill>
              </a:rPr>
              <a:t>, professeur émérite de l’Université Nationale de Yokohama, de créer une barrière </a:t>
            </a:r>
            <a:r>
              <a:rPr lang="fr-FR" dirty="0" smtClean="0">
                <a:solidFill>
                  <a:srgbClr val="008000"/>
                </a:solidFill>
              </a:rPr>
              <a:t>forestière côtière, qui </a:t>
            </a:r>
            <a:r>
              <a:rPr lang="fr-FR" dirty="0">
                <a:solidFill>
                  <a:srgbClr val="008000"/>
                </a:solidFill>
              </a:rPr>
              <a:t>protégerait les populations contre les </a:t>
            </a:r>
            <a:r>
              <a:rPr lang="fr-FR" dirty="0" smtClean="0">
                <a:solidFill>
                  <a:srgbClr val="008000"/>
                </a:solidFill>
              </a:rPr>
              <a:t>tsunamis et leur érosion naturelle. Pour cela, il a</a:t>
            </a:r>
            <a:r>
              <a:rPr lang="fr-FR" dirty="0">
                <a:solidFill>
                  <a:srgbClr val="008000"/>
                </a:solidFill>
              </a:rPr>
              <a:t>, à ce jour, planté plus de 40 millions d’arbres, en 1700 endroits au Japon et à l’étranger. </a:t>
            </a:r>
            <a:r>
              <a:rPr lang="fr-FR" dirty="0" smtClean="0">
                <a:solidFill>
                  <a:srgbClr val="008000"/>
                </a:solidFill>
              </a:rPr>
              <a:t> </a:t>
            </a:r>
            <a:r>
              <a:rPr lang="fr-FR" dirty="0">
                <a:solidFill>
                  <a:srgbClr val="008000"/>
                </a:solidFill>
              </a:rPr>
              <a:t>La ville </a:t>
            </a:r>
            <a:r>
              <a:rPr lang="fr-FR" dirty="0" err="1">
                <a:solidFill>
                  <a:srgbClr val="008000"/>
                </a:solidFill>
              </a:rPr>
              <a:t>Iwanumi</a:t>
            </a:r>
            <a:r>
              <a:rPr lang="fr-FR" dirty="0">
                <a:solidFill>
                  <a:srgbClr val="008000"/>
                </a:solidFill>
              </a:rPr>
              <a:t>, dans la préfecture de Miyagi, a subi d’énormes dégâts suite au grand séisme de 2011 du Japon. Pour se préparer à la prochaine catastrophe, </a:t>
            </a:r>
            <a:r>
              <a:rPr lang="fr-FR" dirty="0" err="1">
                <a:solidFill>
                  <a:srgbClr val="008000"/>
                </a:solidFill>
              </a:rPr>
              <a:t>Miyawaki</a:t>
            </a:r>
            <a:r>
              <a:rPr lang="fr-FR" dirty="0">
                <a:solidFill>
                  <a:srgbClr val="008000"/>
                </a:solidFill>
              </a:rPr>
              <a:t> favorise la sélection naturelle par la plantation mixte et dense de plusieurs types d’arbres. En d’autres termes, il préconise la création de forêts qui ne nécessitent pas de surveillance</a:t>
            </a:r>
            <a:r>
              <a:rPr lang="fr-FR" dirty="0" smtClean="0">
                <a:solidFill>
                  <a:srgbClr val="008000"/>
                </a:solidFill>
              </a:rPr>
              <a:t>. </a:t>
            </a:r>
            <a:r>
              <a:rPr lang="fr-FR" dirty="0" err="1">
                <a:solidFill>
                  <a:srgbClr val="008000"/>
                </a:solidFill>
              </a:rPr>
              <a:t>Miyawaki</a:t>
            </a:r>
            <a:r>
              <a:rPr lang="fr-FR" dirty="0">
                <a:solidFill>
                  <a:srgbClr val="008000"/>
                </a:solidFill>
              </a:rPr>
              <a:t> a proposé d’utiliser efficacement l’énorme quantité de débris créés par la catastrophe comme une ressource, en excluant les matières toxiques et non décomposables. Les débris triés sont mélangés avec de la terre et utilisés pour remplir les trous creusés, afin de créer de grands monticules qui seront recouvert de déchets.</a:t>
            </a:r>
          </a:p>
        </p:txBody>
      </p:sp>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7315" y="4526410"/>
            <a:ext cx="4923214" cy="2258887"/>
          </a:xfrm>
          <a:prstGeom prst="rect">
            <a:avLst/>
          </a:prstGeom>
        </p:spPr>
      </p:pic>
      <p:sp>
        <p:nvSpPr>
          <p:cNvPr id="12" name="Rectangle 11"/>
          <p:cNvSpPr/>
          <p:nvPr/>
        </p:nvSpPr>
        <p:spPr>
          <a:xfrm>
            <a:off x="776192" y="6508298"/>
            <a:ext cx="2076531" cy="276999"/>
          </a:xfrm>
          <a:prstGeom prst="rect">
            <a:avLst/>
          </a:prstGeom>
        </p:spPr>
        <p:txBody>
          <a:bodyPr wrap="none">
            <a:spAutoFit/>
          </a:bodyPr>
          <a:lstStyle/>
          <a:p>
            <a:pPr algn="ctr"/>
            <a:r>
              <a:rPr lang="fr-FR" sz="1200" dirty="0">
                <a:solidFill>
                  <a:srgbClr val="008000"/>
                </a:solidFill>
              </a:rPr>
              <a:t>Typhon </a:t>
            </a:r>
            <a:r>
              <a:rPr lang="fr-FR" sz="1200" dirty="0" err="1">
                <a:solidFill>
                  <a:srgbClr val="008000"/>
                </a:solidFill>
              </a:rPr>
              <a:t>Haiyan</a:t>
            </a:r>
            <a:r>
              <a:rPr lang="fr-FR" sz="1200" dirty="0">
                <a:solidFill>
                  <a:srgbClr val="008000"/>
                </a:solidFill>
              </a:rPr>
              <a:t> aux Philippines</a:t>
            </a:r>
          </a:p>
        </p:txBody>
      </p:sp>
      <p:pic>
        <p:nvPicPr>
          <p:cNvPr id="13" name="Imag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469" y="4855753"/>
            <a:ext cx="2847975" cy="1600200"/>
          </a:xfrm>
          <a:prstGeom prst="rect">
            <a:avLst/>
          </a:prstGeom>
        </p:spPr>
      </p:pic>
      <p:sp>
        <p:nvSpPr>
          <p:cNvPr id="14" name="ZoneTexte 13"/>
          <p:cNvSpPr txBox="1"/>
          <p:nvPr/>
        </p:nvSpPr>
        <p:spPr>
          <a:xfrm>
            <a:off x="4141694" y="6455953"/>
            <a:ext cx="2861534" cy="276999"/>
          </a:xfrm>
          <a:prstGeom prst="rect">
            <a:avLst/>
          </a:prstGeom>
          <a:noFill/>
        </p:spPr>
        <p:txBody>
          <a:bodyPr wrap="square" rtlCol="0">
            <a:spAutoFit/>
          </a:bodyPr>
          <a:lstStyle/>
          <a:p>
            <a:pPr algn="ctr"/>
            <a:r>
              <a:rPr lang="fr-FR" sz="1200" dirty="0" smtClean="0">
                <a:solidFill>
                  <a:srgbClr val="008000"/>
                </a:solidFill>
              </a:rPr>
              <a:t>Tsunami du </a:t>
            </a:r>
            <a:r>
              <a:rPr lang="fr-FR" sz="1200" dirty="0">
                <a:solidFill>
                  <a:srgbClr val="008000"/>
                </a:solidFill>
              </a:rPr>
              <a:t>11 mars </a:t>
            </a:r>
            <a:r>
              <a:rPr lang="fr-FR" sz="1200" dirty="0" smtClean="0">
                <a:solidFill>
                  <a:srgbClr val="008000"/>
                </a:solidFill>
              </a:rPr>
              <a:t>2011 au Japon </a:t>
            </a:r>
            <a:r>
              <a:rPr lang="fr-FR" sz="1200" dirty="0" smtClean="0">
                <a:solidFill>
                  <a:srgbClr val="008000"/>
                </a:solidFill>
                <a:latin typeface="Calibri" panose="020F0502020204030204" pitchFamily="34" charset="0"/>
              </a:rPr>
              <a:t>→</a:t>
            </a:r>
            <a:endParaRPr lang="fr-FR" sz="1200" dirty="0">
              <a:solidFill>
                <a:srgbClr val="008000"/>
              </a:solidFill>
            </a:endParaRPr>
          </a:p>
        </p:txBody>
      </p:sp>
    </p:spTree>
    <p:extLst>
      <p:ext uri="{BB962C8B-B14F-4D97-AF65-F5344CB8AC3E}">
        <p14:creationId xmlns:p14="http://schemas.microsoft.com/office/powerpoint/2010/main" val="376048454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98305" y="181284"/>
            <a:ext cx="525966" cy="342977"/>
          </a:xfrm>
        </p:spPr>
        <p:txBody>
          <a:bodyPr/>
          <a:lstStyle/>
          <a:p>
            <a:fld id="{814B13E8-1059-4FEE-952E-0153852B3488}" type="slidenum">
              <a:rPr lang="fr-FR" smtClean="0"/>
              <a:t>110</a:t>
            </a:fld>
            <a:endParaRPr lang="fr-FR"/>
          </a:p>
        </p:txBody>
      </p:sp>
      <p:sp>
        <p:nvSpPr>
          <p:cNvPr id="3" name="ZoneTexte 2"/>
          <p:cNvSpPr txBox="1"/>
          <p:nvPr/>
        </p:nvSpPr>
        <p:spPr>
          <a:xfrm>
            <a:off x="198305" y="550617"/>
            <a:ext cx="2801373" cy="369332"/>
          </a:xfrm>
          <a:prstGeom prst="rect">
            <a:avLst/>
          </a:prstGeom>
          <a:noFill/>
        </p:spPr>
        <p:txBody>
          <a:bodyPr wrap="square" rtlCol="0">
            <a:spAutoFit/>
          </a:bodyPr>
          <a:lstStyle/>
          <a:p>
            <a:r>
              <a:rPr lang="fr-FR" b="1" dirty="0">
                <a:solidFill>
                  <a:srgbClr val="008000"/>
                </a:solidFill>
              </a:rPr>
              <a:t>6</a:t>
            </a:r>
            <a:r>
              <a:rPr lang="fr-FR" b="1" dirty="0" smtClean="0">
                <a:solidFill>
                  <a:srgbClr val="008000"/>
                </a:solidFill>
              </a:rPr>
              <a:t>. Autres </a:t>
            </a:r>
            <a:r>
              <a:rPr lang="fr-FR" b="1" dirty="0">
                <a:solidFill>
                  <a:srgbClr val="008000"/>
                </a:solidFill>
              </a:rPr>
              <a:t>espèces (suite</a:t>
            </a:r>
            <a:r>
              <a:rPr lang="fr-FR" b="1" dirty="0" smtClean="0">
                <a:solidFill>
                  <a:srgbClr val="008000"/>
                </a:solidFill>
              </a:rPr>
              <a:t>)</a:t>
            </a:r>
            <a:endParaRPr lang="fr-FR" b="1" dirty="0">
              <a:solidFill>
                <a:srgbClr val="008000"/>
              </a:solidFill>
            </a:endParaRPr>
          </a:p>
        </p:txBody>
      </p:sp>
      <p:sp>
        <p:nvSpPr>
          <p:cNvPr id="4" name="ZoneTexte 3"/>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5" name="ZoneTexte 4"/>
          <p:cNvSpPr txBox="1">
            <a:spLocks noChangeArrowheads="1"/>
          </p:cNvSpPr>
          <p:nvPr/>
        </p:nvSpPr>
        <p:spPr bwMode="auto">
          <a:xfrm>
            <a:off x="179388" y="996456"/>
            <a:ext cx="118608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dirty="0" smtClean="0">
                <a:solidFill>
                  <a:srgbClr val="008000"/>
                </a:solidFill>
              </a:rPr>
              <a:t>6.5. </a:t>
            </a:r>
            <a:r>
              <a:rPr lang="pt-BR" altLang="fr-FR" b="1" dirty="0">
                <a:solidFill>
                  <a:srgbClr val="008000"/>
                </a:solidFill>
              </a:rPr>
              <a:t>Gingembre sauvage, Longoza </a:t>
            </a:r>
            <a:r>
              <a:rPr lang="pt-BR" altLang="fr-FR" dirty="0">
                <a:solidFill>
                  <a:srgbClr val="008000"/>
                </a:solidFill>
              </a:rPr>
              <a:t>(</a:t>
            </a:r>
            <a:r>
              <a:rPr lang="pt-BR" altLang="fr-FR" i="1" dirty="0">
                <a:solidFill>
                  <a:srgbClr val="008000"/>
                </a:solidFill>
              </a:rPr>
              <a:t>Aframomum angustifolium ou</a:t>
            </a:r>
            <a:r>
              <a:rPr lang="pt-BR" altLang="fr-FR" dirty="0">
                <a:solidFill>
                  <a:srgbClr val="008000"/>
                </a:solidFill>
              </a:rPr>
              <a:t> </a:t>
            </a:r>
            <a:r>
              <a:rPr lang="pt-BR" altLang="fr-FR" i="1" dirty="0">
                <a:solidFill>
                  <a:srgbClr val="008000"/>
                </a:solidFill>
              </a:rPr>
              <a:t>Aframomum alboviolaceum</a:t>
            </a:r>
            <a:r>
              <a:rPr lang="pt-BR" altLang="fr-FR" dirty="0">
                <a:solidFill>
                  <a:srgbClr val="008000"/>
                </a:solidFill>
              </a:rPr>
              <a:t>)  (suite et </a:t>
            </a:r>
            <a:r>
              <a:rPr lang="pt-BR" altLang="fr-FR" dirty="0" smtClean="0">
                <a:solidFill>
                  <a:srgbClr val="008000"/>
                </a:solidFill>
              </a:rPr>
              <a:t>fin)</a:t>
            </a:r>
            <a:endParaRPr lang="fr-FR" altLang="fr-FR" dirty="0">
              <a:solidFill>
                <a:srgbClr val="008000"/>
              </a:solidFill>
            </a:endParaRPr>
          </a:p>
        </p:txBody>
      </p:sp>
      <p:sp>
        <p:nvSpPr>
          <p:cNvPr id="6" name="ZoneTexte 6"/>
          <p:cNvSpPr txBox="1">
            <a:spLocks noChangeArrowheads="1"/>
          </p:cNvSpPr>
          <p:nvPr/>
        </p:nvSpPr>
        <p:spPr bwMode="auto">
          <a:xfrm>
            <a:off x="179388" y="1412875"/>
            <a:ext cx="11674358"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buFont typeface="Arial" panose="020B0604020202020204" pitchFamily="34" charset="0"/>
              <a:buChar char="•"/>
            </a:pPr>
            <a:r>
              <a:rPr lang="fr-FR" altLang="fr-FR" dirty="0">
                <a:solidFill>
                  <a:srgbClr val="008000"/>
                </a:solidFill>
              </a:rPr>
              <a:t> Grande plante, à rhizome traçant, ramifié, odorant, émettant aux extrémités 1 tige feuillée un peu renflée et 2-3 inflorescences. Tige feuillée de 1,50 - 2 m. de haut. Feuilles très grandes et fermes.</a:t>
            </a:r>
          </a:p>
          <a:p>
            <a:pPr algn="just" eaLnBrk="1" hangingPunct="1">
              <a:buFont typeface="Arial" panose="020B0604020202020204" pitchFamily="34" charset="0"/>
              <a:buChar char="•"/>
            </a:pPr>
            <a:r>
              <a:rPr lang="fr-FR" altLang="fr-FR" dirty="0">
                <a:solidFill>
                  <a:srgbClr val="008000"/>
                </a:solidFill>
              </a:rPr>
              <a:t> Fruit en forme d’ampoule, ovale (7.5-10 x 2.5-3 cm), d'un rouge vif, glabre, à pulpe blanche et acidulée; graines oblongues d'un brun pâle, à saveur poivrée.</a:t>
            </a:r>
          </a:p>
          <a:p>
            <a:pPr algn="just" eaLnBrk="1" hangingPunct="1">
              <a:buFont typeface="Arial" panose="020B0604020202020204" pitchFamily="34" charset="0"/>
              <a:buChar char="•"/>
            </a:pPr>
            <a:r>
              <a:rPr lang="fr-FR" altLang="fr-FR" u="sng" dirty="0">
                <a:solidFill>
                  <a:srgbClr val="008000"/>
                </a:solidFill>
              </a:rPr>
              <a:t>Habitat</a:t>
            </a:r>
            <a:r>
              <a:rPr lang="fr-FR" altLang="fr-FR" dirty="0">
                <a:solidFill>
                  <a:srgbClr val="008000"/>
                </a:solidFill>
              </a:rPr>
              <a:t> : Clairières, lisières des forêts, lieux humides, souvent grégaire et </a:t>
            </a:r>
            <a:r>
              <a:rPr lang="fr-FR" altLang="fr-FR" dirty="0">
                <a:solidFill>
                  <a:srgbClr val="FF0000"/>
                </a:solidFill>
              </a:rPr>
              <a:t>couvrant presque seul les emplacements où les forêts ont été plus ou moins récemment détruites (</a:t>
            </a:r>
            <a:r>
              <a:rPr lang="fr-FR" altLang="fr-FR" dirty="0" err="1">
                <a:solidFill>
                  <a:srgbClr val="FF0000"/>
                </a:solidFill>
              </a:rPr>
              <a:t>savoka</a:t>
            </a:r>
            <a:r>
              <a:rPr lang="fr-FR" altLang="fr-FR" dirty="0">
                <a:solidFill>
                  <a:srgbClr val="FF0000"/>
                </a:solidFill>
              </a:rPr>
              <a:t>)</a:t>
            </a:r>
            <a:r>
              <a:rPr lang="fr-FR" altLang="fr-FR" dirty="0">
                <a:solidFill>
                  <a:srgbClr val="008000"/>
                </a:solidFill>
              </a:rPr>
              <a:t>,</a:t>
            </a:r>
            <a:r>
              <a:rPr lang="fr-FR" altLang="fr-FR" dirty="0">
                <a:solidFill>
                  <a:srgbClr val="FF0000"/>
                </a:solidFill>
              </a:rPr>
              <a:t> </a:t>
            </a:r>
            <a:r>
              <a:rPr lang="fr-FR" altLang="fr-FR" dirty="0">
                <a:solidFill>
                  <a:srgbClr val="008000"/>
                </a:solidFill>
              </a:rPr>
              <a:t>entre 0 et 800 m d'alt.</a:t>
            </a:r>
          </a:p>
          <a:p>
            <a:pPr algn="just" eaLnBrk="1" hangingPunct="1">
              <a:buFont typeface="Arial" panose="020B0604020202020204" pitchFamily="34" charset="0"/>
              <a:buChar char="•"/>
            </a:pPr>
            <a:r>
              <a:rPr lang="fr-FR" altLang="fr-FR" dirty="0">
                <a:solidFill>
                  <a:srgbClr val="008000"/>
                </a:solidFill>
              </a:rPr>
              <a:t> Natifs de Madagascar et des Mascareignes. Répandu en Afrique tropicale du Mozambique jusqu'au nord au Soudan et à l'ouest de Côte-d'Ivoire. </a:t>
            </a:r>
          </a:p>
          <a:p>
            <a:pPr algn="just" eaLnBrk="1" hangingPunct="1">
              <a:buFont typeface="Arial" panose="020B0604020202020204" pitchFamily="34" charset="0"/>
              <a:buChar char="•"/>
            </a:pPr>
            <a:r>
              <a:rPr lang="fr-FR" altLang="fr-FR" dirty="0">
                <a:solidFill>
                  <a:srgbClr val="008000"/>
                </a:solidFill>
              </a:rPr>
              <a:t> Les fruits sont vendus comme la cardamome et leur durée peut être artificiellement prolongée.</a:t>
            </a:r>
            <a:endParaRPr lang="fr-FR" altLang="fr-FR" sz="1200" dirty="0">
              <a:solidFill>
                <a:srgbClr val="008000"/>
              </a:solidFill>
            </a:endParaRPr>
          </a:p>
          <a:p>
            <a:pPr algn="just" eaLnBrk="1" hangingPunct="1"/>
            <a:r>
              <a:rPr lang="fr-FR" altLang="fr-FR" sz="1200" dirty="0">
                <a:solidFill>
                  <a:srgbClr val="008000"/>
                </a:solidFill>
              </a:rPr>
              <a:t>Source : </a:t>
            </a:r>
            <a:r>
              <a:rPr lang="pt-BR" altLang="fr-FR" sz="1200" i="1" dirty="0">
                <a:solidFill>
                  <a:srgbClr val="008000"/>
                </a:solidFill>
              </a:rPr>
              <a:t>Aframomum angustifolium</a:t>
            </a:r>
            <a:r>
              <a:rPr lang="fr-FR" altLang="fr-FR" sz="1200" dirty="0">
                <a:solidFill>
                  <a:srgbClr val="008000"/>
                </a:solidFill>
              </a:rPr>
              <a:t>, </a:t>
            </a:r>
            <a:r>
              <a:rPr lang="fr-FR" altLang="fr-FR" sz="1200" dirty="0">
                <a:solidFill>
                  <a:srgbClr val="008000"/>
                </a:solidFill>
                <a:hlinkClick r:id="rId2"/>
              </a:rPr>
              <a:t>http://e-monocot.org/taxon/urn:kew.org:wcs:taxon:218350</a:t>
            </a:r>
            <a:r>
              <a:rPr lang="fr-FR" altLang="fr-FR" sz="1200" dirty="0">
                <a:solidFill>
                  <a:srgbClr val="008000"/>
                </a:solidFill>
              </a:rPr>
              <a:t> </a:t>
            </a:r>
            <a:endParaRPr lang="fr-FR" altLang="fr-FR" dirty="0">
              <a:solidFill>
                <a:srgbClr val="008000"/>
              </a:solidFill>
            </a:endParaRPr>
          </a:p>
        </p:txBody>
      </p:sp>
      <p:pic>
        <p:nvPicPr>
          <p:cNvPr id="7" name="Image 7" descr="logonza aire de distribution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1275" y="5013325"/>
            <a:ext cx="181927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8"/>
          <p:cNvSpPr txBox="1">
            <a:spLocks noChangeArrowheads="1"/>
          </p:cNvSpPr>
          <p:nvPr/>
        </p:nvSpPr>
        <p:spPr bwMode="auto">
          <a:xfrm>
            <a:off x="3995738" y="6453188"/>
            <a:ext cx="145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1200">
                <a:solidFill>
                  <a:srgbClr val="008000"/>
                </a:solidFill>
              </a:rPr>
              <a:t>Aire de distribution</a:t>
            </a:r>
          </a:p>
        </p:txBody>
      </p:sp>
      <p:pic>
        <p:nvPicPr>
          <p:cNvPr id="9" name="Picture 16" descr="C:\Users\LISAN\Pictures\Plantes fourragères\logo invasive plants5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9063" y="207964"/>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2627" y="146294"/>
            <a:ext cx="498269" cy="522575"/>
          </a:xfrm>
          <a:prstGeom prst="rect">
            <a:avLst/>
          </a:prstGeom>
        </p:spPr>
      </p:pic>
      <p:sp>
        <p:nvSpPr>
          <p:cNvPr id="11" name="Rectangle 10"/>
          <p:cNvSpPr/>
          <p:nvPr/>
        </p:nvSpPr>
        <p:spPr>
          <a:xfrm>
            <a:off x="8854594" y="299537"/>
            <a:ext cx="1850578" cy="369332"/>
          </a:xfrm>
          <a:prstGeom prst="rect">
            <a:avLst/>
          </a:prstGeom>
        </p:spPr>
        <p:txBody>
          <a:bodyPr wrap="square">
            <a:spAutoFit/>
          </a:bodyPr>
          <a:lstStyle/>
          <a:p>
            <a:r>
              <a:rPr lang="pt-BR" altLang="fr-FR" dirty="0" smtClean="0">
                <a:solidFill>
                  <a:srgbClr val="C00000"/>
                </a:solidFill>
              </a:rPr>
              <a:t>Risques </a:t>
            </a:r>
            <a:r>
              <a:rPr lang="pt-BR" altLang="fr-FR" dirty="0">
                <a:solidFill>
                  <a:srgbClr val="C00000"/>
                </a:solidFill>
              </a:rPr>
              <a:t>inconnus</a:t>
            </a:r>
            <a:endParaRPr lang="fr-FR" altLang="fr-FR" dirty="0">
              <a:solidFill>
                <a:srgbClr val="008000"/>
              </a:solidFill>
            </a:endParaRPr>
          </a:p>
        </p:txBody>
      </p:sp>
      <p:sp>
        <p:nvSpPr>
          <p:cNvPr id="12" name="Rectangle 15"/>
          <p:cNvSpPr>
            <a:spLocks noChangeArrowheads="1"/>
          </p:cNvSpPr>
          <p:nvPr/>
        </p:nvSpPr>
        <p:spPr bwMode="auto">
          <a:xfrm>
            <a:off x="8041143" y="88923"/>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0" b="1">
                <a:solidFill>
                  <a:srgbClr val="008000"/>
                </a:solidFill>
              </a:rPr>
              <a:t>U</a:t>
            </a:r>
          </a:p>
        </p:txBody>
      </p:sp>
    </p:spTree>
    <p:extLst>
      <p:ext uri="{BB962C8B-B14F-4D97-AF65-F5344CB8AC3E}">
        <p14:creationId xmlns:p14="http://schemas.microsoft.com/office/powerpoint/2010/main" val="285512102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98305" y="150350"/>
            <a:ext cx="648628" cy="298373"/>
          </a:xfrm>
        </p:spPr>
        <p:txBody>
          <a:bodyPr/>
          <a:lstStyle/>
          <a:p>
            <a:fld id="{814B13E8-1059-4FEE-952E-0153852B3488}" type="slidenum">
              <a:rPr lang="fr-FR" smtClean="0"/>
              <a:t>111</a:t>
            </a:fld>
            <a:endParaRPr lang="fr-FR"/>
          </a:p>
        </p:txBody>
      </p:sp>
      <p:sp>
        <p:nvSpPr>
          <p:cNvPr id="4" name="ZoneTexte 3"/>
          <p:cNvSpPr txBox="1"/>
          <p:nvPr/>
        </p:nvSpPr>
        <p:spPr>
          <a:xfrm>
            <a:off x="198305" y="550616"/>
            <a:ext cx="2645256" cy="369332"/>
          </a:xfrm>
          <a:prstGeom prst="rect">
            <a:avLst/>
          </a:prstGeom>
          <a:noFill/>
        </p:spPr>
        <p:txBody>
          <a:bodyPr wrap="square" rtlCol="0">
            <a:spAutoFit/>
          </a:bodyPr>
          <a:lstStyle/>
          <a:p>
            <a:r>
              <a:rPr lang="fr-FR" b="1" dirty="0">
                <a:solidFill>
                  <a:srgbClr val="008000"/>
                </a:solidFill>
              </a:rPr>
              <a:t>6</a:t>
            </a:r>
            <a:r>
              <a:rPr lang="fr-FR" b="1" dirty="0" smtClean="0">
                <a:solidFill>
                  <a:srgbClr val="008000"/>
                </a:solidFill>
              </a:rPr>
              <a:t>. Autres </a:t>
            </a:r>
            <a:r>
              <a:rPr lang="fr-FR" b="1" dirty="0">
                <a:solidFill>
                  <a:srgbClr val="008000"/>
                </a:solidFill>
              </a:rPr>
              <a:t>espèces (</a:t>
            </a:r>
            <a:r>
              <a:rPr lang="fr-FR" b="1" dirty="0" smtClean="0">
                <a:solidFill>
                  <a:srgbClr val="008000"/>
                </a:solidFill>
              </a:rPr>
              <a:t>suite)</a:t>
            </a:r>
            <a:endParaRPr lang="fr-FR" b="1" dirty="0">
              <a:solidFill>
                <a:srgbClr val="008000"/>
              </a:solidFill>
            </a:endParaRPr>
          </a:p>
        </p:txBody>
      </p:sp>
      <p:sp>
        <p:nvSpPr>
          <p:cNvPr id="5" name="ZoneTexte 4"/>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pic>
        <p:nvPicPr>
          <p:cNvPr id="6" name="Picture 16" descr="C:\Users\LISAN\Pictures\Plantes fourragères\logo invasive plants5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7281" y="181284"/>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0845" y="119614"/>
            <a:ext cx="498269" cy="522575"/>
          </a:xfrm>
          <a:prstGeom prst="rect">
            <a:avLst/>
          </a:prstGeom>
        </p:spPr>
      </p:pic>
      <p:sp>
        <p:nvSpPr>
          <p:cNvPr id="8" name="Rectangle 7"/>
          <p:cNvSpPr/>
          <p:nvPr/>
        </p:nvSpPr>
        <p:spPr>
          <a:xfrm>
            <a:off x="8854594" y="299537"/>
            <a:ext cx="3250754" cy="646331"/>
          </a:xfrm>
          <a:prstGeom prst="rect">
            <a:avLst/>
          </a:prstGeom>
        </p:spPr>
        <p:txBody>
          <a:bodyPr wrap="square">
            <a:spAutoFit/>
          </a:bodyPr>
          <a:lstStyle/>
          <a:p>
            <a:pPr algn="ctr"/>
            <a:r>
              <a:rPr lang="fr-FR" altLang="fr-FR" dirty="0">
                <a:solidFill>
                  <a:srgbClr val="FF0000"/>
                </a:solidFill>
              </a:rPr>
              <a:t>Risque élevé (dans le Pacifique), score: 10</a:t>
            </a:r>
          </a:p>
        </p:txBody>
      </p:sp>
      <p:sp>
        <p:nvSpPr>
          <p:cNvPr id="9" name="Rectangle 15"/>
          <p:cNvSpPr>
            <a:spLocks noChangeArrowheads="1"/>
          </p:cNvSpPr>
          <p:nvPr/>
        </p:nvSpPr>
        <p:spPr bwMode="auto">
          <a:xfrm>
            <a:off x="8041143" y="88923"/>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0" b="1">
                <a:solidFill>
                  <a:srgbClr val="008000"/>
                </a:solidFill>
              </a:rPr>
              <a:t>U</a:t>
            </a:r>
          </a:p>
        </p:txBody>
      </p:sp>
      <p:sp>
        <p:nvSpPr>
          <p:cNvPr id="10" name="ZoneTexte 4"/>
          <p:cNvSpPr txBox="1">
            <a:spLocks noChangeArrowheads="1"/>
          </p:cNvSpPr>
          <p:nvPr/>
        </p:nvSpPr>
        <p:spPr bwMode="auto">
          <a:xfrm>
            <a:off x="198305" y="888202"/>
            <a:ext cx="9036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dirty="0" smtClean="0">
                <a:solidFill>
                  <a:srgbClr val="008000"/>
                </a:solidFill>
              </a:rPr>
              <a:t>6.6. </a:t>
            </a:r>
            <a:r>
              <a:rPr lang="pt-BR" altLang="fr-FR" b="1" dirty="0">
                <a:solidFill>
                  <a:srgbClr val="008000"/>
                </a:solidFill>
              </a:rPr>
              <a:t>Gingembre sauvage </a:t>
            </a:r>
            <a:r>
              <a:rPr lang="pt-BR" altLang="fr-FR" dirty="0">
                <a:solidFill>
                  <a:srgbClr val="008000"/>
                </a:solidFill>
              </a:rPr>
              <a:t>(</a:t>
            </a:r>
            <a:r>
              <a:rPr lang="pt-BR" altLang="fr-FR" i="1" dirty="0">
                <a:solidFill>
                  <a:srgbClr val="008000"/>
                </a:solidFill>
              </a:rPr>
              <a:t>Hedychium coronarium</a:t>
            </a:r>
            <a:r>
              <a:rPr lang="pt-BR" altLang="fr-FR" dirty="0" smtClean="0">
                <a:solidFill>
                  <a:srgbClr val="008000"/>
                </a:solidFill>
              </a:rPr>
              <a:t>)</a:t>
            </a:r>
            <a:endParaRPr lang="pt-BR" altLang="fr-FR" dirty="0">
              <a:solidFill>
                <a:srgbClr val="008000"/>
              </a:solidFill>
            </a:endParaRPr>
          </a:p>
        </p:txBody>
      </p:sp>
      <p:sp>
        <p:nvSpPr>
          <p:cNvPr id="11" name="ZoneTexte 5"/>
          <p:cNvSpPr txBox="1">
            <a:spLocks noChangeArrowheads="1"/>
          </p:cNvSpPr>
          <p:nvPr/>
        </p:nvSpPr>
        <p:spPr bwMode="auto">
          <a:xfrm>
            <a:off x="107950" y="1268414"/>
            <a:ext cx="1177925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buFont typeface="Arial" panose="020B0604020202020204" pitchFamily="34" charset="0"/>
              <a:buChar char="•"/>
            </a:pPr>
            <a:r>
              <a:rPr lang="fr-FR" altLang="fr-FR" dirty="0">
                <a:solidFill>
                  <a:srgbClr val="008000"/>
                </a:solidFill>
              </a:rPr>
              <a:t> Le </a:t>
            </a:r>
            <a:r>
              <a:rPr lang="fr-FR" altLang="fr-FR" b="1" i="1" dirty="0">
                <a:solidFill>
                  <a:srgbClr val="008000"/>
                </a:solidFill>
              </a:rPr>
              <a:t>gingembre lys blanc</a:t>
            </a:r>
            <a:r>
              <a:rPr lang="fr-FR" altLang="fr-FR" dirty="0">
                <a:solidFill>
                  <a:srgbClr val="008000"/>
                </a:solidFill>
              </a:rPr>
              <a:t> (famille des </a:t>
            </a:r>
            <a:r>
              <a:rPr lang="fr-FR" altLang="fr-FR" i="1" dirty="0">
                <a:solidFill>
                  <a:srgbClr val="008000"/>
                </a:solidFill>
                <a:hlinkClick r:id="rId4" tooltip="Zingibéracée"/>
              </a:rPr>
              <a:t>Zingibéracées</a:t>
            </a:r>
            <a:r>
              <a:rPr lang="fr-FR" altLang="fr-FR" dirty="0">
                <a:solidFill>
                  <a:srgbClr val="008000"/>
                </a:solidFill>
              </a:rPr>
              <a:t>)</a:t>
            </a:r>
            <a:r>
              <a:rPr lang="fr-FR" altLang="fr-FR" i="1" dirty="0">
                <a:solidFill>
                  <a:srgbClr val="008000"/>
                </a:solidFill>
              </a:rPr>
              <a:t> </a:t>
            </a:r>
            <a:r>
              <a:rPr lang="fr-FR" altLang="fr-FR" dirty="0">
                <a:solidFill>
                  <a:srgbClr val="008000"/>
                </a:solidFill>
              </a:rPr>
              <a:t>est une </a:t>
            </a:r>
            <a:r>
              <a:rPr lang="fr-FR" altLang="fr-FR" dirty="0">
                <a:solidFill>
                  <a:srgbClr val="008000"/>
                </a:solidFill>
                <a:hlinkClick r:id="rId5" tooltip="Plante vivace"/>
              </a:rPr>
              <a:t>plante vivace</a:t>
            </a:r>
            <a:r>
              <a:rPr lang="fr-FR" altLang="fr-FR" dirty="0">
                <a:solidFill>
                  <a:srgbClr val="008000"/>
                </a:solidFill>
              </a:rPr>
              <a:t> à fleurs odorantes, originaire de la région Himalaya du Népal et de l'Inde.</a:t>
            </a:r>
          </a:p>
          <a:p>
            <a:pPr algn="just" eaLnBrk="1" hangingPunct="1">
              <a:buFont typeface="Arial" panose="020B0604020202020204" pitchFamily="34" charset="0"/>
              <a:buChar char="•"/>
            </a:pPr>
            <a:r>
              <a:rPr lang="fr-FR" altLang="fr-FR" dirty="0">
                <a:solidFill>
                  <a:srgbClr val="FF0000"/>
                </a:solidFill>
              </a:rPr>
              <a:t> Ce </a:t>
            </a:r>
            <a:r>
              <a:rPr lang="fr-FR" altLang="fr-FR" i="1" dirty="0">
                <a:solidFill>
                  <a:srgbClr val="FF0000"/>
                </a:solidFill>
              </a:rPr>
              <a:t>gingembre ornemental </a:t>
            </a:r>
            <a:r>
              <a:rPr lang="fr-FR" altLang="fr-FR" dirty="0">
                <a:solidFill>
                  <a:srgbClr val="FF0000"/>
                </a:solidFill>
              </a:rPr>
              <a:t>est considéré comme une espèce envahissante au Brésil, à Hawaï, à Cuba. </a:t>
            </a:r>
            <a:r>
              <a:rPr lang="fr-FR" altLang="fr-FR" i="1" dirty="0">
                <a:solidFill>
                  <a:srgbClr val="FF0000"/>
                </a:solidFill>
              </a:rPr>
              <a:t>Et probablement aussi à Madagascar.</a:t>
            </a:r>
            <a:endParaRPr lang="fr-FR" altLang="fr-FR" i="1" dirty="0">
              <a:solidFill>
                <a:srgbClr val="008000"/>
              </a:solidFill>
            </a:endParaRPr>
          </a:p>
          <a:p>
            <a:pPr eaLnBrk="1" hangingPunct="1"/>
            <a:endParaRPr lang="fr-FR" altLang="fr-FR" sz="1200" dirty="0" smtClean="0">
              <a:solidFill>
                <a:srgbClr val="008000"/>
              </a:solidFill>
            </a:endParaRPr>
          </a:p>
          <a:p>
            <a:pPr eaLnBrk="1" hangingPunct="1"/>
            <a:r>
              <a:rPr lang="fr-FR" altLang="fr-FR" sz="1200" dirty="0" smtClean="0">
                <a:solidFill>
                  <a:srgbClr val="008000"/>
                </a:solidFill>
              </a:rPr>
              <a:t>Source </a:t>
            </a:r>
            <a:r>
              <a:rPr lang="fr-FR" altLang="fr-FR" sz="1200" dirty="0">
                <a:solidFill>
                  <a:srgbClr val="008000"/>
                </a:solidFill>
              </a:rPr>
              <a:t>: a) </a:t>
            </a:r>
            <a:r>
              <a:rPr lang="fr-FR" altLang="fr-FR" sz="1200" dirty="0">
                <a:solidFill>
                  <a:srgbClr val="008000"/>
                </a:solidFill>
                <a:hlinkClick r:id="rId6"/>
              </a:rPr>
              <a:t>http://en.wikipedia.org/wiki/Hedychium_coronarium</a:t>
            </a:r>
            <a:r>
              <a:rPr lang="fr-FR" altLang="fr-FR" sz="1200" dirty="0">
                <a:solidFill>
                  <a:srgbClr val="008000"/>
                </a:solidFill>
              </a:rPr>
              <a:t> </a:t>
            </a:r>
          </a:p>
          <a:p>
            <a:pPr eaLnBrk="1" hangingPunct="1"/>
            <a:r>
              <a:rPr lang="fr-FR" altLang="fr-FR" sz="1200" dirty="0">
                <a:solidFill>
                  <a:srgbClr val="008000"/>
                </a:solidFill>
              </a:rPr>
              <a:t>b) </a:t>
            </a:r>
            <a:r>
              <a:rPr lang="fr-FR" altLang="fr-FR" sz="1200" i="1" dirty="0" err="1">
                <a:solidFill>
                  <a:srgbClr val="008000"/>
                </a:solidFill>
              </a:rPr>
              <a:t>Hedichyum</a:t>
            </a:r>
            <a:r>
              <a:rPr lang="fr-FR" altLang="fr-FR" sz="1200" i="1" dirty="0">
                <a:solidFill>
                  <a:srgbClr val="008000"/>
                </a:solidFill>
              </a:rPr>
              <a:t> </a:t>
            </a:r>
            <a:r>
              <a:rPr lang="fr-FR" altLang="fr-FR" sz="1200" i="1" dirty="0" err="1">
                <a:solidFill>
                  <a:srgbClr val="008000"/>
                </a:solidFill>
              </a:rPr>
              <a:t>coronarium</a:t>
            </a:r>
            <a:r>
              <a:rPr lang="fr-FR" altLang="fr-FR" sz="1200" dirty="0">
                <a:solidFill>
                  <a:srgbClr val="008000"/>
                </a:solidFill>
              </a:rPr>
              <a:t>, </a:t>
            </a:r>
            <a:r>
              <a:rPr lang="fr-FR" altLang="fr-FR" sz="1200" dirty="0">
                <a:solidFill>
                  <a:srgbClr val="008000"/>
                </a:solidFill>
                <a:hlinkClick r:id="rId7"/>
              </a:rPr>
              <a:t>http://e-monocot.org/taxon/urn:kew.org:wcs:taxon:248115</a:t>
            </a:r>
            <a:r>
              <a:rPr lang="fr-FR" altLang="fr-FR" sz="1200" dirty="0">
                <a:solidFill>
                  <a:srgbClr val="008000"/>
                </a:solidFill>
              </a:rPr>
              <a:t> </a:t>
            </a:r>
          </a:p>
          <a:p>
            <a:pPr eaLnBrk="1" hangingPunct="1"/>
            <a:r>
              <a:rPr lang="fr-FR" altLang="fr-FR" sz="1200" dirty="0">
                <a:solidFill>
                  <a:srgbClr val="008000"/>
                </a:solidFill>
              </a:rPr>
              <a:t>c) </a:t>
            </a:r>
            <a:r>
              <a:rPr lang="fr-FR" altLang="fr-FR" sz="1200" dirty="0">
                <a:solidFill>
                  <a:srgbClr val="008000"/>
                </a:solidFill>
                <a:hlinkClick r:id="rId8"/>
              </a:rPr>
              <a:t>http://www.hear.org/pier/species/hedychium_coronarium.htm</a:t>
            </a:r>
            <a:r>
              <a:rPr lang="fr-FR" altLang="fr-FR" sz="1200" dirty="0">
                <a:solidFill>
                  <a:srgbClr val="008000"/>
                </a:solidFill>
              </a:rPr>
              <a:t> </a:t>
            </a:r>
          </a:p>
        </p:txBody>
      </p:sp>
      <p:pic>
        <p:nvPicPr>
          <p:cNvPr id="12" name="Image 6" descr="Hedichyum coronarium_aire de distribution_s.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051050" y="4581525"/>
            <a:ext cx="4446588"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7"/>
          <p:cNvSpPr txBox="1">
            <a:spLocks noChangeArrowheads="1"/>
          </p:cNvSpPr>
          <p:nvPr/>
        </p:nvSpPr>
        <p:spPr bwMode="auto">
          <a:xfrm>
            <a:off x="3649663" y="6381750"/>
            <a:ext cx="145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1200">
                <a:solidFill>
                  <a:srgbClr val="008000"/>
                </a:solidFill>
              </a:rPr>
              <a:t>Aire de distribution</a:t>
            </a:r>
          </a:p>
        </p:txBody>
      </p:sp>
      <p:pic>
        <p:nvPicPr>
          <p:cNvPr id="14" name="Picture 6" descr="C:\Users\LISAN\Pictures\plantes invasives de Madagascar\Hedichyum coronarium2_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53612" y="3852862"/>
            <a:ext cx="1582738"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descr="C:\Users\LISAN\Pictures\plantes invasives de Madagascar\Hedichyum coronarium.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9388" y="4724400"/>
            <a:ext cx="15843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ZoneTexte 10"/>
          <p:cNvSpPr txBox="1">
            <a:spLocks noChangeArrowheads="1"/>
          </p:cNvSpPr>
          <p:nvPr/>
        </p:nvSpPr>
        <p:spPr bwMode="auto">
          <a:xfrm>
            <a:off x="9348787" y="5940424"/>
            <a:ext cx="25558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1200">
                <a:solidFill>
                  <a:srgbClr val="008000"/>
                </a:solidFill>
              </a:rPr>
              <a:t>Source : </a:t>
            </a:r>
            <a:r>
              <a:rPr lang="fr-FR" altLang="fr-FR" sz="1200">
                <a:solidFill>
                  <a:srgbClr val="008000"/>
                </a:solidFill>
                <a:hlinkClick r:id="rId12"/>
              </a:rPr>
              <a:t>http://jardin-nature.over-blog.fr/photo-1327468-hedichyum-coronarium--gingembre-ornemental-_jpg.html</a:t>
            </a:r>
            <a:r>
              <a:rPr lang="fr-FR" altLang="fr-FR" sz="1200">
                <a:solidFill>
                  <a:srgbClr val="008000"/>
                </a:solidFill>
              </a:rPr>
              <a:t> </a:t>
            </a:r>
          </a:p>
        </p:txBody>
      </p:sp>
      <p:pic>
        <p:nvPicPr>
          <p:cNvPr id="17" name="Image 12" descr="Hedichyum coronarium4.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780587" y="2268537"/>
            <a:ext cx="1944688"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ZoneTexte 13"/>
          <p:cNvSpPr txBox="1">
            <a:spLocks noChangeArrowheads="1"/>
          </p:cNvSpPr>
          <p:nvPr/>
        </p:nvSpPr>
        <p:spPr bwMode="auto">
          <a:xfrm>
            <a:off x="17463" y="3283634"/>
            <a:ext cx="95107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buFont typeface="Arial" panose="020B0604020202020204" pitchFamily="34" charset="0"/>
              <a:buChar char="•"/>
            </a:pPr>
            <a:r>
              <a:rPr lang="fr-FR" altLang="fr-FR" sz="1200" b="1" dirty="0">
                <a:solidFill>
                  <a:srgbClr val="008000"/>
                </a:solidFill>
              </a:rPr>
              <a:t> Habitat / écologie:</a:t>
            </a:r>
            <a:r>
              <a:rPr lang="fr-FR" altLang="fr-FR" sz="1200" dirty="0">
                <a:solidFill>
                  <a:srgbClr val="008000"/>
                </a:solidFill>
              </a:rPr>
              <a:t>  similaire à </a:t>
            </a:r>
            <a:r>
              <a:rPr lang="fr-FR" altLang="fr-FR" sz="1200" i="1" dirty="0">
                <a:solidFill>
                  <a:srgbClr val="008000"/>
                </a:solidFill>
                <a:hlinkClick r:id="rId14"/>
              </a:rPr>
              <a:t>H. </a:t>
            </a:r>
            <a:r>
              <a:rPr lang="fr-FR" altLang="fr-FR" sz="1200" i="1" dirty="0" err="1">
                <a:solidFill>
                  <a:srgbClr val="008000"/>
                </a:solidFill>
                <a:hlinkClick r:id="rId14"/>
              </a:rPr>
              <a:t>gardnerianum</a:t>
            </a:r>
            <a:r>
              <a:rPr lang="fr-FR" altLang="fr-FR" sz="1200" i="1" dirty="0">
                <a:solidFill>
                  <a:srgbClr val="008000"/>
                </a:solidFill>
              </a:rPr>
              <a:t> </a:t>
            </a:r>
            <a:r>
              <a:rPr lang="fr-FR" altLang="fr-FR" sz="1200" dirty="0">
                <a:solidFill>
                  <a:srgbClr val="008000"/>
                </a:solidFill>
              </a:rPr>
              <a:t>et </a:t>
            </a:r>
            <a:r>
              <a:rPr lang="fr-FR" altLang="fr-FR" sz="1200" i="1" dirty="0">
                <a:solidFill>
                  <a:srgbClr val="008000"/>
                </a:solidFill>
                <a:hlinkClick r:id="rId15"/>
              </a:rPr>
              <a:t>H. </a:t>
            </a:r>
            <a:r>
              <a:rPr lang="fr-FR" altLang="fr-FR" sz="1200" i="1" dirty="0" err="1">
                <a:solidFill>
                  <a:srgbClr val="008000"/>
                </a:solidFill>
                <a:hlinkClick r:id="rId15"/>
              </a:rPr>
              <a:t>flavescens</a:t>
            </a:r>
            <a:r>
              <a:rPr lang="fr-FR" altLang="fr-FR" sz="1200" i="1" dirty="0">
                <a:solidFill>
                  <a:srgbClr val="008000"/>
                </a:solidFill>
              </a:rPr>
              <a:t> , </a:t>
            </a:r>
            <a:r>
              <a:rPr lang="fr-FR" altLang="fr-FR" sz="1200" dirty="0">
                <a:solidFill>
                  <a:srgbClr val="008000"/>
                </a:solidFill>
              </a:rPr>
              <a:t>il préfère des habitats humides. Forêts pluviales, forêts humides, bords de routes et de ruisseaux, aires ouvertes. « </a:t>
            </a:r>
            <a:r>
              <a:rPr lang="fr-FR" altLang="fr-FR" sz="1200" i="1" dirty="0">
                <a:solidFill>
                  <a:srgbClr val="008000"/>
                </a:solidFill>
              </a:rPr>
              <a:t>Sa croissance rampante accable les plantes dans les pâturages et les forêts</a:t>
            </a:r>
            <a:r>
              <a:rPr lang="fr-FR" altLang="fr-FR" sz="1200" dirty="0">
                <a:solidFill>
                  <a:srgbClr val="008000"/>
                </a:solidFill>
              </a:rPr>
              <a:t> » (</a:t>
            </a:r>
            <a:r>
              <a:rPr lang="fr-FR" altLang="fr-FR" sz="1200" dirty="0" err="1">
                <a:solidFill>
                  <a:srgbClr val="008000"/>
                </a:solidFill>
              </a:rPr>
              <a:t>Motooka</a:t>
            </a:r>
            <a:r>
              <a:rPr lang="fr-FR" altLang="fr-FR" sz="1200" dirty="0">
                <a:solidFill>
                  <a:srgbClr val="008000"/>
                </a:solidFill>
              </a:rPr>
              <a:t> </a:t>
            </a:r>
            <a:r>
              <a:rPr lang="fr-FR" altLang="fr-FR" sz="1200" i="1" dirty="0">
                <a:solidFill>
                  <a:srgbClr val="008000"/>
                </a:solidFill>
              </a:rPr>
              <a:t>et al.</a:t>
            </a:r>
            <a:r>
              <a:rPr lang="fr-FR" altLang="fr-FR" sz="1200" dirty="0">
                <a:solidFill>
                  <a:srgbClr val="008000"/>
                </a:solidFill>
              </a:rPr>
              <a:t> , 2003). À Hawaii, "</a:t>
            </a:r>
            <a:r>
              <a:rPr lang="fr-FR" altLang="fr-FR" sz="1200" i="1" dirty="0">
                <a:solidFill>
                  <a:srgbClr val="008000"/>
                </a:solidFill>
              </a:rPr>
              <a:t>fréquemment cultivée et naturalisée dans la forêt </a:t>
            </a:r>
            <a:r>
              <a:rPr lang="fr-FR" altLang="fr-FR" sz="1200" i="1" dirty="0" err="1">
                <a:solidFill>
                  <a:srgbClr val="008000"/>
                </a:solidFill>
              </a:rPr>
              <a:t>mésique</a:t>
            </a:r>
            <a:r>
              <a:rPr lang="fr-FR" altLang="fr-FR" sz="1200" dirty="0">
                <a:solidFill>
                  <a:srgbClr val="008000"/>
                </a:solidFill>
              </a:rPr>
              <a:t>" (Wagner </a:t>
            </a:r>
            <a:r>
              <a:rPr lang="fr-FR" altLang="fr-FR" sz="1200" i="1" dirty="0">
                <a:solidFill>
                  <a:srgbClr val="008000"/>
                </a:solidFill>
              </a:rPr>
              <a:t>et al.</a:t>
            </a:r>
            <a:r>
              <a:rPr lang="fr-FR" altLang="fr-FR" sz="1200" dirty="0">
                <a:solidFill>
                  <a:srgbClr val="008000"/>
                </a:solidFill>
              </a:rPr>
              <a:t> , 1999;. p 1622). Aux Fidji, "</a:t>
            </a:r>
            <a:r>
              <a:rPr lang="fr-FR" altLang="fr-FR" sz="1200" i="1" dirty="0">
                <a:solidFill>
                  <a:srgbClr val="008000"/>
                </a:solidFill>
              </a:rPr>
              <a:t>fermement naturalisé le long des routes et des sentiers dans les buissons, étant souvent localement abondante du niveau de la mer à 200 m ou peut-être plus élev</a:t>
            </a:r>
            <a:r>
              <a:rPr lang="fr-FR" altLang="fr-FR" sz="1200" dirty="0">
                <a:solidFill>
                  <a:srgbClr val="008000"/>
                </a:solidFill>
              </a:rPr>
              <a:t>é" (Smith, 1979; pp. 197-198). </a:t>
            </a:r>
          </a:p>
          <a:p>
            <a:pPr algn="just" eaLnBrk="1" hangingPunct="1">
              <a:buFont typeface="Arial" panose="020B0604020202020204" pitchFamily="34" charset="0"/>
              <a:buChar char="•"/>
            </a:pPr>
            <a:r>
              <a:rPr lang="fr-FR" altLang="fr-FR" sz="1200" b="1" dirty="0">
                <a:solidFill>
                  <a:srgbClr val="008000"/>
                </a:solidFill>
              </a:rPr>
              <a:t> Multiplication:</a:t>
            </a:r>
            <a:r>
              <a:rPr lang="fr-FR" altLang="fr-FR" sz="1200" dirty="0">
                <a:solidFill>
                  <a:srgbClr val="008000"/>
                </a:solidFill>
              </a:rPr>
              <a:t>  par stolons et, dans une certaine mesure,  par les graines.</a:t>
            </a:r>
          </a:p>
        </p:txBody>
      </p:sp>
    </p:spTree>
    <p:extLst>
      <p:ext uri="{BB962C8B-B14F-4D97-AF65-F5344CB8AC3E}">
        <p14:creationId xmlns:p14="http://schemas.microsoft.com/office/powerpoint/2010/main" val="402808900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11479575" y="208998"/>
            <a:ext cx="491169" cy="365125"/>
          </a:xfrm>
        </p:spPr>
        <p:txBody>
          <a:bodyPr/>
          <a:lstStyle/>
          <a:p>
            <a:fld id="{814B13E8-1059-4FEE-952E-0153852B3488}" type="slidenum">
              <a:rPr lang="fr-FR" smtClean="0"/>
              <a:t>112</a:t>
            </a:fld>
            <a:endParaRPr lang="fr-FR"/>
          </a:p>
        </p:txBody>
      </p:sp>
      <p:sp>
        <p:nvSpPr>
          <p:cNvPr id="6" name="ZoneTexte 5"/>
          <p:cNvSpPr txBox="1"/>
          <p:nvPr/>
        </p:nvSpPr>
        <p:spPr>
          <a:xfrm>
            <a:off x="198305" y="550617"/>
            <a:ext cx="3185710" cy="369332"/>
          </a:xfrm>
          <a:prstGeom prst="rect">
            <a:avLst/>
          </a:prstGeom>
          <a:noFill/>
        </p:spPr>
        <p:txBody>
          <a:bodyPr wrap="square" rtlCol="0">
            <a:spAutoFit/>
          </a:bodyPr>
          <a:lstStyle/>
          <a:p>
            <a:r>
              <a:rPr lang="fr-FR" b="1" dirty="0">
                <a:solidFill>
                  <a:srgbClr val="008000"/>
                </a:solidFill>
              </a:rPr>
              <a:t>6</a:t>
            </a:r>
            <a:r>
              <a:rPr lang="fr-FR" b="1" dirty="0" smtClean="0">
                <a:solidFill>
                  <a:srgbClr val="008000"/>
                </a:solidFill>
              </a:rPr>
              <a:t>. Autres espèces (suite et fin)</a:t>
            </a:r>
            <a:endParaRPr lang="fr-FR" b="1" dirty="0">
              <a:solidFill>
                <a:srgbClr val="008000"/>
              </a:solidFill>
            </a:endParaRPr>
          </a:p>
        </p:txBody>
      </p:sp>
      <p:sp>
        <p:nvSpPr>
          <p:cNvPr id="4" name="ZoneTexte 3"/>
          <p:cNvSpPr txBox="1"/>
          <p:nvPr/>
        </p:nvSpPr>
        <p:spPr>
          <a:xfrm>
            <a:off x="198305" y="953219"/>
            <a:ext cx="11772438" cy="369332"/>
          </a:xfrm>
          <a:prstGeom prst="rect">
            <a:avLst/>
          </a:prstGeom>
          <a:noFill/>
        </p:spPr>
        <p:txBody>
          <a:bodyPr wrap="square" rtlCol="0">
            <a:spAutoFit/>
          </a:bodyPr>
          <a:lstStyle/>
          <a:p>
            <a:pPr algn="just"/>
            <a:r>
              <a:rPr lang="fr-FR" dirty="0" smtClean="0">
                <a:solidFill>
                  <a:srgbClr val="002060"/>
                </a:solidFill>
              </a:rPr>
              <a:t>.</a:t>
            </a:r>
            <a:endParaRPr lang="fr-FR" sz="1200" dirty="0">
              <a:solidFill>
                <a:srgbClr val="002060"/>
              </a:solidFill>
            </a:endParaRPr>
          </a:p>
        </p:txBody>
      </p:sp>
      <p:sp>
        <p:nvSpPr>
          <p:cNvPr id="7" name="ZoneTexte 6"/>
          <p:cNvSpPr txBox="1"/>
          <p:nvPr/>
        </p:nvSpPr>
        <p:spPr>
          <a:xfrm>
            <a:off x="139547" y="4553763"/>
            <a:ext cx="3244468" cy="461665"/>
          </a:xfrm>
          <a:prstGeom prst="rect">
            <a:avLst/>
          </a:prstGeom>
          <a:noFill/>
        </p:spPr>
        <p:txBody>
          <a:bodyPr wrap="square" rtlCol="0">
            <a:spAutoFit/>
          </a:bodyPr>
          <a:lstStyle/>
          <a:p>
            <a:pPr algn="ctr"/>
            <a:r>
              <a:rPr lang="fr-FR" sz="1200" dirty="0" smtClean="0"/>
              <a:t>Autres espèces coupées : </a:t>
            </a:r>
            <a:r>
              <a:rPr lang="fr-FR" sz="1200" i="1" dirty="0" err="1" smtClean="0">
                <a:hlinkClick r:id="rId2" tooltip="Dombeya wallichii"/>
              </a:rPr>
              <a:t>Dombeya</a:t>
            </a:r>
            <a:r>
              <a:rPr lang="fr-FR" sz="1200" i="1" dirty="0" smtClean="0">
                <a:hlinkClick r:id="rId2" tooltip="Dombeya wallichii"/>
              </a:rPr>
              <a:t> </a:t>
            </a:r>
            <a:r>
              <a:rPr lang="fr-FR" sz="1200" i="1" dirty="0" err="1" smtClean="0">
                <a:hlinkClick r:id="rId2" tooltip="Dombeya wallichii"/>
              </a:rPr>
              <a:t>wallichii</a:t>
            </a:r>
            <a:r>
              <a:rPr lang="fr-FR" sz="1200" i="1" dirty="0"/>
              <a:t> </a:t>
            </a:r>
            <a:r>
              <a:rPr lang="fr-FR" sz="1200" i="1" dirty="0" smtClean="0"/>
              <a:t>etc.</a:t>
            </a:r>
          </a:p>
          <a:p>
            <a:pPr algn="ctr"/>
            <a:r>
              <a:rPr lang="fr-FR" sz="1200" dirty="0" smtClean="0"/>
              <a:t>Source </a:t>
            </a:r>
            <a:r>
              <a:rPr lang="fr-FR" sz="1200" dirty="0"/>
              <a:t>: </a:t>
            </a:r>
            <a:r>
              <a:rPr lang="fr-FR" sz="1200" dirty="0">
                <a:hlinkClick r:id="rId3"/>
              </a:rPr>
              <a:t>http://</a:t>
            </a:r>
            <a:r>
              <a:rPr lang="fr-FR" sz="1200" dirty="0" smtClean="0">
                <a:hlinkClick r:id="rId3"/>
              </a:rPr>
              <a:t>fr.wikipedia.org/wiki/Dombeya</a:t>
            </a:r>
            <a:r>
              <a:rPr lang="fr-FR" sz="1200" dirty="0" smtClean="0"/>
              <a:t> </a:t>
            </a:r>
            <a:endParaRPr lang="fr-FR" sz="1200" dirty="0"/>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852" y="2322744"/>
            <a:ext cx="2985572" cy="2244327"/>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858" y="2336051"/>
            <a:ext cx="2466975" cy="1857375"/>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5325" y="2177680"/>
            <a:ext cx="1847850" cy="2466975"/>
          </a:xfrm>
          <a:prstGeom prst="rect">
            <a:avLst/>
          </a:prstGeom>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16856" y="2232146"/>
            <a:ext cx="1847850" cy="2466975"/>
          </a:xfrm>
          <a:prstGeom prst="rect">
            <a:avLst/>
          </a:prstGeom>
        </p:spPr>
      </p:pic>
      <p:sp>
        <p:nvSpPr>
          <p:cNvPr id="12" name="ZoneTexte 11"/>
          <p:cNvSpPr txBox="1"/>
          <p:nvPr/>
        </p:nvSpPr>
        <p:spPr>
          <a:xfrm>
            <a:off x="9426766" y="4776698"/>
            <a:ext cx="2765234" cy="553998"/>
          </a:xfrm>
          <a:prstGeom prst="rect">
            <a:avLst/>
          </a:prstGeom>
          <a:noFill/>
        </p:spPr>
        <p:txBody>
          <a:bodyPr wrap="square" rtlCol="0">
            <a:spAutoFit/>
          </a:bodyPr>
          <a:lstStyle/>
          <a:p>
            <a:pPr algn="ctr"/>
            <a:r>
              <a:rPr lang="fr-FR" sz="1000" dirty="0"/>
              <a:t>Source : </a:t>
            </a:r>
            <a:r>
              <a:rPr lang="fr-FR" sz="1000" dirty="0">
                <a:hlinkClick r:id="rId8"/>
              </a:rPr>
              <a:t>http://</a:t>
            </a:r>
            <a:r>
              <a:rPr lang="fr-FR" sz="1000" dirty="0" smtClean="0">
                <a:hlinkClick r:id="rId8"/>
              </a:rPr>
              <a:t>savaguillaumeetroselyne.eklablog.com/flore-du-marojejy-a112790660</a:t>
            </a:r>
            <a:r>
              <a:rPr lang="fr-FR" sz="1000" dirty="0" smtClean="0"/>
              <a:t> </a:t>
            </a:r>
            <a:endParaRPr lang="fr-FR" sz="1000" dirty="0"/>
          </a:p>
        </p:txBody>
      </p:sp>
      <p:sp>
        <p:nvSpPr>
          <p:cNvPr id="13" name="ZoneTexte 12"/>
          <p:cNvSpPr txBox="1"/>
          <p:nvPr/>
        </p:nvSpPr>
        <p:spPr>
          <a:xfrm>
            <a:off x="6738651" y="4726808"/>
            <a:ext cx="2688115" cy="553998"/>
          </a:xfrm>
          <a:prstGeom prst="rect">
            <a:avLst/>
          </a:prstGeom>
          <a:noFill/>
        </p:spPr>
        <p:txBody>
          <a:bodyPr wrap="square" rtlCol="0">
            <a:spAutoFit/>
          </a:bodyPr>
          <a:lstStyle/>
          <a:p>
            <a:pPr algn="ctr"/>
            <a:r>
              <a:rPr lang="fr-FR" sz="1000" dirty="0"/>
              <a:t>Source : </a:t>
            </a:r>
            <a:r>
              <a:rPr lang="fr-FR" sz="1000" dirty="0">
                <a:hlinkClick r:id="rId9"/>
              </a:rPr>
              <a:t>http://www.marojejy.com/Diapo/Flore%20-%</a:t>
            </a:r>
            <a:r>
              <a:rPr lang="fr-FR" sz="1000" dirty="0" smtClean="0">
                <a:hlinkClick r:id="rId9"/>
              </a:rPr>
              <a:t>20Flora/slides/Vine.html</a:t>
            </a:r>
            <a:r>
              <a:rPr lang="fr-FR" sz="1000" dirty="0" smtClean="0"/>
              <a:t> </a:t>
            </a:r>
            <a:endParaRPr lang="fr-FR" sz="1000" dirty="0"/>
          </a:p>
        </p:txBody>
      </p:sp>
      <p:sp>
        <p:nvSpPr>
          <p:cNvPr id="15" name="ZoneTexte 14"/>
          <p:cNvSpPr txBox="1"/>
          <p:nvPr/>
        </p:nvSpPr>
        <p:spPr>
          <a:xfrm>
            <a:off x="3955857" y="4193426"/>
            <a:ext cx="2617541" cy="553998"/>
          </a:xfrm>
          <a:prstGeom prst="rect">
            <a:avLst/>
          </a:prstGeom>
          <a:noFill/>
        </p:spPr>
        <p:txBody>
          <a:bodyPr wrap="square" rtlCol="0">
            <a:spAutoFit/>
          </a:bodyPr>
          <a:lstStyle/>
          <a:p>
            <a:pPr algn="ctr"/>
            <a:r>
              <a:rPr lang="fr-FR" sz="1000" dirty="0"/>
              <a:t>Source : Liane - Vine </a:t>
            </a:r>
            <a:r>
              <a:rPr lang="fr-FR" sz="1000" i="1" dirty="0" err="1"/>
              <a:t>Strongylodum</a:t>
            </a:r>
            <a:r>
              <a:rPr lang="fr-FR" sz="1000" i="1" dirty="0"/>
              <a:t> </a:t>
            </a:r>
            <a:r>
              <a:rPr lang="fr-FR" sz="1000" i="1" dirty="0" err="1"/>
              <a:t>craveniae</a:t>
            </a:r>
            <a:r>
              <a:rPr lang="fr-FR" sz="1000" dirty="0"/>
              <a:t>, </a:t>
            </a:r>
            <a:r>
              <a:rPr lang="fr-FR" sz="1000" dirty="0">
                <a:hlinkClick r:id="rId10"/>
              </a:rPr>
              <a:t>http://www.marojejy.com/Diapo/Flore%20-%</a:t>
            </a:r>
            <a:r>
              <a:rPr lang="fr-FR" sz="1000" dirty="0" smtClean="0">
                <a:hlinkClick r:id="rId10"/>
              </a:rPr>
              <a:t>20Flora/slides/Fleur04.html</a:t>
            </a:r>
            <a:r>
              <a:rPr lang="fr-FR" sz="1000" dirty="0" smtClean="0"/>
              <a:t> </a:t>
            </a:r>
            <a:endParaRPr lang="fr-FR" sz="1000" dirty="0"/>
          </a:p>
        </p:txBody>
      </p:sp>
      <p:sp>
        <p:nvSpPr>
          <p:cNvPr id="16" name="ZoneTexte 15"/>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221482691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11344618" y="138525"/>
            <a:ext cx="667439" cy="243557"/>
          </a:xfrm>
        </p:spPr>
        <p:txBody>
          <a:bodyPr/>
          <a:lstStyle/>
          <a:p>
            <a:fld id="{814B13E8-1059-4FEE-952E-0153852B3488}" type="slidenum">
              <a:rPr lang="fr-FR" smtClean="0"/>
              <a:t>113</a:t>
            </a:fld>
            <a:endParaRPr lang="fr-FR" dirty="0"/>
          </a:p>
        </p:txBody>
      </p:sp>
      <p:sp>
        <p:nvSpPr>
          <p:cNvPr id="14" name="ZoneTexte 13"/>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7" name="Rectangle 1"/>
          <p:cNvSpPr>
            <a:spLocks noChangeArrowheads="1"/>
          </p:cNvSpPr>
          <p:nvPr/>
        </p:nvSpPr>
        <p:spPr bwMode="auto">
          <a:xfrm>
            <a:off x="162485" y="591097"/>
            <a:ext cx="4846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smtClean="0">
                <a:solidFill>
                  <a:srgbClr val="008000"/>
                </a:solidFill>
                <a:latin typeface="Arial" panose="020B0604020202020204" pitchFamily="34" charset="0"/>
              </a:rPr>
              <a:t>A1. </a:t>
            </a:r>
            <a:r>
              <a:rPr lang="fr-FR" altLang="fr-FR" sz="1800" b="1" dirty="0">
                <a:solidFill>
                  <a:srgbClr val="008000"/>
                </a:solidFill>
                <a:latin typeface="Arial" panose="020B0604020202020204" pitchFamily="34" charset="0"/>
              </a:rPr>
              <a:t>Schéma d'implantation d'une pépinière</a:t>
            </a:r>
            <a:endParaRPr lang="fr-FR" altLang="fr-FR" sz="1800" dirty="0">
              <a:solidFill>
                <a:srgbClr val="008000"/>
              </a:solidFill>
              <a:latin typeface="Arial" panose="020B0604020202020204" pitchFamily="34" charset="0"/>
            </a:endParaRPr>
          </a:p>
        </p:txBody>
      </p:sp>
      <p:pic>
        <p:nvPicPr>
          <p:cNvPr id="8" name="Image 5" descr="Schéma d-implantation d-une pépinière_bis_s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2485" y="1050199"/>
            <a:ext cx="5715000"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6"/>
          <p:cNvSpPr txBox="1">
            <a:spLocks noChangeArrowheads="1"/>
          </p:cNvSpPr>
          <p:nvPr/>
        </p:nvSpPr>
        <p:spPr bwMode="auto">
          <a:xfrm>
            <a:off x="0" y="4673189"/>
            <a:ext cx="6264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Source:  Module 1.0 : Formation des pépiniéristes, Formad environnement, juillet 2010, </a:t>
            </a:r>
          </a:p>
          <a:p>
            <a:pPr algn="ctr" eaLnBrk="1" hangingPunct="1">
              <a:spcBef>
                <a:spcPct val="0"/>
              </a:spcBef>
              <a:buFontTx/>
              <a:buNone/>
            </a:pPr>
            <a:r>
              <a:rPr lang="fr-FR" altLang="fr-FR" sz="1200">
                <a:solidFill>
                  <a:srgbClr val="008000"/>
                </a:solidFill>
                <a:latin typeface="Arial" panose="020B0604020202020204" pitchFamily="34" charset="0"/>
                <a:hlinkClick r:id="rId3"/>
              </a:rPr>
              <a:t>http://www.formad-environnement.org/pepiniere_reforestation_agroforesterie.pdf</a:t>
            </a:r>
            <a:r>
              <a:rPr lang="fr-FR" altLang="fr-FR" sz="1200">
                <a:solidFill>
                  <a:srgbClr val="008000"/>
                </a:solidFill>
                <a:latin typeface="Arial" panose="020B0604020202020204" pitchFamily="34" charset="0"/>
              </a:rPr>
              <a:t> </a:t>
            </a:r>
          </a:p>
        </p:txBody>
      </p:sp>
      <p:sp>
        <p:nvSpPr>
          <p:cNvPr id="10" name="Rectangle 1"/>
          <p:cNvSpPr>
            <a:spLocks noChangeArrowheads="1"/>
          </p:cNvSpPr>
          <p:nvPr/>
        </p:nvSpPr>
        <p:spPr bwMode="auto">
          <a:xfrm>
            <a:off x="5689600" y="639832"/>
            <a:ext cx="62427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dirty="0" smtClean="0">
                <a:solidFill>
                  <a:srgbClr val="008000"/>
                </a:solidFill>
                <a:latin typeface="Arial" panose="020B0604020202020204" pitchFamily="34" charset="0"/>
              </a:rPr>
              <a:t>A1bis. </a:t>
            </a:r>
            <a:r>
              <a:rPr lang="fr-FR" altLang="fr-FR" sz="1800" b="1" dirty="0">
                <a:solidFill>
                  <a:srgbClr val="008000"/>
                </a:solidFill>
                <a:latin typeface="Arial" panose="020B0604020202020204" pitchFamily="34" charset="0"/>
              </a:rPr>
              <a:t>Devis approximatif pépinière </a:t>
            </a:r>
            <a:r>
              <a:rPr lang="fr-FR" altLang="fr-FR" sz="1800" b="1" dirty="0" smtClean="0">
                <a:solidFill>
                  <a:srgbClr val="008000"/>
                </a:solidFill>
                <a:latin typeface="Arial" panose="020B0604020202020204" pitchFamily="34" charset="0"/>
              </a:rPr>
              <a:t>(en supposant le terrain </a:t>
            </a:r>
            <a:r>
              <a:rPr lang="fr-FR" altLang="fr-FR" sz="1800" b="1" dirty="0">
                <a:solidFill>
                  <a:srgbClr val="008000"/>
                </a:solidFill>
                <a:latin typeface="Arial" panose="020B0604020202020204" pitchFamily="34" charset="0"/>
              </a:rPr>
              <a:t>gratuit)</a:t>
            </a:r>
            <a:endParaRPr lang="fr-FR" altLang="fr-FR" sz="1800" dirty="0">
              <a:solidFill>
                <a:srgbClr val="008000"/>
              </a:solidFill>
              <a:latin typeface="Arial" panose="020B0604020202020204" pitchFamily="34" charset="0"/>
            </a:endParaRPr>
          </a:p>
        </p:txBody>
      </p:sp>
      <p:sp>
        <p:nvSpPr>
          <p:cNvPr id="11" name="Rectangle 5"/>
          <p:cNvSpPr>
            <a:spLocks noChangeArrowheads="1"/>
          </p:cNvSpPr>
          <p:nvPr/>
        </p:nvSpPr>
        <p:spPr bwMode="auto">
          <a:xfrm>
            <a:off x="6091130" y="1295884"/>
            <a:ext cx="58101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dirty="0">
                <a:solidFill>
                  <a:srgbClr val="008000"/>
                </a:solidFill>
                <a:latin typeface="Arial" panose="020B0604020202020204" pitchFamily="34" charset="0"/>
              </a:rPr>
              <a:t>Pépinière 15 m x 15 m 32 planches de 2mx1m, 1 an, 1/3 fumier, 1/3 </a:t>
            </a:r>
            <a:r>
              <a:rPr lang="fr-FR" altLang="fr-FR" sz="1800" dirty="0" smtClean="0">
                <a:solidFill>
                  <a:srgbClr val="008000"/>
                </a:solidFill>
                <a:latin typeface="Arial" panose="020B0604020202020204" pitchFamily="34" charset="0"/>
              </a:rPr>
              <a:t>sable.</a:t>
            </a:r>
            <a:endParaRPr lang="fr-FR" altLang="fr-FR" sz="1800" dirty="0">
              <a:solidFill>
                <a:srgbClr val="008000"/>
              </a:solidFill>
              <a:latin typeface="Arial" panose="020B0604020202020204" pitchFamily="34" charset="0"/>
            </a:endParaRPr>
          </a:p>
        </p:txBody>
      </p:sp>
      <p:graphicFrame>
        <p:nvGraphicFramePr>
          <p:cNvPr id="12" name="Tableau 11"/>
          <p:cNvGraphicFramePr>
            <a:graphicFrameLocks noGrp="1"/>
          </p:cNvGraphicFramePr>
          <p:nvPr>
            <p:extLst>
              <p:ext uri="{D42A27DB-BD31-4B8C-83A1-F6EECF244321}">
                <p14:modId xmlns:p14="http://schemas.microsoft.com/office/powerpoint/2010/main" val="1560991245"/>
              </p:ext>
            </p:extLst>
          </p:nvPr>
        </p:nvGraphicFramePr>
        <p:xfrm>
          <a:off x="6224274" y="1942215"/>
          <a:ext cx="5787783" cy="4328656"/>
        </p:xfrm>
        <a:graphic>
          <a:graphicData uri="http://schemas.openxmlformats.org/drawingml/2006/table">
            <a:tbl>
              <a:tblPr/>
              <a:tblGrid>
                <a:gridCol w="2395831"/>
                <a:gridCol w="1570516"/>
                <a:gridCol w="415681"/>
                <a:gridCol w="503351"/>
                <a:gridCol w="902404"/>
              </a:tblGrid>
              <a:tr h="281696">
                <a:tc>
                  <a:txBody>
                    <a:bodyPr/>
                    <a:lstStyle/>
                    <a:p>
                      <a:pPr marL="90488"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dirty="0" smtClean="0">
                          <a:ln>
                            <a:noFill/>
                          </a:ln>
                          <a:solidFill>
                            <a:srgbClr val="FFFFFF"/>
                          </a:solidFill>
                          <a:effectLst/>
                          <a:latin typeface="Arial Narrow" pitchFamily="34" charset="0"/>
                          <a:cs typeface="Arial" charset="0"/>
                        </a:rPr>
                        <a:t>Activités  / produits</a:t>
                      </a:r>
                      <a:endParaRPr kumimoji="0" lang="fr-FR" sz="1100" b="0" i="0" u="none" strike="noStrike" cap="none" normalizeH="0" baseline="0" dirty="0" smtClean="0">
                        <a:ln>
                          <a:noFill/>
                        </a:ln>
                        <a:solidFill>
                          <a:schemeClr val="tx1"/>
                        </a:solidFill>
                        <a:effectLst/>
                        <a:latin typeface="Calibri" pitchFamily="34" charset="0"/>
                        <a:cs typeface="Arial"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F3F9E"/>
                    </a:solidFill>
                  </a:tcPr>
                </a:tc>
                <a:tc>
                  <a:txBody>
                    <a:bodyPr/>
                    <a:lstStyle/>
                    <a:p>
                      <a:pPr marL="0" marR="0" lvl="0" indent="0" algn="l" defTabSz="914400" rtl="0" eaLnBrk="0" fontAlgn="base" latinLnBrk="0" hangingPunct="0">
                        <a:lnSpc>
                          <a:spcPts val="1238"/>
                        </a:lnSpc>
                        <a:spcBef>
                          <a:spcPts val="625"/>
                        </a:spcBef>
                        <a:spcAft>
                          <a:spcPct val="0"/>
                        </a:spcAft>
                        <a:buClrTx/>
                        <a:buSzTx/>
                        <a:buFontTx/>
                        <a:buNone/>
                        <a:tabLst/>
                      </a:pPr>
                      <a:r>
                        <a:rPr kumimoji="0" lang="fr-FR" sz="1100" b="0" i="0" u="none" strike="noStrike" cap="none" normalizeH="0" baseline="0" dirty="0" smtClean="0">
                          <a:ln>
                            <a:noFill/>
                          </a:ln>
                          <a:solidFill>
                            <a:srgbClr val="FFFFFF"/>
                          </a:solidFill>
                          <a:effectLst/>
                          <a:latin typeface="Arial Narrow" pitchFamily="34" charset="0"/>
                          <a:ea typeface="Times New Roman" pitchFamily="18" charset="0"/>
                          <a:cs typeface="Arial Narrow" pitchFamily="34" charset="0"/>
                        </a:rPr>
                        <a:t>Nombre</a:t>
                      </a:r>
                      <a:endParaRPr kumimoji="0" lang="fr-FR" sz="1000" b="0" i="0" u="none" strike="noStrike" cap="none" normalizeH="0" baseline="0" dirty="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B5"/>
                    </a:solidFill>
                  </a:tcPr>
                </a:tc>
                <a:tc>
                  <a:txBody>
                    <a:bodyPr/>
                    <a:lstStyle/>
                    <a:p>
                      <a:pPr marL="0" marR="0" lvl="0" indent="0" algn="l" defTabSz="914400" rtl="0" eaLnBrk="0" fontAlgn="base" latinLnBrk="0" hangingPunct="0">
                        <a:lnSpc>
                          <a:spcPct val="115000"/>
                        </a:lnSpc>
                        <a:spcBef>
                          <a:spcPct val="0"/>
                        </a:spcBef>
                        <a:spcAft>
                          <a:spcPct val="0"/>
                        </a:spcAft>
                        <a:buClrTx/>
                        <a:buSzTx/>
                        <a:buFontTx/>
                        <a:buNone/>
                        <a:tabLst/>
                      </a:pPr>
                      <a:r>
                        <a:rPr kumimoji="0" lang="fr-FR" sz="1200" b="0" i="0" u="none" strike="noStrike" cap="none" normalizeH="0" baseline="0" dirty="0" smtClean="0">
                          <a:ln>
                            <a:noFill/>
                          </a:ln>
                          <a:solidFill>
                            <a:schemeClr val="tx1"/>
                          </a:solidFill>
                          <a:effectLst/>
                          <a:latin typeface="Arial Narrow" pitchFamily="34" charset="0"/>
                          <a:ea typeface="Times New Roman" pitchFamily="18" charset="0"/>
                          <a:cs typeface="Arial Narrow" pitchFamily="34" charset="0"/>
                        </a:rPr>
                        <a:t>Pu </a:t>
                      </a: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090C8"/>
                    </a:solidFill>
                  </a:tcPr>
                </a:tc>
                <a:tc>
                  <a:txBody>
                    <a:bodyPr/>
                    <a:lstStyle/>
                    <a:p>
                      <a:pPr marL="0" marR="0" lvl="0" indent="0" algn="l" defTabSz="914400" rtl="0" eaLnBrk="0" fontAlgn="base" latinLnBrk="0" hangingPunct="0">
                        <a:lnSpc>
                          <a:spcPct val="115000"/>
                        </a:lnSpc>
                        <a:spcBef>
                          <a:spcPct val="0"/>
                        </a:spcBef>
                        <a:spcAft>
                          <a:spcPct val="0"/>
                        </a:spcAft>
                        <a:buClrTx/>
                        <a:buSzTx/>
                        <a:buFontTx/>
                        <a:buNone/>
                        <a:tabLst/>
                      </a:pPr>
                      <a:r>
                        <a:rPr kumimoji="0" lang="fr-FR" sz="1200" b="0" i="0" u="none" strike="noStrike" cap="none" normalizeH="0" baseline="0" dirty="0" smtClean="0">
                          <a:ln>
                            <a:noFill/>
                          </a:ln>
                          <a:solidFill>
                            <a:schemeClr val="tx1"/>
                          </a:solidFill>
                          <a:effectLst/>
                          <a:latin typeface="Arial Narrow" pitchFamily="34" charset="0"/>
                          <a:ea typeface="Times New Roman" pitchFamily="18" charset="0"/>
                          <a:cs typeface="Arial Narrow" pitchFamily="34" charset="0"/>
                        </a:rPr>
                        <a:t>Prix total</a:t>
                      </a: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A3CF"/>
                    </a:solidFill>
                  </a:tcPr>
                </a:tc>
                <a:tc>
                  <a:txBody>
                    <a:bodyPr/>
                    <a:lstStyle/>
                    <a:p>
                      <a:pPr marL="0" marR="0" lvl="0" indent="0" algn="l" defTabSz="914400" rtl="0" eaLnBrk="0" fontAlgn="base" latinLnBrk="0" hangingPunct="0">
                        <a:lnSpc>
                          <a:spcPct val="115000"/>
                        </a:lnSpc>
                        <a:spcBef>
                          <a:spcPct val="0"/>
                        </a:spcBef>
                        <a:spcAft>
                          <a:spcPct val="0"/>
                        </a:spcAft>
                        <a:buClrTx/>
                        <a:buSzTx/>
                        <a:buFontTx/>
                        <a:buNone/>
                        <a:tabLst/>
                      </a:pPr>
                      <a:r>
                        <a:rPr kumimoji="0" lang="fr-FR" sz="1200" b="0" i="0" u="none" strike="noStrike" cap="none" normalizeH="0" baseline="0" dirty="0" smtClean="0">
                          <a:ln>
                            <a:noFill/>
                          </a:ln>
                          <a:solidFill>
                            <a:schemeClr val="tx1"/>
                          </a:solidFill>
                          <a:effectLst/>
                          <a:latin typeface="Arial Narrow" pitchFamily="34" charset="0"/>
                          <a:ea typeface="Times New Roman" pitchFamily="18" charset="0"/>
                          <a:cs typeface="Arial Narrow" pitchFamily="34" charset="0"/>
                        </a:rPr>
                        <a:t>euros</a:t>
                      </a:r>
                    </a:p>
                  </a:txBody>
                  <a:tcPr marL="0" marR="0" marT="3600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A3CF"/>
                    </a:solidFill>
                  </a:tcPr>
                </a:tc>
              </a:tr>
              <a:tr h="188574">
                <a:tc>
                  <a:txBody>
                    <a:bodyPr/>
                    <a:lstStyle/>
                    <a:p>
                      <a:pPr marL="0" marR="0" lvl="0" indent="0" algn="ctr" defTabSz="914400" rtl="0" eaLnBrk="0" fontAlgn="base" latinLnBrk="0" hangingPunct="0">
                        <a:lnSpc>
                          <a:spcPts val="1250"/>
                        </a:lnSpc>
                        <a:spcBef>
                          <a:spcPct val="0"/>
                        </a:spcBef>
                        <a:spcAft>
                          <a:spcPts val="75"/>
                        </a:spcAft>
                        <a:buClrTx/>
                        <a:buSzTx/>
                        <a:buFontTx/>
                        <a:buNone/>
                        <a:tabLst/>
                      </a:pPr>
                      <a:r>
                        <a:rPr kumimoji="0" lang="fr-FR" sz="1100" b="0" i="0" u="none" strike="noStrike" cap="none" normalizeH="0" baseline="0" dirty="0" smtClean="0">
                          <a:ln>
                            <a:noFill/>
                          </a:ln>
                          <a:solidFill>
                            <a:schemeClr val="bg1"/>
                          </a:solidFill>
                          <a:effectLst/>
                          <a:latin typeface="Arial Narrow" pitchFamily="34" charset="0"/>
                          <a:ea typeface="Times New Roman" pitchFamily="18" charset="0"/>
                          <a:cs typeface="Arial Narrow" pitchFamily="34" charset="0"/>
                        </a:rPr>
                        <a:t>x20cm 25 kg=50 000 pots (1200000 Ar)</a:t>
                      </a:r>
                      <a:endParaRPr kumimoji="0" lang="fr-FR" sz="1000" b="0" i="0" u="none" strike="noStrike" cap="none" normalizeH="0" baseline="0" dirty="0" smtClean="0">
                        <a:ln>
                          <a:noFill/>
                        </a:ln>
                        <a:solidFill>
                          <a:schemeClr val="bg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F3F9E"/>
                    </a:solidFill>
                  </a:tcPr>
                </a:tc>
                <a:tc>
                  <a:txBody>
                    <a:bodyPr/>
                    <a:lstStyle/>
                    <a:p>
                      <a:pPr marL="698500" marR="0" lvl="0" indent="0" algn="l" defTabSz="914400" rtl="0" eaLnBrk="0" fontAlgn="base" latinLnBrk="0" hangingPunct="0">
                        <a:lnSpc>
                          <a:spcPts val="1250"/>
                        </a:lnSpc>
                        <a:spcBef>
                          <a:spcPct val="0"/>
                        </a:spcBef>
                        <a:spcAft>
                          <a:spcPts val="75"/>
                        </a:spcAft>
                        <a:buClrTx/>
                        <a:buSzTx/>
                        <a:buFontTx/>
                        <a:buNone/>
                        <a:tabLst/>
                      </a:pPr>
                      <a:r>
                        <a:rPr kumimoji="0" lang="fr-FR" sz="1100" b="0" i="0" u="none" strike="noStrike" cap="none" normalizeH="0" baseline="0" dirty="0" smtClean="0">
                          <a:ln>
                            <a:noFill/>
                          </a:ln>
                          <a:solidFill>
                            <a:schemeClr val="bg1"/>
                          </a:solidFill>
                          <a:effectLst/>
                          <a:latin typeface="Arial Narrow" pitchFamily="34" charset="0"/>
                          <a:ea typeface="Times New Roman" pitchFamily="18" charset="0"/>
                          <a:cs typeface="Arial Narrow" pitchFamily="34" charset="0"/>
                        </a:rPr>
                        <a:t>10000</a:t>
                      </a:r>
                      <a:endParaRPr kumimoji="0" lang="fr-FR" sz="1000" b="0" i="0" u="none" strike="noStrike" cap="none" normalizeH="0" baseline="0" dirty="0" smtClean="0">
                        <a:ln>
                          <a:noFill/>
                        </a:ln>
                        <a:solidFill>
                          <a:schemeClr val="bg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B5"/>
                    </a:solidFill>
                  </a:tcPr>
                </a:tc>
                <a:tc>
                  <a:txBody>
                    <a:bodyPr/>
                    <a:lstStyle/>
                    <a:p>
                      <a:pPr marL="0" marR="0" lvl="0" indent="0" algn="r" defTabSz="914400" rtl="0" eaLnBrk="0" fontAlgn="base" latinLnBrk="0" hangingPunct="0">
                        <a:lnSpc>
                          <a:spcPts val="1250"/>
                        </a:lnSpc>
                        <a:spcBef>
                          <a:spcPct val="0"/>
                        </a:spcBef>
                        <a:spcAft>
                          <a:spcPts val="75"/>
                        </a:spcAft>
                        <a:buClrTx/>
                        <a:buSzTx/>
                        <a:buFontTx/>
                        <a:buNone/>
                        <a:tabLst/>
                      </a:pPr>
                      <a:r>
                        <a:rPr kumimoji="0" lang="fr-FR" sz="1100" b="0" i="0" u="none" strike="noStrike" cap="none" normalizeH="0" baseline="0" dirty="0" smtClean="0">
                          <a:ln>
                            <a:noFill/>
                          </a:ln>
                          <a:solidFill>
                            <a:srgbClr val="000000"/>
                          </a:solidFill>
                          <a:effectLst/>
                          <a:latin typeface="Arial Narrow" pitchFamily="34" charset="0"/>
                          <a:ea typeface="Times New Roman" pitchFamily="18" charset="0"/>
                          <a:cs typeface="Arial Narrow" pitchFamily="34" charset="0"/>
                        </a:rPr>
                        <a:t>24</a:t>
                      </a:r>
                      <a:endParaRPr kumimoji="0" lang="fr-FR" sz="1000" b="0" i="0" u="none" strike="noStrike" cap="none" normalizeH="0" baseline="0" dirty="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180BF"/>
                    </a:solidFill>
                  </a:tcPr>
                </a:tc>
                <a:tc>
                  <a:txBody>
                    <a:bodyPr/>
                    <a:lstStyle/>
                    <a:p>
                      <a:pPr marL="0" marR="0" lvl="0" indent="0" algn="r" defTabSz="914400" rtl="0" eaLnBrk="0" fontAlgn="base" latinLnBrk="0" hangingPunct="0">
                        <a:lnSpc>
                          <a:spcPts val="1250"/>
                        </a:lnSpc>
                        <a:spcBef>
                          <a:spcPct val="0"/>
                        </a:spcBef>
                        <a:spcAft>
                          <a:spcPts val="75"/>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240000</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090C8"/>
                    </a:solidFill>
                  </a:tcPr>
                </a:tc>
                <a:tc>
                  <a:txBody>
                    <a:bodyPr/>
                    <a:lstStyle/>
                    <a:p>
                      <a:pPr marL="0" marR="0" lvl="0" indent="0" algn="r" defTabSz="914400" rtl="0" eaLnBrk="0" fontAlgn="base" latinLnBrk="0" hangingPunct="0">
                        <a:lnSpc>
                          <a:spcPts val="1250"/>
                        </a:lnSpc>
                        <a:spcBef>
                          <a:spcPct val="0"/>
                        </a:spcBef>
                        <a:spcAft>
                          <a:spcPts val="75"/>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83</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A3CF"/>
                    </a:solidFill>
                  </a:tcPr>
                </a:tc>
              </a:tr>
              <a:tr h="186989">
                <a:tc>
                  <a:txBody>
                    <a:bodyPr/>
                    <a:lstStyle/>
                    <a:p>
                      <a:pPr marL="90488" marR="0" lvl="0" indent="0" algn="l" defTabSz="914400" rtl="0" eaLnBrk="0" fontAlgn="base" latinLnBrk="0" hangingPunct="0">
                        <a:lnSpc>
                          <a:spcPts val="1325"/>
                        </a:lnSpc>
                        <a:spcBef>
                          <a:spcPct val="0"/>
                        </a:spcBef>
                        <a:spcAft>
                          <a:spcPts val="25"/>
                        </a:spcAft>
                        <a:buClrTx/>
                        <a:buSzTx/>
                        <a:buFontTx/>
                        <a:buNone/>
                        <a:tabLst/>
                      </a:pPr>
                      <a:r>
                        <a:rPr kumimoji="0" lang="fr-FR" sz="1100" b="0" i="0" u="none" strike="noStrike" cap="none" normalizeH="0" baseline="0" dirty="0" smtClean="0">
                          <a:ln>
                            <a:noFill/>
                          </a:ln>
                          <a:solidFill>
                            <a:schemeClr val="bg1"/>
                          </a:solidFill>
                          <a:effectLst/>
                          <a:latin typeface="Arial Narrow" pitchFamily="34" charset="0"/>
                          <a:ea typeface="Times New Roman" pitchFamily="18" charset="0"/>
                          <a:cs typeface="Arial Narrow" pitchFamily="34" charset="0"/>
                        </a:rPr>
                        <a:t>Remplissage 10000 pots (300 pots/jour)</a:t>
                      </a:r>
                      <a:endParaRPr kumimoji="0" lang="fr-FR" sz="1000" b="0" i="0" u="none" strike="noStrike" cap="none" normalizeH="0" baseline="0" dirty="0" smtClean="0">
                        <a:ln>
                          <a:noFill/>
                        </a:ln>
                        <a:solidFill>
                          <a:schemeClr val="bg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F3F9E"/>
                    </a:solidFill>
                  </a:tcPr>
                </a:tc>
                <a:tc>
                  <a:txBody>
                    <a:bodyPr/>
                    <a:lstStyle/>
                    <a:p>
                      <a:pPr marL="0" marR="0" lvl="0" indent="0" algn="l" defTabSz="914400" rtl="0" eaLnBrk="0" fontAlgn="base" latinLnBrk="0" hangingPunct="0">
                        <a:lnSpc>
                          <a:spcPts val="1250"/>
                        </a:lnSpc>
                        <a:spcBef>
                          <a:spcPct val="0"/>
                        </a:spcBef>
                        <a:spcAft>
                          <a:spcPts val="38"/>
                        </a:spcAft>
                        <a:buClrTx/>
                        <a:buSzTx/>
                        <a:buFontTx/>
                        <a:buNone/>
                        <a:tabLst/>
                      </a:pPr>
                      <a:r>
                        <a:rPr kumimoji="0" lang="fr-FR" sz="1100" b="0" i="0" u="none" strike="noStrike" cap="none" normalizeH="0" baseline="0" dirty="0" smtClean="0">
                          <a:ln>
                            <a:noFill/>
                          </a:ln>
                          <a:solidFill>
                            <a:schemeClr val="bg1"/>
                          </a:solidFill>
                          <a:effectLst/>
                          <a:latin typeface="Arial Narrow" pitchFamily="34" charset="0"/>
                          <a:ea typeface="Times New Roman" pitchFamily="18" charset="0"/>
                          <a:cs typeface="Arial Narrow" pitchFamily="34" charset="0"/>
                        </a:rPr>
                        <a:t>10 personnes x 3jours</a:t>
                      </a:r>
                      <a:endParaRPr kumimoji="0" lang="fr-FR" sz="1000" b="0" i="0" u="none" strike="noStrike" cap="none" normalizeH="0" baseline="0" dirty="0" smtClean="0">
                        <a:ln>
                          <a:noFill/>
                        </a:ln>
                        <a:solidFill>
                          <a:schemeClr val="bg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B5"/>
                    </a:solidFill>
                  </a:tcPr>
                </a:tc>
                <a:tc>
                  <a:txBody>
                    <a:bodyPr/>
                    <a:lstStyle/>
                    <a:p>
                      <a:pPr marL="0" marR="0" lvl="0" indent="0" algn="r" defTabSz="914400" rtl="0" eaLnBrk="0" fontAlgn="base" latinLnBrk="0" hangingPunct="0">
                        <a:lnSpc>
                          <a:spcPts val="1250"/>
                        </a:lnSpc>
                        <a:spcBef>
                          <a:spcPct val="0"/>
                        </a:spcBef>
                        <a:spcAft>
                          <a:spcPts val="38"/>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3000</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180BF"/>
                    </a:solidFill>
                  </a:tcPr>
                </a:tc>
                <a:tc>
                  <a:txBody>
                    <a:bodyPr/>
                    <a:lstStyle/>
                    <a:p>
                      <a:pPr marL="0" marR="0" lvl="0" indent="0" algn="r" defTabSz="914400" rtl="0" eaLnBrk="0" fontAlgn="base" latinLnBrk="0" hangingPunct="0">
                        <a:lnSpc>
                          <a:spcPts val="1250"/>
                        </a:lnSpc>
                        <a:spcBef>
                          <a:spcPct val="0"/>
                        </a:spcBef>
                        <a:spcAft>
                          <a:spcPts val="38"/>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90000</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090C8"/>
                    </a:solidFill>
                  </a:tcPr>
                </a:tc>
                <a:tc>
                  <a:txBody>
                    <a:bodyPr/>
                    <a:lstStyle/>
                    <a:p>
                      <a:pPr marL="0" marR="0" lvl="0" indent="0" algn="r" defTabSz="914400" rtl="0" eaLnBrk="0" fontAlgn="base" latinLnBrk="0" hangingPunct="0">
                        <a:lnSpc>
                          <a:spcPts val="1250"/>
                        </a:lnSpc>
                        <a:spcBef>
                          <a:spcPct val="0"/>
                        </a:spcBef>
                        <a:spcAft>
                          <a:spcPts val="38"/>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31</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A3CF"/>
                    </a:solidFill>
                  </a:tcPr>
                </a:tc>
              </a:tr>
              <a:tr h="193328">
                <a:tc>
                  <a:txBody>
                    <a:bodyPr/>
                    <a:lstStyle/>
                    <a:p>
                      <a:pPr marL="90488" marR="0" lvl="0" indent="0" algn="l" defTabSz="914400" rtl="0" eaLnBrk="0" fontAlgn="base" latinLnBrk="0" hangingPunct="0">
                        <a:lnSpc>
                          <a:spcPts val="1250"/>
                        </a:lnSpc>
                        <a:spcBef>
                          <a:spcPct val="0"/>
                        </a:spcBef>
                        <a:spcAft>
                          <a:spcPts val="125"/>
                        </a:spcAft>
                        <a:buClrTx/>
                        <a:buSzTx/>
                        <a:buFontTx/>
                        <a:buNone/>
                        <a:tabLst/>
                      </a:pPr>
                      <a:r>
                        <a:rPr kumimoji="0" lang="fr-FR" sz="1100" b="0" i="0" u="none" strike="noStrike" cap="none" normalizeH="0" baseline="0" dirty="0" smtClean="0">
                          <a:ln>
                            <a:noFill/>
                          </a:ln>
                          <a:solidFill>
                            <a:schemeClr val="bg1"/>
                          </a:solidFill>
                          <a:effectLst/>
                          <a:latin typeface="Arial Narrow" pitchFamily="34" charset="0"/>
                          <a:ea typeface="Times New Roman" pitchFamily="18" charset="0"/>
                          <a:cs typeface="Arial Narrow" pitchFamily="34" charset="0"/>
                        </a:rPr>
                        <a:t>clôture de gaulette 30 x 1 m pour 50 m</a:t>
                      </a:r>
                      <a:endParaRPr kumimoji="0" lang="fr-FR" sz="1000" b="0" i="0" u="none" strike="noStrike" cap="none" normalizeH="0" baseline="0" dirty="0" smtClean="0">
                        <a:ln>
                          <a:noFill/>
                        </a:ln>
                        <a:solidFill>
                          <a:schemeClr val="bg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F3F9E"/>
                    </a:solidFill>
                  </a:tcPr>
                </a:tc>
                <a:tc>
                  <a:txBody>
                    <a:bodyPr/>
                    <a:lstStyle/>
                    <a:p>
                      <a:pPr marL="698500" marR="0" lvl="0" indent="0" algn="l" defTabSz="914400" rtl="0" eaLnBrk="0" fontAlgn="base" latinLnBrk="0" hangingPunct="0">
                        <a:lnSpc>
                          <a:spcPts val="1250"/>
                        </a:lnSpc>
                        <a:spcBef>
                          <a:spcPct val="0"/>
                        </a:spcBef>
                        <a:spcAft>
                          <a:spcPts val="125"/>
                        </a:spcAft>
                        <a:buClrTx/>
                        <a:buSzTx/>
                        <a:buFontTx/>
                        <a:buNone/>
                        <a:tabLst/>
                      </a:pPr>
                      <a:r>
                        <a:rPr kumimoji="0" lang="fr-FR" sz="1100" b="0" i="0" u="none" strike="noStrike" cap="none" normalizeH="0" baseline="0" dirty="0" smtClean="0">
                          <a:ln>
                            <a:noFill/>
                          </a:ln>
                          <a:solidFill>
                            <a:schemeClr val="bg1"/>
                          </a:solidFill>
                          <a:effectLst/>
                          <a:latin typeface="Arial Narrow" pitchFamily="34" charset="0"/>
                          <a:ea typeface="Times New Roman" pitchFamily="18" charset="0"/>
                          <a:cs typeface="Arial Narrow" pitchFamily="34" charset="0"/>
                        </a:rPr>
                        <a:t>1500</a:t>
                      </a:r>
                      <a:endParaRPr kumimoji="0" lang="fr-FR" sz="1000" b="0" i="0" u="none" strike="noStrike" cap="none" normalizeH="0" baseline="0" dirty="0" smtClean="0">
                        <a:ln>
                          <a:noFill/>
                        </a:ln>
                        <a:solidFill>
                          <a:schemeClr val="bg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B5"/>
                    </a:solidFill>
                  </a:tcPr>
                </a:tc>
                <a:tc>
                  <a:txBody>
                    <a:bodyPr/>
                    <a:lstStyle/>
                    <a:p>
                      <a:pPr marL="0" marR="0" lvl="0" indent="0" algn="r" defTabSz="914400" rtl="0" eaLnBrk="0" fontAlgn="base" latinLnBrk="0" hangingPunct="0">
                        <a:lnSpc>
                          <a:spcPts val="1250"/>
                        </a:lnSpc>
                        <a:spcBef>
                          <a:spcPct val="0"/>
                        </a:spcBef>
                        <a:spcAft>
                          <a:spcPts val="125"/>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100</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090C8"/>
                    </a:solidFill>
                  </a:tcPr>
                </a:tc>
                <a:tc>
                  <a:txBody>
                    <a:bodyPr/>
                    <a:lstStyle/>
                    <a:p>
                      <a:pPr marL="0" marR="0" lvl="0" indent="0" algn="r" defTabSz="914400" rtl="0" eaLnBrk="0" fontAlgn="base" latinLnBrk="0" hangingPunct="0">
                        <a:lnSpc>
                          <a:spcPts val="1250"/>
                        </a:lnSpc>
                        <a:spcBef>
                          <a:spcPct val="0"/>
                        </a:spcBef>
                        <a:spcAft>
                          <a:spcPts val="125"/>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150000</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090C8"/>
                    </a:solidFill>
                  </a:tcPr>
                </a:tc>
                <a:tc>
                  <a:txBody>
                    <a:bodyPr/>
                    <a:lstStyle/>
                    <a:p>
                      <a:pPr marL="0" marR="0" lvl="0" indent="0" algn="r" defTabSz="914400" rtl="0" eaLnBrk="0" fontAlgn="base" latinLnBrk="0" hangingPunct="0">
                        <a:lnSpc>
                          <a:spcPts val="1250"/>
                        </a:lnSpc>
                        <a:spcBef>
                          <a:spcPct val="0"/>
                        </a:spcBef>
                        <a:spcAft>
                          <a:spcPts val="125"/>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52</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A3CF"/>
                    </a:solidFill>
                  </a:tcPr>
                </a:tc>
              </a:tr>
              <a:tr h="188574">
                <a:tc>
                  <a:txBody>
                    <a:bodyPr/>
                    <a:lstStyle/>
                    <a:p>
                      <a:pPr marL="90488" marR="0" lvl="0" indent="0" algn="l" defTabSz="914400" rtl="0" eaLnBrk="0" fontAlgn="base" latinLnBrk="0" hangingPunct="0">
                        <a:lnSpc>
                          <a:spcPts val="1250"/>
                        </a:lnSpc>
                        <a:spcBef>
                          <a:spcPct val="0"/>
                        </a:spcBef>
                        <a:spcAft>
                          <a:spcPts val="163"/>
                        </a:spcAft>
                        <a:buClrTx/>
                        <a:buSzTx/>
                        <a:buFontTx/>
                        <a:buNone/>
                        <a:tabLst/>
                      </a:pPr>
                      <a:r>
                        <a:rPr kumimoji="0" lang="fr-FR" sz="1100" b="0" i="0" u="none" strike="noStrike" cap="none" normalizeH="0" baseline="0" dirty="0" smtClean="0">
                          <a:ln>
                            <a:noFill/>
                          </a:ln>
                          <a:solidFill>
                            <a:schemeClr val="bg1"/>
                          </a:solidFill>
                          <a:effectLst/>
                          <a:latin typeface="Arial Narrow" pitchFamily="34" charset="0"/>
                          <a:ea typeface="Times New Roman" pitchFamily="18" charset="0"/>
                          <a:cs typeface="Arial Narrow" pitchFamily="34" charset="0"/>
                        </a:rPr>
                        <a:t>Installation clôture</a:t>
                      </a:r>
                      <a:endParaRPr kumimoji="0" lang="fr-FR" sz="1000" b="0" i="0" u="none" strike="noStrike" cap="none" normalizeH="0" baseline="0" dirty="0" smtClean="0">
                        <a:ln>
                          <a:noFill/>
                        </a:ln>
                        <a:solidFill>
                          <a:schemeClr val="bg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353A8"/>
                    </a:solidFill>
                  </a:tcPr>
                </a:tc>
                <a:tc>
                  <a:txBody>
                    <a:bodyPr/>
                    <a:lstStyle/>
                    <a:p>
                      <a:pPr marL="812800" marR="0" lvl="0" indent="0" algn="l" defTabSz="914400" rtl="0" eaLnBrk="0" fontAlgn="base" latinLnBrk="0" hangingPunct="0">
                        <a:lnSpc>
                          <a:spcPts val="1250"/>
                        </a:lnSpc>
                        <a:spcBef>
                          <a:spcPct val="0"/>
                        </a:spcBef>
                        <a:spcAft>
                          <a:spcPts val="163"/>
                        </a:spcAft>
                        <a:buClrTx/>
                        <a:buSzTx/>
                        <a:buFontTx/>
                        <a:buNone/>
                        <a:tabLst/>
                      </a:pPr>
                      <a:r>
                        <a:rPr kumimoji="0" lang="fr-FR" sz="1100" b="0" i="0" u="none" strike="noStrike" cap="none" normalizeH="0" baseline="0" dirty="0" smtClean="0">
                          <a:ln>
                            <a:noFill/>
                          </a:ln>
                          <a:solidFill>
                            <a:schemeClr val="bg1"/>
                          </a:solidFill>
                          <a:effectLst/>
                          <a:latin typeface="Arial Narrow" pitchFamily="34" charset="0"/>
                          <a:ea typeface="Times New Roman" pitchFamily="18" charset="0"/>
                          <a:cs typeface="Arial Narrow" pitchFamily="34" charset="0"/>
                        </a:rPr>
                        <a:t>4</a:t>
                      </a:r>
                      <a:endParaRPr kumimoji="0" lang="fr-FR" sz="1000" b="0" i="0" u="none" strike="noStrike" cap="none" normalizeH="0" baseline="0" dirty="0" smtClean="0">
                        <a:ln>
                          <a:noFill/>
                        </a:ln>
                        <a:solidFill>
                          <a:schemeClr val="bg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180BF"/>
                    </a:solidFill>
                  </a:tcPr>
                </a:tc>
                <a:tc>
                  <a:txBody>
                    <a:bodyPr/>
                    <a:lstStyle/>
                    <a:p>
                      <a:pPr marL="0" marR="0" lvl="0" indent="0" algn="r" defTabSz="914400" rtl="0" eaLnBrk="0" fontAlgn="base" latinLnBrk="0" hangingPunct="0">
                        <a:lnSpc>
                          <a:spcPts val="1250"/>
                        </a:lnSpc>
                        <a:spcBef>
                          <a:spcPct val="0"/>
                        </a:spcBef>
                        <a:spcAft>
                          <a:spcPts val="163"/>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3000</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090C8"/>
                    </a:solidFill>
                  </a:tcPr>
                </a:tc>
                <a:tc>
                  <a:txBody>
                    <a:bodyPr/>
                    <a:lstStyle/>
                    <a:p>
                      <a:pPr marL="0" marR="0" lvl="0" indent="0" algn="r" defTabSz="914400" rtl="0" eaLnBrk="0" fontAlgn="base" latinLnBrk="0" hangingPunct="0">
                        <a:lnSpc>
                          <a:spcPts val="1250"/>
                        </a:lnSpc>
                        <a:spcBef>
                          <a:spcPct val="0"/>
                        </a:spcBef>
                        <a:spcAft>
                          <a:spcPts val="163"/>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12000</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A3CF"/>
                    </a:solidFill>
                  </a:tcPr>
                </a:tc>
                <a:tc>
                  <a:txBody>
                    <a:bodyPr/>
                    <a:lstStyle/>
                    <a:p>
                      <a:pPr marL="0" marR="0" lvl="0" indent="0" algn="r" defTabSz="914400" rtl="0" eaLnBrk="0" fontAlgn="base" latinLnBrk="0" hangingPunct="0">
                        <a:lnSpc>
                          <a:spcPts val="1250"/>
                        </a:lnSpc>
                        <a:spcBef>
                          <a:spcPct val="0"/>
                        </a:spcBef>
                        <a:spcAft>
                          <a:spcPts val="163"/>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4</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A3CF"/>
                    </a:solidFill>
                  </a:tcPr>
                </a:tc>
              </a:tr>
              <a:tr h="188574">
                <a:tc>
                  <a:txBody>
                    <a:bodyPr/>
                    <a:lstStyle/>
                    <a:p>
                      <a:pPr marL="90488" marR="0" lvl="0" indent="0" algn="l" defTabSz="914400" rtl="0" eaLnBrk="0" fontAlgn="base" latinLnBrk="0" hangingPunct="0">
                        <a:lnSpc>
                          <a:spcPts val="1250"/>
                        </a:lnSpc>
                        <a:spcBef>
                          <a:spcPct val="0"/>
                        </a:spcBef>
                        <a:spcAft>
                          <a:spcPts val="50"/>
                        </a:spcAft>
                        <a:buClrTx/>
                        <a:buSzTx/>
                        <a:buFontTx/>
                        <a:buNone/>
                        <a:tabLst/>
                      </a:pPr>
                      <a:r>
                        <a:rPr kumimoji="0" lang="fr-FR" sz="1100" b="0" i="0" u="none" strike="noStrike" cap="none" normalizeH="0" baseline="0" dirty="0" smtClean="0">
                          <a:ln>
                            <a:noFill/>
                          </a:ln>
                          <a:solidFill>
                            <a:schemeClr val="bg1"/>
                          </a:solidFill>
                          <a:effectLst/>
                          <a:latin typeface="Arial Narrow" pitchFamily="34" charset="0"/>
                          <a:ea typeface="Times New Roman" pitchFamily="18" charset="0"/>
                          <a:cs typeface="Arial Narrow" pitchFamily="34" charset="0"/>
                        </a:rPr>
                        <a:t>puits</a:t>
                      </a:r>
                      <a:endParaRPr kumimoji="0" lang="fr-FR" sz="1000" b="0" i="0" u="none" strike="noStrike" cap="none" normalizeH="0" baseline="0" dirty="0" smtClean="0">
                        <a:ln>
                          <a:noFill/>
                        </a:ln>
                        <a:solidFill>
                          <a:schemeClr val="bg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353A8"/>
                    </a:solidFill>
                  </a:tcPr>
                </a:tc>
                <a:tc>
                  <a:txBody>
                    <a:bodyPr/>
                    <a:lstStyle/>
                    <a:p>
                      <a:pPr marL="812800" marR="0" lvl="0" indent="0" algn="l" defTabSz="914400" rtl="0" eaLnBrk="0" fontAlgn="base" latinLnBrk="0" hangingPunct="0">
                        <a:lnSpc>
                          <a:spcPts val="1250"/>
                        </a:lnSpc>
                        <a:spcBef>
                          <a:spcPct val="0"/>
                        </a:spcBef>
                        <a:spcAft>
                          <a:spcPts val="63"/>
                        </a:spcAft>
                        <a:buClrTx/>
                        <a:buSzTx/>
                        <a:buFontTx/>
                        <a:buNone/>
                        <a:tabLst/>
                      </a:pPr>
                      <a:r>
                        <a:rPr kumimoji="0" lang="fr-FR" sz="1100" b="0" i="0" u="none" strike="noStrike" cap="none" normalizeH="0" baseline="0" dirty="0" smtClean="0">
                          <a:ln>
                            <a:noFill/>
                          </a:ln>
                          <a:solidFill>
                            <a:schemeClr val="bg1"/>
                          </a:solidFill>
                          <a:effectLst/>
                          <a:latin typeface="Arial Narrow" pitchFamily="34" charset="0"/>
                          <a:ea typeface="Times New Roman" pitchFamily="18" charset="0"/>
                          <a:cs typeface="Arial Narrow" pitchFamily="34" charset="0"/>
                        </a:rPr>
                        <a:t>1</a:t>
                      </a:r>
                      <a:endParaRPr kumimoji="0" lang="fr-FR" sz="1000" b="0" i="0" u="none" strike="noStrike" cap="none" normalizeH="0" baseline="0" dirty="0" smtClean="0">
                        <a:ln>
                          <a:noFill/>
                        </a:ln>
                        <a:solidFill>
                          <a:schemeClr val="bg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180BF"/>
                    </a:solidFill>
                  </a:tcPr>
                </a:tc>
                <a:tc>
                  <a:txBody>
                    <a:bodyPr/>
                    <a:lstStyle/>
                    <a:p>
                      <a:pPr marL="0" marR="0" lvl="0" indent="0" algn="r" defTabSz="914400" rtl="0" eaLnBrk="0" fontAlgn="base" latinLnBrk="0" hangingPunct="0">
                        <a:lnSpc>
                          <a:spcPts val="1250"/>
                        </a:lnSpc>
                        <a:spcBef>
                          <a:spcPct val="0"/>
                        </a:spcBef>
                        <a:spcAft>
                          <a:spcPts val="63"/>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30000</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090C8"/>
                    </a:solidFill>
                  </a:tcPr>
                </a:tc>
                <a:tc>
                  <a:txBody>
                    <a:bodyPr/>
                    <a:lstStyle/>
                    <a:p>
                      <a:pPr marL="0" marR="0" lvl="0" indent="0" algn="r" defTabSz="914400" rtl="0" eaLnBrk="0" fontAlgn="base" latinLnBrk="0" hangingPunct="0">
                        <a:lnSpc>
                          <a:spcPts val="1250"/>
                        </a:lnSpc>
                        <a:spcBef>
                          <a:spcPct val="0"/>
                        </a:spcBef>
                        <a:spcAft>
                          <a:spcPts val="63"/>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30000</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A3CF"/>
                    </a:solidFill>
                  </a:tcPr>
                </a:tc>
                <a:tc>
                  <a:txBody>
                    <a:bodyPr/>
                    <a:lstStyle/>
                    <a:p>
                      <a:pPr marL="0" marR="0" lvl="0" indent="0" algn="r" defTabSz="914400" rtl="0" eaLnBrk="0" fontAlgn="base" latinLnBrk="0" hangingPunct="0">
                        <a:lnSpc>
                          <a:spcPts val="1250"/>
                        </a:lnSpc>
                        <a:spcBef>
                          <a:spcPct val="0"/>
                        </a:spcBef>
                        <a:spcAft>
                          <a:spcPts val="63"/>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10</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A3CF"/>
                    </a:solidFill>
                  </a:tcPr>
                </a:tc>
              </a:tr>
              <a:tr h="186989">
                <a:tc>
                  <a:txBody>
                    <a:bodyPr/>
                    <a:lstStyle/>
                    <a:p>
                      <a:pPr marL="90488" marR="0" lvl="0" indent="0" algn="l" defTabSz="914400" rtl="0" eaLnBrk="0" fontAlgn="base" latinLnBrk="0" hangingPunct="0">
                        <a:lnSpc>
                          <a:spcPts val="1250"/>
                        </a:lnSpc>
                        <a:spcBef>
                          <a:spcPct val="0"/>
                        </a:spcBef>
                        <a:spcAft>
                          <a:spcPts val="75"/>
                        </a:spcAft>
                        <a:buClrTx/>
                        <a:buSzTx/>
                        <a:buFontTx/>
                        <a:buNone/>
                        <a:tabLst/>
                      </a:pPr>
                      <a:r>
                        <a:rPr kumimoji="0" lang="fr-FR" sz="1100" b="0" i="0" u="none" strike="noStrike" cap="none" normalizeH="0" baseline="0" dirty="0" smtClean="0">
                          <a:ln>
                            <a:noFill/>
                          </a:ln>
                          <a:solidFill>
                            <a:schemeClr val="bg1"/>
                          </a:solidFill>
                          <a:effectLst/>
                          <a:latin typeface="Arial Narrow" pitchFamily="34" charset="0"/>
                          <a:ea typeface="Times New Roman" pitchFamily="18" charset="0"/>
                          <a:cs typeface="Arial Narrow" pitchFamily="34" charset="0"/>
                        </a:rPr>
                        <a:t>fût pour le puits</a:t>
                      </a:r>
                      <a:endParaRPr kumimoji="0" lang="fr-FR" sz="1000" b="0" i="0" u="none" strike="noStrike" cap="none" normalizeH="0" baseline="0" dirty="0" smtClean="0">
                        <a:ln>
                          <a:noFill/>
                        </a:ln>
                        <a:solidFill>
                          <a:schemeClr val="bg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353A8"/>
                    </a:solidFill>
                  </a:tcPr>
                </a:tc>
                <a:tc>
                  <a:txBody>
                    <a:bodyPr/>
                    <a:lstStyle/>
                    <a:p>
                      <a:pPr marL="812800" marR="0" lvl="0" indent="0" algn="l" defTabSz="914400" rtl="0" eaLnBrk="0" fontAlgn="base" latinLnBrk="0" hangingPunct="0">
                        <a:lnSpc>
                          <a:spcPts val="1250"/>
                        </a:lnSpc>
                        <a:spcBef>
                          <a:spcPct val="0"/>
                        </a:spcBef>
                        <a:spcAft>
                          <a:spcPts val="88"/>
                        </a:spcAft>
                        <a:buClrTx/>
                        <a:buSzTx/>
                        <a:buFontTx/>
                        <a:buNone/>
                        <a:tabLst/>
                      </a:pPr>
                      <a:r>
                        <a:rPr kumimoji="0" lang="fr-FR" sz="1100" b="0" i="0" u="none" strike="noStrike" cap="none" normalizeH="0" baseline="0" dirty="0" smtClean="0">
                          <a:ln>
                            <a:noFill/>
                          </a:ln>
                          <a:solidFill>
                            <a:schemeClr val="bg1"/>
                          </a:solidFill>
                          <a:effectLst/>
                          <a:latin typeface="Arial Narrow" pitchFamily="34" charset="0"/>
                          <a:ea typeface="Times New Roman" pitchFamily="18" charset="0"/>
                          <a:cs typeface="Arial Narrow" pitchFamily="34" charset="0"/>
                        </a:rPr>
                        <a:t>2</a:t>
                      </a:r>
                      <a:endParaRPr kumimoji="0" lang="fr-FR" sz="1000" b="0" i="0" u="none" strike="noStrike" cap="none" normalizeH="0" baseline="0" dirty="0" smtClean="0">
                        <a:ln>
                          <a:noFill/>
                        </a:ln>
                        <a:solidFill>
                          <a:schemeClr val="bg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180BF"/>
                    </a:solidFill>
                  </a:tcPr>
                </a:tc>
                <a:tc>
                  <a:txBody>
                    <a:bodyPr/>
                    <a:lstStyle/>
                    <a:p>
                      <a:pPr marL="0" marR="0" lvl="0" indent="0" algn="r" defTabSz="914400" rtl="0" eaLnBrk="0" fontAlgn="base" latinLnBrk="0" hangingPunct="0">
                        <a:lnSpc>
                          <a:spcPts val="1250"/>
                        </a:lnSpc>
                        <a:spcBef>
                          <a:spcPct val="0"/>
                        </a:spcBef>
                        <a:spcAft>
                          <a:spcPts val="88"/>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10000</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090C8"/>
                    </a:solidFill>
                  </a:tcPr>
                </a:tc>
                <a:tc>
                  <a:txBody>
                    <a:bodyPr/>
                    <a:lstStyle/>
                    <a:p>
                      <a:pPr marL="0" marR="0" lvl="0" indent="0" algn="r" defTabSz="914400" rtl="0" eaLnBrk="0" fontAlgn="base" latinLnBrk="0" hangingPunct="0">
                        <a:lnSpc>
                          <a:spcPts val="1250"/>
                        </a:lnSpc>
                        <a:spcBef>
                          <a:spcPct val="0"/>
                        </a:spcBef>
                        <a:spcAft>
                          <a:spcPts val="88"/>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20000</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A3CF"/>
                    </a:solidFill>
                  </a:tcPr>
                </a:tc>
                <a:tc>
                  <a:txBody>
                    <a:bodyPr/>
                    <a:lstStyle/>
                    <a:p>
                      <a:pPr marL="0" marR="0" lvl="0" indent="0" algn="r" defTabSz="914400" rtl="0" eaLnBrk="0" fontAlgn="base" latinLnBrk="0" hangingPunct="0">
                        <a:lnSpc>
                          <a:spcPts val="1250"/>
                        </a:lnSpc>
                        <a:spcBef>
                          <a:spcPct val="0"/>
                        </a:spcBef>
                        <a:spcAft>
                          <a:spcPts val="88"/>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7</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8B8DB"/>
                    </a:solidFill>
                  </a:tcPr>
                </a:tc>
              </a:tr>
              <a:tr h="188574">
                <a:tc>
                  <a:txBody>
                    <a:bodyPr/>
                    <a:lstStyle/>
                    <a:p>
                      <a:pPr marL="90488" marR="0" lvl="0" indent="0" algn="l" defTabSz="914400" rtl="0" eaLnBrk="0" fontAlgn="base" latinLnBrk="0" hangingPunct="0">
                        <a:lnSpc>
                          <a:spcPts val="1250"/>
                        </a:lnSpc>
                        <a:spcBef>
                          <a:spcPct val="0"/>
                        </a:spcBef>
                        <a:spcAft>
                          <a:spcPts val="100"/>
                        </a:spcAft>
                        <a:buClrTx/>
                        <a:buSzTx/>
                        <a:buFontTx/>
                        <a:buNone/>
                        <a:tabLst/>
                      </a:pPr>
                      <a:r>
                        <a:rPr kumimoji="0" lang="fr-FR" sz="1100" b="0" i="0" u="none" strike="noStrike" cap="none" normalizeH="0" baseline="0" dirty="0" smtClean="0">
                          <a:ln>
                            <a:noFill/>
                          </a:ln>
                          <a:solidFill>
                            <a:schemeClr val="bg1"/>
                          </a:solidFill>
                          <a:effectLst/>
                          <a:latin typeface="Arial Narrow" pitchFamily="34" charset="0"/>
                          <a:ea typeface="Times New Roman" pitchFamily="18" charset="0"/>
                          <a:cs typeface="Arial Narrow" pitchFamily="34" charset="0"/>
                        </a:rPr>
                        <a:t>arrosoir plastique 15 I</a:t>
                      </a:r>
                      <a:endParaRPr kumimoji="0" lang="fr-FR" sz="1000" b="0" i="0" u="none" strike="noStrike" cap="none" normalizeH="0" baseline="0" dirty="0" smtClean="0">
                        <a:ln>
                          <a:noFill/>
                        </a:ln>
                        <a:solidFill>
                          <a:schemeClr val="bg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353A8"/>
                    </a:solidFill>
                  </a:tcPr>
                </a:tc>
                <a:tc>
                  <a:txBody>
                    <a:bodyPr/>
                    <a:lstStyle/>
                    <a:p>
                      <a:pPr marL="812800" marR="0" lvl="0" indent="0" algn="l" defTabSz="914400" rtl="0" eaLnBrk="0" fontAlgn="base" latinLnBrk="0" hangingPunct="0">
                        <a:lnSpc>
                          <a:spcPts val="1250"/>
                        </a:lnSpc>
                        <a:spcBef>
                          <a:spcPct val="0"/>
                        </a:spcBef>
                        <a:spcAft>
                          <a:spcPts val="100"/>
                        </a:spcAft>
                        <a:buClrTx/>
                        <a:buSzTx/>
                        <a:buFontTx/>
                        <a:buNone/>
                        <a:tabLst/>
                      </a:pPr>
                      <a:r>
                        <a:rPr kumimoji="0" lang="fr-FR" sz="1100" b="0" i="0" u="none" strike="noStrike" cap="none" normalizeH="0" baseline="0" dirty="0" smtClean="0">
                          <a:ln>
                            <a:noFill/>
                          </a:ln>
                          <a:solidFill>
                            <a:schemeClr val="bg1"/>
                          </a:solidFill>
                          <a:effectLst/>
                          <a:latin typeface="Arial Narrow" pitchFamily="34" charset="0"/>
                          <a:ea typeface="Times New Roman" pitchFamily="18" charset="0"/>
                          <a:cs typeface="Arial Narrow" pitchFamily="34" charset="0"/>
                        </a:rPr>
                        <a:t>2</a:t>
                      </a:r>
                      <a:endParaRPr kumimoji="0" lang="fr-FR" sz="1000" b="0" i="0" u="none" strike="noStrike" cap="none" normalizeH="0" baseline="0" dirty="0" smtClean="0">
                        <a:ln>
                          <a:noFill/>
                        </a:ln>
                        <a:solidFill>
                          <a:schemeClr val="bg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180BF"/>
                    </a:solidFill>
                  </a:tcPr>
                </a:tc>
                <a:tc>
                  <a:txBody>
                    <a:bodyPr/>
                    <a:lstStyle/>
                    <a:p>
                      <a:pPr marL="0" marR="0" lvl="0" indent="0" algn="r" defTabSz="914400" rtl="0" eaLnBrk="0" fontAlgn="base" latinLnBrk="0" hangingPunct="0">
                        <a:lnSpc>
                          <a:spcPts val="1250"/>
                        </a:lnSpc>
                        <a:spcBef>
                          <a:spcPct val="0"/>
                        </a:spcBef>
                        <a:spcAft>
                          <a:spcPts val="100"/>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9000</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A3CF"/>
                    </a:solidFill>
                  </a:tcPr>
                </a:tc>
                <a:tc>
                  <a:txBody>
                    <a:bodyPr/>
                    <a:lstStyle/>
                    <a:p>
                      <a:pPr marL="0" marR="0" lvl="0" indent="0" algn="r" defTabSz="914400" rtl="0" eaLnBrk="0" fontAlgn="base" latinLnBrk="0" hangingPunct="0">
                        <a:lnSpc>
                          <a:spcPts val="1250"/>
                        </a:lnSpc>
                        <a:spcBef>
                          <a:spcPct val="0"/>
                        </a:spcBef>
                        <a:spcAft>
                          <a:spcPts val="100"/>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18000</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A3CF"/>
                    </a:solidFill>
                  </a:tcPr>
                </a:tc>
                <a:tc>
                  <a:txBody>
                    <a:bodyPr/>
                    <a:lstStyle/>
                    <a:p>
                      <a:pPr marL="0" marR="0" lvl="0" indent="0" algn="r" defTabSz="914400" rtl="0" eaLnBrk="0" fontAlgn="base" latinLnBrk="0" hangingPunct="0">
                        <a:lnSpc>
                          <a:spcPts val="1250"/>
                        </a:lnSpc>
                        <a:spcBef>
                          <a:spcPct val="0"/>
                        </a:spcBef>
                        <a:spcAft>
                          <a:spcPts val="100"/>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6</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8B8DB"/>
                    </a:solidFill>
                  </a:tcPr>
                </a:tc>
              </a:tr>
              <a:tr h="186989">
                <a:tc>
                  <a:txBody>
                    <a:bodyPr/>
                    <a:lstStyle/>
                    <a:p>
                      <a:pPr marL="90488" marR="0" lvl="0" indent="0" algn="l" defTabSz="914400" rtl="0" eaLnBrk="0" fontAlgn="base" latinLnBrk="0" hangingPunct="0">
                        <a:lnSpc>
                          <a:spcPts val="1250"/>
                        </a:lnSpc>
                        <a:spcBef>
                          <a:spcPct val="0"/>
                        </a:spcBef>
                        <a:spcAft>
                          <a:spcPts val="63"/>
                        </a:spcAft>
                        <a:buClrTx/>
                        <a:buSzTx/>
                        <a:buFontTx/>
                        <a:buNone/>
                        <a:tabLst/>
                      </a:pPr>
                      <a:r>
                        <a:rPr kumimoji="0" lang="fr-FR" sz="1100" b="0" i="0" u="none" strike="noStrike" cap="none" normalizeH="0" baseline="0" dirty="0" smtClean="0">
                          <a:ln>
                            <a:noFill/>
                          </a:ln>
                          <a:solidFill>
                            <a:schemeClr val="bg1"/>
                          </a:solidFill>
                          <a:effectLst/>
                          <a:latin typeface="Arial Narrow" pitchFamily="34" charset="0"/>
                          <a:ea typeface="Times New Roman" pitchFamily="18" charset="0"/>
                          <a:cs typeface="Arial Narrow" pitchFamily="34" charset="0"/>
                        </a:rPr>
                        <a:t>pelle</a:t>
                      </a:r>
                      <a:endParaRPr kumimoji="0" lang="fr-FR" sz="1000" b="0" i="0" u="none" strike="noStrike" cap="none" normalizeH="0" baseline="0" dirty="0" smtClean="0">
                        <a:ln>
                          <a:noFill/>
                        </a:ln>
                        <a:solidFill>
                          <a:schemeClr val="bg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353A8"/>
                    </a:solidFill>
                  </a:tcPr>
                </a:tc>
                <a:tc>
                  <a:txBody>
                    <a:bodyPr/>
                    <a:lstStyle/>
                    <a:p>
                      <a:pPr marL="812800" marR="0" lvl="0" indent="0" algn="l" defTabSz="914400" rtl="0" eaLnBrk="0" fontAlgn="base" latinLnBrk="0" hangingPunct="0">
                        <a:lnSpc>
                          <a:spcPts val="1250"/>
                        </a:lnSpc>
                        <a:spcBef>
                          <a:spcPct val="0"/>
                        </a:spcBef>
                        <a:spcAft>
                          <a:spcPts val="63"/>
                        </a:spcAft>
                        <a:buClrTx/>
                        <a:buSzTx/>
                        <a:buFontTx/>
                        <a:buNone/>
                        <a:tabLst/>
                      </a:pPr>
                      <a:r>
                        <a:rPr kumimoji="0" lang="fr-FR" sz="1100" b="0" i="0" u="none" strike="noStrike" cap="none" normalizeH="0" baseline="0" dirty="0" smtClean="0">
                          <a:ln>
                            <a:noFill/>
                          </a:ln>
                          <a:solidFill>
                            <a:schemeClr val="bg1"/>
                          </a:solidFill>
                          <a:effectLst/>
                          <a:latin typeface="Arial Narrow" pitchFamily="34" charset="0"/>
                          <a:ea typeface="Times New Roman" pitchFamily="18" charset="0"/>
                          <a:cs typeface="Arial Narrow" pitchFamily="34" charset="0"/>
                        </a:rPr>
                        <a:t>3</a:t>
                      </a:r>
                      <a:endParaRPr kumimoji="0" lang="fr-FR" sz="1000" b="0" i="0" u="none" strike="noStrike" cap="none" normalizeH="0" baseline="0" dirty="0" smtClean="0">
                        <a:ln>
                          <a:noFill/>
                        </a:ln>
                        <a:solidFill>
                          <a:schemeClr val="bg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090C8"/>
                    </a:solidFill>
                  </a:tcPr>
                </a:tc>
                <a:tc>
                  <a:txBody>
                    <a:bodyPr/>
                    <a:lstStyle/>
                    <a:p>
                      <a:pPr marL="0" marR="0" lvl="0" indent="0" algn="r" defTabSz="914400" rtl="0" eaLnBrk="0" fontAlgn="base" latinLnBrk="0" hangingPunct="0">
                        <a:lnSpc>
                          <a:spcPts val="1250"/>
                        </a:lnSpc>
                        <a:spcBef>
                          <a:spcPct val="0"/>
                        </a:spcBef>
                        <a:spcAft>
                          <a:spcPts val="63"/>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5000</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A3CF"/>
                    </a:solidFill>
                  </a:tcPr>
                </a:tc>
                <a:tc>
                  <a:txBody>
                    <a:bodyPr/>
                    <a:lstStyle/>
                    <a:p>
                      <a:pPr marL="0" marR="0" lvl="0" indent="0" algn="r" defTabSz="914400" rtl="0" eaLnBrk="0" fontAlgn="base" latinLnBrk="0" hangingPunct="0">
                        <a:lnSpc>
                          <a:spcPts val="1250"/>
                        </a:lnSpc>
                        <a:spcBef>
                          <a:spcPct val="0"/>
                        </a:spcBef>
                        <a:spcAft>
                          <a:spcPts val="63"/>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15000</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A3CF"/>
                    </a:solidFill>
                  </a:tcPr>
                </a:tc>
                <a:tc>
                  <a:txBody>
                    <a:bodyPr/>
                    <a:lstStyle/>
                    <a:p>
                      <a:pPr marL="0" marR="0" lvl="0" indent="0" algn="r" defTabSz="914400" rtl="0" eaLnBrk="0" fontAlgn="base" latinLnBrk="0" hangingPunct="0">
                        <a:lnSpc>
                          <a:spcPts val="1250"/>
                        </a:lnSpc>
                        <a:spcBef>
                          <a:spcPct val="0"/>
                        </a:spcBef>
                        <a:spcAft>
                          <a:spcPts val="63"/>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5</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8B8DB"/>
                    </a:solidFill>
                  </a:tcPr>
                </a:tc>
              </a:tr>
              <a:tr h="194914">
                <a:tc>
                  <a:txBody>
                    <a:bodyPr/>
                    <a:lstStyle/>
                    <a:p>
                      <a:pPr marL="90488" marR="0" lvl="0" indent="0" algn="l" defTabSz="914400" rtl="0" eaLnBrk="0" fontAlgn="base" latinLnBrk="0" hangingPunct="0">
                        <a:lnSpc>
                          <a:spcPts val="1275"/>
                        </a:lnSpc>
                        <a:spcBef>
                          <a:spcPct val="0"/>
                        </a:spcBef>
                        <a:spcAft>
                          <a:spcPts val="138"/>
                        </a:spcAft>
                        <a:buClrTx/>
                        <a:buSzTx/>
                        <a:buFontTx/>
                        <a:buNone/>
                        <a:tabLst/>
                      </a:pPr>
                      <a:r>
                        <a:rPr kumimoji="0" lang="fr-FR" sz="1100" b="0" i="0" u="none" strike="noStrike" cap="none" normalizeH="0" baseline="0" dirty="0" smtClean="0">
                          <a:ln>
                            <a:noFill/>
                          </a:ln>
                          <a:solidFill>
                            <a:srgbClr val="000000"/>
                          </a:solidFill>
                          <a:effectLst/>
                          <a:latin typeface="Arial Narrow" pitchFamily="34" charset="0"/>
                          <a:ea typeface="Times New Roman" pitchFamily="18" charset="0"/>
                          <a:cs typeface="Arial Narrow" pitchFamily="34" charset="0"/>
                        </a:rPr>
                        <a:t>Bêche (</a:t>
                      </a:r>
                      <a:r>
                        <a:rPr kumimoji="0" lang="fr-FR" sz="1100" b="0" i="0" u="none" strike="noStrike" cap="none" normalizeH="0" baseline="0" dirty="0" err="1" smtClean="0">
                          <a:ln>
                            <a:noFill/>
                          </a:ln>
                          <a:solidFill>
                            <a:srgbClr val="000000"/>
                          </a:solidFill>
                          <a:effectLst/>
                          <a:latin typeface="Arial Narrow" pitchFamily="34" charset="0"/>
                          <a:ea typeface="Times New Roman" pitchFamily="18" charset="0"/>
                          <a:cs typeface="Arial Narrow" pitchFamily="34" charset="0"/>
                        </a:rPr>
                        <a:t>Angady</a:t>
                      </a:r>
                      <a:r>
                        <a:rPr kumimoji="0" lang="fr-FR" sz="1100" b="0" i="0" u="none" strike="noStrike" cap="none" normalizeH="0" baseline="0" dirty="0" smtClean="0">
                          <a:ln>
                            <a:noFill/>
                          </a:ln>
                          <a:solidFill>
                            <a:srgbClr val="000000"/>
                          </a:solidFill>
                          <a:effectLst/>
                          <a:latin typeface="Arial Narrow" pitchFamily="34" charset="0"/>
                          <a:ea typeface="Times New Roman" pitchFamily="18" charset="0"/>
                          <a:cs typeface="Arial Narrow" pitchFamily="34" charset="0"/>
                        </a:rPr>
                        <a:t>)</a:t>
                      </a:r>
                      <a:endParaRPr kumimoji="0" lang="fr-FR" sz="1000" b="0" i="0" u="none" strike="noStrike" cap="none" normalizeH="0" baseline="0" dirty="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B5"/>
                    </a:solidFill>
                  </a:tcPr>
                </a:tc>
                <a:tc>
                  <a:txBody>
                    <a:bodyPr/>
                    <a:lstStyle/>
                    <a:p>
                      <a:pPr marL="0" marR="0" lvl="0" indent="0" algn="l" defTabSz="914400" rtl="0" eaLnBrk="0" fontAlgn="base" latinLnBrk="0" hangingPunct="0">
                        <a:lnSpc>
                          <a:spcPts val="1250"/>
                        </a:lnSpc>
                        <a:spcBef>
                          <a:spcPct val="0"/>
                        </a:spcBef>
                        <a:spcAft>
                          <a:spcPts val="150"/>
                        </a:spcAft>
                        <a:buClrTx/>
                        <a:buSzTx/>
                        <a:buFontTx/>
                        <a:buNone/>
                        <a:tabLst/>
                      </a:pPr>
                      <a:r>
                        <a:rPr kumimoji="0" lang="fr-FR" sz="1100" b="0" i="0" u="none" strike="noStrike" cap="none" normalizeH="0" baseline="0" dirty="0" smtClean="0">
                          <a:ln>
                            <a:noFill/>
                          </a:ln>
                          <a:solidFill>
                            <a:srgbClr val="000000"/>
                          </a:solidFill>
                          <a:effectLst/>
                          <a:latin typeface="Arial Narrow" pitchFamily="34" charset="0"/>
                          <a:ea typeface="Times New Roman" pitchFamily="18" charset="0"/>
                          <a:cs typeface="Arial Narrow" pitchFamily="34" charset="0"/>
                        </a:rPr>
                        <a:t>3</a:t>
                      </a:r>
                      <a:endParaRPr kumimoji="0" lang="fr-FR" sz="1000" b="0" i="0" u="none" strike="noStrike" cap="none" normalizeH="0" baseline="0" dirty="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090C8"/>
                    </a:solidFill>
                  </a:tcPr>
                </a:tc>
                <a:tc>
                  <a:txBody>
                    <a:bodyPr/>
                    <a:lstStyle/>
                    <a:p>
                      <a:pPr marL="0" marR="0" lvl="0" indent="0" algn="r" defTabSz="914400" rtl="0" eaLnBrk="0" fontAlgn="base" latinLnBrk="0" hangingPunct="0">
                        <a:lnSpc>
                          <a:spcPts val="1250"/>
                        </a:lnSpc>
                        <a:spcBef>
                          <a:spcPct val="0"/>
                        </a:spcBef>
                        <a:spcAft>
                          <a:spcPts val="150"/>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6 000</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A3CF"/>
                    </a:solidFill>
                  </a:tcPr>
                </a:tc>
                <a:tc>
                  <a:txBody>
                    <a:bodyPr/>
                    <a:lstStyle/>
                    <a:p>
                      <a:pPr marL="0" marR="0" lvl="0" indent="0" algn="r" defTabSz="914400" rtl="0" eaLnBrk="0" fontAlgn="base" latinLnBrk="0" hangingPunct="0">
                        <a:lnSpc>
                          <a:spcPts val="1250"/>
                        </a:lnSpc>
                        <a:spcBef>
                          <a:spcPct val="0"/>
                        </a:spcBef>
                        <a:spcAft>
                          <a:spcPts val="150"/>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18 000</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8B8DB"/>
                    </a:solidFill>
                  </a:tcPr>
                </a:tc>
                <a:tc>
                  <a:txBody>
                    <a:bodyPr/>
                    <a:lstStyle/>
                    <a:p>
                      <a:pPr marL="0" marR="0" lvl="0" indent="0" algn="r" defTabSz="914400" rtl="0" eaLnBrk="0" fontAlgn="base" latinLnBrk="0" hangingPunct="0">
                        <a:lnSpc>
                          <a:spcPts val="1250"/>
                        </a:lnSpc>
                        <a:spcBef>
                          <a:spcPct val="0"/>
                        </a:spcBef>
                        <a:spcAft>
                          <a:spcPts val="150"/>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6</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8B8DB"/>
                    </a:solidFill>
                  </a:tcPr>
                </a:tc>
              </a:tr>
              <a:tr h="183820">
                <a:tc>
                  <a:txBody>
                    <a:bodyPr/>
                    <a:lstStyle/>
                    <a:p>
                      <a:pPr marL="90488" marR="0" lvl="0" indent="0" algn="l" defTabSz="914400" rtl="0" eaLnBrk="0" fontAlgn="base" latinLnBrk="0" hangingPunct="0">
                        <a:lnSpc>
                          <a:spcPts val="1250"/>
                        </a:lnSpc>
                        <a:spcBef>
                          <a:spcPct val="0"/>
                        </a:spcBef>
                        <a:spcAft>
                          <a:spcPts val="88"/>
                        </a:spcAft>
                        <a:buClrTx/>
                        <a:buSzTx/>
                        <a:buFontTx/>
                        <a:buNone/>
                        <a:tabLst/>
                      </a:pPr>
                      <a:r>
                        <a:rPr kumimoji="0" lang="fr-FR" sz="1100" b="0" i="0" u="none" strike="noStrike" cap="none" normalizeH="0" baseline="0" dirty="0" smtClean="0">
                          <a:ln>
                            <a:noFill/>
                          </a:ln>
                          <a:solidFill>
                            <a:srgbClr val="000000"/>
                          </a:solidFill>
                          <a:effectLst/>
                          <a:latin typeface="Arial Narrow" pitchFamily="34" charset="0"/>
                          <a:ea typeface="Times New Roman" pitchFamily="18" charset="0"/>
                          <a:cs typeface="Arial Narrow" pitchFamily="34" charset="0"/>
                        </a:rPr>
                        <a:t>Corde plastique (diamètre 3 mm) rouleau</a:t>
                      </a:r>
                      <a:endParaRPr kumimoji="0" lang="fr-FR" sz="1000" b="0" i="0" u="none" strike="noStrike" cap="none" normalizeH="0" baseline="0" dirty="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B5"/>
                    </a:solidFill>
                  </a:tcPr>
                </a:tc>
                <a:tc>
                  <a:txBody>
                    <a:bodyPr/>
                    <a:lstStyle/>
                    <a:p>
                      <a:pPr marL="0" marR="0" lvl="0" indent="0" algn="l" defTabSz="914400" rtl="0" eaLnBrk="0" fontAlgn="base" latinLnBrk="0" hangingPunct="0">
                        <a:lnSpc>
                          <a:spcPts val="1250"/>
                        </a:lnSpc>
                        <a:spcBef>
                          <a:spcPct val="0"/>
                        </a:spcBef>
                        <a:spcAft>
                          <a:spcPts val="100"/>
                        </a:spcAft>
                        <a:buClrTx/>
                        <a:buSzTx/>
                        <a:buFontTx/>
                        <a:buNone/>
                        <a:tabLst/>
                      </a:pPr>
                      <a:r>
                        <a:rPr kumimoji="0" lang="fr-FR" sz="1100" b="0" i="0" u="none" strike="noStrike" cap="none" normalizeH="0" baseline="0" dirty="0" smtClean="0">
                          <a:ln>
                            <a:noFill/>
                          </a:ln>
                          <a:solidFill>
                            <a:srgbClr val="000000"/>
                          </a:solidFill>
                          <a:effectLst/>
                          <a:latin typeface="Arial Narrow" pitchFamily="34" charset="0"/>
                          <a:ea typeface="Times New Roman" pitchFamily="18" charset="0"/>
                          <a:cs typeface="Arial Narrow" pitchFamily="34" charset="0"/>
                        </a:rPr>
                        <a:t>1</a:t>
                      </a:r>
                      <a:endParaRPr kumimoji="0" lang="fr-FR" sz="1000" b="0" i="0" u="none" strike="noStrike" cap="none" normalizeH="0" baseline="0" dirty="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090C8"/>
                    </a:solidFill>
                  </a:tcPr>
                </a:tc>
                <a:tc>
                  <a:txBody>
                    <a:bodyPr/>
                    <a:lstStyle/>
                    <a:p>
                      <a:pPr marL="0" marR="0" lvl="0" indent="0" algn="r" defTabSz="914400" rtl="0" eaLnBrk="0" fontAlgn="base" latinLnBrk="0" hangingPunct="0">
                        <a:lnSpc>
                          <a:spcPts val="1250"/>
                        </a:lnSpc>
                        <a:spcBef>
                          <a:spcPct val="0"/>
                        </a:spcBef>
                        <a:spcAft>
                          <a:spcPts val="75"/>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3 500</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A3CF"/>
                    </a:solidFill>
                  </a:tcPr>
                </a:tc>
                <a:tc>
                  <a:txBody>
                    <a:bodyPr/>
                    <a:lstStyle/>
                    <a:p>
                      <a:pPr marL="0" marR="0" lvl="0" indent="0" algn="r" defTabSz="914400" rtl="0" eaLnBrk="0" fontAlgn="base" latinLnBrk="0" hangingPunct="0">
                        <a:lnSpc>
                          <a:spcPts val="1250"/>
                        </a:lnSpc>
                        <a:spcBef>
                          <a:spcPct val="0"/>
                        </a:spcBef>
                        <a:spcAft>
                          <a:spcPts val="75"/>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3 500</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8B8DB"/>
                    </a:solidFill>
                  </a:tcPr>
                </a:tc>
                <a:tc>
                  <a:txBody>
                    <a:bodyPr/>
                    <a:lstStyle/>
                    <a:p>
                      <a:pPr marL="0" marR="0" lvl="0" indent="0" algn="r" defTabSz="914400" rtl="0" eaLnBrk="0" fontAlgn="base" latinLnBrk="0" hangingPunct="0">
                        <a:lnSpc>
                          <a:spcPts val="1250"/>
                        </a:lnSpc>
                        <a:spcBef>
                          <a:spcPct val="0"/>
                        </a:spcBef>
                        <a:spcAft>
                          <a:spcPts val="100"/>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1</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8B8DB"/>
                    </a:solidFill>
                  </a:tcPr>
                </a:tc>
              </a:tr>
              <a:tr h="191744">
                <a:tc>
                  <a:txBody>
                    <a:bodyPr/>
                    <a:lstStyle/>
                    <a:p>
                      <a:pPr marL="90488" marR="0" lvl="0" indent="0" algn="l" defTabSz="914400" rtl="0" eaLnBrk="0" fontAlgn="base" latinLnBrk="0" hangingPunct="0">
                        <a:lnSpc>
                          <a:spcPts val="1250"/>
                        </a:lnSpc>
                        <a:spcBef>
                          <a:spcPct val="0"/>
                        </a:spcBef>
                        <a:spcAft>
                          <a:spcPts val="138"/>
                        </a:spcAft>
                        <a:buClrTx/>
                        <a:buSzTx/>
                        <a:buFontTx/>
                        <a:buNone/>
                        <a:tabLst/>
                      </a:pPr>
                      <a:r>
                        <a:rPr kumimoji="0" lang="fr-FR" sz="1100" b="0" i="0" u="none" strike="noStrike" cap="none" normalizeH="0" baseline="0" dirty="0" smtClean="0">
                          <a:ln>
                            <a:noFill/>
                          </a:ln>
                          <a:solidFill>
                            <a:srgbClr val="000000"/>
                          </a:solidFill>
                          <a:effectLst/>
                          <a:latin typeface="Arial Narrow" pitchFamily="34" charset="0"/>
                          <a:ea typeface="Times New Roman" pitchFamily="18" charset="0"/>
                          <a:cs typeface="Arial Narrow" pitchFamily="34" charset="0"/>
                        </a:rPr>
                        <a:t>support ombrage</a:t>
                      </a:r>
                      <a:endParaRPr kumimoji="0" lang="fr-FR" sz="1000" b="0" i="0" u="none" strike="noStrike" cap="none" normalizeH="0" baseline="0" dirty="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B5"/>
                    </a:solidFill>
                  </a:tcPr>
                </a:tc>
                <a:tc>
                  <a:txBody>
                    <a:bodyPr/>
                    <a:lstStyle/>
                    <a:p>
                      <a:pPr marL="0" marR="0" lvl="0" indent="0" algn="l" defTabSz="914400" rtl="0" eaLnBrk="0" fontAlgn="base" latinLnBrk="0" hangingPunct="0">
                        <a:lnSpc>
                          <a:spcPts val="1250"/>
                        </a:lnSpc>
                        <a:spcBef>
                          <a:spcPct val="0"/>
                        </a:spcBef>
                        <a:spcAft>
                          <a:spcPts val="138"/>
                        </a:spcAft>
                        <a:buClrTx/>
                        <a:buSzTx/>
                        <a:buFontTx/>
                        <a:buNone/>
                        <a:tabLst/>
                      </a:pPr>
                      <a:r>
                        <a:rPr kumimoji="0" lang="fr-FR" sz="1100" b="0" i="0" u="none" strike="noStrike" cap="none" normalizeH="0" baseline="0" dirty="0" smtClean="0">
                          <a:ln>
                            <a:noFill/>
                          </a:ln>
                          <a:solidFill>
                            <a:srgbClr val="000000"/>
                          </a:solidFill>
                          <a:effectLst/>
                          <a:latin typeface="Arial Narrow" pitchFamily="34" charset="0"/>
                          <a:ea typeface="Times New Roman" pitchFamily="18" charset="0"/>
                          <a:cs typeface="Arial Narrow" pitchFamily="34" charset="0"/>
                        </a:rPr>
                        <a:t>12 gaulettes par planches</a:t>
                      </a:r>
                      <a:endParaRPr kumimoji="0" lang="fr-FR" sz="1000" b="0" i="0" u="none" strike="noStrike" cap="none" normalizeH="0" baseline="0" dirty="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090C8"/>
                    </a:solidFill>
                  </a:tcPr>
                </a:tc>
                <a:tc>
                  <a:txBody>
                    <a:bodyPr/>
                    <a:lstStyle/>
                    <a:p>
                      <a:pPr marL="0" marR="0" lvl="0" indent="0" algn="r" defTabSz="914400" rtl="0" eaLnBrk="0" fontAlgn="base" latinLnBrk="0" hangingPunct="0">
                        <a:lnSpc>
                          <a:spcPts val="1250"/>
                        </a:lnSpc>
                        <a:spcBef>
                          <a:spcPct val="0"/>
                        </a:spcBef>
                        <a:spcAft>
                          <a:spcPts val="138"/>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100</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8B8DB"/>
                    </a:solidFill>
                  </a:tcPr>
                </a:tc>
                <a:tc>
                  <a:txBody>
                    <a:bodyPr/>
                    <a:lstStyle/>
                    <a:p>
                      <a:pPr marL="0" marR="0" lvl="0" indent="0" algn="r" defTabSz="914400" rtl="0" eaLnBrk="0" fontAlgn="base" latinLnBrk="0" hangingPunct="0">
                        <a:lnSpc>
                          <a:spcPts val="1250"/>
                        </a:lnSpc>
                        <a:spcBef>
                          <a:spcPct val="0"/>
                        </a:spcBef>
                        <a:spcAft>
                          <a:spcPts val="138"/>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32000</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8B8DB"/>
                    </a:solidFill>
                  </a:tcPr>
                </a:tc>
                <a:tc>
                  <a:txBody>
                    <a:bodyPr/>
                    <a:lstStyle/>
                    <a:p>
                      <a:pPr marL="0" marR="0" lvl="0" indent="0" algn="r" defTabSz="914400" rtl="0" eaLnBrk="0" fontAlgn="base" latinLnBrk="0" hangingPunct="0">
                        <a:lnSpc>
                          <a:spcPts val="1250"/>
                        </a:lnSpc>
                        <a:spcBef>
                          <a:spcPct val="0"/>
                        </a:spcBef>
                        <a:spcAft>
                          <a:spcPts val="138"/>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11</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8B8DB"/>
                    </a:solidFill>
                  </a:tcPr>
                </a:tc>
              </a:tr>
              <a:tr h="211082">
                <a:tc>
                  <a:txBody>
                    <a:bodyPr/>
                    <a:lstStyle/>
                    <a:p>
                      <a:pPr marL="90488" marR="0" lvl="0" indent="0" algn="l" defTabSz="914400" rtl="0" eaLnBrk="0" fontAlgn="base" latinLnBrk="0" hangingPunct="0">
                        <a:lnSpc>
                          <a:spcPts val="1275"/>
                        </a:lnSpc>
                        <a:spcBef>
                          <a:spcPct val="0"/>
                        </a:spcBef>
                        <a:spcAft>
                          <a:spcPts val="75"/>
                        </a:spcAft>
                        <a:buClrTx/>
                        <a:buSzTx/>
                        <a:buFontTx/>
                        <a:buNone/>
                        <a:tabLst/>
                      </a:pPr>
                      <a:r>
                        <a:rPr kumimoji="0" lang="fr-FR" sz="1100" b="0" i="0" u="sng" strike="noStrike" cap="none" normalizeH="0" baseline="0" dirty="0" smtClean="0">
                          <a:ln>
                            <a:noFill/>
                          </a:ln>
                          <a:solidFill>
                            <a:srgbClr val="000000"/>
                          </a:solidFill>
                          <a:effectLst/>
                          <a:latin typeface="Arial Narrow" pitchFamily="34" charset="0"/>
                          <a:ea typeface="Times New Roman" pitchFamily="18" charset="0"/>
                          <a:cs typeface="Arial Narrow" pitchFamily="34" charset="0"/>
                        </a:rPr>
                        <a:t>ombrage </a:t>
                      </a:r>
                      <a:r>
                        <a:rPr kumimoji="0" lang="fr-FR" sz="1100" b="0" i="0" u="none" strike="noStrike" cap="none" normalizeH="0" baseline="0" dirty="0" smtClean="0">
                          <a:ln>
                            <a:noFill/>
                          </a:ln>
                          <a:solidFill>
                            <a:srgbClr val="000000"/>
                          </a:solidFill>
                          <a:effectLst/>
                          <a:latin typeface="Arial Narrow" pitchFamily="34" charset="0"/>
                          <a:ea typeface="Times New Roman" pitchFamily="18" charset="0"/>
                          <a:cs typeface="Arial Narrow" pitchFamily="34" charset="0"/>
                        </a:rPr>
                        <a:t>typha (joncs) ou phragmite</a:t>
                      </a:r>
                      <a:endParaRPr kumimoji="0" lang="fr-FR" sz="1000" b="0" i="0" u="none" strike="noStrike" cap="none" normalizeH="0" baseline="0" dirty="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B5"/>
                    </a:solidFill>
                  </a:tcPr>
                </a:tc>
                <a:tc>
                  <a:txBody>
                    <a:bodyPr/>
                    <a:lstStyle/>
                    <a:p>
                      <a:pPr marL="698500" marR="0" lvl="0" indent="0" algn="l" defTabSz="914400" rtl="0" eaLnBrk="0" fontAlgn="base" latinLnBrk="0" hangingPunct="0">
                        <a:lnSpc>
                          <a:spcPts val="1250"/>
                        </a:lnSpc>
                        <a:spcBef>
                          <a:spcPct val="0"/>
                        </a:spcBef>
                        <a:spcAft>
                          <a:spcPts val="88"/>
                        </a:spcAft>
                        <a:buClrTx/>
                        <a:buSzTx/>
                        <a:buFontTx/>
                        <a:buNone/>
                        <a:tabLst/>
                      </a:pPr>
                      <a:r>
                        <a:rPr kumimoji="0" lang="fr-FR" sz="1100" b="0" i="0" u="none" strike="noStrike" cap="none" normalizeH="0" baseline="0" dirty="0" smtClean="0">
                          <a:ln>
                            <a:noFill/>
                          </a:ln>
                          <a:solidFill>
                            <a:srgbClr val="000000"/>
                          </a:solidFill>
                          <a:effectLst/>
                          <a:latin typeface="Arial Narrow" pitchFamily="34" charset="0"/>
                          <a:ea typeface="Times New Roman" pitchFamily="18" charset="0"/>
                          <a:cs typeface="Arial Narrow" pitchFamily="34" charset="0"/>
                        </a:rPr>
                        <a:t>forfait</a:t>
                      </a:r>
                      <a:endParaRPr kumimoji="0" lang="fr-FR" sz="1000" b="0" i="0" u="none" strike="noStrike" cap="none" normalizeH="0" baseline="0" dirty="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A3CF"/>
                    </a:solidFill>
                  </a:tcPr>
                </a:tc>
                <a:tc>
                  <a:txBody>
                    <a:bodyPr/>
                    <a:lstStyle/>
                    <a:p>
                      <a:pPr marL="0" marR="0" lvl="0" indent="0" algn="l" defTabSz="914400" rtl="0" eaLnBrk="0" fontAlgn="base" latinLnBrk="0" hangingPunct="0">
                        <a:lnSpc>
                          <a:spcPct val="115000"/>
                        </a:lnSpc>
                        <a:spcBef>
                          <a:spcPct val="0"/>
                        </a:spcBef>
                        <a:spcAft>
                          <a:spcPct val="0"/>
                        </a:spcAft>
                        <a:buClrTx/>
                        <a:buSzTx/>
                        <a:buFontTx/>
                        <a:buNone/>
                        <a:tabLst/>
                      </a:pPr>
                      <a:endParaRPr kumimoji="0" lang="fr-FR" sz="1200" b="0" i="0" u="none" strike="noStrike" cap="none" normalizeH="0" baseline="0" smtClean="0">
                        <a:ln>
                          <a:noFill/>
                        </a:ln>
                        <a:solidFill>
                          <a:schemeClr val="tx1"/>
                        </a:solidFill>
                        <a:effectLst/>
                        <a:latin typeface="Arial Narrow" pitchFamily="34"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8B8DB"/>
                    </a:solidFill>
                  </a:tcPr>
                </a:tc>
                <a:tc>
                  <a:txBody>
                    <a:bodyPr/>
                    <a:lstStyle/>
                    <a:p>
                      <a:pPr marL="0" marR="0" lvl="0" indent="0" algn="r" defTabSz="914400" rtl="0" eaLnBrk="0" fontAlgn="base" latinLnBrk="0" hangingPunct="0">
                        <a:lnSpc>
                          <a:spcPts val="1250"/>
                        </a:lnSpc>
                        <a:spcBef>
                          <a:spcPct val="0"/>
                        </a:spcBef>
                        <a:spcAft>
                          <a:spcPts val="88"/>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50000</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8B8DB"/>
                    </a:solidFill>
                  </a:tcPr>
                </a:tc>
                <a:tc>
                  <a:txBody>
                    <a:bodyPr/>
                    <a:lstStyle/>
                    <a:p>
                      <a:pPr marL="0" marR="0" lvl="0" indent="0" algn="r" defTabSz="914400" rtl="0" eaLnBrk="0" fontAlgn="base" latinLnBrk="0" hangingPunct="0">
                        <a:lnSpc>
                          <a:spcPts val="1250"/>
                        </a:lnSpc>
                        <a:spcBef>
                          <a:spcPct val="0"/>
                        </a:spcBef>
                        <a:spcAft>
                          <a:spcPts val="88"/>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17</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ECEE4"/>
                    </a:solidFill>
                  </a:tcPr>
                </a:tc>
              </a:tr>
              <a:tr h="188574">
                <a:tc>
                  <a:txBody>
                    <a:bodyPr/>
                    <a:lstStyle/>
                    <a:p>
                      <a:pPr marL="90488" marR="0" lvl="0" indent="0" algn="l" defTabSz="914400" rtl="0" eaLnBrk="0" fontAlgn="base" latinLnBrk="0" hangingPunct="0">
                        <a:lnSpc>
                          <a:spcPts val="1263"/>
                        </a:lnSpc>
                        <a:spcBef>
                          <a:spcPct val="0"/>
                        </a:spcBef>
                        <a:spcAft>
                          <a:spcPts val="50"/>
                        </a:spcAft>
                        <a:buClrTx/>
                        <a:buSzTx/>
                        <a:buFontTx/>
                        <a:buNone/>
                        <a:tabLst/>
                      </a:pPr>
                      <a:r>
                        <a:rPr kumimoji="0" lang="fr-FR" sz="1100" b="0" i="0" u="sng"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fumier</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B5"/>
                    </a:solidFill>
                  </a:tcPr>
                </a:tc>
                <a:tc>
                  <a:txBody>
                    <a:bodyPr/>
                    <a:lstStyle/>
                    <a:p>
                      <a:pPr marL="0" marR="0" lvl="0" indent="0" algn="l" defTabSz="914400" rtl="0" eaLnBrk="0" fontAlgn="base" latinLnBrk="0" hangingPunct="0">
                        <a:lnSpc>
                          <a:spcPts val="1250"/>
                        </a:lnSpc>
                        <a:spcBef>
                          <a:spcPct val="0"/>
                        </a:spcBef>
                        <a:spcAft>
                          <a:spcPts val="63"/>
                        </a:spcAft>
                        <a:buClrTx/>
                        <a:buSzTx/>
                        <a:buFontTx/>
                        <a:buNone/>
                        <a:tabLst/>
                      </a:pPr>
                      <a:r>
                        <a:rPr kumimoji="0" lang="fr-FR" sz="1100" b="0" i="0" u="none" strike="noStrike" cap="none" normalizeH="0" baseline="0" dirty="0" smtClean="0">
                          <a:ln>
                            <a:noFill/>
                          </a:ln>
                          <a:solidFill>
                            <a:srgbClr val="000000"/>
                          </a:solidFill>
                          <a:effectLst/>
                          <a:latin typeface="Arial Narrow" pitchFamily="34" charset="0"/>
                          <a:ea typeface="Times New Roman" pitchFamily="18" charset="0"/>
                          <a:cs typeface="Arial Narrow" pitchFamily="34" charset="0"/>
                        </a:rPr>
                        <a:t>10 charrettes</a:t>
                      </a:r>
                      <a:endParaRPr kumimoji="0" lang="fr-FR" sz="1000" b="0" i="0" u="none" strike="noStrike" cap="none" normalizeH="0" baseline="0" dirty="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A3CF"/>
                    </a:solidFill>
                  </a:tcPr>
                </a:tc>
                <a:tc>
                  <a:txBody>
                    <a:bodyPr/>
                    <a:lstStyle/>
                    <a:p>
                      <a:pPr marL="0" marR="0" lvl="0" indent="0" algn="r" defTabSz="914400" rtl="0" eaLnBrk="0" fontAlgn="base" latinLnBrk="0" hangingPunct="0">
                        <a:lnSpc>
                          <a:spcPts val="1250"/>
                        </a:lnSpc>
                        <a:spcBef>
                          <a:spcPct val="0"/>
                        </a:spcBef>
                        <a:spcAft>
                          <a:spcPts val="63"/>
                        </a:spcAft>
                        <a:buClrTx/>
                        <a:buSzTx/>
                        <a:buFontTx/>
                        <a:buNone/>
                        <a:tabLst/>
                      </a:pPr>
                      <a:r>
                        <a:rPr kumimoji="0" lang="fr-FR" sz="1100" b="0" i="0" u="none" strike="noStrike" cap="none" normalizeH="0" baseline="0" dirty="0" smtClean="0">
                          <a:ln>
                            <a:noFill/>
                          </a:ln>
                          <a:solidFill>
                            <a:srgbClr val="000000"/>
                          </a:solidFill>
                          <a:effectLst/>
                          <a:latin typeface="Arial Narrow" pitchFamily="34" charset="0"/>
                          <a:ea typeface="Times New Roman" pitchFamily="18" charset="0"/>
                          <a:cs typeface="Arial Narrow" pitchFamily="34" charset="0"/>
                        </a:rPr>
                        <a:t>5000</a:t>
                      </a:r>
                      <a:endParaRPr kumimoji="0" lang="fr-FR" sz="1000" b="0" i="0" u="none" strike="noStrike" cap="none" normalizeH="0" baseline="0" dirty="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8B8DB"/>
                    </a:solidFill>
                  </a:tcPr>
                </a:tc>
                <a:tc>
                  <a:txBody>
                    <a:bodyPr/>
                    <a:lstStyle/>
                    <a:p>
                      <a:pPr marL="0" marR="0" lvl="0" indent="0" algn="r" defTabSz="914400" rtl="0" eaLnBrk="0" fontAlgn="base" latinLnBrk="0" hangingPunct="0">
                        <a:lnSpc>
                          <a:spcPts val="1250"/>
                        </a:lnSpc>
                        <a:spcBef>
                          <a:spcPct val="0"/>
                        </a:spcBef>
                        <a:spcAft>
                          <a:spcPts val="63"/>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50000</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8B8DB"/>
                    </a:solidFill>
                  </a:tcPr>
                </a:tc>
                <a:tc>
                  <a:txBody>
                    <a:bodyPr/>
                    <a:lstStyle/>
                    <a:p>
                      <a:pPr marL="0" marR="0" lvl="0" indent="0" algn="r" defTabSz="914400" rtl="0" eaLnBrk="0" fontAlgn="base" latinLnBrk="0" hangingPunct="0">
                        <a:lnSpc>
                          <a:spcPts val="1250"/>
                        </a:lnSpc>
                        <a:spcBef>
                          <a:spcPct val="0"/>
                        </a:spcBef>
                        <a:spcAft>
                          <a:spcPts val="63"/>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17</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ECEE4"/>
                    </a:solidFill>
                  </a:tcPr>
                </a:tc>
              </a:tr>
              <a:tr h="193328">
                <a:tc>
                  <a:txBody>
                    <a:bodyPr/>
                    <a:lstStyle/>
                    <a:p>
                      <a:pPr marL="90488" marR="0" lvl="0" indent="0" algn="l" defTabSz="914400" rtl="0" eaLnBrk="0" fontAlgn="base" latinLnBrk="0" hangingPunct="0">
                        <a:lnSpc>
                          <a:spcPts val="1250"/>
                        </a:lnSpc>
                        <a:spcBef>
                          <a:spcPct val="0"/>
                        </a:spcBef>
                        <a:spcAft>
                          <a:spcPts val="75"/>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argile</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B5"/>
                    </a:solidFill>
                  </a:tcPr>
                </a:tc>
                <a:tc>
                  <a:txBody>
                    <a:bodyPr/>
                    <a:lstStyle/>
                    <a:p>
                      <a:pPr marL="0" marR="0" lvl="0" indent="0" algn="l" defTabSz="914400" rtl="0" eaLnBrk="0" fontAlgn="base" latinLnBrk="0" hangingPunct="0">
                        <a:lnSpc>
                          <a:spcPts val="1250"/>
                        </a:lnSpc>
                        <a:spcBef>
                          <a:spcPct val="0"/>
                        </a:spcBef>
                        <a:spcAft>
                          <a:spcPts val="75"/>
                        </a:spcAft>
                        <a:buClrTx/>
                        <a:buSzTx/>
                        <a:buFontTx/>
                        <a:buNone/>
                        <a:tabLst/>
                      </a:pPr>
                      <a:r>
                        <a:rPr kumimoji="0" lang="fr-FR" sz="1100" b="0" i="0" u="none" strike="noStrike" cap="none" normalizeH="0" baseline="0" dirty="0" smtClean="0">
                          <a:ln>
                            <a:noFill/>
                          </a:ln>
                          <a:solidFill>
                            <a:srgbClr val="000000"/>
                          </a:solidFill>
                          <a:effectLst/>
                          <a:latin typeface="Arial Narrow" pitchFamily="34" charset="0"/>
                          <a:ea typeface="Times New Roman" pitchFamily="18" charset="0"/>
                          <a:cs typeface="Arial Narrow" pitchFamily="34" charset="0"/>
                        </a:rPr>
                        <a:t>10 charrettes</a:t>
                      </a:r>
                      <a:endParaRPr kumimoji="0" lang="fr-FR" sz="1000" b="0" i="0" u="none" strike="noStrike" cap="none" normalizeH="0" baseline="0" dirty="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A3CF"/>
                    </a:solidFill>
                  </a:tcPr>
                </a:tc>
                <a:tc>
                  <a:txBody>
                    <a:bodyPr/>
                    <a:lstStyle/>
                    <a:p>
                      <a:pPr marL="0" marR="0" lvl="0" indent="0" algn="r" defTabSz="914400" rtl="0" eaLnBrk="0" fontAlgn="base" latinLnBrk="0" hangingPunct="0">
                        <a:lnSpc>
                          <a:spcPts val="1250"/>
                        </a:lnSpc>
                        <a:spcBef>
                          <a:spcPct val="0"/>
                        </a:spcBef>
                        <a:spcAft>
                          <a:spcPts val="75"/>
                        </a:spcAft>
                        <a:buClrTx/>
                        <a:buSzTx/>
                        <a:buFontTx/>
                        <a:buNone/>
                        <a:tabLst/>
                      </a:pPr>
                      <a:r>
                        <a:rPr kumimoji="0" lang="fr-FR" sz="1100" b="0" i="0" u="none" strike="noStrike" cap="none" normalizeH="0" baseline="0" dirty="0" smtClean="0">
                          <a:ln>
                            <a:noFill/>
                          </a:ln>
                          <a:solidFill>
                            <a:srgbClr val="000000"/>
                          </a:solidFill>
                          <a:effectLst/>
                          <a:latin typeface="Arial Narrow" pitchFamily="34" charset="0"/>
                          <a:ea typeface="Times New Roman" pitchFamily="18" charset="0"/>
                          <a:cs typeface="Arial Narrow" pitchFamily="34" charset="0"/>
                        </a:rPr>
                        <a:t>5000</a:t>
                      </a:r>
                      <a:endParaRPr kumimoji="0" lang="fr-FR" sz="1000" b="0" i="0" u="none" strike="noStrike" cap="none" normalizeH="0" baseline="0" dirty="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8B8DB"/>
                    </a:solidFill>
                  </a:tcPr>
                </a:tc>
                <a:tc>
                  <a:txBody>
                    <a:bodyPr/>
                    <a:lstStyle/>
                    <a:p>
                      <a:pPr marL="0" marR="0" lvl="0" indent="0" algn="r" defTabSz="914400" rtl="0" eaLnBrk="0" fontAlgn="base" latinLnBrk="0" hangingPunct="0">
                        <a:lnSpc>
                          <a:spcPts val="1250"/>
                        </a:lnSpc>
                        <a:spcBef>
                          <a:spcPct val="0"/>
                        </a:spcBef>
                        <a:spcAft>
                          <a:spcPts val="75"/>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50000</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ECEE4"/>
                    </a:solidFill>
                  </a:tcPr>
                </a:tc>
                <a:tc>
                  <a:txBody>
                    <a:bodyPr/>
                    <a:lstStyle/>
                    <a:p>
                      <a:pPr marL="0" marR="0" lvl="0" indent="0" algn="r" defTabSz="914400" rtl="0" eaLnBrk="0" fontAlgn="base" latinLnBrk="0" hangingPunct="0">
                        <a:lnSpc>
                          <a:spcPts val="1250"/>
                        </a:lnSpc>
                        <a:spcBef>
                          <a:spcPct val="0"/>
                        </a:spcBef>
                        <a:spcAft>
                          <a:spcPts val="75"/>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17</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ECEE4"/>
                    </a:solidFill>
                  </a:tcPr>
                </a:tc>
              </a:tr>
              <a:tr h="211082">
                <a:tc>
                  <a:txBody>
                    <a:bodyPr/>
                    <a:lstStyle/>
                    <a:p>
                      <a:pPr marL="90488" marR="0" lvl="0" indent="0" algn="l" defTabSz="914400" rtl="0" eaLnBrk="0" fontAlgn="base" latinLnBrk="0" hangingPunct="0">
                        <a:lnSpc>
                          <a:spcPts val="1263"/>
                        </a:lnSpc>
                        <a:spcBef>
                          <a:spcPct val="0"/>
                        </a:spcBef>
                        <a:spcAft>
                          <a:spcPts val="50"/>
                        </a:spcAft>
                        <a:buClrTx/>
                        <a:buSzTx/>
                        <a:buFontTx/>
                        <a:buNone/>
                        <a:tabLst/>
                      </a:pPr>
                      <a:r>
                        <a:rPr kumimoji="0" lang="fr-FR" sz="1100" b="0" i="0" u="sng"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ramassage</a:t>
                      </a: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 graines (50 à 30000 Ar/kapok)</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180BF"/>
                    </a:solidFill>
                  </a:tcPr>
                </a:tc>
                <a:tc>
                  <a:txBody>
                    <a:bodyPr/>
                    <a:lstStyle/>
                    <a:p>
                      <a:pPr marL="0" marR="0" lvl="0" indent="0" algn="l" defTabSz="914400" rtl="0" eaLnBrk="0" fontAlgn="base" latinLnBrk="0" hangingPunct="0">
                        <a:lnSpc>
                          <a:spcPts val="1250"/>
                        </a:lnSpc>
                        <a:spcBef>
                          <a:spcPct val="0"/>
                        </a:spcBef>
                        <a:spcAft>
                          <a:spcPts val="113"/>
                        </a:spcAft>
                        <a:buClrTx/>
                        <a:buSzTx/>
                        <a:buFontTx/>
                        <a:buNone/>
                        <a:tabLst/>
                      </a:pPr>
                      <a:r>
                        <a:rPr kumimoji="0" lang="fr-FR" sz="1100" b="0" i="0" u="none" strike="noStrike" cap="none" normalizeH="0" baseline="0" dirty="0" smtClean="0">
                          <a:ln>
                            <a:noFill/>
                          </a:ln>
                          <a:solidFill>
                            <a:srgbClr val="000000"/>
                          </a:solidFill>
                          <a:effectLst/>
                          <a:latin typeface="Arial Narrow" pitchFamily="34" charset="0"/>
                          <a:ea typeface="Times New Roman" pitchFamily="18" charset="0"/>
                          <a:cs typeface="Arial Narrow" pitchFamily="34" charset="0"/>
                        </a:rPr>
                        <a:t>20 espèces (500 par espèce)</a:t>
                      </a:r>
                      <a:endParaRPr kumimoji="0" lang="fr-FR" sz="1000" b="0" i="0" u="none" strike="noStrike" cap="none" normalizeH="0" baseline="0" dirty="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A3CF"/>
                    </a:solidFill>
                  </a:tcPr>
                </a:tc>
                <a:tc>
                  <a:txBody>
                    <a:bodyPr/>
                    <a:lstStyle/>
                    <a:p>
                      <a:pPr marL="0" marR="0" lvl="0" indent="0" algn="l" defTabSz="914400" rtl="0" eaLnBrk="0" fontAlgn="base" latinLnBrk="0" hangingPunct="0">
                        <a:lnSpc>
                          <a:spcPct val="115000"/>
                        </a:lnSpc>
                        <a:spcBef>
                          <a:spcPct val="0"/>
                        </a:spcBef>
                        <a:spcAft>
                          <a:spcPct val="0"/>
                        </a:spcAft>
                        <a:buClrTx/>
                        <a:buSzTx/>
                        <a:buFontTx/>
                        <a:buNone/>
                        <a:tabLst/>
                      </a:pPr>
                      <a:endParaRPr kumimoji="0" lang="fr-FR" sz="1200" b="0" i="0" u="none" strike="noStrike" cap="none" normalizeH="0" baseline="0" dirty="0" smtClean="0">
                        <a:ln>
                          <a:noFill/>
                        </a:ln>
                        <a:solidFill>
                          <a:schemeClr val="tx1"/>
                        </a:solidFill>
                        <a:effectLst/>
                        <a:latin typeface="Arial Narrow" pitchFamily="34"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8B8DB"/>
                    </a:solidFill>
                  </a:tcPr>
                </a:tc>
                <a:tc>
                  <a:txBody>
                    <a:bodyPr/>
                    <a:lstStyle/>
                    <a:p>
                      <a:pPr marL="0" marR="0" lvl="0" indent="0" algn="r" defTabSz="914400" rtl="0" eaLnBrk="0" fontAlgn="base" latinLnBrk="0" hangingPunct="0">
                        <a:lnSpc>
                          <a:spcPts val="1250"/>
                        </a:lnSpc>
                        <a:spcBef>
                          <a:spcPct val="0"/>
                        </a:spcBef>
                        <a:spcAft>
                          <a:spcPts val="113"/>
                        </a:spcAft>
                        <a:buClrTx/>
                        <a:buSzTx/>
                        <a:buFontTx/>
                        <a:buNone/>
                        <a:tabLst/>
                      </a:pPr>
                      <a:r>
                        <a:rPr kumimoji="0" lang="fr-FR" sz="1100" b="0" i="0" u="none" strike="noStrike" cap="none" normalizeH="0" baseline="0" dirty="0" smtClean="0">
                          <a:ln>
                            <a:noFill/>
                          </a:ln>
                          <a:solidFill>
                            <a:srgbClr val="000000"/>
                          </a:solidFill>
                          <a:effectLst/>
                          <a:latin typeface="Arial Narrow" pitchFamily="34" charset="0"/>
                          <a:ea typeface="Times New Roman" pitchFamily="18" charset="0"/>
                          <a:cs typeface="Arial Narrow" pitchFamily="34" charset="0"/>
                        </a:rPr>
                        <a:t>200000</a:t>
                      </a:r>
                      <a:endParaRPr kumimoji="0" lang="fr-FR" sz="1000" b="0" i="0" u="none" strike="noStrike" cap="none" normalizeH="0" baseline="0" dirty="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ECEE4"/>
                    </a:solidFill>
                  </a:tcPr>
                </a:tc>
                <a:tc>
                  <a:txBody>
                    <a:bodyPr/>
                    <a:lstStyle/>
                    <a:p>
                      <a:pPr marL="0" marR="0" lvl="0" indent="0" algn="r" defTabSz="914400" rtl="0" eaLnBrk="0" fontAlgn="base" latinLnBrk="0" hangingPunct="0">
                        <a:lnSpc>
                          <a:spcPts val="1250"/>
                        </a:lnSpc>
                        <a:spcBef>
                          <a:spcPct val="0"/>
                        </a:spcBef>
                        <a:spcAft>
                          <a:spcPts val="113"/>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69</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EDDEB"/>
                    </a:solidFill>
                  </a:tcPr>
                </a:tc>
              </a:tr>
              <a:tr h="186989">
                <a:tc>
                  <a:txBody>
                    <a:bodyPr/>
                    <a:lstStyle/>
                    <a:p>
                      <a:pPr marL="90488" marR="0" lvl="0" indent="0" algn="l" defTabSz="914400" rtl="0" eaLnBrk="0" fontAlgn="base" latinLnBrk="0" hangingPunct="0">
                        <a:lnSpc>
                          <a:spcPts val="1250"/>
                        </a:lnSpc>
                        <a:spcBef>
                          <a:spcPct val="0"/>
                        </a:spcBef>
                        <a:spcAft>
                          <a:spcPts val="125"/>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salaires pépiniéristes x 7 mois</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180BF"/>
                    </a:solidFill>
                  </a:tcPr>
                </a:tc>
                <a:tc>
                  <a:txBody>
                    <a:bodyPr/>
                    <a:lstStyle/>
                    <a:p>
                      <a:pPr marL="812800" marR="0" lvl="0" indent="0" algn="l" defTabSz="914400" rtl="0" eaLnBrk="0" fontAlgn="base" latinLnBrk="0" hangingPunct="0">
                        <a:lnSpc>
                          <a:spcPts val="1250"/>
                        </a:lnSpc>
                        <a:spcBef>
                          <a:spcPct val="0"/>
                        </a:spcBef>
                        <a:spcAft>
                          <a:spcPts val="125"/>
                        </a:spcAft>
                        <a:buClrTx/>
                        <a:buSzTx/>
                        <a:buFontTx/>
                        <a:buNone/>
                        <a:tabLst/>
                      </a:pPr>
                      <a:r>
                        <a:rPr kumimoji="0" lang="fr-FR" sz="1100" b="0" i="0" u="none" strike="noStrike" cap="none" normalizeH="0" baseline="0" dirty="0" smtClean="0">
                          <a:ln>
                            <a:noFill/>
                          </a:ln>
                          <a:solidFill>
                            <a:srgbClr val="000000"/>
                          </a:solidFill>
                          <a:effectLst/>
                          <a:latin typeface="Arial Narrow" pitchFamily="34" charset="0"/>
                          <a:ea typeface="Times New Roman" pitchFamily="18" charset="0"/>
                          <a:cs typeface="Arial Narrow" pitchFamily="34" charset="0"/>
                        </a:rPr>
                        <a:t>2</a:t>
                      </a:r>
                      <a:endParaRPr kumimoji="0" lang="fr-FR" sz="1000" b="0" i="0" u="none" strike="noStrike" cap="none" normalizeH="0" baseline="0" dirty="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A3CF"/>
                    </a:solidFill>
                  </a:tcPr>
                </a:tc>
                <a:tc>
                  <a:txBody>
                    <a:bodyPr/>
                    <a:lstStyle/>
                    <a:p>
                      <a:pPr marL="0" marR="0" lvl="0" indent="0" algn="r" defTabSz="914400" rtl="0" eaLnBrk="0" fontAlgn="base" latinLnBrk="0" hangingPunct="0">
                        <a:lnSpc>
                          <a:spcPts val="1250"/>
                        </a:lnSpc>
                        <a:spcBef>
                          <a:spcPct val="0"/>
                        </a:spcBef>
                        <a:spcAft>
                          <a:spcPts val="125"/>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60000</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8B8DB"/>
                    </a:solidFill>
                  </a:tcPr>
                </a:tc>
                <a:tc>
                  <a:txBody>
                    <a:bodyPr/>
                    <a:lstStyle/>
                    <a:p>
                      <a:pPr marL="0" marR="0" lvl="0" indent="0" algn="r" defTabSz="914400" rtl="0" eaLnBrk="0" fontAlgn="base" latinLnBrk="0" hangingPunct="0">
                        <a:lnSpc>
                          <a:spcPts val="1250"/>
                        </a:lnSpc>
                        <a:spcBef>
                          <a:spcPct val="0"/>
                        </a:spcBef>
                        <a:spcAft>
                          <a:spcPts val="125"/>
                        </a:spcAft>
                        <a:buClrTx/>
                        <a:buSzTx/>
                        <a:buFontTx/>
                        <a:buNone/>
                        <a:tabLst/>
                      </a:pPr>
                      <a:r>
                        <a:rPr kumimoji="0" lang="fr-FR" sz="1100" b="0" i="0" u="none" strike="noStrike" cap="none" normalizeH="0" baseline="0" dirty="0" smtClean="0">
                          <a:ln>
                            <a:noFill/>
                          </a:ln>
                          <a:solidFill>
                            <a:srgbClr val="000000"/>
                          </a:solidFill>
                          <a:effectLst/>
                          <a:latin typeface="Arial Narrow" pitchFamily="34" charset="0"/>
                          <a:ea typeface="Times New Roman" pitchFamily="18" charset="0"/>
                          <a:cs typeface="Arial Narrow" pitchFamily="34" charset="0"/>
                        </a:rPr>
                        <a:t>840000</a:t>
                      </a:r>
                      <a:endParaRPr kumimoji="0" lang="fr-FR" sz="1000" b="0" i="0" u="none" strike="noStrike" cap="none" normalizeH="0" baseline="0" dirty="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ECEE4"/>
                    </a:solidFill>
                  </a:tcPr>
                </a:tc>
                <a:tc>
                  <a:txBody>
                    <a:bodyPr/>
                    <a:lstStyle/>
                    <a:p>
                      <a:pPr marL="0" marR="0" lvl="0" indent="0" algn="r" defTabSz="914400" rtl="0" eaLnBrk="0" fontAlgn="base" latinLnBrk="0" hangingPunct="0">
                        <a:lnSpc>
                          <a:spcPts val="1250"/>
                        </a:lnSpc>
                        <a:spcBef>
                          <a:spcPct val="0"/>
                        </a:spcBef>
                        <a:spcAft>
                          <a:spcPts val="125"/>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290</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EDDEB"/>
                    </a:solidFill>
                  </a:tcPr>
                </a:tc>
              </a:tr>
              <a:tr h="211082">
                <a:tc>
                  <a:txBody>
                    <a:bodyPr/>
                    <a:lstStyle/>
                    <a:p>
                      <a:pPr marL="90488" marR="0" lvl="0" indent="0" algn="l" defTabSz="914400" rtl="0" eaLnBrk="0" fontAlgn="base" latinLnBrk="0" hangingPunct="0">
                        <a:lnSpc>
                          <a:spcPts val="1250"/>
                        </a:lnSpc>
                        <a:spcBef>
                          <a:spcPct val="0"/>
                        </a:spcBef>
                        <a:spcAft>
                          <a:spcPts val="163"/>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sous total</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180BF"/>
                    </a:solidFill>
                  </a:tcPr>
                </a:tc>
                <a:tc>
                  <a:txBody>
                    <a:bodyPr/>
                    <a:lstStyle/>
                    <a:p>
                      <a:pPr marL="0" marR="0" lvl="0" indent="0" algn="l" defTabSz="914400" rtl="0" eaLnBrk="0" fontAlgn="base" latinLnBrk="0" hangingPunct="0">
                        <a:lnSpc>
                          <a:spcPct val="115000"/>
                        </a:lnSpc>
                        <a:spcBef>
                          <a:spcPct val="0"/>
                        </a:spcBef>
                        <a:spcAft>
                          <a:spcPct val="0"/>
                        </a:spcAft>
                        <a:buClrTx/>
                        <a:buSzTx/>
                        <a:buFontTx/>
                        <a:buNone/>
                        <a:tabLst/>
                      </a:pPr>
                      <a:endParaRPr kumimoji="0" lang="fr-FR" sz="1200" b="0" i="0" u="none" strike="noStrike" cap="none" normalizeH="0" baseline="0" dirty="0" smtClean="0">
                        <a:ln>
                          <a:noFill/>
                        </a:ln>
                        <a:solidFill>
                          <a:schemeClr val="tx1"/>
                        </a:solidFill>
                        <a:effectLst/>
                        <a:latin typeface="Arial Narrow" pitchFamily="34"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8B8DB"/>
                    </a:solidFill>
                  </a:tcPr>
                </a:tc>
                <a:tc>
                  <a:txBody>
                    <a:bodyPr/>
                    <a:lstStyle/>
                    <a:p>
                      <a:pPr marL="0" marR="0" lvl="0" indent="0" algn="l" defTabSz="914400" rtl="0" eaLnBrk="0" fontAlgn="base" latinLnBrk="0" hangingPunct="0">
                        <a:lnSpc>
                          <a:spcPct val="115000"/>
                        </a:lnSpc>
                        <a:spcBef>
                          <a:spcPct val="0"/>
                        </a:spcBef>
                        <a:spcAft>
                          <a:spcPct val="0"/>
                        </a:spcAft>
                        <a:buClrTx/>
                        <a:buSzTx/>
                        <a:buFontTx/>
                        <a:buNone/>
                        <a:tabLst/>
                      </a:pPr>
                      <a:endParaRPr kumimoji="0" lang="fr-FR" sz="1200" b="0" i="0" u="none" strike="noStrike" cap="none" normalizeH="0" baseline="0" smtClean="0">
                        <a:ln>
                          <a:noFill/>
                        </a:ln>
                        <a:solidFill>
                          <a:schemeClr val="tx1"/>
                        </a:solidFill>
                        <a:effectLst/>
                        <a:latin typeface="Arial Narrow" pitchFamily="34"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ECEE4"/>
                    </a:solidFill>
                  </a:tcPr>
                </a:tc>
                <a:tc>
                  <a:txBody>
                    <a:bodyPr/>
                    <a:lstStyle/>
                    <a:p>
                      <a:pPr marL="0" marR="0" lvl="0" indent="0" algn="r" defTabSz="914400" rtl="0" eaLnBrk="0" fontAlgn="base" latinLnBrk="0" hangingPunct="0">
                        <a:lnSpc>
                          <a:spcPts val="1250"/>
                        </a:lnSpc>
                        <a:spcBef>
                          <a:spcPct val="0"/>
                        </a:spcBef>
                        <a:spcAft>
                          <a:spcPts val="163"/>
                        </a:spcAft>
                        <a:buClrTx/>
                        <a:buSzTx/>
                        <a:buFontTx/>
                        <a:buNone/>
                        <a:tabLst/>
                      </a:pPr>
                      <a:r>
                        <a:rPr kumimoji="0" lang="fr-FR" sz="1100" b="0" i="0" u="none" strike="noStrike" cap="none" normalizeH="0" baseline="0" dirty="0" smtClean="0">
                          <a:ln>
                            <a:noFill/>
                          </a:ln>
                          <a:solidFill>
                            <a:srgbClr val="000000"/>
                          </a:solidFill>
                          <a:effectLst/>
                          <a:latin typeface="Arial Narrow" pitchFamily="34" charset="0"/>
                          <a:ea typeface="Times New Roman" pitchFamily="18" charset="0"/>
                          <a:cs typeface="Arial Narrow" pitchFamily="34" charset="0"/>
                        </a:rPr>
                        <a:t>1818500</a:t>
                      </a:r>
                      <a:endParaRPr kumimoji="0" lang="fr-FR" sz="1000" b="0" i="0" u="none" strike="noStrike" cap="none" normalizeH="0" baseline="0" dirty="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ECEE4"/>
                    </a:solidFill>
                  </a:tcPr>
                </a:tc>
                <a:tc>
                  <a:txBody>
                    <a:bodyPr/>
                    <a:lstStyle/>
                    <a:p>
                      <a:pPr marL="0" marR="0" lvl="0" indent="0" algn="r" defTabSz="914400" rtl="0" eaLnBrk="0" fontAlgn="base" latinLnBrk="0" hangingPunct="0">
                        <a:lnSpc>
                          <a:spcPts val="1250"/>
                        </a:lnSpc>
                        <a:spcBef>
                          <a:spcPct val="0"/>
                        </a:spcBef>
                        <a:spcAft>
                          <a:spcPts val="163"/>
                        </a:spcAft>
                        <a:buClrTx/>
                        <a:buSzTx/>
                        <a:buFontTx/>
                        <a:buNone/>
                        <a:tabLst/>
                      </a:pPr>
                      <a:r>
                        <a:rPr kumimoji="0" lang="fr-FR" sz="1100" b="0" i="0" u="none" strike="noStrike" cap="none" normalizeH="0" baseline="0" dirty="0" smtClean="0">
                          <a:ln>
                            <a:noFill/>
                          </a:ln>
                          <a:solidFill>
                            <a:srgbClr val="000000"/>
                          </a:solidFill>
                          <a:effectLst/>
                          <a:latin typeface="Arial Narrow" pitchFamily="34" charset="0"/>
                          <a:ea typeface="Times New Roman" pitchFamily="18" charset="0"/>
                          <a:cs typeface="Arial Narrow" pitchFamily="34" charset="0"/>
                        </a:rPr>
                        <a:t>627</a:t>
                      </a:r>
                      <a:endParaRPr kumimoji="0" lang="fr-FR" sz="1000" b="0" i="0" u="none" strike="noStrike" cap="none" normalizeH="0" baseline="0" dirty="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ECEE4"/>
                    </a:solidFill>
                  </a:tcPr>
                </a:tc>
              </a:tr>
              <a:tr h="211082">
                <a:tc>
                  <a:txBody>
                    <a:bodyPr/>
                    <a:lstStyle/>
                    <a:p>
                      <a:pPr marL="90488" marR="0" lvl="0" indent="0" algn="l" defTabSz="914400" rtl="0" eaLnBrk="0" fontAlgn="base" latinLnBrk="0" hangingPunct="0">
                        <a:lnSpc>
                          <a:spcPts val="1250"/>
                        </a:lnSpc>
                        <a:spcBef>
                          <a:spcPct val="0"/>
                        </a:spcBef>
                        <a:spcAft>
                          <a:spcPts val="113"/>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Supervision association Projecteur (30%)</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180BF"/>
                    </a:solidFill>
                  </a:tcPr>
                </a:tc>
                <a:tc>
                  <a:txBody>
                    <a:bodyPr/>
                    <a:lstStyle/>
                    <a:p>
                      <a:pPr marL="0" marR="0" lvl="0" indent="0" algn="l" defTabSz="914400" rtl="0" eaLnBrk="0" fontAlgn="base" latinLnBrk="0" hangingPunct="0">
                        <a:lnSpc>
                          <a:spcPct val="115000"/>
                        </a:lnSpc>
                        <a:spcBef>
                          <a:spcPct val="0"/>
                        </a:spcBef>
                        <a:spcAft>
                          <a:spcPct val="0"/>
                        </a:spcAft>
                        <a:buClrTx/>
                        <a:buSzTx/>
                        <a:buFontTx/>
                        <a:buNone/>
                        <a:tabLst/>
                      </a:pPr>
                      <a:endParaRPr kumimoji="0" lang="fr-FR" sz="1200" b="0" i="0" u="none" strike="noStrike" cap="none" normalizeH="0" baseline="0" dirty="0" smtClean="0">
                        <a:ln>
                          <a:noFill/>
                        </a:ln>
                        <a:solidFill>
                          <a:schemeClr val="tx1"/>
                        </a:solidFill>
                        <a:effectLst/>
                        <a:latin typeface="Arial Narrow" pitchFamily="34"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8B8DB"/>
                    </a:solidFill>
                  </a:tcPr>
                </a:tc>
                <a:tc>
                  <a:txBody>
                    <a:bodyPr/>
                    <a:lstStyle/>
                    <a:p>
                      <a:pPr marL="0" marR="0" lvl="0" indent="0" algn="l" defTabSz="914400" rtl="0" eaLnBrk="0" fontAlgn="base" latinLnBrk="0" hangingPunct="0">
                        <a:lnSpc>
                          <a:spcPct val="115000"/>
                        </a:lnSpc>
                        <a:spcBef>
                          <a:spcPct val="0"/>
                        </a:spcBef>
                        <a:spcAft>
                          <a:spcPct val="0"/>
                        </a:spcAft>
                        <a:buClrTx/>
                        <a:buSzTx/>
                        <a:buFontTx/>
                        <a:buNone/>
                        <a:tabLst/>
                      </a:pPr>
                      <a:endParaRPr kumimoji="0" lang="fr-FR" sz="1200" b="0" i="0" u="none" strike="noStrike" cap="none" normalizeH="0" baseline="0" dirty="0" smtClean="0">
                        <a:ln>
                          <a:noFill/>
                        </a:ln>
                        <a:solidFill>
                          <a:schemeClr val="tx1"/>
                        </a:solidFill>
                        <a:effectLst/>
                        <a:latin typeface="Arial Narrow" pitchFamily="34"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ECEE4"/>
                    </a:solidFill>
                  </a:tcPr>
                </a:tc>
                <a:tc>
                  <a:txBody>
                    <a:bodyPr/>
                    <a:lstStyle/>
                    <a:p>
                      <a:pPr marL="0" marR="0" lvl="0" indent="0" algn="r" defTabSz="914400" rtl="0" eaLnBrk="0" fontAlgn="base" latinLnBrk="0" hangingPunct="0">
                        <a:lnSpc>
                          <a:spcPts val="1250"/>
                        </a:lnSpc>
                        <a:spcBef>
                          <a:spcPct val="0"/>
                        </a:spcBef>
                        <a:spcAft>
                          <a:spcPts val="113"/>
                        </a:spcAft>
                        <a:buClrTx/>
                        <a:buSzTx/>
                        <a:buFontTx/>
                        <a:buNone/>
                        <a:tabLst/>
                      </a:pPr>
                      <a:r>
                        <a:rPr kumimoji="0" lang="fr-FR" sz="1100" b="0" i="0" u="none" strike="noStrike" cap="none" normalizeH="0" baseline="0" smtClean="0">
                          <a:ln>
                            <a:noFill/>
                          </a:ln>
                          <a:solidFill>
                            <a:srgbClr val="000000"/>
                          </a:solidFill>
                          <a:effectLst/>
                          <a:latin typeface="Arial Narrow" pitchFamily="34" charset="0"/>
                          <a:ea typeface="Times New Roman" pitchFamily="18" charset="0"/>
                          <a:cs typeface="Arial Narrow" pitchFamily="34" charset="0"/>
                        </a:rPr>
                        <a:t>545550</a:t>
                      </a:r>
                      <a:endParaRPr kumimoji="0" lang="fr-FR" sz="1000" b="0" i="0" u="none" strike="noStrike" cap="none" normalizeH="0" baseline="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EDDEB"/>
                    </a:solidFill>
                  </a:tcPr>
                </a:tc>
                <a:tc>
                  <a:txBody>
                    <a:bodyPr/>
                    <a:lstStyle/>
                    <a:p>
                      <a:pPr marL="0" marR="0" lvl="0" indent="0" algn="r" defTabSz="914400" rtl="0" eaLnBrk="0" fontAlgn="base" latinLnBrk="0" hangingPunct="0">
                        <a:lnSpc>
                          <a:spcPts val="1250"/>
                        </a:lnSpc>
                        <a:spcBef>
                          <a:spcPct val="0"/>
                        </a:spcBef>
                        <a:spcAft>
                          <a:spcPts val="113"/>
                        </a:spcAft>
                        <a:buClrTx/>
                        <a:buSzTx/>
                        <a:buFontTx/>
                        <a:buNone/>
                        <a:tabLst/>
                      </a:pPr>
                      <a:r>
                        <a:rPr kumimoji="0" lang="fr-FR" sz="1100" b="0" i="0" u="none" strike="noStrike" cap="none" normalizeH="0" baseline="0" dirty="0" smtClean="0">
                          <a:ln>
                            <a:noFill/>
                          </a:ln>
                          <a:solidFill>
                            <a:srgbClr val="000000"/>
                          </a:solidFill>
                          <a:effectLst/>
                          <a:latin typeface="Arial Narrow" pitchFamily="34" charset="0"/>
                          <a:ea typeface="Times New Roman" pitchFamily="18" charset="0"/>
                          <a:cs typeface="Arial Narrow" pitchFamily="34" charset="0"/>
                        </a:rPr>
                        <a:t>188</a:t>
                      </a:r>
                      <a:endParaRPr kumimoji="0" lang="fr-FR" sz="1000" b="0" i="0" u="none" strike="noStrike" cap="none" normalizeH="0" baseline="0" dirty="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EDDEB"/>
                    </a:solidFill>
                  </a:tcPr>
                </a:tc>
              </a:tr>
              <a:tr h="211082">
                <a:tc>
                  <a:txBody>
                    <a:bodyPr/>
                    <a:lstStyle/>
                    <a:p>
                      <a:pPr marL="90488" marR="0" lvl="0" indent="0" algn="l" defTabSz="914400" rtl="0" eaLnBrk="0" fontAlgn="base" latinLnBrk="0" hangingPunct="0">
                        <a:lnSpc>
                          <a:spcPts val="1250"/>
                        </a:lnSpc>
                        <a:spcBef>
                          <a:spcPct val="0"/>
                        </a:spcBef>
                        <a:spcAft>
                          <a:spcPts val="125"/>
                        </a:spcAft>
                        <a:buClrTx/>
                        <a:buSzTx/>
                        <a:buFontTx/>
                        <a:buNone/>
                        <a:tabLst/>
                      </a:pPr>
                      <a:r>
                        <a:rPr kumimoji="0" lang="fr-FR" sz="1100" b="0" i="0" u="none" strike="noStrike" cap="none" normalizeH="0" baseline="0" dirty="0" smtClean="0">
                          <a:ln>
                            <a:noFill/>
                          </a:ln>
                          <a:solidFill>
                            <a:srgbClr val="000000"/>
                          </a:solidFill>
                          <a:effectLst/>
                          <a:latin typeface="Arial Narrow" pitchFamily="34" charset="0"/>
                          <a:ea typeface="Times New Roman" pitchFamily="18" charset="0"/>
                          <a:cs typeface="Arial Narrow" pitchFamily="34" charset="0"/>
                        </a:rPr>
                        <a:t>Total</a:t>
                      </a:r>
                      <a:endParaRPr kumimoji="0" lang="fr-FR" sz="1000" b="0" i="0" u="none" strike="noStrike" cap="none" normalizeH="0" baseline="0" dirty="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090C8"/>
                    </a:solidFill>
                  </a:tcPr>
                </a:tc>
                <a:tc>
                  <a:txBody>
                    <a:bodyPr/>
                    <a:lstStyle/>
                    <a:p>
                      <a:pPr marL="0" marR="0" lvl="0" indent="0" algn="l" defTabSz="914400" rtl="0" eaLnBrk="0" fontAlgn="base" latinLnBrk="0" hangingPunct="0">
                        <a:lnSpc>
                          <a:spcPct val="115000"/>
                        </a:lnSpc>
                        <a:spcBef>
                          <a:spcPct val="0"/>
                        </a:spcBef>
                        <a:spcAft>
                          <a:spcPct val="0"/>
                        </a:spcAft>
                        <a:buClrTx/>
                        <a:buSzTx/>
                        <a:buFontTx/>
                        <a:buNone/>
                        <a:tabLst/>
                      </a:pPr>
                      <a:endParaRPr kumimoji="0" lang="fr-FR" sz="1200" b="0" i="0" u="none" strike="noStrike" cap="none" normalizeH="0" baseline="0" smtClean="0">
                        <a:ln>
                          <a:noFill/>
                        </a:ln>
                        <a:solidFill>
                          <a:schemeClr val="tx1"/>
                        </a:solidFill>
                        <a:effectLst/>
                        <a:latin typeface="Arial Narrow" pitchFamily="34"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8B8DB"/>
                    </a:solidFill>
                  </a:tcPr>
                </a:tc>
                <a:tc>
                  <a:txBody>
                    <a:bodyPr/>
                    <a:lstStyle/>
                    <a:p>
                      <a:pPr marL="0" marR="0" lvl="0" indent="0" algn="l" defTabSz="914400" rtl="0" eaLnBrk="0" fontAlgn="base" latinLnBrk="0" hangingPunct="0">
                        <a:lnSpc>
                          <a:spcPct val="115000"/>
                        </a:lnSpc>
                        <a:spcBef>
                          <a:spcPct val="0"/>
                        </a:spcBef>
                        <a:spcAft>
                          <a:spcPct val="0"/>
                        </a:spcAft>
                        <a:buClrTx/>
                        <a:buSzTx/>
                        <a:buFontTx/>
                        <a:buNone/>
                        <a:tabLst/>
                      </a:pPr>
                      <a:endParaRPr kumimoji="0" lang="fr-FR" sz="1200" b="0" i="0" u="none" strike="noStrike" cap="none" normalizeH="0" baseline="0" smtClean="0">
                        <a:ln>
                          <a:noFill/>
                        </a:ln>
                        <a:solidFill>
                          <a:schemeClr val="tx1"/>
                        </a:solidFill>
                        <a:effectLst/>
                        <a:latin typeface="Arial Narrow" pitchFamily="34"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ECEE4"/>
                    </a:solidFill>
                  </a:tcPr>
                </a:tc>
                <a:tc>
                  <a:txBody>
                    <a:bodyPr/>
                    <a:lstStyle/>
                    <a:p>
                      <a:pPr marL="0" marR="0" lvl="0" indent="0" algn="r" defTabSz="914400" rtl="0" eaLnBrk="0" fontAlgn="base" latinLnBrk="0" hangingPunct="0">
                        <a:lnSpc>
                          <a:spcPts val="1250"/>
                        </a:lnSpc>
                        <a:spcBef>
                          <a:spcPct val="0"/>
                        </a:spcBef>
                        <a:spcAft>
                          <a:spcPts val="125"/>
                        </a:spcAft>
                        <a:buClrTx/>
                        <a:buSzTx/>
                        <a:buFontTx/>
                        <a:buNone/>
                        <a:tabLst/>
                      </a:pPr>
                      <a:r>
                        <a:rPr kumimoji="0" lang="fr-FR" sz="1100" b="0" i="0" u="none" strike="noStrike" cap="none" normalizeH="0" baseline="0" dirty="0" smtClean="0">
                          <a:ln>
                            <a:noFill/>
                          </a:ln>
                          <a:solidFill>
                            <a:srgbClr val="000000"/>
                          </a:solidFill>
                          <a:effectLst/>
                          <a:latin typeface="Arial Narrow" pitchFamily="34" charset="0"/>
                          <a:ea typeface="Times New Roman" pitchFamily="18" charset="0"/>
                          <a:cs typeface="Arial Narrow" pitchFamily="34" charset="0"/>
                        </a:rPr>
                        <a:t>2364050</a:t>
                      </a:r>
                      <a:endParaRPr kumimoji="0" lang="fr-FR" sz="1000" b="0" i="0" u="none" strike="noStrike" cap="none" normalizeH="0" baseline="0" dirty="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EDDEB"/>
                    </a:solidFill>
                  </a:tcPr>
                </a:tc>
                <a:tc>
                  <a:txBody>
                    <a:bodyPr/>
                    <a:lstStyle/>
                    <a:p>
                      <a:pPr marL="0" marR="0" lvl="0" indent="0" algn="r" defTabSz="914400" rtl="0" eaLnBrk="0" fontAlgn="base" latinLnBrk="0" hangingPunct="0">
                        <a:lnSpc>
                          <a:spcPts val="1250"/>
                        </a:lnSpc>
                        <a:spcBef>
                          <a:spcPct val="0"/>
                        </a:spcBef>
                        <a:spcAft>
                          <a:spcPts val="125"/>
                        </a:spcAft>
                        <a:buClrTx/>
                        <a:buSzTx/>
                        <a:buFontTx/>
                        <a:buNone/>
                        <a:tabLst/>
                      </a:pPr>
                      <a:r>
                        <a:rPr kumimoji="0" lang="fr-FR" sz="1100" b="0" i="0" u="none" strike="noStrike" cap="none" normalizeH="0" baseline="0" dirty="0" smtClean="0">
                          <a:ln>
                            <a:noFill/>
                          </a:ln>
                          <a:solidFill>
                            <a:srgbClr val="000000"/>
                          </a:solidFill>
                          <a:effectLst/>
                          <a:latin typeface="Arial Narrow" pitchFamily="34" charset="0"/>
                          <a:ea typeface="Times New Roman" pitchFamily="18" charset="0"/>
                          <a:cs typeface="Arial Narrow" pitchFamily="34" charset="0"/>
                        </a:rPr>
                        <a:t>815</a:t>
                      </a:r>
                      <a:endParaRPr kumimoji="0" lang="fr-FR" sz="1000" b="0" i="0" u="none" strike="noStrike" cap="none" normalizeH="0" baseline="0" dirty="0" smtClean="0">
                        <a:ln>
                          <a:noFill/>
                        </a:ln>
                        <a:solidFill>
                          <a:schemeClr val="tx1"/>
                        </a:solidFill>
                        <a:effectLst/>
                        <a:latin typeface="Times New Roman" pitchFamily="18" charset="0"/>
                        <a:ea typeface="Times New Roman" pitchFamily="18" charset="0"/>
                        <a:cs typeface="Arial Narrow" pitchFamily="34" charset="0"/>
                      </a:endParaRPr>
                    </a:p>
                  </a:txBody>
                  <a:tcPr marL="0" marR="0" marT="3600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EDDEB"/>
                    </a:solidFill>
                  </a:tcPr>
                </a:tc>
              </a:tr>
            </a:tbl>
          </a:graphicData>
        </a:graphic>
      </p:graphicFrame>
      <p:sp>
        <p:nvSpPr>
          <p:cNvPr id="13" name="ZoneTexte 9"/>
          <p:cNvSpPr txBox="1">
            <a:spLocks noChangeArrowheads="1"/>
          </p:cNvSpPr>
          <p:nvPr/>
        </p:nvSpPr>
        <p:spPr bwMode="auto">
          <a:xfrm>
            <a:off x="6149975" y="6234973"/>
            <a:ext cx="61198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Source:  Module 1.0 : Formation des pépiniéristes, Formad environnement, juillet 2010, </a:t>
            </a:r>
          </a:p>
          <a:p>
            <a:pPr algn="ctr" eaLnBrk="1" hangingPunct="1">
              <a:spcBef>
                <a:spcPct val="0"/>
              </a:spcBef>
              <a:buFontTx/>
              <a:buNone/>
            </a:pPr>
            <a:r>
              <a:rPr lang="fr-FR" altLang="fr-FR" sz="1200">
                <a:solidFill>
                  <a:srgbClr val="008000"/>
                </a:solidFill>
                <a:latin typeface="Arial" panose="020B0604020202020204" pitchFamily="34" charset="0"/>
                <a:hlinkClick r:id="rId3"/>
              </a:rPr>
              <a:t>http://www.formad-environnement.org/pepiniere_reforestation_agroforesterie.pdf</a:t>
            </a:r>
            <a:r>
              <a:rPr lang="fr-FR" altLang="fr-FR" sz="1200">
                <a:solidFill>
                  <a:srgbClr val="008000"/>
                </a:solidFill>
                <a:latin typeface="Arial" panose="020B0604020202020204" pitchFamily="34" charset="0"/>
              </a:rPr>
              <a:t> </a:t>
            </a:r>
          </a:p>
        </p:txBody>
      </p:sp>
    </p:spTree>
    <p:extLst>
      <p:ext uri="{BB962C8B-B14F-4D97-AF65-F5344CB8AC3E}">
        <p14:creationId xmlns:p14="http://schemas.microsoft.com/office/powerpoint/2010/main" val="102693597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93511" y="181284"/>
            <a:ext cx="821267" cy="354542"/>
          </a:xfrm>
        </p:spPr>
        <p:txBody>
          <a:bodyPr/>
          <a:lstStyle/>
          <a:p>
            <a:fld id="{814B13E8-1059-4FEE-952E-0153852B3488}" type="slidenum">
              <a:rPr lang="fr-FR" smtClean="0"/>
              <a:t>114</a:t>
            </a:fld>
            <a:endParaRPr lang="fr-FR"/>
          </a:p>
        </p:txBody>
      </p:sp>
      <p:sp>
        <p:nvSpPr>
          <p:cNvPr id="3" name="ZoneTexte 2"/>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8" name="ZoneTexte 7"/>
          <p:cNvSpPr txBox="1"/>
          <p:nvPr/>
        </p:nvSpPr>
        <p:spPr>
          <a:xfrm>
            <a:off x="293511" y="677333"/>
            <a:ext cx="11692466" cy="1754326"/>
          </a:xfrm>
          <a:prstGeom prst="rect">
            <a:avLst/>
          </a:prstGeom>
          <a:noFill/>
        </p:spPr>
        <p:txBody>
          <a:bodyPr wrap="square" rtlCol="0">
            <a:spAutoFit/>
          </a:bodyPr>
          <a:lstStyle/>
          <a:p>
            <a:pPr algn="just"/>
            <a:r>
              <a:rPr lang="fr-FR" altLang="fr-FR" b="1" dirty="0" smtClean="0">
                <a:solidFill>
                  <a:srgbClr val="008000"/>
                </a:solidFill>
                <a:latin typeface="Calibri" panose="020F0502020204030204" pitchFamily="34" charset="0"/>
              </a:rPr>
              <a:t>A1ter. </a:t>
            </a:r>
            <a:r>
              <a:rPr lang="fr-FR" b="1" dirty="0" smtClean="0">
                <a:solidFill>
                  <a:srgbClr val="008000"/>
                </a:solidFill>
              </a:rPr>
              <a:t>Conception </a:t>
            </a:r>
            <a:r>
              <a:rPr lang="fr-FR" b="1" dirty="0">
                <a:solidFill>
                  <a:srgbClr val="008000"/>
                </a:solidFill>
              </a:rPr>
              <a:t>d’une pépinière</a:t>
            </a:r>
          </a:p>
          <a:p>
            <a:pPr algn="just"/>
            <a:r>
              <a:rPr lang="fr-FR" dirty="0">
                <a:solidFill>
                  <a:srgbClr val="008000"/>
                </a:solidFill>
              </a:rPr>
              <a:t>Un plan minutieusement examiné d’une pépinière peut augmenter considérablement </a:t>
            </a:r>
            <a:r>
              <a:rPr lang="fr-FR" dirty="0" smtClean="0">
                <a:solidFill>
                  <a:srgbClr val="008000"/>
                </a:solidFill>
              </a:rPr>
              <a:t>l’efficacité. Pensez </a:t>
            </a:r>
            <a:r>
              <a:rPr lang="fr-FR" dirty="0">
                <a:solidFill>
                  <a:srgbClr val="008000"/>
                </a:solidFill>
              </a:rPr>
              <a:t>aux diverses activités qui y seront menées et le déplacement des matériaux autour de </a:t>
            </a:r>
            <a:r>
              <a:rPr lang="fr-FR" dirty="0" smtClean="0">
                <a:solidFill>
                  <a:srgbClr val="008000"/>
                </a:solidFill>
              </a:rPr>
              <a:t>la pépinière</a:t>
            </a:r>
            <a:r>
              <a:rPr lang="fr-FR" dirty="0">
                <a:solidFill>
                  <a:srgbClr val="008000"/>
                </a:solidFill>
              </a:rPr>
              <a:t>. Par exemple, placez les lits de conteneurs et les zones d’endurcissement près du </a:t>
            </a:r>
            <a:r>
              <a:rPr lang="fr-FR" dirty="0" smtClean="0">
                <a:solidFill>
                  <a:srgbClr val="008000"/>
                </a:solidFill>
              </a:rPr>
              <a:t>point d’accès </a:t>
            </a:r>
            <a:r>
              <a:rPr lang="fr-FR" dirty="0">
                <a:solidFill>
                  <a:srgbClr val="008000"/>
                </a:solidFill>
              </a:rPr>
              <a:t>principal, c’est-à-dire près de l’endroit où les arbres seront finalement chargés dans </a:t>
            </a:r>
            <a:r>
              <a:rPr lang="fr-FR" dirty="0" smtClean="0">
                <a:solidFill>
                  <a:srgbClr val="008000"/>
                </a:solidFill>
              </a:rPr>
              <a:t>des véhicules </a:t>
            </a:r>
            <a:r>
              <a:rPr lang="fr-FR" dirty="0">
                <a:solidFill>
                  <a:srgbClr val="008000"/>
                </a:solidFill>
              </a:rPr>
              <a:t>pour le transport vers le site de restauration; placez le magasin se fermant à clé et le</a:t>
            </a:r>
          </a:p>
          <a:p>
            <a:pPr algn="just"/>
            <a:r>
              <a:rPr lang="fr-FR" dirty="0">
                <a:solidFill>
                  <a:srgbClr val="008000"/>
                </a:solidFill>
              </a:rPr>
              <a:t>magasin de substances près de la zone d’empotage.</a:t>
            </a:r>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5744" y="2223912"/>
            <a:ext cx="6056981" cy="4481910"/>
          </a:xfrm>
          <a:prstGeom prst="rect">
            <a:avLst/>
          </a:prstGeom>
        </p:spPr>
      </p:pic>
      <p:sp>
        <p:nvSpPr>
          <p:cNvPr id="10" name="ZoneTexte 9"/>
          <p:cNvSpPr txBox="1"/>
          <p:nvPr/>
        </p:nvSpPr>
        <p:spPr>
          <a:xfrm>
            <a:off x="293510" y="2678194"/>
            <a:ext cx="5846233" cy="3688739"/>
          </a:xfrm>
          <a:prstGeom prst="rect">
            <a:avLst/>
          </a:prstGeom>
          <a:noFill/>
        </p:spPr>
        <p:txBody>
          <a:bodyPr wrap="square" rtlCol="0">
            <a:spAutoFit/>
          </a:bodyPr>
          <a:lstStyle/>
          <a:p>
            <a:pPr algn="just"/>
            <a:r>
              <a:rPr lang="fr-FR" dirty="0">
                <a:solidFill>
                  <a:srgbClr val="008000"/>
                </a:solidFill>
              </a:rPr>
              <a:t>Le plan idéal d’une </a:t>
            </a:r>
            <a:r>
              <a:rPr lang="fr-FR" dirty="0" smtClean="0">
                <a:solidFill>
                  <a:srgbClr val="008000"/>
                </a:solidFill>
              </a:rPr>
              <a:t>pépinière </a:t>
            </a:r>
            <a:r>
              <a:rPr lang="fr-FR" dirty="0" smtClean="0">
                <a:solidFill>
                  <a:srgbClr val="008000"/>
                </a:solidFill>
                <a:latin typeface="Calibri" panose="020F0502020204030204" pitchFamily="34" charset="0"/>
              </a:rPr>
              <a:t>→</a:t>
            </a:r>
            <a:r>
              <a:rPr lang="fr-FR" dirty="0" smtClean="0">
                <a:solidFill>
                  <a:srgbClr val="008000"/>
                </a:solidFill>
              </a:rPr>
              <a:t> : </a:t>
            </a:r>
          </a:p>
          <a:p>
            <a:pPr algn="just"/>
            <a:endParaRPr lang="fr-FR" dirty="0" smtClean="0">
              <a:solidFill>
                <a:srgbClr val="008000"/>
              </a:solidFill>
            </a:endParaRPr>
          </a:p>
          <a:p>
            <a:r>
              <a:rPr lang="fr-FR" dirty="0" smtClean="0">
                <a:solidFill>
                  <a:srgbClr val="008000"/>
                </a:solidFill>
              </a:rPr>
              <a:t>(1) un </a:t>
            </a:r>
            <a:r>
              <a:rPr lang="fr-FR" dirty="0">
                <a:solidFill>
                  <a:srgbClr val="008000"/>
                </a:solidFill>
              </a:rPr>
              <a:t>abri de germination qui est protégé contre les prédateurs de graines; </a:t>
            </a:r>
            <a:endParaRPr lang="fr-FR" dirty="0" smtClean="0">
              <a:solidFill>
                <a:srgbClr val="008000"/>
              </a:solidFill>
            </a:endParaRPr>
          </a:p>
          <a:p>
            <a:r>
              <a:rPr lang="fr-FR" dirty="0" smtClean="0">
                <a:solidFill>
                  <a:srgbClr val="008000"/>
                </a:solidFill>
              </a:rPr>
              <a:t>(2) une </a:t>
            </a:r>
            <a:r>
              <a:rPr lang="fr-FR" dirty="0">
                <a:solidFill>
                  <a:srgbClr val="008000"/>
                </a:solidFill>
              </a:rPr>
              <a:t>zone réservée (suppression de </a:t>
            </a:r>
            <a:r>
              <a:rPr lang="fr-FR" dirty="0" smtClean="0">
                <a:solidFill>
                  <a:srgbClr val="008000"/>
                </a:solidFill>
              </a:rPr>
              <a:t>l’ombre); </a:t>
            </a:r>
          </a:p>
          <a:p>
            <a:r>
              <a:rPr lang="fr-FR" dirty="0" smtClean="0">
                <a:solidFill>
                  <a:srgbClr val="008000"/>
                </a:solidFill>
              </a:rPr>
              <a:t>(</a:t>
            </a:r>
            <a:r>
              <a:rPr lang="fr-FR" dirty="0">
                <a:solidFill>
                  <a:srgbClr val="008000"/>
                </a:solidFill>
              </a:rPr>
              <a:t>3) une zone pour l’empotage; </a:t>
            </a:r>
            <a:endParaRPr lang="fr-FR" dirty="0" smtClean="0">
              <a:solidFill>
                <a:srgbClr val="008000"/>
              </a:solidFill>
            </a:endParaRPr>
          </a:p>
          <a:p>
            <a:r>
              <a:rPr lang="fr-FR" dirty="0" smtClean="0">
                <a:solidFill>
                  <a:srgbClr val="008000"/>
                </a:solidFill>
              </a:rPr>
              <a:t>(</a:t>
            </a:r>
            <a:r>
              <a:rPr lang="fr-FR" dirty="0">
                <a:solidFill>
                  <a:srgbClr val="008000"/>
                </a:solidFill>
              </a:rPr>
              <a:t>4) un magasin de substances </a:t>
            </a:r>
            <a:r>
              <a:rPr lang="fr-FR" dirty="0" smtClean="0">
                <a:solidFill>
                  <a:srgbClr val="008000"/>
                </a:solidFill>
              </a:rPr>
              <a:t>et un </a:t>
            </a:r>
            <a:r>
              <a:rPr lang="fr-FR" dirty="0">
                <a:solidFill>
                  <a:srgbClr val="008000"/>
                </a:solidFill>
              </a:rPr>
              <a:t>magasin d’équipement se fermant à clé; </a:t>
            </a:r>
            <a:endParaRPr lang="fr-FR" dirty="0" smtClean="0">
              <a:solidFill>
                <a:srgbClr val="008000"/>
              </a:solidFill>
            </a:endParaRPr>
          </a:p>
          <a:p>
            <a:r>
              <a:rPr lang="fr-FR" dirty="0" smtClean="0">
                <a:solidFill>
                  <a:srgbClr val="008000"/>
                </a:solidFill>
              </a:rPr>
              <a:t>(</a:t>
            </a:r>
            <a:r>
              <a:rPr lang="fr-FR" dirty="0">
                <a:solidFill>
                  <a:srgbClr val="008000"/>
                </a:solidFill>
              </a:rPr>
              <a:t>5) un approvisionnement en eau fiable; </a:t>
            </a:r>
            <a:endParaRPr lang="fr-FR" dirty="0" smtClean="0">
              <a:solidFill>
                <a:srgbClr val="008000"/>
              </a:solidFill>
            </a:endParaRPr>
          </a:p>
          <a:p>
            <a:r>
              <a:rPr lang="fr-FR" dirty="0" smtClean="0">
                <a:solidFill>
                  <a:srgbClr val="008000"/>
                </a:solidFill>
              </a:rPr>
              <a:t>(</a:t>
            </a:r>
            <a:r>
              <a:rPr lang="fr-FR" dirty="0">
                <a:solidFill>
                  <a:srgbClr val="008000"/>
                </a:solidFill>
              </a:rPr>
              <a:t>6) un accès facile; </a:t>
            </a:r>
            <a:endParaRPr lang="fr-FR" dirty="0" smtClean="0">
              <a:solidFill>
                <a:srgbClr val="008000"/>
              </a:solidFill>
            </a:endParaRPr>
          </a:p>
          <a:p>
            <a:r>
              <a:rPr lang="fr-FR" dirty="0" smtClean="0">
                <a:solidFill>
                  <a:srgbClr val="008000"/>
                </a:solidFill>
              </a:rPr>
              <a:t>(</a:t>
            </a:r>
            <a:r>
              <a:rPr lang="fr-FR" dirty="0">
                <a:solidFill>
                  <a:srgbClr val="008000"/>
                </a:solidFill>
              </a:rPr>
              <a:t>7) </a:t>
            </a:r>
            <a:r>
              <a:rPr lang="fr-FR" dirty="0" smtClean="0">
                <a:solidFill>
                  <a:srgbClr val="008000"/>
                </a:solidFill>
              </a:rPr>
              <a:t>une clôture </a:t>
            </a:r>
            <a:r>
              <a:rPr lang="fr-FR" dirty="0">
                <a:solidFill>
                  <a:srgbClr val="008000"/>
                </a:solidFill>
              </a:rPr>
              <a:t>pour empêcher les animaux errant d’entrer; (8) un abri contre le soleil et la pluie, </a:t>
            </a:r>
            <a:endParaRPr lang="fr-FR" dirty="0" smtClean="0">
              <a:solidFill>
                <a:srgbClr val="008000"/>
              </a:solidFill>
            </a:endParaRPr>
          </a:p>
          <a:p>
            <a:r>
              <a:rPr lang="fr-FR" dirty="0" smtClean="0">
                <a:solidFill>
                  <a:srgbClr val="008000"/>
                </a:solidFill>
              </a:rPr>
              <a:t>et </a:t>
            </a:r>
            <a:r>
              <a:rPr lang="fr-FR" dirty="0">
                <a:solidFill>
                  <a:srgbClr val="008000"/>
                </a:solidFill>
              </a:rPr>
              <a:t>(9) des </a:t>
            </a:r>
            <a:r>
              <a:rPr lang="fr-FR" dirty="0" smtClean="0">
                <a:solidFill>
                  <a:srgbClr val="008000"/>
                </a:solidFill>
              </a:rPr>
              <a:t>toilettes </a:t>
            </a:r>
            <a:r>
              <a:rPr lang="fr-FR" dirty="0" smtClean="0">
                <a:solidFill>
                  <a:srgbClr val="008000"/>
                </a:solidFill>
                <a:latin typeface="Calibri" panose="020F0502020204030204" pitchFamily="34" charset="0"/>
              </a:rPr>
              <a:t>→</a:t>
            </a:r>
            <a:endParaRPr lang="fr-FR" dirty="0">
              <a:solidFill>
                <a:srgbClr val="008000"/>
              </a:solidFill>
            </a:endParaRPr>
          </a:p>
        </p:txBody>
      </p:sp>
      <p:sp>
        <p:nvSpPr>
          <p:cNvPr id="11" name="Rectangle 10"/>
          <p:cNvSpPr/>
          <p:nvPr/>
        </p:nvSpPr>
        <p:spPr>
          <a:xfrm>
            <a:off x="7101241" y="3379801"/>
            <a:ext cx="495649" cy="369332"/>
          </a:xfrm>
          <a:prstGeom prst="rect">
            <a:avLst/>
          </a:prstGeom>
        </p:spPr>
        <p:txBody>
          <a:bodyPr wrap="none">
            <a:spAutoFit/>
          </a:bodyPr>
          <a:lstStyle/>
          <a:p>
            <a:r>
              <a:rPr lang="fr-FR" dirty="0">
                <a:solidFill>
                  <a:srgbClr val="008000"/>
                </a:solidFill>
              </a:rPr>
              <a:t>(1) </a:t>
            </a:r>
            <a:endParaRPr lang="fr-FR" dirty="0"/>
          </a:p>
        </p:txBody>
      </p:sp>
      <p:sp>
        <p:nvSpPr>
          <p:cNvPr id="12" name="Rectangle 11"/>
          <p:cNvSpPr/>
          <p:nvPr/>
        </p:nvSpPr>
        <p:spPr>
          <a:xfrm>
            <a:off x="9138885" y="4095535"/>
            <a:ext cx="495649" cy="369332"/>
          </a:xfrm>
          <a:prstGeom prst="rect">
            <a:avLst/>
          </a:prstGeom>
        </p:spPr>
        <p:txBody>
          <a:bodyPr wrap="none">
            <a:spAutoFit/>
          </a:bodyPr>
          <a:lstStyle/>
          <a:p>
            <a:r>
              <a:rPr lang="fr-FR" dirty="0" smtClean="0">
                <a:solidFill>
                  <a:srgbClr val="008000"/>
                </a:solidFill>
              </a:rPr>
              <a:t>(2) </a:t>
            </a:r>
            <a:endParaRPr lang="fr-FR" dirty="0"/>
          </a:p>
        </p:txBody>
      </p:sp>
      <p:sp>
        <p:nvSpPr>
          <p:cNvPr id="13" name="Rectangle 12"/>
          <p:cNvSpPr/>
          <p:nvPr/>
        </p:nvSpPr>
        <p:spPr>
          <a:xfrm>
            <a:off x="7995537" y="4633963"/>
            <a:ext cx="495649" cy="369332"/>
          </a:xfrm>
          <a:prstGeom prst="rect">
            <a:avLst/>
          </a:prstGeom>
        </p:spPr>
        <p:txBody>
          <a:bodyPr wrap="none">
            <a:spAutoFit/>
          </a:bodyPr>
          <a:lstStyle/>
          <a:p>
            <a:r>
              <a:rPr lang="fr-FR" dirty="0" smtClean="0">
                <a:solidFill>
                  <a:srgbClr val="008000"/>
                </a:solidFill>
              </a:rPr>
              <a:t>(3) </a:t>
            </a:r>
            <a:endParaRPr lang="fr-FR" dirty="0"/>
          </a:p>
        </p:txBody>
      </p:sp>
      <p:sp>
        <p:nvSpPr>
          <p:cNvPr id="14" name="Rectangle 13"/>
          <p:cNvSpPr/>
          <p:nvPr/>
        </p:nvSpPr>
        <p:spPr>
          <a:xfrm>
            <a:off x="6602939" y="4372547"/>
            <a:ext cx="495649" cy="369332"/>
          </a:xfrm>
          <a:prstGeom prst="rect">
            <a:avLst/>
          </a:prstGeom>
        </p:spPr>
        <p:txBody>
          <a:bodyPr wrap="none">
            <a:spAutoFit/>
          </a:bodyPr>
          <a:lstStyle/>
          <a:p>
            <a:r>
              <a:rPr lang="fr-FR" dirty="0" smtClean="0">
                <a:solidFill>
                  <a:srgbClr val="008000"/>
                </a:solidFill>
              </a:rPr>
              <a:t>(4) </a:t>
            </a:r>
            <a:endParaRPr lang="fr-FR" dirty="0"/>
          </a:p>
        </p:txBody>
      </p:sp>
      <p:sp>
        <p:nvSpPr>
          <p:cNvPr id="15" name="Rectangle 14"/>
          <p:cNvSpPr/>
          <p:nvPr/>
        </p:nvSpPr>
        <p:spPr>
          <a:xfrm>
            <a:off x="6534145" y="5303060"/>
            <a:ext cx="495649" cy="369332"/>
          </a:xfrm>
          <a:prstGeom prst="rect">
            <a:avLst/>
          </a:prstGeom>
        </p:spPr>
        <p:txBody>
          <a:bodyPr wrap="none">
            <a:spAutoFit/>
          </a:bodyPr>
          <a:lstStyle/>
          <a:p>
            <a:r>
              <a:rPr lang="fr-FR" dirty="0" smtClean="0">
                <a:solidFill>
                  <a:srgbClr val="008000"/>
                </a:solidFill>
              </a:rPr>
              <a:t>(5) </a:t>
            </a:r>
            <a:endParaRPr lang="fr-FR" dirty="0"/>
          </a:p>
        </p:txBody>
      </p:sp>
      <p:sp>
        <p:nvSpPr>
          <p:cNvPr id="16" name="Rectangle 15"/>
          <p:cNvSpPr/>
          <p:nvPr/>
        </p:nvSpPr>
        <p:spPr>
          <a:xfrm>
            <a:off x="11490328" y="4464867"/>
            <a:ext cx="495649" cy="369332"/>
          </a:xfrm>
          <a:prstGeom prst="rect">
            <a:avLst/>
          </a:prstGeom>
        </p:spPr>
        <p:txBody>
          <a:bodyPr wrap="none">
            <a:spAutoFit/>
          </a:bodyPr>
          <a:lstStyle/>
          <a:p>
            <a:r>
              <a:rPr lang="fr-FR" dirty="0" smtClean="0">
                <a:solidFill>
                  <a:srgbClr val="008000"/>
                </a:solidFill>
              </a:rPr>
              <a:t>(6) </a:t>
            </a:r>
            <a:endParaRPr lang="fr-FR" dirty="0"/>
          </a:p>
        </p:txBody>
      </p:sp>
      <p:sp>
        <p:nvSpPr>
          <p:cNvPr id="18" name="Rectangle 17"/>
          <p:cNvSpPr/>
          <p:nvPr/>
        </p:nvSpPr>
        <p:spPr>
          <a:xfrm>
            <a:off x="9676506" y="5176164"/>
            <a:ext cx="495649" cy="369332"/>
          </a:xfrm>
          <a:prstGeom prst="rect">
            <a:avLst/>
          </a:prstGeom>
        </p:spPr>
        <p:txBody>
          <a:bodyPr wrap="none">
            <a:spAutoFit/>
          </a:bodyPr>
          <a:lstStyle/>
          <a:p>
            <a:r>
              <a:rPr lang="fr-FR" dirty="0" smtClean="0">
                <a:solidFill>
                  <a:srgbClr val="008000"/>
                </a:solidFill>
              </a:rPr>
              <a:t>(5) </a:t>
            </a:r>
            <a:endParaRPr lang="fr-FR" dirty="0"/>
          </a:p>
        </p:txBody>
      </p:sp>
      <p:sp>
        <p:nvSpPr>
          <p:cNvPr id="19" name="Rectangle 18"/>
          <p:cNvSpPr/>
          <p:nvPr/>
        </p:nvSpPr>
        <p:spPr>
          <a:xfrm>
            <a:off x="10431464" y="4661930"/>
            <a:ext cx="495649" cy="369332"/>
          </a:xfrm>
          <a:prstGeom prst="rect">
            <a:avLst/>
          </a:prstGeom>
        </p:spPr>
        <p:txBody>
          <a:bodyPr wrap="none">
            <a:spAutoFit/>
          </a:bodyPr>
          <a:lstStyle/>
          <a:p>
            <a:r>
              <a:rPr lang="fr-FR" dirty="0">
                <a:solidFill>
                  <a:srgbClr val="008000"/>
                </a:solidFill>
              </a:rPr>
              <a:t>(7) </a:t>
            </a:r>
            <a:endParaRPr lang="fr-FR" dirty="0"/>
          </a:p>
        </p:txBody>
      </p:sp>
      <p:sp>
        <p:nvSpPr>
          <p:cNvPr id="20" name="Rectangle 19"/>
          <p:cNvSpPr/>
          <p:nvPr/>
        </p:nvSpPr>
        <p:spPr>
          <a:xfrm>
            <a:off x="7995537" y="5176164"/>
            <a:ext cx="442750" cy="369332"/>
          </a:xfrm>
          <a:prstGeom prst="rect">
            <a:avLst/>
          </a:prstGeom>
        </p:spPr>
        <p:txBody>
          <a:bodyPr wrap="none">
            <a:spAutoFit/>
          </a:bodyPr>
          <a:lstStyle/>
          <a:p>
            <a:r>
              <a:rPr lang="fr-FR" dirty="0">
                <a:solidFill>
                  <a:srgbClr val="008000"/>
                </a:solidFill>
              </a:rPr>
              <a:t>(8)</a:t>
            </a:r>
            <a:endParaRPr lang="fr-FR" dirty="0"/>
          </a:p>
        </p:txBody>
      </p:sp>
      <p:sp>
        <p:nvSpPr>
          <p:cNvPr id="22" name="Rectangle 21"/>
          <p:cNvSpPr/>
          <p:nvPr/>
        </p:nvSpPr>
        <p:spPr>
          <a:xfrm>
            <a:off x="7465374" y="5293751"/>
            <a:ext cx="442750" cy="369332"/>
          </a:xfrm>
          <a:prstGeom prst="rect">
            <a:avLst/>
          </a:prstGeom>
        </p:spPr>
        <p:txBody>
          <a:bodyPr wrap="none">
            <a:spAutoFit/>
          </a:bodyPr>
          <a:lstStyle/>
          <a:p>
            <a:r>
              <a:rPr lang="fr-FR" dirty="0">
                <a:solidFill>
                  <a:srgbClr val="008000"/>
                </a:solidFill>
              </a:rPr>
              <a:t>(9)</a:t>
            </a:r>
            <a:endParaRPr lang="fr-FR" dirty="0"/>
          </a:p>
        </p:txBody>
      </p:sp>
    </p:spTree>
    <p:extLst>
      <p:ext uri="{BB962C8B-B14F-4D97-AF65-F5344CB8AC3E}">
        <p14:creationId xmlns:p14="http://schemas.microsoft.com/office/powerpoint/2010/main" val="320099666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78629" y="181284"/>
            <a:ext cx="505178" cy="365831"/>
          </a:xfrm>
        </p:spPr>
        <p:txBody>
          <a:bodyPr/>
          <a:lstStyle/>
          <a:p>
            <a:fld id="{814B13E8-1059-4FEE-952E-0153852B3488}" type="slidenum">
              <a:rPr lang="fr-FR" smtClean="0"/>
              <a:t>115</a:t>
            </a:fld>
            <a:endParaRPr lang="fr-FR" dirty="0"/>
          </a:p>
        </p:txBody>
      </p:sp>
      <p:sp>
        <p:nvSpPr>
          <p:cNvPr id="3" name="ZoneTexte 2"/>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4" name="Rectangle 3"/>
          <p:cNvSpPr/>
          <p:nvPr/>
        </p:nvSpPr>
        <p:spPr>
          <a:xfrm>
            <a:off x="178629" y="547115"/>
            <a:ext cx="3531223" cy="369332"/>
          </a:xfrm>
          <a:prstGeom prst="rect">
            <a:avLst/>
          </a:prstGeom>
        </p:spPr>
        <p:txBody>
          <a:bodyPr wrap="none">
            <a:spAutoFit/>
          </a:bodyPr>
          <a:lstStyle/>
          <a:p>
            <a:pPr algn="just"/>
            <a:r>
              <a:rPr lang="fr-FR" altLang="fr-FR" b="1" dirty="0" smtClean="0">
                <a:solidFill>
                  <a:srgbClr val="008000"/>
                </a:solidFill>
                <a:latin typeface="Calibri" panose="020F0502020204030204" pitchFamily="34" charset="0"/>
              </a:rPr>
              <a:t>A1quater</a:t>
            </a:r>
            <a:r>
              <a:rPr lang="fr-FR" altLang="fr-FR" b="1" dirty="0">
                <a:solidFill>
                  <a:srgbClr val="008000"/>
                </a:solidFill>
                <a:latin typeface="Calibri" panose="020F0502020204030204" pitchFamily="34" charset="0"/>
              </a:rPr>
              <a:t>. </a:t>
            </a:r>
            <a:r>
              <a:rPr lang="fr-FR" b="1" dirty="0" smtClean="0">
                <a:solidFill>
                  <a:srgbClr val="008000"/>
                </a:solidFill>
              </a:rPr>
              <a:t>Les outils de la </a:t>
            </a:r>
            <a:r>
              <a:rPr lang="fr-FR" b="1" dirty="0">
                <a:solidFill>
                  <a:srgbClr val="008000"/>
                </a:solidFill>
              </a:rPr>
              <a:t>pépinière</a:t>
            </a:r>
          </a:p>
        </p:txBody>
      </p:sp>
      <p:sp>
        <p:nvSpPr>
          <p:cNvPr id="5" name="ZoneTexte 4"/>
          <p:cNvSpPr txBox="1"/>
          <p:nvPr/>
        </p:nvSpPr>
        <p:spPr>
          <a:xfrm>
            <a:off x="227295" y="912947"/>
            <a:ext cx="8261949" cy="4524315"/>
          </a:xfrm>
          <a:prstGeom prst="rect">
            <a:avLst/>
          </a:prstGeom>
          <a:noFill/>
        </p:spPr>
        <p:txBody>
          <a:bodyPr wrap="square" rtlCol="0">
            <a:spAutoFit/>
          </a:bodyPr>
          <a:lstStyle/>
          <a:p>
            <a:r>
              <a:rPr lang="fr-FR" dirty="0">
                <a:solidFill>
                  <a:srgbClr val="008000"/>
                </a:solidFill>
              </a:rPr>
              <a:t>La production des plants nécessite un équipement </a:t>
            </a:r>
            <a:r>
              <a:rPr lang="fr-FR" dirty="0" smtClean="0">
                <a:solidFill>
                  <a:srgbClr val="008000"/>
                </a:solidFill>
              </a:rPr>
              <a:t>simple et </a:t>
            </a:r>
            <a:r>
              <a:rPr lang="fr-FR" dirty="0">
                <a:solidFill>
                  <a:srgbClr val="008000"/>
                </a:solidFill>
              </a:rPr>
              <a:t>peu coûteux. Bon nombre des articles illustrés ici </a:t>
            </a:r>
            <a:r>
              <a:rPr lang="fr-FR" dirty="0" smtClean="0">
                <a:solidFill>
                  <a:srgbClr val="008000"/>
                </a:solidFill>
              </a:rPr>
              <a:t>sont facilement </a:t>
            </a:r>
            <a:r>
              <a:rPr lang="fr-FR" dirty="0">
                <a:solidFill>
                  <a:srgbClr val="008000"/>
                </a:solidFill>
              </a:rPr>
              <a:t>disponibles dans une communauté </a:t>
            </a:r>
            <a:r>
              <a:rPr lang="fr-FR" dirty="0" smtClean="0">
                <a:solidFill>
                  <a:srgbClr val="008000"/>
                </a:solidFill>
              </a:rPr>
              <a:t>agricole moyenne </a:t>
            </a:r>
            <a:r>
              <a:rPr lang="fr-FR" dirty="0">
                <a:solidFill>
                  <a:srgbClr val="008000"/>
                </a:solidFill>
              </a:rPr>
              <a:t>et pourraient être empruntés pour le travail </a:t>
            </a:r>
            <a:r>
              <a:rPr lang="fr-FR" dirty="0" smtClean="0">
                <a:solidFill>
                  <a:srgbClr val="008000"/>
                </a:solidFill>
              </a:rPr>
              <a:t>en pépinière :</a:t>
            </a:r>
            <a:endParaRPr lang="fr-FR" dirty="0">
              <a:solidFill>
                <a:srgbClr val="008000"/>
              </a:solidFill>
            </a:endParaRPr>
          </a:p>
          <a:p>
            <a:r>
              <a:rPr lang="fr-FR" dirty="0">
                <a:solidFill>
                  <a:srgbClr val="008000"/>
                </a:solidFill>
              </a:rPr>
              <a:t>• une pelle (1) et des seaux (2) pour la collecte, </a:t>
            </a:r>
            <a:r>
              <a:rPr lang="fr-FR" dirty="0" smtClean="0">
                <a:solidFill>
                  <a:srgbClr val="008000"/>
                </a:solidFill>
              </a:rPr>
              <a:t>le transport </a:t>
            </a:r>
            <a:r>
              <a:rPr lang="fr-FR" dirty="0">
                <a:solidFill>
                  <a:srgbClr val="008000"/>
                </a:solidFill>
              </a:rPr>
              <a:t>à l’intérieur de la pépinière et le </a:t>
            </a:r>
            <a:r>
              <a:rPr lang="fr-FR" dirty="0" smtClean="0">
                <a:solidFill>
                  <a:srgbClr val="008000"/>
                </a:solidFill>
              </a:rPr>
              <a:t>mélange du </a:t>
            </a:r>
            <a:r>
              <a:rPr lang="fr-FR" dirty="0">
                <a:solidFill>
                  <a:srgbClr val="008000"/>
                </a:solidFill>
              </a:rPr>
              <a:t>terreau de rempotage;</a:t>
            </a:r>
          </a:p>
          <a:p>
            <a:r>
              <a:rPr lang="fr-FR" dirty="0">
                <a:solidFill>
                  <a:srgbClr val="008000"/>
                </a:solidFill>
              </a:rPr>
              <a:t>• des truelles (3) ou des pelles à manche en </a:t>
            </a:r>
            <a:r>
              <a:rPr lang="fr-FR" dirty="0" smtClean="0">
                <a:solidFill>
                  <a:srgbClr val="008000"/>
                </a:solidFill>
              </a:rPr>
              <a:t>bambou (</a:t>
            </a:r>
            <a:r>
              <a:rPr lang="fr-FR" dirty="0">
                <a:solidFill>
                  <a:srgbClr val="008000"/>
                </a:solidFill>
              </a:rPr>
              <a:t>4) pour remplir les récipients avec le terreau </a:t>
            </a:r>
            <a:r>
              <a:rPr lang="fr-FR" dirty="0" smtClean="0">
                <a:solidFill>
                  <a:srgbClr val="008000"/>
                </a:solidFill>
              </a:rPr>
              <a:t>de rempotage</a:t>
            </a:r>
            <a:r>
              <a:rPr lang="fr-FR" dirty="0">
                <a:solidFill>
                  <a:srgbClr val="008000"/>
                </a:solidFill>
              </a:rPr>
              <a:t>;</a:t>
            </a:r>
          </a:p>
          <a:p>
            <a:r>
              <a:rPr lang="fr-FR" dirty="0">
                <a:solidFill>
                  <a:srgbClr val="008000"/>
                </a:solidFill>
              </a:rPr>
              <a:t>• des arrosoirs (5) et un tuyau, les deux équipés </a:t>
            </a:r>
            <a:r>
              <a:rPr lang="fr-FR" dirty="0" smtClean="0">
                <a:solidFill>
                  <a:srgbClr val="008000"/>
                </a:solidFill>
              </a:rPr>
              <a:t>d’un système </a:t>
            </a:r>
            <a:r>
              <a:rPr lang="fr-FR" dirty="0">
                <a:solidFill>
                  <a:srgbClr val="008000"/>
                </a:solidFill>
              </a:rPr>
              <a:t>qui donne de fines gouttes;</a:t>
            </a:r>
          </a:p>
          <a:p>
            <a:r>
              <a:rPr lang="fr-FR" dirty="0">
                <a:solidFill>
                  <a:srgbClr val="008000"/>
                </a:solidFill>
              </a:rPr>
              <a:t>• des spatules ou des cuillères pour le repiquage </a:t>
            </a:r>
            <a:r>
              <a:rPr lang="fr-FR" dirty="0" smtClean="0">
                <a:solidFill>
                  <a:srgbClr val="008000"/>
                </a:solidFill>
              </a:rPr>
              <a:t>des plants</a:t>
            </a:r>
            <a:r>
              <a:rPr lang="fr-FR" dirty="0">
                <a:solidFill>
                  <a:srgbClr val="008000"/>
                </a:solidFill>
              </a:rPr>
              <a:t>;</a:t>
            </a:r>
          </a:p>
          <a:p>
            <a:r>
              <a:rPr lang="fr-FR" dirty="0">
                <a:solidFill>
                  <a:srgbClr val="008000"/>
                </a:solidFill>
              </a:rPr>
              <a:t>• des tamis (6) pour préparer la substance d’empotage;</a:t>
            </a:r>
          </a:p>
          <a:p>
            <a:r>
              <a:rPr lang="fr-FR" dirty="0">
                <a:solidFill>
                  <a:srgbClr val="008000"/>
                </a:solidFill>
              </a:rPr>
              <a:t>• des brouettes (7) pour transporter les plantes et </a:t>
            </a:r>
            <a:r>
              <a:rPr lang="fr-FR" dirty="0" smtClean="0">
                <a:solidFill>
                  <a:srgbClr val="008000"/>
                </a:solidFill>
              </a:rPr>
              <a:t>les matériaux </a:t>
            </a:r>
            <a:r>
              <a:rPr lang="fr-FR" dirty="0">
                <a:solidFill>
                  <a:srgbClr val="008000"/>
                </a:solidFill>
              </a:rPr>
              <a:t>autour de la pépinière;</a:t>
            </a:r>
          </a:p>
          <a:p>
            <a:r>
              <a:rPr lang="fr-FR" dirty="0">
                <a:solidFill>
                  <a:srgbClr val="008000"/>
                </a:solidFill>
              </a:rPr>
              <a:t>• des houes (8) pour le désherbage et l’entretien </a:t>
            </a:r>
            <a:r>
              <a:rPr lang="fr-FR" dirty="0" smtClean="0">
                <a:solidFill>
                  <a:srgbClr val="008000"/>
                </a:solidFill>
              </a:rPr>
              <a:t>des environs</a:t>
            </a:r>
            <a:r>
              <a:rPr lang="fr-FR" dirty="0">
                <a:solidFill>
                  <a:srgbClr val="008000"/>
                </a:solidFill>
              </a:rPr>
              <a:t>;</a:t>
            </a:r>
          </a:p>
          <a:p>
            <a:r>
              <a:rPr lang="fr-FR" dirty="0">
                <a:solidFill>
                  <a:srgbClr val="008000"/>
                </a:solidFill>
              </a:rPr>
              <a:t>• des sécateurs (9) pour l’élagage des plants;</a:t>
            </a:r>
          </a:p>
          <a:p>
            <a:r>
              <a:rPr lang="fr-FR" dirty="0">
                <a:solidFill>
                  <a:srgbClr val="008000"/>
                </a:solidFill>
              </a:rPr>
              <a:t>• une échelle et des outils de base pour la construction de l’</a:t>
            </a:r>
            <a:r>
              <a:rPr lang="fr-FR" dirty="0" err="1">
                <a:solidFill>
                  <a:srgbClr val="008000"/>
                </a:solidFill>
              </a:rPr>
              <a:t>ombrière</a:t>
            </a:r>
            <a:r>
              <a:rPr lang="fr-FR" dirty="0">
                <a:solidFill>
                  <a:srgbClr val="008000"/>
                </a:solidFill>
              </a:rPr>
              <a:t>, </a:t>
            </a:r>
            <a:r>
              <a:rPr lang="fr-FR" dirty="0" err="1">
                <a:solidFill>
                  <a:srgbClr val="008000"/>
                </a:solidFill>
              </a:rPr>
              <a:t>etc</a:t>
            </a:r>
            <a:endParaRPr lang="fr-FR" dirty="0">
              <a:solidFill>
                <a:srgbClr val="00800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2769" y="181284"/>
            <a:ext cx="2714625" cy="2219325"/>
          </a:xfrm>
          <a:prstGeom prst="rect">
            <a:avLst/>
          </a:prstGeom>
        </p:spPr>
      </p:pic>
      <p:sp>
        <p:nvSpPr>
          <p:cNvPr id="8" name="ZoneTexte 7"/>
          <p:cNvSpPr txBox="1"/>
          <p:nvPr/>
        </p:nvSpPr>
        <p:spPr>
          <a:xfrm>
            <a:off x="9143503" y="2400609"/>
            <a:ext cx="3093156" cy="646331"/>
          </a:xfrm>
          <a:prstGeom prst="rect">
            <a:avLst/>
          </a:prstGeom>
          <a:noFill/>
        </p:spPr>
        <p:txBody>
          <a:bodyPr wrap="square" rtlCol="0">
            <a:spAutoFit/>
          </a:bodyPr>
          <a:lstStyle/>
          <a:p>
            <a:r>
              <a:rPr lang="fr-FR" sz="1200" b="1" dirty="0">
                <a:solidFill>
                  <a:srgbClr val="008000"/>
                </a:solidFill>
              </a:rPr>
              <a:t>Un magasin se fermant à clé pour le stockage sûr du </a:t>
            </a:r>
            <a:r>
              <a:rPr lang="fr-FR" sz="1200" b="1" dirty="0" smtClean="0">
                <a:solidFill>
                  <a:srgbClr val="008000"/>
                </a:solidFill>
              </a:rPr>
              <a:t>matériel </a:t>
            </a:r>
            <a:r>
              <a:rPr lang="fr-FR" sz="1200" dirty="0" smtClean="0">
                <a:solidFill>
                  <a:srgbClr val="008000"/>
                </a:solidFill>
              </a:rPr>
              <a:t>et </a:t>
            </a:r>
            <a:r>
              <a:rPr lang="fr-FR" sz="1200" dirty="0">
                <a:solidFill>
                  <a:srgbClr val="008000"/>
                </a:solidFill>
              </a:rPr>
              <a:t>un magasin de substances sont des éléments </a:t>
            </a:r>
            <a:r>
              <a:rPr lang="fr-FR" sz="1200" dirty="0" smtClean="0">
                <a:solidFill>
                  <a:srgbClr val="008000"/>
                </a:solidFill>
              </a:rPr>
              <a:t>essentiels d’une </a:t>
            </a:r>
            <a:r>
              <a:rPr lang="fr-FR" sz="1200" dirty="0">
                <a:solidFill>
                  <a:srgbClr val="008000"/>
                </a:solidFill>
              </a:rPr>
              <a:t>pépinière.</a:t>
            </a: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7869" y="3296178"/>
            <a:ext cx="3819525" cy="3381375"/>
          </a:xfrm>
          <a:prstGeom prst="rect">
            <a:avLst/>
          </a:prstGeom>
        </p:spPr>
      </p:pic>
    </p:spTree>
    <p:extLst>
      <p:ext uri="{BB962C8B-B14F-4D97-AF65-F5344CB8AC3E}">
        <p14:creationId xmlns:p14="http://schemas.microsoft.com/office/powerpoint/2010/main" val="391117823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79388" y="191382"/>
            <a:ext cx="798689" cy="365831"/>
          </a:xfrm>
        </p:spPr>
        <p:txBody>
          <a:bodyPr/>
          <a:lstStyle/>
          <a:p>
            <a:fld id="{814B13E8-1059-4FEE-952E-0153852B3488}" type="slidenum">
              <a:rPr lang="fr-FR" smtClean="0"/>
              <a:t>116</a:t>
            </a:fld>
            <a:endParaRPr lang="fr-FR" dirty="0"/>
          </a:p>
        </p:txBody>
      </p:sp>
      <p:sp>
        <p:nvSpPr>
          <p:cNvPr id="3" name="ZoneTexte 1"/>
          <p:cNvSpPr txBox="1">
            <a:spLocks noChangeArrowheads="1"/>
          </p:cNvSpPr>
          <p:nvPr/>
        </p:nvSpPr>
        <p:spPr bwMode="auto">
          <a:xfrm>
            <a:off x="179388" y="1196975"/>
            <a:ext cx="9427456" cy="406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lgn="just">
              <a:spcBef>
                <a:spcPct val="0"/>
              </a:spcBef>
            </a:pPr>
            <a:r>
              <a:rPr lang="fr-FR" altLang="fr-FR" sz="1800" dirty="0">
                <a:solidFill>
                  <a:srgbClr val="008000"/>
                </a:solidFill>
                <a:latin typeface="Arial" panose="020B0604020202020204" pitchFamily="34" charset="0"/>
              </a:rPr>
              <a:t>Quelque soit la technique choisie, il faut toujours une pépinière munie d’un hangar qui protègera les futurs plants contre les intempéries. </a:t>
            </a:r>
          </a:p>
          <a:p>
            <a:pPr marL="285750" indent="-285750" algn="just">
              <a:spcBef>
                <a:spcPct val="0"/>
              </a:spcBef>
            </a:pPr>
            <a:r>
              <a:rPr lang="fr-FR" altLang="fr-FR" sz="1800" dirty="0">
                <a:solidFill>
                  <a:srgbClr val="008000"/>
                </a:solidFill>
                <a:latin typeface="Arial" panose="020B0604020202020204" pitchFamily="34" charset="0"/>
              </a:rPr>
              <a:t>Le site choisi pour abriter cette pépinière doit être accessible, le relief ne doit pas être accidenté, il doit être le plus proche possible de la zone d’écoulement des plants (point de vente, plantation), il doit être le plus proche possible d’une source d’eau permanente. </a:t>
            </a:r>
          </a:p>
          <a:p>
            <a:pPr marL="285750" indent="-285750" algn="just">
              <a:spcBef>
                <a:spcPct val="0"/>
              </a:spcBef>
            </a:pPr>
            <a:r>
              <a:rPr lang="fr-FR" altLang="fr-FR" sz="1800" dirty="0">
                <a:solidFill>
                  <a:srgbClr val="008000"/>
                </a:solidFill>
                <a:latin typeface="Arial" panose="020B0604020202020204" pitchFamily="34" charset="0"/>
              </a:rPr>
              <a:t>La pépinière doit être clôturée, de préférence en haie vive afin de réduire les coûts et d’accroître la durabilité) pour éviter la destruction par les animaux (l’utilisation de </a:t>
            </a:r>
            <a:r>
              <a:rPr lang="fr-FR" altLang="fr-FR" sz="1800" i="1" dirty="0">
                <a:solidFill>
                  <a:srgbClr val="008000"/>
                </a:solidFill>
                <a:latin typeface="Arial" panose="020B0604020202020204" pitchFamily="34" charset="0"/>
              </a:rPr>
              <a:t>Acacia </a:t>
            </a:r>
            <a:r>
              <a:rPr lang="fr-FR" altLang="fr-FR" sz="1800" i="1" dirty="0" err="1">
                <a:solidFill>
                  <a:srgbClr val="008000"/>
                </a:solidFill>
                <a:latin typeface="Arial" panose="020B0604020202020204" pitchFamily="34" charset="0"/>
              </a:rPr>
              <a:t>nilotica</a:t>
            </a:r>
            <a:r>
              <a:rPr lang="fr-FR" altLang="fr-FR" sz="1800" i="1" dirty="0">
                <a:solidFill>
                  <a:srgbClr val="008000"/>
                </a:solidFill>
                <a:latin typeface="Arial" panose="020B0604020202020204" pitchFamily="34" charset="0"/>
              </a:rPr>
              <a:t> </a:t>
            </a:r>
            <a:r>
              <a:rPr lang="fr-FR" altLang="fr-FR" sz="1800" dirty="0">
                <a:solidFill>
                  <a:srgbClr val="008000"/>
                </a:solidFill>
                <a:latin typeface="Arial" panose="020B0604020202020204" pitchFamily="34" charset="0"/>
              </a:rPr>
              <a:t>est régulière). </a:t>
            </a:r>
          </a:p>
          <a:p>
            <a:pPr marL="285750" indent="-285750" algn="just">
              <a:spcBef>
                <a:spcPct val="0"/>
              </a:spcBef>
            </a:pPr>
            <a:r>
              <a:rPr lang="fr-FR" altLang="fr-FR" sz="1800" dirty="0">
                <a:solidFill>
                  <a:srgbClr val="008000"/>
                </a:solidFill>
                <a:latin typeface="Arial" panose="020B0604020202020204" pitchFamily="34" charset="0"/>
              </a:rPr>
              <a:t>Le site doit être protégé contre les feux de brousse dans des zones  sensibles, par la construction des </a:t>
            </a:r>
            <a:r>
              <a:rPr lang="fr-FR" altLang="fr-FR" sz="1800" dirty="0" err="1">
                <a:solidFill>
                  <a:srgbClr val="008000"/>
                </a:solidFill>
                <a:latin typeface="Arial" panose="020B0604020202020204" pitchFamily="34" charset="0"/>
              </a:rPr>
              <a:t>pare-feux</a:t>
            </a:r>
            <a:r>
              <a:rPr lang="fr-FR" altLang="fr-FR" sz="1800" dirty="0">
                <a:solidFill>
                  <a:srgbClr val="008000"/>
                </a:solidFill>
                <a:latin typeface="Arial" panose="020B0604020202020204" pitchFamily="34" charset="0"/>
              </a:rPr>
              <a:t> (10 m de large). </a:t>
            </a:r>
          </a:p>
          <a:p>
            <a:pPr marL="285750" indent="-285750" algn="just">
              <a:spcBef>
                <a:spcPct val="0"/>
              </a:spcBef>
            </a:pPr>
            <a:r>
              <a:rPr lang="fr-FR" altLang="fr-FR" sz="1800" dirty="0">
                <a:solidFill>
                  <a:srgbClr val="008000"/>
                </a:solidFill>
                <a:latin typeface="Arial" panose="020B0604020202020204" pitchFamily="34" charset="0"/>
              </a:rPr>
              <a:t>Une pépinière est composée d’un hangar avec tout son contenu (plants en rééducation, châssis, …), une source d’eau permanente, un magasin, un point de stockage des plants, un point de stockage des substrats…</a:t>
            </a:r>
            <a:endParaRPr lang="fr-FR" altLang="fr-FR" sz="1200" dirty="0">
              <a:solidFill>
                <a:srgbClr val="008000"/>
              </a:solidFill>
              <a:latin typeface="Arial" panose="020B0604020202020204" pitchFamily="34" charset="0"/>
            </a:endParaRPr>
          </a:p>
          <a:p>
            <a:pPr algn="just" eaLnBrk="1" hangingPunct="1">
              <a:spcBef>
                <a:spcPct val="0"/>
              </a:spcBef>
              <a:buFontTx/>
              <a:buNone/>
            </a:pPr>
            <a:r>
              <a:rPr lang="fr-FR" altLang="fr-FR" sz="1200" dirty="0">
                <a:solidFill>
                  <a:srgbClr val="008000"/>
                </a:solidFill>
                <a:latin typeface="Arial" panose="020B0604020202020204" pitchFamily="34" charset="0"/>
              </a:rPr>
              <a:t>Source : Domestication de </a:t>
            </a:r>
            <a:r>
              <a:rPr lang="fr-FR" altLang="fr-FR" sz="1200" i="1" dirty="0">
                <a:solidFill>
                  <a:srgbClr val="008000"/>
                </a:solidFill>
                <a:latin typeface="Arial" panose="020B0604020202020204" pitchFamily="34" charset="0"/>
              </a:rPr>
              <a:t>l’Acacia </a:t>
            </a:r>
            <a:r>
              <a:rPr lang="fr-FR" altLang="fr-FR" sz="1200" i="1" dirty="0" err="1">
                <a:solidFill>
                  <a:srgbClr val="008000"/>
                </a:solidFill>
                <a:latin typeface="Arial" panose="020B0604020202020204" pitchFamily="34" charset="0"/>
              </a:rPr>
              <a:t>senegal</a:t>
            </a:r>
            <a:r>
              <a:rPr lang="fr-FR" altLang="fr-FR" sz="1200" dirty="0">
                <a:solidFill>
                  <a:srgbClr val="008000"/>
                </a:solidFill>
                <a:latin typeface="Arial" panose="020B0604020202020204" pitchFamily="34" charset="0"/>
              </a:rPr>
              <a:t>, World </a:t>
            </a:r>
            <a:r>
              <a:rPr lang="fr-FR" altLang="fr-FR" sz="1200" dirty="0" err="1">
                <a:solidFill>
                  <a:srgbClr val="008000"/>
                </a:solidFill>
                <a:latin typeface="Arial" panose="020B0604020202020204" pitchFamily="34" charset="0"/>
              </a:rPr>
              <a:t>Agroforestry</a:t>
            </a:r>
            <a:r>
              <a:rPr lang="fr-FR" altLang="fr-FR" sz="1200" dirty="0">
                <a:solidFill>
                  <a:srgbClr val="008000"/>
                </a:solidFill>
                <a:latin typeface="Arial" panose="020B0604020202020204" pitchFamily="34" charset="0"/>
              </a:rPr>
              <a:t> Centre, </a:t>
            </a:r>
            <a:r>
              <a:rPr lang="fr-FR" altLang="fr-FR" sz="1200" dirty="0">
                <a:solidFill>
                  <a:srgbClr val="008000"/>
                </a:solidFill>
                <a:latin typeface="Arial" panose="020B0604020202020204" pitchFamily="34" charset="0"/>
                <a:hlinkClick r:id="rId2"/>
              </a:rPr>
              <a:t>http://www.fao.org/forestry/download/28906-05e0933c5c592e5a21f736554c35a4897.pdf</a:t>
            </a:r>
            <a:r>
              <a:rPr lang="fr-FR" altLang="fr-FR" sz="1200" dirty="0">
                <a:solidFill>
                  <a:srgbClr val="008000"/>
                </a:solidFill>
                <a:latin typeface="Arial" panose="020B0604020202020204" pitchFamily="34" charset="0"/>
              </a:rPr>
              <a:t> </a:t>
            </a:r>
            <a:endParaRPr lang="fr-FR" altLang="fr-FR" sz="1800" dirty="0">
              <a:solidFill>
                <a:srgbClr val="008000"/>
              </a:solidFill>
              <a:latin typeface="Arial" panose="020B0604020202020204" pitchFamily="34" charset="0"/>
            </a:endParaRPr>
          </a:p>
        </p:txBody>
      </p:sp>
      <p:sp>
        <p:nvSpPr>
          <p:cNvPr id="4" name="Rectangle 5"/>
          <p:cNvSpPr>
            <a:spLocks noChangeArrowheads="1"/>
          </p:cNvSpPr>
          <p:nvPr/>
        </p:nvSpPr>
        <p:spPr bwMode="auto">
          <a:xfrm>
            <a:off x="250825" y="692150"/>
            <a:ext cx="4645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fr-FR" altLang="fr-FR" sz="1800" dirty="0" smtClean="0">
                <a:solidFill>
                  <a:srgbClr val="008000"/>
                </a:solidFill>
                <a:latin typeface="Arial" panose="020B0604020202020204" pitchFamily="34" charset="0"/>
              </a:rPr>
              <a:t>A1quinties. </a:t>
            </a:r>
            <a:r>
              <a:rPr lang="fr-FR" altLang="fr-FR" sz="1800" b="1" dirty="0">
                <a:solidFill>
                  <a:srgbClr val="008000"/>
                </a:solidFill>
                <a:latin typeface="Arial" panose="020B0604020202020204" pitchFamily="34" charset="0"/>
              </a:rPr>
              <a:t>Construction de la pépinière</a:t>
            </a:r>
          </a:p>
        </p:txBody>
      </p:sp>
      <p:sp>
        <p:nvSpPr>
          <p:cNvPr id="5" name="ZoneTexte 4"/>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3314" y="181284"/>
            <a:ext cx="2238375" cy="5705475"/>
          </a:xfrm>
          <a:prstGeom prst="rect">
            <a:avLst/>
          </a:prstGeom>
        </p:spPr>
      </p:pic>
      <p:sp>
        <p:nvSpPr>
          <p:cNvPr id="8" name="ZoneTexte 7"/>
          <p:cNvSpPr txBox="1"/>
          <p:nvPr/>
        </p:nvSpPr>
        <p:spPr>
          <a:xfrm>
            <a:off x="9727847" y="5886759"/>
            <a:ext cx="2464153" cy="276999"/>
          </a:xfrm>
          <a:prstGeom prst="rect">
            <a:avLst/>
          </a:prstGeom>
          <a:noFill/>
        </p:spPr>
        <p:txBody>
          <a:bodyPr wrap="square" rtlCol="0">
            <a:spAutoFit/>
          </a:bodyPr>
          <a:lstStyle/>
          <a:p>
            <a:pPr algn="ctr"/>
            <a:r>
              <a:rPr lang="fr-FR" sz="1200" dirty="0" smtClean="0">
                <a:solidFill>
                  <a:srgbClr val="008000"/>
                </a:solidFill>
              </a:rPr>
              <a:t>Méthode de récolte de graines.</a:t>
            </a:r>
            <a:endParaRPr lang="fr-FR" sz="1200" dirty="0">
              <a:solidFill>
                <a:srgbClr val="008000"/>
              </a:solidFill>
            </a:endParaRPr>
          </a:p>
        </p:txBody>
      </p:sp>
    </p:spTree>
    <p:extLst>
      <p:ext uri="{BB962C8B-B14F-4D97-AF65-F5344CB8AC3E}">
        <p14:creationId xmlns:p14="http://schemas.microsoft.com/office/powerpoint/2010/main" val="402287737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14B13E8-1059-4FEE-952E-0153852B3488}" type="slidenum">
              <a:rPr lang="fr-FR" smtClean="0"/>
              <a:t>117</a:t>
            </a:fld>
            <a:endParaRPr lang="fr-FR"/>
          </a:p>
        </p:txBody>
      </p:sp>
      <p:sp>
        <p:nvSpPr>
          <p:cNvPr id="3" name="ZoneTexte 2"/>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4" name="Rectangle 4"/>
          <p:cNvSpPr>
            <a:spLocks noChangeArrowheads="1"/>
          </p:cNvSpPr>
          <p:nvPr/>
        </p:nvSpPr>
        <p:spPr bwMode="auto">
          <a:xfrm>
            <a:off x="250825" y="692151"/>
            <a:ext cx="5295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latin typeface="Arial" panose="020B0604020202020204" pitchFamily="34" charset="0"/>
              </a:rPr>
              <a:t>A</a:t>
            </a:r>
            <a:r>
              <a:rPr lang="fr-FR" altLang="fr-FR" sz="1800" dirty="0" smtClean="0">
                <a:solidFill>
                  <a:srgbClr val="008000"/>
                </a:solidFill>
                <a:latin typeface="Arial" panose="020B0604020202020204" pitchFamily="34" charset="0"/>
              </a:rPr>
              <a:t>1ter</a:t>
            </a:r>
            <a:r>
              <a:rPr lang="fr-FR" altLang="fr-FR" sz="1800" dirty="0">
                <a:solidFill>
                  <a:srgbClr val="008000"/>
                </a:solidFill>
                <a:latin typeface="Arial" panose="020B0604020202020204" pitchFamily="34" charset="0"/>
              </a:rPr>
              <a:t>. </a:t>
            </a:r>
            <a:r>
              <a:rPr lang="fr-FR" altLang="fr-FR" sz="1800" b="1" dirty="0">
                <a:solidFill>
                  <a:srgbClr val="008000"/>
                </a:solidFill>
                <a:latin typeface="Arial" panose="020B0604020202020204" pitchFamily="34" charset="0"/>
              </a:rPr>
              <a:t>Construction de la pépinière (suite)</a:t>
            </a:r>
          </a:p>
        </p:txBody>
      </p:sp>
      <p:sp>
        <p:nvSpPr>
          <p:cNvPr id="5" name="ZoneTexte 5"/>
          <p:cNvSpPr txBox="1">
            <a:spLocks noChangeArrowheads="1"/>
          </p:cNvSpPr>
          <p:nvPr/>
        </p:nvSpPr>
        <p:spPr bwMode="auto">
          <a:xfrm>
            <a:off x="179388" y="1196976"/>
            <a:ext cx="11752968"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dirty="0">
                <a:solidFill>
                  <a:srgbClr val="008000"/>
                </a:solidFill>
                <a:latin typeface="Arial" panose="020B0604020202020204" pitchFamily="34" charset="0"/>
              </a:rPr>
              <a:t>- Le </a:t>
            </a:r>
            <a:r>
              <a:rPr lang="fr-FR" altLang="fr-FR" sz="1800" b="1" dirty="0">
                <a:solidFill>
                  <a:srgbClr val="008000"/>
                </a:solidFill>
                <a:latin typeface="Arial" panose="020B0604020202020204" pitchFamily="34" charset="0"/>
              </a:rPr>
              <a:t>hangar</a:t>
            </a:r>
            <a:r>
              <a:rPr lang="fr-FR" altLang="fr-FR" sz="1800" dirty="0">
                <a:solidFill>
                  <a:srgbClr val="008000"/>
                </a:solidFill>
                <a:latin typeface="Arial" panose="020B0604020202020204" pitchFamily="34" charset="0"/>
              </a:rPr>
              <a:t> : Sa taille n’est pas fixe. Il doit être construit de façon à permettre la pénétration indirecte des rayons solaires. Pour une pépinière qui doit comporter un châssis d’enracinement de 1m x 3m, un châssis géant de 2m x 1m de surface de base, un hangar de deux pentes de 4m x 6m (surface de base) est suffisant. La plus petite hauteur est de 2m et la plus grande de 3 m (voir image ci-dessous).</a:t>
            </a:r>
          </a:p>
          <a:p>
            <a:pPr algn="just" eaLnBrk="1" hangingPunct="1">
              <a:spcBef>
                <a:spcPct val="0"/>
              </a:spcBef>
              <a:buFontTx/>
              <a:buNone/>
            </a:pPr>
            <a:endParaRPr lang="fr-FR" altLang="fr-FR" sz="1800" dirty="0">
              <a:solidFill>
                <a:srgbClr val="008000"/>
              </a:solidFill>
              <a:latin typeface="Arial" panose="020B0604020202020204" pitchFamily="34" charset="0"/>
            </a:endParaRPr>
          </a:p>
          <a:p>
            <a:pPr algn="just" eaLnBrk="1" hangingPunct="1">
              <a:spcBef>
                <a:spcPct val="0"/>
              </a:spcBef>
              <a:buFontTx/>
              <a:buChar char="-"/>
            </a:pPr>
            <a:r>
              <a:rPr lang="fr-FR" altLang="fr-FR" sz="1800" b="1" dirty="0">
                <a:solidFill>
                  <a:srgbClr val="008000"/>
                </a:solidFill>
                <a:latin typeface="Arial" panose="020B0604020202020204" pitchFamily="34" charset="0"/>
              </a:rPr>
              <a:t>Matériel nécessaire pour construire le hangar </a:t>
            </a:r>
            <a:r>
              <a:rPr lang="fr-FR" altLang="fr-FR" sz="1800" dirty="0">
                <a:solidFill>
                  <a:srgbClr val="008000"/>
                </a:solidFill>
                <a:latin typeface="Arial" panose="020B0604020202020204" pitchFamily="34" charset="0"/>
              </a:rPr>
              <a:t>: piquets, lattes/bambou/perches, pointes, nattes/tôles/ou tout autre matière non perméable à l’eau, …</a:t>
            </a:r>
            <a:endParaRPr lang="fr-FR" altLang="fr-FR" sz="1200" dirty="0">
              <a:solidFill>
                <a:srgbClr val="008000"/>
              </a:solidFill>
              <a:latin typeface="Arial" panose="020B0604020202020204" pitchFamily="34" charset="0"/>
            </a:endParaRPr>
          </a:p>
          <a:p>
            <a:pPr algn="just" eaLnBrk="1" hangingPunct="1">
              <a:spcBef>
                <a:spcPct val="0"/>
              </a:spcBef>
              <a:buFontTx/>
              <a:buNone/>
            </a:pPr>
            <a:endParaRPr lang="fr-FR" altLang="fr-FR" sz="1200" dirty="0">
              <a:solidFill>
                <a:srgbClr val="008000"/>
              </a:solidFill>
              <a:latin typeface="Arial" panose="020B0604020202020204" pitchFamily="34" charset="0"/>
            </a:endParaRPr>
          </a:p>
          <a:p>
            <a:pPr algn="just" eaLnBrk="1" hangingPunct="1">
              <a:spcBef>
                <a:spcPct val="0"/>
              </a:spcBef>
              <a:buFontTx/>
              <a:buNone/>
            </a:pPr>
            <a:r>
              <a:rPr lang="fr-FR" altLang="fr-FR" sz="1200" dirty="0">
                <a:solidFill>
                  <a:srgbClr val="008000"/>
                </a:solidFill>
                <a:latin typeface="Arial" panose="020B0604020202020204" pitchFamily="34" charset="0"/>
              </a:rPr>
              <a:t>Source : Domestication de </a:t>
            </a:r>
            <a:r>
              <a:rPr lang="fr-FR" altLang="fr-FR" sz="1200" i="1" dirty="0">
                <a:solidFill>
                  <a:srgbClr val="008000"/>
                </a:solidFill>
                <a:latin typeface="Arial" panose="020B0604020202020204" pitchFamily="34" charset="0"/>
              </a:rPr>
              <a:t>l’Acacia </a:t>
            </a:r>
            <a:r>
              <a:rPr lang="fr-FR" altLang="fr-FR" sz="1200" i="1" dirty="0" err="1">
                <a:solidFill>
                  <a:srgbClr val="008000"/>
                </a:solidFill>
                <a:latin typeface="Arial" panose="020B0604020202020204" pitchFamily="34" charset="0"/>
              </a:rPr>
              <a:t>senegal</a:t>
            </a:r>
            <a:r>
              <a:rPr lang="fr-FR" altLang="fr-FR" sz="1200" dirty="0">
                <a:solidFill>
                  <a:srgbClr val="008000"/>
                </a:solidFill>
                <a:latin typeface="Arial" panose="020B0604020202020204" pitchFamily="34" charset="0"/>
              </a:rPr>
              <a:t>, World </a:t>
            </a:r>
            <a:r>
              <a:rPr lang="fr-FR" altLang="fr-FR" sz="1200" dirty="0" err="1">
                <a:solidFill>
                  <a:srgbClr val="008000"/>
                </a:solidFill>
                <a:latin typeface="Arial" panose="020B0604020202020204" pitchFamily="34" charset="0"/>
              </a:rPr>
              <a:t>Agroforestry</a:t>
            </a:r>
            <a:r>
              <a:rPr lang="fr-FR" altLang="fr-FR" sz="1200" dirty="0">
                <a:solidFill>
                  <a:srgbClr val="008000"/>
                </a:solidFill>
                <a:latin typeface="Arial" panose="020B0604020202020204" pitchFamily="34" charset="0"/>
              </a:rPr>
              <a:t> Centre, </a:t>
            </a:r>
            <a:r>
              <a:rPr lang="fr-FR" altLang="fr-FR" sz="1200" dirty="0">
                <a:solidFill>
                  <a:srgbClr val="008000"/>
                </a:solidFill>
                <a:latin typeface="Arial" panose="020B0604020202020204" pitchFamily="34" charset="0"/>
                <a:hlinkClick r:id="rId2"/>
              </a:rPr>
              <a:t>http://www.fao.org/forestry/download/28906-05e0933c5c592e5a21f736554c35a4897.pdf</a:t>
            </a:r>
            <a:r>
              <a:rPr lang="fr-FR" altLang="fr-FR" sz="1200" dirty="0">
                <a:solidFill>
                  <a:srgbClr val="008000"/>
                </a:solidFill>
                <a:latin typeface="Arial" panose="020B0604020202020204" pitchFamily="34" charset="0"/>
              </a:rPr>
              <a:t> </a:t>
            </a:r>
          </a:p>
        </p:txBody>
      </p:sp>
      <p:sp>
        <p:nvSpPr>
          <p:cNvPr id="6" name="Rectangle 6"/>
          <p:cNvSpPr>
            <a:spLocks noChangeArrowheads="1"/>
          </p:cNvSpPr>
          <p:nvPr/>
        </p:nvSpPr>
        <p:spPr bwMode="auto">
          <a:xfrm>
            <a:off x="3840339" y="6443663"/>
            <a:ext cx="19208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Le hangar de la pépinière</a:t>
            </a:r>
          </a:p>
        </p:txBody>
      </p:sp>
      <p:pic>
        <p:nvPicPr>
          <p:cNvPr id="7" name="Image 7" descr="hang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3559356"/>
            <a:ext cx="4360509" cy="2860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688370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209321" y="212044"/>
            <a:ext cx="436085" cy="217717"/>
          </a:xfrm>
        </p:spPr>
        <p:txBody>
          <a:bodyPr/>
          <a:lstStyle/>
          <a:p>
            <a:fld id="{814B13E8-1059-4FEE-952E-0153852B3488}" type="slidenum">
              <a:rPr lang="fr-FR" smtClean="0"/>
              <a:t>118</a:t>
            </a:fld>
            <a:endParaRPr lang="fr-FR"/>
          </a:p>
        </p:txBody>
      </p:sp>
      <p:sp>
        <p:nvSpPr>
          <p:cNvPr id="4" name="Rectangle 3"/>
          <p:cNvSpPr/>
          <p:nvPr/>
        </p:nvSpPr>
        <p:spPr>
          <a:xfrm>
            <a:off x="182698" y="1216639"/>
            <a:ext cx="11854150" cy="2862322"/>
          </a:xfrm>
          <a:prstGeom prst="rect">
            <a:avLst/>
          </a:prstGeom>
        </p:spPr>
        <p:txBody>
          <a:bodyPr wrap="square">
            <a:spAutoFit/>
          </a:bodyPr>
          <a:lstStyle/>
          <a:p>
            <a:r>
              <a:rPr lang="fr-FR" b="1" dirty="0" smtClean="0">
                <a:solidFill>
                  <a:schemeClr val="accent5">
                    <a:lumMod val="50000"/>
                  </a:schemeClr>
                </a:solidFill>
              </a:rPr>
              <a:t>A2.1. Reproduire les </a:t>
            </a:r>
            <a:r>
              <a:rPr lang="fr-FR" b="1" i="1" dirty="0" smtClean="0">
                <a:solidFill>
                  <a:schemeClr val="accent5">
                    <a:lumMod val="50000"/>
                  </a:schemeClr>
                </a:solidFill>
              </a:rPr>
              <a:t>Dalbergia</a:t>
            </a:r>
            <a:r>
              <a:rPr lang="fr-FR" b="1" dirty="0" smtClean="0">
                <a:solidFill>
                  <a:schemeClr val="accent5">
                    <a:lumMod val="50000"/>
                  </a:schemeClr>
                </a:solidFill>
              </a:rPr>
              <a:t> malgaches en danger</a:t>
            </a:r>
          </a:p>
          <a:p>
            <a:endParaRPr lang="fr-FR" b="1" dirty="0">
              <a:solidFill>
                <a:schemeClr val="accent5">
                  <a:lumMod val="50000"/>
                </a:schemeClr>
              </a:solidFill>
            </a:endParaRPr>
          </a:p>
          <a:p>
            <a:r>
              <a:rPr lang="fr-FR" b="1" dirty="0" smtClean="0">
                <a:solidFill>
                  <a:schemeClr val="accent5">
                    <a:lumMod val="50000"/>
                  </a:schemeClr>
                </a:solidFill>
              </a:rPr>
              <a:t>Germination des graines </a:t>
            </a:r>
            <a:r>
              <a:rPr lang="fr-FR" dirty="0" smtClean="0">
                <a:solidFill>
                  <a:schemeClr val="accent5">
                    <a:lumMod val="50000"/>
                  </a:schemeClr>
                </a:solidFill>
              </a:rPr>
              <a:t>:</a:t>
            </a:r>
          </a:p>
          <a:p>
            <a:pPr algn="just"/>
            <a:endParaRPr lang="fr-FR" dirty="0" smtClean="0">
              <a:solidFill>
                <a:schemeClr val="accent5">
                  <a:lumMod val="50000"/>
                </a:schemeClr>
              </a:solidFill>
            </a:endParaRPr>
          </a:p>
          <a:p>
            <a:pPr algn="just"/>
            <a:r>
              <a:rPr lang="fr-FR" dirty="0" smtClean="0">
                <a:solidFill>
                  <a:schemeClr val="accent5">
                    <a:lumMod val="50000"/>
                  </a:schemeClr>
                </a:solidFill>
              </a:rPr>
              <a:t>Comme </a:t>
            </a:r>
            <a:r>
              <a:rPr lang="fr-FR" dirty="0">
                <a:solidFill>
                  <a:schemeClr val="accent5">
                    <a:lumMod val="50000"/>
                  </a:schemeClr>
                </a:solidFill>
              </a:rPr>
              <a:t>beaucoup d'espèces de la famille des Fabacées, une fois qu'ils ont été séchés pour </a:t>
            </a:r>
            <a:r>
              <a:rPr lang="fr-FR" dirty="0" smtClean="0">
                <a:solidFill>
                  <a:schemeClr val="accent5">
                    <a:lumMod val="50000"/>
                  </a:schemeClr>
                </a:solidFill>
              </a:rPr>
              <a:t>leur stockage, les </a:t>
            </a:r>
            <a:r>
              <a:rPr lang="fr-FR" dirty="0">
                <a:solidFill>
                  <a:schemeClr val="accent5">
                    <a:lumMod val="50000"/>
                  </a:schemeClr>
                </a:solidFill>
              </a:rPr>
              <a:t>graines de cette espèce peuvent bénéficier de la scarification avant le semis afin d'accélérer </a:t>
            </a:r>
            <a:r>
              <a:rPr lang="fr-FR" dirty="0" smtClean="0">
                <a:solidFill>
                  <a:schemeClr val="accent5">
                    <a:lumMod val="50000"/>
                  </a:schemeClr>
                </a:solidFill>
              </a:rPr>
              <a:t>leur </a:t>
            </a:r>
            <a:r>
              <a:rPr lang="fr-FR" dirty="0">
                <a:solidFill>
                  <a:schemeClr val="accent5">
                    <a:lumMod val="50000"/>
                  </a:schemeClr>
                </a:solidFill>
              </a:rPr>
              <a:t>germination. </a:t>
            </a:r>
            <a:r>
              <a:rPr lang="fr-FR" dirty="0" smtClean="0">
                <a:solidFill>
                  <a:schemeClr val="accent5">
                    <a:lumMod val="50000"/>
                  </a:schemeClr>
                </a:solidFill>
              </a:rPr>
              <a:t>Cela </a:t>
            </a:r>
            <a:r>
              <a:rPr lang="fr-FR" dirty="0">
                <a:solidFill>
                  <a:schemeClr val="accent5">
                    <a:lumMod val="50000"/>
                  </a:schemeClr>
                </a:solidFill>
              </a:rPr>
              <a:t>peut être fait en versant une petite quantité d'eau bouillante sur </a:t>
            </a:r>
            <a:r>
              <a:rPr lang="fr-FR" dirty="0" smtClean="0">
                <a:solidFill>
                  <a:schemeClr val="accent5">
                    <a:lumMod val="50000"/>
                  </a:schemeClr>
                </a:solidFill>
              </a:rPr>
              <a:t>les </a:t>
            </a:r>
            <a:r>
              <a:rPr lang="fr-FR" dirty="0">
                <a:solidFill>
                  <a:schemeClr val="accent5">
                    <a:lumMod val="50000"/>
                  </a:schemeClr>
                </a:solidFill>
              </a:rPr>
              <a:t>graines (en faisant attention de ne pas les cuire</a:t>
            </a:r>
            <a:r>
              <a:rPr lang="fr-FR" dirty="0" smtClean="0">
                <a:solidFill>
                  <a:schemeClr val="accent5">
                    <a:lumMod val="50000"/>
                  </a:schemeClr>
                </a:solidFill>
              </a:rPr>
              <a:t>!). Puis on </a:t>
            </a:r>
            <a:r>
              <a:rPr lang="fr-FR" dirty="0">
                <a:solidFill>
                  <a:schemeClr val="accent5">
                    <a:lumMod val="50000"/>
                  </a:schemeClr>
                </a:solidFill>
              </a:rPr>
              <a:t>les </a:t>
            </a:r>
            <a:r>
              <a:rPr lang="fr-FR" dirty="0" smtClean="0">
                <a:solidFill>
                  <a:schemeClr val="accent5">
                    <a:lumMod val="50000"/>
                  </a:schemeClr>
                </a:solidFill>
              </a:rPr>
              <a:t>trempe </a:t>
            </a:r>
            <a:r>
              <a:rPr lang="fr-FR" dirty="0">
                <a:solidFill>
                  <a:schemeClr val="accent5">
                    <a:lumMod val="50000"/>
                  </a:schemeClr>
                </a:solidFill>
              </a:rPr>
              <a:t>pendant 12 à 24 heures dans l'eau chaude. A </a:t>
            </a:r>
            <a:r>
              <a:rPr lang="fr-FR" dirty="0" smtClean="0">
                <a:solidFill>
                  <a:schemeClr val="accent5">
                    <a:lumMod val="50000"/>
                  </a:schemeClr>
                </a:solidFill>
              </a:rPr>
              <a:t>ce moment, </a:t>
            </a:r>
            <a:r>
              <a:rPr lang="fr-FR" dirty="0">
                <a:solidFill>
                  <a:schemeClr val="accent5">
                    <a:lumMod val="50000"/>
                  </a:schemeClr>
                </a:solidFill>
              </a:rPr>
              <a:t>ils </a:t>
            </a:r>
            <a:r>
              <a:rPr lang="fr-FR" dirty="0" smtClean="0">
                <a:solidFill>
                  <a:schemeClr val="accent5">
                    <a:lumMod val="50000"/>
                  </a:schemeClr>
                </a:solidFill>
              </a:rPr>
              <a:t>auront </a:t>
            </a:r>
            <a:r>
              <a:rPr lang="fr-FR" dirty="0">
                <a:solidFill>
                  <a:schemeClr val="accent5">
                    <a:lumMod val="50000"/>
                  </a:schemeClr>
                </a:solidFill>
              </a:rPr>
              <a:t>bu l'humidité et </a:t>
            </a:r>
            <a:r>
              <a:rPr lang="fr-FR" dirty="0" smtClean="0">
                <a:solidFill>
                  <a:schemeClr val="accent5">
                    <a:lumMod val="50000"/>
                  </a:schemeClr>
                </a:solidFill>
              </a:rPr>
              <a:t>gonflé. Si ce n’était pas le cas, faire soigneusement une </a:t>
            </a:r>
            <a:r>
              <a:rPr lang="fr-FR" dirty="0">
                <a:solidFill>
                  <a:schemeClr val="accent5">
                    <a:lumMod val="50000"/>
                  </a:schemeClr>
                </a:solidFill>
              </a:rPr>
              <a:t>entaille dans le tégument (en faisant attention à ne pas endommager l'embryon) et laisser tremper pendant 12 heures supplémentaires avant le semis. </a:t>
            </a:r>
            <a:r>
              <a:rPr lang="fr-FR" sz="1200" dirty="0">
                <a:solidFill>
                  <a:schemeClr val="accent5">
                    <a:lumMod val="50000"/>
                  </a:schemeClr>
                </a:solidFill>
              </a:rPr>
              <a:t>Source : </a:t>
            </a:r>
            <a:r>
              <a:rPr lang="fr-FR" sz="1200" dirty="0">
                <a:solidFill>
                  <a:schemeClr val="accent5">
                    <a:lumMod val="50000"/>
                  </a:schemeClr>
                </a:solidFill>
                <a:hlinkClick r:id="rId2"/>
              </a:rPr>
              <a:t>http://</a:t>
            </a:r>
            <a:r>
              <a:rPr lang="fr-FR" sz="1200" dirty="0" smtClean="0">
                <a:solidFill>
                  <a:schemeClr val="accent5">
                    <a:lumMod val="50000"/>
                  </a:schemeClr>
                </a:solidFill>
                <a:hlinkClick r:id="rId2"/>
              </a:rPr>
              <a:t>tropical.theferns.info/viewtropical.php?id=Dalbergia+davidii</a:t>
            </a:r>
            <a:r>
              <a:rPr lang="fr-FR" sz="1200" dirty="0" smtClean="0">
                <a:solidFill>
                  <a:schemeClr val="accent5">
                    <a:lumMod val="50000"/>
                  </a:schemeClr>
                </a:solidFill>
              </a:rPr>
              <a:t> </a:t>
            </a:r>
          </a:p>
        </p:txBody>
      </p:sp>
      <p:sp>
        <p:nvSpPr>
          <p:cNvPr id="6" name="ZoneTexte 5"/>
          <p:cNvSpPr txBox="1"/>
          <p:nvPr/>
        </p:nvSpPr>
        <p:spPr>
          <a:xfrm>
            <a:off x="209321" y="638534"/>
            <a:ext cx="6191479" cy="369332"/>
          </a:xfrm>
          <a:prstGeom prst="rect">
            <a:avLst/>
          </a:prstGeom>
          <a:noFill/>
        </p:spPr>
        <p:txBody>
          <a:bodyPr wrap="square" rtlCol="0">
            <a:spAutoFit/>
          </a:bodyPr>
          <a:lstStyle/>
          <a:p>
            <a:r>
              <a:rPr lang="fr-FR" b="1" dirty="0" smtClean="0">
                <a:solidFill>
                  <a:srgbClr val="008000"/>
                </a:solidFill>
              </a:rPr>
              <a:t>A2. Sauver les espèces de bois de rose de Madagascar</a:t>
            </a:r>
            <a:endParaRPr lang="fr-FR" b="1" dirty="0">
              <a:solidFill>
                <a:srgbClr val="008000"/>
              </a:solidFill>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4102" y="4287734"/>
            <a:ext cx="2466975" cy="1847850"/>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1700" y="4249634"/>
            <a:ext cx="2428875" cy="1885950"/>
          </a:xfrm>
          <a:prstGeom prst="rect">
            <a:avLst/>
          </a:prstGeom>
        </p:spPr>
      </p:pic>
      <p:sp>
        <p:nvSpPr>
          <p:cNvPr id="9" name="ZoneTexte 8"/>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374454072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209321" y="212044"/>
            <a:ext cx="436085" cy="217717"/>
          </a:xfrm>
        </p:spPr>
        <p:txBody>
          <a:bodyPr/>
          <a:lstStyle/>
          <a:p>
            <a:fld id="{814B13E8-1059-4FEE-952E-0153852B3488}" type="slidenum">
              <a:rPr lang="fr-FR" smtClean="0"/>
              <a:t>119</a:t>
            </a:fld>
            <a:endParaRPr lang="fr-FR"/>
          </a:p>
        </p:txBody>
      </p:sp>
      <p:sp>
        <p:nvSpPr>
          <p:cNvPr id="4" name="Rectangle 3"/>
          <p:cNvSpPr/>
          <p:nvPr/>
        </p:nvSpPr>
        <p:spPr>
          <a:xfrm>
            <a:off x="182698" y="1216639"/>
            <a:ext cx="11825688" cy="3416320"/>
          </a:xfrm>
          <a:prstGeom prst="rect">
            <a:avLst/>
          </a:prstGeom>
        </p:spPr>
        <p:txBody>
          <a:bodyPr wrap="square">
            <a:spAutoFit/>
          </a:bodyPr>
          <a:lstStyle/>
          <a:p>
            <a:r>
              <a:rPr lang="fr-FR" b="1" dirty="0" smtClean="0">
                <a:solidFill>
                  <a:schemeClr val="accent5">
                    <a:lumMod val="50000"/>
                  </a:schemeClr>
                </a:solidFill>
              </a:rPr>
              <a:t>A2.1. Reproduire les Dalbergia malgaches en danger (suite)</a:t>
            </a:r>
          </a:p>
          <a:p>
            <a:endParaRPr lang="fr-FR" dirty="0" smtClean="0">
              <a:solidFill>
                <a:schemeClr val="accent5">
                  <a:lumMod val="50000"/>
                </a:schemeClr>
              </a:solidFill>
            </a:endParaRPr>
          </a:p>
          <a:p>
            <a:r>
              <a:rPr lang="fr-FR" b="1" dirty="0" smtClean="0">
                <a:solidFill>
                  <a:schemeClr val="accent5">
                    <a:lumMod val="50000"/>
                  </a:schemeClr>
                </a:solidFill>
              </a:rPr>
              <a:t>Autres méthodes de reproduction </a:t>
            </a:r>
            <a:r>
              <a:rPr lang="fr-FR" dirty="0" smtClean="0">
                <a:solidFill>
                  <a:schemeClr val="accent5">
                    <a:lumMod val="50000"/>
                  </a:schemeClr>
                </a:solidFill>
              </a:rPr>
              <a:t>:</a:t>
            </a:r>
          </a:p>
          <a:p>
            <a:endParaRPr lang="fr-FR" dirty="0">
              <a:solidFill>
                <a:schemeClr val="accent5">
                  <a:lumMod val="50000"/>
                </a:schemeClr>
              </a:solidFill>
            </a:endParaRPr>
          </a:p>
          <a:p>
            <a:pPr marL="285750" indent="-285750">
              <a:buFont typeface="Arial" panose="020B0604020202020204" pitchFamily="34" charset="0"/>
              <a:buChar char="•"/>
            </a:pPr>
            <a:r>
              <a:rPr lang="fr-FR" b="1" dirty="0" smtClean="0">
                <a:solidFill>
                  <a:srgbClr val="008000"/>
                </a:solidFill>
              </a:rPr>
              <a:t>Les </a:t>
            </a:r>
            <a:r>
              <a:rPr lang="fr-FR" b="1" i="1" dirty="0">
                <a:solidFill>
                  <a:srgbClr val="008000"/>
                </a:solidFill>
              </a:rPr>
              <a:t>Dalbergia</a:t>
            </a:r>
            <a:r>
              <a:rPr lang="fr-FR" b="1" dirty="0">
                <a:solidFill>
                  <a:srgbClr val="008000"/>
                </a:solidFill>
              </a:rPr>
              <a:t> </a:t>
            </a:r>
            <a:r>
              <a:rPr lang="fr-FR" b="1" dirty="0" smtClean="0">
                <a:solidFill>
                  <a:srgbClr val="008000"/>
                </a:solidFill>
              </a:rPr>
              <a:t>malgaches se bouturent facilement </a:t>
            </a:r>
            <a:r>
              <a:rPr lang="fr-FR" dirty="0" smtClean="0">
                <a:solidFill>
                  <a:schemeClr val="accent5">
                    <a:lumMod val="50000"/>
                  </a:schemeClr>
                </a:solidFill>
              </a:rPr>
              <a:t>(source : ONG ADEFA) (°) (+).</a:t>
            </a:r>
          </a:p>
          <a:p>
            <a:pPr marL="285750" indent="-285750">
              <a:buFont typeface="Arial" panose="020B0604020202020204" pitchFamily="34" charset="0"/>
              <a:buChar char="•"/>
            </a:pPr>
            <a:r>
              <a:rPr lang="fr-FR" b="1" dirty="0" smtClean="0">
                <a:solidFill>
                  <a:srgbClr val="008000"/>
                </a:solidFill>
              </a:rPr>
              <a:t>Les marcottages aériens des </a:t>
            </a:r>
            <a:r>
              <a:rPr lang="fr-FR" b="1" i="1" dirty="0">
                <a:solidFill>
                  <a:srgbClr val="008000"/>
                </a:solidFill>
              </a:rPr>
              <a:t>Dalbergia</a:t>
            </a:r>
            <a:r>
              <a:rPr lang="fr-FR" b="1" dirty="0">
                <a:solidFill>
                  <a:srgbClr val="008000"/>
                </a:solidFill>
              </a:rPr>
              <a:t> malgaches </a:t>
            </a:r>
            <a:r>
              <a:rPr lang="fr-FR" b="1" dirty="0" smtClean="0">
                <a:solidFill>
                  <a:srgbClr val="008000"/>
                </a:solidFill>
              </a:rPr>
              <a:t>sont aussi facile à réaliser </a:t>
            </a:r>
            <a:r>
              <a:rPr lang="fr-FR" dirty="0" smtClean="0">
                <a:solidFill>
                  <a:schemeClr val="accent5">
                    <a:lumMod val="50000"/>
                  </a:schemeClr>
                </a:solidFill>
              </a:rPr>
              <a:t>(source : Missouri </a:t>
            </a:r>
            <a:r>
              <a:rPr lang="fr-FR" dirty="0" err="1" smtClean="0">
                <a:solidFill>
                  <a:schemeClr val="accent5">
                    <a:lumMod val="50000"/>
                  </a:schemeClr>
                </a:solidFill>
              </a:rPr>
              <a:t>Botanical</a:t>
            </a:r>
            <a:r>
              <a:rPr lang="fr-FR" dirty="0" smtClean="0">
                <a:solidFill>
                  <a:schemeClr val="accent5">
                    <a:lumMod val="50000"/>
                  </a:schemeClr>
                </a:solidFill>
              </a:rPr>
              <a:t> Garden).</a:t>
            </a:r>
          </a:p>
          <a:p>
            <a:endParaRPr lang="fr-FR" sz="1200" dirty="0" smtClean="0">
              <a:solidFill>
                <a:schemeClr val="accent5">
                  <a:lumMod val="50000"/>
                </a:schemeClr>
              </a:solidFill>
            </a:endParaRPr>
          </a:p>
          <a:p>
            <a:endParaRPr lang="fr-FR" sz="1200" dirty="0">
              <a:solidFill>
                <a:srgbClr val="002060"/>
              </a:solidFill>
            </a:endParaRPr>
          </a:p>
          <a:p>
            <a:r>
              <a:rPr lang="fr-FR" sz="1200" dirty="0">
                <a:solidFill>
                  <a:srgbClr val="002060"/>
                </a:solidFill>
              </a:rPr>
              <a:t>(°) L’OG ADEFA affirme dit qu’elle a réussi à bouturer les bois de rose, en prélevant, sur eux, un bout terminal feuillé, juste coupé sous un œil ou une sorte d’anneau ( ?).</a:t>
            </a:r>
          </a:p>
          <a:p>
            <a:r>
              <a:rPr lang="fr-FR" sz="1200" dirty="0">
                <a:solidFill>
                  <a:schemeClr val="accent5">
                    <a:lumMod val="50000"/>
                  </a:schemeClr>
                </a:solidFill>
              </a:rPr>
              <a:t>Source : </a:t>
            </a:r>
            <a:r>
              <a:rPr lang="fr-FR" sz="1200" dirty="0">
                <a:solidFill>
                  <a:schemeClr val="accent5">
                    <a:lumMod val="50000"/>
                  </a:schemeClr>
                </a:solidFill>
                <a:hlinkClick r:id="rId2"/>
              </a:rPr>
              <a:t>http://tropical.theferns.info/viewtropical.php?id=Dalbergia+davidii</a:t>
            </a:r>
            <a:r>
              <a:rPr lang="fr-FR" sz="1200" dirty="0">
                <a:solidFill>
                  <a:schemeClr val="accent5">
                    <a:lumMod val="50000"/>
                  </a:schemeClr>
                </a:solidFill>
              </a:rPr>
              <a:t> </a:t>
            </a:r>
          </a:p>
          <a:p>
            <a:pPr algn="just"/>
            <a:endParaRPr lang="fr-FR" sz="1200" dirty="0">
              <a:solidFill>
                <a:srgbClr val="002060"/>
              </a:solidFill>
            </a:endParaRPr>
          </a:p>
          <a:p>
            <a:pPr algn="just"/>
            <a:r>
              <a:rPr lang="fr-FR" sz="1200" dirty="0">
                <a:solidFill>
                  <a:srgbClr val="002060"/>
                </a:solidFill>
              </a:rPr>
              <a:t>(+) Mlle Annick RAZAFINTSALAMA, Chercheuse au </a:t>
            </a:r>
            <a:r>
              <a:rPr lang="fr-FR" sz="1200" b="1" dirty="0">
                <a:solidFill>
                  <a:srgbClr val="002060"/>
                </a:solidFill>
              </a:rPr>
              <a:t>SNGF</a:t>
            </a:r>
            <a:r>
              <a:rPr lang="fr-FR" sz="1200" dirty="0">
                <a:solidFill>
                  <a:srgbClr val="002060"/>
                </a:solidFill>
              </a:rPr>
              <a:t>, a entrepris des recherches sur le genre Dalbergia. Il s'agit d'une étude intégrée pour la mise en place d'une stratégie de gestion durable de ces ressources, incluant, entre autre, une étude écologique et démographique des espèces du genre Dalbergia, un </a:t>
            </a:r>
            <a:r>
              <a:rPr lang="fr-FR" sz="1200" i="1" dirty="0">
                <a:solidFill>
                  <a:srgbClr val="002060"/>
                </a:solidFill>
              </a:rPr>
              <a:t>essai de multiplication en vue de la conservation in situ des espèces</a:t>
            </a:r>
            <a:r>
              <a:rPr lang="fr-FR" sz="1200" dirty="0">
                <a:solidFill>
                  <a:srgbClr val="002060"/>
                </a:solidFill>
              </a:rPr>
              <a:t> (c'est dans ce cadre qu’elle fait des essais de bouturage), et une partie analyse génétique des espèces (Source : mail reçu de Mlle Annick RAZAFINTSALAMA du jeu. 25/04/2013 07:40</a:t>
            </a:r>
            <a:r>
              <a:rPr lang="fr-FR" sz="1200" dirty="0" smtClean="0">
                <a:solidFill>
                  <a:srgbClr val="002060"/>
                </a:solidFill>
              </a:rPr>
              <a:t>).</a:t>
            </a:r>
            <a:endParaRPr lang="fr-FR" sz="1200" dirty="0">
              <a:solidFill>
                <a:srgbClr val="002060"/>
              </a:solidFill>
            </a:endParaRPr>
          </a:p>
        </p:txBody>
      </p:sp>
      <p:sp>
        <p:nvSpPr>
          <p:cNvPr id="6" name="ZoneTexte 5"/>
          <p:cNvSpPr txBox="1"/>
          <p:nvPr/>
        </p:nvSpPr>
        <p:spPr>
          <a:xfrm>
            <a:off x="209321" y="638534"/>
            <a:ext cx="6191479" cy="369332"/>
          </a:xfrm>
          <a:prstGeom prst="rect">
            <a:avLst/>
          </a:prstGeom>
          <a:noFill/>
        </p:spPr>
        <p:txBody>
          <a:bodyPr wrap="square" rtlCol="0">
            <a:spAutoFit/>
          </a:bodyPr>
          <a:lstStyle/>
          <a:p>
            <a:r>
              <a:rPr lang="fr-FR" b="1" dirty="0" smtClean="0">
                <a:solidFill>
                  <a:srgbClr val="008000"/>
                </a:solidFill>
              </a:rPr>
              <a:t>A2. Sauver les espèces de bois de rose de Madagascar (suite)</a:t>
            </a:r>
            <a:endParaRPr lang="fr-FR" b="1" dirty="0">
              <a:solidFill>
                <a:srgbClr val="008000"/>
              </a:solidFill>
            </a:endParaRPr>
          </a:p>
        </p:txBody>
      </p:sp>
      <p:sp>
        <p:nvSpPr>
          <p:cNvPr id="7" name="Rectangle 6"/>
          <p:cNvSpPr/>
          <p:nvPr/>
        </p:nvSpPr>
        <p:spPr>
          <a:xfrm>
            <a:off x="5688419" y="6240665"/>
            <a:ext cx="860685" cy="276999"/>
          </a:xfrm>
          <a:prstGeom prst="rect">
            <a:avLst/>
          </a:prstGeom>
        </p:spPr>
        <p:txBody>
          <a:bodyPr wrap="none">
            <a:spAutoFit/>
          </a:bodyPr>
          <a:lstStyle/>
          <a:p>
            <a:pPr algn="ctr"/>
            <a:r>
              <a:rPr lang="fr-FR" sz="1200" dirty="0" smtClean="0">
                <a:solidFill>
                  <a:srgbClr val="002060"/>
                </a:solidFill>
                <a:latin typeface="Calibri" panose="020F0502020204030204" pitchFamily="34" charset="0"/>
              </a:rPr>
              <a:t>↑ </a:t>
            </a:r>
            <a:r>
              <a:rPr lang="fr-FR" sz="1200" dirty="0" smtClean="0">
                <a:solidFill>
                  <a:srgbClr val="002060"/>
                </a:solidFill>
              </a:rPr>
              <a:t>bouture</a:t>
            </a:r>
            <a:endParaRPr lang="fr-FR" sz="1200" dirty="0">
              <a:solidFill>
                <a:srgbClr val="002060"/>
              </a:solidFill>
            </a:endParaRPr>
          </a:p>
        </p:txBody>
      </p:sp>
      <p:pic>
        <p:nvPicPr>
          <p:cNvPr id="3074" name="Picture 2" descr="D:\Users\blisan\Pictures\perso\bois de rose Madagascar\bou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5274" y="4460943"/>
            <a:ext cx="2466975" cy="18478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309325" y="6402552"/>
            <a:ext cx="1640963" cy="276999"/>
          </a:xfrm>
          <a:prstGeom prst="rect">
            <a:avLst/>
          </a:prstGeom>
        </p:spPr>
        <p:txBody>
          <a:bodyPr wrap="none">
            <a:spAutoFit/>
          </a:bodyPr>
          <a:lstStyle/>
          <a:p>
            <a:pPr algn="ctr"/>
            <a:r>
              <a:rPr lang="fr-FR" sz="1200" dirty="0">
                <a:solidFill>
                  <a:srgbClr val="002060"/>
                </a:solidFill>
              </a:rPr>
              <a:t>marcottage </a:t>
            </a:r>
            <a:r>
              <a:rPr lang="fr-FR" sz="1200" dirty="0" smtClean="0">
                <a:solidFill>
                  <a:srgbClr val="002060"/>
                </a:solidFill>
              </a:rPr>
              <a:t>aérien </a:t>
            </a:r>
            <a:r>
              <a:rPr lang="fr-FR" sz="1200" dirty="0" smtClean="0">
                <a:solidFill>
                  <a:srgbClr val="002060"/>
                </a:solidFill>
                <a:latin typeface="Calibri" panose="020F0502020204030204" pitchFamily="34" charset="0"/>
              </a:rPr>
              <a:t>↗→</a:t>
            </a:r>
            <a:endParaRPr lang="fr-FR" sz="1200" dirty="0">
              <a:solidFill>
                <a:srgbClr val="002060"/>
              </a:solidFill>
            </a:endParaRPr>
          </a:p>
        </p:txBody>
      </p:sp>
      <p:pic>
        <p:nvPicPr>
          <p:cNvPr id="3075" name="Picture 3" descr="D:\Users\blisan\Pictures\perso\bois de rose Madagascar\marcottage aérien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7673" y="4552339"/>
            <a:ext cx="1619250" cy="21526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Users\blisan\Pictures\perso\bois de rose Madagascar\marcottage aérien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9748" y="4540694"/>
            <a:ext cx="2447925" cy="186690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5721790" y="1693000"/>
            <a:ext cx="3929204" cy="461665"/>
          </a:xfrm>
          <a:prstGeom prst="rect">
            <a:avLst/>
          </a:prstGeom>
          <a:noFill/>
        </p:spPr>
        <p:txBody>
          <a:bodyPr wrap="square" rtlCol="0">
            <a:spAutoFit/>
          </a:bodyPr>
          <a:lstStyle/>
          <a:p>
            <a:pPr algn="r"/>
            <a:r>
              <a:rPr lang="fr-FR" sz="1200" dirty="0" smtClean="0">
                <a:solidFill>
                  <a:srgbClr val="002060"/>
                </a:solidFill>
              </a:rPr>
              <a:t>Bouture molle</a:t>
            </a:r>
          </a:p>
          <a:p>
            <a:pPr algn="r"/>
            <a:r>
              <a:rPr lang="fr-FR" sz="1200" dirty="0" smtClean="0">
                <a:solidFill>
                  <a:srgbClr val="002060"/>
                </a:solidFill>
              </a:rPr>
              <a:t>Source </a:t>
            </a:r>
            <a:r>
              <a:rPr lang="fr-FR" sz="1200" dirty="0">
                <a:solidFill>
                  <a:srgbClr val="002060"/>
                </a:solidFill>
              </a:rPr>
              <a:t>: </a:t>
            </a:r>
            <a:r>
              <a:rPr lang="fr-FR" sz="1200" dirty="0">
                <a:solidFill>
                  <a:srgbClr val="002060"/>
                </a:solidFill>
                <a:hlinkClick r:id="rId6"/>
              </a:rPr>
              <a:t>http://</a:t>
            </a:r>
            <a:r>
              <a:rPr lang="fr-FR" sz="1200" dirty="0" smtClean="0">
                <a:solidFill>
                  <a:srgbClr val="002060"/>
                </a:solidFill>
                <a:hlinkClick r:id="rId6"/>
              </a:rPr>
              <a:t>www.jardinoise.com/pages/page39.asp</a:t>
            </a:r>
            <a:r>
              <a:rPr lang="fr-FR" sz="1200" dirty="0" smtClean="0">
                <a:solidFill>
                  <a:srgbClr val="002060"/>
                </a:solidFill>
              </a:rPr>
              <a:t> → </a:t>
            </a:r>
            <a:endParaRPr lang="fr-FR" sz="1200" dirty="0">
              <a:solidFill>
                <a:srgbClr val="002060"/>
              </a:solidFill>
            </a:endParaRPr>
          </a:p>
        </p:txBody>
      </p:sp>
      <p:pic>
        <p:nvPicPr>
          <p:cNvPr id="3077" name="Picture 5" descr="D:\Users\blisan\Pictures\perso\bois de rose Madagascar\bouture_moll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10750" y="0"/>
            <a:ext cx="2381250" cy="244792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6897" y="4478540"/>
            <a:ext cx="2590800" cy="1762125"/>
          </a:xfrm>
          <a:prstGeom prst="rect">
            <a:avLst/>
          </a:prstGeom>
        </p:spPr>
      </p:pic>
      <p:sp>
        <p:nvSpPr>
          <p:cNvPr id="11" name="ZoneTexte 10"/>
          <p:cNvSpPr txBox="1"/>
          <p:nvPr/>
        </p:nvSpPr>
        <p:spPr>
          <a:xfrm>
            <a:off x="41235" y="6240665"/>
            <a:ext cx="4844039" cy="553998"/>
          </a:xfrm>
          <a:prstGeom prst="rect">
            <a:avLst/>
          </a:prstGeom>
          <a:noFill/>
        </p:spPr>
        <p:txBody>
          <a:bodyPr wrap="square" rtlCol="0">
            <a:spAutoFit/>
          </a:bodyPr>
          <a:lstStyle/>
          <a:p>
            <a:pPr algn="ctr"/>
            <a:r>
              <a:rPr lang="fr-FR" sz="1000" dirty="0" smtClean="0">
                <a:solidFill>
                  <a:srgbClr val="002060"/>
                </a:solidFill>
                <a:latin typeface="Calibri" panose="020F0502020204030204" pitchFamily="34" charset="0"/>
              </a:rPr>
              <a:t>↗ </a:t>
            </a:r>
            <a:r>
              <a:rPr lang="fr-FR" sz="1000" dirty="0" smtClean="0">
                <a:solidFill>
                  <a:srgbClr val="002060"/>
                </a:solidFill>
              </a:rPr>
              <a:t>Pépinière </a:t>
            </a:r>
            <a:r>
              <a:rPr lang="fr-FR" sz="1000" dirty="0">
                <a:solidFill>
                  <a:srgbClr val="002060"/>
                </a:solidFill>
              </a:rPr>
              <a:t>du Silo national des graines forestières (SNGF) </a:t>
            </a:r>
            <a:r>
              <a:rPr lang="fr-FR" sz="1000" dirty="0" smtClean="0">
                <a:solidFill>
                  <a:srgbClr val="002060"/>
                </a:solidFill>
              </a:rPr>
              <a:t>basée </a:t>
            </a:r>
            <a:r>
              <a:rPr lang="fr-FR" sz="1000" dirty="0">
                <a:solidFill>
                  <a:srgbClr val="002060"/>
                </a:solidFill>
              </a:rPr>
              <a:t>à </a:t>
            </a:r>
            <a:r>
              <a:rPr lang="fr-FR" sz="1000" dirty="0" err="1">
                <a:solidFill>
                  <a:srgbClr val="002060"/>
                </a:solidFill>
              </a:rPr>
              <a:t>Ambatobe</a:t>
            </a:r>
            <a:r>
              <a:rPr lang="fr-FR" sz="1000" dirty="0">
                <a:solidFill>
                  <a:srgbClr val="002060"/>
                </a:solidFill>
              </a:rPr>
              <a:t>, </a:t>
            </a:r>
            <a:r>
              <a:rPr lang="fr-FR" sz="1000" dirty="0">
                <a:solidFill>
                  <a:srgbClr val="002060"/>
                </a:solidFill>
                <a:hlinkClick r:id="rId9"/>
              </a:rPr>
              <a:t>http://</a:t>
            </a:r>
            <a:r>
              <a:rPr lang="fr-FR" sz="1000" dirty="0" smtClean="0">
                <a:solidFill>
                  <a:srgbClr val="002060"/>
                </a:solidFill>
                <a:hlinkClick r:id="rId9"/>
              </a:rPr>
              <a:t>www.terresacree.org/actualites/1643/actualite-preservation-de-la-foret-quatre-tonnes-de-graines-chaque-annee-88563</a:t>
            </a:r>
            <a:r>
              <a:rPr lang="fr-FR" sz="1000" dirty="0" smtClean="0">
                <a:solidFill>
                  <a:srgbClr val="002060"/>
                </a:solidFill>
              </a:rPr>
              <a:t> </a:t>
            </a:r>
            <a:endParaRPr lang="fr-FR" sz="1000" dirty="0">
              <a:solidFill>
                <a:srgbClr val="002060"/>
              </a:solidFill>
            </a:endParaRPr>
          </a:p>
        </p:txBody>
      </p:sp>
      <p:sp>
        <p:nvSpPr>
          <p:cNvPr id="16" name="ZoneTexte 15"/>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40717535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79698" y="258184"/>
            <a:ext cx="746760" cy="363706"/>
          </a:xfrm>
        </p:spPr>
        <p:txBody>
          <a:bodyPr/>
          <a:lstStyle/>
          <a:p>
            <a:fld id="{814B13E8-1059-4FEE-952E-0153852B3488}" type="slidenum">
              <a:rPr lang="fr-FR" smtClean="0"/>
              <a:t>12</a:t>
            </a:fld>
            <a:endParaRPr lang="fr-FR"/>
          </a:p>
        </p:txBody>
      </p:sp>
      <p:sp>
        <p:nvSpPr>
          <p:cNvPr id="3" name="Rectangle 2"/>
          <p:cNvSpPr/>
          <p:nvPr/>
        </p:nvSpPr>
        <p:spPr>
          <a:xfrm>
            <a:off x="205390" y="983174"/>
            <a:ext cx="6797838" cy="369332"/>
          </a:xfrm>
          <a:prstGeom prst="rect">
            <a:avLst/>
          </a:prstGeom>
        </p:spPr>
        <p:txBody>
          <a:bodyPr wrap="square">
            <a:spAutoFit/>
          </a:bodyPr>
          <a:lstStyle/>
          <a:p>
            <a:r>
              <a:rPr lang="fr-FR" altLang="fr-FR" b="1" dirty="0" smtClean="0">
                <a:solidFill>
                  <a:srgbClr val="008000"/>
                </a:solidFill>
              </a:rPr>
              <a:t>Protection du littoral</a:t>
            </a:r>
            <a:r>
              <a:rPr lang="fr-FR" altLang="fr-FR" b="1" dirty="0">
                <a:solidFill>
                  <a:srgbClr val="008000"/>
                </a:solidFill>
              </a:rPr>
              <a:t>, contre l’onde de tempête et les </a:t>
            </a:r>
            <a:r>
              <a:rPr lang="fr-FR" altLang="fr-FR" b="1" dirty="0" smtClean="0">
                <a:solidFill>
                  <a:srgbClr val="008000"/>
                </a:solidFill>
              </a:rPr>
              <a:t>tsunamis</a:t>
            </a:r>
            <a:endParaRPr lang="fr-FR" b="1" dirty="0"/>
          </a:p>
        </p:txBody>
      </p:sp>
      <p:sp>
        <p:nvSpPr>
          <p:cNvPr id="4" name="Rectangle 3"/>
          <p:cNvSpPr/>
          <p:nvPr/>
        </p:nvSpPr>
        <p:spPr>
          <a:xfrm>
            <a:off x="205390" y="619468"/>
            <a:ext cx="7223837" cy="369332"/>
          </a:xfrm>
          <a:prstGeom prst="rect">
            <a:avLst/>
          </a:prstGeom>
        </p:spPr>
        <p:txBody>
          <a:bodyPr wrap="none">
            <a:spAutoFit/>
          </a:bodyPr>
          <a:lstStyle/>
          <a:p>
            <a:r>
              <a:rPr lang="fr-FR" dirty="0">
                <a:solidFill>
                  <a:srgbClr val="008000"/>
                </a:solidFill>
              </a:rPr>
              <a:t>1bis. </a:t>
            </a:r>
            <a:r>
              <a:rPr lang="fr-FR" b="1" dirty="0">
                <a:solidFill>
                  <a:srgbClr val="008000"/>
                </a:solidFill>
              </a:rPr>
              <a:t>Exemple de services pouvant être rendus par cette </a:t>
            </a:r>
            <a:r>
              <a:rPr lang="fr-FR" b="1" dirty="0" smtClean="0">
                <a:solidFill>
                  <a:srgbClr val="008000"/>
                </a:solidFill>
              </a:rPr>
              <a:t>forêt (suite et fin)</a:t>
            </a:r>
            <a:endParaRPr lang="fr-FR" b="1" dirty="0">
              <a:solidFill>
                <a:srgbClr val="008000"/>
              </a:solidFill>
            </a:endParaRPr>
          </a:p>
        </p:txBody>
      </p:sp>
      <p:sp>
        <p:nvSpPr>
          <p:cNvPr id="5" name="ZoneTexte 4"/>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78" y="1421357"/>
            <a:ext cx="5610225" cy="2466975"/>
          </a:xfrm>
          <a:prstGeom prst="rect">
            <a:avLst/>
          </a:prstGeom>
        </p:spPr>
      </p:pic>
      <p:sp>
        <p:nvSpPr>
          <p:cNvPr id="12" name="ZoneTexte 11"/>
          <p:cNvSpPr txBox="1"/>
          <p:nvPr/>
        </p:nvSpPr>
        <p:spPr>
          <a:xfrm>
            <a:off x="205390" y="3957184"/>
            <a:ext cx="6797838" cy="2755587"/>
          </a:xfrm>
          <a:prstGeom prst="rect">
            <a:avLst/>
          </a:prstGeom>
          <a:noFill/>
        </p:spPr>
        <p:txBody>
          <a:bodyPr wrap="square" rtlCol="0">
            <a:spAutoFit/>
          </a:bodyPr>
          <a:lstStyle/>
          <a:p>
            <a:pPr algn="just"/>
            <a:r>
              <a:rPr lang="fr-FR" dirty="0">
                <a:solidFill>
                  <a:srgbClr val="008000"/>
                </a:solidFill>
              </a:rPr>
              <a:t>En plantant des arbres, la mise en place d’une forêt primaire sera sélectionnée parmi les pousses possédant des racines profondes et correspondant à la végétation naturelle potentielle d’une zone. Trois à cinq plants de diverses autres variétés composeront la forêt, en plus des principaux arbres plantés au mètre carré. Cela nécessitera un large désherbage les deux à trois premières années, mais aucun entretien ne sera plus nécessaire au-delà. Vingt ans après la plantation, il y aura une abondante végétation qui restera au fur et à mesure des </a:t>
            </a:r>
            <a:r>
              <a:rPr lang="fr-FR" dirty="0" smtClean="0">
                <a:solidFill>
                  <a:srgbClr val="008000"/>
                </a:solidFill>
              </a:rPr>
              <a:t>générations (voir images pages suivantes).</a:t>
            </a:r>
            <a:endParaRPr lang="fr-FR" sz="1200" dirty="0" smtClean="0">
              <a:solidFill>
                <a:srgbClr val="008000"/>
              </a:solidFill>
            </a:endParaRPr>
          </a:p>
          <a:p>
            <a:pPr lvl="0" algn="just"/>
            <a:r>
              <a:rPr lang="fr-FR" sz="1200" dirty="0" smtClean="0">
                <a:solidFill>
                  <a:srgbClr val="008000"/>
                </a:solidFill>
              </a:rPr>
              <a:t>Source </a:t>
            </a:r>
            <a:r>
              <a:rPr lang="fr-FR" sz="1200" i="1" dirty="0" smtClean="0">
                <a:solidFill>
                  <a:srgbClr val="008000"/>
                </a:solidFill>
              </a:rPr>
              <a:t>: S’armer contre </a:t>
            </a:r>
            <a:r>
              <a:rPr lang="fr-FR" sz="1200" i="1" dirty="0">
                <a:solidFill>
                  <a:srgbClr val="008000"/>
                </a:solidFill>
              </a:rPr>
              <a:t>les tsunamis</a:t>
            </a:r>
            <a:r>
              <a:rPr lang="fr-FR" sz="1200" dirty="0">
                <a:solidFill>
                  <a:srgbClr val="008000"/>
                </a:solidFill>
              </a:rPr>
              <a:t>, </a:t>
            </a:r>
            <a:r>
              <a:rPr lang="fr-FR" sz="1200" dirty="0">
                <a:solidFill>
                  <a:srgbClr val="008000"/>
                </a:solidFill>
                <a:hlinkClick r:id="rId3"/>
              </a:rPr>
              <a:t>http://civilisation2.org/sarmer-vert-contre-les-tsunamis/</a:t>
            </a:r>
            <a:r>
              <a:rPr lang="fr-FR" sz="1200" dirty="0">
                <a:solidFill>
                  <a:srgbClr val="008000"/>
                </a:solidFill>
              </a:rPr>
              <a:t> </a:t>
            </a:r>
          </a:p>
        </p:txBody>
      </p:sp>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9309" y="804134"/>
            <a:ext cx="4330700" cy="2273300"/>
          </a:xfrm>
          <a:prstGeom prst="rect">
            <a:avLst/>
          </a:prstGeom>
        </p:spPr>
      </p:pic>
      <p:sp>
        <p:nvSpPr>
          <p:cNvPr id="14" name="ZoneTexte 13"/>
          <p:cNvSpPr txBox="1"/>
          <p:nvPr/>
        </p:nvSpPr>
        <p:spPr>
          <a:xfrm>
            <a:off x="7175351" y="3270325"/>
            <a:ext cx="4658061" cy="3231654"/>
          </a:xfrm>
          <a:prstGeom prst="rect">
            <a:avLst/>
          </a:prstGeom>
          <a:noFill/>
        </p:spPr>
        <p:txBody>
          <a:bodyPr wrap="square" rtlCol="0">
            <a:spAutoFit/>
          </a:bodyPr>
          <a:lstStyle/>
          <a:p>
            <a:pPr algn="just"/>
            <a:r>
              <a:rPr lang="fr-FR" dirty="0" smtClean="0">
                <a:solidFill>
                  <a:srgbClr val="008000"/>
                </a:solidFill>
              </a:rPr>
              <a:t>La </a:t>
            </a:r>
            <a:r>
              <a:rPr lang="fr-FR" dirty="0">
                <a:solidFill>
                  <a:srgbClr val="008000"/>
                </a:solidFill>
              </a:rPr>
              <a:t>forêt va fonctionner comme une barrière verte, et élevant le monticule qui permettra également d’être protégé contre les grands tsunamis. En réduisant l’énergie de ce dernier, le monticule réduira sa hauteur et sa vitesse, ce qui augmentera le potentiel de protection des personnes et des biens</a:t>
            </a:r>
            <a:r>
              <a:rPr lang="fr-FR" dirty="0" smtClean="0">
                <a:solidFill>
                  <a:srgbClr val="008000"/>
                </a:solidFill>
              </a:rPr>
              <a:t>. </a:t>
            </a:r>
            <a:r>
              <a:rPr lang="fr-FR" i="1" dirty="0">
                <a:solidFill>
                  <a:srgbClr val="008000"/>
                </a:solidFill>
              </a:rPr>
              <a:t>À ce jour, sur la base des décisions prises par les dirigeants </a:t>
            </a:r>
            <a:r>
              <a:rPr lang="fr-FR" i="1" dirty="0" smtClean="0">
                <a:solidFill>
                  <a:srgbClr val="008000"/>
                </a:solidFill>
              </a:rPr>
              <a:t>d’entreprises, plusieurs </a:t>
            </a:r>
            <a:r>
              <a:rPr lang="fr-FR" i="1" dirty="0">
                <a:solidFill>
                  <a:srgbClr val="008000"/>
                </a:solidFill>
              </a:rPr>
              <a:t>forêts de type </a:t>
            </a:r>
            <a:r>
              <a:rPr lang="fr-FR" i="1" dirty="0" err="1">
                <a:solidFill>
                  <a:srgbClr val="008000"/>
                </a:solidFill>
              </a:rPr>
              <a:t>Miyawaki</a:t>
            </a:r>
            <a:r>
              <a:rPr lang="fr-FR" i="1" dirty="0">
                <a:solidFill>
                  <a:srgbClr val="008000"/>
                </a:solidFill>
              </a:rPr>
              <a:t> </a:t>
            </a:r>
            <a:r>
              <a:rPr lang="fr-FR" i="1" dirty="0" smtClean="0">
                <a:solidFill>
                  <a:srgbClr val="008000"/>
                </a:solidFill>
              </a:rPr>
              <a:t>ont été créée au </a:t>
            </a:r>
            <a:r>
              <a:rPr lang="fr-FR" i="1" dirty="0">
                <a:solidFill>
                  <a:srgbClr val="008000"/>
                </a:solidFill>
              </a:rPr>
              <a:t>Japon et à l’étranger</a:t>
            </a:r>
            <a:r>
              <a:rPr lang="fr-FR" i="1" dirty="0" smtClean="0">
                <a:solidFill>
                  <a:srgbClr val="008000"/>
                </a:solidFill>
              </a:rPr>
              <a:t>.</a:t>
            </a:r>
            <a:endParaRPr lang="fr-FR" sz="1200" i="1" dirty="0" smtClean="0">
              <a:solidFill>
                <a:srgbClr val="008000"/>
              </a:solidFill>
            </a:endParaRPr>
          </a:p>
          <a:p>
            <a:pPr lvl="0" algn="just"/>
            <a:r>
              <a:rPr lang="fr-FR" sz="1200" dirty="0">
                <a:solidFill>
                  <a:srgbClr val="008000"/>
                </a:solidFill>
              </a:rPr>
              <a:t>Source : </a:t>
            </a:r>
            <a:r>
              <a:rPr lang="fr-FR" sz="1200" i="1" dirty="0" smtClean="0">
                <a:solidFill>
                  <a:srgbClr val="008000"/>
                </a:solidFill>
              </a:rPr>
              <a:t>S’armer contre </a:t>
            </a:r>
            <a:r>
              <a:rPr lang="fr-FR" sz="1200" i="1" dirty="0">
                <a:solidFill>
                  <a:srgbClr val="008000"/>
                </a:solidFill>
              </a:rPr>
              <a:t>les tsunamis</a:t>
            </a:r>
            <a:r>
              <a:rPr lang="fr-FR" sz="1200" dirty="0">
                <a:solidFill>
                  <a:srgbClr val="008000"/>
                </a:solidFill>
              </a:rPr>
              <a:t>, </a:t>
            </a:r>
            <a:r>
              <a:rPr lang="fr-FR" sz="1200" dirty="0">
                <a:solidFill>
                  <a:srgbClr val="008000"/>
                </a:solidFill>
                <a:hlinkClick r:id="rId3"/>
              </a:rPr>
              <a:t>http://civilisation2.org/sarmer-vert-contre-les-tsunamis/</a:t>
            </a:r>
            <a:r>
              <a:rPr lang="fr-FR" sz="1200" dirty="0">
                <a:solidFill>
                  <a:srgbClr val="008000"/>
                </a:solidFill>
              </a:rPr>
              <a:t> </a:t>
            </a:r>
          </a:p>
        </p:txBody>
      </p:sp>
    </p:spTree>
    <p:extLst>
      <p:ext uri="{BB962C8B-B14F-4D97-AF65-F5344CB8AC3E}">
        <p14:creationId xmlns:p14="http://schemas.microsoft.com/office/powerpoint/2010/main" val="300939843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209321" y="212044"/>
            <a:ext cx="436085" cy="217717"/>
          </a:xfrm>
        </p:spPr>
        <p:txBody>
          <a:bodyPr/>
          <a:lstStyle/>
          <a:p>
            <a:fld id="{814B13E8-1059-4FEE-952E-0153852B3488}" type="slidenum">
              <a:rPr lang="fr-FR" smtClean="0"/>
              <a:t>120</a:t>
            </a:fld>
            <a:endParaRPr lang="fr-FR"/>
          </a:p>
        </p:txBody>
      </p:sp>
      <p:sp>
        <p:nvSpPr>
          <p:cNvPr id="4" name="Rectangle 3"/>
          <p:cNvSpPr/>
          <p:nvPr/>
        </p:nvSpPr>
        <p:spPr>
          <a:xfrm>
            <a:off x="182698" y="1216639"/>
            <a:ext cx="11825688" cy="4801314"/>
          </a:xfrm>
          <a:prstGeom prst="rect">
            <a:avLst/>
          </a:prstGeom>
        </p:spPr>
        <p:txBody>
          <a:bodyPr wrap="square">
            <a:spAutoFit/>
          </a:bodyPr>
          <a:lstStyle/>
          <a:p>
            <a:r>
              <a:rPr lang="fr-FR" b="1" dirty="0" smtClean="0">
                <a:solidFill>
                  <a:schemeClr val="accent5">
                    <a:lumMod val="50000"/>
                  </a:schemeClr>
                </a:solidFill>
              </a:rPr>
              <a:t>A2.1. Reproduire les Dalbergia malgaches en danger (suite)</a:t>
            </a:r>
          </a:p>
          <a:p>
            <a:endParaRPr lang="fr-FR" dirty="0" smtClean="0">
              <a:solidFill>
                <a:schemeClr val="accent5">
                  <a:lumMod val="50000"/>
                </a:schemeClr>
              </a:solidFill>
            </a:endParaRPr>
          </a:p>
          <a:p>
            <a:r>
              <a:rPr lang="fr-FR" b="1" dirty="0" smtClean="0">
                <a:solidFill>
                  <a:schemeClr val="accent5">
                    <a:lumMod val="50000"/>
                  </a:schemeClr>
                </a:solidFill>
              </a:rPr>
              <a:t>Bouturage (suite) </a:t>
            </a:r>
            <a:r>
              <a:rPr lang="fr-FR" dirty="0" smtClean="0">
                <a:solidFill>
                  <a:schemeClr val="accent5">
                    <a:lumMod val="50000"/>
                  </a:schemeClr>
                </a:solidFill>
              </a:rPr>
              <a:t>:</a:t>
            </a:r>
          </a:p>
          <a:p>
            <a:endParaRPr lang="fr-FR" sz="1200" dirty="0" smtClean="0">
              <a:solidFill>
                <a:schemeClr val="accent5">
                  <a:lumMod val="50000"/>
                </a:schemeClr>
              </a:solidFill>
            </a:endParaRPr>
          </a:p>
          <a:p>
            <a:pPr marL="0" lvl="1"/>
            <a:r>
              <a:rPr lang="fr-FR" b="1" dirty="0">
                <a:solidFill>
                  <a:srgbClr val="002060"/>
                </a:solidFill>
              </a:rPr>
              <a:t>S’inspirer des techniques actuelles de bouturage du </a:t>
            </a:r>
            <a:r>
              <a:rPr lang="fr-FR" b="1" i="1" dirty="0">
                <a:solidFill>
                  <a:srgbClr val="002060"/>
                </a:solidFill>
              </a:rPr>
              <a:t>Dalbergia </a:t>
            </a:r>
            <a:r>
              <a:rPr lang="fr-FR" b="1" i="1" dirty="0" err="1">
                <a:solidFill>
                  <a:srgbClr val="002060"/>
                </a:solidFill>
              </a:rPr>
              <a:t>sisso</a:t>
            </a:r>
            <a:endParaRPr lang="fr-FR" b="1" dirty="0">
              <a:solidFill>
                <a:srgbClr val="002060"/>
              </a:solidFill>
            </a:endParaRPr>
          </a:p>
          <a:p>
            <a:endParaRPr lang="fr-FR" sz="1200" dirty="0" smtClean="0">
              <a:solidFill>
                <a:srgbClr val="002060"/>
              </a:solidFill>
            </a:endParaRPr>
          </a:p>
          <a:p>
            <a:pPr algn="just" eaLnBrk="0" fontAlgn="base" hangingPunct="0"/>
            <a:r>
              <a:rPr lang="fr-FR" dirty="0">
                <a:solidFill>
                  <a:srgbClr val="002060"/>
                </a:solidFill>
              </a:rPr>
              <a:t>On pourrait s’inspirer des techniques connues du </a:t>
            </a:r>
            <a:r>
              <a:rPr lang="fr-FR" i="1" dirty="0">
                <a:solidFill>
                  <a:srgbClr val="002060"/>
                </a:solidFill>
              </a:rPr>
              <a:t>Dalbergia </a:t>
            </a:r>
            <a:r>
              <a:rPr lang="fr-FR" i="1" dirty="0" err="1">
                <a:solidFill>
                  <a:srgbClr val="002060"/>
                </a:solidFill>
              </a:rPr>
              <a:t>sisso</a:t>
            </a:r>
            <a:r>
              <a:rPr lang="fr-FR" dirty="0">
                <a:solidFill>
                  <a:srgbClr val="002060"/>
                </a:solidFill>
              </a:rPr>
              <a:t>, un des rares bois de rose cultivé « industriellement » (en Inde, Népal, Bangladesh, Bhoutan, Myanmar, Afghanistan et Malaisie), fournissant un bois ayant toute les qualités des autres bois de rose.</a:t>
            </a:r>
          </a:p>
          <a:p>
            <a:pPr algn="just" eaLnBrk="0" fontAlgn="base" hangingPunct="0"/>
            <a:r>
              <a:rPr lang="fr-FR" sz="1200" dirty="0">
                <a:solidFill>
                  <a:srgbClr val="002060"/>
                </a:solidFill>
              </a:rPr>
              <a:t> </a:t>
            </a:r>
          </a:p>
          <a:p>
            <a:pPr algn="just"/>
            <a:r>
              <a:rPr lang="fr-FR" sz="1200" u="sng" dirty="0">
                <a:solidFill>
                  <a:srgbClr val="002060"/>
                </a:solidFill>
              </a:rPr>
              <a:t>Note</a:t>
            </a:r>
            <a:r>
              <a:rPr lang="fr-FR" sz="1200" dirty="0">
                <a:solidFill>
                  <a:srgbClr val="002060"/>
                </a:solidFill>
              </a:rPr>
              <a:t> : ce qui ne veut pas dire qu’il faut nécessairement cultiver, à Madagascar, le </a:t>
            </a:r>
            <a:r>
              <a:rPr lang="fr-FR" sz="1200" i="1" dirty="0">
                <a:solidFill>
                  <a:srgbClr val="002060"/>
                </a:solidFill>
              </a:rPr>
              <a:t>Dalbergia </a:t>
            </a:r>
            <a:r>
              <a:rPr lang="fr-FR" sz="1200" i="1" dirty="0" err="1">
                <a:solidFill>
                  <a:srgbClr val="002060"/>
                </a:solidFill>
              </a:rPr>
              <a:t>sisso</a:t>
            </a:r>
            <a:r>
              <a:rPr lang="fr-FR" sz="1200" dirty="0">
                <a:solidFill>
                  <a:srgbClr val="002060"/>
                </a:solidFill>
              </a:rPr>
              <a:t> _ une espèce dont la commercialisation internationale est autorisée _ pour sauver les autres espèces de bois de rose endémiques à Madagascar. </a:t>
            </a:r>
            <a:r>
              <a:rPr lang="fr-FR" sz="1200" dirty="0" smtClean="0">
                <a:solidFill>
                  <a:srgbClr val="002060"/>
                </a:solidFill>
              </a:rPr>
              <a:t>Car en </a:t>
            </a:r>
            <a:r>
              <a:rPr lang="fr-FR" sz="1200" dirty="0">
                <a:solidFill>
                  <a:srgbClr val="002060"/>
                </a:solidFill>
              </a:rPr>
              <a:t>effet, il y aurait le risque qu’on fasse passer des troncs de bois de roses protégés issus de coupes illégales pour du bois de rose (</a:t>
            </a:r>
            <a:r>
              <a:rPr lang="fr-FR" sz="1200" i="1" dirty="0">
                <a:solidFill>
                  <a:srgbClr val="002060"/>
                </a:solidFill>
              </a:rPr>
              <a:t>Dalbergia </a:t>
            </a:r>
            <a:r>
              <a:rPr lang="fr-FR" sz="1200" i="1" dirty="0" err="1">
                <a:solidFill>
                  <a:srgbClr val="002060"/>
                </a:solidFill>
              </a:rPr>
              <a:t>sisso</a:t>
            </a:r>
            <a:r>
              <a:rPr lang="fr-FR" sz="1200" dirty="0">
                <a:solidFill>
                  <a:srgbClr val="002060"/>
                </a:solidFill>
              </a:rPr>
              <a:t>) légalement exportable</a:t>
            </a:r>
            <a:r>
              <a:rPr lang="fr-FR" sz="1200" dirty="0" smtClean="0">
                <a:solidFill>
                  <a:srgbClr val="002060"/>
                </a:solidFill>
              </a:rPr>
              <a:t>. De plus, le </a:t>
            </a:r>
            <a:r>
              <a:rPr lang="fr-FR" sz="1200" i="1" dirty="0" smtClean="0">
                <a:solidFill>
                  <a:srgbClr val="002060"/>
                </a:solidFill>
              </a:rPr>
              <a:t>Dalbergia </a:t>
            </a:r>
            <a:r>
              <a:rPr lang="fr-FR" sz="1200" i="1" dirty="0" err="1">
                <a:solidFill>
                  <a:srgbClr val="002060"/>
                </a:solidFill>
              </a:rPr>
              <a:t>sisso</a:t>
            </a:r>
            <a:r>
              <a:rPr lang="fr-FR" sz="1200" dirty="0">
                <a:solidFill>
                  <a:srgbClr val="002060"/>
                </a:solidFill>
              </a:rPr>
              <a:t> </a:t>
            </a:r>
            <a:r>
              <a:rPr lang="fr-FR" sz="1200" dirty="0" smtClean="0">
                <a:solidFill>
                  <a:srgbClr val="002060"/>
                </a:solidFill>
              </a:rPr>
              <a:t>est le seul bois de rose, de qualité, connu pour être à pousse rapide. </a:t>
            </a:r>
          </a:p>
          <a:p>
            <a:pPr algn="just"/>
            <a:r>
              <a:rPr lang="fr-FR" sz="1200" b="1" dirty="0" smtClean="0">
                <a:solidFill>
                  <a:srgbClr val="FF0000"/>
                </a:solidFill>
              </a:rPr>
              <a:t>Enfin,  il est </a:t>
            </a:r>
            <a:r>
              <a:rPr lang="fr-FR" sz="1200" b="1" u="sng" dirty="0" smtClean="0">
                <a:solidFill>
                  <a:srgbClr val="FF0000"/>
                </a:solidFill>
              </a:rPr>
              <a:t>invasif</a:t>
            </a:r>
            <a:r>
              <a:rPr lang="fr-FR" sz="1200" b="1" dirty="0" smtClean="0">
                <a:solidFill>
                  <a:srgbClr val="FF0000"/>
                </a:solidFill>
              </a:rPr>
              <a:t>. Donc si l’on l’introduit à Madagascar,  ne constituera-t-il pas un risque pour la flore endémique malgache, en particulier pour les </a:t>
            </a:r>
            <a:r>
              <a:rPr lang="fr-FR" sz="1200" b="1" i="1" dirty="0" smtClean="0">
                <a:solidFill>
                  <a:srgbClr val="FF0000"/>
                </a:solidFill>
              </a:rPr>
              <a:t>Dalbergia</a:t>
            </a:r>
            <a:r>
              <a:rPr lang="fr-FR" sz="1200" b="1" dirty="0" smtClean="0">
                <a:solidFill>
                  <a:srgbClr val="FF0000"/>
                </a:solidFill>
              </a:rPr>
              <a:t> malgaches ?</a:t>
            </a:r>
          </a:p>
          <a:p>
            <a:pPr algn="just"/>
            <a:r>
              <a:rPr lang="fr-FR" sz="1200" dirty="0" smtClean="0">
                <a:solidFill>
                  <a:srgbClr val="002060"/>
                </a:solidFill>
              </a:rPr>
              <a:t>Source / informations sur le </a:t>
            </a:r>
            <a:r>
              <a:rPr lang="fr-FR" sz="1200" i="1" dirty="0">
                <a:solidFill>
                  <a:srgbClr val="002060"/>
                </a:solidFill>
              </a:rPr>
              <a:t>Dalbergia </a:t>
            </a:r>
            <a:r>
              <a:rPr lang="fr-FR" sz="1200" i="1" dirty="0" err="1" smtClean="0">
                <a:solidFill>
                  <a:srgbClr val="002060"/>
                </a:solidFill>
              </a:rPr>
              <a:t>sissoo</a:t>
            </a:r>
            <a:r>
              <a:rPr lang="fr-FR" sz="1200" dirty="0" smtClean="0">
                <a:solidFill>
                  <a:srgbClr val="002060"/>
                </a:solidFill>
              </a:rPr>
              <a:t> </a:t>
            </a:r>
            <a:r>
              <a:rPr lang="fr-FR" sz="1200" dirty="0">
                <a:solidFill>
                  <a:srgbClr val="002060"/>
                </a:solidFill>
              </a:rPr>
              <a:t>: </a:t>
            </a:r>
            <a:r>
              <a:rPr lang="fr-FR" sz="1200" dirty="0">
                <a:solidFill>
                  <a:srgbClr val="002060"/>
                </a:solidFill>
                <a:hlinkClick r:id="rId2"/>
              </a:rPr>
              <a:t>http://</a:t>
            </a:r>
            <a:r>
              <a:rPr lang="fr-FR" sz="1200" dirty="0" smtClean="0">
                <a:solidFill>
                  <a:srgbClr val="002060"/>
                </a:solidFill>
                <a:hlinkClick r:id="rId2"/>
              </a:rPr>
              <a:t>benjamin.lisan.free.fr/projetsreforestation/Fiche-presentation-Dalbergia-sissoo.pdf</a:t>
            </a:r>
            <a:r>
              <a:rPr lang="fr-FR" sz="1200" dirty="0" smtClean="0">
                <a:solidFill>
                  <a:srgbClr val="002060"/>
                </a:solidFill>
              </a:rPr>
              <a:t>  </a:t>
            </a:r>
            <a:endParaRPr lang="fr-FR" sz="1200" dirty="0">
              <a:solidFill>
                <a:srgbClr val="002060"/>
              </a:solidFill>
            </a:endParaRPr>
          </a:p>
          <a:p>
            <a:endParaRPr lang="fr-FR" sz="1200" dirty="0" smtClean="0">
              <a:solidFill>
                <a:schemeClr val="accent5">
                  <a:lumMod val="50000"/>
                </a:schemeClr>
              </a:solidFill>
            </a:endParaRPr>
          </a:p>
          <a:p>
            <a:r>
              <a:rPr lang="fr-FR" b="1" dirty="0" smtClean="0">
                <a:solidFill>
                  <a:schemeClr val="accent5">
                    <a:lumMod val="50000"/>
                  </a:schemeClr>
                </a:solidFill>
              </a:rPr>
              <a:t>Plantation dans la pépinière </a:t>
            </a:r>
            <a:r>
              <a:rPr lang="fr-FR" dirty="0" smtClean="0">
                <a:solidFill>
                  <a:schemeClr val="accent5">
                    <a:lumMod val="50000"/>
                  </a:schemeClr>
                </a:solidFill>
              </a:rPr>
              <a:t>:</a:t>
            </a:r>
          </a:p>
          <a:p>
            <a:endParaRPr lang="fr-FR" dirty="0" smtClean="0">
              <a:solidFill>
                <a:schemeClr val="accent5">
                  <a:lumMod val="50000"/>
                </a:schemeClr>
              </a:solidFill>
            </a:endParaRPr>
          </a:p>
          <a:p>
            <a:r>
              <a:rPr lang="fr-FR" dirty="0" smtClean="0">
                <a:solidFill>
                  <a:schemeClr val="accent5">
                    <a:lumMod val="50000"/>
                  </a:schemeClr>
                </a:solidFill>
              </a:rPr>
              <a:t>Nous avons peu d'informations </a:t>
            </a:r>
            <a:r>
              <a:rPr lang="fr-FR" dirty="0">
                <a:solidFill>
                  <a:schemeClr val="accent5">
                    <a:lumMod val="50000"/>
                  </a:schemeClr>
                </a:solidFill>
              </a:rPr>
              <a:t>spécifiques sur </a:t>
            </a:r>
            <a:r>
              <a:rPr lang="fr-FR" dirty="0" smtClean="0">
                <a:solidFill>
                  <a:schemeClr val="accent5">
                    <a:lumMod val="50000"/>
                  </a:schemeClr>
                </a:solidFill>
              </a:rPr>
              <a:t>les espèces de </a:t>
            </a:r>
            <a:r>
              <a:rPr lang="fr-FR" i="1" dirty="0" smtClean="0">
                <a:solidFill>
                  <a:schemeClr val="accent5">
                    <a:lumMod val="50000"/>
                  </a:schemeClr>
                </a:solidFill>
              </a:rPr>
              <a:t>Dalbergia</a:t>
            </a:r>
            <a:r>
              <a:rPr lang="fr-FR" dirty="0" smtClean="0">
                <a:solidFill>
                  <a:schemeClr val="accent5">
                    <a:lumMod val="50000"/>
                  </a:schemeClr>
                </a:solidFill>
              </a:rPr>
              <a:t> malgaches, </a:t>
            </a:r>
            <a:r>
              <a:rPr lang="fr-FR" dirty="0">
                <a:solidFill>
                  <a:schemeClr val="accent5">
                    <a:lumMod val="50000"/>
                  </a:schemeClr>
                </a:solidFill>
              </a:rPr>
              <a:t>mais les membres de ce genre </a:t>
            </a:r>
            <a:r>
              <a:rPr lang="fr-FR" dirty="0" smtClean="0">
                <a:solidFill>
                  <a:schemeClr val="accent5">
                    <a:lumMod val="50000"/>
                  </a:schemeClr>
                </a:solidFill>
              </a:rPr>
              <a:t>préfèrent, </a:t>
            </a:r>
            <a:r>
              <a:rPr lang="fr-FR" dirty="0">
                <a:solidFill>
                  <a:schemeClr val="accent5">
                    <a:lumMod val="50000"/>
                  </a:schemeClr>
                </a:solidFill>
              </a:rPr>
              <a:t>généralement, un </a:t>
            </a:r>
            <a:r>
              <a:rPr lang="fr-FR" dirty="0" smtClean="0">
                <a:solidFill>
                  <a:schemeClr val="accent5">
                    <a:lumMod val="50000"/>
                  </a:schemeClr>
                </a:solidFill>
              </a:rPr>
              <a:t>terreau fertile </a:t>
            </a:r>
            <a:r>
              <a:rPr lang="fr-FR" dirty="0">
                <a:solidFill>
                  <a:schemeClr val="accent5">
                    <a:lumMod val="50000"/>
                  </a:schemeClr>
                </a:solidFill>
              </a:rPr>
              <a:t>et une </a:t>
            </a:r>
            <a:r>
              <a:rPr lang="fr-FR" dirty="0" smtClean="0">
                <a:solidFill>
                  <a:schemeClr val="accent5">
                    <a:lumMod val="50000"/>
                  </a:schemeClr>
                </a:solidFill>
              </a:rPr>
              <a:t>exposition au soleil. </a:t>
            </a:r>
          </a:p>
        </p:txBody>
      </p:sp>
      <p:sp>
        <p:nvSpPr>
          <p:cNvPr id="6" name="ZoneTexte 5"/>
          <p:cNvSpPr txBox="1"/>
          <p:nvPr/>
        </p:nvSpPr>
        <p:spPr>
          <a:xfrm>
            <a:off x="209321" y="638534"/>
            <a:ext cx="6191479" cy="369332"/>
          </a:xfrm>
          <a:prstGeom prst="rect">
            <a:avLst/>
          </a:prstGeom>
          <a:noFill/>
        </p:spPr>
        <p:txBody>
          <a:bodyPr wrap="square" rtlCol="0">
            <a:spAutoFit/>
          </a:bodyPr>
          <a:lstStyle/>
          <a:p>
            <a:r>
              <a:rPr lang="fr-FR" b="1" dirty="0" smtClean="0">
                <a:solidFill>
                  <a:srgbClr val="008000"/>
                </a:solidFill>
              </a:rPr>
              <a:t>A2. Sauver les espèces de bois de rose de Madagascar (suite)</a:t>
            </a:r>
            <a:endParaRPr lang="fr-FR" b="1" dirty="0">
              <a:solidFill>
                <a:srgbClr val="008000"/>
              </a:solidFill>
            </a:endParaRPr>
          </a:p>
        </p:txBody>
      </p:sp>
      <p:pic>
        <p:nvPicPr>
          <p:cNvPr id="7" name="Image 6" descr="Dalbergia-sissoo-wood.jpg"/>
          <p:cNvPicPr/>
          <p:nvPr/>
        </p:nvPicPr>
        <p:blipFill>
          <a:blip r:embed="rId3" cstate="print"/>
          <a:stretch>
            <a:fillRect/>
          </a:stretch>
        </p:blipFill>
        <p:spPr>
          <a:xfrm>
            <a:off x="9191969" y="572008"/>
            <a:ext cx="1409700" cy="1409700"/>
          </a:xfrm>
          <a:prstGeom prst="rect">
            <a:avLst/>
          </a:prstGeom>
        </p:spPr>
      </p:pic>
      <p:sp>
        <p:nvSpPr>
          <p:cNvPr id="8" name="ZoneTexte 7"/>
          <p:cNvSpPr txBox="1"/>
          <p:nvPr/>
        </p:nvSpPr>
        <p:spPr>
          <a:xfrm>
            <a:off x="7943106" y="2037929"/>
            <a:ext cx="4065280" cy="461665"/>
          </a:xfrm>
          <a:prstGeom prst="rect">
            <a:avLst/>
          </a:prstGeom>
          <a:noFill/>
        </p:spPr>
        <p:txBody>
          <a:bodyPr wrap="none" rtlCol="0">
            <a:spAutoFit/>
          </a:bodyPr>
          <a:lstStyle/>
          <a:p>
            <a:pPr algn="ctr" eaLnBrk="0" fontAlgn="base" hangingPunct="0"/>
            <a:r>
              <a:rPr lang="fr-FR" sz="1200" dirty="0">
                <a:solidFill>
                  <a:srgbClr val="002060"/>
                </a:solidFill>
              </a:rPr>
              <a:t>Aspect du bois de </a:t>
            </a:r>
            <a:r>
              <a:rPr lang="fr-FR" sz="1200" i="1" dirty="0">
                <a:solidFill>
                  <a:srgbClr val="002060"/>
                </a:solidFill>
              </a:rPr>
              <a:t>Dalbergia </a:t>
            </a:r>
            <a:r>
              <a:rPr lang="fr-FR" sz="1200" i="1" dirty="0" err="1" smtClean="0">
                <a:solidFill>
                  <a:srgbClr val="002060"/>
                </a:solidFill>
              </a:rPr>
              <a:t>sissoo</a:t>
            </a:r>
            <a:r>
              <a:rPr lang="fr-FR" sz="1200" dirty="0" smtClean="0">
                <a:solidFill>
                  <a:srgbClr val="002060"/>
                </a:solidFill>
              </a:rPr>
              <a:t>. </a:t>
            </a:r>
            <a:endParaRPr lang="fr-FR" sz="1200" dirty="0">
              <a:solidFill>
                <a:srgbClr val="002060"/>
              </a:solidFill>
            </a:endParaRPr>
          </a:p>
          <a:p>
            <a:pPr algn="ctr" eaLnBrk="0" fontAlgn="base" hangingPunct="0"/>
            <a:r>
              <a:rPr lang="fr-FR" sz="1200" dirty="0">
                <a:solidFill>
                  <a:srgbClr val="002060"/>
                </a:solidFill>
              </a:rPr>
              <a:t>Source image :  </a:t>
            </a:r>
            <a:r>
              <a:rPr lang="fr-FR" sz="1200" u="sng" dirty="0">
                <a:solidFill>
                  <a:srgbClr val="002060"/>
                </a:solidFill>
                <a:hlinkClick r:id="rId4"/>
              </a:rPr>
              <a:t>http://</a:t>
            </a:r>
            <a:r>
              <a:rPr lang="fr-FR" sz="1200" u="sng" dirty="0" smtClean="0">
                <a:solidFill>
                  <a:srgbClr val="002060"/>
                </a:solidFill>
                <a:hlinkClick r:id="rId4"/>
              </a:rPr>
              <a:t>www.chessusa.com/about/woodp.html</a:t>
            </a:r>
            <a:endParaRPr lang="fr-FR" sz="1200" dirty="0">
              <a:solidFill>
                <a:srgbClr val="002060"/>
              </a:solidFill>
            </a:endParaRPr>
          </a:p>
        </p:txBody>
      </p:sp>
      <p:sp>
        <p:nvSpPr>
          <p:cNvPr id="9" name="ZoneTexte 8"/>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266098786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209321" y="212044"/>
            <a:ext cx="436085" cy="217717"/>
          </a:xfrm>
        </p:spPr>
        <p:txBody>
          <a:bodyPr/>
          <a:lstStyle/>
          <a:p>
            <a:fld id="{814B13E8-1059-4FEE-952E-0153852B3488}" type="slidenum">
              <a:rPr lang="fr-FR" smtClean="0"/>
              <a:t>121</a:t>
            </a:fld>
            <a:endParaRPr lang="fr-FR"/>
          </a:p>
        </p:txBody>
      </p:sp>
      <p:sp>
        <p:nvSpPr>
          <p:cNvPr id="4" name="Rectangle 3"/>
          <p:cNvSpPr/>
          <p:nvPr/>
        </p:nvSpPr>
        <p:spPr>
          <a:xfrm>
            <a:off x="168924" y="959001"/>
            <a:ext cx="11854150" cy="3693319"/>
          </a:xfrm>
          <a:prstGeom prst="rect">
            <a:avLst/>
          </a:prstGeom>
        </p:spPr>
        <p:txBody>
          <a:bodyPr wrap="square">
            <a:spAutoFit/>
          </a:bodyPr>
          <a:lstStyle/>
          <a:p>
            <a:r>
              <a:rPr lang="fr-FR" b="1" dirty="0">
                <a:solidFill>
                  <a:srgbClr val="008000"/>
                </a:solidFill>
              </a:rPr>
              <a:t>A2.2bis. Blocages dans le lancement de projet de </a:t>
            </a:r>
            <a:r>
              <a:rPr lang="fr-FR" b="1" dirty="0" smtClean="0">
                <a:solidFill>
                  <a:srgbClr val="008000"/>
                </a:solidFill>
              </a:rPr>
              <a:t>reforestation</a:t>
            </a:r>
          </a:p>
          <a:p>
            <a:endParaRPr lang="fr-FR" b="1" dirty="0">
              <a:solidFill>
                <a:schemeClr val="accent5">
                  <a:lumMod val="50000"/>
                </a:schemeClr>
              </a:solidFill>
            </a:endParaRPr>
          </a:p>
          <a:p>
            <a:r>
              <a:rPr lang="fr-FR" b="1" dirty="0" smtClean="0">
                <a:solidFill>
                  <a:srgbClr val="FF0000"/>
                </a:solidFill>
              </a:rPr>
              <a:t>Quelques « bémols » devant inciter à la prudence avant le lancement de tout projet à Madagascar</a:t>
            </a:r>
            <a:endParaRPr lang="fr-FR" dirty="0" smtClean="0">
              <a:solidFill>
                <a:srgbClr val="FF0000"/>
              </a:solidFill>
            </a:endParaRPr>
          </a:p>
          <a:p>
            <a:endParaRPr lang="fr-FR" dirty="0">
              <a:solidFill>
                <a:schemeClr val="accent5">
                  <a:lumMod val="50000"/>
                </a:schemeClr>
              </a:solidFill>
            </a:endParaRPr>
          </a:p>
          <a:p>
            <a:pPr marL="342900" indent="-342900" algn="just">
              <a:buFont typeface="+mj-lt"/>
              <a:buAutoNum type="arabicPeriod"/>
            </a:pPr>
            <a:r>
              <a:rPr lang="fr-FR" dirty="0" smtClean="0">
                <a:solidFill>
                  <a:schemeClr val="accent5">
                    <a:lumMod val="50000"/>
                  </a:schemeClr>
                </a:solidFill>
              </a:rPr>
              <a:t>Les malgaches, dans leur immense majorité, ont une très faible conscience écologique et se fichent pas mal de l’avenir des bois de rose. Un ami écrivait récemment à l’auteur : « </a:t>
            </a:r>
            <a:r>
              <a:rPr lang="fr-FR" dirty="0"/>
              <a:t> </a:t>
            </a:r>
            <a:r>
              <a:rPr lang="fr-FR" i="1" dirty="0">
                <a:solidFill>
                  <a:schemeClr val="accent2">
                    <a:lumMod val="50000"/>
                  </a:schemeClr>
                </a:solidFill>
              </a:rPr>
              <a:t>ici a Madagascar</a:t>
            </a:r>
            <a:r>
              <a:rPr lang="fr-FR" i="1" dirty="0" smtClean="0">
                <a:solidFill>
                  <a:schemeClr val="accent2">
                    <a:lumMod val="50000"/>
                  </a:schemeClr>
                </a:solidFill>
              </a:rPr>
              <a:t>, </a:t>
            </a:r>
            <a:r>
              <a:rPr lang="fr-FR" i="1" dirty="0">
                <a:solidFill>
                  <a:schemeClr val="accent2">
                    <a:lumMod val="50000"/>
                  </a:schemeClr>
                </a:solidFill>
              </a:rPr>
              <a:t>ces efforts sont mal compris par les </a:t>
            </a:r>
            <a:r>
              <a:rPr lang="fr-FR" i="1" dirty="0" smtClean="0">
                <a:solidFill>
                  <a:schemeClr val="accent2">
                    <a:lumMod val="50000"/>
                  </a:schemeClr>
                </a:solidFill>
              </a:rPr>
              <a:t>indigènes. Lorsque </a:t>
            </a:r>
            <a:r>
              <a:rPr lang="fr-FR" i="1" dirty="0">
                <a:solidFill>
                  <a:schemeClr val="accent2">
                    <a:lumMod val="50000"/>
                  </a:schemeClr>
                </a:solidFill>
              </a:rPr>
              <a:t>l'arbre se </a:t>
            </a:r>
            <a:r>
              <a:rPr lang="fr-FR" i="1" dirty="0" smtClean="0">
                <a:solidFill>
                  <a:schemeClr val="accent2">
                    <a:lumMod val="50000"/>
                  </a:schemeClr>
                </a:solidFill>
              </a:rPr>
              <a:t>développe </a:t>
            </a:r>
            <a:r>
              <a:rPr lang="fr-FR" i="1" dirty="0">
                <a:solidFill>
                  <a:schemeClr val="accent2">
                    <a:lumMod val="50000"/>
                  </a:schemeClr>
                </a:solidFill>
              </a:rPr>
              <a:t>dans un </a:t>
            </a:r>
            <a:r>
              <a:rPr lang="fr-FR" i="1" dirty="0" smtClean="0">
                <a:solidFill>
                  <a:schemeClr val="accent2">
                    <a:lumMod val="50000"/>
                  </a:schemeClr>
                </a:solidFill>
              </a:rPr>
              <a:t>matière suffisamment </a:t>
            </a:r>
            <a:r>
              <a:rPr lang="fr-FR" i="1" dirty="0">
                <a:solidFill>
                  <a:schemeClr val="accent2">
                    <a:lumMod val="50000"/>
                  </a:schemeClr>
                </a:solidFill>
              </a:rPr>
              <a:t>utile pour ê</a:t>
            </a:r>
            <a:r>
              <a:rPr lang="fr-FR" i="1" dirty="0" smtClean="0">
                <a:solidFill>
                  <a:schemeClr val="accent2">
                    <a:lumMod val="50000"/>
                  </a:schemeClr>
                </a:solidFill>
              </a:rPr>
              <a:t>tre utilisé </a:t>
            </a:r>
            <a:r>
              <a:rPr lang="fr-FR" i="1" dirty="0">
                <a:solidFill>
                  <a:schemeClr val="accent2">
                    <a:lumMod val="50000"/>
                  </a:schemeClr>
                </a:solidFill>
              </a:rPr>
              <a:t>comme bois de feu, l'arbre </a:t>
            </a:r>
            <a:r>
              <a:rPr lang="fr-FR" i="1" dirty="0" smtClean="0">
                <a:solidFill>
                  <a:schemeClr val="accent2">
                    <a:lumMod val="50000"/>
                  </a:schemeClr>
                </a:solidFill>
              </a:rPr>
              <a:t>est alors coupé. Et donc, finis </a:t>
            </a:r>
            <a:r>
              <a:rPr lang="fr-FR" i="1" dirty="0">
                <a:solidFill>
                  <a:schemeClr val="accent2">
                    <a:lumMod val="50000"/>
                  </a:schemeClr>
                </a:solidFill>
              </a:rPr>
              <a:t>votre projet de </a:t>
            </a:r>
            <a:r>
              <a:rPr lang="fr-FR" i="1" dirty="0" smtClean="0">
                <a:solidFill>
                  <a:schemeClr val="accent2">
                    <a:lumMod val="50000"/>
                  </a:schemeClr>
                </a:solidFill>
              </a:rPr>
              <a:t>reforestation</a:t>
            </a:r>
            <a:r>
              <a:rPr lang="fr-FR" i="1" dirty="0">
                <a:solidFill>
                  <a:schemeClr val="accent2">
                    <a:lumMod val="50000"/>
                  </a:schemeClr>
                </a:solidFill>
              </a:rPr>
              <a:t>. </a:t>
            </a:r>
            <a:r>
              <a:rPr lang="fr-FR" i="1" dirty="0" smtClean="0">
                <a:solidFill>
                  <a:schemeClr val="accent2">
                    <a:lumMod val="50000"/>
                  </a:schemeClr>
                </a:solidFill>
              </a:rPr>
              <a:t>C’est </a:t>
            </a:r>
            <a:r>
              <a:rPr lang="fr-FR" i="1" dirty="0">
                <a:solidFill>
                  <a:schemeClr val="accent2">
                    <a:lumMod val="50000"/>
                  </a:schemeClr>
                </a:solidFill>
              </a:rPr>
              <a:t>comme </a:t>
            </a:r>
            <a:r>
              <a:rPr lang="fr-FR" i="1" dirty="0" smtClean="0">
                <a:solidFill>
                  <a:schemeClr val="accent2">
                    <a:lumMod val="50000"/>
                  </a:schemeClr>
                </a:solidFill>
              </a:rPr>
              <a:t>ça </a:t>
            </a:r>
            <a:r>
              <a:rPr lang="fr-FR" i="1" dirty="0">
                <a:solidFill>
                  <a:schemeClr val="accent2">
                    <a:lumMod val="50000"/>
                  </a:schemeClr>
                </a:solidFill>
              </a:rPr>
              <a:t>la vie </a:t>
            </a:r>
            <a:r>
              <a:rPr lang="fr-FR" i="1" dirty="0" smtClean="0">
                <a:solidFill>
                  <a:schemeClr val="accent2">
                    <a:lumMod val="50000"/>
                  </a:schemeClr>
                </a:solidFill>
              </a:rPr>
              <a:t>à Madagascar</a:t>
            </a:r>
            <a:r>
              <a:rPr lang="fr-FR" dirty="0" smtClean="0">
                <a:solidFill>
                  <a:schemeClr val="accent5">
                    <a:lumMod val="50000"/>
                  </a:schemeClr>
                </a:solidFill>
              </a:rPr>
              <a:t> ». </a:t>
            </a:r>
          </a:p>
          <a:p>
            <a:pPr marL="342900" indent="-342900" algn="just">
              <a:buFont typeface="+mj-lt"/>
              <a:buAutoNum type="arabicPeriod"/>
            </a:pPr>
            <a:r>
              <a:rPr lang="fr-FR" dirty="0" smtClean="0">
                <a:solidFill>
                  <a:schemeClr val="accent5">
                    <a:lumMod val="50000"/>
                  </a:schemeClr>
                </a:solidFill>
              </a:rPr>
              <a:t>Chaque fois, que vous lancer dans un tel projet à Madagascar, tout le monde ou presque, dans la région environnante ou la zone concernée par le projet, réclame de l’argent [son dû] à l’ONG occidentale (pour tel ou tel prétexte) [car dans l’esprit d’une majorité de Malgaches, tous les ONG et les occidentaux sont tous riches et donc sont potentiellement des « vaches à lait ». « </a:t>
            </a:r>
            <a:r>
              <a:rPr lang="fr-FR" i="1" dirty="0" smtClean="0">
                <a:solidFill>
                  <a:schemeClr val="accent5">
                    <a:lumMod val="50000"/>
                  </a:schemeClr>
                </a:solidFill>
              </a:rPr>
              <a:t>On prélève, on prend tant qu’il y a prélever</a:t>
            </a:r>
            <a:r>
              <a:rPr lang="fr-FR" dirty="0" smtClean="0">
                <a:solidFill>
                  <a:schemeClr val="accent5">
                    <a:lumMod val="50000"/>
                  </a:schemeClr>
                </a:solidFill>
              </a:rPr>
              <a:t> ». S’ils n’obtiennent pas leur « dû », ils peuvent se venger en brûlant alors votre plantation (sorte de racket. Voir page suivante).  </a:t>
            </a:r>
          </a:p>
        </p:txBody>
      </p:sp>
      <p:sp>
        <p:nvSpPr>
          <p:cNvPr id="6" name="ZoneTexte 5"/>
          <p:cNvSpPr txBox="1"/>
          <p:nvPr/>
        </p:nvSpPr>
        <p:spPr>
          <a:xfrm>
            <a:off x="145058" y="565562"/>
            <a:ext cx="6191479" cy="369332"/>
          </a:xfrm>
          <a:prstGeom prst="rect">
            <a:avLst/>
          </a:prstGeom>
          <a:noFill/>
        </p:spPr>
        <p:txBody>
          <a:bodyPr wrap="square" rtlCol="0">
            <a:spAutoFit/>
          </a:bodyPr>
          <a:lstStyle/>
          <a:p>
            <a:r>
              <a:rPr lang="fr-FR" b="1" dirty="0" smtClean="0">
                <a:solidFill>
                  <a:srgbClr val="008000"/>
                </a:solidFill>
              </a:rPr>
              <a:t>A2. Sauver les espèces de bois de rose de Madagascar (suite)</a:t>
            </a:r>
            <a:endParaRPr lang="fr-FR" b="1" dirty="0">
              <a:solidFill>
                <a:srgbClr val="008000"/>
              </a:solidFill>
            </a:endParaRPr>
          </a:p>
        </p:txBody>
      </p:sp>
      <p:sp>
        <p:nvSpPr>
          <p:cNvPr id="7" name="ZoneTexte 6"/>
          <p:cNvSpPr txBox="1"/>
          <p:nvPr/>
        </p:nvSpPr>
        <p:spPr>
          <a:xfrm>
            <a:off x="5438661" y="5988259"/>
            <a:ext cx="6753339" cy="861774"/>
          </a:xfrm>
          <a:prstGeom prst="rect">
            <a:avLst/>
          </a:prstGeom>
          <a:noFill/>
        </p:spPr>
        <p:txBody>
          <a:bodyPr wrap="square" rtlCol="0">
            <a:spAutoFit/>
          </a:bodyPr>
          <a:lstStyle/>
          <a:p>
            <a:pPr algn="just"/>
            <a:r>
              <a:rPr lang="fr-FR" sz="1000" dirty="0">
                <a:solidFill>
                  <a:srgbClr val="002060"/>
                </a:solidFill>
              </a:rPr>
              <a:t>Vingt hectares ont brûlé, sur une superficie totale de 320 hectares, principalement sur l'aire protégée de </a:t>
            </a:r>
            <a:r>
              <a:rPr lang="fr-FR" sz="1000" dirty="0" err="1">
                <a:solidFill>
                  <a:srgbClr val="002060"/>
                </a:solidFill>
              </a:rPr>
              <a:t>Bekonazy</a:t>
            </a:r>
            <a:r>
              <a:rPr lang="fr-FR" sz="1000" dirty="0">
                <a:solidFill>
                  <a:srgbClr val="002060"/>
                </a:solidFill>
              </a:rPr>
              <a:t>. Aucun baobab géant n’a été détruit. Les dégâts concernent principalement la parcelle de reboisement et une partie de la savane et des</a:t>
            </a:r>
            <a:r>
              <a:rPr lang="fr-FR" sz="1000" b="1" dirty="0">
                <a:solidFill>
                  <a:srgbClr val="002060"/>
                </a:solidFill>
                <a:hlinkClick r:id="rId2"/>
              </a:rPr>
              <a:t> jujubiers</a:t>
            </a:r>
            <a:r>
              <a:rPr lang="fr-FR" sz="1000" dirty="0" smtClean="0">
                <a:solidFill>
                  <a:srgbClr val="002060"/>
                </a:solidFill>
              </a:rPr>
              <a:t>. L’origine </a:t>
            </a:r>
            <a:r>
              <a:rPr lang="fr-FR" sz="1000" dirty="0">
                <a:solidFill>
                  <a:srgbClr val="002060"/>
                </a:solidFill>
              </a:rPr>
              <a:t>du feu n’a pas été déterminée. Les autorités suspectent un incendie criminel, alors que Madagascar est touché par un scandale de</a:t>
            </a:r>
            <a:r>
              <a:rPr lang="fr-FR" sz="1000" b="1" dirty="0">
                <a:solidFill>
                  <a:srgbClr val="002060"/>
                </a:solidFill>
                <a:hlinkClick r:id="rId3"/>
              </a:rPr>
              <a:t> trafic de bois rose</a:t>
            </a:r>
            <a:r>
              <a:rPr lang="fr-FR" sz="1000" dirty="0" smtClean="0">
                <a:solidFill>
                  <a:srgbClr val="002060"/>
                </a:solidFill>
              </a:rPr>
              <a:t>. Source : </a:t>
            </a:r>
            <a:r>
              <a:rPr lang="fr-FR" sz="1000" i="1" dirty="0">
                <a:solidFill>
                  <a:srgbClr val="002060"/>
                </a:solidFill>
              </a:rPr>
              <a:t>Coup de chaud sur l’Allée des baobabs à </a:t>
            </a:r>
            <a:r>
              <a:rPr lang="fr-FR" sz="1000" i="1" dirty="0" smtClean="0">
                <a:solidFill>
                  <a:srgbClr val="002060"/>
                </a:solidFill>
              </a:rPr>
              <a:t>Madagascar</a:t>
            </a:r>
            <a:r>
              <a:rPr lang="fr-FR" sz="1000" dirty="0">
                <a:solidFill>
                  <a:srgbClr val="002060"/>
                </a:solidFill>
              </a:rPr>
              <a:t>, </a:t>
            </a:r>
            <a:r>
              <a:rPr lang="fr-FR" sz="1000" cap="all" dirty="0">
                <a:solidFill>
                  <a:srgbClr val="002060"/>
                </a:solidFill>
              </a:rPr>
              <a:t>28/11/2012</a:t>
            </a:r>
            <a:r>
              <a:rPr lang="fr-FR" sz="1000" dirty="0" smtClean="0">
                <a:solidFill>
                  <a:srgbClr val="002060"/>
                </a:solidFill>
              </a:rPr>
              <a:t>, </a:t>
            </a:r>
            <a:r>
              <a:rPr lang="fr-FR" sz="1000" dirty="0">
                <a:solidFill>
                  <a:srgbClr val="002060"/>
                </a:solidFill>
                <a:hlinkClick r:id="rId4"/>
              </a:rPr>
              <a:t>http://</a:t>
            </a:r>
            <a:r>
              <a:rPr lang="fr-FR" sz="1000" dirty="0" smtClean="0">
                <a:solidFill>
                  <a:srgbClr val="002060"/>
                </a:solidFill>
                <a:hlinkClick r:id="rId4"/>
              </a:rPr>
              <a:t>observers.france24.com/fr/content/20121128-incendie-allee-baobabs-madagascar-mondorova-bekonazy-fanamby</a:t>
            </a:r>
            <a:r>
              <a:rPr lang="fr-FR" sz="1000" dirty="0" smtClean="0">
                <a:solidFill>
                  <a:srgbClr val="002060"/>
                </a:solidFill>
              </a:rPr>
              <a:t> </a:t>
            </a:r>
            <a:endParaRPr lang="fr-FR" sz="1000" dirty="0">
              <a:solidFill>
                <a:srgbClr val="002060"/>
              </a:solidFill>
            </a:endParaRPr>
          </a:p>
        </p:txBody>
      </p:sp>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7055" y="4397584"/>
            <a:ext cx="2876550" cy="1590675"/>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0579" y="4652320"/>
            <a:ext cx="2857500" cy="1600200"/>
          </a:xfrm>
          <a:prstGeom prst="rect">
            <a:avLst/>
          </a:prstGeom>
        </p:spPr>
      </p:pic>
      <p:sp>
        <p:nvSpPr>
          <p:cNvPr id="10" name="ZoneTexte 9"/>
          <p:cNvSpPr txBox="1"/>
          <p:nvPr/>
        </p:nvSpPr>
        <p:spPr>
          <a:xfrm>
            <a:off x="-1" y="6252520"/>
            <a:ext cx="5438661" cy="553998"/>
          </a:xfrm>
          <a:prstGeom prst="rect">
            <a:avLst/>
          </a:prstGeom>
          <a:noFill/>
        </p:spPr>
        <p:txBody>
          <a:bodyPr wrap="square" rtlCol="0">
            <a:spAutoFit/>
          </a:bodyPr>
          <a:lstStyle/>
          <a:p>
            <a:pPr algn="ctr"/>
            <a:r>
              <a:rPr lang="fr-FR" sz="1000" dirty="0" smtClean="0">
                <a:solidFill>
                  <a:srgbClr val="002060"/>
                </a:solidFill>
              </a:rPr>
              <a:t>Sur la banderole : «</a:t>
            </a:r>
            <a:r>
              <a:rPr lang="fr-FR" sz="1000" dirty="0">
                <a:solidFill>
                  <a:srgbClr val="002060"/>
                </a:solidFill>
              </a:rPr>
              <a:t> </a:t>
            </a:r>
            <a:r>
              <a:rPr lang="fr-FR" sz="1000" b="1" i="1" dirty="0">
                <a:solidFill>
                  <a:srgbClr val="002060"/>
                </a:solidFill>
              </a:rPr>
              <a:t>La population de </a:t>
            </a:r>
            <a:r>
              <a:rPr lang="fr-FR" sz="1000" b="1" i="1" dirty="0" err="1">
                <a:solidFill>
                  <a:srgbClr val="002060"/>
                </a:solidFill>
              </a:rPr>
              <a:t>Mananara</a:t>
            </a:r>
            <a:r>
              <a:rPr lang="fr-FR" sz="1000" b="1" i="1" dirty="0">
                <a:solidFill>
                  <a:srgbClr val="002060"/>
                </a:solidFill>
              </a:rPr>
              <a:t> Nord exige la transparence sur le bois de rose</a:t>
            </a:r>
            <a:r>
              <a:rPr lang="fr-FR" sz="1000" dirty="0">
                <a:solidFill>
                  <a:srgbClr val="002060"/>
                </a:solidFill>
              </a:rPr>
              <a:t> »</a:t>
            </a:r>
            <a:r>
              <a:rPr lang="fr-FR" sz="1000" dirty="0" smtClean="0">
                <a:solidFill>
                  <a:srgbClr val="002060"/>
                </a:solidFill>
              </a:rPr>
              <a:t>, </a:t>
            </a:r>
          </a:p>
          <a:p>
            <a:pPr algn="ctr"/>
            <a:r>
              <a:rPr lang="fr-FR" sz="1000" i="1" dirty="0" err="1" smtClean="0">
                <a:solidFill>
                  <a:srgbClr val="002060"/>
                </a:solidFill>
              </a:rPr>
              <a:t>Fitsidihana</a:t>
            </a:r>
            <a:r>
              <a:rPr lang="fr-FR" sz="1000" i="1" dirty="0" smtClean="0">
                <a:solidFill>
                  <a:srgbClr val="002060"/>
                </a:solidFill>
              </a:rPr>
              <a:t> </a:t>
            </a:r>
            <a:r>
              <a:rPr lang="fr-FR" sz="1000" i="1" dirty="0" err="1">
                <a:solidFill>
                  <a:srgbClr val="002060"/>
                </a:solidFill>
              </a:rPr>
              <a:t>an’i</a:t>
            </a:r>
            <a:r>
              <a:rPr lang="fr-FR" sz="1000" i="1" dirty="0">
                <a:solidFill>
                  <a:srgbClr val="002060"/>
                </a:solidFill>
              </a:rPr>
              <a:t> </a:t>
            </a:r>
            <a:r>
              <a:rPr lang="fr-FR" sz="1000" i="1" dirty="0" err="1">
                <a:solidFill>
                  <a:srgbClr val="002060"/>
                </a:solidFill>
              </a:rPr>
              <a:t>Mananara</a:t>
            </a:r>
            <a:r>
              <a:rPr lang="fr-FR" sz="1000" i="1" dirty="0">
                <a:solidFill>
                  <a:srgbClr val="002060"/>
                </a:solidFill>
              </a:rPr>
              <a:t>, </a:t>
            </a:r>
            <a:r>
              <a:rPr lang="fr-FR" sz="1000" dirty="0">
                <a:solidFill>
                  <a:srgbClr val="002060"/>
                </a:solidFill>
              </a:rPr>
              <a:t>8 octobre 2010, Solo </a:t>
            </a:r>
            <a:r>
              <a:rPr lang="fr-FR" sz="1000" dirty="0" err="1">
                <a:solidFill>
                  <a:srgbClr val="002060"/>
                </a:solidFill>
              </a:rPr>
              <a:t>Razafy</a:t>
            </a:r>
            <a:r>
              <a:rPr lang="fr-FR" sz="1000" dirty="0">
                <a:solidFill>
                  <a:srgbClr val="002060"/>
                </a:solidFill>
              </a:rPr>
              <a:t>, </a:t>
            </a:r>
            <a:r>
              <a:rPr lang="fr-FR" sz="1000" dirty="0">
                <a:solidFill>
                  <a:srgbClr val="002060"/>
                </a:solidFill>
                <a:hlinkClick r:id="rId7"/>
              </a:rPr>
              <a:t>http://mydago.com/2010/10/vaovaonny-ankolafo-telo-07102010/</a:t>
            </a:r>
            <a:r>
              <a:rPr lang="fr-FR" sz="1000" dirty="0">
                <a:solidFill>
                  <a:srgbClr val="002060"/>
                </a:solidFill>
              </a:rPr>
              <a:t> </a:t>
            </a:r>
          </a:p>
        </p:txBody>
      </p:sp>
      <p:sp>
        <p:nvSpPr>
          <p:cNvPr id="11" name="ZoneTexte 10"/>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244341455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209321" y="212044"/>
            <a:ext cx="436085" cy="217717"/>
          </a:xfrm>
        </p:spPr>
        <p:txBody>
          <a:bodyPr/>
          <a:lstStyle/>
          <a:p>
            <a:fld id="{814B13E8-1059-4FEE-952E-0153852B3488}" type="slidenum">
              <a:rPr lang="fr-FR" smtClean="0"/>
              <a:t>122</a:t>
            </a:fld>
            <a:endParaRPr lang="fr-FR"/>
          </a:p>
        </p:txBody>
      </p:sp>
      <p:sp>
        <p:nvSpPr>
          <p:cNvPr id="4" name="Rectangle 3"/>
          <p:cNvSpPr/>
          <p:nvPr/>
        </p:nvSpPr>
        <p:spPr>
          <a:xfrm>
            <a:off x="168924" y="1104945"/>
            <a:ext cx="11854150" cy="5416868"/>
          </a:xfrm>
          <a:prstGeom prst="rect">
            <a:avLst/>
          </a:prstGeom>
        </p:spPr>
        <p:txBody>
          <a:bodyPr wrap="square">
            <a:spAutoFit/>
          </a:bodyPr>
          <a:lstStyle/>
          <a:p>
            <a:r>
              <a:rPr lang="fr-FR" sz="1400" b="1" dirty="0" smtClean="0">
                <a:solidFill>
                  <a:srgbClr val="008000"/>
                </a:solidFill>
              </a:rPr>
              <a:t>A2.2ter. Exemple des «</a:t>
            </a:r>
            <a:r>
              <a:rPr lang="fr-FR" sz="1400" b="1" dirty="0">
                <a:solidFill>
                  <a:srgbClr val="008000"/>
                </a:solidFill>
              </a:rPr>
              <a:t> </a:t>
            </a:r>
            <a:r>
              <a:rPr lang="fr-FR" sz="1400" b="1" dirty="0" smtClean="0">
                <a:solidFill>
                  <a:srgbClr val="008000"/>
                </a:solidFill>
              </a:rPr>
              <a:t>Galères</a:t>
            </a:r>
            <a:r>
              <a:rPr lang="fr-FR" sz="1400" b="1" dirty="0">
                <a:solidFill>
                  <a:srgbClr val="008000"/>
                </a:solidFill>
              </a:rPr>
              <a:t> » </a:t>
            </a:r>
            <a:r>
              <a:rPr lang="fr-FR" sz="1400" b="1" dirty="0" smtClean="0">
                <a:solidFill>
                  <a:srgbClr val="008000"/>
                </a:solidFill>
              </a:rPr>
              <a:t>vécues par l’ONG ADEFA et exposées </a:t>
            </a:r>
            <a:r>
              <a:rPr lang="fr-FR" sz="1400" b="1" dirty="0">
                <a:solidFill>
                  <a:srgbClr val="008000"/>
                </a:solidFill>
              </a:rPr>
              <a:t>dans </a:t>
            </a:r>
            <a:r>
              <a:rPr lang="fr-FR" sz="1400" b="1" dirty="0" smtClean="0">
                <a:solidFill>
                  <a:srgbClr val="008000"/>
                </a:solidFill>
              </a:rPr>
              <a:t>ses </a:t>
            </a:r>
            <a:r>
              <a:rPr lang="fr-FR" sz="1400" b="1" dirty="0">
                <a:solidFill>
                  <a:srgbClr val="008000"/>
                </a:solidFill>
              </a:rPr>
              <a:t>bulletins </a:t>
            </a:r>
            <a:r>
              <a:rPr lang="fr-FR" sz="1400" dirty="0">
                <a:solidFill>
                  <a:schemeClr val="accent2">
                    <a:lumMod val="50000"/>
                  </a:schemeClr>
                </a:solidFill>
              </a:rPr>
              <a:t> : </a:t>
            </a:r>
          </a:p>
          <a:p>
            <a:r>
              <a:rPr lang="fr-FR" sz="1400" dirty="0">
                <a:solidFill>
                  <a:schemeClr val="accent2">
                    <a:lumMod val="50000"/>
                  </a:schemeClr>
                </a:solidFill>
              </a:rPr>
              <a:t> </a:t>
            </a:r>
          </a:p>
          <a:p>
            <a:pPr marL="342900" lvl="0" indent="-342900" algn="just">
              <a:buFont typeface="+mj-lt"/>
              <a:buAutoNum type="arabicPeriod"/>
            </a:pPr>
            <a:r>
              <a:rPr lang="fr-FR" sz="1400" dirty="0">
                <a:solidFill>
                  <a:schemeClr val="accent2">
                    <a:lumMod val="50000"/>
                  </a:schemeClr>
                </a:solidFill>
              </a:rPr>
              <a:t>Piétinement et dégâts causés sur les plants (dans les plantations), par les poules, les chiens, les zébus et les « chenapans ».</a:t>
            </a:r>
          </a:p>
          <a:p>
            <a:pPr marL="342900" lvl="0" indent="-342900" algn="just">
              <a:buFont typeface="+mj-lt"/>
              <a:buAutoNum type="arabicPeriod"/>
            </a:pPr>
            <a:r>
              <a:rPr lang="fr-FR" sz="1400" dirty="0">
                <a:solidFill>
                  <a:srgbClr val="FF0000"/>
                </a:solidFill>
              </a:rPr>
              <a:t>Un membre fondateur </a:t>
            </a:r>
            <a:r>
              <a:rPr lang="fr-FR" sz="1400" dirty="0" smtClean="0">
                <a:solidFill>
                  <a:srgbClr val="FF0000"/>
                </a:solidFill>
              </a:rPr>
              <a:t>de l’ONG malgache EZAKA </a:t>
            </a:r>
            <a:r>
              <a:rPr lang="fr-FR" sz="1400" dirty="0">
                <a:solidFill>
                  <a:srgbClr val="FF0000"/>
                </a:solidFill>
              </a:rPr>
              <a:t>surpris en train de couper 180 plants de la parcelle expérimentale de </a:t>
            </a:r>
            <a:r>
              <a:rPr lang="fr-FR" sz="1400" dirty="0" smtClean="0">
                <a:solidFill>
                  <a:srgbClr val="FF0000"/>
                </a:solidFill>
              </a:rPr>
              <a:t>reboisement d’ADEFA (par jalousie ?).</a:t>
            </a:r>
            <a:endParaRPr lang="fr-FR" sz="1400" dirty="0">
              <a:solidFill>
                <a:srgbClr val="FF0000"/>
              </a:solidFill>
            </a:endParaRPr>
          </a:p>
          <a:p>
            <a:pPr marL="342900" lvl="0" indent="-342900" algn="just">
              <a:buFont typeface="+mj-lt"/>
              <a:buAutoNum type="arabicPeriod"/>
            </a:pPr>
            <a:r>
              <a:rPr lang="fr-FR" sz="1400" dirty="0">
                <a:solidFill>
                  <a:schemeClr val="accent2">
                    <a:lumMod val="50000"/>
                  </a:schemeClr>
                </a:solidFill>
              </a:rPr>
              <a:t>Problèmes fonciers à Madagascar, à la fois incontournables et insolubles, </a:t>
            </a:r>
            <a:r>
              <a:rPr lang="fr-FR" sz="1400" dirty="0" smtClean="0">
                <a:solidFill>
                  <a:schemeClr val="accent2">
                    <a:lumMod val="50000"/>
                  </a:schemeClr>
                </a:solidFill>
              </a:rPr>
              <a:t>pour les étrangers et les ONG étrangères.</a:t>
            </a:r>
            <a:endParaRPr lang="fr-FR" sz="1400" dirty="0">
              <a:solidFill>
                <a:schemeClr val="accent2">
                  <a:lumMod val="50000"/>
                </a:schemeClr>
              </a:solidFill>
            </a:endParaRPr>
          </a:p>
          <a:p>
            <a:pPr marL="342900" lvl="0" indent="-342900" algn="just">
              <a:buFont typeface="+mj-lt"/>
              <a:buAutoNum type="arabicPeriod"/>
            </a:pPr>
            <a:r>
              <a:rPr lang="fr-FR" sz="1400" dirty="0">
                <a:solidFill>
                  <a:schemeClr val="accent2">
                    <a:lumMod val="50000"/>
                  </a:schemeClr>
                </a:solidFill>
              </a:rPr>
              <a:t>« Les </a:t>
            </a:r>
            <a:r>
              <a:rPr lang="fr-FR" sz="1400" dirty="0" err="1">
                <a:solidFill>
                  <a:schemeClr val="accent2">
                    <a:lumMod val="50000"/>
                  </a:schemeClr>
                </a:solidFill>
              </a:rPr>
              <a:t>taratasy</a:t>
            </a:r>
            <a:r>
              <a:rPr lang="fr-FR" sz="1400" dirty="0">
                <a:solidFill>
                  <a:schemeClr val="accent2">
                    <a:lumMod val="50000"/>
                  </a:schemeClr>
                </a:solidFill>
              </a:rPr>
              <a:t> » … toutes les paperasses, utiles ou non, que demande l’obtention des autorisations _ aspect négatif et décourageant de la lourdeur administrative malgache, l’ennemi de toute réalisation à Madagascar.</a:t>
            </a:r>
          </a:p>
          <a:p>
            <a:pPr marL="342900" indent="-342900" algn="just">
              <a:buFont typeface="+mj-lt"/>
              <a:buAutoNum type="arabicPeriod"/>
            </a:pPr>
            <a:r>
              <a:rPr lang="fr-FR" sz="1400" dirty="0">
                <a:solidFill>
                  <a:schemeClr val="accent2">
                    <a:lumMod val="50000"/>
                  </a:schemeClr>
                </a:solidFill>
              </a:rPr>
              <a:t>Conditions climatiques locales imprévisibles (crues) et cyclones (</a:t>
            </a:r>
            <a:r>
              <a:rPr lang="fr-FR" sz="1400" dirty="0" err="1">
                <a:solidFill>
                  <a:schemeClr val="accent2">
                    <a:lumMod val="50000"/>
                  </a:schemeClr>
                </a:solidFill>
              </a:rPr>
              <a:t>Gafilo</a:t>
            </a:r>
            <a:r>
              <a:rPr lang="fr-FR" sz="1400" dirty="0">
                <a:solidFill>
                  <a:schemeClr val="accent2">
                    <a:lumMod val="50000"/>
                  </a:schemeClr>
                </a:solidFill>
              </a:rPr>
              <a:t> </a:t>
            </a:r>
            <a:r>
              <a:rPr lang="fr-FR" sz="1400" dirty="0" smtClean="0">
                <a:solidFill>
                  <a:schemeClr val="accent2">
                    <a:lumMod val="50000"/>
                  </a:schemeClr>
                </a:solidFill>
              </a:rPr>
              <a:t>…). </a:t>
            </a:r>
            <a:r>
              <a:rPr lang="fr-FR" sz="1400" dirty="0">
                <a:solidFill>
                  <a:schemeClr val="accent2">
                    <a:lumMod val="50000"/>
                  </a:schemeClr>
                </a:solidFill>
              </a:rPr>
              <a:t>Le samedi 8 mars </a:t>
            </a:r>
            <a:r>
              <a:rPr lang="fr-FR" sz="1400" dirty="0" smtClean="0">
                <a:solidFill>
                  <a:schemeClr val="accent2">
                    <a:lumMod val="50000"/>
                  </a:schemeClr>
                </a:solidFill>
              </a:rPr>
              <a:t>2004 : </a:t>
            </a:r>
            <a:r>
              <a:rPr lang="fr-FR" sz="1400" dirty="0">
                <a:solidFill>
                  <a:schemeClr val="accent2">
                    <a:lumMod val="50000"/>
                  </a:schemeClr>
                </a:solidFill>
              </a:rPr>
              <a:t>crue énorme avec des vagues de plus de 4 mètres de hauteur ayant tout balayé sur son passage : sable, cailloux, filtre. Perte de tous les matériaux de construction, pour un projet d’irrigation, de documents de formation et de pellicules photo</a:t>
            </a:r>
            <a:r>
              <a:rPr lang="fr-FR" sz="1400" dirty="0" smtClean="0">
                <a:solidFill>
                  <a:schemeClr val="accent2">
                    <a:lumMod val="50000"/>
                  </a:schemeClr>
                </a:solidFill>
              </a:rPr>
              <a:t>.</a:t>
            </a:r>
            <a:endParaRPr lang="fr-FR" sz="1400" dirty="0">
              <a:solidFill>
                <a:schemeClr val="accent2">
                  <a:lumMod val="50000"/>
                </a:schemeClr>
              </a:solidFill>
            </a:endParaRPr>
          </a:p>
          <a:p>
            <a:pPr marL="342900" lvl="0" indent="-342900" algn="just">
              <a:buFont typeface="+mj-lt"/>
              <a:buAutoNum type="arabicPeriod"/>
            </a:pPr>
            <a:r>
              <a:rPr lang="fr-FR" sz="1400" dirty="0">
                <a:solidFill>
                  <a:schemeClr val="accent2">
                    <a:lumMod val="50000"/>
                  </a:schemeClr>
                </a:solidFill>
              </a:rPr>
              <a:t>Dureté des roches sous-jacentes,  gneiss, granite, basalte, demandant un outillage sérieux, masse et barre à mine.</a:t>
            </a:r>
          </a:p>
          <a:p>
            <a:pPr marL="342900" lvl="0" indent="-342900" algn="just">
              <a:buFont typeface="+mj-lt"/>
              <a:buAutoNum type="arabicPeriod"/>
            </a:pPr>
            <a:r>
              <a:rPr lang="fr-FR" sz="1400" dirty="0">
                <a:solidFill>
                  <a:schemeClr val="accent2">
                    <a:lumMod val="50000"/>
                  </a:schemeClr>
                </a:solidFill>
              </a:rPr>
              <a:t>En raison de la configuration irrégulière des parcelles, de la forte pente, du manque de compétences des personnes, du manque de matériel de mesure, incapacité à évaluer les superficies reboisées (et donc de faire des évaluations des surfaces).</a:t>
            </a:r>
          </a:p>
          <a:p>
            <a:pPr marL="342900" lvl="0" indent="-342900" algn="just">
              <a:buFont typeface="+mj-lt"/>
              <a:buAutoNum type="arabicPeriod"/>
            </a:pPr>
            <a:r>
              <a:rPr lang="fr-FR" sz="1400" dirty="0">
                <a:solidFill>
                  <a:schemeClr val="accent2">
                    <a:lumMod val="50000"/>
                  </a:schemeClr>
                </a:solidFill>
              </a:rPr>
              <a:t>Le manque de circulation </a:t>
            </a:r>
            <a:r>
              <a:rPr lang="fr-FR" sz="1400" dirty="0" smtClean="0">
                <a:solidFill>
                  <a:schemeClr val="accent2">
                    <a:lumMod val="50000"/>
                  </a:schemeClr>
                </a:solidFill>
              </a:rPr>
              <a:t>et la rétention des informations </a:t>
            </a:r>
            <a:r>
              <a:rPr lang="fr-FR" sz="1400" dirty="0">
                <a:solidFill>
                  <a:schemeClr val="accent2">
                    <a:lumMod val="50000"/>
                  </a:schemeClr>
                </a:solidFill>
              </a:rPr>
              <a:t>entre villageois.</a:t>
            </a:r>
          </a:p>
          <a:p>
            <a:pPr marL="342900" indent="-342900" algn="just">
              <a:buFont typeface="+mj-lt"/>
              <a:buAutoNum type="arabicPeriod"/>
            </a:pPr>
            <a:r>
              <a:rPr lang="fr-FR" sz="1400" dirty="0">
                <a:solidFill>
                  <a:schemeClr val="accent2">
                    <a:lumMod val="50000"/>
                  </a:schemeClr>
                </a:solidFill>
              </a:rPr>
              <a:t>Difficultés pour les agriculteurs traditionnels à imaginer autre chose que la culture du riz. Ces paysans n’ont souvent pas le matériel intellectuel suffisant pour explorer d’autres techniques culturales, d’autres cultures alimentaires, pour comprendre les enjeux environnementaux locaux. ADEFA a passé beaucoup de temps en explications et discussions ce qui a nuit à la rentabilité du projet</a:t>
            </a:r>
            <a:r>
              <a:rPr lang="fr-FR" sz="1400" dirty="0" smtClean="0">
                <a:solidFill>
                  <a:schemeClr val="accent2">
                    <a:lumMod val="50000"/>
                  </a:schemeClr>
                </a:solidFill>
              </a:rPr>
              <a:t>.</a:t>
            </a:r>
            <a:endParaRPr lang="fr-FR" sz="1400" dirty="0">
              <a:solidFill>
                <a:schemeClr val="accent2">
                  <a:lumMod val="50000"/>
                </a:schemeClr>
              </a:solidFill>
            </a:endParaRPr>
          </a:p>
          <a:p>
            <a:pPr marL="342900" lvl="0" indent="-342900" algn="just">
              <a:buFont typeface="+mj-lt"/>
              <a:buAutoNum type="arabicPeriod"/>
            </a:pPr>
            <a:r>
              <a:rPr lang="fr-FR" sz="1400" dirty="0">
                <a:solidFill>
                  <a:schemeClr val="accent2">
                    <a:lumMod val="50000"/>
                  </a:schemeClr>
                </a:solidFill>
              </a:rPr>
              <a:t>Faiblesses de rendements locaux liées aux pratiques culturales locales [riz pluvial …].</a:t>
            </a:r>
          </a:p>
          <a:p>
            <a:pPr marL="342900" lvl="0" indent="-342900" algn="just">
              <a:buFont typeface="+mj-lt"/>
              <a:buAutoNum type="arabicPeriod"/>
            </a:pPr>
            <a:r>
              <a:rPr lang="fr-FR" sz="1400" dirty="0">
                <a:solidFill>
                  <a:schemeClr val="accent2">
                    <a:lumMod val="50000"/>
                  </a:schemeClr>
                </a:solidFill>
              </a:rPr>
              <a:t>Retard dans le versement des subventions [ce qui retarde d’autant l’avancement des projets</a:t>
            </a:r>
            <a:r>
              <a:rPr lang="fr-FR" sz="1400" dirty="0" smtClean="0">
                <a:solidFill>
                  <a:schemeClr val="accent2">
                    <a:lumMod val="50000"/>
                  </a:schemeClr>
                </a:solidFill>
              </a:rPr>
              <a:t>].</a:t>
            </a:r>
          </a:p>
          <a:p>
            <a:pPr marL="342900" indent="-342900" algn="just">
              <a:buFont typeface="+mj-lt"/>
              <a:buAutoNum type="arabicPeriod"/>
            </a:pPr>
            <a:r>
              <a:rPr lang="fr-FR" sz="1400" dirty="0">
                <a:solidFill>
                  <a:schemeClr val="accent2">
                    <a:lumMod val="50000"/>
                  </a:schemeClr>
                </a:solidFill>
              </a:rPr>
              <a:t>La complexité des procédures à mettre en œuvre pour </a:t>
            </a:r>
            <a:r>
              <a:rPr lang="fr-FR" sz="1400" dirty="0" smtClean="0">
                <a:solidFill>
                  <a:schemeClr val="accent2">
                    <a:lumMod val="50000"/>
                  </a:schemeClr>
                </a:solidFill>
              </a:rPr>
              <a:t>atteindre l’autonomie </a:t>
            </a:r>
            <a:r>
              <a:rPr lang="fr-FR" sz="1400" dirty="0">
                <a:solidFill>
                  <a:schemeClr val="accent2">
                    <a:lumMod val="50000"/>
                  </a:schemeClr>
                </a:solidFill>
              </a:rPr>
              <a:t>de gestion villageoise et le flou dans lequel les autorités sont restées sur les mesures d’accompagnement, </a:t>
            </a:r>
            <a:r>
              <a:rPr lang="fr-FR" sz="1400" dirty="0" smtClean="0">
                <a:solidFill>
                  <a:schemeClr val="accent2">
                    <a:lumMod val="50000"/>
                  </a:schemeClr>
                </a:solidFill>
              </a:rPr>
              <a:t>ce qui pousse </a:t>
            </a:r>
            <a:r>
              <a:rPr lang="fr-FR" sz="1400" dirty="0">
                <a:solidFill>
                  <a:schemeClr val="accent2">
                    <a:lumMod val="50000"/>
                  </a:schemeClr>
                </a:solidFill>
              </a:rPr>
              <a:t>ADEFA à ne pas lancer les villageois dans des démarches coûteuses et improductives (comme par </a:t>
            </a:r>
            <a:r>
              <a:rPr lang="fr-FR" sz="1400" dirty="0" smtClean="0">
                <a:solidFill>
                  <a:schemeClr val="accent2">
                    <a:lumMod val="50000"/>
                  </a:schemeClr>
                </a:solidFill>
              </a:rPr>
              <a:t>exemple, ne pas inciter à participer au CLB </a:t>
            </a:r>
            <a:r>
              <a:rPr lang="fr-FR" sz="1400" dirty="0">
                <a:solidFill>
                  <a:schemeClr val="accent2">
                    <a:lumMod val="50000"/>
                  </a:schemeClr>
                </a:solidFill>
              </a:rPr>
              <a:t>VAHONA … une coquille vide sans argent et sans pouvoir</a:t>
            </a:r>
            <a:r>
              <a:rPr lang="fr-FR" sz="1400" dirty="0" smtClean="0">
                <a:solidFill>
                  <a:schemeClr val="accent2">
                    <a:lumMod val="50000"/>
                  </a:schemeClr>
                </a:solidFill>
              </a:rPr>
              <a:t>).</a:t>
            </a:r>
            <a:endParaRPr lang="fr-FR" sz="1400" dirty="0">
              <a:solidFill>
                <a:schemeClr val="accent2">
                  <a:lumMod val="50000"/>
                </a:schemeClr>
              </a:solidFill>
            </a:endParaRPr>
          </a:p>
          <a:p>
            <a:r>
              <a:rPr lang="fr-FR" sz="1400" dirty="0">
                <a:solidFill>
                  <a:schemeClr val="accent2">
                    <a:lumMod val="50000"/>
                  </a:schemeClr>
                </a:solidFill>
              </a:rPr>
              <a:t> </a:t>
            </a:r>
            <a:endParaRPr lang="fr-FR" sz="1200" dirty="0">
              <a:solidFill>
                <a:schemeClr val="accent2">
                  <a:lumMod val="50000"/>
                </a:schemeClr>
              </a:solidFill>
            </a:endParaRPr>
          </a:p>
          <a:p>
            <a:r>
              <a:rPr lang="fr-FR" sz="1200" dirty="0">
                <a:solidFill>
                  <a:schemeClr val="accent2">
                    <a:lumMod val="50000"/>
                  </a:schemeClr>
                </a:solidFill>
              </a:rPr>
              <a:t>Sources : </a:t>
            </a:r>
            <a:r>
              <a:rPr lang="fr-FR" sz="1200" dirty="0" smtClean="0">
                <a:solidFill>
                  <a:schemeClr val="accent2">
                    <a:lumMod val="50000"/>
                  </a:schemeClr>
                </a:solidFill>
              </a:rPr>
              <a:t>a) MIHAMANANA</a:t>
            </a:r>
            <a:r>
              <a:rPr lang="fr-FR" sz="1200" dirty="0">
                <a:solidFill>
                  <a:schemeClr val="accent2">
                    <a:lumMod val="50000"/>
                  </a:schemeClr>
                </a:solidFill>
              </a:rPr>
              <a:t>, Bulletin spécial d’information d'ADEFA, juin 2004 (diffusion interne à ADEFA).</a:t>
            </a:r>
          </a:p>
          <a:p>
            <a:r>
              <a:rPr lang="fr-FR" sz="1200" dirty="0">
                <a:solidFill>
                  <a:schemeClr val="accent2">
                    <a:lumMod val="50000"/>
                  </a:schemeClr>
                </a:solidFill>
              </a:rPr>
              <a:t>b</a:t>
            </a:r>
            <a:r>
              <a:rPr lang="fr-FR" sz="1200" dirty="0" smtClean="0">
                <a:solidFill>
                  <a:schemeClr val="accent2">
                    <a:lumMod val="50000"/>
                  </a:schemeClr>
                </a:solidFill>
              </a:rPr>
              <a:t>) MIHAMANANA</a:t>
            </a:r>
            <a:r>
              <a:rPr lang="fr-FR" sz="1200" dirty="0">
                <a:solidFill>
                  <a:schemeClr val="accent2">
                    <a:lumMod val="50000"/>
                  </a:schemeClr>
                </a:solidFill>
              </a:rPr>
              <a:t>, Bulletin spécial d’information d'ADEFA, septembre 2003 (diffusion interne à ADEFA</a:t>
            </a:r>
            <a:r>
              <a:rPr lang="fr-FR" sz="1200" dirty="0" smtClean="0">
                <a:solidFill>
                  <a:schemeClr val="accent2">
                    <a:lumMod val="50000"/>
                  </a:schemeClr>
                </a:solidFill>
              </a:rPr>
              <a:t>).</a:t>
            </a:r>
            <a:endParaRPr lang="fr-FR" sz="1200" dirty="0">
              <a:solidFill>
                <a:schemeClr val="accent2">
                  <a:lumMod val="50000"/>
                </a:schemeClr>
              </a:solidFill>
            </a:endParaRPr>
          </a:p>
        </p:txBody>
      </p:sp>
      <p:sp>
        <p:nvSpPr>
          <p:cNvPr id="6" name="ZoneTexte 5"/>
          <p:cNvSpPr txBox="1"/>
          <p:nvPr/>
        </p:nvSpPr>
        <p:spPr>
          <a:xfrm>
            <a:off x="209321" y="638534"/>
            <a:ext cx="6191479" cy="369332"/>
          </a:xfrm>
          <a:prstGeom prst="rect">
            <a:avLst/>
          </a:prstGeom>
          <a:noFill/>
        </p:spPr>
        <p:txBody>
          <a:bodyPr wrap="square" rtlCol="0">
            <a:spAutoFit/>
          </a:bodyPr>
          <a:lstStyle/>
          <a:p>
            <a:r>
              <a:rPr lang="fr-FR" b="1" dirty="0" smtClean="0">
                <a:solidFill>
                  <a:srgbClr val="008000"/>
                </a:solidFill>
              </a:rPr>
              <a:t>A2. Sauver les espèces de bois de rose de Madagascar (suite)</a:t>
            </a:r>
            <a:endParaRPr lang="fr-FR" b="1" dirty="0">
              <a:solidFill>
                <a:srgbClr val="008000"/>
              </a:solidFill>
            </a:endParaRPr>
          </a:p>
        </p:txBody>
      </p:sp>
      <p:sp>
        <p:nvSpPr>
          <p:cNvPr id="7" name="ZoneTexte 6"/>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13837995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11372161" y="160724"/>
            <a:ext cx="601337" cy="365125"/>
          </a:xfrm>
        </p:spPr>
        <p:txBody>
          <a:bodyPr/>
          <a:lstStyle/>
          <a:p>
            <a:fld id="{814B13E8-1059-4FEE-952E-0153852B3488}" type="slidenum">
              <a:rPr lang="fr-FR" smtClean="0"/>
              <a:t>123</a:t>
            </a:fld>
            <a:endParaRPr lang="fr-FR"/>
          </a:p>
        </p:txBody>
      </p:sp>
      <p:sp>
        <p:nvSpPr>
          <p:cNvPr id="4" name="ZoneTexte 3"/>
          <p:cNvSpPr txBox="1"/>
          <p:nvPr/>
        </p:nvSpPr>
        <p:spPr>
          <a:xfrm>
            <a:off x="209321" y="1571356"/>
            <a:ext cx="11754997" cy="2308324"/>
          </a:xfrm>
          <a:prstGeom prst="rect">
            <a:avLst/>
          </a:prstGeom>
          <a:noFill/>
        </p:spPr>
        <p:txBody>
          <a:bodyPr wrap="square" rtlCol="0">
            <a:spAutoFit/>
          </a:bodyPr>
          <a:lstStyle/>
          <a:p>
            <a:pPr marL="342900" indent="-342900" algn="just">
              <a:buFont typeface="+mj-lt"/>
              <a:buAutoNum type="arabicPeriod"/>
            </a:pPr>
            <a:r>
              <a:rPr lang="fr-FR" dirty="0" smtClean="0">
                <a:solidFill>
                  <a:srgbClr val="002060"/>
                </a:solidFill>
              </a:rPr>
              <a:t>Certaines espèces de Dalbergia sont actuellement </a:t>
            </a:r>
            <a:r>
              <a:rPr lang="fr-FR" dirty="0">
                <a:solidFill>
                  <a:srgbClr val="002060"/>
                </a:solidFill>
              </a:rPr>
              <a:t>connus pour se produire dans certaines zones protégées, comme la réserve </a:t>
            </a:r>
            <a:r>
              <a:rPr lang="fr-FR" dirty="0" smtClean="0">
                <a:solidFill>
                  <a:srgbClr val="002060"/>
                </a:solidFill>
              </a:rPr>
              <a:t>spéciale de </a:t>
            </a:r>
            <a:r>
              <a:rPr lang="fr-FR" dirty="0" err="1" smtClean="0">
                <a:solidFill>
                  <a:srgbClr val="002060"/>
                </a:solidFill>
              </a:rPr>
              <a:t>Manombo</a:t>
            </a:r>
            <a:r>
              <a:rPr lang="fr-FR" dirty="0" smtClean="0">
                <a:solidFill>
                  <a:srgbClr val="002060"/>
                </a:solidFill>
              </a:rPr>
              <a:t>, la réserve de </a:t>
            </a:r>
            <a:r>
              <a:rPr lang="fr-FR" dirty="0" err="1" smtClean="0">
                <a:solidFill>
                  <a:srgbClr val="002060"/>
                </a:solidFill>
              </a:rPr>
              <a:t>Périnet</a:t>
            </a:r>
            <a:r>
              <a:rPr lang="fr-FR" dirty="0" smtClean="0">
                <a:solidFill>
                  <a:srgbClr val="002060"/>
                </a:solidFill>
              </a:rPr>
              <a:t>- </a:t>
            </a:r>
            <a:r>
              <a:rPr lang="fr-FR" dirty="0" err="1">
                <a:solidFill>
                  <a:srgbClr val="002060"/>
                </a:solidFill>
              </a:rPr>
              <a:t>Analamazaotra</a:t>
            </a:r>
            <a:r>
              <a:rPr lang="fr-FR" dirty="0" smtClean="0">
                <a:solidFill>
                  <a:srgbClr val="002060"/>
                </a:solidFill>
              </a:rPr>
              <a:t>, le parc </a:t>
            </a:r>
            <a:r>
              <a:rPr lang="fr-FR" dirty="0">
                <a:solidFill>
                  <a:srgbClr val="002060"/>
                </a:solidFill>
              </a:rPr>
              <a:t>national </a:t>
            </a:r>
            <a:r>
              <a:rPr lang="fr-FR" dirty="0" smtClean="0">
                <a:solidFill>
                  <a:srgbClr val="002060"/>
                </a:solidFill>
              </a:rPr>
              <a:t>d’</a:t>
            </a:r>
            <a:r>
              <a:rPr lang="fr-FR" dirty="0" err="1" smtClean="0">
                <a:solidFill>
                  <a:srgbClr val="002060"/>
                </a:solidFill>
              </a:rPr>
              <a:t>Andohahela</a:t>
            </a:r>
            <a:r>
              <a:rPr lang="fr-FR" dirty="0">
                <a:solidFill>
                  <a:srgbClr val="002060"/>
                </a:solidFill>
              </a:rPr>
              <a:t>, </a:t>
            </a:r>
            <a:r>
              <a:rPr lang="fr-FR" dirty="0" smtClean="0">
                <a:solidFill>
                  <a:srgbClr val="002060"/>
                </a:solidFill>
              </a:rPr>
              <a:t>la </a:t>
            </a:r>
            <a:r>
              <a:rPr lang="fr-FR" dirty="0">
                <a:solidFill>
                  <a:srgbClr val="002060"/>
                </a:solidFill>
              </a:rPr>
              <a:t>Reserve </a:t>
            </a:r>
            <a:r>
              <a:rPr lang="fr-FR" dirty="0" smtClean="0">
                <a:solidFill>
                  <a:srgbClr val="002060"/>
                </a:solidFill>
              </a:rPr>
              <a:t> de </a:t>
            </a:r>
            <a:r>
              <a:rPr lang="fr-FR" dirty="0" err="1" smtClean="0">
                <a:solidFill>
                  <a:srgbClr val="002060"/>
                </a:solidFill>
              </a:rPr>
              <a:t>Betampona</a:t>
            </a:r>
            <a:r>
              <a:rPr lang="fr-FR" dirty="0" smtClean="0">
                <a:solidFill>
                  <a:srgbClr val="002060"/>
                </a:solidFill>
              </a:rPr>
              <a:t>, le Parc </a:t>
            </a:r>
            <a:r>
              <a:rPr lang="fr-FR" dirty="0">
                <a:solidFill>
                  <a:srgbClr val="002060"/>
                </a:solidFill>
              </a:rPr>
              <a:t>national </a:t>
            </a:r>
            <a:r>
              <a:rPr lang="fr-FR" dirty="0" err="1">
                <a:solidFill>
                  <a:srgbClr val="002060"/>
                </a:solidFill>
              </a:rPr>
              <a:t>Midongy</a:t>
            </a:r>
            <a:r>
              <a:rPr lang="fr-FR" dirty="0">
                <a:solidFill>
                  <a:srgbClr val="002060"/>
                </a:solidFill>
              </a:rPr>
              <a:t> </a:t>
            </a:r>
            <a:r>
              <a:rPr lang="fr-FR" dirty="0" smtClean="0">
                <a:solidFill>
                  <a:srgbClr val="002060"/>
                </a:solidFill>
              </a:rPr>
              <a:t>Sud</a:t>
            </a:r>
            <a:r>
              <a:rPr lang="fr-FR" dirty="0">
                <a:solidFill>
                  <a:srgbClr val="002060"/>
                </a:solidFill>
              </a:rPr>
              <a:t>, </a:t>
            </a:r>
            <a:r>
              <a:rPr lang="fr-FR" dirty="0" smtClean="0">
                <a:solidFill>
                  <a:srgbClr val="002060"/>
                </a:solidFill>
              </a:rPr>
              <a:t>la </a:t>
            </a:r>
            <a:r>
              <a:rPr lang="fr-FR" dirty="0">
                <a:solidFill>
                  <a:srgbClr val="002060"/>
                </a:solidFill>
              </a:rPr>
              <a:t>Réserve </a:t>
            </a:r>
            <a:r>
              <a:rPr lang="fr-FR" dirty="0" smtClean="0">
                <a:solidFill>
                  <a:srgbClr val="002060"/>
                </a:solidFill>
              </a:rPr>
              <a:t>du Pic d'</a:t>
            </a:r>
            <a:r>
              <a:rPr lang="fr-FR" dirty="0" err="1" smtClean="0">
                <a:solidFill>
                  <a:srgbClr val="002060"/>
                </a:solidFill>
              </a:rPr>
              <a:t>Ivohibe</a:t>
            </a:r>
            <a:r>
              <a:rPr lang="fr-FR" dirty="0" smtClean="0">
                <a:solidFill>
                  <a:srgbClr val="002060"/>
                </a:solidFill>
              </a:rPr>
              <a:t> </a:t>
            </a:r>
            <a:r>
              <a:rPr lang="fr-FR" dirty="0">
                <a:solidFill>
                  <a:srgbClr val="002060"/>
                </a:solidFill>
              </a:rPr>
              <a:t>et le parc national de </a:t>
            </a:r>
            <a:r>
              <a:rPr lang="fr-FR" dirty="0" err="1">
                <a:solidFill>
                  <a:srgbClr val="002060"/>
                </a:solidFill>
              </a:rPr>
              <a:t>Ranomafana</a:t>
            </a:r>
            <a:r>
              <a:rPr lang="fr-FR" dirty="0">
                <a:solidFill>
                  <a:srgbClr val="002060"/>
                </a:solidFill>
              </a:rPr>
              <a:t>. </a:t>
            </a:r>
            <a:endParaRPr lang="fr-FR" dirty="0" smtClean="0">
              <a:solidFill>
                <a:srgbClr val="002060"/>
              </a:solidFill>
            </a:endParaRPr>
          </a:p>
          <a:p>
            <a:pPr marL="342900" indent="-342900" algn="just">
              <a:buFont typeface="+mj-lt"/>
              <a:buAutoNum type="arabicPeriod"/>
            </a:pPr>
            <a:r>
              <a:rPr lang="fr-FR" dirty="0" smtClean="0">
                <a:solidFill>
                  <a:srgbClr val="002060"/>
                </a:solidFill>
              </a:rPr>
              <a:t>Les </a:t>
            </a:r>
            <a:r>
              <a:rPr lang="fr-FR" dirty="0">
                <a:solidFill>
                  <a:srgbClr val="002060"/>
                </a:solidFill>
              </a:rPr>
              <a:t>échantillons de </a:t>
            </a:r>
            <a:r>
              <a:rPr lang="fr-FR" dirty="0" smtClean="0">
                <a:solidFill>
                  <a:srgbClr val="002060"/>
                </a:solidFill>
              </a:rPr>
              <a:t>semences de bonnes qualités (non percées par les insectes foreurs ou moisies) </a:t>
            </a:r>
            <a:r>
              <a:rPr lang="fr-FR" dirty="0">
                <a:solidFill>
                  <a:srgbClr val="002060"/>
                </a:solidFill>
              </a:rPr>
              <a:t>de </a:t>
            </a:r>
            <a:r>
              <a:rPr lang="fr-FR" dirty="0" smtClean="0">
                <a:solidFill>
                  <a:srgbClr val="002060"/>
                </a:solidFill>
              </a:rPr>
              <a:t>ces espèces devraient être, très rapidement (°), </a:t>
            </a:r>
            <a:r>
              <a:rPr lang="fr-FR" dirty="0">
                <a:solidFill>
                  <a:srgbClr val="002060"/>
                </a:solidFill>
              </a:rPr>
              <a:t>collectées et </a:t>
            </a:r>
            <a:r>
              <a:rPr lang="fr-FR" dirty="0" smtClean="0">
                <a:solidFill>
                  <a:srgbClr val="002060"/>
                </a:solidFill>
              </a:rPr>
              <a:t>stockées, </a:t>
            </a:r>
            <a:r>
              <a:rPr lang="fr-FR" dirty="0">
                <a:solidFill>
                  <a:srgbClr val="002060"/>
                </a:solidFill>
              </a:rPr>
              <a:t>dans des </a:t>
            </a:r>
            <a:r>
              <a:rPr lang="fr-FR" dirty="0" smtClean="0">
                <a:solidFill>
                  <a:srgbClr val="002060"/>
                </a:solidFill>
              </a:rPr>
              <a:t>banques de graines, </a:t>
            </a:r>
            <a:r>
              <a:rPr lang="fr-FR" dirty="0">
                <a:solidFill>
                  <a:srgbClr val="002060"/>
                </a:solidFill>
              </a:rPr>
              <a:t>en tant que mesure de conservation ex </a:t>
            </a:r>
            <a:r>
              <a:rPr lang="fr-FR" dirty="0" smtClean="0">
                <a:solidFill>
                  <a:srgbClr val="002060"/>
                </a:solidFill>
              </a:rPr>
              <a:t>situ. Puis ces </a:t>
            </a:r>
            <a:r>
              <a:rPr lang="fr-FR" dirty="0">
                <a:solidFill>
                  <a:srgbClr val="002060"/>
                </a:solidFill>
              </a:rPr>
              <a:t>semences </a:t>
            </a:r>
            <a:r>
              <a:rPr lang="fr-FR" dirty="0" smtClean="0">
                <a:solidFill>
                  <a:srgbClr val="002060"/>
                </a:solidFill>
              </a:rPr>
              <a:t>devraient être germées afin de préparer, en pépinières, un peuplement avec ces espèces. </a:t>
            </a:r>
            <a:r>
              <a:rPr lang="fr-FR" sz="1200" dirty="0" smtClean="0">
                <a:solidFill>
                  <a:srgbClr val="002060"/>
                </a:solidFill>
              </a:rPr>
              <a:t>Suggestion de S. C</a:t>
            </a:r>
            <a:r>
              <a:rPr lang="it-IT" sz="1200" dirty="0" smtClean="0">
                <a:solidFill>
                  <a:srgbClr val="002060"/>
                </a:solidFill>
              </a:rPr>
              <a:t>ontu</a:t>
            </a:r>
            <a:r>
              <a:rPr lang="it-IT" sz="1200" dirty="0">
                <a:solidFill>
                  <a:srgbClr val="002060"/>
                </a:solidFill>
              </a:rPr>
              <a:t>, S. 2012. </a:t>
            </a:r>
            <a:r>
              <a:rPr lang="it-IT" sz="1200" i="1" dirty="0">
                <a:solidFill>
                  <a:srgbClr val="002060"/>
                </a:solidFill>
              </a:rPr>
              <a:t>Dalbergia </a:t>
            </a:r>
            <a:r>
              <a:rPr lang="it-IT" sz="1200" i="1" dirty="0" smtClean="0">
                <a:solidFill>
                  <a:srgbClr val="002060"/>
                </a:solidFill>
              </a:rPr>
              <a:t>chapelieri</a:t>
            </a:r>
            <a:r>
              <a:rPr lang="it-IT" sz="1200" dirty="0">
                <a:solidFill>
                  <a:srgbClr val="002060"/>
                </a:solidFill>
              </a:rPr>
              <a:t>, </a:t>
            </a:r>
            <a:r>
              <a:rPr lang="it-IT" sz="1200" dirty="0">
                <a:solidFill>
                  <a:srgbClr val="002060"/>
                </a:solidFill>
                <a:hlinkClick r:id="rId2"/>
              </a:rPr>
              <a:t>http://</a:t>
            </a:r>
            <a:r>
              <a:rPr lang="it-IT" sz="1200" dirty="0" smtClean="0">
                <a:solidFill>
                  <a:srgbClr val="002060"/>
                </a:solidFill>
                <a:hlinkClick r:id="rId2"/>
              </a:rPr>
              <a:t>www.iucnredlist.org/details/38189/0</a:t>
            </a:r>
            <a:r>
              <a:rPr lang="it-IT" sz="1200" dirty="0" smtClean="0">
                <a:solidFill>
                  <a:srgbClr val="002060"/>
                </a:solidFill>
              </a:rPr>
              <a:t> </a:t>
            </a:r>
            <a:endParaRPr lang="fr-FR" sz="1200" dirty="0" smtClean="0">
              <a:solidFill>
                <a:srgbClr val="002060"/>
              </a:solidFill>
            </a:endParaRPr>
          </a:p>
          <a:p>
            <a:pPr marL="342900" indent="-342900" algn="just">
              <a:buFont typeface="+mj-lt"/>
              <a:buAutoNum type="arabicPeriod"/>
            </a:pPr>
            <a:r>
              <a:rPr lang="fr-FR" dirty="0" smtClean="0">
                <a:solidFill>
                  <a:srgbClr val="002060"/>
                </a:solidFill>
              </a:rPr>
              <a:t>Puis les jeunes plants obtenus devraient être replantées dans des zones cachées de ces réserves.</a:t>
            </a:r>
          </a:p>
        </p:txBody>
      </p:sp>
      <p:sp>
        <p:nvSpPr>
          <p:cNvPr id="7" name="ZoneTexte 6"/>
          <p:cNvSpPr txBox="1"/>
          <p:nvPr/>
        </p:nvSpPr>
        <p:spPr>
          <a:xfrm>
            <a:off x="209321" y="638534"/>
            <a:ext cx="6191479" cy="369332"/>
          </a:xfrm>
          <a:prstGeom prst="rect">
            <a:avLst/>
          </a:prstGeom>
          <a:noFill/>
        </p:spPr>
        <p:txBody>
          <a:bodyPr wrap="square" rtlCol="0">
            <a:spAutoFit/>
          </a:bodyPr>
          <a:lstStyle/>
          <a:p>
            <a:r>
              <a:rPr lang="fr-FR" b="1" dirty="0" smtClean="0">
                <a:solidFill>
                  <a:srgbClr val="008000"/>
                </a:solidFill>
              </a:rPr>
              <a:t>A2. Sauver les espèces de bois de rose de Madagascar (suite)</a:t>
            </a:r>
            <a:endParaRPr lang="fr-FR" b="1" dirty="0">
              <a:solidFill>
                <a:srgbClr val="008000"/>
              </a:solidFill>
            </a:endParaRPr>
          </a:p>
        </p:txBody>
      </p:sp>
      <p:sp>
        <p:nvSpPr>
          <p:cNvPr id="8" name="Rectangle 7"/>
          <p:cNvSpPr/>
          <p:nvPr/>
        </p:nvSpPr>
        <p:spPr>
          <a:xfrm>
            <a:off x="218501" y="1104945"/>
            <a:ext cx="2768771" cy="369332"/>
          </a:xfrm>
          <a:prstGeom prst="rect">
            <a:avLst/>
          </a:prstGeom>
        </p:spPr>
        <p:txBody>
          <a:bodyPr wrap="none">
            <a:spAutoFit/>
          </a:bodyPr>
          <a:lstStyle/>
          <a:p>
            <a:r>
              <a:rPr lang="fr-FR" b="1" dirty="0" smtClean="0">
                <a:solidFill>
                  <a:srgbClr val="008000"/>
                </a:solidFill>
              </a:rPr>
              <a:t>A2.3. Autres pistes et idées</a:t>
            </a:r>
            <a:endParaRPr lang="fr-FR" b="1" dirty="0">
              <a:solidFill>
                <a:srgbClr val="008000"/>
              </a:solidFill>
            </a:endParaRPr>
          </a:p>
        </p:txBody>
      </p:sp>
      <p:sp>
        <p:nvSpPr>
          <p:cNvPr id="5" name="ZoneTexte 4"/>
          <p:cNvSpPr txBox="1"/>
          <p:nvPr/>
        </p:nvSpPr>
        <p:spPr>
          <a:xfrm>
            <a:off x="218501" y="6311781"/>
            <a:ext cx="11490592" cy="276999"/>
          </a:xfrm>
          <a:prstGeom prst="rect">
            <a:avLst/>
          </a:prstGeom>
          <a:noFill/>
        </p:spPr>
        <p:txBody>
          <a:bodyPr wrap="square" rtlCol="0">
            <a:spAutoFit/>
          </a:bodyPr>
          <a:lstStyle/>
          <a:p>
            <a:r>
              <a:rPr lang="fr-FR" sz="1200" dirty="0" smtClean="0">
                <a:solidFill>
                  <a:srgbClr val="002060"/>
                </a:solidFill>
              </a:rPr>
              <a:t>(°) Cela pour éviter le « goulot d’étranglement génétique », </a:t>
            </a:r>
            <a:r>
              <a:rPr lang="fr-FR" sz="1200" dirty="0" smtClean="0">
                <a:solidFill>
                  <a:srgbClr val="FF0000"/>
                </a:solidFill>
              </a:rPr>
              <a:t>quand une espèce se raréfie trop </a:t>
            </a:r>
            <a:r>
              <a:rPr lang="fr-FR" sz="1200" dirty="0" smtClean="0">
                <a:solidFill>
                  <a:srgbClr val="002060"/>
                </a:solidFill>
              </a:rPr>
              <a:t>et devient alors plus vulnérable face aux maladies nouvelles.</a:t>
            </a:r>
            <a:endParaRPr lang="fr-FR" sz="1200" dirty="0">
              <a:solidFill>
                <a:srgbClr val="002060"/>
              </a:solidFill>
            </a:endParaRPr>
          </a:p>
        </p:txBody>
      </p:sp>
      <p:sp>
        <p:nvSpPr>
          <p:cNvPr id="9" name="ZoneTexte 8"/>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256986177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101905" y="120211"/>
            <a:ext cx="601337" cy="365125"/>
          </a:xfrm>
        </p:spPr>
        <p:txBody>
          <a:bodyPr/>
          <a:lstStyle/>
          <a:p>
            <a:fld id="{814B13E8-1059-4FEE-952E-0153852B3488}" type="slidenum">
              <a:rPr lang="fr-FR" smtClean="0"/>
              <a:t>124</a:t>
            </a:fld>
            <a:endParaRPr lang="fr-FR" dirty="0"/>
          </a:p>
        </p:txBody>
      </p:sp>
      <p:sp>
        <p:nvSpPr>
          <p:cNvPr id="4" name="ZoneTexte 3"/>
          <p:cNvSpPr txBox="1"/>
          <p:nvPr/>
        </p:nvSpPr>
        <p:spPr>
          <a:xfrm>
            <a:off x="209321" y="1571355"/>
            <a:ext cx="11898216" cy="4524315"/>
          </a:xfrm>
          <a:prstGeom prst="rect">
            <a:avLst/>
          </a:prstGeom>
          <a:noFill/>
        </p:spPr>
        <p:txBody>
          <a:bodyPr wrap="square" rtlCol="0">
            <a:spAutoFit/>
          </a:bodyPr>
          <a:lstStyle/>
          <a:p>
            <a:pPr marL="285750" indent="-285750" algn="just">
              <a:buFont typeface="Wingdings" panose="05000000000000000000" pitchFamily="2" charset="2"/>
              <a:buChar char="Ø"/>
            </a:pPr>
            <a:r>
              <a:rPr lang="fr-FR" dirty="0" smtClean="0">
                <a:solidFill>
                  <a:srgbClr val="002060"/>
                </a:solidFill>
              </a:rPr>
              <a:t>Envoyer les </a:t>
            </a:r>
            <a:r>
              <a:rPr lang="fr-FR" dirty="0">
                <a:solidFill>
                  <a:srgbClr val="002060"/>
                </a:solidFill>
              </a:rPr>
              <a:t>graines [récoltés par les botanistes et bucherons] à tous les arborétums en milieux tropicaux humides (ou jardins avec serres tropicales humides) dans le monde (pour reproduction et préservation des espèces).</a:t>
            </a:r>
          </a:p>
          <a:p>
            <a:pPr marL="285750" indent="-285750" algn="just">
              <a:buFont typeface="Wingdings" panose="05000000000000000000" pitchFamily="2" charset="2"/>
              <a:buChar char="Ø"/>
            </a:pPr>
            <a:r>
              <a:rPr lang="fr-FR" dirty="0">
                <a:solidFill>
                  <a:srgbClr val="002060"/>
                </a:solidFill>
              </a:rPr>
              <a:t>C</a:t>
            </a:r>
            <a:r>
              <a:rPr lang="fr-FR" dirty="0" smtClean="0">
                <a:solidFill>
                  <a:srgbClr val="002060"/>
                </a:solidFill>
              </a:rPr>
              <a:t>réer </a:t>
            </a:r>
            <a:r>
              <a:rPr lang="fr-FR" dirty="0">
                <a:solidFill>
                  <a:srgbClr val="002060"/>
                </a:solidFill>
              </a:rPr>
              <a:t>des plantations de bois de rose et de bois d’ébènes, (</a:t>
            </a:r>
            <a:r>
              <a:rPr lang="fr-FR" dirty="0" smtClean="0">
                <a:solidFill>
                  <a:srgbClr val="002060"/>
                </a:solidFill>
              </a:rPr>
              <a:t>surveillées, voire clôturés) </a:t>
            </a:r>
            <a:r>
              <a:rPr lang="fr-FR" dirty="0">
                <a:solidFill>
                  <a:srgbClr val="002060"/>
                </a:solidFill>
              </a:rPr>
              <a:t>dans les pays développés, possédant des zones tropicales humides, où il y aurait un risque plutôt minime de développement d’une mafia des bois précieux (par exemple, dans le périmètre </a:t>
            </a:r>
            <a:r>
              <a:rPr lang="fr-FR" dirty="0" smtClean="0">
                <a:solidFill>
                  <a:srgbClr val="002060"/>
                </a:solidFill>
              </a:rPr>
              <a:t>de sécurité de lancements </a:t>
            </a:r>
            <a:r>
              <a:rPr lang="fr-FR" dirty="0">
                <a:solidFill>
                  <a:srgbClr val="002060"/>
                </a:solidFill>
              </a:rPr>
              <a:t>des fusées à Kourou en Guyane </a:t>
            </a:r>
            <a:r>
              <a:rPr lang="fr-FR" dirty="0" smtClean="0">
                <a:solidFill>
                  <a:srgbClr val="002060"/>
                </a:solidFill>
              </a:rPr>
              <a:t>française ou à Cap Canaveral en Floride. </a:t>
            </a:r>
            <a:r>
              <a:rPr lang="fr-FR" dirty="0">
                <a:solidFill>
                  <a:srgbClr val="002060"/>
                </a:solidFill>
              </a:rPr>
              <a:t>A cet endroit, il y aurait peu de risque que les plants soient volés.</a:t>
            </a:r>
            <a:r>
              <a:rPr lang="fr-FR" dirty="0" smtClean="0">
                <a:solidFill>
                  <a:srgbClr val="002060"/>
                </a:solidFill>
              </a:rPr>
              <a:t> </a:t>
            </a:r>
            <a:r>
              <a:rPr lang="fr-FR" dirty="0">
                <a:solidFill>
                  <a:srgbClr val="002060"/>
                </a:solidFill>
              </a:rPr>
              <a:t>Ou </a:t>
            </a:r>
            <a:r>
              <a:rPr lang="fr-FR" dirty="0" smtClean="0">
                <a:solidFill>
                  <a:srgbClr val="002060"/>
                </a:solidFill>
              </a:rPr>
              <a:t>bien encore</a:t>
            </a:r>
            <a:r>
              <a:rPr lang="fr-FR" dirty="0">
                <a:solidFill>
                  <a:srgbClr val="002060"/>
                </a:solidFill>
              </a:rPr>
              <a:t>, dans </a:t>
            </a:r>
            <a:r>
              <a:rPr lang="fr-FR" dirty="0" smtClean="0">
                <a:solidFill>
                  <a:srgbClr val="002060"/>
                </a:solidFill>
              </a:rPr>
              <a:t>un parc national australien de la </a:t>
            </a:r>
            <a:r>
              <a:rPr lang="fr-FR" dirty="0">
                <a:solidFill>
                  <a:srgbClr val="002060"/>
                </a:solidFill>
              </a:rPr>
              <a:t>région de Darwin en Australie _ </a:t>
            </a:r>
            <a:r>
              <a:rPr lang="fr-FR" dirty="0" err="1">
                <a:solidFill>
                  <a:srgbClr val="002060"/>
                </a:solidFill>
              </a:rPr>
              <a:t>Kakadu</a:t>
            </a:r>
            <a:r>
              <a:rPr lang="fr-FR" dirty="0">
                <a:solidFill>
                  <a:srgbClr val="002060"/>
                </a:solidFill>
              </a:rPr>
              <a:t>, </a:t>
            </a:r>
            <a:r>
              <a:rPr lang="fr-FR" dirty="0" err="1" smtClean="0">
                <a:solidFill>
                  <a:srgbClr val="002060"/>
                </a:solidFill>
              </a:rPr>
              <a:t>Litchfield</a:t>
            </a:r>
            <a:r>
              <a:rPr lang="fr-FR" dirty="0" smtClean="0">
                <a:solidFill>
                  <a:srgbClr val="002060"/>
                </a:solidFill>
              </a:rPr>
              <a:t>, </a:t>
            </a:r>
            <a:r>
              <a:rPr lang="fr-FR" dirty="0">
                <a:solidFill>
                  <a:srgbClr val="002060"/>
                </a:solidFill>
              </a:rPr>
              <a:t>gorges </a:t>
            </a:r>
            <a:r>
              <a:rPr lang="fr-FR" dirty="0" smtClean="0">
                <a:solidFill>
                  <a:srgbClr val="002060"/>
                </a:solidFill>
              </a:rPr>
              <a:t>d'</a:t>
            </a:r>
            <a:r>
              <a:rPr lang="fr-FR" dirty="0" err="1" smtClean="0">
                <a:solidFill>
                  <a:srgbClr val="002060"/>
                </a:solidFill>
              </a:rPr>
              <a:t>Umbrawarra</a:t>
            </a:r>
            <a:r>
              <a:rPr lang="fr-FR" dirty="0" smtClean="0">
                <a:solidFill>
                  <a:srgbClr val="002060"/>
                </a:solidFill>
              </a:rPr>
              <a:t> … _ (?) …). </a:t>
            </a:r>
          </a:p>
          <a:p>
            <a:pPr marL="285750" indent="-285750" algn="just">
              <a:buFont typeface="Wingdings" panose="05000000000000000000" pitchFamily="2" charset="2"/>
              <a:buChar char="Ø"/>
            </a:pPr>
            <a:r>
              <a:rPr lang="fr-FR" dirty="0" smtClean="0">
                <a:solidFill>
                  <a:srgbClr val="002060"/>
                </a:solidFill>
              </a:rPr>
              <a:t>On bien (?) fabriquer du </a:t>
            </a:r>
            <a:r>
              <a:rPr lang="fr-FR" dirty="0" smtClean="0">
                <a:solidFill>
                  <a:srgbClr val="7030A0"/>
                </a:solidFill>
              </a:rPr>
              <a:t>bois rose au bois de cœur violet ou rouge Bordeaux</a:t>
            </a:r>
            <a:r>
              <a:rPr lang="fr-FR" dirty="0" smtClean="0">
                <a:solidFill>
                  <a:srgbClr val="002060"/>
                </a:solidFill>
              </a:rPr>
              <a:t>, en </a:t>
            </a:r>
            <a:r>
              <a:rPr lang="fr-FR" i="1" dirty="0" smtClean="0">
                <a:solidFill>
                  <a:srgbClr val="002060"/>
                </a:solidFill>
              </a:rPr>
              <a:t>teignant dans la masse (+) </a:t>
            </a:r>
            <a:r>
              <a:rPr lang="fr-FR" dirty="0" smtClean="0">
                <a:solidFill>
                  <a:srgbClr val="002060"/>
                </a:solidFill>
              </a:rPr>
              <a:t>du bois de </a:t>
            </a:r>
            <a:r>
              <a:rPr lang="fr-FR" i="1" dirty="0">
                <a:solidFill>
                  <a:srgbClr val="002060"/>
                </a:solidFill>
              </a:rPr>
              <a:t>Dalbergia </a:t>
            </a:r>
            <a:r>
              <a:rPr lang="fr-FR" i="1" dirty="0" err="1" smtClean="0">
                <a:solidFill>
                  <a:srgbClr val="002060"/>
                </a:solidFill>
              </a:rPr>
              <a:t>sisso</a:t>
            </a:r>
            <a:r>
              <a:rPr lang="fr-FR" dirty="0" smtClean="0">
                <a:solidFill>
                  <a:srgbClr val="002060"/>
                </a:solidFill>
              </a:rPr>
              <a:t>, un bois de rose de qualité, à pousse rapide, rentable et actuellement cultivé à grande échelle (en Inde …). </a:t>
            </a:r>
            <a:endParaRPr lang="fr-FR" dirty="0"/>
          </a:p>
          <a:p>
            <a:pPr marL="285750" indent="-285750" algn="just">
              <a:buFont typeface="Wingdings" panose="05000000000000000000" pitchFamily="2" charset="2"/>
              <a:buChar char="Ø"/>
            </a:pPr>
            <a:r>
              <a:rPr lang="fr-FR" b="1" dirty="0">
                <a:solidFill>
                  <a:srgbClr val="002060"/>
                </a:solidFill>
              </a:rPr>
              <a:t>I</a:t>
            </a:r>
            <a:r>
              <a:rPr lang="fr-FR" b="1" dirty="0" smtClean="0">
                <a:solidFill>
                  <a:srgbClr val="002060"/>
                </a:solidFill>
              </a:rPr>
              <a:t>l </a:t>
            </a:r>
            <a:r>
              <a:rPr lang="fr-FR" b="1" dirty="0">
                <a:solidFill>
                  <a:srgbClr val="002060"/>
                </a:solidFill>
              </a:rPr>
              <a:t>faudrait que les principales pépinières de Madagascar cultivent les jeunes plants des espèces protégées</a:t>
            </a:r>
            <a:r>
              <a:rPr lang="fr-FR" dirty="0">
                <a:solidFill>
                  <a:srgbClr val="002060"/>
                </a:solidFill>
              </a:rPr>
              <a:t>, pour les vendre aux particuliers qui veulent les cultiver. </a:t>
            </a:r>
            <a:r>
              <a:rPr lang="fr-FR" dirty="0" smtClean="0">
                <a:solidFill>
                  <a:srgbClr val="002060"/>
                </a:solidFill>
              </a:rPr>
              <a:t>Comme, par exemple, </a:t>
            </a:r>
            <a:r>
              <a:rPr lang="fr-FR" dirty="0">
                <a:solidFill>
                  <a:srgbClr val="002060"/>
                </a:solidFill>
              </a:rPr>
              <a:t>l’organisme malgache, semi-public, le </a:t>
            </a:r>
            <a:r>
              <a:rPr lang="fr-FR" b="1" dirty="0">
                <a:solidFill>
                  <a:srgbClr val="002060"/>
                </a:solidFill>
              </a:rPr>
              <a:t>SNGF</a:t>
            </a:r>
            <a:r>
              <a:rPr lang="fr-FR" dirty="0">
                <a:solidFill>
                  <a:srgbClr val="002060"/>
                </a:solidFill>
              </a:rPr>
              <a:t>, </a:t>
            </a:r>
            <a:r>
              <a:rPr lang="fr-FR" dirty="0" smtClean="0">
                <a:solidFill>
                  <a:srgbClr val="002060"/>
                </a:solidFill>
              </a:rPr>
              <a:t>qui vend, diffuse </a:t>
            </a:r>
            <a:r>
              <a:rPr lang="fr-FR" dirty="0">
                <a:solidFill>
                  <a:srgbClr val="002060"/>
                </a:solidFill>
              </a:rPr>
              <a:t>aussi </a:t>
            </a:r>
            <a:r>
              <a:rPr lang="fr-FR" dirty="0" smtClean="0">
                <a:solidFill>
                  <a:srgbClr val="002060"/>
                </a:solidFill>
              </a:rPr>
              <a:t>des </a:t>
            </a:r>
            <a:r>
              <a:rPr lang="fr-FR" dirty="0">
                <a:solidFill>
                  <a:srgbClr val="002060"/>
                </a:solidFill>
              </a:rPr>
              <a:t>graines </a:t>
            </a:r>
            <a:r>
              <a:rPr lang="fr-FR" dirty="0" smtClean="0">
                <a:solidFill>
                  <a:srgbClr val="002060"/>
                </a:solidFill>
              </a:rPr>
              <a:t>d’espèces </a:t>
            </a:r>
            <a:r>
              <a:rPr lang="fr-FR" dirty="0">
                <a:solidFill>
                  <a:srgbClr val="002060"/>
                </a:solidFill>
              </a:rPr>
              <a:t>protégées</a:t>
            </a:r>
            <a:r>
              <a:rPr lang="fr-FR" dirty="0" smtClean="0">
                <a:solidFill>
                  <a:srgbClr val="002060"/>
                </a:solidFill>
              </a:rPr>
              <a:t>. </a:t>
            </a:r>
            <a:r>
              <a:rPr lang="fr-FR" dirty="0">
                <a:solidFill>
                  <a:srgbClr val="002060"/>
                </a:solidFill>
              </a:rPr>
              <a:t>La société malgache semi-privée </a:t>
            </a:r>
            <a:r>
              <a:rPr lang="fr-FR" b="1" dirty="0">
                <a:solidFill>
                  <a:srgbClr val="002060"/>
                </a:solidFill>
              </a:rPr>
              <a:t>SNGF</a:t>
            </a:r>
            <a:r>
              <a:rPr lang="fr-FR" dirty="0">
                <a:solidFill>
                  <a:srgbClr val="002060"/>
                </a:solidFill>
              </a:rPr>
              <a:t> (Silo National des Graines Forestières</a:t>
            </a:r>
            <a:r>
              <a:rPr lang="fr-FR" dirty="0" smtClean="0">
                <a:solidFill>
                  <a:srgbClr val="002060"/>
                </a:solidFill>
              </a:rPr>
              <a:t>) (°) </a:t>
            </a:r>
            <a:r>
              <a:rPr lang="fr-FR" dirty="0">
                <a:solidFill>
                  <a:srgbClr val="002060"/>
                </a:solidFill>
              </a:rPr>
              <a:t>possèdent 5 pépinières à Madagascar, dont une sur la côte Est. Elle se propose d’en faire la culture, </a:t>
            </a:r>
            <a:r>
              <a:rPr lang="fr-FR" i="1" dirty="0">
                <a:solidFill>
                  <a:srgbClr val="7030A0"/>
                </a:solidFill>
              </a:rPr>
              <a:t>si un organisme international lui finance l</a:t>
            </a:r>
            <a:r>
              <a:rPr lang="fr-FR" i="1" dirty="0" smtClean="0">
                <a:solidFill>
                  <a:srgbClr val="7030A0"/>
                </a:solidFill>
              </a:rPr>
              <a:t>e projet qu’il a lui-même imaginé</a:t>
            </a:r>
            <a:r>
              <a:rPr lang="fr-FR" dirty="0" smtClean="0">
                <a:solidFill>
                  <a:srgbClr val="002060"/>
                </a:solidFill>
              </a:rPr>
              <a:t>.</a:t>
            </a:r>
            <a:endParaRPr lang="fr-FR" dirty="0">
              <a:solidFill>
                <a:srgbClr val="002060"/>
              </a:solidFill>
            </a:endParaRPr>
          </a:p>
          <a:p>
            <a:pPr marL="285750" indent="-285750" algn="just">
              <a:buFont typeface="Wingdings" panose="05000000000000000000" pitchFamily="2" charset="2"/>
              <a:buChar char="Ø"/>
            </a:pPr>
            <a:r>
              <a:rPr lang="fr-FR" dirty="0" smtClean="0">
                <a:solidFill>
                  <a:srgbClr val="002060"/>
                </a:solidFill>
              </a:rPr>
              <a:t>Ou </a:t>
            </a:r>
            <a:r>
              <a:rPr lang="fr-FR" dirty="0">
                <a:solidFill>
                  <a:srgbClr val="002060"/>
                </a:solidFill>
              </a:rPr>
              <a:t>bien (autre piste), dans des forêts primaires expérimentales, l’on y cultiverait de façon intensive </a:t>
            </a:r>
            <a:r>
              <a:rPr lang="fr-FR" dirty="0" smtClean="0">
                <a:solidFill>
                  <a:srgbClr val="002060"/>
                </a:solidFill>
              </a:rPr>
              <a:t>(et jardinée</a:t>
            </a:r>
            <a:r>
              <a:rPr lang="fr-FR" dirty="0">
                <a:solidFill>
                  <a:srgbClr val="002060"/>
                </a:solidFill>
              </a:rPr>
              <a:t>) les espèces protégées et arbres endémiques de Madagascar </a:t>
            </a:r>
            <a:r>
              <a:rPr lang="fr-FR" dirty="0" smtClean="0">
                <a:solidFill>
                  <a:srgbClr val="002060"/>
                </a:solidFill>
              </a:rPr>
              <a:t>(</a:t>
            </a:r>
            <a:r>
              <a:rPr lang="fr-FR" i="1" dirty="0" smtClean="0">
                <a:solidFill>
                  <a:srgbClr val="002060"/>
                </a:solidFill>
              </a:rPr>
              <a:t>Dalbergia(s</a:t>
            </a:r>
            <a:r>
              <a:rPr lang="fr-FR" dirty="0" smtClean="0">
                <a:solidFill>
                  <a:srgbClr val="002060"/>
                </a:solidFill>
              </a:rPr>
              <a:t>), </a:t>
            </a:r>
            <a:r>
              <a:rPr lang="fr-FR" dirty="0" err="1" smtClean="0">
                <a:solidFill>
                  <a:srgbClr val="002060"/>
                </a:solidFill>
              </a:rPr>
              <a:t>Ramy</a:t>
            </a:r>
            <a:r>
              <a:rPr lang="fr-FR" dirty="0">
                <a:solidFill>
                  <a:srgbClr val="002060"/>
                </a:solidFill>
              </a:rPr>
              <a:t>, </a:t>
            </a:r>
            <a:r>
              <a:rPr lang="fr-FR" dirty="0" err="1">
                <a:solidFill>
                  <a:srgbClr val="002060"/>
                </a:solidFill>
              </a:rPr>
              <a:t>Hintsy</a:t>
            </a:r>
            <a:r>
              <a:rPr lang="fr-FR" dirty="0">
                <a:solidFill>
                  <a:srgbClr val="002060"/>
                </a:solidFill>
              </a:rPr>
              <a:t> …). </a:t>
            </a:r>
          </a:p>
        </p:txBody>
      </p:sp>
      <p:sp>
        <p:nvSpPr>
          <p:cNvPr id="7" name="ZoneTexte 6"/>
          <p:cNvSpPr txBox="1"/>
          <p:nvPr/>
        </p:nvSpPr>
        <p:spPr>
          <a:xfrm>
            <a:off x="209321" y="638534"/>
            <a:ext cx="6191479" cy="369332"/>
          </a:xfrm>
          <a:prstGeom prst="rect">
            <a:avLst/>
          </a:prstGeom>
          <a:noFill/>
        </p:spPr>
        <p:txBody>
          <a:bodyPr wrap="square" rtlCol="0">
            <a:spAutoFit/>
          </a:bodyPr>
          <a:lstStyle/>
          <a:p>
            <a:r>
              <a:rPr lang="fr-FR" b="1" dirty="0" smtClean="0">
                <a:solidFill>
                  <a:srgbClr val="008000"/>
                </a:solidFill>
              </a:rPr>
              <a:t>A2. Sauver les espèces de bois de rose de Madagascar (suite)</a:t>
            </a:r>
            <a:endParaRPr lang="fr-FR" b="1" dirty="0">
              <a:solidFill>
                <a:srgbClr val="008000"/>
              </a:solidFill>
            </a:endParaRPr>
          </a:p>
        </p:txBody>
      </p:sp>
      <p:sp>
        <p:nvSpPr>
          <p:cNvPr id="8" name="Rectangle 7"/>
          <p:cNvSpPr/>
          <p:nvPr/>
        </p:nvSpPr>
        <p:spPr>
          <a:xfrm>
            <a:off x="218501" y="1104945"/>
            <a:ext cx="3429593" cy="369332"/>
          </a:xfrm>
          <a:prstGeom prst="rect">
            <a:avLst/>
          </a:prstGeom>
        </p:spPr>
        <p:txBody>
          <a:bodyPr wrap="none">
            <a:spAutoFit/>
          </a:bodyPr>
          <a:lstStyle/>
          <a:p>
            <a:r>
              <a:rPr lang="fr-FR" b="1" dirty="0" smtClean="0">
                <a:solidFill>
                  <a:schemeClr val="accent5">
                    <a:lumMod val="50000"/>
                  </a:schemeClr>
                </a:solidFill>
              </a:rPr>
              <a:t>A2.3. Autres pistes et idées (suite)</a:t>
            </a:r>
            <a:endParaRPr lang="fr-FR" b="1" dirty="0">
              <a:solidFill>
                <a:schemeClr val="accent5">
                  <a:lumMod val="50000"/>
                </a:schemeClr>
              </a:solidFill>
            </a:endParaRPr>
          </a:p>
        </p:txBody>
      </p:sp>
      <p:sp>
        <p:nvSpPr>
          <p:cNvPr id="9" name="ZoneTexte 8"/>
          <p:cNvSpPr txBox="1"/>
          <p:nvPr/>
        </p:nvSpPr>
        <p:spPr>
          <a:xfrm>
            <a:off x="209321" y="6173281"/>
            <a:ext cx="11668699" cy="461665"/>
          </a:xfrm>
          <a:prstGeom prst="rect">
            <a:avLst/>
          </a:prstGeom>
          <a:noFill/>
        </p:spPr>
        <p:txBody>
          <a:bodyPr wrap="square" rtlCol="0">
            <a:spAutoFit/>
          </a:bodyPr>
          <a:lstStyle/>
          <a:p>
            <a:r>
              <a:rPr lang="fr-FR" sz="1200" dirty="0">
                <a:solidFill>
                  <a:srgbClr val="002060"/>
                </a:solidFill>
              </a:rPr>
              <a:t>(°) </a:t>
            </a:r>
            <a:r>
              <a:rPr lang="fr-FR" sz="1200" dirty="0" smtClean="0">
                <a:solidFill>
                  <a:srgbClr val="002060"/>
                </a:solidFill>
              </a:rPr>
              <a:t>SNGF </a:t>
            </a:r>
            <a:r>
              <a:rPr lang="fr-FR" sz="1200" dirty="0">
                <a:solidFill>
                  <a:srgbClr val="002060"/>
                </a:solidFill>
              </a:rPr>
              <a:t>- Silo National des Graines Forestières. </a:t>
            </a:r>
            <a:r>
              <a:rPr lang="fr-FR" sz="1200" dirty="0" err="1">
                <a:solidFill>
                  <a:srgbClr val="002060"/>
                </a:solidFill>
              </a:rPr>
              <a:t>Ambatobe</a:t>
            </a:r>
            <a:r>
              <a:rPr lang="fr-FR" sz="1200" dirty="0">
                <a:solidFill>
                  <a:srgbClr val="002060"/>
                </a:solidFill>
              </a:rPr>
              <a:t> Antananarivo Téléphone : 261 20 22 412 30 / 261 20 22 402 </a:t>
            </a:r>
            <a:r>
              <a:rPr lang="fr-FR" sz="1200" dirty="0" smtClean="0">
                <a:solidFill>
                  <a:srgbClr val="002060"/>
                </a:solidFill>
              </a:rPr>
              <a:t>85, site : </a:t>
            </a:r>
            <a:r>
              <a:rPr lang="fr-FR" sz="1200" dirty="0">
                <a:solidFill>
                  <a:srgbClr val="002060"/>
                </a:solidFill>
                <a:hlinkClick r:id="rId2"/>
              </a:rPr>
              <a:t>http://</a:t>
            </a:r>
            <a:r>
              <a:rPr lang="fr-FR" sz="1200" dirty="0" smtClean="0">
                <a:solidFill>
                  <a:srgbClr val="002060"/>
                </a:solidFill>
                <a:hlinkClick r:id="rId2"/>
              </a:rPr>
              <a:t>sngf-madagascar.mg</a:t>
            </a:r>
            <a:endParaRPr lang="fr-FR" sz="1200" dirty="0" smtClean="0">
              <a:solidFill>
                <a:srgbClr val="002060"/>
              </a:solidFill>
            </a:endParaRPr>
          </a:p>
          <a:p>
            <a:r>
              <a:rPr lang="fr-FR" sz="1200" dirty="0" smtClean="0">
                <a:solidFill>
                  <a:srgbClr val="002060"/>
                </a:solidFill>
              </a:rPr>
              <a:t>(+) En le faisant tremper, durant 1 à quelques mois, dans de </a:t>
            </a:r>
            <a:r>
              <a:rPr lang="fr-FR" sz="1200" i="1" dirty="0" smtClean="0">
                <a:solidFill>
                  <a:srgbClr val="002060"/>
                </a:solidFill>
              </a:rPr>
              <a:t>l’eau contenant du permanganate </a:t>
            </a:r>
            <a:r>
              <a:rPr lang="fr-FR" sz="1200" i="1" dirty="0" err="1" smtClean="0">
                <a:solidFill>
                  <a:srgbClr val="002060"/>
                </a:solidFill>
              </a:rPr>
              <a:t>dissou</a:t>
            </a:r>
            <a:r>
              <a:rPr lang="fr-FR" sz="1200" dirty="0" smtClean="0">
                <a:solidFill>
                  <a:srgbClr val="002060"/>
                </a:solidFill>
              </a:rPr>
              <a:t>.  </a:t>
            </a:r>
            <a:endParaRPr lang="fr-FR" sz="1200" dirty="0">
              <a:solidFill>
                <a:srgbClr val="002060"/>
              </a:solidFill>
            </a:endParaRP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7217" y="266657"/>
            <a:ext cx="952500" cy="952500"/>
          </a:xfrm>
          <a:prstGeom prst="rect">
            <a:avLst/>
          </a:prstGeom>
        </p:spPr>
      </p:pic>
      <p:sp>
        <p:nvSpPr>
          <p:cNvPr id="10" name="ZoneTexte 9"/>
          <p:cNvSpPr txBox="1"/>
          <p:nvPr/>
        </p:nvSpPr>
        <p:spPr>
          <a:xfrm>
            <a:off x="10942017" y="1245817"/>
            <a:ext cx="522900" cy="276999"/>
          </a:xfrm>
          <a:prstGeom prst="rect">
            <a:avLst/>
          </a:prstGeom>
          <a:noFill/>
        </p:spPr>
        <p:txBody>
          <a:bodyPr wrap="none" rtlCol="0">
            <a:spAutoFit/>
          </a:bodyPr>
          <a:lstStyle/>
          <a:p>
            <a:pPr algn="ctr"/>
            <a:r>
              <a:rPr lang="fr-FR" sz="1200" dirty="0" smtClean="0">
                <a:solidFill>
                  <a:srgbClr val="002060"/>
                </a:solidFill>
              </a:rPr>
              <a:t>SNGF</a:t>
            </a:r>
            <a:endParaRPr lang="fr-FR" sz="1200" dirty="0">
              <a:solidFill>
                <a:srgbClr val="002060"/>
              </a:solidFill>
            </a:endParaRPr>
          </a:p>
        </p:txBody>
      </p:sp>
      <p:sp>
        <p:nvSpPr>
          <p:cNvPr id="11" name="ZoneTexte 10"/>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293486512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218501" y="172123"/>
            <a:ext cx="436084" cy="199489"/>
          </a:xfrm>
        </p:spPr>
        <p:txBody>
          <a:bodyPr/>
          <a:lstStyle/>
          <a:p>
            <a:fld id="{814B13E8-1059-4FEE-952E-0153852B3488}" type="slidenum">
              <a:rPr lang="fr-FR" smtClean="0"/>
              <a:t>125</a:t>
            </a:fld>
            <a:endParaRPr lang="fr-FR" dirty="0"/>
          </a:p>
        </p:txBody>
      </p:sp>
      <p:sp>
        <p:nvSpPr>
          <p:cNvPr id="5" name="ZoneTexte 4"/>
          <p:cNvSpPr txBox="1"/>
          <p:nvPr/>
        </p:nvSpPr>
        <p:spPr>
          <a:xfrm>
            <a:off x="209321" y="638534"/>
            <a:ext cx="6191479" cy="369332"/>
          </a:xfrm>
          <a:prstGeom prst="rect">
            <a:avLst/>
          </a:prstGeom>
          <a:noFill/>
        </p:spPr>
        <p:txBody>
          <a:bodyPr wrap="square" rtlCol="0">
            <a:spAutoFit/>
          </a:bodyPr>
          <a:lstStyle/>
          <a:p>
            <a:r>
              <a:rPr lang="fr-FR" b="1" dirty="0" smtClean="0">
                <a:solidFill>
                  <a:srgbClr val="008000"/>
                </a:solidFill>
              </a:rPr>
              <a:t>A2. Sauver les espèces de bois de rose de Madagascar (suite)</a:t>
            </a:r>
            <a:endParaRPr lang="fr-FR" b="1" dirty="0">
              <a:solidFill>
                <a:srgbClr val="008000"/>
              </a:solidFill>
            </a:endParaRPr>
          </a:p>
        </p:txBody>
      </p:sp>
      <p:sp>
        <p:nvSpPr>
          <p:cNvPr id="6" name="Rectangle 5"/>
          <p:cNvSpPr/>
          <p:nvPr/>
        </p:nvSpPr>
        <p:spPr>
          <a:xfrm>
            <a:off x="218501" y="1104945"/>
            <a:ext cx="5150962" cy="369332"/>
          </a:xfrm>
          <a:prstGeom prst="rect">
            <a:avLst/>
          </a:prstGeom>
        </p:spPr>
        <p:txBody>
          <a:bodyPr wrap="none">
            <a:spAutoFit/>
          </a:bodyPr>
          <a:lstStyle/>
          <a:p>
            <a:r>
              <a:rPr lang="fr-FR" b="1" dirty="0" smtClean="0">
                <a:solidFill>
                  <a:schemeClr val="accent5">
                    <a:lumMod val="50000"/>
                  </a:schemeClr>
                </a:solidFill>
              </a:rPr>
              <a:t>A2.4. Pistes de mesures </a:t>
            </a:r>
            <a:r>
              <a:rPr lang="fr-FR" b="1" dirty="0">
                <a:solidFill>
                  <a:schemeClr val="accent5">
                    <a:lumMod val="50000"/>
                  </a:schemeClr>
                </a:solidFill>
              </a:rPr>
              <a:t>incitatives et </a:t>
            </a:r>
            <a:r>
              <a:rPr lang="fr-FR" b="1" dirty="0" smtClean="0">
                <a:solidFill>
                  <a:schemeClr val="accent5">
                    <a:lumMod val="50000"/>
                  </a:schemeClr>
                </a:solidFill>
              </a:rPr>
              <a:t>conservatoires</a:t>
            </a:r>
            <a:endParaRPr lang="fr-FR" b="1" dirty="0">
              <a:solidFill>
                <a:schemeClr val="accent5">
                  <a:lumMod val="50000"/>
                </a:schemeClr>
              </a:solidFill>
            </a:endParaRPr>
          </a:p>
        </p:txBody>
      </p:sp>
      <p:sp>
        <p:nvSpPr>
          <p:cNvPr id="7" name="ZoneTexte 6"/>
          <p:cNvSpPr txBox="1"/>
          <p:nvPr/>
        </p:nvSpPr>
        <p:spPr>
          <a:xfrm>
            <a:off x="218501" y="1597446"/>
            <a:ext cx="11745817" cy="3970318"/>
          </a:xfrm>
          <a:prstGeom prst="rect">
            <a:avLst/>
          </a:prstGeom>
          <a:noFill/>
        </p:spPr>
        <p:txBody>
          <a:bodyPr wrap="square" rtlCol="0">
            <a:spAutoFit/>
          </a:bodyPr>
          <a:lstStyle/>
          <a:p>
            <a:pPr algn="just"/>
            <a:r>
              <a:rPr lang="fr-FR" dirty="0" smtClean="0">
                <a:solidFill>
                  <a:srgbClr val="002060"/>
                </a:solidFill>
              </a:rPr>
              <a:t>-  Pour les </a:t>
            </a:r>
            <a:r>
              <a:rPr lang="fr-FR" dirty="0">
                <a:solidFill>
                  <a:srgbClr val="002060"/>
                </a:solidFill>
              </a:rPr>
              <a:t>bûcherons, situés en bas de l’échelle sociale de ce trafic. Ils y participent avant tout pour survivre, voire par « inconscience des dégâts » irréversibles qu’ils infligent à leur forêt </a:t>
            </a:r>
            <a:r>
              <a:rPr lang="fr-FR" dirty="0" smtClean="0">
                <a:solidFill>
                  <a:srgbClr val="002060"/>
                </a:solidFill>
              </a:rPr>
              <a:t>…). Pour </a:t>
            </a:r>
            <a:r>
              <a:rPr lang="fr-FR" dirty="0">
                <a:solidFill>
                  <a:srgbClr val="002060"/>
                </a:solidFill>
              </a:rPr>
              <a:t>ces derniers, le problème est plus difficile. Car même si l’on  subventionne leur salaire, afin qu’ils ne coupent plus les espèces protégées, il est possible qu’ils continuent à participer à ce trafic, pour gagner plus (ou bien à cause des intimidations des mafias de ces bois</a:t>
            </a:r>
            <a:r>
              <a:rPr lang="fr-FR" dirty="0" smtClean="0">
                <a:solidFill>
                  <a:srgbClr val="002060"/>
                </a:solidFill>
              </a:rPr>
              <a:t>).</a:t>
            </a:r>
            <a:endParaRPr lang="fr-FR" dirty="0">
              <a:solidFill>
                <a:srgbClr val="002060"/>
              </a:solidFill>
            </a:endParaRPr>
          </a:p>
          <a:p>
            <a:pPr marL="285750" indent="-285750" algn="just">
              <a:buFont typeface="Wingdings" panose="05000000000000000000" pitchFamily="2" charset="2"/>
              <a:buChar char="Ø"/>
            </a:pPr>
            <a:r>
              <a:rPr lang="fr-FR" dirty="0" smtClean="0">
                <a:solidFill>
                  <a:srgbClr val="002060"/>
                </a:solidFill>
              </a:rPr>
              <a:t>Une </a:t>
            </a:r>
            <a:r>
              <a:rPr lang="fr-FR" dirty="0">
                <a:solidFill>
                  <a:srgbClr val="002060"/>
                </a:solidFill>
              </a:rPr>
              <a:t>idée serait de les orienter vers d’autres métiers et activités, bien rémunérées (subventionnées), grâce des formations adéquates (activités de replantation, de pépinière, de reforestation …) … ce qui aurait peut-être pour effet de les sensibiliser, un peu plus ( ?), au problème de la déforestation de </a:t>
            </a:r>
            <a:r>
              <a:rPr lang="fr-FR" dirty="0" smtClean="0">
                <a:solidFill>
                  <a:srgbClr val="002060"/>
                </a:solidFill>
              </a:rPr>
              <a:t>l’île (au </a:t>
            </a:r>
            <a:r>
              <a:rPr lang="fr-FR" dirty="0">
                <a:solidFill>
                  <a:srgbClr val="002060"/>
                </a:solidFill>
              </a:rPr>
              <a:t>problème de</a:t>
            </a:r>
            <a:r>
              <a:rPr lang="fr-FR" dirty="0" smtClean="0">
                <a:solidFill>
                  <a:srgbClr val="002060"/>
                </a:solidFill>
              </a:rPr>
              <a:t> </a:t>
            </a:r>
            <a:r>
              <a:rPr lang="fr-FR" dirty="0">
                <a:solidFill>
                  <a:srgbClr val="002060"/>
                </a:solidFill>
              </a:rPr>
              <a:t>la « dérive forestière » selon l’expression consacrée ici à </a:t>
            </a:r>
            <a:r>
              <a:rPr lang="fr-FR" dirty="0" smtClean="0">
                <a:solidFill>
                  <a:srgbClr val="002060"/>
                </a:solidFill>
              </a:rPr>
              <a:t>Madagascar</a:t>
            </a:r>
            <a:r>
              <a:rPr lang="fr-FR" dirty="0">
                <a:solidFill>
                  <a:srgbClr val="002060"/>
                </a:solidFill>
              </a:rPr>
              <a:t>)</a:t>
            </a:r>
            <a:r>
              <a:rPr lang="fr-FR" dirty="0" smtClean="0">
                <a:solidFill>
                  <a:srgbClr val="002060"/>
                </a:solidFill>
              </a:rPr>
              <a:t>.</a:t>
            </a:r>
            <a:endParaRPr lang="fr-FR" dirty="0">
              <a:solidFill>
                <a:srgbClr val="002060"/>
              </a:solidFill>
            </a:endParaRPr>
          </a:p>
          <a:p>
            <a:pPr marL="285750" indent="-285750" algn="just">
              <a:buFont typeface="Wingdings" panose="05000000000000000000" pitchFamily="2" charset="2"/>
              <a:buChar char="Ø"/>
            </a:pPr>
            <a:r>
              <a:rPr lang="fr-FR" dirty="0" smtClean="0">
                <a:solidFill>
                  <a:srgbClr val="002060"/>
                </a:solidFill>
              </a:rPr>
              <a:t>Ou </a:t>
            </a:r>
            <a:r>
              <a:rPr lang="fr-FR" dirty="0">
                <a:solidFill>
                  <a:srgbClr val="002060"/>
                </a:solidFill>
              </a:rPr>
              <a:t>bien, après les avoir sensibilisés, il faudrait leur donner des graines des espèces protégées (et pourtant  coupées), pour qu’ils plantent trois graines de la même espèce, à l’endroit même où ils ont coupé une espèce protégée (afin d’assurer le futur de ces espèces).</a:t>
            </a:r>
          </a:p>
          <a:p>
            <a:pPr marL="285750" indent="-285750" algn="just">
              <a:buFont typeface="Wingdings" panose="05000000000000000000" pitchFamily="2" charset="2"/>
              <a:buChar char="Ø"/>
            </a:pPr>
            <a:r>
              <a:rPr lang="fr-FR" dirty="0" smtClean="0">
                <a:solidFill>
                  <a:srgbClr val="002060"/>
                </a:solidFill>
              </a:rPr>
              <a:t>Peut-être </a:t>
            </a:r>
            <a:r>
              <a:rPr lang="fr-FR" dirty="0">
                <a:solidFill>
                  <a:srgbClr val="002060"/>
                </a:solidFill>
              </a:rPr>
              <a:t>donner une récompense aux bucherons malgaches qui récolteront les graines pour les botanistes</a:t>
            </a:r>
            <a:r>
              <a:rPr lang="fr-FR" dirty="0" smtClean="0">
                <a:solidFill>
                  <a:srgbClr val="002060"/>
                </a:solidFill>
              </a:rPr>
              <a:t>.</a:t>
            </a:r>
            <a:endParaRPr lang="fr-FR" dirty="0">
              <a:solidFill>
                <a:srgbClr val="002060"/>
              </a:solidFill>
            </a:endParaRPr>
          </a:p>
          <a:p>
            <a:pPr marL="285750" indent="-285750" algn="just">
              <a:buFont typeface="Wingdings" panose="05000000000000000000" pitchFamily="2" charset="2"/>
              <a:buChar char="Ø"/>
            </a:pPr>
            <a:r>
              <a:rPr lang="fr-FR" dirty="0" smtClean="0">
                <a:solidFill>
                  <a:srgbClr val="002060"/>
                </a:solidFill>
              </a:rPr>
              <a:t>Il </a:t>
            </a:r>
            <a:r>
              <a:rPr lang="fr-FR" dirty="0">
                <a:solidFill>
                  <a:srgbClr val="002060"/>
                </a:solidFill>
              </a:rPr>
              <a:t>faudrait faire de la sensibilisation à la protection de l’environnement, dans les écoles des régions concernées par ce trafic illicite (région et côte Nord-est, région </a:t>
            </a:r>
            <a:r>
              <a:rPr lang="fr-FR" dirty="0" smtClean="0">
                <a:solidFill>
                  <a:srgbClr val="002060"/>
                </a:solidFill>
              </a:rPr>
              <a:t>d’</a:t>
            </a:r>
            <a:r>
              <a:rPr lang="fr-FR" dirty="0" err="1" smtClean="0">
                <a:solidFill>
                  <a:srgbClr val="002060"/>
                </a:solidFill>
              </a:rPr>
              <a:t>Antahala</a:t>
            </a:r>
            <a:r>
              <a:rPr lang="fr-FR" dirty="0" smtClean="0">
                <a:solidFill>
                  <a:srgbClr val="002060"/>
                </a:solidFill>
              </a:rPr>
              <a:t>, </a:t>
            </a:r>
            <a:r>
              <a:rPr lang="fr-FR" dirty="0" err="1" smtClean="0">
                <a:solidFill>
                  <a:srgbClr val="002060"/>
                </a:solidFill>
              </a:rPr>
              <a:t>Maraontsetra</a:t>
            </a:r>
            <a:r>
              <a:rPr lang="fr-FR" dirty="0" smtClean="0">
                <a:solidFill>
                  <a:srgbClr val="002060"/>
                </a:solidFill>
              </a:rPr>
              <a:t> </a:t>
            </a:r>
            <a:r>
              <a:rPr lang="fr-FR" dirty="0">
                <a:solidFill>
                  <a:srgbClr val="002060"/>
                </a:solidFill>
              </a:rPr>
              <a:t>…). </a:t>
            </a:r>
          </a:p>
        </p:txBody>
      </p:sp>
      <p:sp>
        <p:nvSpPr>
          <p:cNvPr id="8" name="ZoneTexte 7"/>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21506596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218501" y="172123"/>
            <a:ext cx="436084" cy="199489"/>
          </a:xfrm>
        </p:spPr>
        <p:txBody>
          <a:bodyPr/>
          <a:lstStyle/>
          <a:p>
            <a:fld id="{814B13E8-1059-4FEE-952E-0153852B3488}" type="slidenum">
              <a:rPr lang="fr-FR" smtClean="0"/>
              <a:t>126</a:t>
            </a:fld>
            <a:endParaRPr lang="fr-FR" dirty="0"/>
          </a:p>
        </p:txBody>
      </p:sp>
      <p:sp>
        <p:nvSpPr>
          <p:cNvPr id="5" name="ZoneTexte 4"/>
          <p:cNvSpPr txBox="1"/>
          <p:nvPr/>
        </p:nvSpPr>
        <p:spPr>
          <a:xfrm>
            <a:off x="209321" y="638534"/>
            <a:ext cx="6191479" cy="369332"/>
          </a:xfrm>
          <a:prstGeom prst="rect">
            <a:avLst/>
          </a:prstGeom>
          <a:noFill/>
        </p:spPr>
        <p:txBody>
          <a:bodyPr wrap="square" rtlCol="0">
            <a:spAutoFit/>
          </a:bodyPr>
          <a:lstStyle/>
          <a:p>
            <a:r>
              <a:rPr lang="fr-FR" b="1" dirty="0" smtClean="0">
                <a:solidFill>
                  <a:srgbClr val="008000"/>
                </a:solidFill>
              </a:rPr>
              <a:t>A2. Sauver les espèces de bois de rose de Madagascar (suite)</a:t>
            </a:r>
            <a:endParaRPr lang="fr-FR" b="1" dirty="0">
              <a:solidFill>
                <a:srgbClr val="008000"/>
              </a:solidFill>
            </a:endParaRPr>
          </a:p>
        </p:txBody>
      </p:sp>
      <p:sp>
        <p:nvSpPr>
          <p:cNvPr id="6" name="Rectangle 5"/>
          <p:cNvSpPr/>
          <p:nvPr/>
        </p:nvSpPr>
        <p:spPr>
          <a:xfrm>
            <a:off x="209321" y="1056405"/>
            <a:ext cx="5811784" cy="369332"/>
          </a:xfrm>
          <a:prstGeom prst="rect">
            <a:avLst/>
          </a:prstGeom>
        </p:spPr>
        <p:txBody>
          <a:bodyPr wrap="none">
            <a:spAutoFit/>
          </a:bodyPr>
          <a:lstStyle/>
          <a:p>
            <a:r>
              <a:rPr lang="fr-FR" b="1" dirty="0" smtClean="0">
                <a:solidFill>
                  <a:schemeClr val="accent5">
                    <a:lumMod val="50000"/>
                  </a:schemeClr>
                </a:solidFill>
              </a:rPr>
              <a:t>A2.4. Pistes de mesures </a:t>
            </a:r>
            <a:r>
              <a:rPr lang="fr-FR" b="1" dirty="0">
                <a:solidFill>
                  <a:schemeClr val="accent5">
                    <a:lumMod val="50000"/>
                  </a:schemeClr>
                </a:solidFill>
              </a:rPr>
              <a:t>incitatives et conservatoires (suite</a:t>
            </a:r>
            <a:r>
              <a:rPr lang="fr-FR" b="1" dirty="0" smtClean="0">
                <a:solidFill>
                  <a:schemeClr val="accent5">
                    <a:lumMod val="50000"/>
                  </a:schemeClr>
                </a:solidFill>
              </a:rPr>
              <a:t>)</a:t>
            </a:r>
            <a:endParaRPr lang="fr-FR" b="1" dirty="0">
              <a:solidFill>
                <a:schemeClr val="accent5">
                  <a:lumMod val="50000"/>
                </a:schemeClr>
              </a:solidFill>
            </a:endParaRPr>
          </a:p>
        </p:txBody>
      </p:sp>
      <p:sp>
        <p:nvSpPr>
          <p:cNvPr id="7" name="ZoneTexte 6"/>
          <p:cNvSpPr txBox="1"/>
          <p:nvPr/>
        </p:nvSpPr>
        <p:spPr>
          <a:xfrm>
            <a:off x="175052" y="1425737"/>
            <a:ext cx="7372120" cy="3139321"/>
          </a:xfrm>
          <a:prstGeom prst="rect">
            <a:avLst/>
          </a:prstGeom>
          <a:noFill/>
        </p:spPr>
        <p:txBody>
          <a:bodyPr wrap="square" rtlCol="0">
            <a:spAutoFit/>
          </a:bodyPr>
          <a:lstStyle/>
          <a:p>
            <a:pPr marL="285750" indent="-285750" algn="just">
              <a:buFont typeface="Wingdings" panose="05000000000000000000" pitchFamily="2" charset="2"/>
              <a:buChar char="Ø"/>
            </a:pPr>
            <a:r>
              <a:rPr lang="fr-FR" dirty="0" smtClean="0">
                <a:solidFill>
                  <a:srgbClr val="002060"/>
                </a:solidFill>
              </a:rPr>
              <a:t>Dans </a:t>
            </a:r>
            <a:r>
              <a:rPr lang="fr-FR" dirty="0">
                <a:solidFill>
                  <a:srgbClr val="002060"/>
                </a:solidFill>
              </a:rPr>
              <a:t>chaque école serait créée (ou associée) un </a:t>
            </a:r>
            <a:r>
              <a:rPr lang="fr-FR" b="1" dirty="0">
                <a:solidFill>
                  <a:srgbClr val="002060"/>
                </a:solidFill>
              </a:rPr>
              <a:t>jardin ou ferme pédagogique</a:t>
            </a:r>
            <a:r>
              <a:rPr lang="fr-FR" dirty="0">
                <a:solidFill>
                  <a:srgbClr val="002060"/>
                </a:solidFill>
              </a:rPr>
              <a:t>, où les enfants apprendraient à cultiver les plantes alimentaires locales et à planter des arbres utiles et les arbres des espèces </a:t>
            </a:r>
            <a:r>
              <a:rPr lang="fr-FR" dirty="0" smtClean="0">
                <a:solidFill>
                  <a:srgbClr val="002060"/>
                </a:solidFill>
              </a:rPr>
              <a:t>protégées (</a:t>
            </a:r>
            <a:r>
              <a:rPr lang="fr-FR" i="1" dirty="0" smtClean="0">
                <a:solidFill>
                  <a:srgbClr val="002060"/>
                </a:solidFill>
              </a:rPr>
              <a:t>Dalbergia</a:t>
            </a:r>
            <a:r>
              <a:rPr lang="fr-FR" dirty="0" smtClean="0">
                <a:solidFill>
                  <a:srgbClr val="002060"/>
                </a:solidFill>
              </a:rPr>
              <a:t> …). Mettre en place un réseau de jardins scolaires.</a:t>
            </a:r>
          </a:p>
          <a:p>
            <a:pPr marL="285750" indent="-285750" algn="just">
              <a:buFont typeface="Wingdings" panose="05000000000000000000" pitchFamily="2" charset="2"/>
              <a:buChar char="Ø"/>
            </a:pPr>
            <a:r>
              <a:rPr lang="fr-FR" dirty="0">
                <a:solidFill>
                  <a:srgbClr val="002060"/>
                </a:solidFill>
              </a:rPr>
              <a:t>Il </a:t>
            </a:r>
            <a:r>
              <a:rPr lang="fr-FR" dirty="0" smtClean="0">
                <a:solidFill>
                  <a:srgbClr val="002060"/>
                </a:solidFill>
              </a:rPr>
              <a:t>faut, si possibles, travailler en collaboration avec les ONG ayant projets </a:t>
            </a:r>
            <a:r>
              <a:rPr lang="fr-FR" dirty="0">
                <a:solidFill>
                  <a:srgbClr val="002060"/>
                </a:solidFill>
              </a:rPr>
              <a:t>de sauvegarde des </a:t>
            </a:r>
            <a:r>
              <a:rPr lang="fr-FR" dirty="0" smtClean="0">
                <a:solidFill>
                  <a:srgbClr val="002060"/>
                </a:solidFill>
              </a:rPr>
              <a:t>forêts</a:t>
            </a:r>
            <a:r>
              <a:rPr lang="fr-FR" dirty="0">
                <a:solidFill>
                  <a:srgbClr val="002060"/>
                </a:solidFill>
              </a:rPr>
              <a:t> </a:t>
            </a:r>
            <a:r>
              <a:rPr lang="fr-FR" dirty="0" smtClean="0">
                <a:solidFill>
                  <a:srgbClr val="002060"/>
                </a:solidFill>
              </a:rPr>
              <a:t>et de reforestation de la côte </a:t>
            </a:r>
            <a:r>
              <a:rPr lang="fr-FR" dirty="0" err="1" smtClean="0">
                <a:solidFill>
                  <a:srgbClr val="002060"/>
                </a:solidFill>
              </a:rPr>
              <a:t>ESt</a:t>
            </a:r>
            <a:r>
              <a:rPr lang="fr-FR" dirty="0" smtClean="0">
                <a:solidFill>
                  <a:srgbClr val="002060"/>
                </a:solidFill>
              </a:rPr>
              <a:t> </a:t>
            </a:r>
            <a:r>
              <a:rPr lang="fr-FR" dirty="0">
                <a:solidFill>
                  <a:srgbClr val="002060"/>
                </a:solidFill>
              </a:rPr>
              <a:t>(</a:t>
            </a:r>
            <a:r>
              <a:rPr lang="fr-FR" dirty="0">
                <a:solidFill>
                  <a:srgbClr val="002060"/>
                </a:solidFill>
                <a:hlinkClick r:id="rId2"/>
              </a:rPr>
              <a:t>ADEFA</a:t>
            </a:r>
            <a:r>
              <a:rPr lang="fr-FR" dirty="0">
                <a:solidFill>
                  <a:srgbClr val="002060"/>
                </a:solidFill>
              </a:rPr>
              <a:t>, </a:t>
            </a:r>
            <a:r>
              <a:rPr lang="fr-FR" dirty="0">
                <a:solidFill>
                  <a:srgbClr val="002060"/>
                </a:solidFill>
                <a:hlinkClick r:id="rId3"/>
              </a:rPr>
              <a:t>CALA </a:t>
            </a:r>
            <a:r>
              <a:rPr lang="fr-FR" dirty="0" smtClean="0">
                <a:solidFill>
                  <a:srgbClr val="002060"/>
                </a:solidFill>
              </a:rPr>
              <a:t>…).</a:t>
            </a:r>
            <a:endParaRPr lang="fr-FR" dirty="0">
              <a:solidFill>
                <a:srgbClr val="002060"/>
              </a:solidFill>
            </a:endParaRPr>
          </a:p>
          <a:p>
            <a:pPr marL="285750" indent="-285750" algn="just">
              <a:buFont typeface="Wingdings" panose="05000000000000000000" pitchFamily="2" charset="2"/>
              <a:buChar char="Ø"/>
            </a:pPr>
            <a:r>
              <a:rPr lang="fr-FR" dirty="0" smtClean="0">
                <a:solidFill>
                  <a:srgbClr val="002060"/>
                </a:solidFill>
              </a:rPr>
              <a:t>Il </a:t>
            </a:r>
            <a:r>
              <a:rPr lang="fr-FR" dirty="0">
                <a:solidFill>
                  <a:srgbClr val="002060"/>
                </a:solidFill>
              </a:rPr>
              <a:t>faudrait surtout résoudre le problème de la pauvreté locale (dans les régions de trafics illicites), afin de diminuer ce trafic, par le développement durable et l’augmentation du niveau de vie local et par </a:t>
            </a:r>
            <a:r>
              <a:rPr lang="fr-FR" dirty="0" smtClean="0">
                <a:solidFill>
                  <a:srgbClr val="002060"/>
                </a:solidFill>
              </a:rPr>
              <a:t>l’éducation, par le développement de productions sources de revenus.</a:t>
            </a:r>
            <a:endParaRPr lang="fr-FR" dirty="0">
              <a:solidFill>
                <a:srgbClr val="002060"/>
              </a:solidFill>
            </a:endParaRPr>
          </a:p>
        </p:txBody>
      </p:sp>
      <p:sp>
        <p:nvSpPr>
          <p:cNvPr id="8" name="ZoneTexte 7"/>
          <p:cNvSpPr txBox="1"/>
          <p:nvPr/>
        </p:nvSpPr>
        <p:spPr>
          <a:xfrm>
            <a:off x="7590622" y="4636793"/>
            <a:ext cx="4483865" cy="2105530"/>
          </a:xfrm>
          <a:prstGeom prst="rect">
            <a:avLst/>
          </a:prstGeom>
          <a:noFill/>
        </p:spPr>
        <p:txBody>
          <a:bodyPr wrap="square" rtlCol="0">
            <a:spAutoFit/>
          </a:bodyPr>
          <a:lstStyle/>
          <a:p>
            <a:pPr algn="just"/>
            <a:r>
              <a:rPr lang="fr-FR" sz="1200" dirty="0" smtClean="0"/>
              <a:t>a) </a:t>
            </a:r>
            <a:r>
              <a:rPr lang="fr-FR" sz="1200" dirty="0"/>
              <a:t>Luffa (</a:t>
            </a:r>
            <a:r>
              <a:rPr lang="fr-FR" sz="1200" dirty="0" err="1"/>
              <a:t>pipangaille</a:t>
            </a:r>
            <a:r>
              <a:rPr lang="fr-FR" sz="1200" dirty="0" smtClean="0"/>
              <a:t>), b) piments, c) Panneau </a:t>
            </a:r>
            <a:r>
              <a:rPr lang="fr-FR" sz="1200" dirty="0"/>
              <a:t>explicatif posé à l’entrée de la </a:t>
            </a:r>
            <a:r>
              <a:rPr lang="fr-FR" sz="1200" dirty="0" smtClean="0"/>
              <a:t>ferme pédagogique; initiée par les associations ADEFA et YAPLUKA dans le village de </a:t>
            </a:r>
            <a:r>
              <a:rPr lang="fr-FR" sz="1200" dirty="0" err="1" smtClean="0"/>
              <a:t>Manonpana</a:t>
            </a:r>
            <a:r>
              <a:rPr lang="fr-FR" sz="1200" dirty="0" smtClean="0"/>
              <a:t> (côte Est de Madagascar) </a:t>
            </a:r>
            <a:r>
              <a:rPr lang="fr-FR" sz="1200" dirty="0"/>
              <a:t>(© Benjamin Lisan</a:t>
            </a:r>
            <a:r>
              <a:rPr lang="fr-FR" sz="1200" dirty="0" smtClean="0"/>
              <a:t>). </a:t>
            </a:r>
            <a:r>
              <a:rPr lang="fr-FR" sz="1200" dirty="0"/>
              <a:t>L’association YAPLUKA a construit une ferme pédagogique dans l’enceinte de </a:t>
            </a:r>
            <a:r>
              <a:rPr lang="fr-FR" sz="1200" dirty="0" smtClean="0"/>
              <a:t>l’école de </a:t>
            </a:r>
            <a:r>
              <a:rPr lang="fr-FR" sz="1200" dirty="0" err="1"/>
              <a:t>Manonpana</a:t>
            </a:r>
            <a:r>
              <a:rPr lang="fr-FR" sz="1200" dirty="0" smtClean="0"/>
              <a:t> </a:t>
            </a:r>
            <a:r>
              <a:rPr lang="fr-FR" sz="1200" dirty="0"/>
              <a:t>afin de sensibiliser et former la population à la culture maraîchère. Elle a fait en sorte de végétaliser le terrain et de planter avec les enfants. </a:t>
            </a:r>
          </a:p>
          <a:p>
            <a:pPr algn="r"/>
            <a:r>
              <a:rPr lang="fr-FR" sz="1200" dirty="0"/>
              <a:t>Le dossier : </a:t>
            </a:r>
            <a:r>
              <a:rPr lang="fr-FR" sz="1200" u="sng" dirty="0">
                <a:hlinkClick r:id="rId4"/>
              </a:rPr>
              <a:t>http://issuu.com/yapluka/docs/dossier_projet_yapluka</a:t>
            </a:r>
            <a:endParaRPr lang="fr-FR" sz="1200" dirty="0">
              <a:solidFill>
                <a:srgbClr val="002060"/>
              </a:solidFill>
            </a:endParaRPr>
          </a:p>
          <a:p>
            <a:pPr algn="r"/>
            <a:r>
              <a:rPr lang="fr-FR" sz="1200" dirty="0" smtClean="0"/>
              <a:t>Sites</a:t>
            </a:r>
            <a:r>
              <a:rPr lang="fr-FR" sz="1200" dirty="0"/>
              <a:t> : </a:t>
            </a:r>
            <a:r>
              <a:rPr lang="fr-FR" sz="1200" u="sng" dirty="0">
                <a:hlinkClick r:id="rId5"/>
              </a:rPr>
              <a:t>http://</a:t>
            </a:r>
            <a:r>
              <a:rPr lang="fr-FR" sz="1200" u="sng" dirty="0" smtClean="0">
                <a:hlinkClick r:id="rId5"/>
              </a:rPr>
              <a:t>www.fermeecole-Manonpana.com</a:t>
            </a:r>
            <a:r>
              <a:rPr lang="fr-FR" sz="1200" u="sng" dirty="0" smtClean="0"/>
              <a:t> </a:t>
            </a:r>
            <a:r>
              <a:rPr lang="fr-FR" sz="1200" dirty="0" smtClean="0"/>
              <a:t>&amp; </a:t>
            </a:r>
            <a:r>
              <a:rPr lang="fr-FR" sz="1200" u="sng" dirty="0" smtClean="0">
                <a:hlinkClick r:id="rId6"/>
              </a:rPr>
              <a:t>http</a:t>
            </a:r>
            <a:r>
              <a:rPr lang="fr-FR" sz="1200" u="sng" dirty="0">
                <a:hlinkClick r:id="rId6"/>
              </a:rPr>
              <a:t>://yapluka.aiderenligne.fr/Creation-D-une-Ferme-Pedagogique-a-Manonpana.html</a:t>
            </a:r>
            <a:r>
              <a:rPr lang="fr-FR" sz="1200" dirty="0"/>
              <a:t> </a:t>
            </a:r>
          </a:p>
        </p:txBody>
      </p:sp>
      <p:pic>
        <p:nvPicPr>
          <p:cNvPr id="1027" name="Imag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43000" y="17416"/>
            <a:ext cx="1714959" cy="228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5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41413" y="2364144"/>
            <a:ext cx="2981325"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Image 5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17062" y="49399"/>
            <a:ext cx="1715014" cy="228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11"/>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52254050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218501" y="172123"/>
            <a:ext cx="436084" cy="199489"/>
          </a:xfrm>
        </p:spPr>
        <p:txBody>
          <a:bodyPr/>
          <a:lstStyle/>
          <a:p>
            <a:fld id="{814B13E8-1059-4FEE-952E-0153852B3488}" type="slidenum">
              <a:rPr lang="fr-FR" smtClean="0"/>
              <a:t>127</a:t>
            </a:fld>
            <a:endParaRPr lang="fr-FR" dirty="0"/>
          </a:p>
        </p:txBody>
      </p:sp>
      <p:sp>
        <p:nvSpPr>
          <p:cNvPr id="5" name="ZoneTexte 4"/>
          <p:cNvSpPr txBox="1"/>
          <p:nvPr/>
        </p:nvSpPr>
        <p:spPr>
          <a:xfrm>
            <a:off x="209321" y="638534"/>
            <a:ext cx="6191479" cy="369332"/>
          </a:xfrm>
          <a:prstGeom prst="rect">
            <a:avLst/>
          </a:prstGeom>
          <a:noFill/>
        </p:spPr>
        <p:txBody>
          <a:bodyPr wrap="square" rtlCol="0">
            <a:spAutoFit/>
          </a:bodyPr>
          <a:lstStyle/>
          <a:p>
            <a:r>
              <a:rPr lang="fr-FR" b="1" dirty="0" smtClean="0">
                <a:solidFill>
                  <a:srgbClr val="008000"/>
                </a:solidFill>
              </a:rPr>
              <a:t>A2. Sauver les espèces de bois de rose de Madagascar (suite)</a:t>
            </a:r>
            <a:endParaRPr lang="fr-FR" b="1" dirty="0">
              <a:solidFill>
                <a:srgbClr val="008000"/>
              </a:solidFill>
            </a:endParaRPr>
          </a:p>
        </p:txBody>
      </p:sp>
      <p:sp>
        <p:nvSpPr>
          <p:cNvPr id="6" name="Rectangle 5"/>
          <p:cNvSpPr/>
          <p:nvPr/>
        </p:nvSpPr>
        <p:spPr>
          <a:xfrm>
            <a:off x="209321" y="1056405"/>
            <a:ext cx="5811784" cy="369332"/>
          </a:xfrm>
          <a:prstGeom prst="rect">
            <a:avLst/>
          </a:prstGeom>
        </p:spPr>
        <p:txBody>
          <a:bodyPr wrap="none">
            <a:spAutoFit/>
          </a:bodyPr>
          <a:lstStyle/>
          <a:p>
            <a:r>
              <a:rPr lang="fr-FR" b="1" dirty="0" smtClean="0">
                <a:solidFill>
                  <a:schemeClr val="accent5">
                    <a:lumMod val="50000"/>
                  </a:schemeClr>
                </a:solidFill>
              </a:rPr>
              <a:t>A2.4. Pistes de mesures </a:t>
            </a:r>
            <a:r>
              <a:rPr lang="fr-FR" b="1" dirty="0">
                <a:solidFill>
                  <a:schemeClr val="accent5">
                    <a:lumMod val="50000"/>
                  </a:schemeClr>
                </a:solidFill>
              </a:rPr>
              <a:t>incitatives et conservatoires (suite</a:t>
            </a:r>
            <a:r>
              <a:rPr lang="fr-FR" b="1" dirty="0" smtClean="0">
                <a:solidFill>
                  <a:schemeClr val="accent5">
                    <a:lumMod val="50000"/>
                  </a:schemeClr>
                </a:solidFill>
              </a:rPr>
              <a:t>)</a:t>
            </a:r>
            <a:endParaRPr lang="fr-FR" b="1" dirty="0">
              <a:solidFill>
                <a:schemeClr val="accent5">
                  <a:lumMod val="50000"/>
                </a:schemeClr>
              </a:solidFill>
            </a:endParaRPr>
          </a:p>
        </p:txBody>
      </p:sp>
      <p:sp>
        <p:nvSpPr>
          <p:cNvPr id="12" name="ZoneTexte 11"/>
          <p:cNvSpPr txBox="1"/>
          <p:nvPr/>
        </p:nvSpPr>
        <p:spPr>
          <a:xfrm>
            <a:off x="209321" y="1464744"/>
            <a:ext cx="11745817" cy="584775"/>
          </a:xfrm>
          <a:prstGeom prst="rect">
            <a:avLst/>
          </a:prstGeom>
          <a:noFill/>
        </p:spPr>
        <p:txBody>
          <a:bodyPr wrap="square" rtlCol="0">
            <a:spAutoFit/>
          </a:bodyPr>
          <a:lstStyle/>
          <a:p>
            <a:pPr marL="285750" indent="-285750" algn="just">
              <a:buFont typeface="Wingdings" panose="05000000000000000000" pitchFamily="2" charset="2"/>
              <a:buChar char="Ø"/>
            </a:pPr>
            <a:r>
              <a:rPr lang="fr-FR" dirty="0" smtClean="0">
                <a:solidFill>
                  <a:srgbClr val="002060"/>
                </a:solidFill>
              </a:rPr>
              <a:t>Il </a:t>
            </a:r>
            <a:r>
              <a:rPr lang="fr-FR" i="1" dirty="0" smtClean="0">
                <a:solidFill>
                  <a:srgbClr val="002060"/>
                </a:solidFill>
              </a:rPr>
              <a:t>faut soutenir tous les projets d’agroforesterie, d’agro-forêts étagés ou multi-strates, de jardins-forêts (voir page 65)</a:t>
            </a:r>
            <a:r>
              <a:rPr lang="fr-FR" dirty="0" smtClean="0">
                <a:solidFill>
                  <a:srgbClr val="002060"/>
                </a:solidFill>
              </a:rPr>
              <a:t>.</a:t>
            </a:r>
          </a:p>
          <a:p>
            <a:pPr marL="285750" indent="-285750" algn="just">
              <a:buFont typeface="Wingdings" panose="05000000000000000000" pitchFamily="2" charset="2"/>
              <a:buChar char="Ø"/>
            </a:pPr>
            <a:r>
              <a:rPr lang="fr-FR" sz="1400" dirty="0" smtClean="0">
                <a:solidFill>
                  <a:srgbClr val="002060"/>
                </a:solidFill>
              </a:rPr>
              <a:t>Il faudrait diversifier ou changer les techniques culturales, les sources alimentaires et de revenus pour les paysans malgaches (vœux pieux) (voir page 65). </a:t>
            </a:r>
            <a:endParaRPr lang="fr-FR" sz="1400" dirty="0">
              <a:solidFill>
                <a:srgbClr val="002060"/>
              </a:solidFill>
            </a:endParaRPr>
          </a:p>
        </p:txBody>
      </p:sp>
      <p:sp>
        <p:nvSpPr>
          <p:cNvPr id="13" name="Rectangle 12"/>
          <p:cNvSpPr/>
          <p:nvPr/>
        </p:nvSpPr>
        <p:spPr>
          <a:xfrm>
            <a:off x="1" y="5987994"/>
            <a:ext cx="8240616" cy="830997"/>
          </a:xfrm>
          <a:prstGeom prst="rect">
            <a:avLst/>
          </a:prstGeom>
        </p:spPr>
        <p:txBody>
          <a:bodyPr wrap="square">
            <a:spAutoFit/>
          </a:bodyPr>
          <a:lstStyle/>
          <a:p>
            <a:pPr algn="ctr"/>
            <a:r>
              <a:rPr lang="fr-FR" sz="1200" dirty="0" smtClean="0">
                <a:solidFill>
                  <a:srgbClr val="002060"/>
                </a:solidFill>
                <a:latin typeface="Calibri" panose="020F0502020204030204" pitchFamily="34" charset="0"/>
              </a:rPr>
              <a:t>↑</a:t>
            </a:r>
            <a:r>
              <a:rPr lang="fr-FR" sz="1200" dirty="0" smtClean="0">
                <a:solidFill>
                  <a:srgbClr val="002060"/>
                </a:solidFill>
              </a:rPr>
              <a:t>Le </a:t>
            </a:r>
            <a:r>
              <a:rPr lang="fr-FR" sz="1200" i="1" dirty="0">
                <a:solidFill>
                  <a:srgbClr val="002060"/>
                </a:solidFill>
              </a:rPr>
              <a:t>verger domestique peut présenter les </a:t>
            </a:r>
            <a:r>
              <a:rPr lang="fr-FR" sz="1200" i="1" dirty="0" smtClean="0">
                <a:solidFill>
                  <a:srgbClr val="002060"/>
                </a:solidFill>
              </a:rPr>
              <a:t>mêmes </a:t>
            </a:r>
            <a:r>
              <a:rPr lang="fr-FR" sz="1200" i="1" dirty="0">
                <a:solidFill>
                  <a:srgbClr val="002060"/>
                </a:solidFill>
              </a:rPr>
              <a:t>étagements qu'une forêt vierge</a:t>
            </a:r>
            <a:r>
              <a:rPr lang="fr-FR" sz="1200" dirty="0">
                <a:solidFill>
                  <a:srgbClr val="002060"/>
                </a:solidFill>
              </a:rPr>
              <a:t>, où les espèces de hauteurs variées partagent la lumière et les nutriments. Avec ce type d'agencement, si la pluie ne tombe pas toute l'année, il est nécessaire d'apporter de l'eau pendant la saison sèche. Source : </a:t>
            </a:r>
            <a:r>
              <a:rPr lang="fr-FR" sz="1200" i="1" dirty="0">
                <a:solidFill>
                  <a:srgbClr val="002060"/>
                </a:solidFill>
              </a:rPr>
              <a:t>Introduction à la </a:t>
            </a:r>
            <a:r>
              <a:rPr lang="fr-FR" sz="1200" i="1" dirty="0" err="1">
                <a:solidFill>
                  <a:srgbClr val="002060"/>
                </a:solidFill>
              </a:rPr>
              <a:t>Permaculture</a:t>
            </a:r>
            <a:r>
              <a:rPr lang="fr-FR" sz="1200" dirty="0">
                <a:solidFill>
                  <a:srgbClr val="002060"/>
                </a:solidFill>
              </a:rPr>
              <a:t>, Bill </a:t>
            </a:r>
            <a:r>
              <a:rPr lang="fr-FR" sz="1200" dirty="0" err="1">
                <a:solidFill>
                  <a:srgbClr val="002060"/>
                </a:solidFill>
              </a:rPr>
              <a:t>Mollison</a:t>
            </a:r>
            <a:r>
              <a:rPr lang="fr-FR" sz="1200" dirty="0">
                <a:solidFill>
                  <a:srgbClr val="002060"/>
                </a:solidFill>
              </a:rPr>
              <a:t>, </a:t>
            </a:r>
            <a:r>
              <a:rPr lang="fr-FR" sz="1200" dirty="0" smtClean="0">
                <a:solidFill>
                  <a:srgbClr val="002060"/>
                </a:solidFill>
              </a:rPr>
              <a:t>Ed. Passerelle Eco, 2012 et aussi </a:t>
            </a:r>
          </a:p>
          <a:p>
            <a:pPr algn="ctr"/>
            <a:r>
              <a:rPr lang="fr-FR" sz="1200" dirty="0" smtClean="0">
                <a:solidFill>
                  <a:srgbClr val="002060"/>
                </a:solidFill>
                <a:hlinkClick r:id="rId2"/>
              </a:rPr>
              <a:t>https</a:t>
            </a:r>
            <a:r>
              <a:rPr lang="fr-FR" sz="1200" dirty="0">
                <a:solidFill>
                  <a:srgbClr val="002060"/>
                </a:solidFill>
                <a:hlinkClick r:id="rId2"/>
              </a:rPr>
              <a:t>://treeyopermacultureedu.wordpress.com/chapter-10-the-humid-tropics/soil-building-techniques-part-2</a:t>
            </a:r>
            <a:r>
              <a:rPr lang="fr-FR" sz="1200" dirty="0" smtClean="0">
                <a:solidFill>
                  <a:srgbClr val="002060"/>
                </a:solidFill>
                <a:hlinkClick r:id="rId2"/>
              </a:rPr>
              <a:t>/</a:t>
            </a:r>
            <a:r>
              <a:rPr lang="fr-FR" sz="1200" dirty="0" smtClean="0">
                <a:solidFill>
                  <a:srgbClr val="002060"/>
                </a:solidFill>
              </a:rPr>
              <a:t> </a:t>
            </a:r>
            <a:endParaRPr lang="fr-FR" sz="1200" dirty="0">
              <a:solidFill>
                <a:srgbClr val="002060"/>
              </a:solidFill>
            </a:endParaRPr>
          </a:p>
        </p:txBody>
      </p:sp>
      <p:sp>
        <p:nvSpPr>
          <p:cNvPr id="14" name="Rectangle 13"/>
          <p:cNvSpPr/>
          <p:nvPr/>
        </p:nvSpPr>
        <p:spPr>
          <a:xfrm>
            <a:off x="7369730" y="2247941"/>
            <a:ext cx="826820" cy="234614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rgbClr val="002060"/>
                </a:solidFill>
              </a:rPr>
              <a:t>Succès économique</a:t>
            </a:r>
            <a:endParaRPr lang="fr-FR" b="1" dirty="0">
              <a:solidFill>
                <a:srgbClr val="002060"/>
              </a:solidFill>
            </a:endParaRPr>
          </a:p>
        </p:txBody>
      </p:sp>
      <p:sp>
        <p:nvSpPr>
          <p:cNvPr id="15" name="Rectangle 14"/>
          <p:cNvSpPr/>
          <p:nvPr/>
        </p:nvSpPr>
        <p:spPr>
          <a:xfrm>
            <a:off x="8459097" y="2247940"/>
            <a:ext cx="1007361" cy="234614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rgbClr val="002060"/>
                </a:solidFill>
              </a:rPr>
              <a:t>Optimisation de la production</a:t>
            </a:r>
          </a:p>
          <a:p>
            <a:pPr algn="ctr"/>
            <a:endParaRPr lang="fr-FR" sz="1200" dirty="0">
              <a:solidFill>
                <a:srgbClr val="002060"/>
              </a:solidFill>
            </a:endParaRPr>
          </a:p>
          <a:p>
            <a:pPr algn="ctr"/>
            <a:r>
              <a:rPr lang="fr-FR" sz="1200" dirty="0">
                <a:solidFill>
                  <a:srgbClr val="002060"/>
                </a:solidFill>
              </a:rPr>
              <a:t>- qualité </a:t>
            </a:r>
          </a:p>
          <a:p>
            <a:pPr algn="ctr"/>
            <a:r>
              <a:rPr lang="fr-FR" sz="1200" dirty="0">
                <a:solidFill>
                  <a:srgbClr val="002060"/>
                </a:solidFill>
              </a:rPr>
              <a:t>- quantité</a:t>
            </a:r>
          </a:p>
          <a:p>
            <a:pPr algn="ctr"/>
            <a:r>
              <a:rPr lang="fr-FR" sz="1200" dirty="0">
                <a:solidFill>
                  <a:srgbClr val="002060"/>
                </a:solidFill>
              </a:rPr>
              <a:t>- pas de perte (tout semis donne récolte)</a:t>
            </a:r>
          </a:p>
          <a:p>
            <a:pPr algn="ctr"/>
            <a:endParaRPr lang="fr-FR" sz="1200" dirty="0">
              <a:solidFill>
                <a:srgbClr val="002060"/>
              </a:solidFill>
            </a:endParaRPr>
          </a:p>
        </p:txBody>
      </p:sp>
      <p:sp>
        <p:nvSpPr>
          <p:cNvPr id="16" name="Rectangle 15"/>
          <p:cNvSpPr/>
          <p:nvPr/>
        </p:nvSpPr>
        <p:spPr>
          <a:xfrm>
            <a:off x="9699698" y="2247940"/>
            <a:ext cx="1058173" cy="2346147"/>
          </a:xfrm>
          <a:prstGeom prst="rect">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002060"/>
                </a:solidFill>
              </a:rPr>
              <a:t>Stratégie commerciale</a:t>
            </a:r>
          </a:p>
          <a:p>
            <a:pPr algn="ctr"/>
            <a:endParaRPr lang="fr-FR" sz="1200" dirty="0">
              <a:solidFill>
                <a:srgbClr val="002060"/>
              </a:solidFill>
            </a:endParaRPr>
          </a:p>
          <a:p>
            <a:pPr algn="ctr"/>
            <a:r>
              <a:rPr lang="fr-FR" sz="1200" dirty="0">
                <a:solidFill>
                  <a:srgbClr val="002060"/>
                </a:solidFill>
              </a:rPr>
              <a:t>- tout vendre</a:t>
            </a:r>
          </a:p>
          <a:p>
            <a:pPr algn="ctr"/>
            <a:r>
              <a:rPr lang="fr-FR" sz="1200" dirty="0">
                <a:solidFill>
                  <a:srgbClr val="002060"/>
                </a:solidFill>
              </a:rPr>
              <a:t>- à un bon prix</a:t>
            </a:r>
          </a:p>
          <a:p>
            <a:pPr algn="ctr"/>
            <a:r>
              <a:rPr lang="fr-FR" sz="1200" dirty="0">
                <a:solidFill>
                  <a:srgbClr val="002060"/>
                </a:solidFill>
              </a:rPr>
              <a:t>- </a:t>
            </a:r>
            <a:r>
              <a:rPr lang="fr-FR" sz="1200" dirty="0" smtClean="0">
                <a:solidFill>
                  <a:srgbClr val="002060"/>
                </a:solidFill>
              </a:rPr>
              <a:t>résilience </a:t>
            </a:r>
            <a:r>
              <a:rPr lang="fr-FR" sz="1200" dirty="0">
                <a:solidFill>
                  <a:srgbClr val="002060"/>
                </a:solidFill>
              </a:rPr>
              <a:t>(diversité des débouchés)</a:t>
            </a:r>
          </a:p>
        </p:txBody>
      </p:sp>
      <p:sp>
        <p:nvSpPr>
          <p:cNvPr id="17" name="Rectangle 16"/>
          <p:cNvSpPr/>
          <p:nvPr/>
        </p:nvSpPr>
        <p:spPr>
          <a:xfrm>
            <a:off x="10991110" y="2248386"/>
            <a:ext cx="1014709" cy="23457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002060"/>
                </a:solidFill>
              </a:rPr>
              <a:t>Coûts</a:t>
            </a:r>
          </a:p>
          <a:p>
            <a:pPr algn="ctr"/>
            <a:r>
              <a:rPr lang="fr-FR" sz="1200" dirty="0">
                <a:solidFill>
                  <a:srgbClr val="002060"/>
                </a:solidFill>
              </a:rPr>
              <a:t>- investissements</a:t>
            </a:r>
          </a:p>
          <a:p>
            <a:pPr algn="ctr"/>
            <a:r>
              <a:rPr lang="fr-FR" sz="1200" dirty="0">
                <a:solidFill>
                  <a:srgbClr val="002060"/>
                </a:solidFill>
              </a:rPr>
              <a:t>- charges de </a:t>
            </a:r>
            <a:r>
              <a:rPr lang="fr-FR" sz="1200" dirty="0" err="1" smtClean="0">
                <a:solidFill>
                  <a:srgbClr val="002060"/>
                </a:solidFill>
              </a:rPr>
              <a:t>fonctionne-ment</a:t>
            </a:r>
            <a:endParaRPr lang="fr-FR" sz="1200" dirty="0">
              <a:solidFill>
                <a:srgbClr val="002060"/>
              </a:solidFill>
            </a:endParaRPr>
          </a:p>
        </p:txBody>
      </p:sp>
      <p:sp>
        <p:nvSpPr>
          <p:cNvPr id="18" name="ZoneTexte 17"/>
          <p:cNvSpPr txBox="1"/>
          <p:nvPr/>
        </p:nvSpPr>
        <p:spPr>
          <a:xfrm>
            <a:off x="8211567" y="3307355"/>
            <a:ext cx="300083" cy="369332"/>
          </a:xfrm>
          <a:prstGeom prst="rect">
            <a:avLst/>
          </a:prstGeom>
          <a:noFill/>
        </p:spPr>
        <p:txBody>
          <a:bodyPr wrap="none" rtlCol="0">
            <a:spAutoFit/>
          </a:bodyPr>
          <a:lstStyle/>
          <a:p>
            <a:pPr algn="ctr"/>
            <a:r>
              <a:rPr lang="fr-FR" b="1" dirty="0" smtClean="0">
                <a:solidFill>
                  <a:srgbClr val="002060"/>
                </a:solidFill>
              </a:rPr>
              <a:t>=</a:t>
            </a:r>
            <a:endParaRPr lang="fr-FR" b="1" dirty="0">
              <a:solidFill>
                <a:srgbClr val="002060"/>
              </a:solidFill>
            </a:endParaRPr>
          </a:p>
        </p:txBody>
      </p:sp>
      <p:sp>
        <p:nvSpPr>
          <p:cNvPr id="19" name="ZoneTexte 18"/>
          <p:cNvSpPr txBox="1"/>
          <p:nvPr/>
        </p:nvSpPr>
        <p:spPr>
          <a:xfrm>
            <a:off x="9437151" y="3307355"/>
            <a:ext cx="284052" cy="369332"/>
          </a:xfrm>
          <a:prstGeom prst="rect">
            <a:avLst/>
          </a:prstGeom>
          <a:noFill/>
        </p:spPr>
        <p:txBody>
          <a:bodyPr wrap="none" rtlCol="0">
            <a:spAutoFit/>
          </a:bodyPr>
          <a:lstStyle/>
          <a:p>
            <a:pPr algn="ctr"/>
            <a:r>
              <a:rPr lang="fr-FR" dirty="0">
                <a:solidFill>
                  <a:srgbClr val="002060"/>
                </a:solidFill>
              </a:rPr>
              <a:t>x</a:t>
            </a:r>
          </a:p>
        </p:txBody>
      </p:sp>
      <p:sp>
        <p:nvSpPr>
          <p:cNvPr id="20" name="ZoneTexte 19"/>
          <p:cNvSpPr txBox="1"/>
          <p:nvPr/>
        </p:nvSpPr>
        <p:spPr>
          <a:xfrm>
            <a:off x="10735912" y="3236347"/>
            <a:ext cx="255199" cy="369332"/>
          </a:xfrm>
          <a:prstGeom prst="rect">
            <a:avLst/>
          </a:prstGeom>
          <a:noFill/>
        </p:spPr>
        <p:txBody>
          <a:bodyPr wrap="none" rtlCol="0">
            <a:spAutoFit/>
          </a:bodyPr>
          <a:lstStyle/>
          <a:p>
            <a:pPr algn="ctr"/>
            <a:r>
              <a:rPr lang="fr-FR" b="1" dirty="0" smtClean="0">
                <a:solidFill>
                  <a:srgbClr val="002060"/>
                </a:solidFill>
              </a:rPr>
              <a:t>-</a:t>
            </a:r>
            <a:endParaRPr lang="fr-FR" b="1" dirty="0">
              <a:solidFill>
                <a:srgbClr val="002060"/>
              </a:solidFill>
            </a:endParaRPr>
          </a:p>
        </p:txBody>
      </p:sp>
      <p:sp>
        <p:nvSpPr>
          <p:cNvPr id="21" name="ZoneTexte 20"/>
          <p:cNvSpPr txBox="1"/>
          <p:nvPr/>
        </p:nvSpPr>
        <p:spPr>
          <a:xfrm>
            <a:off x="7369730" y="4691168"/>
            <a:ext cx="4690067" cy="1015663"/>
          </a:xfrm>
          <a:prstGeom prst="rect">
            <a:avLst/>
          </a:prstGeom>
          <a:noFill/>
        </p:spPr>
        <p:txBody>
          <a:bodyPr wrap="square" rtlCol="0">
            <a:spAutoFit/>
          </a:bodyPr>
          <a:lstStyle/>
          <a:p>
            <a:pPr algn="ctr"/>
            <a:r>
              <a:rPr lang="fr-FR" sz="1200" dirty="0" smtClean="0">
                <a:solidFill>
                  <a:srgbClr val="002060"/>
                </a:solidFill>
              </a:rPr>
              <a:t>Equation de base du succès d’une micro-ferme. </a:t>
            </a:r>
            <a:r>
              <a:rPr lang="fr-FR" sz="1200" dirty="0">
                <a:solidFill>
                  <a:srgbClr val="002060"/>
                </a:solidFill>
              </a:rPr>
              <a:t>Source : </a:t>
            </a:r>
            <a:r>
              <a:rPr lang="fr-FR" sz="1200" i="1" dirty="0">
                <a:solidFill>
                  <a:srgbClr val="002060"/>
                </a:solidFill>
              </a:rPr>
              <a:t>Micro-ferme de la </a:t>
            </a:r>
            <a:r>
              <a:rPr lang="fr-FR" sz="1200" i="1" dirty="0" err="1">
                <a:solidFill>
                  <a:srgbClr val="002060"/>
                </a:solidFill>
              </a:rPr>
              <a:t>Bourdaisière</a:t>
            </a:r>
            <a:r>
              <a:rPr lang="fr-FR" sz="1200" i="1" dirty="0">
                <a:solidFill>
                  <a:srgbClr val="002060"/>
                </a:solidFill>
              </a:rPr>
              <a:t>, conception inspirée de la </a:t>
            </a:r>
            <a:r>
              <a:rPr lang="fr-FR" sz="1200" i="1" dirty="0" err="1">
                <a:solidFill>
                  <a:srgbClr val="002060"/>
                </a:solidFill>
              </a:rPr>
              <a:t>permaculture</a:t>
            </a:r>
            <a:r>
              <a:rPr lang="fr-FR" sz="1200" dirty="0">
                <a:solidFill>
                  <a:srgbClr val="002060"/>
                </a:solidFill>
              </a:rPr>
              <a:t>, Rédigé par Claire Uzan &amp; Gildas </a:t>
            </a:r>
            <a:r>
              <a:rPr lang="fr-FR" sz="1200" dirty="0" err="1">
                <a:solidFill>
                  <a:srgbClr val="002060"/>
                </a:solidFill>
              </a:rPr>
              <a:t>Véret</a:t>
            </a:r>
            <a:r>
              <a:rPr lang="fr-FR" sz="1200" dirty="0">
                <a:solidFill>
                  <a:srgbClr val="002060"/>
                </a:solidFill>
              </a:rPr>
              <a:t>, Horizonpermaculture.wix.com/</a:t>
            </a:r>
            <a:r>
              <a:rPr lang="fr-FR" sz="1200" dirty="0" err="1">
                <a:solidFill>
                  <a:srgbClr val="002060"/>
                </a:solidFill>
              </a:rPr>
              <a:t>perma</a:t>
            </a:r>
            <a:r>
              <a:rPr lang="fr-FR" sz="1200" dirty="0">
                <a:solidFill>
                  <a:srgbClr val="002060"/>
                </a:solidFill>
              </a:rPr>
              <a:t>, Mars 2014,  </a:t>
            </a:r>
            <a:r>
              <a:rPr lang="fr-FR" sz="1200" dirty="0">
                <a:solidFill>
                  <a:srgbClr val="002060"/>
                </a:solidFill>
                <a:hlinkClick r:id="rId3"/>
              </a:rPr>
              <a:t>http://</a:t>
            </a:r>
            <a:r>
              <a:rPr lang="fr-FR" sz="1200" dirty="0" smtClean="0">
                <a:solidFill>
                  <a:srgbClr val="002060"/>
                </a:solidFill>
                <a:hlinkClick r:id="rId3"/>
              </a:rPr>
              <a:t>www.fermesdavenir.org/wp-content/uploads/2014/09/rapport-Bourdaisi%C3%A8re-avril-2014-modifications-couleur-1.pdf</a:t>
            </a:r>
            <a:r>
              <a:rPr lang="fr-FR" sz="1200" dirty="0" smtClean="0">
                <a:solidFill>
                  <a:srgbClr val="002060"/>
                </a:solidFill>
              </a:rPr>
              <a:t> </a:t>
            </a:r>
            <a:endParaRPr lang="fr-FR" sz="1200" dirty="0">
              <a:solidFill>
                <a:srgbClr val="002060"/>
              </a:solidFill>
            </a:endParaRPr>
          </a:p>
        </p:txBody>
      </p:sp>
      <p:pic>
        <p:nvPicPr>
          <p:cNvPr id="22" name="Picture 2" descr="D:\Users\blisan\Documents\divers\Forêts-arbres\agroforestrie-tropica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321" y="2043519"/>
            <a:ext cx="6810375" cy="3924300"/>
          </a:xfrm>
          <a:prstGeom prst="rect">
            <a:avLst/>
          </a:prstGeom>
          <a:noFill/>
          <a:extLst>
            <a:ext uri="{909E8E84-426E-40DD-AFC4-6F175D3DCCD1}">
              <a14:hiddenFill xmlns:a14="http://schemas.microsoft.com/office/drawing/2010/main">
                <a:solidFill>
                  <a:srgbClr val="FFFFFF"/>
                </a:solidFill>
              </a14:hiddenFill>
            </a:ext>
          </a:extLst>
        </p:spPr>
      </p:pic>
      <p:sp>
        <p:nvSpPr>
          <p:cNvPr id="23" name="ZoneTexte 22"/>
          <p:cNvSpPr txBox="1"/>
          <p:nvPr/>
        </p:nvSpPr>
        <p:spPr>
          <a:xfrm>
            <a:off x="6369315" y="2697143"/>
            <a:ext cx="737868" cy="400083"/>
          </a:xfrm>
          <a:prstGeom prst="rect">
            <a:avLst/>
          </a:prstGeom>
          <a:noFill/>
        </p:spPr>
        <p:txBody>
          <a:bodyPr wrap="square" rtlCol="0">
            <a:spAutoFit/>
          </a:bodyPr>
          <a:lstStyle/>
          <a:p>
            <a:pPr algn="ctr"/>
            <a:r>
              <a:rPr lang="fr-FR" sz="1000" dirty="0" smtClean="0">
                <a:solidFill>
                  <a:srgbClr val="002060"/>
                </a:solidFill>
              </a:rPr>
              <a:t>Palmiers productifs</a:t>
            </a:r>
            <a:endParaRPr lang="fr-FR" sz="1000" dirty="0">
              <a:solidFill>
                <a:srgbClr val="002060"/>
              </a:solidFill>
            </a:endParaRPr>
          </a:p>
        </p:txBody>
      </p:sp>
      <p:sp>
        <p:nvSpPr>
          <p:cNvPr id="24" name="ZoneTexte 23"/>
          <p:cNvSpPr txBox="1"/>
          <p:nvPr/>
        </p:nvSpPr>
        <p:spPr>
          <a:xfrm>
            <a:off x="6584077" y="3345538"/>
            <a:ext cx="798630" cy="707886"/>
          </a:xfrm>
          <a:prstGeom prst="rect">
            <a:avLst/>
          </a:prstGeom>
          <a:noFill/>
        </p:spPr>
        <p:txBody>
          <a:bodyPr wrap="square" rtlCol="0">
            <a:spAutoFit/>
          </a:bodyPr>
          <a:lstStyle/>
          <a:p>
            <a:pPr algn="ctr"/>
            <a:r>
              <a:rPr lang="fr-FR" sz="1000" dirty="0" smtClean="0">
                <a:solidFill>
                  <a:srgbClr val="002060"/>
                </a:solidFill>
              </a:rPr>
              <a:t>Arbres légumineux à feuillage clairsemé</a:t>
            </a:r>
            <a:endParaRPr lang="fr-FR" sz="1000" dirty="0">
              <a:solidFill>
                <a:srgbClr val="002060"/>
              </a:solidFill>
            </a:endParaRPr>
          </a:p>
        </p:txBody>
      </p:sp>
      <p:sp>
        <p:nvSpPr>
          <p:cNvPr id="25" name="ZoneTexte 24"/>
          <p:cNvSpPr txBox="1"/>
          <p:nvPr/>
        </p:nvSpPr>
        <p:spPr>
          <a:xfrm>
            <a:off x="6427585" y="4101964"/>
            <a:ext cx="902958" cy="553998"/>
          </a:xfrm>
          <a:prstGeom prst="rect">
            <a:avLst/>
          </a:prstGeom>
          <a:noFill/>
        </p:spPr>
        <p:txBody>
          <a:bodyPr wrap="square" rtlCol="0">
            <a:spAutoFit/>
          </a:bodyPr>
          <a:lstStyle/>
          <a:p>
            <a:pPr algn="ctr"/>
            <a:r>
              <a:rPr lang="fr-FR" sz="1000" dirty="0" smtClean="0">
                <a:solidFill>
                  <a:srgbClr val="002060"/>
                </a:solidFill>
              </a:rPr>
              <a:t>Fruits à chair ou à coque (noix)</a:t>
            </a:r>
            <a:endParaRPr lang="fr-FR" sz="1000" dirty="0">
              <a:solidFill>
                <a:srgbClr val="002060"/>
              </a:solidFill>
            </a:endParaRPr>
          </a:p>
        </p:txBody>
      </p:sp>
      <p:sp>
        <p:nvSpPr>
          <p:cNvPr id="26" name="ZoneTexte 25"/>
          <p:cNvSpPr txBox="1"/>
          <p:nvPr/>
        </p:nvSpPr>
        <p:spPr>
          <a:xfrm>
            <a:off x="6374936" y="4643010"/>
            <a:ext cx="1107511" cy="1015663"/>
          </a:xfrm>
          <a:prstGeom prst="rect">
            <a:avLst/>
          </a:prstGeom>
          <a:noFill/>
        </p:spPr>
        <p:txBody>
          <a:bodyPr wrap="square" rtlCol="0">
            <a:spAutoFit/>
          </a:bodyPr>
          <a:lstStyle/>
          <a:p>
            <a:pPr algn="ctr"/>
            <a:r>
              <a:rPr lang="fr-FR" sz="1000" dirty="0" smtClean="0">
                <a:solidFill>
                  <a:srgbClr val="002060"/>
                </a:solidFill>
              </a:rPr>
              <a:t>Caféier,</a:t>
            </a:r>
          </a:p>
          <a:p>
            <a:pPr algn="ctr"/>
            <a:r>
              <a:rPr lang="fr-FR" sz="1000" dirty="0" smtClean="0">
                <a:solidFill>
                  <a:srgbClr val="002060"/>
                </a:solidFill>
              </a:rPr>
              <a:t>Ananas,</a:t>
            </a:r>
          </a:p>
          <a:p>
            <a:pPr algn="ctr"/>
            <a:r>
              <a:rPr lang="fr-FR" sz="1000" dirty="0" smtClean="0">
                <a:solidFill>
                  <a:srgbClr val="002060"/>
                </a:solidFill>
              </a:rPr>
              <a:t>Gingembre,</a:t>
            </a:r>
          </a:p>
          <a:p>
            <a:pPr algn="ctr"/>
            <a:r>
              <a:rPr lang="fr-FR" sz="1000" dirty="0" smtClean="0">
                <a:solidFill>
                  <a:srgbClr val="002060"/>
                </a:solidFill>
              </a:rPr>
              <a:t>Manioc, patate douce</a:t>
            </a:r>
          </a:p>
          <a:p>
            <a:pPr algn="ctr"/>
            <a:r>
              <a:rPr lang="fr-FR" sz="1000" dirty="0" smtClean="0">
                <a:solidFill>
                  <a:srgbClr val="002060"/>
                </a:solidFill>
              </a:rPr>
              <a:t>Etc.</a:t>
            </a:r>
            <a:endParaRPr lang="fr-FR" sz="1000" dirty="0">
              <a:solidFill>
                <a:srgbClr val="002060"/>
              </a:solidFill>
            </a:endParaRPr>
          </a:p>
        </p:txBody>
      </p:sp>
      <p:sp>
        <p:nvSpPr>
          <p:cNvPr id="27" name="ZoneTexte 26"/>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60307374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218501" y="172123"/>
            <a:ext cx="436084" cy="199489"/>
          </a:xfrm>
        </p:spPr>
        <p:txBody>
          <a:bodyPr/>
          <a:lstStyle/>
          <a:p>
            <a:fld id="{814B13E8-1059-4FEE-952E-0153852B3488}" type="slidenum">
              <a:rPr lang="fr-FR" smtClean="0"/>
              <a:t>128</a:t>
            </a:fld>
            <a:endParaRPr lang="fr-FR" dirty="0"/>
          </a:p>
        </p:txBody>
      </p:sp>
      <p:sp>
        <p:nvSpPr>
          <p:cNvPr id="5" name="ZoneTexte 4"/>
          <p:cNvSpPr txBox="1"/>
          <p:nvPr/>
        </p:nvSpPr>
        <p:spPr>
          <a:xfrm>
            <a:off x="209321" y="638534"/>
            <a:ext cx="6191479" cy="369332"/>
          </a:xfrm>
          <a:prstGeom prst="rect">
            <a:avLst/>
          </a:prstGeom>
          <a:noFill/>
        </p:spPr>
        <p:txBody>
          <a:bodyPr wrap="square" rtlCol="0">
            <a:spAutoFit/>
          </a:bodyPr>
          <a:lstStyle/>
          <a:p>
            <a:r>
              <a:rPr lang="fr-FR" b="1" dirty="0" smtClean="0">
                <a:solidFill>
                  <a:srgbClr val="008000"/>
                </a:solidFill>
              </a:rPr>
              <a:t>A2. Sauver les espèces de bois de rose de Madagascar (suite)</a:t>
            </a:r>
            <a:endParaRPr lang="fr-FR" b="1" dirty="0">
              <a:solidFill>
                <a:srgbClr val="008000"/>
              </a:solidFill>
            </a:endParaRPr>
          </a:p>
        </p:txBody>
      </p:sp>
      <p:sp>
        <p:nvSpPr>
          <p:cNvPr id="6" name="Rectangle 5"/>
          <p:cNvSpPr/>
          <p:nvPr/>
        </p:nvSpPr>
        <p:spPr>
          <a:xfrm>
            <a:off x="218501" y="1104945"/>
            <a:ext cx="5811784" cy="369332"/>
          </a:xfrm>
          <a:prstGeom prst="rect">
            <a:avLst/>
          </a:prstGeom>
        </p:spPr>
        <p:txBody>
          <a:bodyPr wrap="none">
            <a:spAutoFit/>
          </a:bodyPr>
          <a:lstStyle/>
          <a:p>
            <a:r>
              <a:rPr lang="fr-FR" b="1" dirty="0" smtClean="0">
                <a:solidFill>
                  <a:schemeClr val="accent5">
                    <a:lumMod val="50000"/>
                  </a:schemeClr>
                </a:solidFill>
              </a:rPr>
              <a:t>A2.4. Pistes de mesures </a:t>
            </a:r>
            <a:r>
              <a:rPr lang="fr-FR" b="1" dirty="0">
                <a:solidFill>
                  <a:schemeClr val="accent5">
                    <a:lumMod val="50000"/>
                  </a:schemeClr>
                </a:solidFill>
              </a:rPr>
              <a:t>incitatives et conservatoires (suite</a:t>
            </a:r>
            <a:r>
              <a:rPr lang="fr-FR" b="1" dirty="0" smtClean="0">
                <a:solidFill>
                  <a:schemeClr val="accent5">
                    <a:lumMod val="50000"/>
                  </a:schemeClr>
                </a:solidFill>
              </a:rPr>
              <a:t>)</a:t>
            </a:r>
            <a:endParaRPr lang="fr-FR" b="1" dirty="0">
              <a:solidFill>
                <a:schemeClr val="accent5">
                  <a:lumMod val="50000"/>
                </a:schemeClr>
              </a:solidFill>
            </a:endParaRPr>
          </a:p>
        </p:txBody>
      </p:sp>
      <p:sp>
        <p:nvSpPr>
          <p:cNvPr id="24" name="Flèche courbée vers la droite 5"/>
          <p:cNvSpPr>
            <a:spLocks noChangeArrowheads="1"/>
          </p:cNvSpPr>
          <p:nvPr/>
        </p:nvSpPr>
        <p:spPr bwMode="auto">
          <a:xfrm>
            <a:off x="1926745" y="1989421"/>
            <a:ext cx="1223963" cy="2232025"/>
          </a:xfrm>
          <a:prstGeom prst="curvedRightArrow">
            <a:avLst>
              <a:gd name="adj1" fmla="val 24999"/>
              <a:gd name="adj2" fmla="val 50006"/>
              <a:gd name="adj3" fmla="val 25000"/>
            </a:avLst>
          </a:prstGeom>
          <a:solidFill>
            <a:schemeClr val="bg1"/>
          </a:solidFill>
          <a:ln w="9525" algn="ctr">
            <a:solidFill>
              <a:schemeClr val="tx1"/>
            </a:solidFill>
            <a:round/>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latin typeface="Arial" panose="020B0604020202020204" pitchFamily="34" charset="0"/>
            </a:endParaRPr>
          </a:p>
        </p:txBody>
      </p:sp>
      <p:sp>
        <p:nvSpPr>
          <p:cNvPr id="25" name="Flèche courbée vers la droite 11"/>
          <p:cNvSpPr>
            <a:spLocks noChangeArrowheads="1"/>
          </p:cNvSpPr>
          <p:nvPr/>
        </p:nvSpPr>
        <p:spPr bwMode="auto">
          <a:xfrm rot="10800000">
            <a:off x="6246333" y="1989421"/>
            <a:ext cx="1223962" cy="2232025"/>
          </a:xfrm>
          <a:prstGeom prst="curvedRightArrow">
            <a:avLst>
              <a:gd name="adj1" fmla="val 24999"/>
              <a:gd name="adj2" fmla="val 50006"/>
              <a:gd name="adj3" fmla="val 25000"/>
            </a:avLst>
          </a:prstGeom>
          <a:solidFill>
            <a:schemeClr val="bg1"/>
          </a:solidFill>
          <a:ln w="9525" algn="ctr">
            <a:solidFill>
              <a:schemeClr val="tx1"/>
            </a:solidFill>
            <a:round/>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latin typeface="Arial" panose="020B0604020202020204" pitchFamily="34" charset="0"/>
            </a:endParaRPr>
          </a:p>
        </p:txBody>
      </p:sp>
      <p:sp>
        <p:nvSpPr>
          <p:cNvPr id="26" name="Ellipse 12"/>
          <p:cNvSpPr>
            <a:spLocks noChangeArrowheads="1"/>
          </p:cNvSpPr>
          <p:nvPr/>
        </p:nvSpPr>
        <p:spPr bwMode="auto">
          <a:xfrm>
            <a:off x="3582508" y="1844958"/>
            <a:ext cx="2376487" cy="735013"/>
          </a:xfrm>
          <a:prstGeom prst="ellipse">
            <a:avLst/>
          </a:prstGeom>
          <a:solidFill>
            <a:schemeClr val="bg1"/>
          </a:solidFill>
          <a:ln w="9525" algn="ctr">
            <a:solidFill>
              <a:schemeClr val="tx1"/>
            </a:solidFill>
            <a:round/>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latin typeface="Arial" panose="020B0604020202020204" pitchFamily="34" charset="0"/>
              </a:rPr>
              <a:t>Pauvreté</a:t>
            </a:r>
          </a:p>
        </p:txBody>
      </p:sp>
      <p:sp>
        <p:nvSpPr>
          <p:cNvPr id="27" name="Ellipse 13"/>
          <p:cNvSpPr>
            <a:spLocks noChangeArrowheads="1"/>
          </p:cNvSpPr>
          <p:nvPr/>
        </p:nvSpPr>
        <p:spPr bwMode="auto">
          <a:xfrm>
            <a:off x="3293583" y="3716621"/>
            <a:ext cx="2808287" cy="519351"/>
          </a:xfrm>
          <a:prstGeom prst="ellipse">
            <a:avLst/>
          </a:prstGeom>
          <a:solidFill>
            <a:schemeClr val="bg1"/>
          </a:solidFill>
          <a:ln w="9525" algn="ctr">
            <a:solidFill>
              <a:schemeClr val="tx1"/>
            </a:solidFill>
            <a:round/>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dirty="0" smtClean="0">
                <a:latin typeface="Arial" panose="020B0604020202020204" pitchFamily="34" charset="0"/>
              </a:rPr>
              <a:t>« Tentations »</a:t>
            </a:r>
            <a:endParaRPr lang="fr-FR" altLang="fr-FR" sz="1800" dirty="0">
              <a:latin typeface="Arial" panose="020B0604020202020204" pitchFamily="34" charset="0"/>
            </a:endParaRPr>
          </a:p>
        </p:txBody>
      </p:sp>
      <p:sp>
        <p:nvSpPr>
          <p:cNvPr id="28" name="Text Box 10"/>
          <p:cNvSpPr txBox="1">
            <a:spLocks noChangeArrowheads="1"/>
          </p:cNvSpPr>
          <p:nvPr/>
        </p:nvSpPr>
        <p:spPr bwMode="auto">
          <a:xfrm>
            <a:off x="3320052" y="2821331"/>
            <a:ext cx="290139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fr-FR" altLang="fr-FR" sz="1200" dirty="0">
                <a:solidFill>
                  <a:srgbClr val="002060"/>
                </a:solidFill>
                <a:latin typeface="Arial" panose="020B0604020202020204" pitchFamily="34" charset="0"/>
              </a:rPr>
              <a:t>Détournement des fonds public </a:t>
            </a:r>
            <a:endParaRPr lang="fr-FR" altLang="fr-FR" sz="1200" dirty="0" smtClean="0">
              <a:solidFill>
                <a:srgbClr val="002060"/>
              </a:solidFill>
              <a:latin typeface="Arial" panose="020B0604020202020204" pitchFamily="34" charset="0"/>
            </a:endParaRPr>
          </a:p>
          <a:p>
            <a:pPr algn="ctr" eaLnBrk="1" hangingPunct="1">
              <a:spcBef>
                <a:spcPct val="50000"/>
              </a:spcBef>
              <a:buFontTx/>
              <a:buNone/>
            </a:pPr>
            <a:r>
              <a:rPr lang="fr-FR" altLang="fr-FR" sz="1200" dirty="0" smtClean="0">
                <a:solidFill>
                  <a:srgbClr val="002060"/>
                </a:solidFill>
              </a:rPr>
              <a:t>→ </a:t>
            </a:r>
            <a:r>
              <a:rPr lang="fr-FR" altLang="fr-FR" sz="1200" dirty="0" smtClean="0">
                <a:solidFill>
                  <a:srgbClr val="002060"/>
                </a:solidFill>
                <a:latin typeface="Arial" panose="020B0604020202020204" pitchFamily="34" charset="0"/>
              </a:rPr>
              <a:t>et </a:t>
            </a:r>
            <a:r>
              <a:rPr lang="fr-FR" altLang="fr-FR" sz="1200" dirty="0">
                <a:solidFill>
                  <a:srgbClr val="002060"/>
                </a:solidFill>
                <a:latin typeface="Arial" panose="020B0604020202020204" pitchFamily="34" charset="0"/>
              </a:rPr>
              <a:t>donc appauvrissement du pays.</a:t>
            </a:r>
          </a:p>
        </p:txBody>
      </p:sp>
      <p:sp>
        <p:nvSpPr>
          <p:cNvPr id="29" name="Text Box 11"/>
          <p:cNvSpPr txBox="1">
            <a:spLocks noChangeArrowheads="1"/>
          </p:cNvSpPr>
          <p:nvPr/>
        </p:nvSpPr>
        <p:spPr bwMode="auto">
          <a:xfrm>
            <a:off x="199546" y="1768780"/>
            <a:ext cx="167188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fr-FR" altLang="fr-FR" sz="1200" dirty="0" smtClean="0">
                <a:solidFill>
                  <a:srgbClr val="002060"/>
                </a:solidFill>
                <a:latin typeface="Arial" panose="020B0604020202020204" pitchFamily="34" charset="0"/>
              </a:rPr>
              <a:t>Exemple </a:t>
            </a:r>
            <a:r>
              <a:rPr lang="fr-FR" altLang="fr-FR" sz="1200" dirty="0">
                <a:solidFill>
                  <a:srgbClr val="002060"/>
                </a:solidFill>
                <a:latin typeface="Arial" panose="020B0604020202020204" pitchFamily="34" charset="0"/>
              </a:rPr>
              <a:t>du fonctionnaire mal payé, qui veut payer des études à </a:t>
            </a:r>
            <a:r>
              <a:rPr lang="fr-FR" altLang="fr-FR" sz="1200" dirty="0" smtClean="0">
                <a:solidFill>
                  <a:srgbClr val="002060"/>
                </a:solidFill>
                <a:latin typeface="Arial" panose="020B0604020202020204" pitchFamily="34" charset="0"/>
              </a:rPr>
              <a:t>ses enfants </a:t>
            </a:r>
            <a:r>
              <a:rPr lang="fr-FR" altLang="fr-FR" sz="1200" dirty="0">
                <a:solidFill>
                  <a:srgbClr val="002060"/>
                </a:solidFill>
                <a:latin typeface="Arial" panose="020B0604020202020204" pitchFamily="34" charset="0"/>
              </a:rPr>
              <a:t>et pour lequel </a:t>
            </a:r>
            <a:r>
              <a:rPr lang="fr-FR" altLang="fr-FR" sz="1200" dirty="0" smtClean="0">
                <a:solidFill>
                  <a:srgbClr val="002060"/>
                </a:solidFill>
                <a:latin typeface="Arial" panose="020B0604020202020204" pitchFamily="34" charset="0"/>
              </a:rPr>
              <a:t>« les petites cadeaux » sont </a:t>
            </a:r>
            <a:r>
              <a:rPr lang="fr-FR" altLang="fr-FR" sz="1200" dirty="0">
                <a:solidFill>
                  <a:srgbClr val="002060"/>
                </a:solidFill>
                <a:latin typeface="Arial" panose="020B0604020202020204" pitchFamily="34" charset="0"/>
              </a:rPr>
              <a:t>un moyen d’y parvenir </a:t>
            </a:r>
            <a:r>
              <a:rPr lang="fr-FR" altLang="fr-FR" sz="1200" dirty="0" smtClean="0">
                <a:solidFill>
                  <a:srgbClr val="002060"/>
                </a:solidFill>
                <a:latin typeface="Arial" panose="020B0604020202020204" pitchFamily="34" charset="0"/>
              </a:rPr>
              <a:t>facilement.</a:t>
            </a:r>
            <a:endParaRPr lang="fr-FR" altLang="fr-FR" sz="1200" dirty="0">
              <a:solidFill>
                <a:srgbClr val="002060"/>
              </a:solidFill>
              <a:latin typeface="Arial" panose="020B0604020202020204" pitchFamily="34" charset="0"/>
            </a:endParaRPr>
          </a:p>
        </p:txBody>
      </p:sp>
      <p:sp>
        <p:nvSpPr>
          <p:cNvPr id="30" name="Ellipse 13"/>
          <p:cNvSpPr>
            <a:spLocks noChangeArrowheads="1"/>
          </p:cNvSpPr>
          <p:nvPr/>
        </p:nvSpPr>
        <p:spPr bwMode="auto">
          <a:xfrm>
            <a:off x="2729991" y="4887751"/>
            <a:ext cx="3864034" cy="908864"/>
          </a:xfrm>
          <a:prstGeom prst="ellipse">
            <a:avLst/>
          </a:prstGeom>
          <a:solidFill>
            <a:schemeClr val="bg1"/>
          </a:solidFill>
          <a:ln w="9525" algn="ctr">
            <a:solidFill>
              <a:schemeClr val="tx1"/>
            </a:solidFill>
            <a:round/>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a:latin typeface="Arial" panose="020B0604020202020204" pitchFamily="34" charset="0"/>
              </a:rPr>
              <a:t> Incivismes, absence de valeurs morales</a:t>
            </a:r>
          </a:p>
        </p:txBody>
      </p:sp>
      <p:sp>
        <p:nvSpPr>
          <p:cNvPr id="31" name="Line 14"/>
          <p:cNvSpPr>
            <a:spLocks noChangeShapeType="1"/>
          </p:cNvSpPr>
          <p:nvPr/>
        </p:nvSpPr>
        <p:spPr bwMode="auto">
          <a:xfrm flipV="1">
            <a:off x="4662008" y="4581808"/>
            <a:ext cx="0" cy="2159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fr-FR"/>
          </a:p>
        </p:txBody>
      </p:sp>
      <p:sp>
        <p:nvSpPr>
          <p:cNvPr id="13" name="ZoneTexte 12"/>
          <p:cNvSpPr txBox="1"/>
          <p:nvPr/>
        </p:nvSpPr>
        <p:spPr>
          <a:xfrm>
            <a:off x="805676" y="5918445"/>
            <a:ext cx="5910921" cy="646331"/>
          </a:xfrm>
          <a:prstGeom prst="rect">
            <a:avLst/>
          </a:prstGeom>
          <a:noFill/>
        </p:spPr>
        <p:txBody>
          <a:bodyPr wrap="square" rtlCol="0">
            <a:spAutoFit/>
          </a:bodyPr>
          <a:lstStyle/>
          <a:p>
            <a:pPr algn="ctr"/>
            <a:r>
              <a:rPr lang="fr-FR" sz="1200" dirty="0">
                <a:solidFill>
                  <a:srgbClr val="002060"/>
                </a:solidFill>
              </a:rPr>
              <a:t>Le cercle vicieux de la corruption (schéma </a:t>
            </a:r>
            <a:r>
              <a:rPr lang="fr-FR" sz="1200" dirty="0" smtClean="0">
                <a:solidFill>
                  <a:srgbClr val="002060"/>
                </a:solidFill>
              </a:rPr>
              <a:t>simplifié) (auteur : B. Lisan).</a:t>
            </a:r>
          </a:p>
          <a:p>
            <a:pPr algn="ctr"/>
            <a:r>
              <a:rPr lang="fr-FR" sz="1200" i="1" dirty="0" smtClean="0">
                <a:solidFill>
                  <a:srgbClr val="002060"/>
                </a:solidFill>
              </a:rPr>
              <a:t>Comment le casser ? Par l’instruction, l’éducation ? L’instruction civique et morale ? L’imagination positive ?  …</a:t>
            </a:r>
            <a:endParaRPr lang="fr-FR" sz="1200" i="1" dirty="0">
              <a:solidFill>
                <a:srgbClr val="002060"/>
              </a:solidFill>
            </a:endParaRPr>
          </a:p>
        </p:txBody>
      </p:sp>
      <p:sp>
        <p:nvSpPr>
          <p:cNvPr id="14" name="ZoneTexte 13"/>
          <p:cNvSpPr txBox="1"/>
          <p:nvPr/>
        </p:nvSpPr>
        <p:spPr>
          <a:xfrm>
            <a:off x="7066709" y="5467930"/>
            <a:ext cx="4930208" cy="1200329"/>
          </a:xfrm>
          <a:prstGeom prst="rect">
            <a:avLst/>
          </a:prstGeom>
          <a:noFill/>
        </p:spPr>
        <p:txBody>
          <a:bodyPr wrap="square" rtlCol="0">
            <a:spAutoFit/>
          </a:bodyPr>
          <a:lstStyle/>
          <a:p>
            <a:pPr algn="r"/>
            <a:r>
              <a:rPr lang="fr-FR" sz="1200" dirty="0" smtClean="0">
                <a:solidFill>
                  <a:srgbClr val="002060"/>
                </a:solidFill>
                <a:latin typeface="Calibri" panose="020F0502020204030204" pitchFamily="34" charset="0"/>
              </a:rPr>
              <a:t>↗  </a:t>
            </a:r>
            <a:r>
              <a:rPr lang="fr-FR" sz="1200" dirty="0" smtClean="0">
                <a:solidFill>
                  <a:srgbClr val="002060"/>
                </a:solidFill>
              </a:rPr>
              <a:t>Il </a:t>
            </a:r>
            <a:r>
              <a:rPr lang="fr-FR" sz="1200" dirty="0">
                <a:solidFill>
                  <a:srgbClr val="002060"/>
                </a:solidFill>
              </a:rPr>
              <a:t>faudrait diversifier ou changer les techniques culturales, les sources alimentaires et de revenus pour les paysans </a:t>
            </a:r>
            <a:r>
              <a:rPr lang="fr-FR" sz="1200" dirty="0" smtClean="0">
                <a:solidFill>
                  <a:srgbClr val="002060"/>
                </a:solidFill>
              </a:rPr>
              <a:t>malgaches, voire tester des plantes alimentaires d’avenir, en tenant compte qu’elles ne constitueront pas une menace pour la flore indigène (pas de risques invasif).</a:t>
            </a:r>
          </a:p>
          <a:p>
            <a:pPr algn="r"/>
            <a:r>
              <a:rPr lang="fr-FR" sz="1200" dirty="0" smtClean="0">
                <a:solidFill>
                  <a:srgbClr val="002060"/>
                </a:solidFill>
              </a:rPr>
              <a:t>Exemple : ici, amarante </a:t>
            </a:r>
            <a:r>
              <a:rPr lang="fr-FR" sz="1200" dirty="0">
                <a:solidFill>
                  <a:srgbClr val="002060"/>
                </a:solidFill>
              </a:rPr>
              <a:t>rouge et </a:t>
            </a:r>
            <a:r>
              <a:rPr lang="fr-FR" sz="1200" dirty="0" smtClean="0">
                <a:solidFill>
                  <a:srgbClr val="002060"/>
                </a:solidFill>
              </a:rPr>
              <a:t>or </a:t>
            </a:r>
            <a:r>
              <a:rPr lang="fr-FR" sz="1200" dirty="0" smtClean="0">
                <a:solidFill>
                  <a:srgbClr val="002060"/>
                </a:solidFill>
                <a:latin typeface="Calibri" panose="020F0502020204030204" pitchFamily="34" charset="0"/>
              </a:rPr>
              <a:t>↑</a:t>
            </a:r>
            <a:r>
              <a:rPr lang="fr-FR" sz="1200" dirty="0" smtClean="0">
                <a:solidFill>
                  <a:srgbClr val="002060"/>
                </a:solidFill>
              </a:rPr>
              <a:t>. </a:t>
            </a:r>
            <a:r>
              <a:rPr lang="fr-FR" sz="1200" dirty="0">
                <a:solidFill>
                  <a:srgbClr val="002060"/>
                </a:solidFill>
              </a:rPr>
              <a:t>Source </a:t>
            </a:r>
            <a:r>
              <a:rPr lang="fr-FR" sz="1200" dirty="0" smtClean="0">
                <a:solidFill>
                  <a:srgbClr val="002060"/>
                </a:solidFill>
              </a:rPr>
              <a:t>: IMAP, </a:t>
            </a:r>
            <a:r>
              <a:rPr lang="fr-FR" sz="1200" dirty="0">
                <a:solidFill>
                  <a:srgbClr val="002060"/>
                </a:solidFill>
                <a:hlinkClick r:id="rId2"/>
              </a:rPr>
              <a:t>http://</a:t>
            </a:r>
            <a:r>
              <a:rPr lang="fr-FR" sz="1200" dirty="0" smtClean="0">
                <a:solidFill>
                  <a:srgbClr val="002060"/>
                </a:solidFill>
                <a:hlinkClick r:id="rId2"/>
              </a:rPr>
              <a:t>www.comuntierra.org/site/blog_post.php?idPost=144&amp;id_idioma=2</a:t>
            </a:r>
            <a:r>
              <a:rPr lang="fr-FR" sz="1200" dirty="0" smtClean="0">
                <a:solidFill>
                  <a:srgbClr val="002060"/>
                </a:solidFill>
              </a:rPr>
              <a:t> </a:t>
            </a:r>
            <a:endParaRPr lang="fr-FR" sz="1200" dirty="0">
              <a:solidFill>
                <a:srgbClr val="002060"/>
              </a:solidFill>
            </a:endParaRPr>
          </a:p>
        </p:txBody>
      </p:sp>
      <p:pic>
        <p:nvPicPr>
          <p:cNvPr id="1024" name="Image 10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7494" y="3502691"/>
            <a:ext cx="2620319" cy="1965239"/>
          </a:xfrm>
          <a:prstGeom prst="rect">
            <a:avLst/>
          </a:prstGeom>
        </p:spPr>
      </p:pic>
      <p:pic>
        <p:nvPicPr>
          <p:cNvPr id="1025" name="Image 10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9562" y="751601"/>
            <a:ext cx="2696976" cy="1550761"/>
          </a:xfrm>
          <a:prstGeom prst="rect">
            <a:avLst/>
          </a:prstGeom>
        </p:spPr>
      </p:pic>
      <p:sp>
        <p:nvSpPr>
          <p:cNvPr id="1027" name="ZoneTexte 1026"/>
          <p:cNvSpPr txBox="1"/>
          <p:nvPr/>
        </p:nvSpPr>
        <p:spPr>
          <a:xfrm>
            <a:off x="9253952" y="2306380"/>
            <a:ext cx="2845678" cy="1015663"/>
          </a:xfrm>
          <a:prstGeom prst="rect">
            <a:avLst/>
          </a:prstGeom>
          <a:noFill/>
        </p:spPr>
        <p:txBody>
          <a:bodyPr wrap="square" rtlCol="0">
            <a:spAutoFit/>
          </a:bodyPr>
          <a:lstStyle/>
          <a:p>
            <a:pPr algn="ctr"/>
            <a:r>
              <a:rPr lang="fr-FR" sz="1200" dirty="0" smtClean="0">
                <a:solidFill>
                  <a:srgbClr val="002060"/>
                </a:solidFill>
                <a:latin typeface="Calibri" panose="020F0502020204030204" pitchFamily="34" charset="0"/>
              </a:rPr>
              <a:t>↖  </a:t>
            </a:r>
            <a:r>
              <a:rPr lang="fr-FR" sz="1200" dirty="0" smtClean="0">
                <a:solidFill>
                  <a:srgbClr val="002060"/>
                </a:solidFill>
              </a:rPr>
              <a:t>Culture </a:t>
            </a:r>
            <a:r>
              <a:rPr lang="fr-FR" sz="1200" dirty="0">
                <a:solidFill>
                  <a:srgbClr val="002060"/>
                </a:solidFill>
              </a:rPr>
              <a:t>de l’algue, la </a:t>
            </a:r>
            <a:r>
              <a:rPr lang="fr-FR" sz="1200" dirty="0" smtClean="0">
                <a:solidFill>
                  <a:srgbClr val="002060"/>
                </a:solidFill>
              </a:rPr>
              <a:t>spiruline. </a:t>
            </a:r>
          </a:p>
          <a:p>
            <a:pPr algn="ctr"/>
            <a:r>
              <a:rPr lang="fr-FR" sz="1200" dirty="0" smtClean="0">
                <a:solidFill>
                  <a:srgbClr val="002060"/>
                </a:solidFill>
                <a:latin typeface="Calibri" panose="020F0502020204030204" pitchFamily="34" charset="0"/>
              </a:rPr>
              <a:t>↗  </a:t>
            </a:r>
            <a:r>
              <a:rPr lang="fr-FR" sz="1200" dirty="0" smtClean="0">
                <a:solidFill>
                  <a:srgbClr val="002060"/>
                </a:solidFill>
              </a:rPr>
              <a:t>Culture facile du fruit « </a:t>
            </a:r>
            <a:r>
              <a:rPr lang="fr-FR" sz="1200" b="1" dirty="0" err="1" smtClean="0">
                <a:solidFill>
                  <a:srgbClr val="002060"/>
                </a:solidFill>
              </a:rPr>
              <a:t>poc-poc</a:t>
            </a:r>
            <a:r>
              <a:rPr lang="fr-FR" sz="1200" dirty="0" smtClean="0">
                <a:solidFill>
                  <a:srgbClr val="002060"/>
                </a:solidFill>
              </a:rPr>
              <a:t> » (Physalis). etc. … Source images </a:t>
            </a:r>
            <a:r>
              <a:rPr lang="fr-FR" sz="1200" dirty="0">
                <a:solidFill>
                  <a:srgbClr val="002060"/>
                </a:solidFill>
              </a:rPr>
              <a:t>: </a:t>
            </a:r>
            <a:r>
              <a:rPr lang="fr-FR" sz="1200" dirty="0">
                <a:solidFill>
                  <a:srgbClr val="002060"/>
                </a:solidFill>
                <a:hlinkClick r:id="rId5"/>
              </a:rPr>
              <a:t>http://</a:t>
            </a:r>
            <a:r>
              <a:rPr lang="fr-FR" sz="1200" dirty="0" smtClean="0">
                <a:solidFill>
                  <a:srgbClr val="002060"/>
                </a:solidFill>
                <a:hlinkClick r:id="rId5"/>
              </a:rPr>
              <a:t>environnementmadagascar.blogspot.fr/2011_02_01_archive.html</a:t>
            </a:r>
            <a:r>
              <a:rPr lang="fr-FR" sz="1200" dirty="0" smtClean="0">
                <a:solidFill>
                  <a:srgbClr val="002060"/>
                </a:solidFill>
              </a:rPr>
              <a:t> </a:t>
            </a:r>
            <a:endParaRPr lang="fr-FR" sz="1200" dirty="0">
              <a:solidFill>
                <a:srgbClr val="002060"/>
              </a:solidFill>
            </a:endParaRPr>
          </a:p>
        </p:txBody>
      </p:sp>
      <p:pic>
        <p:nvPicPr>
          <p:cNvPr id="1028" name="Image 10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5552" y="751600"/>
            <a:ext cx="2070347" cy="1550762"/>
          </a:xfrm>
          <a:prstGeom prst="rect">
            <a:avLst/>
          </a:prstGeom>
        </p:spPr>
      </p:pic>
      <p:sp>
        <p:nvSpPr>
          <p:cNvPr id="21" name="Text Box 11"/>
          <p:cNvSpPr txBox="1">
            <a:spLocks noChangeArrowheads="1"/>
          </p:cNvSpPr>
          <p:nvPr/>
        </p:nvSpPr>
        <p:spPr bwMode="auto">
          <a:xfrm>
            <a:off x="218502" y="3684950"/>
            <a:ext cx="170824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fr-FR" altLang="fr-FR" sz="1200" dirty="0">
                <a:solidFill>
                  <a:srgbClr val="002060"/>
                </a:solidFill>
                <a:latin typeface="Arial" panose="020B0604020202020204" pitchFamily="34" charset="0"/>
              </a:rPr>
              <a:t>Absence </a:t>
            </a:r>
            <a:r>
              <a:rPr lang="fr-FR" altLang="fr-FR" sz="1200" dirty="0" smtClean="0">
                <a:solidFill>
                  <a:srgbClr val="002060"/>
                </a:solidFill>
                <a:latin typeface="Arial" panose="020B0604020202020204" pitchFamily="34" charset="0"/>
              </a:rPr>
              <a:t>de valeurs morales (cynisme) </a:t>
            </a:r>
            <a:r>
              <a:rPr lang="fr-FR" altLang="fr-FR" sz="1200" dirty="0">
                <a:solidFill>
                  <a:srgbClr val="002060"/>
                </a:solidFill>
                <a:latin typeface="Arial" panose="020B0604020202020204" pitchFamily="34" charset="0"/>
              </a:rPr>
              <a:t>et de civisme </a:t>
            </a:r>
            <a:r>
              <a:rPr lang="fr-FR" altLang="fr-FR" sz="1200" dirty="0" smtClean="0">
                <a:solidFill>
                  <a:srgbClr val="002060"/>
                </a:solidFill>
                <a:latin typeface="Arial" panose="020B0604020202020204" pitchFamily="34" charset="0"/>
              </a:rPr>
              <a:t>et / ou  </a:t>
            </a:r>
            <a:r>
              <a:rPr lang="fr-FR" altLang="fr-FR" sz="1200" dirty="0">
                <a:solidFill>
                  <a:srgbClr val="002060"/>
                </a:solidFill>
                <a:latin typeface="Arial" panose="020B0604020202020204" pitchFamily="34" charset="0"/>
              </a:rPr>
              <a:t>désir d’un meilleur niveau de vie, de s’élever dans la vie, </a:t>
            </a:r>
            <a:r>
              <a:rPr lang="fr-FR" altLang="fr-FR" sz="1200" dirty="0" smtClean="0">
                <a:solidFill>
                  <a:srgbClr val="002060"/>
                </a:solidFill>
                <a:latin typeface="Arial" panose="020B0604020202020204" pitchFamily="34" charset="0"/>
              </a:rPr>
              <a:t>par </a:t>
            </a:r>
            <a:r>
              <a:rPr lang="fr-FR" altLang="fr-FR" sz="1200" dirty="0">
                <a:solidFill>
                  <a:srgbClr val="002060"/>
                </a:solidFill>
                <a:latin typeface="Arial" panose="020B0604020202020204" pitchFamily="34" charset="0"/>
              </a:rPr>
              <a:t>n’importe quel </a:t>
            </a:r>
            <a:r>
              <a:rPr lang="fr-FR" altLang="fr-FR" sz="1200" dirty="0" smtClean="0">
                <a:solidFill>
                  <a:srgbClr val="002060"/>
                </a:solidFill>
                <a:latin typeface="Arial" panose="020B0604020202020204" pitchFamily="34" charset="0"/>
              </a:rPr>
              <a:t>moyen, goût de l’argent facilement gagné, sans effort …</a:t>
            </a:r>
            <a:endParaRPr lang="fr-FR" altLang="fr-FR" sz="1200" dirty="0">
              <a:solidFill>
                <a:srgbClr val="002060"/>
              </a:solidFill>
              <a:latin typeface="Arial" panose="020B0604020202020204" pitchFamily="34" charset="0"/>
            </a:endParaRPr>
          </a:p>
        </p:txBody>
      </p:sp>
      <p:cxnSp>
        <p:nvCxnSpPr>
          <p:cNvPr id="8" name="Connecteur droit 7"/>
          <p:cNvCxnSpPr/>
          <p:nvPr/>
        </p:nvCxnSpPr>
        <p:spPr>
          <a:xfrm flipH="1">
            <a:off x="7745506" y="2495774"/>
            <a:ext cx="21515" cy="261410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31153157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218501" y="172123"/>
            <a:ext cx="436084" cy="199489"/>
          </a:xfrm>
        </p:spPr>
        <p:txBody>
          <a:bodyPr/>
          <a:lstStyle/>
          <a:p>
            <a:fld id="{814B13E8-1059-4FEE-952E-0153852B3488}" type="slidenum">
              <a:rPr lang="fr-FR" smtClean="0"/>
              <a:t>129</a:t>
            </a:fld>
            <a:endParaRPr lang="fr-FR" dirty="0"/>
          </a:p>
        </p:txBody>
      </p:sp>
      <p:sp>
        <p:nvSpPr>
          <p:cNvPr id="5" name="ZoneTexte 4"/>
          <p:cNvSpPr txBox="1"/>
          <p:nvPr/>
        </p:nvSpPr>
        <p:spPr>
          <a:xfrm>
            <a:off x="209321" y="638534"/>
            <a:ext cx="6191479" cy="369332"/>
          </a:xfrm>
          <a:prstGeom prst="rect">
            <a:avLst/>
          </a:prstGeom>
          <a:noFill/>
        </p:spPr>
        <p:txBody>
          <a:bodyPr wrap="square" rtlCol="0">
            <a:spAutoFit/>
          </a:bodyPr>
          <a:lstStyle/>
          <a:p>
            <a:r>
              <a:rPr lang="fr-FR" b="1" dirty="0" smtClean="0">
                <a:solidFill>
                  <a:srgbClr val="008000"/>
                </a:solidFill>
              </a:rPr>
              <a:t>A2. Sauver les espèces de bois de rose de Madagascar (suite)</a:t>
            </a:r>
            <a:endParaRPr lang="fr-FR" b="1" dirty="0">
              <a:solidFill>
                <a:srgbClr val="008000"/>
              </a:solidFill>
            </a:endParaRPr>
          </a:p>
        </p:txBody>
      </p:sp>
      <p:sp>
        <p:nvSpPr>
          <p:cNvPr id="8" name="Rectangle 4"/>
          <p:cNvSpPr>
            <a:spLocks noChangeArrowheads="1"/>
          </p:cNvSpPr>
          <p:nvPr/>
        </p:nvSpPr>
        <p:spPr bwMode="auto">
          <a:xfrm>
            <a:off x="209321" y="1095785"/>
            <a:ext cx="11806971"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smtClean="0">
                <a:solidFill>
                  <a:srgbClr val="008000"/>
                </a:solidFill>
              </a:rPr>
              <a:t>A2.5. Soutenir les ONG environnementales luttant contre le trafic des bois illégaux et pour l’environnement à Madagascar</a:t>
            </a:r>
            <a:endParaRPr lang="fr-FR" altLang="fr-FR" b="1" dirty="0">
              <a:solidFill>
                <a:srgbClr val="008000"/>
              </a:solidFill>
            </a:endParaRPr>
          </a:p>
          <a:p>
            <a:pPr eaLnBrk="1" hangingPunct="1"/>
            <a:endParaRPr lang="fr-FR" altLang="fr-FR" dirty="0">
              <a:solidFill>
                <a:srgbClr val="008000"/>
              </a:solidFill>
            </a:endParaRPr>
          </a:p>
          <a:p>
            <a:pPr eaLnBrk="1" hangingPunct="1"/>
            <a:r>
              <a:rPr lang="fr-FR" altLang="fr-FR" dirty="0" smtClean="0">
                <a:solidFill>
                  <a:srgbClr val="008000"/>
                </a:solidFill>
              </a:rPr>
              <a:t>Soutenir, adhérer, faire des dons, être bénévole auprès des ONG environnementales, telles que par exemple :</a:t>
            </a:r>
          </a:p>
          <a:p>
            <a:pPr eaLnBrk="1" hangingPunct="1"/>
            <a:endParaRPr lang="fr-FR" altLang="fr-FR" dirty="0" smtClean="0">
              <a:solidFill>
                <a:srgbClr val="008000"/>
              </a:solidFill>
            </a:endParaRPr>
          </a:p>
          <a:p>
            <a:pPr algn="just">
              <a:buFont typeface="Arial" panose="020B0604020202020204" pitchFamily="34" charset="0"/>
              <a:buChar char="•"/>
            </a:pPr>
            <a:r>
              <a:rPr lang="fr-FR" altLang="fr-FR" dirty="0" smtClean="0">
                <a:solidFill>
                  <a:srgbClr val="008000"/>
                </a:solidFill>
              </a:rPr>
              <a:t> </a:t>
            </a:r>
            <a:r>
              <a:rPr lang="fr-FR" altLang="fr-FR" b="1" dirty="0" smtClean="0">
                <a:solidFill>
                  <a:srgbClr val="008000"/>
                </a:solidFill>
              </a:rPr>
              <a:t>GREENPEACE</a:t>
            </a:r>
            <a:r>
              <a:rPr lang="fr-FR" altLang="fr-FR" dirty="0" smtClean="0">
                <a:solidFill>
                  <a:srgbClr val="008000"/>
                </a:solidFill>
              </a:rPr>
              <a:t>, </a:t>
            </a:r>
            <a:r>
              <a:rPr lang="fr-FR" altLang="fr-FR" dirty="0">
                <a:solidFill>
                  <a:srgbClr val="008000"/>
                </a:solidFill>
                <a:hlinkClick r:id="rId2"/>
              </a:rPr>
              <a:t>http://</a:t>
            </a:r>
            <a:r>
              <a:rPr lang="fr-FR" altLang="fr-FR" dirty="0" smtClean="0">
                <a:solidFill>
                  <a:srgbClr val="008000"/>
                </a:solidFill>
                <a:hlinkClick r:id="rId2"/>
              </a:rPr>
              <a:t>www.greenpeace.org</a:t>
            </a:r>
            <a:r>
              <a:rPr lang="fr-FR" altLang="fr-FR" dirty="0" smtClean="0">
                <a:solidFill>
                  <a:srgbClr val="008000"/>
                </a:solidFill>
              </a:rPr>
              <a:t> (actions de protestation non violente).</a:t>
            </a:r>
          </a:p>
          <a:p>
            <a:pPr algn="just">
              <a:buFont typeface="Arial" panose="020B0604020202020204" pitchFamily="34" charset="0"/>
              <a:buChar char="•"/>
            </a:pPr>
            <a:r>
              <a:rPr lang="fr-FR" altLang="fr-FR" dirty="0" smtClean="0">
                <a:solidFill>
                  <a:srgbClr val="008000"/>
                </a:solidFill>
              </a:rPr>
              <a:t> </a:t>
            </a:r>
            <a:r>
              <a:rPr lang="fr-FR" altLang="fr-FR" b="1" dirty="0">
                <a:solidFill>
                  <a:srgbClr val="008000"/>
                </a:solidFill>
              </a:rPr>
              <a:t>WWF</a:t>
            </a:r>
            <a:r>
              <a:rPr lang="fr-FR" altLang="fr-FR" dirty="0">
                <a:solidFill>
                  <a:srgbClr val="008000"/>
                </a:solidFill>
              </a:rPr>
              <a:t> ou </a:t>
            </a:r>
            <a:r>
              <a:rPr lang="fr-FR" altLang="fr-FR" b="1" dirty="0">
                <a:solidFill>
                  <a:srgbClr val="008000"/>
                </a:solidFill>
              </a:rPr>
              <a:t>WWE</a:t>
            </a:r>
            <a:r>
              <a:rPr lang="fr-FR" altLang="fr-FR" dirty="0">
                <a:solidFill>
                  <a:srgbClr val="008000"/>
                </a:solidFill>
              </a:rPr>
              <a:t> (Fonds mondial pour la </a:t>
            </a:r>
            <a:r>
              <a:rPr lang="fr-FR" altLang="fr-FR" dirty="0" smtClean="0">
                <a:solidFill>
                  <a:srgbClr val="008000"/>
                </a:solidFill>
              </a:rPr>
              <a:t>nature), </a:t>
            </a:r>
            <a:r>
              <a:rPr lang="fr-FR" altLang="fr-FR" dirty="0">
                <a:solidFill>
                  <a:srgbClr val="008000"/>
                </a:solidFill>
                <a:hlinkClick r:id="rId3"/>
              </a:rPr>
              <a:t>http://</a:t>
            </a:r>
            <a:r>
              <a:rPr lang="fr-FR" altLang="fr-FR" dirty="0" smtClean="0">
                <a:solidFill>
                  <a:srgbClr val="008000"/>
                </a:solidFill>
                <a:hlinkClick r:id="rId3"/>
              </a:rPr>
              <a:t>www.wwf.fr</a:t>
            </a:r>
            <a:r>
              <a:rPr lang="fr-FR" altLang="fr-FR" dirty="0">
                <a:solidFill>
                  <a:srgbClr val="008000"/>
                </a:solidFill>
              </a:rPr>
              <a:t> (Études et surveillances scientifiques, Restauration d'espaces naturels dégradés, Formation ou éducation ou </a:t>
            </a:r>
            <a:r>
              <a:rPr lang="fr-FR" altLang="fr-FR" dirty="0" smtClean="0">
                <a:solidFill>
                  <a:srgbClr val="008000"/>
                </a:solidFill>
              </a:rPr>
              <a:t>sensibilisation). </a:t>
            </a:r>
          </a:p>
          <a:p>
            <a:pPr algn="just">
              <a:buFont typeface="Arial" panose="020B0604020202020204" pitchFamily="34" charset="0"/>
              <a:buChar char="•"/>
            </a:pPr>
            <a:r>
              <a:rPr lang="fr-FR" altLang="fr-FR" dirty="0">
                <a:solidFill>
                  <a:srgbClr val="008000"/>
                </a:solidFill>
              </a:rPr>
              <a:t> </a:t>
            </a:r>
            <a:r>
              <a:rPr lang="fr-FR" altLang="fr-FR" b="1" dirty="0">
                <a:solidFill>
                  <a:srgbClr val="008000"/>
                </a:solidFill>
              </a:rPr>
              <a:t>Envol Vert</a:t>
            </a:r>
            <a:r>
              <a:rPr lang="fr-FR" altLang="fr-FR" dirty="0">
                <a:solidFill>
                  <a:srgbClr val="008000"/>
                </a:solidFill>
              </a:rPr>
              <a:t>, </a:t>
            </a:r>
            <a:r>
              <a:rPr lang="fr-FR" altLang="fr-FR" dirty="0">
                <a:solidFill>
                  <a:srgbClr val="008000"/>
                </a:solidFill>
                <a:hlinkClick r:id="rId4"/>
              </a:rPr>
              <a:t>http://envol-vert.org</a:t>
            </a:r>
            <a:r>
              <a:rPr lang="fr-FR" altLang="fr-FR" dirty="0" smtClean="0">
                <a:solidFill>
                  <a:srgbClr val="008000"/>
                </a:solidFill>
                <a:hlinkClick r:id="rId4"/>
              </a:rPr>
              <a:t>/</a:t>
            </a:r>
            <a:r>
              <a:rPr lang="fr-FR" altLang="fr-FR" dirty="0" smtClean="0">
                <a:solidFill>
                  <a:srgbClr val="008000"/>
                </a:solidFill>
              </a:rPr>
              <a:t> (projets agroforestiers en Amérique centrale et du Sud).</a:t>
            </a:r>
          </a:p>
          <a:p>
            <a:pPr algn="just">
              <a:buFont typeface="Arial" panose="020B0604020202020204" pitchFamily="34" charset="0"/>
              <a:buChar char="•"/>
            </a:pPr>
            <a:r>
              <a:rPr lang="fr-FR" altLang="fr-FR" dirty="0" smtClean="0">
                <a:solidFill>
                  <a:srgbClr val="008000"/>
                </a:solidFill>
              </a:rPr>
              <a:t> </a:t>
            </a:r>
            <a:r>
              <a:rPr lang="fr-FR" altLang="fr-FR" b="1" dirty="0" smtClean="0">
                <a:solidFill>
                  <a:srgbClr val="008000"/>
                </a:solidFill>
              </a:rPr>
              <a:t>Cœur de Forêt </a:t>
            </a:r>
            <a:r>
              <a:rPr lang="fr-FR" altLang="fr-FR" dirty="0">
                <a:solidFill>
                  <a:srgbClr val="008000"/>
                </a:solidFill>
              </a:rPr>
              <a:t>(Association), </a:t>
            </a:r>
            <a:r>
              <a:rPr lang="fr-FR" altLang="fr-FR" dirty="0">
                <a:solidFill>
                  <a:srgbClr val="008000"/>
                </a:solidFill>
                <a:hlinkClick r:id="rId5"/>
              </a:rPr>
              <a:t>http://www.coeurdeforet.com</a:t>
            </a:r>
            <a:r>
              <a:rPr lang="fr-FR" altLang="fr-FR" dirty="0" smtClean="0">
                <a:solidFill>
                  <a:srgbClr val="008000"/>
                </a:solidFill>
                <a:hlinkClick r:id="rId5"/>
              </a:rPr>
              <a:t>/</a:t>
            </a:r>
            <a:r>
              <a:rPr lang="fr-FR" altLang="fr-FR" dirty="0">
                <a:solidFill>
                  <a:srgbClr val="008000"/>
                </a:solidFill>
              </a:rPr>
              <a:t> (projets de reforestation et de valorisation économique des produits de la </a:t>
            </a:r>
            <a:r>
              <a:rPr lang="fr-FR" altLang="fr-FR" dirty="0" smtClean="0">
                <a:solidFill>
                  <a:srgbClr val="008000"/>
                </a:solidFill>
              </a:rPr>
              <a:t>forêt),</a:t>
            </a:r>
          </a:p>
          <a:p>
            <a:pPr algn="just">
              <a:buFont typeface="Arial" panose="020B0604020202020204" pitchFamily="34" charset="0"/>
              <a:buChar char="•"/>
            </a:pPr>
            <a:r>
              <a:rPr lang="fr-FR" altLang="fr-FR" dirty="0">
                <a:solidFill>
                  <a:srgbClr val="008000"/>
                </a:solidFill>
              </a:rPr>
              <a:t> </a:t>
            </a:r>
            <a:r>
              <a:rPr lang="fr-FR" altLang="fr-FR" b="1" dirty="0" smtClean="0">
                <a:solidFill>
                  <a:srgbClr val="008000"/>
                </a:solidFill>
              </a:rPr>
              <a:t>France Nature Environnement</a:t>
            </a:r>
            <a:r>
              <a:rPr lang="fr-FR" altLang="fr-FR" dirty="0">
                <a:solidFill>
                  <a:srgbClr val="008000"/>
                </a:solidFill>
              </a:rPr>
              <a:t>, </a:t>
            </a:r>
            <a:r>
              <a:rPr lang="fr-FR" altLang="fr-FR" dirty="0">
                <a:solidFill>
                  <a:srgbClr val="008000"/>
                </a:solidFill>
                <a:hlinkClick r:id="rId6"/>
              </a:rPr>
              <a:t>http://www.fne.asso.fr</a:t>
            </a:r>
            <a:r>
              <a:rPr lang="fr-FR" altLang="fr-FR" dirty="0" smtClean="0">
                <a:solidFill>
                  <a:srgbClr val="008000"/>
                </a:solidFill>
                <a:hlinkClick r:id="rId6"/>
              </a:rPr>
              <a:t>/</a:t>
            </a:r>
            <a:r>
              <a:rPr lang="fr-FR" altLang="fr-FR" dirty="0" smtClean="0">
                <a:solidFill>
                  <a:srgbClr val="008000"/>
                </a:solidFill>
              </a:rPr>
              <a:t> (</a:t>
            </a:r>
            <a:r>
              <a:rPr lang="fr-FR" altLang="fr-FR" dirty="0">
                <a:solidFill>
                  <a:srgbClr val="008000"/>
                </a:solidFill>
              </a:rPr>
              <a:t>Études et </a:t>
            </a:r>
            <a:r>
              <a:rPr lang="fr-FR" altLang="fr-FR" dirty="0" smtClean="0">
                <a:solidFill>
                  <a:srgbClr val="008000"/>
                </a:solidFill>
              </a:rPr>
              <a:t>surveillances, alertes etc.).</a:t>
            </a:r>
          </a:p>
          <a:p>
            <a:pPr algn="just">
              <a:buFont typeface="Arial" panose="020B0604020202020204" pitchFamily="34" charset="0"/>
              <a:buChar char="•"/>
            </a:pPr>
            <a:r>
              <a:rPr lang="fr-FR" altLang="fr-FR" dirty="0" smtClean="0">
                <a:solidFill>
                  <a:srgbClr val="008000"/>
                </a:solidFill>
              </a:rPr>
              <a:t> Les </a:t>
            </a:r>
            <a:r>
              <a:rPr lang="fr-FR" altLang="fr-FR" b="1" dirty="0" smtClean="0">
                <a:solidFill>
                  <a:srgbClr val="008000"/>
                </a:solidFill>
              </a:rPr>
              <a:t>Amis de la Terre</a:t>
            </a:r>
            <a:r>
              <a:rPr lang="fr-FR" altLang="fr-FR" dirty="0">
                <a:solidFill>
                  <a:srgbClr val="008000"/>
                </a:solidFill>
              </a:rPr>
              <a:t>, </a:t>
            </a:r>
            <a:r>
              <a:rPr lang="fr-FR" altLang="fr-FR" dirty="0">
                <a:solidFill>
                  <a:srgbClr val="008000"/>
                </a:solidFill>
                <a:hlinkClick r:id="rId7"/>
              </a:rPr>
              <a:t>http://www.amisdelaterre.org</a:t>
            </a:r>
            <a:r>
              <a:rPr lang="fr-FR" altLang="fr-FR" dirty="0" smtClean="0">
                <a:solidFill>
                  <a:srgbClr val="008000"/>
                </a:solidFill>
                <a:hlinkClick r:id="rId7"/>
              </a:rPr>
              <a:t>/</a:t>
            </a:r>
            <a:r>
              <a:rPr lang="fr-FR" altLang="fr-FR" dirty="0">
                <a:solidFill>
                  <a:srgbClr val="008000"/>
                </a:solidFill>
              </a:rPr>
              <a:t> (engagement </a:t>
            </a:r>
            <a:r>
              <a:rPr lang="fr-FR" altLang="fr-FR" dirty="0" smtClean="0">
                <a:solidFill>
                  <a:srgbClr val="008000"/>
                </a:solidFill>
              </a:rPr>
              <a:t>en </a:t>
            </a:r>
            <a:r>
              <a:rPr lang="fr-FR" altLang="fr-FR" dirty="0">
                <a:solidFill>
                  <a:srgbClr val="008000"/>
                </a:solidFill>
              </a:rPr>
              <a:t>faveur de la justice sociale et </a:t>
            </a:r>
            <a:r>
              <a:rPr lang="fr-FR" altLang="fr-FR" dirty="0" smtClean="0">
                <a:solidFill>
                  <a:srgbClr val="008000"/>
                </a:solidFill>
              </a:rPr>
              <a:t>environnementale).</a:t>
            </a:r>
          </a:p>
          <a:p>
            <a:pPr algn="just">
              <a:buFont typeface="Arial" panose="020B0604020202020204" pitchFamily="34" charset="0"/>
              <a:buChar char="•"/>
            </a:pPr>
            <a:r>
              <a:rPr lang="fr-FR" altLang="fr-FR" dirty="0">
                <a:solidFill>
                  <a:srgbClr val="008000"/>
                </a:solidFill>
              </a:rPr>
              <a:t> </a:t>
            </a:r>
            <a:r>
              <a:rPr lang="fr-FR" altLang="fr-FR" i="1" dirty="0" smtClean="0">
                <a:solidFill>
                  <a:srgbClr val="C00000"/>
                </a:solidFill>
              </a:rPr>
              <a:t>Cette liste n’est pas exhaustive </a:t>
            </a:r>
            <a:r>
              <a:rPr lang="fr-FR" altLang="fr-FR" dirty="0" smtClean="0">
                <a:solidFill>
                  <a:srgbClr val="008000"/>
                </a:solidFill>
              </a:rPr>
              <a:t>(car il existe bien d’autres ONG ou associations agissant </a:t>
            </a:r>
            <a:r>
              <a:rPr lang="fr-FR" altLang="fr-FR" dirty="0">
                <a:solidFill>
                  <a:srgbClr val="008000"/>
                </a:solidFill>
              </a:rPr>
              <a:t>en faveur de la justice sociale et </a:t>
            </a:r>
            <a:r>
              <a:rPr lang="fr-FR" altLang="fr-FR" dirty="0" smtClean="0">
                <a:solidFill>
                  <a:srgbClr val="008000"/>
                </a:solidFill>
              </a:rPr>
              <a:t>environnementale et dont « l’approche » est cohérente, telles que : </a:t>
            </a:r>
            <a:r>
              <a:rPr lang="fr-FR" altLang="fr-FR" b="1" dirty="0" smtClean="0">
                <a:solidFill>
                  <a:srgbClr val="008000"/>
                </a:solidFill>
              </a:rPr>
              <a:t>CCFD, OXFAM</a:t>
            </a:r>
            <a:r>
              <a:rPr lang="fr-FR" altLang="fr-FR" dirty="0" smtClean="0">
                <a:solidFill>
                  <a:srgbClr val="008000"/>
                </a:solidFill>
              </a:rPr>
              <a:t>, L’</a:t>
            </a:r>
            <a:r>
              <a:rPr lang="fr-FR" altLang="fr-FR" b="1" dirty="0" smtClean="0">
                <a:solidFill>
                  <a:srgbClr val="008000"/>
                </a:solidFill>
              </a:rPr>
              <a:t>Homme et l’Environnement </a:t>
            </a:r>
            <a:r>
              <a:rPr lang="fr-FR" altLang="fr-FR" dirty="0" smtClean="0">
                <a:solidFill>
                  <a:srgbClr val="008000"/>
                </a:solidFill>
              </a:rPr>
              <a:t>etc. …). </a:t>
            </a:r>
            <a:endParaRPr lang="fr-FR" altLang="fr-FR" dirty="0">
              <a:solidFill>
                <a:srgbClr val="008000"/>
              </a:solidFill>
            </a:endParaRPr>
          </a:p>
        </p:txBody>
      </p:sp>
      <p:pic>
        <p:nvPicPr>
          <p:cNvPr id="7" name="Imag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2251" y="5401082"/>
            <a:ext cx="1676400" cy="1238250"/>
          </a:xfrm>
          <a:prstGeom prst="rect">
            <a:avLst/>
          </a:prstGeom>
        </p:spPr>
      </p:pic>
      <p:pic>
        <p:nvPicPr>
          <p:cNvPr id="9" name="Imag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05060" y="5187455"/>
            <a:ext cx="866775" cy="1304925"/>
          </a:xfrm>
          <a:prstGeom prst="rect">
            <a:avLst/>
          </a:prstGeom>
        </p:spPr>
      </p:pic>
      <p:pic>
        <p:nvPicPr>
          <p:cNvPr id="10" name="Imag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86280" y="5387659"/>
            <a:ext cx="2476500" cy="876300"/>
          </a:xfrm>
          <a:prstGeom prst="rect">
            <a:avLst/>
          </a:prstGeom>
        </p:spPr>
      </p:pic>
      <p:sp>
        <p:nvSpPr>
          <p:cNvPr id="11" name="ZoneTexte 10"/>
          <p:cNvSpPr txBox="1"/>
          <p:nvPr/>
        </p:nvSpPr>
        <p:spPr>
          <a:xfrm>
            <a:off x="7399663" y="6362333"/>
            <a:ext cx="4792337" cy="276999"/>
          </a:xfrm>
          <a:prstGeom prst="rect">
            <a:avLst/>
          </a:prstGeom>
          <a:noFill/>
        </p:spPr>
        <p:txBody>
          <a:bodyPr wrap="square" rtlCol="0">
            <a:spAutoFit/>
          </a:bodyPr>
          <a:lstStyle/>
          <a:p>
            <a:pPr algn="ctr"/>
            <a:r>
              <a:rPr lang="fr-FR" sz="1200" dirty="0" smtClean="0">
                <a:solidFill>
                  <a:srgbClr val="002060"/>
                </a:solidFill>
              </a:rPr>
              <a:t>Brigade </a:t>
            </a:r>
            <a:r>
              <a:rPr lang="fr-FR" sz="1200" dirty="0">
                <a:solidFill>
                  <a:srgbClr val="002060"/>
                </a:solidFill>
              </a:rPr>
              <a:t>de vérification du bois </a:t>
            </a:r>
            <a:r>
              <a:rPr lang="fr-FR" sz="1200" dirty="0" smtClean="0">
                <a:solidFill>
                  <a:srgbClr val="002060"/>
                </a:solidFill>
              </a:rPr>
              <a:t>(Greenpeace) contre le trafic du bois illégal.</a:t>
            </a:r>
            <a:endParaRPr lang="fr-FR" sz="1200" dirty="0">
              <a:solidFill>
                <a:srgbClr val="002060"/>
              </a:solidFill>
            </a:endParaRPr>
          </a:p>
        </p:txBody>
      </p:sp>
      <p:pic>
        <p:nvPicPr>
          <p:cNvPr id="12" name="Imag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9321" y="5003015"/>
            <a:ext cx="1009650" cy="1752600"/>
          </a:xfrm>
          <a:prstGeom prst="rect">
            <a:avLst/>
          </a:prstGeom>
        </p:spPr>
      </p:pic>
      <p:pic>
        <p:nvPicPr>
          <p:cNvPr id="13" name="Imag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18910" y="5435104"/>
            <a:ext cx="2181225" cy="809625"/>
          </a:xfrm>
          <a:prstGeom prst="rect">
            <a:avLst/>
          </a:prstGeom>
        </p:spPr>
      </p:pic>
      <p:pic>
        <p:nvPicPr>
          <p:cNvPr id="14" name="Image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85602" y="5263653"/>
            <a:ext cx="1438275" cy="1152525"/>
          </a:xfrm>
          <a:prstGeom prst="rect">
            <a:avLst/>
          </a:prstGeom>
        </p:spPr>
      </p:pic>
      <p:pic>
        <p:nvPicPr>
          <p:cNvPr id="15" name="Imag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37644" y="5387659"/>
            <a:ext cx="1081771" cy="1081771"/>
          </a:xfrm>
          <a:prstGeom prst="rect">
            <a:avLst/>
          </a:prstGeom>
        </p:spPr>
      </p:pic>
      <p:sp>
        <p:nvSpPr>
          <p:cNvPr id="16" name="ZoneTexte 15"/>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41267243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52400" y="125760"/>
            <a:ext cx="746760" cy="363706"/>
          </a:xfrm>
        </p:spPr>
        <p:txBody>
          <a:bodyPr/>
          <a:lstStyle/>
          <a:p>
            <a:fld id="{814B13E8-1059-4FEE-952E-0153852B3488}" type="slidenum">
              <a:rPr lang="fr-FR" smtClean="0"/>
              <a:t>13</a:t>
            </a:fld>
            <a:endParaRPr lang="fr-FR"/>
          </a:p>
        </p:txBody>
      </p:sp>
      <p:sp>
        <p:nvSpPr>
          <p:cNvPr id="3" name="Rectangle 2"/>
          <p:cNvSpPr/>
          <p:nvPr/>
        </p:nvSpPr>
        <p:spPr>
          <a:xfrm>
            <a:off x="158503" y="983813"/>
            <a:ext cx="9782926" cy="3693319"/>
          </a:xfrm>
          <a:prstGeom prst="rect">
            <a:avLst/>
          </a:prstGeom>
        </p:spPr>
        <p:txBody>
          <a:bodyPr wrap="square">
            <a:spAutoFit/>
          </a:bodyPr>
          <a:lstStyle/>
          <a:p>
            <a:r>
              <a:rPr lang="fr-FR" altLang="fr-FR" dirty="0" smtClean="0">
                <a:solidFill>
                  <a:srgbClr val="008000"/>
                </a:solidFill>
              </a:rPr>
              <a:t>Les buts de la création de cette forêt littorale sont :</a:t>
            </a:r>
          </a:p>
          <a:p>
            <a:endParaRPr lang="fr-FR" altLang="fr-FR" dirty="0" smtClean="0">
              <a:solidFill>
                <a:srgbClr val="008000"/>
              </a:solidFill>
            </a:endParaRPr>
          </a:p>
          <a:p>
            <a:pPr marL="342900" indent="-342900">
              <a:buFont typeface="+mj-lt"/>
              <a:buAutoNum type="arabicPeriod"/>
            </a:pPr>
            <a:r>
              <a:rPr lang="fr-FR" altLang="fr-FR" dirty="0" smtClean="0">
                <a:solidFill>
                  <a:srgbClr val="008000"/>
                </a:solidFill>
              </a:rPr>
              <a:t>La protection du littoral</a:t>
            </a:r>
            <a:r>
              <a:rPr lang="fr-FR" altLang="fr-FR" dirty="0">
                <a:solidFill>
                  <a:srgbClr val="008000"/>
                </a:solidFill>
              </a:rPr>
              <a:t>, contre l’onde de </a:t>
            </a:r>
            <a:r>
              <a:rPr lang="fr-FR" altLang="fr-FR" dirty="0" smtClean="0">
                <a:solidFill>
                  <a:srgbClr val="008000"/>
                </a:solidFill>
              </a:rPr>
              <a:t>tempête, </a:t>
            </a:r>
            <a:r>
              <a:rPr lang="fr-FR" altLang="fr-FR" dirty="0">
                <a:solidFill>
                  <a:srgbClr val="008000"/>
                </a:solidFill>
              </a:rPr>
              <a:t>les </a:t>
            </a:r>
            <a:r>
              <a:rPr lang="fr-FR" altLang="fr-FR" dirty="0" smtClean="0">
                <a:solidFill>
                  <a:srgbClr val="008000"/>
                </a:solidFill>
              </a:rPr>
              <a:t>inondations</a:t>
            </a:r>
            <a:r>
              <a:rPr lang="fr-FR" altLang="fr-FR" dirty="0">
                <a:solidFill>
                  <a:srgbClr val="008000"/>
                </a:solidFill>
              </a:rPr>
              <a:t>,</a:t>
            </a:r>
            <a:r>
              <a:rPr lang="fr-FR" altLang="fr-FR" dirty="0" smtClean="0">
                <a:solidFill>
                  <a:srgbClr val="008000"/>
                </a:solidFill>
              </a:rPr>
              <a:t> </a:t>
            </a:r>
            <a:r>
              <a:rPr lang="fr-FR" altLang="fr-FR" dirty="0">
                <a:solidFill>
                  <a:srgbClr val="008000"/>
                </a:solidFill>
              </a:rPr>
              <a:t>les </a:t>
            </a:r>
            <a:r>
              <a:rPr lang="fr-FR" altLang="fr-FR" dirty="0" smtClean="0">
                <a:solidFill>
                  <a:srgbClr val="008000"/>
                </a:solidFill>
              </a:rPr>
              <a:t>tsunamis, les vents violents, </a:t>
            </a:r>
          </a:p>
          <a:p>
            <a:pPr marL="342900" indent="-342900">
              <a:buFont typeface="+mj-lt"/>
              <a:buAutoNum type="arabicPeriod"/>
            </a:pPr>
            <a:r>
              <a:rPr lang="fr-FR" dirty="0" smtClean="0">
                <a:solidFill>
                  <a:srgbClr val="008000"/>
                </a:solidFill>
              </a:rPr>
              <a:t>La production de richesses et d’activités génératrice de revenus.</a:t>
            </a:r>
          </a:p>
          <a:p>
            <a:pPr marL="342900" indent="-342900">
              <a:buFont typeface="+mj-lt"/>
              <a:buAutoNum type="arabicPeriod"/>
            </a:pPr>
            <a:r>
              <a:rPr lang="fr-FR" dirty="0" smtClean="0">
                <a:solidFill>
                  <a:srgbClr val="008000"/>
                </a:solidFill>
              </a:rPr>
              <a:t>La protection et la restauration de la biodiversité (sauver des espèces en voie de disparition _ </a:t>
            </a:r>
            <a:r>
              <a:rPr lang="fr-FR" i="1" dirty="0" smtClean="0">
                <a:solidFill>
                  <a:srgbClr val="008000"/>
                </a:solidFill>
              </a:rPr>
              <a:t>Dalbergia</a:t>
            </a:r>
            <a:r>
              <a:rPr lang="fr-FR" dirty="0" smtClean="0">
                <a:solidFill>
                  <a:srgbClr val="008000"/>
                </a:solidFill>
              </a:rPr>
              <a:t>, lémuriens …).</a:t>
            </a:r>
          </a:p>
          <a:p>
            <a:endParaRPr lang="fr-FR" dirty="0">
              <a:solidFill>
                <a:srgbClr val="008000"/>
              </a:solidFill>
            </a:endParaRPr>
          </a:p>
          <a:p>
            <a:r>
              <a:rPr lang="fr-FR" dirty="0" smtClean="0">
                <a:solidFill>
                  <a:srgbClr val="008000"/>
                </a:solidFill>
              </a:rPr>
              <a:t>En fait, il aurait deux barrières de protection face à l’Océan Indien :</a:t>
            </a:r>
          </a:p>
          <a:p>
            <a:endParaRPr lang="fr-FR" dirty="0" smtClean="0">
              <a:solidFill>
                <a:srgbClr val="008000"/>
              </a:solidFill>
            </a:endParaRPr>
          </a:p>
          <a:p>
            <a:pPr marL="342900" indent="-342900">
              <a:buAutoNum type="alphaUcPeriod"/>
            </a:pPr>
            <a:r>
              <a:rPr lang="fr-FR" dirty="0" smtClean="0">
                <a:solidFill>
                  <a:srgbClr val="008000"/>
                </a:solidFill>
              </a:rPr>
              <a:t>Cette </a:t>
            </a:r>
            <a:r>
              <a:rPr lang="fr-FR" b="1" dirty="0" smtClean="0">
                <a:solidFill>
                  <a:srgbClr val="008000"/>
                </a:solidFill>
              </a:rPr>
              <a:t>forêt </a:t>
            </a:r>
            <a:r>
              <a:rPr lang="fr-FR" altLang="fr-FR" b="1" dirty="0">
                <a:solidFill>
                  <a:srgbClr val="008000"/>
                </a:solidFill>
              </a:rPr>
              <a:t>littorale </a:t>
            </a:r>
            <a:r>
              <a:rPr lang="fr-FR" altLang="fr-FR" b="1" dirty="0" smtClean="0">
                <a:solidFill>
                  <a:srgbClr val="008000"/>
                </a:solidFill>
              </a:rPr>
              <a:t> </a:t>
            </a:r>
            <a:r>
              <a:rPr lang="fr-FR" altLang="fr-FR" dirty="0" smtClean="0">
                <a:solidFill>
                  <a:srgbClr val="008000"/>
                </a:solidFill>
              </a:rPr>
              <a:t>_ objet du présent diaporama,</a:t>
            </a:r>
          </a:p>
          <a:p>
            <a:pPr marL="342900" indent="-342900">
              <a:buAutoNum type="alphaUcPeriod"/>
            </a:pPr>
            <a:r>
              <a:rPr lang="fr-FR" dirty="0" smtClean="0">
                <a:solidFill>
                  <a:srgbClr val="008000"/>
                </a:solidFill>
              </a:rPr>
              <a:t>La </a:t>
            </a:r>
            <a:r>
              <a:rPr lang="fr-FR" b="1" dirty="0" smtClean="0">
                <a:solidFill>
                  <a:srgbClr val="008000"/>
                </a:solidFill>
              </a:rPr>
              <a:t>mangrove</a:t>
            </a:r>
            <a:r>
              <a:rPr lang="fr-FR" dirty="0" smtClean="0">
                <a:solidFill>
                  <a:srgbClr val="008000"/>
                </a:solidFill>
              </a:rPr>
              <a:t> _ via le </a:t>
            </a:r>
            <a:r>
              <a:rPr lang="fr-FR" b="1" i="1" dirty="0" smtClean="0">
                <a:solidFill>
                  <a:srgbClr val="008000"/>
                </a:solidFill>
              </a:rPr>
              <a:t>projet de restauration de la mangrove anti-tempête</a:t>
            </a:r>
            <a:r>
              <a:rPr lang="fr-FR" dirty="0" smtClean="0">
                <a:solidFill>
                  <a:srgbClr val="008000"/>
                </a:solidFill>
              </a:rPr>
              <a:t>, décrit dans le diaporama </a:t>
            </a:r>
            <a:r>
              <a:rPr lang="fr-FR" dirty="0">
                <a:solidFill>
                  <a:srgbClr val="008000"/>
                </a:solidFill>
              </a:rPr>
              <a:t>: </a:t>
            </a:r>
            <a:r>
              <a:rPr lang="fr-FR" dirty="0">
                <a:solidFill>
                  <a:srgbClr val="008000"/>
                </a:solidFill>
                <a:hlinkClick r:id="rId2"/>
              </a:rPr>
              <a:t>http://</a:t>
            </a:r>
            <a:r>
              <a:rPr lang="fr-FR" dirty="0" smtClean="0">
                <a:solidFill>
                  <a:srgbClr val="008000"/>
                </a:solidFill>
                <a:hlinkClick r:id="rId2"/>
              </a:rPr>
              <a:t>www.doc-developpement-durable.org/documents-agronomiques/Projet_de_mangrove_anti-tempete.pptx</a:t>
            </a:r>
            <a:r>
              <a:rPr lang="fr-FR" dirty="0" smtClean="0">
                <a:solidFill>
                  <a:srgbClr val="008000"/>
                </a:solidFill>
              </a:rPr>
              <a:t> </a:t>
            </a:r>
            <a:endParaRPr lang="fr-FR" dirty="0">
              <a:solidFill>
                <a:srgbClr val="008000"/>
              </a:solidFill>
            </a:endParaRPr>
          </a:p>
        </p:txBody>
      </p:sp>
      <p:sp>
        <p:nvSpPr>
          <p:cNvPr id="4" name="Rectangle 3"/>
          <p:cNvSpPr/>
          <p:nvPr/>
        </p:nvSpPr>
        <p:spPr>
          <a:xfrm>
            <a:off x="152400" y="564026"/>
            <a:ext cx="2683170" cy="369332"/>
          </a:xfrm>
          <a:prstGeom prst="rect">
            <a:avLst/>
          </a:prstGeom>
        </p:spPr>
        <p:txBody>
          <a:bodyPr wrap="none">
            <a:spAutoFit/>
          </a:bodyPr>
          <a:lstStyle/>
          <a:p>
            <a:r>
              <a:rPr lang="fr-FR" dirty="0">
                <a:solidFill>
                  <a:srgbClr val="008000"/>
                </a:solidFill>
              </a:rPr>
              <a:t>1ter. </a:t>
            </a:r>
            <a:r>
              <a:rPr lang="fr-FR" b="1" dirty="0" smtClean="0">
                <a:solidFill>
                  <a:srgbClr val="008000"/>
                </a:solidFill>
              </a:rPr>
              <a:t>Description du </a:t>
            </a:r>
            <a:r>
              <a:rPr lang="fr-FR" b="1" dirty="0">
                <a:solidFill>
                  <a:srgbClr val="008000"/>
                </a:solidFill>
              </a:rPr>
              <a:t>projet</a:t>
            </a:r>
          </a:p>
        </p:txBody>
      </p:sp>
      <p:sp>
        <p:nvSpPr>
          <p:cNvPr id="5" name="ZoneTexte 4"/>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941" y="4909636"/>
            <a:ext cx="1905000" cy="1266825"/>
          </a:xfrm>
          <a:prstGeom prst="rect">
            <a:avLst/>
          </a:prstGeom>
        </p:spPr>
      </p:pic>
      <p:sp>
        <p:nvSpPr>
          <p:cNvPr id="7" name="ZoneTexte 6"/>
          <p:cNvSpPr txBox="1"/>
          <p:nvPr/>
        </p:nvSpPr>
        <p:spPr>
          <a:xfrm>
            <a:off x="-102650" y="6211669"/>
            <a:ext cx="2603351" cy="646331"/>
          </a:xfrm>
          <a:prstGeom prst="rect">
            <a:avLst/>
          </a:prstGeom>
          <a:noFill/>
        </p:spPr>
        <p:txBody>
          <a:bodyPr wrap="square" rtlCol="0">
            <a:spAutoFit/>
          </a:bodyPr>
          <a:lstStyle/>
          <a:p>
            <a:pPr algn="ctr"/>
            <a:r>
              <a:rPr lang="fr-FR" sz="1200" dirty="0">
                <a:solidFill>
                  <a:srgbClr val="008000"/>
                </a:solidFill>
              </a:rPr>
              <a:t>Lémur aux yeux turquoise, aussi appelé Lémur de </a:t>
            </a:r>
            <a:r>
              <a:rPr lang="fr-FR" sz="1200" dirty="0" err="1" smtClean="0">
                <a:solidFill>
                  <a:srgbClr val="008000"/>
                </a:solidFill>
              </a:rPr>
              <a:t>Sclater</a:t>
            </a:r>
            <a:r>
              <a:rPr lang="fr-FR" sz="1200" dirty="0" smtClean="0">
                <a:solidFill>
                  <a:srgbClr val="008000"/>
                </a:solidFill>
              </a:rPr>
              <a:t> (</a:t>
            </a:r>
            <a:r>
              <a:rPr lang="la-Latn" sz="1200" i="1" dirty="0" smtClean="0">
                <a:solidFill>
                  <a:srgbClr val="008000"/>
                </a:solidFill>
              </a:rPr>
              <a:t>Eulemur </a:t>
            </a:r>
            <a:r>
              <a:rPr lang="la-Latn" sz="1200" i="1" dirty="0">
                <a:solidFill>
                  <a:srgbClr val="008000"/>
                </a:solidFill>
              </a:rPr>
              <a:t>macaco </a:t>
            </a:r>
            <a:r>
              <a:rPr lang="la-Latn" sz="1200" i="1" dirty="0" smtClean="0">
                <a:solidFill>
                  <a:srgbClr val="008000"/>
                </a:solidFill>
              </a:rPr>
              <a:t>flavifrons</a:t>
            </a:r>
            <a:r>
              <a:rPr lang="fr-FR" sz="1200" dirty="0" smtClean="0">
                <a:solidFill>
                  <a:srgbClr val="008000"/>
                </a:solidFill>
              </a:rPr>
              <a:t>)</a:t>
            </a:r>
            <a:endParaRPr lang="fr-FR" sz="1200" dirty="0">
              <a:solidFill>
                <a:srgbClr val="008000"/>
              </a:solidFill>
            </a:endParaRPr>
          </a:p>
        </p:txBody>
      </p:sp>
      <p:pic>
        <p:nvPicPr>
          <p:cNvPr id="1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88051"/>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3851" y="4816551"/>
            <a:ext cx="2019300" cy="1447800"/>
          </a:xfrm>
          <a:prstGeom prst="rect">
            <a:avLst/>
          </a:prstGeom>
        </p:spPr>
      </p:pic>
      <p:sp>
        <p:nvSpPr>
          <p:cNvPr id="9" name="ZoneTexte 8"/>
          <p:cNvSpPr txBox="1"/>
          <p:nvPr/>
        </p:nvSpPr>
        <p:spPr>
          <a:xfrm>
            <a:off x="4392467" y="6302441"/>
            <a:ext cx="2581836" cy="276999"/>
          </a:xfrm>
          <a:prstGeom prst="rect">
            <a:avLst/>
          </a:prstGeom>
          <a:noFill/>
        </p:spPr>
        <p:txBody>
          <a:bodyPr wrap="square" rtlCol="0">
            <a:spAutoFit/>
          </a:bodyPr>
          <a:lstStyle/>
          <a:p>
            <a:pPr algn="ctr"/>
            <a:r>
              <a:rPr lang="fr-FR" sz="1200" dirty="0" smtClean="0">
                <a:solidFill>
                  <a:srgbClr val="008000"/>
                </a:solidFill>
              </a:rPr>
              <a:t>Bois de rose coupé illégalement.</a:t>
            </a:r>
            <a:endParaRPr lang="fr-FR" sz="1200" dirty="0">
              <a:solidFill>
                <a:srgbClr val="008000"/>
              </a:solidFill>
            </a:endParaRPr>
          </a:p>
        </p:txBody>
      </p:sp>
      <p:sp>
        <p:nvSpPr>
          <p:cNvPr id="10" name="ZoneTexte 9"/>
          <p:cNvSpPr txBox="1"/>
          <p:nvPr/>
        </p:nvSpPr>
        <p:spPr>
          <a:xfrm>
            <a:off x="8866069" y="6404874"/>
            <a:ext cx="3550023" cy="276999"/>
          </a:xfrm>
          <a:prstGeom prst="rect">
            <a:avLst/>
          </a:prstGeom>
          <a:noFill/>
        </p:spPr>
        <p:txBody>
          <a:bodyPr wrap="square" rtlCol="0">
            <a:spAutoFit/>
          </a:bodyPr>
          <a:lstStyle/>
          <a:p>
            <a:pPr algn="ctr"/>
            <a:r>
              <a:rPr lang="fr-FR" sz="1200" dirty="0" smtClean="0">
                <a:solidFill>
                  <a:srgbClr val="008000"/>
                </a:solidFill>
              </a:rPr>
              <a:t>Lémurien </a:t>
            </a:r>
            <a:r>
              <a:rPr lang="fr-FR" sz="1200" i="1" dirty="0" err="1">
                <a:solidFill>
                  <a:srgbClr val="008000"/>
                </a:solidFill>
              </a:rPr>
              <a:t>Varecia</a:t>
            </a:r>
            <a:r>
              <a:rPr lang="fr-FR" sz="1200" i="1" dirty="0">
                <a:solidFill>
                  <a:srgbClr val="008000"/>
                </a:solidFill>
              </a:rPr>
              <a:t> </a:t>
            </a:r>
            <a:r>
              <a:rPr lang="fr-FR" sz="1200" i="1" dirty="0" err="1">
                <a:solidFill>
                  <a:srgbClr val="008000"/>
                </a:solidFill>
              </a:rPr>
              <a:t>variegata</a:t>
            </a:r>
            <a:r>
              <a:rPr lang="fr-FR" sz="1200" i="1" dirty="0">
                <a:solidFill>
                  <a:srgbClr val="008000"/>
                </a:solidFill>
              </a:rPr>
              <a:t> </a:t>
            </a:r>
            <a:r>
              <a:rPr lang="fr-FR" sz="1200" i="1" dirty="0" err="1">
                <a:solidFill>
                  <a:srgbClr val="008000"/>
                </a:solidFill>
              </a:rPr>
              <a:t>rubra</a:t>
            </a:r>
            <a:r>
              <a:rPr lang="fr-FR" sz="1200" i="1" dirty="0" smtClean="0">
                <a:solidFill>
                  <a:srgbClr val="008000"/>
                </a:solidFill>
              </a:rPr>
              <a:t> </a:t>
            </a:r>
            <a:r>
              <a:rPr lang="fr-FR" sz="1200" dirty="0" smtClean="0">
                <a:solidFill>
                  <a:srgbClr val="008000"/>
                </a:solidFill>
              </a:rPr>
              <a:t>au </a:t>
            </a:r>
            <a:r>
              <a:rPr lang="fr-FR" sz="1200" dirty="0" err="1">
                <a:solidFill>
                  <a:srgbClr val="008000"/>
                </a:solidFill>
              </a:rPr>
              <a:t>Masoala</a:t>
            </a:r>
            <a:r>
              <a:rPr lang="fr-FR" sz="1200" dirty="0">
                <a:solidFill>
                  <a:srgbClr val="008000"/>
                </a:solidFill>
              </a:rPr>
              <a:t> </a:t>
            </a:r>
            <a:r>
              <a:rPr lang="fr-FR" sz="1200" dirty="0" smtClean="0">
                <a:solidFill>
                  <a:srgbClr val="008000"/>
                </a:solidFill>
              </a:rPr>
              <a:t>NP</a:t>
            </a:r>
            <a:endParaRPr lang="fr-FR" sz="1200" dirty="0">
              <a:solidFill>
                <a:srgbClr val="008000"/>
              </a:solidFill>
            </a:endParaRPr>
          </a:p>
        </p:txBody>
      </p:sp>
      <p:pic>
        <p:nvPicPr>
          <p:cNvPr id="16" name="Imag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41429" y="4433504"/>
            <a:ext cx="1564345" cy="2006786"/>
          </a:xfrm>
          <a:prstGeom prst="rect">
            <a:avLst/>
          </a:prstGeom>
        </p:spPr>
      </p:pic>
      <p:sp>
        <p:nvSpPr>
          <p:cNvPr id="17" name="Rectangle 16"/>
          <p:cNvSpPr/>
          <p:nvPr/>
        </p:nvSpPr>
        <p:spPr>
          <a:xfrm>
            <a:off x="7509863" y="6264351"/>
            <a:ext cx="1237325" cy="461665"/>
          </a:xfrm>
          <a:prstGeom prst="rect">
            <a:avLst/>
          </a:prstGeom>
        </p:spPr>
        <p:txBody>
          <a:bodyPr wrap="none">
            <a:spAutoFit/>
          </a:bodyPr>
          <a:lstStyle/>
          <a:p>
            <a:pPr algn="ctr"/>
            <a:r>
              <a:rPr lang="fr-FR" sz="1200" dirty="0" smtClean="0">
                <a:solidFill>
                  <a:srgbClr val="008000"/>
                </a:solidFill>
              </a:rPr>
              <a:t>Caméléon</a:t>
            </a:r>
          </a:p>
          <a:p>
            <a:pPr algn="ctr"/>
            <a:r>
              <a:rPr lang="fr-FR" sz="1200" i="1" dirty="0" err="1" smtClean="0">
                <a:solidFill>
                  <a:srgbClr val="008000"/>
                </a:solidFill>
              </a:rPr>
              <a:t>Calumma</a:t>
            </a:r>
            <a:r>
              <a:rPr lang="fr-FR" sz="1200" i="1" dirty="0" smtClean="0">
                <a:solidFill>
                  <a:srgbClr val="008000"/>
                </a:solidFill>
              </a:rPr>
              <a:t> </a:t>
            </a:r>
            <a:r>
              <a:rPr lang="fr-FR" sz="1200" i="1" dirty="0" err="1">
                <a:solidFill>
                  <a:srgbClr val="008000"/>
                </a:solidFill>
              </a:rPr>
              <a:t>nasuta</a:t>
            </a:r>
            <a:endParaRPr lang="fr-FR" sz="1200" i="1" dirty="0">
              <a:solidFill>
                <a:srgbClr val="008000"/>
              </a:solidFill>
            </a:endParaRPr>
          </a:p>
        </p:txBody>
      </p:sp>
      <p:pic>
        <p:nvPicPr>
          <p:cNvPr id="1025" name="Picture 1" descr="Dalbergia normandii_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07774" y="4816551"/>
            <a:ext cx="1971675" cy="116205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3"/>
          <p:cNvSpPr>
            <a:spLocks noChangeArrowheads="1"/>
          </p:cNvSpPr>
          <p:nvPr/>
        </p:nvSpPr>
        <p:spPr bwMode="auto">
          <a:xfrm>
            <a:off x="2321489" y="6039132"/>
            <a:ext cx="212313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0" i="1" u="none" strike="noStrike" cap="none" normalizeH="0" baseline="0" dirty="0" smtClean="0">
                <a:ln>
                  <a:noFill/>
                </a:ln>
                <a:solidFill>
                  <a:srgbClr val="008000"/>
                </a:solidFill>
                <a:effectLst/>
                <a:latin typeface="Arial" panose="020B0604020202020204" pitchFamily="34" charset="0"/>
                <a:ea typeface="Calibri" panose="020F0502020204030204" pitchFamily="34" charset="0"/>
                <a:cs typeface="Times New Roman" panose="02020603050405020304" pitchFamily="18" charset="0"/>
              </a:rPr>
              <a:t>Dalbergia </a:t>
            </a:r>
            <a:r>
              <a:rPr kumimoji="0" lang="fr-FR" altLang="fr-FR" sz="1100" b="0" i="1" u="none" strike="noStrike" cap="none" normalizeH="0" baseline="0" dirty="0" err="1" smtClean="0">
                <a:ln>
                  <a:noFill/>
                </a:ln>
                <a:solidFill>
                  <a:srgbClr val="008000"/>
                </a:solidFill>
                <a:effectLst/>
                <a:latin typeface="Arial" panose="020B0604020202020204" pitchFamily="34" charset="0"/>
                <a:ea typeface="Calibri" panose="020F0502020204030204" pitchFamily="34" charset="0"/>
                <a:cs typeface="Times New Roman" panose="02020603050405020304" pitchFamily="18" charset="0"/>
              </a:rPr>
              <a:t>normandii</a:t>
            </a:r>
            <a:r>
              <a:rPr kumimoji="0" lang="fr-FR" altLang="fr-FR" sz="1100" b="0" i="1" u="none" strike="noStrike" cap="none" normalizeH="0" baseline="0" dirty="0" smtClean="0">
                <a:ln>
                  <a:noFill/>
                </a:ln>
                <a:solidFill>
                  <a:srgbClr val="008000"/>
                </a:solidFill>
                <a:effectLst/>
                <a:latin typeface="Arial" panose="020B0604020202020204" pitchFamily="34" charset="0"/>
                <a:ea typeface="Calibri" panose="020F0502020204030204" pitchFamily="34" charset="0"/>
                <a:cs typeface="Times New Roman" panose="02020603050405020304" pitchFamily="18" charset="0"/>
              </a:rPr>
              <a:t> (MBOT)</a:t>
            </a:r>
            <a:endParaRPr kumimoji="0" lang="fr-FR" altLang="fr-FR" sz="1100" b="0" u="none" strike="noStrike" cap="none" normalizeH="0" baseline="0" dirty="0" smtClean="0">
              <a:ln>
                <a:noFill/>
              </a:ln>
              <a:solidFill>
                <a:srgbClr val="008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fr-FR" altLang="fr-FR" sz="1100" dirty="0" smtClean="0">
                <a:solidFill>
                  <a:srgbClr val="008000"/>
                </a:solidFill>
                <a:latin typeface="Arial" panose="020B0604020202020204" pitchFamily="34" charset="0"/>
                <a:cs typeface="Times New Roman" panose="02020603050405020304" pitchFamily="18" charset="0"/>
              </a:rPr>
              <a:t>Panneau sur l’Ile Sainte-Marie.</a:t>
            </a:r>
            <a:r>
              <a:rPr kumimoji="0" lang="fr-FR" altLang="fr-FR" sz="1000" b="0" i="0" u="none" strike="noStrike" cap="none" normalizeH="0" baseline="0" dirty="0" smtClean="0">
                <a:ln>
                  <a:noFill/>
                </a:ln>
                <a:solidFill>
                  <a:srgbClr val="008000"/>
                </a:solidFill>
                <a:effectLst/>
                <a:latin typeface="Arial" panose="020B0604020202020204" pitchFamily="34" charset="0"/>
              </a:rPr>
              <a:t> </a:t>
            </a:r>
            <a:endParaRPr kumimoji="0" lang="fr-FR" altLang="fr-FR" sz="1800" b="0" i="0" u="none" strike="noStrike" cap="none" normalizeH="0" baseline="0" dirty="0" smtClean="0">
              <a:ln>
                <a:noFill/>
              </a:ln>
              <a:solidFill>
                <a:srgbClr val="008000"/>
              </a:solidFill>
              <a:effectLst/>
              <a:latin typeface="Arial" panose="020B0604020202020204" pitchFamily="34" charset="0"/>
            </a:endParaRPr>
          </a:p>
        </p:txBody>
      </p:sp>
      <p:pic>
        <p:nvPicPr>
          <p:cNvPr id="12" name="Imag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95087" y="5116789"/>
            <a:ext cx="1666875" cy="1076325"/>
          </a:xfrm>
          <a:prstGeom prst="rect">
            <a:avLst/>
          </a:prstGeom>
        </p:spPr>
      </p:pic>
      <p:sp>
        <p:nvSpPr>
          <p:cNvPr id="13" name="Rectangle 12"/>
          <p:cNvSpPr/>
          <p:nvPr/>
        </p:nvSpPr>
        <p:spPr>
          <a:xfrm>
            <a:off x="9821332" y="983813"/>
            <a:ext cx="2056739" cy="585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bg1"/>
                </a:solidFill>
              </a:rPr>
              <a:t>Océan</a:t>
            </a:r>
            <a:endParaRPr lang="fr-FR" dirty="0">
              <a:solidFill>
                <a:schemeClr val="bg1"/>
              </a:solidFill>
            </a:endParaRPr>
          </a:p>
        </p:txBody>
      </p:sp>
      <p:sp>
        <p:nvSpPr>
          <p:cNvPr id="21" name="Rectangle 20"/>
          <p:cNvSpPr/>
          <p:nvPr/>
        </p:nvSpPr>
        <p:spPr>
          <a:xfrm>
            <a:off x="9821332" y="1569156"/>
            <a:ext cx="2056739" cy="585343"/>
          </a:xfrm>
          <a:prstGeom prst="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bg1">
                    <a:lumMod val="95000"/>
                  </a:schemeClr>
                </a:solidFill>
              </a:rPr>
              <a:t>1</a:t>
            </a:r>
            <a:r>
              <a:rPr lang="fr-FR" baseline="30000" dirty="0" smtClean="0">
                <a:solidFill>
                  <a:schemeClr val="bg1">
                    <a:lumMod val="95000"/>
                  </a:schemeClr>
                </a:solidFill>
              </a:rPr>
              <a:t>ère</a:t>
            </a:r>
            <a:r>
              <a:rPr lang="fr-FR" dirty="0" smtClean="0">
                <a:solidFill>
                  <a:schemeClr val="bg1">
                    <a:lumMod val="95000"/>
                  </a:schemeClr>
                </a:solidFill>
              </a:rPr>
              <a:t> barrière : Mangrove</a:t>
            </a:r>
            <a:endParaRPr lang="fr-FR" dirty="0">
              <a:solidFill>
                <a:schemeClr val="bg1">
                  <a:lumMod val="95000"/>
                </a:schemeClr>
              </a:solidFill>
            </a:endParaRPr>
          </a:p>
        </p:txBody>
      </p:sp>
      <p:sp>
        <p:nvSpPr>
          <p:cNvPr id="22" name="Rectangle 21"/>
          <p:cNvSpPr/>
          <p:nvPr/>
        </p:nvSpPr>
        <p:spPr>
          <a:xfrm>
            <a:off x="9821331" y="2154144"/>
            <a:ext cx="2056739" cy="585343"/>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bg1">
                    <a:lumMod val="95000"/>
                  </a:schemeClr>
                </a:solidFill>
              </a:rPr>
              <a:t>2</a:t>
            </a:r>
            <a:r>
              <a:rPr lang="fr-FR" baseline="30000" dirty="0" smtClean="0">
                <a:solidFill>
                  <a:schemeClr val="bg1">
                    <a:lumMod val="95000"/>
                  </a:schemeClr>
                </a:solidFill>
              </a:rPr>
              <a:t>ème</a:t>
            </a:r>
            <a:r>
              <a:rPr lang="fr-FR" dirty="0" smtClean="0">
                <a:solidFill>
                  <a:schemeClr val="bg1">
                    <a:lumMod val="95000"/>
                  </a:schemeClr>
                </a:solidFill>
              </a:rPr>
              <a:t> barrière </a:t>
            </a:r>
            <a:r>
              <a:rPr lang="fr-FR" dirty="0">
                <a:solidFill>
                  <a:schemeClr val="bg1">
                    <a:lumMod val="95000"/>
                  </a:schemeClr>
                </a:solidFill>
              </a:rPr>
              <a:t>: </a:t>
            </a:r>
            <a:endParaRPr lang="fr-FR" dirty="0" smtClean="0">
              <a:solidFill>
                <a:schemeClr val="bg1">
                  <a:lumMod val="95000"/>
                </a:schemeClr>
              </a:solidFill>
            </a:endParaRPr>
          </a:p>
          <a:p>
            <a:pPr algn="ctr"/>
            <a:r>
              <a:rPr lang="fr-FR" dirty="0" smtClean="0">
                <a:solidFill>
                  <a:schemeClr val="bg1">
                    <a:lumMod val="95000"/>
                  </a:schemeClr>
                </a:solidFill>
              </a:rPr>
              <a:t>Forêt littorale</a:t>
            </a:r>
            <a:endParaRPr lang="fr-FR" dirty="0">
              <a:solidFill>
                <a:schemeClr val="bg1">
                  <a:lumMod val="95000"/>
                </a:schemeClr>
              </a:solidFill>
            </a:endParaRPr>
          </a:p>
        </p:txBody>
      </p:sp>
      <p:sp>
        <p:nvSpPr>
          <p:cNvPr id="23" name="Rectangle 22"/>
          <p:cNvSpPr/>
          <p:nvPr/>
        </p:nvSpPr>
        <p:spPr>
          <a:xfrm>
            <a:off x="9821330" y="2739487"/>
            <a:ext cx="2056740" cy="1501422"/>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fr-FR" dirty="0" smtClean="0">
                <a:solidFill>
                  <a:schemeClr val="tx1"/>
                </a:solidFill>
              </a:rPr>
              <a:t>Champs, terres cultivées, villages</a:t>
            </a:r>
            <a:endParaRPr lang="fr-FR" dirty="0">
              <a:solidFill>
                <a:schemeClr val="tx1"/>
              </a:solidFill>
            </a:endParaRPr>
          </a:p>
        </p:txBody>
      </p:sp>
      <p:sp>
        <p:nvSpPr>
          <p:cNvPr id="14" name="Flèche vers le bas 13"/>
          <p:cNvSpPr/>
          <p:nvPr/>
        </p:nvSpPr>
        <p:spPr>
          <a:xfrm>
            <a:off x="10536454" y="253"/>
            <a:ext cx="705687" cy="4780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8689633" y="128222"/>
            <a:ext cx="1987311" cy="369332"/>
          </a:xfrm>
          <a:prstGeom prst="rect">
            <a:avLst/>
          </a:prstGeom>
          <a:noFill/>
        </p:spPr>
        <p:txBody>
          <a:bodyPr wrap="square" rtlCol="0">
            <a:spAutoFit/>
          </a:bodyPr>
          <a:lstStyle/>
          <a:p>
            <a:r>
              <a:rPr lang="fr-FR" dirty="0" smtClean="0">
                <a:solidFill>
                  <a:srgbClr val="008000"/>
                </a:solidFill>
              </a:rPr>
              <a:t>Assaut des vagues</a:t>
            </a:r>
            <a:endParaRPr lang="fr-FR" dirty="0">
              <a:solidFill>
                <a:srgbClr val="008000"/>
              </a:solidFill>
            </a:endParaRPr>
          </a:p>
        </p:txBody>
      </p:sp>
      <p:cxnSp>
        <p:nvCxnSpPr>
          <p:cNvPr id="25" name="Connecteur droit avec flèche 24"/>
          <p:cNvCxnSpPr/>
          <p:nvPr/>
        </p:nvCxnSpPr>
        <p:spPr>
          <a:xfrm>
            <a:off x="9941429" y="674132"/>
            <a:ext cx="0" cy="2396446"/>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7712770" y="1046950"/>
            <a:ext cx="2068836" cy="369332"/>
          </a:xfrm>
          <a:prstGeom prst="rect">
            <a:avLst/>
          </a:prstGeom>
          <a:noFill/>
        </p:spPr>
        <p:txBody>
          <a:bodyPr wrap="none" rtlCol="0">
            <a:spAutoFit/>
          </a:bodyPr>
          <a:lstStyle/>
          <a:p>
            <a:r>
              <a:rPr lang="fr-FR" dirty="0" smtClean="0">
                <a:solidFill>
                  <a:srgbClr val="FF0000"/>
                </a:solidFill>
              </a:rPr>
              <a:t>Direction du vent </a:t>
            </a:r>
            <a:r>
              <a:rPr lang="fr-FR" dirty="0" smtClean="0">
                <a:solidFill>
                  <a:srgbClr val="FF0000"/>
                </a:solidFill>
                <a:latin typeface="Calibri" panose="020F0502020204030204" pitchFamily="34" charset="0"/>
              </a:rPr>
              <a:t>→</a:t>
            </a:r>
            <a:endParaRPr lang="fr-FR" dirty="0">
              <a:solidFill>
                <a:srgbClr val="FF0000"/>
              </a:solidFill>
            </a:endParaRPr>
          </a:p>
        </p:txBody>
      </p:sp>
      <p:pic>
        <p:nvPicPr>
          <p:cNvPr id="27" name="Imag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40145" y="580709"/>
            <a:ext cx="571500" cy="333375"/>
          </a:xfrm>
          <a:prstGeom prst="rect">
            <a:avLst/>
          </a:prstGeom>
        </p:spPr>
      </p:pic>
      <p:pic>
        <p:nvPicPr>
          <p:cNvPr id="28" name="Imag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24000" y="544558"/>
            <a:ext cx="571500" cy="333375"/>
          </a:xfrm>
          <a:prstGeom prst="rect">
            <a:avLst/>
          </a:prstGeom>
        </p:spPr>
      </p:pic>
      <p:pic>
        <p:nvPicPr>
          <p:cNvPr id="29" name="Imag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19616" y="548058"/>
            <a:ext cx="571500" cy="333375"/>
          </a:xfrm>
          <a:prstGeom prst="rect">
            <a:avLst/>
          </a:prstGeom>
        </p:spPr>
      </p:pic>
      <p:pic>
        <p:nvPicPr>
          <p:cNvPr id="30" name="Image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61924" y="525508"/>
            <a:ext cx="887861" cy="521442"/>
          </a:xfrm>
          <a:prstGeom prst="rect">
            <a:avLst/>
          </a:prstGeom>
        </p:spPr>
      </p:pic>
      <p:pic>
        <p:nvPicPr>
          <p:cNvPr id="32" name="Image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65605" y="2639595"/>
            <a:ext cx="887861" cy="521442"/>
          </a:xfrm>
          <a:prstGeom prst="rect">
            <a:avLst/>
          </a:prstGeom>
        </p:spPr>
      </p:pic>
      <p:pic>
        <p:nvPicPr>
          <p:cNvPr id="11" name="Imag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93598" y="3490198"/>
            <a:ext cx="886076" cy="502110"/>
          </a:xfrm>
          <a:prstGeom prst="rect">
            <a:avLst/>
          </a:prstGeom>
        </p:spPr>
      </p:pic>
      <p:pic>
        <p:nvPicPr>
          <p:cNvPr id="18" name="Imag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85690" y="3494324"/>
            <a:ext cx="586364" cy="485844"/>
          </a:xfrm>
          <a:prstGeom prst="rect">
            <a:avLst/>
          </a:prstGeom>
        </p:spPr>
      </p:pic>
    </p:spTree>
    <p:extLst>
      <p:ext uri="{BB962C8B-B14F-4D97-AF65-F5344CB8AC3E}">
        <p14:creationId xmlns:p14="http://schemas.microsoft.com/office/powerpoint/2010/main" val="209310356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814B13E8-1059-4FEE-952E-0153852B3488}" type="slidenum">
              <a:rPr lang="fr-FR" smtClean="0"/>
              <a:t>130</a:t>
            </a:fld>
            <a:endParaRPr lang="fr-FR" dirty="0"/>
          </a:p>
        </p:txBody>
      </p:sp>
      <p:pic>
        <p:nvPicPr>
          <p:cNvPr id="6" name="Image 5" descr="C:\Users\LISAN\Documents\DeveloppementDurable\Dalbergia\Taxa et noms nouveaux dans le gentre Dalbergia à Madagascar et aux Comores_fichiers\image006.jpg"/>
          <p:cNvPicPr/>
          <p:nvPr/>
        </p:nvPicPr>
        <p:blipFill>
          <a:blip r:embed="rId2" cstate="print"/>
          <a:srcRect/>
          <a:stretch>
            <a:fillRect/>
          </a:stretch>
        </p:blipFill>
        <p:spPr bwMode="auto">
          <a:xfrm>
            <a:off x="110167" y="990877"/>
            <a:ext cx="5541486" cy="5231607"/>
          </a:xfrm>
          <a:prstGeom prst="rect">
            <a:avLst/>
          </a:prstGeom>
          <a:noFill/>
          <a:ln w="9525">
            <a:noFill/>
            <a:miter lim="800000"/>
            <a:headEnd/>
            <a:tailEnd/>
          </a:ln>
        </p:spPr>
      </p:pic>
      <p:pic>
        <p:nvPicPr>
          <p:cNvPr id="7" name="Image 6" descr="C:\Users\LISAN\Documents\DeveloppementDurable\Dalbergia\Taxa et noms nouveaux dans le gentre Dalbergia à Madagascar et aux Comores_fichiers\image014.jpg"/>
          <p:cNvPicPr/>
          <p:nvPr/>
        </p:nvPicPr>
        <p:blipFill>
          <a:blip r:embed="rId3" cstate="print"/>
          <a:srcRect/>
          <a:stretch>
            <a:fillRect/>
          </a:stretch>
        </p:blipFill>
        <p:spPr bwMode="auto">
          <a:xfrm>
            <a:off x="5728771" y="990877"/>
            <a:ext cx="5113112" cy="5231607"/>
          </a:xfrm>
          <a:prstGeom prst="rect">
            <a:avLst/>
          </a:prstGeom>
          <a:noFill/>
          <a:ln w="9525">
            <a:noFill/>
            <a:miter lim="800000"/>
            <a:headEnd/>
            <a:tailEnd/>
          </a:ln>
        </p:spPr>
      </p:pic>
      <p:sp>
        <p:nvSpPr>
          <p:cNvPr id="8" name="Ellipse 7"/>
          <p:cNvSpPr/>
          <p:nvPr/>
        </p:nvSpPr>
        <p:spPr>
          <a:xfrm rot="17053757">
            <a:off x="664133" y="2801408"/>
            <a:ext cx="2842855" cy="7326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p:cNvSpPr/>
          <p:nvPr/>
        </p:nvSpPr>
        <p:spPr>
          <a:xfrm>
            <a:off x="8516040" y="1339703"/>
            <a:ext cx="1178804" cy="2357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p:cNvSpPr/>
          <p:nvPr/>
        </p:nvSpPr>
        <p:spPr>
          <a:xfrm>
            <a:off x="10053811" y="3167718"/>
            <a:ext cx="310308" cy="3136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p:cNvSpPr/>
          <p:nvPr/>
        </p:nvSpPr>
        <p:spPr>
          <a:xfrm>
            <a:off x="10409104" y="2141313"/>
            <a:ext cx="310308" cy="3136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p:cNvSpPr/>
          <p:nvPr/>
        </p:nvSpPr>
        <p:spPr>
          <a:xfrm>
            <a:off x="3051672" y="1339703"/>
            <a:ext cx="1134189" cy="2357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p:cNvSpPr/>
          <p:nvPr/>
        </p:nvSpPr>
        <p:spPr>
          <a:xfrm>
            <a:off x="352540" y="1112703"/>
            <a:ext cx="1088834" cy="2475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p:cNvSpPr/>
          <p:nvPr/>
        </p:nvSpPr>
        <p:spPr>
          <a:xfrm>
            <a:off x="4970443" y="2684448"/>
            <a:ext cx="383755" cy="3231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p:cNvSpPr/>
          <p:nvPr/>
        </p:nvSpPr>
        <p:spPr>
          <a:xfrm>
            <a:off x="5130188" y="2119279"/>
            <a:ext cx="319489" cy="2779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110167" y="541456"/>
            <a:ext cx="9033833" cy="369332"/>
          </a:xfrm>
          <a:prstGeom prst="rect">
            <a:avLst/>
          </a:prstGeom>
          <a:noFill/>
        </p:spPr>
        <p:txBody>
          <a:bodyPr wrap="square" rtlCol="0">
            <a:spAutoFit/>
          </a:bodyPr>
          <a:lstStyle/>
          <a:p>
            <a:r>
              <a:rPr lang="fr-FR" b="1" dirty="0" smtClean="0">
                <a:solidFill>
                  <a:srgbClr val="008000"/>
                </a:solidFill>
              </a:rPr>
              <a:t>A3. Annexe : Aire de répartition de quelques espèces de </a:t>
            </a:r>
            <a:r>
              <a:rPr lang="fr-FR" b="1" i="1" dirty="0" smtClean="0">
                <a:solidFill>
                  <a:srgbClr val="008000"/>
                </a:solidFill>
              </a:rPr>
              <a:t>Dalbergia</a:t>
            </a:r>
            <a:r>
              <a:rPr lang="fr-FR" b="1" dirty="0" smtClean="0">
                <a:solidFill>
                  <a:srgbClr val="008000"/>
                </a:solidFill>
              </a:rPr>
              <a:t> à Madagascar</a:t>
            </a:r>
            <a:endParaRPr lang="fr-FR" b="1" dirty="0">
              <a:solidFill>
                <a:srgbClr val="008000"/>
              </a:solidFill>
            </a:endParaRPr>
          </a:p>
        </p:txBody>
      </p:sp>
      <p:sp>
        <p:nvSpPr>
          <p:cNvPr id="17" name="ZoneTexte 16"/>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136624733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814B13E8-1059-4FEE-952E-0153852B3488}" type="slidenum">
              <a:rPr lang="fr-FR" smtClean="0"/>
              <a:t>131</a:t>
            </a:fld>
            <a:endParaRPr lang="fr-FR" dirty="0"/>
          </a:p>
        </p:txBody>
      </p:sp>
      <p:sp>
        <p:nvSpPr>
          <p:cNvPr id="5" name="ZoneTexte 4"/>
          <p:cNvSpPr txBox="1"/>
          <p:nvPr/>
        </p:nvSpPr>
        <p:spPr>
          <a:xfrm>
            <a:off x="110167" y="541456"/>
            <a:ext cx="9033833" cy="369332"/>
          </a:xfrm>
          <a:prstGeom prst="rect">
            <a:avLst/>
          </a:prstGeom>
          <a:noFill/>
        </p:spPr>
        <p:txBody>
          <a:bodyPr wrap="square" rtlCol="0">
            <a:spAutoFit/>
          </a:bodyPr>
          <a:lstStyle/>
          <a:p>
            <a:r>
              <a:rPr lang="fr-FR" b="1" dirty="0" smtClean="0">
                <a:solidFill>
                  <a:srgbClr val="008000"/>
                </a:solidFill>
              </a:rPr>
              <a:t>A3. Annexe : Aire de répartition de quelques espèces de Dalbergia à Madagascar (suite)</a:t>
            </a:r>
            <a:endParaRPr lang="fr-FR" b="1" dirty="0">
              <a:solidFill>
                <a:srgbClr val="008000"/>
              </a:solidFill>
            </a:endParaRPr>
          </a:p>
        </p:txBody>
      </p:sp>
      <p:pic>
        <p:nvPicPr>
          <p:cNvPr id="8" name="Image 7" descr="C:\Users\LISAN\Documents\DeveloppementDurable\Dalbergia\Taxa et noms nouveaux dans le gentre Dalbergia à Madagascar et aux Comores_fichiers\image020.jpg"/>
          <p:cNvPicPr/>
          <p:nvPr/>
        </p:nvPicPr>
        <p:blipFill>
          <a:blip r:embed="rId2" cstate="print"/>
          <a:srcRect/>
          <a:stretch>
            <a:fillRect/>
          </a:stretch>
        </p:blipFill>
        <p:spPr bwMode="auto">
          <a:xfrm>
            <a:off x="110167" y="962405"/>
            <a:ext cx="5533673" cy="5342327"/>
          </a:xfrm>
          <a:prstGeom prst="rect">
            <a:avLst/>
          </a:prstGeom>
          <a:noFill/>
          <a:ln w="9525">
            <a:noFill/>
            <a:miter lim="800000"/>
            <a:headEnd/>
            <a:tailEnd/>
          </a:ln>
        </p:spPr>
      </p:pic>
      <p:pic>
        <p:nvPicPr>
          <p:cNvPr id="9" name="Image 8" descr="C:\Users\LISAN\Documents\DeveloppementDurable\Dalbergia\Taxa et noms nouveaux dans le gentre Dalbergia à Madagascar et aux Comores_fichiers\image030.jpg"/>
          <p:cNvPicPr/>
          <p:nvPr/>
        </p:nvPicPr>
        <p:blipFill>
          <a:blip r:embed="rId3" cstate="print"/>
          <a:srcRect/>
          <a:stretch>
            <a:fillRect/>
          </a:stretch>
        </p:blipFill>
        <p:spPr bwMode="auto">
          <a:xfrm>
            <a:off x="5944750" y="962404"/>
            <a:ext cx="5409049" cy="5342327"/>
          </a:xfrm>
          <a:prstGeom prst="rect">
            <a:avLst/>
          </a:prstGeom>
          <a:noFill/>
          <a:ln w="9525">
            <a:noFill/>
            <a:miter lim="800000"/>
            <a:headEnd/>
            <a:tailEnd/>
          </a:ln>
        </p:spPr>
      </p:pic>
      <p:sp>
        <p:nvSpPr>
          <p:cNvPr id="11" name="Ellipse 10"/>
          <p:cNvSpPr/>
          <p:nvPr/>
        </p:nvSpPr>
        <p:spPr>
          <a:xfrm>
            <a:off x="10296180" y="1196482"/>
            <a:ext cx="918991" cy="12162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p:cNvSpPr/>
          <p:nvPr/>
        </p:nvSpPr>
        <p:spPr>
          <a:xfrm>
            <a:off x="8769427" y="1011817"/>
            <a:ext cx="1751681" cy="3102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p:cNvSpPr/>
          <p:nvPr/>
        </p:nvSpPr>
        <p:spPr>
          <a:xfrm>
            <a:off x="2996589" y="1553378"/>
            <a:ext cx="1377108" cy="1983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p:cNvSpPr/>
          <p:nvPr/>
        </p:nvSpPr>
        <p:spPr>
          <a:xfrm>
            <a:off x="5056742" y="2049137"/>
            <a:ext cx="385590" cy="3635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420233981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264405" y="172123"/>
            <a:ext cx="513202" cy="276608"/>
          </a:xfrm>
        </p:spPr>
        <p:txBody>
          <a:bodyPr/>
          <a:lstStyle/>
          <a:p>
            <a:fld id="{814B13E8-1059-4FEE-952E-0153852B3488}" type="slidenum">
              <a:rPr lang="fr-FR" smtClean="0"/>
              <a:t>132</a:t>
            </a:fld>
            <a:endParaRPr lang="fr-FR"/>
          </a:p>
        </p:txBody>
      </p:sp>
      <p:sp>
        <p:nvSpPr>
          <p:cNvPr id="5" name="ZoneTexte 4"/>
          <p:cNvSpPr txBox="1"/>
          <p:nvPr/>
        </p:nvSpPr>
        <p:spPr>
          <a:xfrm>
            <a:off x="119347" y="707119"/>
            <a:ext cx="11953303" cy="369332"/>
          </a:xfrm>
          <a:prstGeom prst="rect">
            <a:avLst/>
          </a:prstGeom>
          <a:noFill/>
        </p:spPr>
        <p:txBody>
          <a:bodyPr wrap="square" rtlCol="0">
            <a:spAutoFit/>
          </a:bodyPr>
          <a:lstStyle/>
          <a:p>
            <a:r>
              <a:rPr lang="fr-FR" b="1" dirty="0" smtClean="0">
                <a:solidFill>
                  <a:srgbClr val="008000"/>
                </a:solidFill>
              </a:rPr>
              <a:t>A4. Annexe : Liste des espèces du genre </a:t>
            </a:r>
            <a:r>
              <a:rPr lang="fr-FR" b="1" i="1" dirty="0" smtClean="0">
                <a:solidFill>
                  <a:srgbClr val="008000"/>
                </a:solidFill>
              </a:rPr>
              <a:t>Dalbergia </a:t>
            </a:r>
            <a:r>
              <a:rPr lang="fr-FR" b="1" dirty="0" smtClean="0">
                <a:solidFill>
                  <a:srgbClr val="008000"/>
                </a:solidFill>
              </a:rPr>
              <a:t>des forêts humides sempervirentes de Madagascar (</a:t>
            </a:r>
            <a:r>
              <a:rPr lang="fr-FR" b="1" dirty="0">
                <a:solidFill>
                  <a:srgbClr val="008000"/>
                </a:solidFill>
              </a:rPr>
              <a:t>George </a:t>
            </a:r>
            <a:r>
              <a:rPr lang="fr-FR" b="1" dirty="0" err="1">
                <a:solidFill>
                  <a:srgbClr val="008000"/>
                </a:solidFill>
              </a:rPr>
              <a:t>Schatz</a:t>
            </a:r>
            <a:r>
              <a:rPr lang="fr-FR" b="1" dirty="0">
                <a:solidFill>
                  <a:srgbClr val="008000"/>
                </a:solidFill>
              </a:rPr>
              <a:t> In litt.)</a:t>
            </a:r>
          </a:p>
        </p:txBody>
      </p:sp>
      <p:graphicFrame>
        <p:nvGraphicFramePr>
          <p:cNvPr id="6" name="Tableau 5"/>
          <p:cNvGraphicFramePr>
            <a:graphicFrameLocks noGrp="1"/>
          </p:cNvGraphicFramePr>
          <p:nvPr>
            <p:extLst>
              <p:ext uri="{D42A27DB-BD31-4B8C-83A1-F6EECF244321}">
                <p14:modId xmlns:p14="http://schemas.microsoft.com/office/powerpoint/2010/main" val="2217887522"/>
              </p:ext>
            </p:extLst>
          </p:nvPr>
        </p:nvGraphicFramePr>
        <p:xfrm>
          <a:off x="739047" y="1186097"/>
          <a:ext cx="11148153" cy="2830162"/>
        </p:xfrm>
        <a:graphic>
          <a:graphicData uri="http://schemas.openxmlformats.org/drawingml/2006/table">
            <a:tbl>
              <a:tblPr>
                <a:tableStyleId>{5C22544A-7EE6-4342-B048-85BDC9FD1C3A}</a:tableStyleId>
              </a:tblPr>
              <a:tblGrid>
                <a:gridCol w="2628900"/>
                <a:gridCol w="2628900"/>
                <a:gridCol w="3863249"/>
                <a:gridCol w="2027104"/>
              </a:tblGrid>
              <a:tr h="301625">
                <a:tc>
                  <a:txBody>
                    <a:bodyPr/>
                    <a:lstStyle/>
                    <a:p>
                      <a:pPr algn="ctr" eaLnBrk="0" fontAlgn="base" hangingPunct="0">
                        <a:lnSpc>
                          <a:spcPct val="115000"/>
                        </a:lnSpc>
                        <a:spcAft>
                          <a:spcPts val="0"/>
                        </a:spcAft>
                      </a:pPr>
                      <a:r>
                        <a:rPr lang="fr-FR" sz="1200" spc="-10" dirty="0">
                          <a:effectLst/>
                        </a:rPr>
                        <a:t>Espèce</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eaLnBrk="0" fontAlgn="base" hangingPunct="0">
                        <a:lnSpc>
                          <a:spcPct val="115000"/>
                        </a:lnSpc>
                        <a:spcAft>
                          <a:spcPts val="0"/>
                        </a:spcAft>
                      </a:pPr>
                      <a:r>
                        <a:rPr lang="fr-FR" sz="1200" dirty="0">
                          <a:effectLst/>
                        </a:rPr>
                        <a:t>Descripteur</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eaLnBrk="0" fontAlgn="base" hangingPunct="0">
                        <a:lnSpc>
                          <a:spcPct val="115000"/>
                        </a:lnSpc>
                        <a:spcAft>
                          <a:spcPts val="0"/>
                        </a:spcAft>
                      </a:pPr>
                      <a:r>
                        <a:rPr lang="fr-FR" sz="1200" dirty="0">
                          <a:effectLst/>
                        </a:rPr>
                        <a:t>Distribution</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eaLnBrk="0" fontAlgn="base" hangingPunct="0">
                        <a:lnSpc>
                          <a:spcPct val="115000"/>
                        </a:lnSpc>
                        <a:spcAft>
                          <a:spcPts val="0"/>
                        </a:spcAft>
                      </a:pPr>
                      <a:r>
                        <a:rPr lang="fr-FR" sz="1200" dirty="0">
                          <a:effectLst/>
                        </a:rPr>
                        <a:t>Statut</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r h="262255">
                <a:tc>
                  <a:txBody>
                    <a:bodyPr/>
                    <a:lstStyle/>
                    <a:p>
                      <a:pPr algn="ctr" eaLnBrk="0" fontAlgn="base" hangingPunct="0">
                        <a:lnSpc>
                          <a:spcPct val="115000"/>
                        </a:lnSpc>
                        <a:spcAft>
                          <a:spcPts val="0"/>
                        </a:spcAft>
                      </a:pPr>
                      <a:r>
                        <a:rPr lang="fr-FR" sz="1200" i="1" dirty="0">
                          <a:effectLst/>
                        </a:rPr>
                        <a:t>D. </a:t>
                      </a:r>
                      <a:r>
                        <a:rPr lang="fr-FR" sz="1200" i="1" dirty="0" err="1">
                          <a:effectLst/>
                        </a:rPr>
                        <a:t>andapensis</a:t>
                      </a:r>
                      <a:endParaRPr lang="fr-FR" sz="12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ct val="115000"/>
                        </a:lnSpc>
                        <a:spcAft>
                          <a:spcPts val="0"/>
                        </a:spcAft>
                      </a:pPr>
                      <a:r>
                        <a:rPr lang="fr-FR" sz="1200">
                          <a:effectLst/>
                        </a:rPr>
                        <a:t>Bosser &amp; Rabevohitra</a:t>
                      </a:r>
                      <a:endParaRPr lang="fr-FR"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ct val="115000"/>
                        </a:lnSpc>
                        <a:spcAft>
                          <a:spcPts val="0"/>
                        </a:spcAft>
                      </a:pPr>
                      <a:r>
                        <a:rPr lang="fr-FR" sz="1200">
                          <a:effectLst/>
                        </a:rPr>
                        <a:t>D’Andapa au sud de Vohémar</a:t>
                      </a:r>
                      <a:endParaRPr lang="fr-FR"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ct val="115000"/>
                        </a:lnSpc>
                        <a:spcAft>
                          <a:spcPts val="0"/>
                        </a:spcAft>
                      </a:pPr>
                      <a:r>
                        <a:rPr lang="fr-FR" sz="1200">
                          <a:effectLst/>
                        </a:rPr>
                        <a:t>peu courant</a:t>
                      </a:r>
                      <a:endParaRPr lang="fr-FR"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6870">
                <a:tc>
                  <a:txBody>
                    <a:bodyPr/>
                    <a:lstStyle/>
                    <a:p>
                      <a:pPr algn="ctr" eaLnBrk="0" fontAlgn="base" hangingPunct="0">
                        <a:lnSpc>
                          <a:spcPct val="115000"/>
                        </a:lnSpc>
                        <a:spcAft>
                          <a:spcPts val="0"/>
                        </a:spcAft>
                      </a:pPr>
                      <a:r>
                        <a:rPr lang="fr-FR" sz="1200" i="1" spc="20" dirty="0">
                          <a:effectLst/>
                        </a:rPr>
                        <a:t>D. </a:t>
                      </a:r>
                      <a:r>
                        <a:rPr lang="fr-FR" sz="1200" i="1" spc="20" dirty="0" err="1" smtClean="0">
                          <a:effectLst/>
                        </a:rPr>
                        <a:t>baronii</a:t>
                      </a:r>
                      <a:endParaRPr lang="fr-FR" sz="12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ct val="115000"/>
                        </a:lnSpc>
                        <a:spcAft>
                          <a:spcPts val="0"/>
                        </a:spcAft>
                      </a:pPr>
                      <a:r>
                        <a:rPr lang="fr-FR" sz="1200">
                          <a:effectLst/>
                        </a:rPr>
                        <a:t>Baker</a:t>
                      </a:r>
                      <a:endParaRPr lang="fr-FR"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ct val="115000"/>
                        </a:lnSpc>
                        <a:spcAft>
                          <a:spcPts val="0"/>
                        </a:spcAft>
                      </a:pPr>
                      <a:r>
                        <a:rPr lang="fr-FR" sz="1200" dirty="0">
                          <a:effectLst/>
                        </a:rPr>
                        <a:t>De </a:t>
                      </a:r>
                      <a:r>
                        <a:rPr lang="fr-FR" sz="1200" dirty="0" err="1">
                          <a:effectLst/>
                        </a:rPr>
                        <a:t>Farafangana</a:t>
                      </a:r>
                      <a:r>
                        <a:rPr lang="fr-FR" sz="1200" dirty="0">
                          <a:effectLst/>
                        </a:rPr>
                        <a:t> à </a:t>
                      </a:r>
                      <a:r>
                        <a:rPr lang="fr-FR" sz="1200" dirty="0" err="1">
                          <a:effectLst/>
                        </a:rPr>
                        <a:t>Sambava</a:t>
                      </a:r>
                      <a:r>
                        <a:rPr lang="fr-FR" sz="1200" dirty="0">
                          <a:effectLst/>
                        </a:rPr>
                        <a:t>, basse altitude</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ct val="115000"/>
                        </a:lnSpc>
                        <a:spcAft>
                          <a:spcPts val="0"/>
                        </a:spcAft>
                      </a:pPr>
                      <a:r>
                        <a:rPr lang="fr-FR" sz="1200">
                          <a:effectLst/>
                        </a:rPr>
                        <a:t>courant, surexploité</a:t>
                      </a:r>
                      <a:endParaRPr lang="fr-FR"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5425">
                <a:tc>
                  <a:txBody>
                    <a:bodyPr/>
                    <a:lstStyle/>
                    <a:p>
                      <a:pPr algn="ctr" eaLnBrk="0" fontAlgn="base" hangingPunct="0">
                        <a:lnSpc>
                          <a:spcPct val="115000"/>
                        </a:lnSpc>
                        <a:spcAft>
                          <a:spcPts val="0"/>
                        </a:spcAft>
                      </a:pPr>
                      <a:r>
                        <a:rPr lang="fr-FR" sz="1200" i="1" dirty="0" smtClean="0">
                          <a:solidFill>
                            <a:schemeClr val="tx1"/>
                          </a:solidFill>
                        </a:rPr>
                        <a:t>D. </a:t>
                      </a:r>
                      <a:r>
                        <a:rPr lang="fr-FR" sz="1200" i="1" dirty="0" err="1" smtClean="0">
                          <a:solidFill>
                            <a:schemeClr val="tx1"/>
                          </a:solidFill>
                        </a:rPr>
                        <a:t>bathiei</a:t>
                      </a:r>
                      <a:endParaRPr lang="fr-FR" sz="1200" i="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ct val="115000"/>
                        </a:lnSpc>
                        <a:spcAft>
                          <a:spcPts val="0"/>
                        </a:spcAft>
                      </a:pPr>
                      <a:r>
                        <a:rPr lang="fr-FR" sz="1200" spc="-10" dirty="0">
                          <a:effectLst/>
                        </a:rPr>
                        <a:t>R. </a:t>
                      </a:r>
                      <a:r>
                        <a:rPr lang="fr-FR" sz="1200" spc="-10" dirty="0" err="1">
                          <a:effectLst/>
                        </a:rPr>
                        <a:t>Vig</a:t>
                      </a:r>
                      <a:r>
                        <a:rPr lang="fr-FR" sz="1200" spc="-10" dirty="0">
                          <a:effectLst/>
                        </a:rPr>
                        <a:t>.</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ct val="115000"/>
                        </a:lnSpc>
                        <a:spcAft>
                          <a:spcPts val="0"/>
                        </a:spcAft>
                      </a:pPr>
                      <a:r>
                        <a:rPr lang="fr-FR" sz="1200" dirty="0" smtClean="0">
                          <a:effectLst/>
                        </a:rPr>
                        <a:t>Nord et sud de Toamasina [Tamatave], à l’est de Madagascar.</a:t>
                      </a:r>
                      <a:r>
                        <a:rPr lang="fr-FR" sz="1200" dirty="0">
                          <a:effectLst/>
                        </a:rPr>
                        <a:t> </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ct val="115000"/>
                        </a:lnSpc>
                        <a:spcAft>
                          <a:spcPts val="0"/>
                        </a:spcAft>
                      </a:pPr>
                      <a:r>
                        <a:rPr lang="fr-FR" sz="1200">
                          <a:effectLst/>
                        </a:rPr>
                        <a:t>rare, exploité</a:t>
                      </a:r>
                      <a:endParaRPr lang="fr-FR"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2885">
                <a:tc>
                  <a:txBody>
                    <a:bodyPr/>
                    <a:lstStyle/>
                    <a:p>
                      <a:pPr algn="ctr" eaLnBrk="0" fontAlgn="base" hangingPunct="0">
                        <a:lnSpc>
                          <a:spcPct val="115000"/>
                        </a:lnSpc>
                        <a:spcAft>
                          <a:spcPts val="0"/>
                        </a:spcAft>
                      </a:pPr>
                      <a:r>
                        <a:rPr lang="fr-FR" sz="1200" i="1" dirty="0">
                          <a:effectLst/>
                        </a:rPr>
                        <a:t>D. </a:t>
                      </a:r>
                      <a:r>
                        <a:rPr lang="fr-FR" sz="1200" i="1" dirty="0" err="1">
                          <a:effectLst/>
                        </a:rPr>
                        <a:t>chapelieri</a:t>
                      </a:r>
                      <a:endParaRPr lang="fr-FR" sz="12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ct val="115000"/>
                        </a:lnSpc>
                        <a:spcAft>
                          <a:spcPts val="0"/>
                        </a:spcAft>
                      </a:pPr>
                      <a:r>
                        <a:rPr lang="fr-FR" sz="1200" spc="-15" dirty="0" err="1">
                          <a:effectLst/>
                        </a:rPr>
                        <a:t>Baill</a:t>
                      </a:r>
                      <a:r>
                        <a:rPr lang="fr-FR" sz="1200" spc="-15" dirty="0">
                          <a:effectLst/>
                        </a:rPr>
                        <a:t>.</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ct val="115000"/>
                        </a:lnSpc>
                        <a:spcAft>
                          <a:spcPts val="0"/>
                        </a:spcAft>
                      </a:pPr>
                      <a:r>
                        <a:rPr lang="fr-FR" sz="1200" dirty="0">
                          <a:effectLst/>
                        </a:rPr>
                        <a:t>De Fort Dauphin à </a:t>
                      </a:r>
                      <a:r>
                        <a:rPr lang="fr-FR" sz="1200" dirty="0" err="1">
                          <a:effectLst/>
                        </a:rPr>
                        <a:t>Maroantsetra</a:t>
                      </a:r>
                      <a:r>
                        <a:rPr lang="fr-FR" sz="1200" dirty="0">
                          <a:effectLst/>
                        </a:rPr>
                        <a:t>, jusqu’à 1000 m</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ct val="115000"/>
                        </a:lnSpc>
                        <a:spcAft>
                          <a:spcPts val="0"/>
                        </a:spcAft>
                      </a:pPr>
                      <a:r>
                        <a:rPr lang="fr-FR" sz="1200">
                          <a:effectLst/>
                        </a:rPr>
                        <a:t>exploité</a:t>
                      </a:r>
                      <a:endParaRPr lang="fr-FR"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9410">
                <a:tc>
                  <a:txBody>
                    <a:bodyPr/>
                    <a:lstStyle/>
                    <a:p>
                      <a:pPr algn="ctr" eaLnBrk="0" fontAlgn="base" hangingPunct="0">
                        <a:lnSpc>
                          <a:spcPct val="115000"/>
                        </a:lnSpc>
                        <a:spcAft>
                          <a:spcPts val="0"/>
                        </a:spcAft>
                      </a:pPr>
                      <a:r>
                        <a:rPr lang="fr-FR" sz="1200" i="1" spc="15" dirty="0">
                          <a:effectLst/>
                        </a:rPr>
                        <a:t>D. </a:t>
                      </a:r>
                      <a:r>
                        <a:rPr lang="fr-FR" sz="1200" i="1" spc="15" dirty="0" err="1" smtClean="0">
                          <a:effectLst/>
                        </a:rPr>
                        <a:t>louvelii</a:t>
                      </a:r>
                      <a:endParaRPr lang="fr-FR" sz="12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ct val="115000"/>
                        </a:lnSpc>
                        <a:spcAft>
                          <a:spcPts val="0"/>
                        </a:spcAft>
                      </a:pPr>
                      <a:r>
                        <a:rPr lang="fr-FR" sz="1200" spc="-10" dirty="0">
                          <a:effectLst/>
                        </a:rPr>
                        <a:t>R. </a:t>
                      </a:r>
                      <a:r>
                        <a:rPr lang="fr-FR" sz="1200" spc="-10" dirty="0" err="1">
                          <a:effectLst/>
                        </a:rPr>
                        <a:t>Vig</a:t>
                      </a:r>
                      <a:r>
                        <a:rPr lang="fr-FR" sz="1200" spc="-10" dirty="0">
                          <a:effectLst/>
                        </a:rPr>
                        <a:t>.</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ct val="115000"/>
                        </a:lnSpc>
                        <a:spcAft>
                          <a:spcPts val="0"/>
                        </a:spcAft>
                      </a:pPr>
                      <a:r>
                        <a:rPr lang="fr-FR" sz="1200" dirty="0">
                          <a:effectLst/>
                        </a:rPr>
                        <a:t>De </a:t>
                      </a:r>
                      <a:r>
                        <a:rPr lang="fr-FR" sz="1200" dirty="0" err="1">
                          <a:effectLst/>
                        </a:rPr>
                        <a:t>Mananara</a:t>
                      </a:r>
                      <a:r>
                        <a:rPr lang="fr-FR" sz="1200" dirty="0">
                          <a:effectLst/>
                        </a:rPr>
                        <a:t> à </a:t>
                      </a:r>
                      <a:r>
                        <a:rPr lang="fr-FR" sz="1200" dirty="0" err="1">
                          <a:effectLst/>
                        </a:rPr>
                        <a:t>Maroantsetra</a:t>
                      </a:r>
                      <a:r>
                        <a:rPr lang="fr-FR" sz="1200" dirty="0">
                          <a:effectLst/>
                        </a:rPr>
                        <a:t>, jusqu’à 700 m</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ct val="115000"/>
                        </a:lnSpc>
                        <a:spcAft>
                          <a:spcPts val="0"/>
                        </a:spcAft>
                      </a:pPr>
                      <a:r>
                        <a:rPr lang="fr-FR" sz="1200">
                          <a:effectLst/>
                        </a:rPr>
                        <a:t> </a:t>
                      </a:r>
                      <a:endParaRPr lang="fr-FR"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3177">
                <a:tc>
                  <a:txBody>
                    <a:bodyPr/>
                    <a:lstStyle/>
                    <a:p>
                      <a:pPr algn="ctr" eaLnBrk="0" fontAlgn="base" hangingPunct="0">
                        <a:lnSpc>
                          <a:spcPct val="115000"/>
                        </a:lnSpc>
                        <a:spcAft>
                          <a:spcPts val="0"/>
                        </a:spcAft>
                      </a:pPr>
                      <a:r>
                        <a:rPr lang="fr-FR" sz="1200" i="1" spc="-5" dirty="0">
                          <a:effectLst/>
                        </a:rPr>
                        <a:t>D. </a:t>
                      </a:r>
                      <a:r>
                        <a:rPr lang="fr-FR" sz="1200" i="1" spc="-5" dirty="0" err="1">
                          <a:effectLst/>
                        </a:rPr>
                        <a:t>madagascariensis</a:t>
                      </a:r>
                      <a:r>
                        <a:rPr lang="fr-FR" sz="1200" i="1" spc="-5" dirty="0">
                          <a:effectLst/>
                        </a:rPr>
                        <a:t> </a:t>
                      </a:r>
                      <a:r>
                        <a:rPr lang="fr-FR" sz="1200" i="1" spc="-5" dirty="0" err="1">
                          <a:effectLst/>
                        </a:rPr>
                        <a:t>ssp</a:t>
                      </a:r>
                      <a:r>
                        <a:rPr lang="fr-FR" sz="1200" i="1" spc="-5" dirty="0">
                          <a:effectLst/>
                        </a:rPr>
                        <a:t>. </a:t>
                      </a:r>
                      <a:r>
                        <a:rPr lang="fr-FR" sz="1200" i="1" spc="-5" dirty="0" err="1">
                          <a:effectLst/>
                        </a:rPr>
                        <a:t>anfongilensis</a:t>
                      </a:r>
                      <a:endParaRPr lang="fr-FR" sz="12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ct val="115000"/>
                        </a:lnSpc>
                        <a:spcAft>
                          <a:spcPts val="0"/>
                        </a:spcAft>
                      </a:pPr>
                      <a:r>
                        <a:rPr lang="fr-FR" sz="1200" dirty="0" err="1" smtClean="0">
                          <a:effectLst/>
                        </a:rPr>
                        <a:t>Vatke</a:t>
                      </a:r>
                      <a:r>
                        <a:rPr lang="fr-FR" sz="1200" dirty="0" smtClean="0">
                          <a:effectLst/>
                        </a:rPr>
                        <a:t>,  </a:t>
                      </a:r>
                      <a:r>
                        <a:rPr lang="fr-FR" sz="1200" dirty="0">
                          <a:effectLst/>
                        </a:rPr>
                        <a:t>Bosser &amp; Rabevohitra</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ct val="115000"/>
                        </a:lnSpc>
                        <a:spcAft>
                          <a:spcPts val="0"/>
                        </a:spcAft>
                      </a:pPr>
                      <a:r>
                        <a:rPr lang="fr-FR" sz="1200" dirty="0">
                          <a:effectLst/>
                        </a:rPr>
                        <a:t> </a:t>
                      </a:r>
                      <a:r>
                        <a:rPr lang="fr-FR" sz="1200" dirty="0" smtClean="0">
                          <a:effectLst/>
                        </a:rPr>
                        <a:t>?</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ct val="115000"/>
                        </a:lnSpc>
                        <a:spcAft>
                          <a:spcPts val="0"/>
                        </a:spcAft>
                      </a:pPr>
                      <a:r>
                        <a:rPr lang="fr-FR" sz="1200">
                          <a:effectLst/>
                        </a:rPr>
                        <a:t> </a:t>
                      </a:r>
                      <a:endParaRPr lang="fr-FR"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2250">
                <a:tc>
                  <a:txBody>
                    <a:bodyPr/>
                    <a:lstStyle/>
                    <a:p>
                      <a:pPr algn="ctr" eaLnBrk="0" fontAlgn="base" hangingPunct="0">
                        <a:lnSpc>
                          <a:spcPct val="115000"/>
                        </a:lnSpc>
                        <a:spcAft>
                          <a:spcPts val="0"/>
                        </a:spcAft>
                      </a:pPr>
                      <a:r>
                        <a:rPr lang="fr-FR" sz="1200" i="1" dirty="0">
                          <a:effectLst/>
                        </a:rPr>
                        <a:t>D. </a:t>
                      </a:r>
                      <a:r>
                        <a:rPr lang="fr-FR" sz="1200" i="1" dirty="0" err="1">
                          <a:effectLst/>
                        </a:rPr>
                        <a:t>maritima</a:t>
                      </a:r>
                      <a:r>
                        <a:rPr lang="fr-FR" sz="1200" i="1" dirty="0">
                          <a:effectLst/>
                        </a:rPr>
                        <a:t> var. </a:t>
                      </a:r>
                      <a:r>
                        <a:rPr lang="fr-FR" sz="1200" i="1" dirty="0" err="1">
                          <a:effectLst/>
                        </a:rPr>
                        <a:t>maritima</a:t>
                      </a:r>
                      <a:endParaRPr lang="fr-FR" sz="12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ct val="115000"/>
                        </a:lnSpc>
                        <a:spcAft>
                          <a:spcPts val="0"/>
                        </a:spcAft>
                      </a:pPr>
                      <a:r>
                        <a:rPr lang="fr-FR" sz="1200" spc="-10">
                          <a:effectLst/>
                        </a:rPr>
                        <a:t>R. Vig.</a:t>
                      </a:r>
                      <a:endParaRPr lang="fr-FR"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ct val="115000"/>
                        </a:lnSpc>
                        <a:spcAft>
                          <a:spcPts val="0"/>
                        </a:spcAft>
                      </a:pPr>
                      <a:r>
                        <a:rPr lang="fr-FR" sz="1200" dirty="0">
                          <a:effectLst/>
                        </a:rPr>
                        <a:t>De Fort Dauphin à Antalaha</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ct val="115000"/>
                        </a:lnSpc>
                        <a:spcAft>
                          <a:spcPts val="0"/>
                        </a:spcAft>
                      </a:pPr>
                      <a:r>
                        <a:rPr lang="fr-FR" sz="1200">
                          <a:effectLst/>
                        </a:rPr>
                        <a:t> </a:t>
                      </a:r>
                      <a:endParaRPr lang="fr-FR"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5425">
                <a:tc>
                  <a:txBody>
                    <a:bodyPr/>
                    <a:lstStyle/>
                    <a:p>
                      <a:pPr algn="ctr" eaLnBrk="0" fontAlgn="base" hangingPunct="0">
                        <a:lnSpc>
                          <a:spcPct val="115000"/>
                        </a:lnSpc>
                        <a:spcAft>
                          <a:spcPts val="0"/>
                        </a:spcAft>
                      </a:pPr>
                      <a:r>
                        <a:rPr lang="fr-FR" sz="1200" i="1" dirty="0">
                          <a:effectLst/>
                        </a:rPr>
                        <a:t>D. </a:t>
                      </a:r>
                      <a:r>
                        <a:rPr lang="fr-FR" sz="1200" i="1" dirty="0" err="1">
                          <a:effectLst/>
                        </a:rPr>
                        <a:t>monticola</a:t>
                      </a:r>
                      <a:endParaRPr lang="fr-FR" sz="12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ct val="115000"/>
                        </a:lnSpc>
                        <a:spcAft>
                          <a:spcPts val="0"/>
                        </a:spcAft>
                      </a:pPr>
                      <a:r>
                        <a:rPr lang="fr-FR" sz="1200">
                          <a:effectLst/>
                        </a:rPr>
                        <a:t>Bosser &amp; Rabevohitra</a:t>
                      </a:r>
                      <a:endParaRPr lang="fr-FR"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ct val="115000"/>
                        </a:lnSpc>
                        <a:spcAft>
                          <a:spcPts val="0"/>
                        </a:spcAft>
                      </a:pPr>
                      <a:r>
                        <a:rPr lang="fr-FR" sz="1200" dirty="0">
                          <a:effectLst/>
                        </a:rPr>
                        <a:t>De Fort Carnot à Antalaha, 250-1600 m</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ct val="115000"/>
                        </a:lnSpc>
                        <a:spcAft>
                          <a:spcPts val="0"/>
                        </a:spcAft>
                      </a:pPr>
                      <a:r>
                        <a:rPr lang="fr-FR" sz="1200" dirty="0">
                          <a:effectLst/>
                        </a:rPr>
                        <a:t> </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eaLnBrk="0" fontAlgn="base" hangingPunct="0">
                        <a:lnSpc>
                          <a:spcPct val="115000"/>
                        </a:lnSpc>
                        <a:spcAft>
                          <a:spcPts val="0"/>
                        </a:spcAft>
                      </a:pPr>
                      <a:r>
                        <a:rPr lang="fr-FR" sz="1200" i="1" dirty="0">
                          <a:effectLst/>
                        </a:rPr>
                        <a:t>D. </a:t>
                      </a:r>
                      <a:r>
                        <a:rPr lang="fr-FR" sz="1200" i="1" dirty="0" err="1">
                          <a:effectLst/>
                        </a:rPr>
                        <a:t>normandii</a:t>
                      </a:r>
                      <a:endParaRPr lang="fr-FR" sz="12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ct val="115000"/>
                        </a:lnSpc>
                        <a:spcAft>
                          <a:spcPts val="0"/>
                        </a:spcAft>
                      </a:pPr>
                      <a:r>
                        <a:rPr lang="fr-FR" sz="1200">
                          <a:effectLst/>
                        </a:rPr>
                        <a:t>Bosser &amp; Rabevohitra</a:t>
                      </a:r>
                      <a:endParaRPr lang="fr-FR"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ct val="115000"/>
                        </a:lnSpc>
                        <a:spcAft>
                          <a:spcPts val="0"/>
                        </a:spcAft>
                      </a:pPr>
                      <a:r>
                        <a:rPr lang="fr-FR" sz="1200" dirty="0">
                          <a:effectLst/>
                        </a:rPr>
                        <a:t>2 localités seulement, Antalaha et Île Sainte-Marie</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ct val="115000"/>
                        </a:lnSpc>
                        <a:spcAft>
                          <a:spcPts val="0"/>
                        </a:spcAft>
                      </a:pPr>
                      <a:r>
                        <a:rPr lang="fr-FR" sz="1200" spc="-5" dirty="0">
                          <a:effectLst/>
                        </a:rPr>
                        <a:t>rare</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ZoneTexte 6"/>
          <p:cNvSpPr txBox="1"/>
          <p:nvPr/>
        </p:nvSpPr>
        <p:spPr>
          <a:xfrm>
            <a:off x="2215309" y="4153358"/>
            <a:ext cx="7491470" cy="400110"/>
          </a:xfrm>
          <a:prstGeom prst="rect">
            <a:avLst/>
          </a:prstGeom>
          <a:noFill/>
        </p:spPr>
        <p:txBody>
          <a:bodyPr wrap="square" rtlCol="0">
            <a:spAutoFit/>
          </a:bodyPr>
          <a:lstStyle/>
          <a:p>
            <a:pPr algn="ctr"/>
            <a:r>
              <a:rPr lang="fr-FR" sz="1000" dirty="0">
                <a:solidFill>
                  <a:srgbClr val="002060"/>
                </a:solidFill>
              </a:rPr>
              <a:t>Source : </a:t>
            </a:r>
            <a:r>
              <a:rPr lang="fr-FR" sz="1000" i="1" dirty="0">
                <a:solidFill>
                  <a:srgbClr val="002060"/>
                </a:solidFill>
              </a:rPr>
              <a:t>Bois de rose de Madagascar: Entre démocratie et protection de la nature</a:t>
            </a:r>
            <a:r>
              <a:rPr lang="fr-FR" sz="1000" dirty="0">
                <a:solidFill>
                  <a:srgbClr val="002060"/>
                </a:solidFill>
              </a:rPr>
              <a:t>, </a:t>
            </a:r>
            <a:r>
              <a:rPr lang="fr-FR" sz="1000" dirty="0" err="1">
                <a:solidFill>
                  <a:srgbClr val="002060"/>
                </a:solidFill>
              </a:rPr>
              <a:t>Hery</a:t>
            </a:r>
            <a:r>
              <a:rPr lang="fr-FR" sz="1000" dirty="0">
                <a:solidFill>
                  <a:srgbClr val="002060"/>
                </a:solidFill>
              </a:rPr>
              <a:t> </a:t>
            </a:r>
            <a:r>
              <a:rPr lang="fr-FR" sz="1000" dirty="0" err="1">
                <a:solidFill>
                  <a:srgbClr val="002060"/>
                </a:solidFill>
              </a:rPr>
              <a:t>Randriamalala</a:t>
            </a:r>
            <a:r>
              <a:rPr lang="fr-FR" sz="1000" dirty="0">
                <a:solidFill>
                  <a:srgbClr val="002060"/>
                </a:solidFill>
              </a:rPr>
              <a:t> et Zhou Liu, </a:t>
            </a:r>
          </a:p>
          <a:p>
            <a:pPr algn="ctr"/>
            <a:r>
              <a:rPr lang="fr-FR" sz="1000" u="sng" dirty="0">
                <a:solidFill>
                  <a:srgbClr val="002060"/>
                </a:solidFill>
                <a:hlinkClick r:id="rId2"/>
              </a:rPr>
              <a:t>http://</a:t>
            </a:r>
            <a:r>
              <a:rPr lang="fr-FR" sz="1000" u="sng" dirty="0" smtClean="0">
                <a:solidFill>
                  <a:srgbClr val="002060"/>
                </a:solidFill>
                <a:hlinkClick r:id="rId2"/>
              </a:rPr>
              <a:t>www.mwc-info.net/en/services/Journal_PDF's/Issue5-1/MCD_2010_vol5_iss1_Rosewood_democracy_Supplementary_Material.pdf</a:t>
            </a:r>
            <a:endParaRPr lang="fr-FR" sz="1000" u="sng" dirty="0" smtClean="0">
              <a:solidFill>
                <a:srgbClr val="002060"/>
              </a:solidFill>
            </a:endParaRPr>
          </a:p>
        </p:txBody>
      </p:sp>
      <p:sp>
        <p:nvSpPr>
          <p:cNvPr id="10" name="ZoneTexte 9"/>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421461117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90456" y="175163"/>
            <a:ext cx="563880" cy="392159"/>
          </a:xfrm>
        </p:spPr>
        <p:txBody>
          <a:bodyPr/>
          <a:lstStyle/>
          <a:p>
            <a:fld id="{814B13E8-1059-4FEE-952E-0153852B3488}" type="slidenum">
              <a:rPr lang="fr-FR" smtClean="0"/>
              <a:t>133</a:t>
            </a:fld>
            <a:endParaRPr lang="fr-FR"/>
          </a:p>
        </p:txBody>
      </p:sp>
      <p:sp>
        <p:nvSpPr>
          <p:cNvPr id="4" name="ZoneTexte 3"/>
          <p:cNvSpPr txBox="1"/>
          <p:nvPr/>
        </p:nvSpPr>
        <p:spPr>
          <a:xfrm>
            <a:off x="290456" y="541455"/>
            <a:ext cx="9418604" cy="369332"/>
          </a:xfrm>
          <a:prstGeom prst="rect">
            <a:avLst/>
          </a:prstGeom>
          <a:noFill/>
        </p:spPr>
        <p:txBody>
          <a:bodyPr wrap="none" rtlCol="0">
            <a:spAutoFit/>
          </a:bodyPr>
          <a:lstStyle/>
          <a:p>
            <a:pPr lvl="0"/>
            <a:r>
              <a:rPr lang="fr-FR" b="1" dirty="0" smtClean="0">
                <a:solidFill>
                  <a:srgbClr val="008000"/>
                </a:solidFill>
              </a:rPr>
              <a:t>A5. </a:t>
            </a:r>
            <a:r>
              <a:rPr lang="fr-FR" b="1" dirty="0">
                <a:solidFill>
                  <a:srgbClr val="008000"/>
                </a:solidFill>
              </a:rPr>
              <a:t>Les </a:t>
            </a:r>
            <a:r>
              <a:rPr lang="fr-FR" b="1" dirty="0" smtClean="0">
                <a:solidFill>
                  <a:srgbClr val="008000"/>
                </a:solidFill>
              </a:rPr>
              <a:t>espèces menacées </a:t>
            </a:r>
            <a:r>
              <a:rPr lang="fr-FR" b="1" dirty="0">
                <a:solidFill>
                  <a:srgbClr val="008000"/>
                </a:solidFill>
              </a:rPr>
              <a:t>de </a:t>
            </a:r>
            <a:r>
              <a:rPr lang="fr-FR" b="1" i="1" dirty="0">
                <a:solidFill>
                  <a:srgbClr val="008000"/>
                </a:solidFill>
              </a:rPr>
              <a:t>Dalbergia</a:t>
            </a:r>
            <a:r>
              <a:rPr lang="fr-FR" b="1" dirty="0">
                <a:solidFill>
                  <a:srgbClr val="008000"/>
                </a:solidFill>
              </a:rPr>
              <a:t> (bois de rose</a:t>
            </a:r>
            <a:r>
              <a:rPr lang="fr-FR" b="1" dirty="0" smtClean="0">
                <a:solidFill>
                  <a:srgbClr val="008000"/>
                </a:solidFill>
              </a:rPr>
              <a:t>) ayant un intérêt commercial à Madagascar</a:t>
            </a:r>
            <a:endParaRPr lang="fr-FR" b="1" dirty="0">
              <a:solidFill>
                <a:srgbClr val="008000"/>
              </a:solidFill>
            </a:endParaRPr>
          </a:p>
        </p:txBody>
      </p:sp>
      <p:graphicFrame>
        <p:nvGraphicFramePr>
          <p:cNvPr id="5" name="Tableau 4"/>
          <p:cNvGraphicFramePr>
            <a:graphicFrameLocks noGrp="1"/>
          </p:cNvGraphicFramePr>
          <p:nvPr>
            <p:extLst>
              <p:ext uri="{D42A27DB-BD31-4B8C-83A1-F6EECF244321}">
                <p14:modId xmlns:p14="http://schemas.microsoft.com/office/powerpoint/2010/main" val="4266453992"/>
              </p:ext>
            </p:extLst>
          </p:nvPr>
        </p:nvGraphicFramePr>
        <p:xfrm>
          <a:off x="290456" y="1384001"/>
          <a:ext cx="8166216" cy="4626864"/>
        </p:xfrm>
        <a:graphic>
          <a:graphicData uri="http://schemas.openxmlformats.org/drawingml/2006/table">
            <a:tbl>
              <a:tblPr firstRow="1" firstCol="1" bandRow="1">
                <a:tableStyleId>{5C22544A-7EE6-4342-B048-85BDC9FD1C3A}</a:tableStyleId>
              </a:tblPr>
              <a:tblGrid>
                <a:gridCol w="2177322"/>
                <a:gridCol w="2049138"/>
                <a:gridCol w="3939756"/>
              </a:tblGrid>
              <a:tr h="209370">
                <a:tc>
                  <a:txBody>
                    <a:bodyPr/>
                    <a:lstStyle/>
                    <a:p>
                      <a:pPr>
                        <a:lnSpc>
                          <a:spcPct val="115000"/>
                        </a:lnSpc>
                        <a:spcAft>
                          <a:spcPts val="0"/>
                        </a:spcAft>
                      </a:pPr>
                      <a:r>
                        <a:rPr lang="fr-FR" sz="1200" dirty="0">
                          <a:effectLst/>
                        </a:rPr>
                        <a:t>Espèce</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fr-FR" sz="1200" dirty="0">
                          <a:effectLst/>
                        </a:rPr>
                        <a:t>Zone géographique</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fr-FR" sz="1200" dirty="0">
                          <a:solidFill>
                            <a:srgbClr val="FF0000"/>
                          </a:solidFill>
                          <a:effectLst/>
                        </a:rPr>
                        <a:t>Niveau de la menace sur l’espèce (statut UICN)</a:t>
                      </a:r>
                      <a:endParaRPr lang="fr-FR"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8740">
                <a:tc>
                  <a:txBody>
                    <a:bodyPr/>
                    <a:lstStyle/>
                    <a:p>
                      <a:pPr>
                        <a:lnSpc>
                          <a:spcPct val="115000"/>
                        </a:lnSpc>
                        <a:spcAft>
                          <a:spcPts val="0"/>
                        </a:spcAft>
                      </a:pPr>
                      <a:r>
                        <a:rPr lang="fr-FR" sz="1200" i="1" dirty="0">
                          <a:effectLst/>
                        </a:rPr>
                        <a:t>Dalbergia </a:t>
                      </a:r>
                      <a:r>
                        <a:rPr lang="fr-FR" sz="1200" i="1" dirty="0" err="1">
                          <a:effectLst/>
                        </a:rPr>
                        <a:t>andapensi</a:t>
                      </a:r>
                      <a:endParaRPr lang="fr-FR" sz="12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fr-FR" sz="1200" dirty="0">
                          <a:effectLst/>
                        </a:rPr>
                        <a:t>Région SAVA d'</a:t>
                      </a:r>
                      <a:r>
                        <a:rPr lang="fr-FR" sz="1200" dirty="0" err="1">
                          <a:effectLst/>
                        </a:rPr>
                        <a:t>Andapa</a:t>
                      </a:r>
                      <a:r>
                        <a:rPr lang="fr-FR" sz="1200" dirty="0">
                          <a:effectLst/>
                        </a:rPr>
                        <a:t> à </a:t>
                      </a:r>
                      <a:r>
                        <a:rPr lang="fr-FR" sz="1200" dirty="0" err="1">
                          <a:effectLst/>
                        </a:rPr>
                        <a:t>Vohémar</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fr-FR" sz="1200" b="1" dirty="0" err="1">
                          <a:solidFill>
                            <a:srgbClr val="FF0000"/>
                          </a:solidFill>
                          <a:effectLst/>
                        </a:rPr>
                        <a:t>Endangered</a:t>
                      </a:r>
                      <a:r>
                        <a:rPr lang="fr-FR" sz="1200" dirty="0">
                          <a:solidFill>
                            <a:srgbClr val="FF0000"/>
                          </a:solidFill>
                          <a:effectLst/>
                        </a:rPr>
                        <a:t> </a:t>
                      </a:r>
                      <a:r>
                        <a:rPr lang="fr-FR" sz="1200" dirty="0">
                          <a:effectLst/>
                        </a:rPr>
                        <a:t>B1ab (iii) +2 ab (iii) </a:t>
                      </a:r>
                      <a:r>
                        <a:rPr lang="fr-FR" sz="1200" u="sng" dirty="0">
                          <a:effectLst/>
                          <a:hlinkClick r:id="rId2"/>
                        </a:rPr>
                        <a:t>ver 3.1</a:t>
                      </a:r>
                      <a:r>
                        <a:rPr lang="fr-FR" sz="1200" dirty="0">
                          <a:effectLst/>
                        </a:rPr>
                        <a:t> (en voie de disparition), </a:t>
                      </a:r>
                      <a:r>
                        <a:rPr lang="fr-FR" sz="1200" u="sng" dirty="0">
                          <a:effectLst/>
                          <a:hlinkClick r:id="rId3"/>
                        </a:rPr>
                        <a:t>http://www.iucnredlist.org/details/38156/0</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8740">
                <a:tc>
                  <a:txBody>
                    <a:bodyPr/>
                    <a:lstStyle/>
                    <a:p>
                      <a:pPr>
                        <a:lnSpc>
                          <a:spcPct val="115000"/>
                        </a:lnSpc>
                        <a:spcAft>
                          <a:spcPts val="0"/>
                        </a:spcAft>
                      </a:pPr>
                      <a:r>
                        <a:rPr lang="fr-FR" sz="1200" i="1" dirty="0">
                          <a:effectLst/>
                        </a:rPr>
                        <a:t>Dalbergia </a:t>
                      </a:r>
                      <a:r>
                        <a:rPr lang="fr-FR" sz="1200" i="1" dirty="0" err="1">
                          <a:effectLst/>
                        </a:rPr>
                        <a:t>baronii</a:t>
                      </a:r>
                      <a:endParaRPr lang="fr-FR" sz="12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fr-FR" sz="1200" dirty="0">
                          <a:effectLst/>
                        </a:rPr>
                        <a:t>De </a:t>
                      </a:r>
                      <a:r>
                        <a:rPr lang="fr-FR" sz="1200" dirty="0" err="1">
                          <a:effectLst/>
                        </a:rPr>
                        <a:t>Farafangana</a:t>
                      </a:r>
                      <a:r>
                        <a:rPr lang="fr-FR" sz="1200" dirty="0">
                          <a:effectLst/>
                        </a:rPr>
                        <a:t> à </a:t>
                      </a:r>
                      <a:r>
                        <a:rPr lang="fr-FR" sz="1200" dirty="0" err="1">
                          <a:effectLst/>
                        </a:rPr>
                        <a:t>Sambava</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fr-FR" sz="1200" dirty="0" err="1">
                          <a:solidFill>
                            <a:srgbClr val="FF0000"/>
                          </a:solidFill>
                          <a:effectLst/>
                        </a:rPr>
                        <a:t>Vulnerable</a:t>
                      </a:r>
                      <a:r>
                        <a:rPr lang="fr-FR" sz="1200" dirty="0">
                          <a:solidFill>
                            <a:srgbClr val="FF0000"/>
                          </a:solidFill>
                          <a:effectLst/>
                        </a:rPr>
                        <a:t> </a:t>
                      </a:r>
                      <a:r>
                        <a:rPr lang="fr-FR" sz="1200" dirty="0">
                          <a:effectLst/>
                        </a:rPr>
                        <a:t>A1cd +2 cd </a:t>
                      </a:r>
                      <a:r>
                        <a:rPr lang="fr-FR" sz="1200" u="sng" dirty="0">
                          <a:effectLst/>
                          <a:hlinkClick r:id="rId4"/>
                        </a:rPr>
                        <a:t>version 2.3</a:t>
                      </a:r>
                      <a:r>
                        <a:rPr lang="fr-FR" sz="1200" dirty="0">
                          <a:effectLst/>
                        </a:rPr>
                        <a:t> (Vulnérable)</a:t>
                      </a:r>
                    </a:p>
                    <a:p>
                      <a:pPr>
                        <a:lnSpc>
                          <a:spcPct val="115000"/>
                        </a:lnSpc>
                        <a:spcAft>
                          <a:spcPts val="0"/>
                        </a:spcAft>
                      </a:pPr>
                      <a:r>
                        <a:rPr lang="fr-FR" sz="1200" u="sng" dirty="0">
                          <a:effectLst/>
                          <a:hlinkClick r:id="rId5"/>
                        </a:rPr>
                        <a:t>http://www.iucnredlist.org/details/full/33955/0</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8740">
                <a:tc>
                  <a:txBody>
                    <a:bodyPr/>
                    <a:lstStyle/>
                    <a:p>
                      <a:pPr>
                        <a:lnSpc>
                          <a:spcPct val="115000"/>
                        </a:lnSpc>
                        <a:spcAft>
                          <a:spcPts val="0"/>
                        </a:spcAft>
                      </a:pPr>
                      <a:r>
                        <a:rPr lang="fr-FR" sz="1200" i="1" dirty="0">
                          <a:effectLst/>
                        </a:rPr>
                        <a:t>Dalbergia </a:t>
                      </a:r>
                      <a:r>
                        <a:rPr lang="fr-FR" sz="1200" i="1" dirty="0" err="1">
                          <a:effectLst/>
                        </a:rPr>
                        <a:t>chapelieri</a:t>
                      </a:r>
                      <a:endParaRPr lang="fr-FR" sz="12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fr-FR" sz="1200" dirty="0">
                          <a:effectLst/>
                        </a:rPr>
                        <a:t>De Taolagnaro à </a:t>
                      </a:r>
                      <a:r>
                        <a:rPr lang="fr-FR" sz="1200" dirty="0" err="1">
                          <a:effectLst/>
                        </a:rPr>
                        <a:t>Maroantsetra</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1200" dirty="0">
                          <a:solidFill>
                            <a:srgbClr val="FF0000"/>
                          </a:solidFill>
                          <a:effectLst/>
                        </a:rPr>
                        <a:t>Near Threatened</a:t>
                      </a:r>
                      <a:r>
                        <a:rPr lang="en-US" sz="1200" dirty="0">
                          <a:effectLst/>
                        </a:rPr>
                        <a:t> </a:t>
                      </a:r>
                      <a:r>
                        <a:rPr lang="en-US" sz="1200" u="sng" dirty="0" err="1">
                          <a:effectLst/>
                          <a:hlinkClick r:id="rId2"/>
                        </a:rPr>
                        <a:t>ver</a:t>
                      </a:r>
                      <a:r>
                        <a:rPr lang="en-US" sz="1200" u="sng" dirty="0">
                          <a:effectLst/>
                          <a:hlinkClick r:id="rId2"/>
                        </a:rPr>
                        <a:t> 3.1</a:t>
                      </a:r>
                      <a:r>
                        <a:rPr lang="en-US" sz="1200" dirty="0">
                          <a:effectLst/>
                        </a:rPr>
                        <a:t> (quasi </a:t>
                      </a:r>
                      <a:r>
                        <a:rPr lang="en-US" sz="1200" dirty="0" err="1">
                          <a:effectLst/>
                        </a:rPr>
                        <a:t>menacé</a:t>
                      </a:r>
                      <a:r>
                        <a:rPr lang="en-US" sz="1200" dirty="0">
                          <a:effectLst/>
                        </a:rPr>
                        <a:t>)</a:t>
                      </a:r>
                      <a:endParaRPr lang="fr-FR" sz="1200" dirty="0">
                        <a:effectLst/>
                      </a:endParaRPr>
                    </a:p>
                    <a:p>
                      <a:pPr>
                        <a:lnSpc>
                          <a:spcPct val="115000"/>
                        </a:lnSpc>
                        <a:spcAft>
                          <a:spcPts val="0"/>
                        </a:spcAft>
                      </a:pPr>
                      <a:r>
                        <a:rPr lang="en-US" sz="1200" u="sng" dirty="0">
                          <a:effectLst/>
                          <a:hlinkClick r:id="rId6"/>
                        </a:rPr>
                        <a:t>http://www.iucnredlist.org/details/38189/0</a:t>
                      </a:r>
                      <a:r>
                        <a:rPr lang="en-US" sz="1200" dirty="0">
                          <a:effectLst/>
                        </a:rPr>
                        <a:t> </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8740">
                <a:tc>
                  <a:txBody>
                    <a:bodyPr/>
                    <a:lstStyle/>
                    <a:p>
                      <a:pPr>
                        <a:lnSpc>
                          <a:spcPct val="115000"/>
                        </a:lnSpc>
                        <a:spcAft>
                          <a:spcPts val="0"/>
                        </a:spcAft>
                      </a:pPr>
                      <a:r>
                        <a:rPr lang="fr-FR" sz="1200" i="1" dirty="0" smtClean="0">
                          <a:effectLst/>
                          <a:latin typeface="Calibri" panose="020F0502020204030204" pitchFamily="34" charset="0"/>
                          <a:ea typeface="Times New Roman" panose="02020603050405020304" pitchFamily="18" charset="0"/>
                          <a:cs typeface="Times New Roman" panose="02020603050405020304" pitchFamily="18" charset="0"/>
                        </a:rPr>
                        <a:t>Dalbergia </a:t>
                      </a:r>
                      <a:r>
                        <a:rPr lang="fr-FR" sz="1200" i="1" dirty="0" err="1" smtClean="0">
                          <a:effectLst/>
                          <a:latin typeface="Calibri" panose="020F0502020204030204" pitchFamily="34" charset="0"/>
                          <a:ea typeface="Times New Roman" panose="02020603050405020304" pitchFamily="18" charset="0"/>
                          <a:cs typeface="Times New Roman" panose="02020603050405020304" pitchFamily="18" charset="0"/>
                        </a:rPr>
                        <a:t>davidii</a:t>
                      </a:r>
                      <a:endParaRPr lang="fr-FR" sz="12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fr-FR" sz="1200" dirty="0" smtClean="0">
                          <a:effectLst/>
                          <a:latin typeface="Calibri" panose="020F0502020204030204" pitchFamily="34" charset="0"/>
                          <a:ea typeface="Times New Roman" panose="02020603050405020304" pitchFamily="18" charset="0"/>
                          <a:cs typeface="Times New Roman" panose="02020603050405020304" pitchFamily="18" charset="0"/>
                        </a:rPr>
                        <a:t>?</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da-DK" sz="1200" b="1" i="0" kern="1200" dirty="0" smtClean="0">
                          <a:solidFill>
                            <a:srgbClr val="FF0000"/>
                          </a:solidFill>
                          <a:effectLst/>
                          <a:latin typeface="+mn-lt"/>
                          <a:ea typeface="+mn-ea"/>
                          <a:cs typeface="+mn-cs"/>
                        </a:rPr>
                        <a:t>Endangered</a:t>
                      </a:r>
                      <a:r>
                        <a:rPr lang="da-DK" sz="1200" b="0" i="0" kern="1200" dirty="0" smtClean="0">
                          <a:solidFill>
                            <a:schemeClr val="dk1"/>
                          </a:solidFill>
                          <a:effectLst/>
                          <a:latin typeface="+mn-lt"/>
                          <a:ea typeface="+mn-ea"/>
                          <a:cs typeface="+mn-cs"/>
                        </a:rPr>
                        <a:t> B1+2de, C1 </a:t>
                      </a:r>
                      <a:r>
                        <a:rPr lang="da-DK" sz="1200" b="0" i="0" kern="1200" dirty="0" smtClean="0">
                          <a:solidFill>
                            <a:schemeClr val="dk1"/>
                          </a:solidFill>
                          <a:effectLst/>
                          <a:latin typeface="+mn-lt"/>
                          <a:ea typeface="+mn-ea"/>
                          <a:cs typeface="+mn-cs"/>
                          <a:hlinkClick r:id="rId4"/>
                        </a:rPr>
                        <a:t>ver 2.3</a:t>
                      </a:r>
                      <a:r>
                        <a:rPr lang="fr-FR" sz="1200" b="0" i="0" kern="1200" baseline="0" dirty="0" smtClean="0">
                          <a:solidFill>
                            <a:schemeClr val="dk1"/>
                          </a:solidFill>
                          <a:effectLst/>
                          <a:latin typeface="+mn-lt"/>
                          <a:ea typeface="+mn-ea"/>
                          <a:cs typeface="+mn-cs"/>
                        </a:rPr>
                        <a:t> </a:t>
                      </a:r>
                      <a:r>
                        <a:rPr lang="fr-FR" sz="1200" dirty="0" smtClean="0"/>
                        <a:t>(</a:t>
                      </a:r>
                      <a:r>
                        <a:rPr lang="fr-FR" sz="1200" b="0" i="0" u="none" strike="noStrike" kern="1200" dirty="0" smtClean="0">
                          <a:solidFill>
                            <a:schemeClr val="dk1"/>
                          </a:solidFill>
                          <a:effectLst/>
                          <a:latin typeface="+mn-lt"/>
                          <a:ea typeface="+mn-ea"/>
                          <a:cs typeface="+mn-cs"/>
                          <a:hlinkClick r:id="rId7" tooltip="Les espèces menacées"/>
                        </a:rPr>
                        <a:t>En voie de disparition</a:t>
                      </a:r>
                      <a:r>
                        <a:rPr lang="fr-FR" sz="1200" dirty="0" smtClean="0"/>
                        <a:t>). </a:t>
                      </a:r>
                      <a:r>
                        <a:rPr lang="fr-FR" sz="1200" dirty="0" smtClean="0">
                          <a:hlinkClick r:id="rId8"/>
                        </a:rPr>
                        <a:t>http://www.iucnredlist.org/details/38196/0</a:t>
                      </a:r>
                      <a:r>
                        <a:rPr lang="fr-FR" sz="1200" dirty="0" smtClean="0"/>
                        <a:t> </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8740">
                <a:tc>
                  <a:txBody>
                    <a:bodyPr/>
                    <a:lstStyle/>
                    <a:p>
                      <a:pPr>
                        <a:lnSpc>
                          <a:spcPct val="115000"/>
                        </a:lnSpc>
                        <a:spcAft>
                          <a:spcPts val="0"/>
                        </a:spcAft>
                      </a:pPr>
                      <a:r>
                        <a:rPr lang="fr-FR" sz="1200" i="1" dirty="0">
                          <a:effectLst/>
                        </a:rPr>
                        <a:t>Dalbergia </a:t>
                      </a:r>
                      <a:r>
                        <a:rPr lang="fr-FR" sz="1200" i="1" dirty="0" err="1">
                          <a:effectLst/>
                        </a:rPr>
                        <a:t>louvelii</a:t>
                      </a:r>
                      <a:endParaRPr lang="fr-FR" sz="12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fr-FR" sz="1200" dirty="0">
                          <a:effectLst/>
                        </a:rPr>
                        <a:t>De </a:t>
                      </a:r>
                      <a:r>
                        <a:rPr lang="fr-FR" sz="1200" dirty="0" err="1">
                          <a:effectLst/>
                        </a:rPr>
                        <a:t>Mananara</a:t>
                      </a:r>
                      <a:r>
                        <a:rPr lang="fr-FR" sz="1200" dirty="0">
                          <a:effectLst/>
                        </a:rPr>
                        <a:t> à </a:t>
                      </a:r>
                      <a:r>
                        <a:rPr lang="fr-FR" sz="1200" dirty="0" err="1">
                          <a:effectLst/>
                        </a:rPr>
                        <a:t>Maroantsetra</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fr-FR" sz="1200" b="1" dirty="0" err="1">
                          <a:solidFill>
                            <a:srgbClr val="FF0000"/>
                          </a:solidFill>
                          <a:effectLst/>
                        </a:rPr>
                        <a:t>Endangered</a:t>
                      </a:r>
                      <a:r>
                        <a:rPr lang="fr-FR" sz="1200" dirty="0">
                          <a:solidFill>
                            <a:srgbClr val="FF0000"/>
                          </a:solidFill>
                          <a:effectLst/>
                        </a:rPr>
                        <a:t> </a:t>
                      </a:r>
                      <a:r>
                        <a:rPr lang="fr-FR" sz="1200" dirty="0">
                          <a:effectLst/>
                        </a:rPr>
                        <a:t>A1cd +2 cd </a:t>
                      </a:r>
                      <a:r>
                        <a:rPr lang="fr-FR" sz="1200" u="sng" dirty="0">
                          <a:effectLst/>
                          <a:hlinkClick r:id="rId4"/>
                        </a:rPr>
                        <a:t>version 2.3</a:t>
                      </a:r>
                      <a:r>
                        <a:rPr lang="fr-FR" sz="1200" dirty="0">
                          <a:effectLst/>
                        </a:rPr>
                        <a:t> (En voie de disparition)</a:t>
                      </a:r>
                    </a:p>
                    <a:p>
                      <a:pPr>
                        <a:lnSpc>
                          <a:spcPct val="115000"/>
                        </a:lnSpc>
                        <a:spcAft>
                          <a:spcPts val="0"/>
                        </a:spcAft>
                      </a:pPr>
                      <a:r>
                        <a:rPr lang="fr-FR" sz="1200" u="sng" dirty="0">
                          <a:effectLst/>
                          <a:hlinkClick r:id="rId9"/>
                        </a:rPr>
                        <a:t>http://www.iucnredlist.org/details/38244/0</a:t>
                      </a:r>
                      <a:r>
                        <a:rPr lang="fr-FR" sz="1200" dirty="0">
                          <a:effectLst/>
                        </a:rPr>
                        <a:t> </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0791">
                <a:tc>
                  <a:txBody>
                    <a:bodyPr/>
                    <a:lstStyle/>
                    <a:p>
                      <a:pPr>
                        <a:lnSpc>
                          <a:spcPct val="115000"/>
                        </a:lnSpc>
                        <a:spcAft>
                          <a:spcPts val="0"/>
                        </a:spcAft>
                      </a:pPr>
                      <a:r>
                        <a:rPr lang="fr-FR" sz="1200" i="1" dirty="0">
                          <a:effectLst/>
                        </a:rPr>
                        <a:t>Dalbergia </a:t>
                      </a:r>
                      <a:r>
                        <a:rPr lang="fr-FR" sz="1200" i="1" dirty="0" err="1">
                          <a:effectLst/>
                        </a:rPr>
                        <a:t>madagascariensis</a:t>
                      </a:r>
                      <a:r>
                        <a:rPr lang="fr-FR" sz="1200" i="1" dirty="0">
                          <a:effectLst/>
                        </a:rPr>
                        <a:t> </a:t>
                      </a:r>
                      <a:r>
                        <a:rPr lang="fr-FR" sz="1200" i="1" dirty="0" err="1">
                          <a:effectLst/>
                        </a:rPr>
                        <a:t>subsp</a:t>
                      </a:r>
                      <a:r>
                        <a:rPr lang="fr-FR" sz="1200" i="1" dirty="0">
                          <a:effectLst/>
                        </a:rPr>
                        <a:t>. </a:t>
                      </a:r>
                      <a:r>
                        <a:rPr lang="fr-FR" sz="1200" i="1" dirty="0" err="1">
                          <a:effectLst/>
                        </a:rPr>
                        <a:t>antongilensis</a:t>
                      </a:r>
                      <a:endParaRPr lang="fr-FR" sz="12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fr-FR" sz="1200" dirty="0">
                          <a:effectLst/>
                        </a:rPr>
                        <a:t> </a:t>
                      </a:r>
                      <a:r>
                        <a:rPr lang="fr-FR" sz="1200" dirty="0" smtClean="0">
                          <a:effectLst/>
                        </a:rPr>
                        <a:t>?</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fr-FR" sz="1200" dirty="0" err="1">
                          <a:solidFill>
                            <a:srgbClr val="FF0000"/>
                          </a:solidFill>
                          <a:effectLst/>
                        </a:rPr>
                        <a:t>Vulnerable</a:t>
                      </a:r>
                      <a:r>
                        <a:rPr lang="fr-FR" sz="1200" dirty="0">
                          <a:solidFill>
                            <a:srgbClr val="FF0000"/>
                          </a:solidFill>
                          <a:effectLst/>
                        </a:rPr>
                        <a:t> </a:t>
                      </a:r>
                      <a:r>
                        <a:rPr lang="fr-FR" sz="1200" dirty="0">
                          <a:effectLst/>
                        </a:rPr>
                        <a:t>A1cd +2 cd </a:t>
                      </a:r>
                      <a:r>
                        <a:rPr lang="fr-FR" sz="1200" u="sng" dirty="0">
                          <a:effectLst/>
                          <a:hlinkClick r:id="rId4"/>
                        </a:rPr>
                        <a:t>version 2.3</a:t>
                      </a:r>
                      <a:r>
                        <a:rPr lang="fr-FR" sz="1200" dirty="0">
                          <a:effectLst/>
                        </a:rPr>
                        <a:t> (Vulnérable)</a:t>
                      </a:r>
                    </a:p>
                    <a:p>
                      <a:pPr>
                        <a:lnSpc>
                          <a:spcPct val="115000"/>
                        </a:lnSpc>
                        <a:spcAft>
                          <a:spcPts val="0"/>
                        </a:spcAft>
                      </a:pPr>
                      <a:r>
                        <a:rPr lang="fr-FR" sz="1200" u="sng" dirty="0">
                          <a:effectLst/>
                          <a:hlinkClick r:id="rId10"/>
                        </a:rPr>
                        <a:t>http://www.iucnredlist.org/details/38251/0</a:t>
                      </a:r>
                      <a:r>
                        <a:rPr lang="fr-FR" sz="1200" dirty="0">
                          <a:effectLst/>
                        </a:rPr>
                        <a:t> </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8740">
                <a:tc>
                  <a:txBody>
                    <a:bodyPr/>
                    <a:lstStyle/>
                    <a:p>
                      <a:pPr>
                        <a:lnSpc>
                          <a:spcPct val="115000"/>
                        </a:lnSpc>
                        <a:spcAft>
                          <a:spcPts val="0"/>
                        </a:spcAft>
                      </a:pPr>
                      <a:r>
                        <a:rPr lang="fr-FR" sz="1200" i="1" dirty="0">
                          <a:effectLst/>
                        </a:rPr>
                        <a:t>Dalbergia </a:t>
                      </a:r>
                      <a:r>
                        <a:rPr lang="fr-FR" sz="1200" i="1" dirty="0" err="1">
                          <a:effectLst/>
                        </a:rPr>
                        <a:t>maritima</a:t>
                      </a:r>
                      <a:endParaRPr lang="fr-FR" sz="12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fr-FR" sz="1200">
                          <a:effectLst/>
                        </a:rPr>
                        <a:t>De Taolagnaro à Antalaha</a:t>
                      </a:r>
                      <a:endParaRPr lang="fr-FR"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fr-FR" sz="1200" b="1" dirty="0" err="1">
                          <a:solidFill>
                            <a:srgbClr val="FF0000"/>
                          </a:solidFill>
                          <a:effectLst/>
                        </a:rPr>
                        <a:t>Endangered</a:t>
                      </a:r>
                      <a:r>
                        <a:rPr lang="fr-FR" sz="1200" dirty="0">
                          <a:solidFill>
                            <a:srgbClr val="FF0000"/>
                          </a:solidFill>
                          <a:effectLst/>
                        </a:rPr>
                        <a:t> </a:t>
                      </a:r>
                      <a:r>
                        <a:rPr lang="fr-FR" sz="1200" dirty="0">
                          <a:effectLst/>
                        </a:rPr>
                        <a:t>A1cd+2cd </a:t>
                      </a:r>
                      <a:r>
                        <a:rPr lang="fr-FR" sz="1200" u="sng" dirty="0">
                          <a:effectLst/>
                          <a:hlinkClick r:id="rId4"/>
                        </a:rPr>
                        <a:t>ver 2.3</a:t>
                      </a:r>
                      <a:r>
                        <a:rPr lang="fr-FR" sz="1200" dirty="0">
                          <a:effectLst/>
                        </a:rPr>
                        <a:t> (En voie de disparition)</a:t>
                      </a:r>
                    </a:p>
                    <a:p>
                      <a:pPr>
                        <a:lnSpc>
                          <a:spcPct val="115000"/>
                        </a:lnSpc>
                        <a:spcAft>
                          <a:spcPts val="0"/>
                        </a:spcAft>
                      </a:pPr>
                      <a:r>
                        <a:rPr lang="fr-FR" sz="1200" u="sng" dirty="0">
                          <a:effectLst/>
                          <a:hlinkClick r:id="rId11"/>
                        </a:rPr>
                        <a:t>http://www.iucnredlist.org/details/38255/0</a:t>
                      </a:r>
                      <a:r>
                        <a:rPr lang="fr-FR" sz="1200" dirty="0">
                          <a:effectLst/>
                        </a:rPr>
                        <a:t> </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8740">
                <a:tc>
                  <a:txBody>
                    <a:bodyPr/>
                    <a:lstStyle/>
                    <a:p>
                      <a:pPr>
                        <a:lnSpc>
                          <a:spcPct val="115000"/>
                        </a:lnSpc>
                        <a:spcAft>
                          <a:spcPts val="0"/>
                        </a:spcAft>
                      </a:pPr>
                      <a:r>
                        <a:rPr lang="fr-FR" sz="1200" i="1" dirty="0">
                          <a:effectLst/>
                        </a:rPr>
                        <a:t>Dalbergia </a:t>
                      </a:r>
                      <a:r>
                        <a:rPr lang="fr-FR" sz="1200" i="1" dirty="0" err="1">
                          <a:effectLst/>
                        </a:rPr>
                        <a:t>monticola</a:t>
                      </a:r>
                      <a:endParaRPr lang="fr-FR" sz="12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fr-FR" sz="1200">
                          <a:effectLst/>
                        </a:rPr>
                        <a:t>De Fort Carnot Ikongo à Antalaha</a:t>
                      </a:r>
                      <a:endParaRPr lang="fr-FR"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fr-FR" sz="1200" dirty="0" err="1">
                          <a:solidFill>
                            <a:srgbClr val="FF0000"/>
                          </a:solidFill>
                          <a:effectLst/>
                        </a:rPr>
                        <a:t>Vulnerable</a:t>
                      </a:r>
                      <a:r>
                        <a:rPr lang="fr-FR" sz="1200" dirty="0">
                          <a:solidFill>
                            <a:srgbClr val="FF0000"/>
                          </a:solidFill>
                          <a:effectLst/>
                        </a:rPr>
                        <a:t> </a:t>
                      </a:r>
                      <a:r>
                        <a:rPr lang="fr-FR" sz="1200" dirty="0">
                          <a:effectLst/>
                        </a:rPr>
                        <a:t>A1cd +2 cd </a:t>
                      </a:r>
                      <a:r>
                        <a:rPr lang="fr-FR" sz="1200" u="sng" dirty="0">
                          <a:effectLst/>
                          <a:hlinkClick r:id="rId4"/>
                        </a:rPr>
                        <a:t>version 2.3</a:t>
                      </a:r>
                      <a:r>
                        <a:rPr lang="fr-FR" sz="1200" dirty="0">
                          <a:effectLst/>
                        </a:rPr>
                        <a:t> (Vulnérables)</a:t>
                      </a:r>
                    </a:p>
                    <a:p>
                      <a:pPr>
                        <a:lnSpc>
                          <a:spcPct val="115000"/>
                        </a:lnSpc>
                        <a:spcAft>
                          <a:spcPts val="0"/>
                        </a:spcAft>
                      </a:pPr>
                      <a:r>
                        <a:rPr lang="fr-FR" sz="1200" u="sng" dirty="0">
                          <a:effectLst/>
                          <a:hlinkClick r:id="rId12"/>
                        </a:rPr>
                        <a:t>http://www.iucnredlist.org/details/38259/0</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8740">
                <a:tc>
                  <a:txBody>
                    <a:bodyPr/>
                    <a:lstStyle/>
                    <a:p>
                      <a:pPr>
                        <a:lnSpc>
                          <a:spcPct val="115000"/>
                        </a:lnSpc>
                        <a:spcAft>
                          <a:spcPts val="0"/>
                        </a:spcAft>
                      </a:pPr>
                      <a:r>
                        <a:rPr lang="fr-FR" sz="1200" i="1" dirty="0">
                          <a:effectLst/>
                        </a:rPr>
                        <a:t>Dalbergia </a:t>
                      </a:r>
                      <a:r>
                        <a:rPr lang="fr-FR" sz="1200" i="1" dirty="0" err="1">
                          <a:effectLst/>
                        </a:rPr>
                        <a:t>normandii</a:t>
                      </a:r>
                      <a:endParaRPr lang="fr-FR" sz="12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fr-FR" sz="1200" dirty="0">
                          <a:effectLst/>
                        </a:rPr>
                        <a:t>Antalaha et île Sainte-Marie</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fr-FR" sz="1200" b="1" dirty="0" err="1">
                          <a:solidFill>
                            <a:srgbClr val="FF0000"/>
                          </a:solidFill>
                          <a:effectLst/>
                        </a:rPr>
                        <a:t>Endangered</a:t>
                      </a:r>
                      <a:r>
                        <a:rPr lang="fr-FR" sz="1200" b="1" dirty="0">
                          <a:solidFill>
                            <a:srgbClr val="FF0000"/>
                          </a:solidFill>
                          <a:effectLst/>
                        </a:rPr>
                        <a:t> </a:t>
                      </a:r>
                      <a:r>
                        <a:rPr lang="fr-FR" sz="1200" dirty="0">
                          <a:effectLst/>
                        </a:rPr>
                        <a:t>A1cd+2cd, B1+2abcde </a:t>
                      </a:r>
                      <a:r>
                        <a:rPr lang="fr-FR" sz="1200" u="sng" dirty="0">
                          <a:effectLst/>
                          <a:hlinkClick r:id="rId4"/>
                        </a:rPr>
                        <a:t>version 2.3</a:t>
                      </a:r>
                      <a:r>
                        <a:rPr lang="fr-FR" sz="1200" dirty="0">
                          <a:effectLst/>
                        </a:rPr>
                        <a:t> (En voie de disparition), </a:t>
                      </a:r>
                      <a:r>
                        <a:rPr lang="fr-FR" sz="1200" u="sng" dirty="0">
                          <a:effectLst/>
                          <a:hlinkClick r:id="rId13"/>
                        </a:rPr>
                        <a:t>http://www.iucnredlist.org/details/38270/0</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8740">
                <a:tc>
                  <a:txBody>
                    <a:bodyPr/>
                    <a:lstStyle/>
                    <a:p>
                      <a:pPr>
                        <a:lnSpc>
                          <a:spcPct val="115000"/>
                        </a:lnSpc>
                        <a:spcAft>
                          <a:spcPts val="0"/>
                        </a:spcAft>
                      </a:pPr>
                      <a:r>
                        <a:rPr lang="fr-FR" sz="1200" i="1" dirty="0" smtClean="0">
                          <a:effectLst/>
                          <a:latin typeface="Calibri" panose="020F0502020204030204" pitchFamily="34" charset="0"/>
                          <a:ea typeface="Times New Roman" panose="02020603050405020304" pitchFamily="18" charset="0"/>
                          <a:cs typeface="Times New Roman" panose="02020603050405020304" pitchFamily="18" charset="0"/>
                        </a:rPr>
                        <a:t>Dalbergia </a:t>
                      </a:r>
                      <a:r>
                        <a:rPr lang="fr-FR" sz="1200" i="1" dirty="0" err="1" smtClean="0">
                          <a:effectLst/>
                          <a:latin typeface="Calibri" panose="020F0502020204030204" pitchFamily="34" charset="0"/>
                          <a:ea typeface="Times New Roman" panose="02020603050405020304" pitchFamily="18" charset="0"/>
                          <a:cs typeface="Times New Roman" panose="02020603050405020304" pitchFamily="18" charset="0"/>
                        </a:rPr>
                        <a:t>bathiei</a:t>
                      </a:r>
                      <a:r>
                        <a:rPr lang="fr-FR" sz="1200" i="1"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fr-FR" sz="1200" i="1" dirty="0" err="1" smtClean="0">
                          <a:effectLst/>
                          <a:latin typeface="Calibri" panose="020F0502020204030204" pitchFamily="34" charset="0"/>
                          <a:ea typeface="Times New Roman" panose="02020603050405020304" pitchFamily="18" charset="0"/>
                          <a:cs typeface="Times New Roman" panose="02020603050405020304" pitchFamily="18" charset="0"/>
                        </a:rPr>
                        <a:t>R.Vig</a:t>
                      </a:r>
                      <a:r>
                        <a:rPr lang="fr-FR" sz="1200" i="1" dirty="0" smtClean="0">
                          <a:effectLst/>
                          <a:latin typeface="Calibri" panose="020F0502020204030204" pitchFamily="34" charset="0"/>
                          <a:ea typeface="Times New Roman" panose="02020603050405020304" pitchFamily="18" charset="0"/>
                          <a:cs typeface="Times New Roman" panose="02020603050405020304" pitchFamily="18" charset="0"/>
                        </a:rPr>
                        <a:t>.</a:t>
                      </a:r>
                      <a:endParaRPr lang="fr-FR" sz="12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fr-FR" sz="1200" dirty="0" smtClean="0">
                          <a:effectLst/>
                          <a:latin typeface="Calibri" panose="020F0502020204030204" pitchFamily="34" charset="0"/>
                          <a:ea typeface="Times New Roman" panose="02020603050405020304" pitchFamily="18" charset="0"/>
                          <a:cs typeface="Times New Roman" panose="02020603050405020304" pitchFamily="18" charset="0"/>
                        </a:rPr>
                        <a:t>Nord et sud de Toamasina [Tamatave], à l’est de Madagascar.</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200" b="1" dirty="0" err="1" smtClean="0">
                          <a:solidFill>
                            <a:srgbClr val="FF0000"/>
                          </a:solidFill>
                        </a:rPr>
                        <a:t>Endangered</a:t>
                      </a:r>
                      <a:r>
                        <a:rPr lang="fr-FR" sz="1200" dirty="0" smtClean="0">
                          <a:solidFill>
                            <a:srgbClr val="FF0000"/>
                          </a:solidFill>
                        </a:rPr>
                        <a:t> A1cd, B1+2abcd, C1+2a</a:t>
                      </a:r>
                      <a:r>
                        <a:rPr lang="fr-FR" sz="1200" dirty="0" smtClean="0"/>
                        <a:t> </a:t>
                      </a:r>
                      <a:r>
                        <a:rPr lang="fr-FR" sz="1200" dirty="0" smtClean="0">
                          <a:hlinkClick r:id="rId4"/>
                        </a:rPr>
                        <a:t>ver 2.3</a:t>
                      </a:r>
                      <a:r>
                        <a:rPr lang="fr-FR" sz="1200" dirty="0" smtClean="0"/>
                        <a:t> </a:t>
                      </a:r>
                      <a:r>
                        <a:rPr lang="fr-FR" sz="1200" dirty="0" smtClean="0">
                          <a:effectLst/>
                        </a:rPr>
                        <a:t>(En voie de disparition)</a:t>
                      </a:r>
                      <a:r>
                        <a:rPr lang="fr-FR" sz="1200" dirty="0" smtClean="0">
                          <a:solidFill>
                            <a:srgbClr val="002060"/>
                          </a:solidFill>
                        </a:rPr>
                        <a:t>, </a:t>
                      </a:r>
                      <a:r>
                        <a:rPr lang="fr-FR" sz="1200" dirty="0" smtClean="0">
                          <a:solidFill>
                            <a:srgbClr val="002060"/>
                          </a:solidFill>
                          <a:hlinkClick r:id="rId14"/>
                        </a:rPr>
                        <a:t>http://www.iucnredlist.org/details/38163/0</a:t>
                      </a:r>
                      <a:r>
                        <a:rPr lang="fr-FR" sz="1200" dirty="0" smtClean="0">
                          <a:solidFill>
                            <a:srgbClr val="002060"/>
                          </a:solidFill>
                        </a:rPr>
                        <a:t> </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ZoneTexte 5"/>
          <p:cNvSpPr txBox="1"/>
          <p:nvPr/>
        </p:nvSpPr>
        <p:spPr>
          <a:xfrm>
            <a:off x="550450" y="6018904"/>
            <a:ext cx="6906409" cy="553998"/>
          </a:xfrm>
          <a:prstGeom prst="rect">
            <a:avLst/>
          </a:prstGeom>
          <a:noFill/>
        </p:spPr>
        <p:txBody>
          <a:bodyPr wrap="square" rtlCol="0">
            <a:spAutoFit/>
          </a:bodyPr>
          <a:lstStyle/>
          <a:p>
            <a:pPr algn="ctr"/>
            <a:r>
              <a:rPr lang="fr-FR" sz="1000" dirty="0"/>
              <a:t>Source : </a:t>
            </a:r>
            <a:r>
              <a:rPr lang="fr-FR" sz="1000" dirty="0" err="1"/>
              <a:t>Randriamalala</a:t>
            </a:r>
            <a:r>
              <a:rPr lang="fr-FR" sz="1000" dirty="0"/>
              <a:t>, H. et Liu, Z. 2010. </a:t>
            </a:r>
            <a:r>
              <a:rPr lang="fr-FR" sz="1000" i="1" dirty="0"/>
              <a:t>Bois de rose de Madagascar : Entre démocratie et protection de la nature</a:t>
            </a:r>
            <a:r>
              <a:rPr lang="fr-FR" sz="1000" dirty="0"/>
              <a:t>. </a:t>
            </a:r>
            <a:r>
              <a:rPr lang="en-US" sz="1000" dirty="0"/>
              <a:t>Madagascar Conservation &amp; Development 5, 1: 11-22. Supplementary Material, </a:t>
            </a:r>
            <a:r>
              <a:rPr lang="en-US" sz="1000" u="sng" dirty="0">
                <a:hlinkClick r:id="rId15"/>
              </a:rPr>
              <a:t>http://www.mwc-info.net/en/services/Journal_PDF's/Issue5-1/MCD_2010_vol5_iss1_Rosewood_democracy_Supplementary_Material.pdf</a:t>
            </a:r>
            <a:r>
              <a:rPr lang="en-US" sz="1000" dirty="0"/>
              <a:t> </a:t>
            </a:r>
            <a:endParaRPr lang="fr-FR" sz="1000" dirty="0"/>
          </a:p>
        </p:txBody>
      </p:sp>
      <p:pic>
        <p:nvPicPr>
          <p:cNvPr id="7" name="Image 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664812" y="1280119"/>
            <a:ext cx="3286125" cy="1390650"/>
          </a:xfrm>
          <a:prstGeom prst="rect">
            <a:avLst/>
          </a:prstGeom>
        </p:spPr>
      </p:pic>
      <p:pic>
        <p:nvPicPr>
          <p:cNvPr id="8" name="Image 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260070" y="3577161"/>
            <a:ext cx="2514600" cy="1819275"/>
          </a:xfrm>
          <a:prstGeom prst="rect">
            <a:avLst/>
          </a:prstGeom>
        </p:spPr>
      </p:pic>
      <p:sp>
        <p:nvSpPr>
          <p:cNvPr id="9" name="ZoneTexte 8"/>
          <p:cNvSpPr txBox="1"/>
          <p:nvPr/>
        </p:nvSpPr>
        <p:spPr>
          <a:xfrm>
            <a:off x="8456672" y="2664811"/>
            <a:ext cx="3698472" cy="707886"/>
          </a:xfrm>
          <a:prstGeom prst="rect">
            <a:avLst/>
          </a:prstGeom>
          <a:noFill/>
        </p:spPr>
        <p:txBody>
          <a:bodyPr wrap="square" rtlCol="0">
            <a:spAutoFit/>
          </a:bodyPr>
          <a:lstStyle/>
          <a:p>
            <a:pPr algn="ctr"/>
            <a:r>
              <a:rPr lang="fr-FR" sz="1000" dirty="0"/>
              <a:t>Stocks de rondins près du parc de </a:t>
            </a:r>
            <a:r>
              <a:rPr lang="fr-FR" sz="1000" dirty="0" err="1"/>
              <a:t>Mananara</a:t>
            </a:r>
            <a:r>
              <a:rPr lang="fr-FR" sz="1000" dirty="0"/>
              <a:t>-Nord.</a:t>
            </a:r>
            <a:endParaRPr lang="fr-FR" sz="1000" dirty="0" smtClean="0"/>
          </a:p>
          <a:p>
            <a:pPr algn="ctr"/>
            <a:r>
              <a:rPr lang="fr-FR" sz="1000" dirty="0" smtClean="0"/>
              <a:t>Source : </a:t>
            </a:r>
            <a:r>
              <a:rPr lang="fr-FR" sz="1000" i="1" dirty="0" smtClean="0"/>
              <a:t>En </a:t>
            </a:r>
            <a:r>
              <a:rPr lang="fr-FR" sz="1000" i="1" dirty="0"/>
              <a:t>images : le trafic du bois de rose bat son plein à Madagascar</a:t>
            </a:r>
            <a:r>
              <a:rPr lang="fr-FR" sz="1000" dirty="0"/>
              <a:t>, </a:t>
            </a:r>
            <a:r>
              <a:rPr lang="fr-FR" sz="1000" dirty="0">
                <a:hlinkClick r:id="rId18"/>
              </a:rPr>
              <a:t>http://</a:t>
            </a:r>
            <a:r>
              <a:rPr lang="fr-FR" sz="1000" dirty="0" smtClean="0">
                <a:hlinkClick r:id="rId18"/>
              </a:rPr>
              <a:t>observers.france24.com/fr/content/20140617-images-trafic-bois-rose-bat-son-plein-madagascar</a:t>
            </a:r>
            <a:r>
              <a:rPr lang="fr-FR" sz="1000" dirty="0" smtClean="0"/>
              <a:t> </a:t>
            </a:r>
            <a:endParaRPr lang="fr-FR" sz="1000" dirty="0"/>
          </a:p>
        </p:txBody>
      </p:sp>
      <p:sp>
        <p:nvSpPr>
          <p:cNvPr id="10" name="ZoneTexte 9"/>
          <p:cNvSpPr txBox="1"/>
          <p:nvPr/>
        </p:nvSpPr>
        <p:spPr>
          <a:xfrm>
            <a:off x="8879595" y="5396436"/>
            <a:ext cx="3275550" cy="861774"/>
          </a:xfrm>
          <a:prstGeom prst="rect">
            <a:avLst/>
          </a:prstGeom>
          <a:noFill/>
        </p:spPr>
        <p:txBody>
          <a:bodyPr wrap="square" rtlCol="0">
            <a:spAutoFit/>
          </a:bodyPr>
          <a:lstStyle/>
          <a:p>
            <a:pPr algn="ctr"/>
            <a:r>
              <a:rPr lang="fr-FR" sz="1000" dirty="0" smtClean="0"/>
              <a:t>Stock de bois empilé à </a:t>
            </a:r>
            <a:r>
              <a:rPr lang="fr-FR" sz="1000" dirty="0" err="1" smtClean="0"/>
              <a:t>Antahala</a:t>
            </a:r>
            <a:r>
              <a:rPr lang="fr-FR" sz="1000" dirty="0" smtClean="0"/>
              <a:t> (2008). Sources : a</a:t>
            </a:r>
            <a:r>
              <a:rPr lang="fr-FR" sz="1000" dirty="0"/>
              <a:t>) </a:t>
            </a:r>
            <a:r>
              <a:rPr lang="fr-FR" sz="1000" dirty="0">
                <a:hlinkClick r:id="rId19"/>
              </a:rPr>
              <a:t>http://</a:t>
            </a:r>
            <a:r>
              <a:rPr lang="fr-FR" sz="1000" dirty="0" smtClean="0">
                <a:hlinkClick r:id="rId19"/>
              </a:rPr>
              <a:t>en.wikipedia.org/wiki/Illegal_logging_in_Madagascar</a:t>
            </a:r>
            <a:r>
              <a:rPr lang="fr-FR" sz="1000" dirty="0" smtClean="0"/>
              <a:t> </a:t>
            </a:r>
          </a:p>
          <a:p>
            <a:pPr algn="ctr"/>
            <a:r>
              <a:rPr lang="fr-FR" sz="1000" dirty="0" smtClean="0"/>
              <a:t>b) Les </a:t>
            </a:r>
            <a:r>
              <a:rPr lang="fr-FR" sz="1000" dirty="0"/>
              <a:t>bois de rose de Madagascar, encore épiés, </a:t>
            </a:r>
            <a:r>
              <a:rPr lang="fr-FR" sz="1000" dirty="0">
                <a:hlinkClick r:id="rId20"/>
              </a:rPr>
              <a:t>http://</a:t>
            </a:r>
            <a:r>
              <a:rPr lang="fr-FR" sz="1000" dirty="0" smtClean="0">
                <a:hlinkClick r:id="rId20"/>
              </a:rPr>
              <a:t>vaovaogasy.blogspot.fr/2010/06/les-bois-de-rose-de-madagascar-encore.html</a:t>
            </a:r>
            <a:r>
              <a:rPr lang="fr-FR" sz="1000" dirty="0" smtClean="0"/>
              <a:t> </a:t>
            </a:r>
            <a:endParaRPr lang="fr-FR" sz="1000" dirty="0"/>
          </a:p>
        </p:txBody>
      </p:sp>
      <p:sp>
        <p:nvSpPr>
          <p:cNvPr id="11" name="Rectangle 10"/>
          <p:cNvSpPr/>
          <p:nvPr/>
        </p:nvSpPr>
        <p:spPr>
          <a:xfrm>
            <a:off x="290456" y="910787"/>
            <a:ext cx="4750018" cy="392159"/>
          </a:xfrm>
          <a:prstGeom prst="rect">
            <a:avLst/>
          </a:prstGeom>
        </p:spPr>
        <p:txBody>
          <a:bodyPr wrap="none">
            <a:spAutoFit/>
          </a:bodyPr>
          <a:lstStyle/>
          <a:p>
            <a:pPr>
              <a:lnSpc>
                <a:spcPct val="115000"/>
              </a:lnSpc>
              <a:spcAft>
                <a:spcPts val="0"/>
              </a:spcAft>
            </a:pPr>
            <a:r>
              <a:rPr lang="fr-FR" b="1" dirty="0" smtClean="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Liste rouge IUCN des </a:t>
            </a:r>
            <a:r>
              <a:rPr lang="fr-FR" b="1" i="1" dirty="0" smtClean="0">
                <a:solidFill>
                  <a:srgbClr val="FF0000"/>
                </a:solidFill>
                <a:latin typeface="Calibri" panose="020F0502020204030204" pitchFamily="34" charset="0"/>
                <a:ea typeface="Times New Roman" panose="02020603050405020304" pitchFamily="18" charset="0"/>
                <a:cs typeface="Times New Roman" panose="02020603050405020304" pitchFamily="18" charset="0"/>
              </a:rPr>
              <a:t>Dalbergia</a:t>
            </a:r>
            <a:r>
              <a:rPr lang="fr-FR" b="1" dirty="0" smtClean="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de</a:t>
            </a:r>
            <a:r>
              <a:rPr lang="fr-FR" b="1" dirty="0" smtClean="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Madagascar </a:t>
            </a:r>
            <a:r>
              <a:rPr lang="en-US" dirty="0" smtClean="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fr-FR"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ZoneTexte 11"/>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335699334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90456" y="190446"/>
            <a:ext cx="678398" cy="277498"/>
          </a:xfrm>
        </p:spPr>
        <p:txBody>
          <a:bodyPr/>
          <a:lstStyle/>
          <a:p>
            <a:fld id="{814B13E8-1059-4FEE-952E-0153852B3488}" type="slidenum">
              <a:rPr lang="fr-FR" smtClean="0"/>
              <a:t>134</a:t>
            </a:fld>
            <a:endParaRPr lang="fr-FR" dirty="0"/>
          </a:p>
        </p:txBody>
      </p:sp>
      <p:sp>
        <p:nvSpPr>
          <p:cNvPr id="4" name="ZoneTexte 3"/>
          <p:cNvSpPr txBox="1"/>
          <p:nvPr/>
        </p:nvSpPr>
        <p:spPr>
          <a:xfrm>
            <a:off x="290456" y="541455"/>
            <a:ext cx="10079426" cy="369332"/>
          </a:xfrm>
          <a:prstGeom prst="rect">
            <a:avLst/>
          </a:prstGeom>
          <a:noFill/>
        </p:spPr>
        <p:txBody>
          <a:bodyPr wrap="none" rtlCol="0">
            <a:spAutoFit/>
          </a:bodyPr>
          <a:lstStyle/>
          <a:p>
            <a:pPr lvl="0"/>
            <a:r>
              <a:rPr lang="fr-FR" b="1" dirty="0" smtClean="0">
                <a:solidFill>
                  <a:srgbClr val="008000"/>
                </a:solidFill>
              </a:rPr>
              <a:t>A5. </a:t>
            </a:r>
            <a:r>
              <a:rPr lang="fr-FR" b="1" dirty="0">
                <a:solidFill>
                  <a:srgbClr val="008000"/>
                </a:solidFill>
              </a:rPr>
              <a:t>Les espèces menacées de </a:t>
            </a:r>
            <a:r>
              <a:rPr lang="fr-FR" b="1" i="1" dirty="0">
                <a:solidFill>
                  <a:srgbClr val="008000"/>
                </a:solidFill>
              </a:rPr>
              <a:t>Dalbergia</a:t>
            </a:r>
            <a:r>
              <a:rPr lang="fr-FR" b="1" dirty="0">
                <a:solidFill>
                  <a:srgbClr val="008000"/>
                </a:solidFill>
              </a:rPr>
              <a:t> (bois de rose</a:t>
            </a:r>
            <a:r>
              <a:rPr lang="fr-FR" b="1" dirty="0" smtClean="0">
                <a:solidFill>
                  <a:srgbClr val="008000"/>
                </a:solidFill>
              </a:rPr>
              <a:t>) ayant un intérêt commercial à Madagascar (suite)</a:t>
            </a:r>
            <a:endParaRPr lang="fr-FR" b="1" dirty="0">
              <a:solidFill>
                <a:srgbClr val="008000"/>
              </a:solidFill>
            </a:endParaRPr>
          </a:p>
        </p:txBody>
      </p:sp>
      <p:graphicFrame>
        <p:nvGraphicFramePr>
          <p:cNvPr id="5" name="Tableau 4"/>
          <p:cNvGraphicFramePr>
            <a:graphicFrameLocks noGrp="1"/>
          </p:cNvGraphicFramePr>
          <p:nvPr>
            <p:extLst>
              <p:ext uri="{D42A27DB-BD31-4B8C-83A1-F6EECF244321}">
                <p14:modId xmlns:p14="http://schemas.microsoft.com/office/powerpoint/2010/main" val="4265506040"/>
              </p:ext>
            </p:extLst>
          </p:nvPr>
        </p:nvGraphicFramePr>
        <p:xfrm>
          <a:off x="88135" y="1468291"/>
          <a:ext cx="8681292" cy="3587822"/>
        </p:xfrm>
        <a:graphic>
          <a:graphicData uri="http://schemas.openxmlformats.org/drawingml/2006/table">
            <a:tbl>
              <a:tblPr>
                <a:tableStyleId>{5C22544A-7EE6-4342-B048-85BDC9FD1C3A}</a:tableStyleId>
              </a:tblPr>
              <a:tblGrid>
                <a:gridCol w="1410159"/>
                <a:gridCol w="2005070"/>
                <a:gridCol w="1542361"/>
                <a:gridCol w="1740665"/>
                <a:gridCol w="1983037"/>
              </a:tblGrid>
              <a:tr h="580846">
                <a:tc>
                  <a:txBody>
                    <a:bodyPr/>
                    <a:lstStyle/>
                    <a:p>
                      <a:pPr marL="0" algn="ctr" eaLnBrk="0" fontAlgn="base" hangingPunct="0">
                        <a:lnSpc>
                          <a:spcPct val="100000"/>
                        </a:lnSpc>
                        <a:spcAft>
                          <a:spcPts val="0"/>
                        </a:spcAft>
                      </a:pPr>
                      <a:r>
                        <a:rPr lang="fr-FR" sz="1200" dirty="0">
                          <a:effectLst/>
                        </a:rPr>
                        <a:t>BOTANICAL NAME</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algn="ctr" eaLnBrk="0" fontAlgn="base" hangingPunct="0">
                        <a:lnSpc>
                          <a:spcPct val="100000"/>
                        </a:lnSpc>
                        <a:spcAft>
                          <a:spcPts val="0"/>
                        </a:spcAft>
                      </a:pPr>
                      <a:r>
                        <a:rPr lang="fr-FR" sz="1200" dirty="0">
                          <a:effectLst/>
                        </a:rPr>
                        <a:t>COMMON NAMES</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algn="ctr" eaLnBrk="0" fontAlgn="base" hangingPunct="0">
                        <a:lnSpc>
                          <a:spcPct val="100000"/>
                        </a:lnSpc>
                        <a:spcAft>
                          <a:spcPts val="0"/>
                        </a:spcAft>
                      </a:pPr>
                      <a:r>
                        <a:rPr lang="fr-FR" sz="1200" spc="-5" dirty="0">
                          <a:effectLst/>
                        </a:rPr>
                        <a:t>USES</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68580" algn="ctr" eaLnBrk="0" fontAlgn="base" hangingPunct="0">
                        <a:lnSpc>
                          <a:spcPct val="100000"/>
                        </a:lnSpc>
                        <a:spcAft>
                          <a:spcPts val="0"/>
                        </a:spcAft>
                      </a:pPr>
                      <a:r>
                        <a:rPr lang="en-US" sz="1200" spc="10" dirty="0">
                          <a:effectLst/>
                        </a:rPr>
                        <a:t>AVERAGE MARKET VALUE ($/CBM (m</a:t>
                      </a:r>
                      <a:r>
                        <a:rPr lang="en-US" sz="1200" spc="10" baseline="30000" dirty="0">
                          <a:effectLst/>
                        </a:rPr>
                        <a:t>3</a:t>
                      </a:r>
                      <a:r>
                        <a:rPr lang="en-US" sz="1200" spc="10" dirty="0">
                          <a:effectLst/>
                        </a:rPr>
                        <a:t>), if not </a:t>
                      </a:r>
                      <a:r>
                        <a:rPr lang="en-US" sz="1200" dirty="0">
                          <a:effectLst/>
                        </a:rPr>
                        <a:t>otherwise stated)</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297180" algn="ctr" eaLnBrk="0" fontAlgn="base" hangingPunct="0">
                        <a:lnSpc>
                          <a:spcPct val="100000"/>
                        </a:lnSpc>
                        <a:spcAft>
                          <a:spcPts val="0"/>
                        </a:spcAft>
                      </a:pPr>
                      <a:r>
                        <a:rPr lang="en-US" sz="1200" dirty="0">
                          <a:effectLst/>
                        </a:rPr>
                        <a:t>CONSERVATION STATUS AND CITES LISTING (where applicable)</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r h="787998">
                <a:tc>
                  <a:txBody>
                    <a:bodyPr/>
                    <a:lstStyle/>
                    <a:p>
                      <a:pPr marL="0" algn="ctr" eaLnBrk="0" fontAlgn="base" hangingPunct="0">
                        <a:lnSpc>
                          <a:spcPct val="100000"/>
                        </a:lnSpc>
                        <a:spcAft>
                          <a:spcPts val="0"/>
                        </a:spcAft>
                      </a:pPr>
                      <a:r>
                        <a:rPr lang="fr-FR" sz="1200" i="1" dirty="0">
                          <a:effectLst/>
                        </a:rPr>
                        <a:t>Dalbergia </a:t>
                      </a:r>
                      <a:r>
                        <a:rPr lang="fr-FR" sz="1200" i="1" dirty="0" err="1">
                          <a:effectLst/>
                        </a:rPr>
                        <a:t>baronii</a:t>
                      </a:r>
                      <a:endParaRPr lang="fr-FR" sz="12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algn="ctr" eaLnBrk="0" fontAlgn="base" hangingPunct="0">
                        <a:lnSpc>
                          <a:spcPct val="100000"/>
                        </a:lnSpc>
                        <a:spcAft>
                          <a:spcPts val="0"/>
                        </a:spcAft>
                      </a:pPr>
                      <a:r>
                        <a:rPr lang="fr-FR" sz="1200" dirty="0">
                          <a:effectLst/>
                        </a:rPr>
                        <a:t>Madagascar </a:t>
                      </a:r>
                      <a:r>
                        <a:rPr lang="fr-FR" sz="1200" dirty="0" err="1">
                          <a:effectLst/>
                        </a:rPr>
                        <a:t>rosewood</a:t>
                      </a:r>
                      <a:r>
                        <a:rPr lang="fr-FR" sz="1200" dirty="0">
                          <a:effectLst/>
                        </a:rPr>
                        <a:t>, Palissandre, </a:t>
                      </a:r>
                      <a:r>
                        <a:rPr lang="fr-FR" sz="1200" dirty="0" err="1">
                          <a:effectLst/>
                        </a:rPr>
                        <a:t>Voamboana</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1200" spc="-5">
                          <a:effectLst/>
                        </a:rPr>
                        <a:t>Tonewood, luxury Chinese furniture</a:t>
                      </a:r>
                      <a:endParaRPr lang="fr-FR"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68580" algn="ctr" eaLnBrk="0" fontAlgn="base" hangingPunct="0">
                        <a:lnSpc>
                          <a:spcPct val="100000"/>
                        </a:lnSpc>
                        <a:spcAft>
                          <a:spcPts val="0"/>
                        </a:spcAft>
                      </a:pPr>
                      <a:r>
                        <a:rPr lang="en-US" sz="1200" spc="10" dirty="0">
                          <a:effectLst/>
                        </a:rPr>
                        <a:t>Available for sale11</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297180" algn="ctr" eaLnBrk="0" fontAlgn="base" hangingPunct="0">
                        <a:lnSpc>
                          <a:spcPct val="100000"/>
                        </a:lnSpc>
                        <a:spcAft>
                          <a:spcPts val="0"/>
                        </a:spcAft>
                      </a:pPr>
                      <a:r>
                        <a:rPr lang="en-US" sz="1200" dirty="0">
                          <a:effectLst/>
                        </a:rPr>
                        <a:t>IUCN - </a:t>
                      </a:r>
                      <a:r>
                        <a:rPr lang="en-US" sz="1200" dirty="0">
                          <a:solidFill>
                            <a:srgbClr val="FF0000"/>
                          </a:solidFill>
                          <a:effectLst/>
                        </a:rPr>
                        <a:t>vulnerable</a:t>
                      </a:r>
                      <a:endParaRPr lang="fr-FR"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87998">
                <a:tc>
                  <a:txBody>
                    <a:bodyPr/>
                    <a:lstStyle/>
                    <a:p>
                      <a:pPr marL="0" algn="ctr" eaLnBrk="0" fontAlgn="base" hangingPunct="0">
                        <a:lnSpc>
                          <a:spcPct val="100000"/>
                        </a:lnSpc>
                        <a:spcAft>
                          <a:spcPts val="0"/>
                        </a:spcAft>
                      </a:pPr>
                      <a:r>
                        <a:rPr lang="fr-FR" sz="1200" i="1" dirty="0">
                          <a:effectLst/>
                        </a:rPr>
                        <a:t>Dalbergia </a:t>
                      </a:r>
                      <a:r>
                        <a:rPr lang="fr-FR" sz="1200" i="1" dirty="0" err="1">
                          <a:effectLst/>
                        </a:rPr>
                        <a:t>greveana</a:t>
                      </a:r>
                      <a:endParaRPr lang="fr-FR" sz="12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algn="ctr" eaLnBrk="0" fontAlgn="base" hangingPunct="0">
                        <a:lnSpc>
                          <a:spcPct val="100000"/>
                        </a:lnSpc>
                        <a:spcAft>
                          <a:spcPts val="0"/>
                        </a:spcAft>
                      </a:pPr>
                      <a:r>
                        <a:rPr lang="en-US" sz="1200">
                          <a:effectLst/>
                        </a:rPr>
                        <a:t>Madagascar rosewood, Madagascar Palisander, Majunga</a:t>
                      </a:r>
                      <a:endParaRPr lang="fr-FR"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1200" spc="-5" dirty="0" err="1">
                          <a:effectLst/>
                        </a:rPr>
                        <a:t>Tonewood</a:t>
                      </a:r>
                      <a:r>
                        <a:rPr lang="fr-FR" sz="1200" spc="-5" dirty="0">
                          <a:effectLst/>
                        </a:rPr>
                        <a:t>, </a:t>
                      </a:r>
                      <a:r>
                        <a:rPr lang="fr-FR" sz="1200" spc="-5" dirty="0" err="1">
                          <a:effectLst/>
                        </a:rPr>
                        <a:t>luxury</a:t>
                      </a:r>
                      <a:r>
                        <a:rPr lang="fr-FR" sz="1200" spc="-5" dirty="0">
                          <a:effectLst/>
                        </a:rPr>
                        <a:t> </a:t>
                      </a:r>
                      <a:r>
                        <a:rPr lang="fr-FR" sz="1200" spc="-5" dirty="0" err="1">
                          <a:effectLst/>
                        </a:rPr>
                        <a:t>Chinese</a:t>
                      </a:r>
                      <a:r>
                        <a:rPr lang="fr-FR" sz="1200" spc="-5" dirty="0">
                          <a:effectLst/>
                        </a:rPr>
                        <a:t> </a:t>
                      </a:r>
                      <a:r>
                        <a:rPr lang="fr-FR" sz="1200" spc="-5" dirty="0" err="1">
                          <a:effectLst/>
                        </a:rPr>
                        <a:t>furniture</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68580" algn="ctr" eaLnBrk="0" fontAlgn="base" hangingPunct="0">
                        <a:lnSpc>
                          <a:spcPct val="100000"/>
                        </a:lnSpc>
                        <a:spcAft>
                          <a:spcPts val="0"/>
                        </a:spcAft>
                      </a:pPr>
                      <a:r>
                        <a:rPr lang="en-US" sz="1200" spc="10" dirty="0">
                          <a:effectLst/>
                        </a:rPr>
                        <a:t>114,638 (instrument blanks),</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297180" algn="ctr" eaLnBrk="0" fontAlgn="base" hangingPunct="0">
                        <a:lnSpc>
                          <a:spcPct val="100000"/>
                        </a:lnSpc>
                        <a:spcAft>
                          <a:spcPts val="0"/>
                        </a:spcAft>
                      </a:pPr>
                      <a:r>
                        <a:rPr lang="en-US" sz="1200" dirty="0">
                          <a:effectLst/>
                        </a:rPr>
                        <a:t>IUCN – </a:t>
                      </a:r>
                      <a:r>
                        <a:rPr lang="en-US" sz="1200" dirty="0">
                          <a:solidFill>
                            <a:srgbClr val="FF0000"/>
                          </a:solidFill>
                          <a:effectLst/>
                        </a:rPr>
                        <a:t>near threatened</a:t>
                      </a:r>
                      <a:endParaRPr lang="fr-FR"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5984">
                <a:tc>
                  <a:txBody>
                    <a:bodyPr/>
                    <a:lstStyle/>
                    <a:p>
                      <a:pPr marL="0" algn="ctr" eaLnBrk="0" fontAlgn="base" hangingPunct="0">
                        <a:lnSpc>
                          <a:spcPct val="100000"/>
                        </a:lnSpc>
                        <a:spcAft>
                          <a:spcPts val="0"/>
                        </a:spcAft>
                      </a:pPr>
                      <a:r>
                        <a:rPr lang="fr-FR" sz="1200" i="1" dirty="0">
                          <a:effectLst/>
                        </a:rPr>
                        <a:t>Dalbergia </a:t>
                      </a:r>
                      <a:r>
                        <a:rPr lang="fr-FR" sz="1200" i="1" dirty="0" err="1">
                          <a:effectLst/>
                        </a:rPr>
                        <a:t>louvelii</a:t>
                      </a:r>
                      <a:endParaRPr lang="fr-FR" sz="12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algn="ctr" eaLnBrk="0" fontAlgn="base" hangingPunct="0">
                        <a:lnSpc>
                          <a:spcPct val="100000"/>
                        </a:lnSpc>
                        <a:spcAft>
                          <a:spcPts val="0"/>
                        </a:spcAft>
                      </a:pPr>
                      <a:r>
                        <a:rPr lang="en-US" sz="1200">
                          <a:effectLst/>
                        </a:rPr>
                        <a:t>Violet Rosewood</a:t>
                      </a:r>
                      <a:endParaRPr lang="fr-FR"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1200" spc="-5" dirty="0" err="1">
                          <a:effectLst/>
                        </a:rPr>
                        <a:t>Chinese</a:t>
                      </a:r>
                      <a:r>
                        <a:rPr lang="fr-FR" sz="1200" spc="-5" dirty="0">
                          <a:effectLst/>
                        </a:rPr>
                        <a:t> </a:t>
                      </a:r>
                      <a:r>
                        <a:rPr lang="fr-FR" sz="1200" spc="-5" dirty="0" err="1">
                          <a:effectLst/>
                        </a:rPr>
                        <a:t>furniture</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68580" algn="ctr" eaLnBrk="0" fontAlgn="base" hangingPunct="0">
                        <a:lnSpc>
                          <a:spcPct val="100000"/>
                        </a:lnSpc>
                        <a:spcAft>
                          <a:spcPts val="0"/>
                        </a:spcAft>
                      </a:pPr>
                      <a:r>
                        <a:rPr lang="en-US" sz="1200" spc="10" dirty="0">
                          <a:effectLst/>
                        </a:rPr>
                        <a:t> </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297180" algn="ctr" eaLnBrk="0" fontAlgn="base" hangingPunct="0">
                        <a:lnSpc>
                          <a:spcPct val="100000"/>
                        </a:lnSpc>
                        <a:spcAft>
                          <a:spcPts val="0"/>
                        </a:spcAft>
                      </a:pPr>
                      <a:r>
                        <a:rPr lang="en-US" sz="1200" dirty="0">
                          <a:effectLst/>
                        </a:rPr>
                        <a:t>IUCN - </a:t>
                      </a:r>
                      <a:r>
                        <a:rPr lang="en-US" sz="1200" b="1" dirty="0">
                          <a:solidFill>
                            <a:srgbClr val="FF0000"/>
                          </a:solidFill>
                          <a:effectLst/>
                        </a:rPr>
                        <a:t>endangered</a:t>
                      </a:r>
                      <a:r>
                        <a:rPr lang="en-US" sz="1200" dirty="0">
                          <a:effectLst/>
                        </a:rPr>
                        <a:t> CITES App III</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0998">
                <a:tc>
                  <a:txBody>
                    <a:bodyPr/>
                    <a:lstStyle/>
                    <a:p>
                      <a:pPr marL="0" algn="ctr" eaLnBrk="0" fontAlgn="base" hangingPunct="0">
                        <a:lnSpc>
                          <a:spcPct val="100000"/>
                        </a:lnSpc>
                        <a:spcAft>
                          <a:spcPts val="0"/>
                        </a:spcAft>
                      </a:pPr>
                      <a:r>
                        <a:rPr lang="fr-FR" sz="1200" i="1" dirty="0">
                          <a:effectLst/>
                        </a:rPr>
                        <a:t>Dalbergia </a:t>
                      </a:r>
                      <a:r>
                        <a:rPr lang="fr-FR" sz="1200" i="1" dirty="0" err="1">
                          <a:effectLst/>
                        </a:rPr>
                        <a:t>maritima</a:t>
                      </a:r>
                      <a:endParaRPr lang="fr-FR" sz="12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algn="ctr" eaLnBrk="0" fontAlgn="base" hangingPunct="0">
                        <a:lnSpc>
                          <a:spcPct val="100000"/>
                        </a:lnSpc>
                        <a:spcAft>
                          <a:spcPts val="0"/>
                        </a:spcAft>
                      </a:pPr>
                      <a:r>
                        <a:rPr lang="fr-FR" sz="1200">
                          <a:effectLst/>
                        </a:rPr>
                        <a:t>Violet rosewood / Boise de rose</a:t>
                      </a:r>
                      <a:endParaRPr lang="fr-FR"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1200" spc="-5">
                          <a:effectLst/>
                        </a:rPr>
                        <a:t>Tonewood</a:t>
                      </a:r>
                      <a:endParaRPr lang="fr-FR"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68580" algn="ctr" eaLnBrk="0" fontAlgn="base" hangingPunct="0">
                        <a:lnSpc>
                          <a:spcPct val="100000"/>
                        </a:lnSpc>
                        <a:spcAft>
                          <a:spcPts val="0"/>
                        </a:spcAft>
                      </a:pPr>
                      <a:r>
                        <a:rPr lang="en-US" sz="1200" spc="10" dirty="0">
                          <a:effectLst/>
                        </a:rPr>
                        <a:t>95,238 (instrument blanks)</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297180" algn="ctr" eaLnBrk="0" fontAlgn="base" hangingPunct="0">
                        <a:lnSpc>
                          <a:spcPct val="100000"/>
                        </a:lnSpc>
                        <a:spcAft>
                          <a:spcPts val="0"/>
                        </a:spcAft>
                      </a:pPr>
                      <a:r>
                        <a:rPr lang="en-US" sz="1200" dirty="0">
                          <a:effectLst/>
                        </a:rPr>
                        <a:t>IUCN - </a:t>
                      </a:r>
                      <a:r>
                        <a:rPr lang="en-US" sz="1200" b="1" dirty="0">
                          <a:solidFill>
                            <a:srgbClr val="FF0000"/>
                          </a:solidFill>
                          <a:effectLst/>
                        </a:rPr>
                        <a:t>endangered</a:t>
                      </a:r>
                      <a:endParaRPr lang="fr-FR" sz="12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3998">
                <a:tc>
                  <a:txBody>
                    <a:bodyPr/>
                    <a:lstStyle/>
                    <a:p>
                      <a:pPr marL="0" algn="ctr" eaLnBrk="0" fontAlgn="base" hangingPunct="0">
                        <a:lnSpc>
                          <a:spcPct val="100000"/>
                        </a:lnSpc>
                        <a:spcAft>
                          <a:spcPts val="0"/>
                        </a:spcAft>
                      </a:pPr>
                      <a:r>
                        <a:rPr lang="fr-FR" sz="1200" i="1" dirty="0" err="1">
                          <a:solidFill>
                            <a:schemeClr val="accent2">
                              <a:lumMod val="50000"/>
                            </a:schemeClr>
                          </a:solidFill>
                          <a:effectLst/>
                        </a:rPr>
                        <a:t>Diospyros</a:t>
                      </a:r>
                      <a:r>
                        <a:rPr lang="fr-FR" sz="1200" i="1" dirty="0">
                          <a:solidFill>
                            <a:schemeClr val="accent2">
                              <a:lumMod val="50000"/>
                            </a:schemeClr>
                          </a:solidFill>
                          <a:effectLst/>
                        </a:rPr>
                        <a:t> </a:t>
                      </a:r>
                      <a:r>
                        <a:rPr lang="fr-FR" sz="1200" i="1" dirty="0" err="1">
                          <a:solidFill>
                            <a:schemeClr val="accent2">
                              <a:lumMod val="50000"/>
                            </a:schemeClr>
                          </a:solidFill>
                          <a:effectLst/>
                        </a:rPr>
                        <a:t>perrieri</a:t>
                      </a:r>
                      <a:endParaRPr lang="fr-FR" sz="1200" i="1"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eaLnBrk="0" fontAlgn="base" hangingPunct="0">
                        <a:lnSpc>
                          <a:spcPct val="100000"/>
                        </a:lnSpc>
                        <a:spcAft>
                          <a:spcPts val="0"/>
                        </a:spcAft>
                      </a:pPr>
                      <a:r>
                        <a:rPr lang="fr-FR" sz="1200" dirty="0">
                          <a:solidFill>
                            <a:schemeClr val="accent2">
                              <a:lumMod val="50000"/>
                            </a:schemeClr>
                          </a:solidFill>
                          <a:effectLst/>
                        </a:rPr>
                        <a:t>Malagasy </a:t>
                      </a:r>
                      <a:r>
                        <a:rPr lang="fr-FR" sz="1200" dirty="0" err="1">
                          <a:solidFill>
                            <a:schemeClr val="accent2">
                              <a:lumMod val="50000"/>
                            </a:schemeClr>
                          </a:solidFill>
                          <a:effectLst/>
                        </a:rPr>
                        <a:t>ebony</a:t>
                      </a:r>
                      <a:endParaRPr lang="fr-FR" sz="1200"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eaLnBrk="0" fontAlgn="base" hangingPunct="0">
                        <a:lnSpc>
                          <a:spcPct val="100000"/>
                        </a:lnSpc>
                        <a:spcAft>
                          <a:spcPts val="0"/>
                        </a:spcAft>
                      </a:pPr>
                      <a:r>
                        <a:rPr lang="fr-FR" sz="1200" spc="-5" dirty="0" err="1">
                          <a:solidFill>
                            <a:schemeClr val="accent2">
                              <a:lumMod val="50000"/>
                            </a:schemeClr>
                          </a:solidFill>
                          <a:effectLst/>
                        </a:rPr>
                        <a:t>Tonewood</a:t>
                      </a:r>
                      <a:endParaRPr lang="fr-FR" sz="1200"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68580" algn="ctr" eaLnBrk="0" fontAlgn="base" hangingPunct="0">
                        <a:lnSpc>
                          <a:spcPct val="100000"/>
                        </a:lnSpc>
                        <a:spcAft>
                          <a:spcPts val="0"/>
                        </a:spcAft>
                      </a:pPr>
                      <a:r>
                        <a:rPr lang="en-US" sz="1200" spc="10" dirty="0">
                          <a:solidFill>
                            <a:schemeClr val="accent2">
                              <a:lumMod val="50000"/>
                            </a:schemeClr>
                          </a:solidFill>
                          <a:effectLst/>
                        </a:rPr>
                        <a:t>Available for sale16</a:t>
                      </a:r>
                      <a:endParaRPr lang="fr-FR" sz="1200"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297180" algn="ctr" eaLnBrk="0" fontAlgn="base" hangingPunct="0">
                        <a:lnSpc>
                          <a:spcPct val="100000"/>
                        </a:lnSpc>
                        <a:spcAft>
                          <a:spcPts val="0"/>
                        </a:spcAft>
                      </a:pPr>
                      <a:r>
                        <a:rPr lang="en-US" sz="1200" dirty="0">
                          <a:solidFill>
                            <a:schemeClr val="accent2">
                              <a:lumMod val="50000"/>
                            </a:schemeClr>
                          </a:solidFill>
                          <a:effectLst/>
                        </a:rPr>
                        <a:t>IUCN – not </a:t>
                      </a:r>
                      <a:r>
                        <a:rPr lang="en-US" sz="1200" dirty="0" smtClean="0">
                          <a:solidFill>
                            <a:schemeClr val="accent2">
                              <a:lumMod val="50000"/>
                            </a:schemeClr>
                          </a:solidFill>
                          <a:effectLst/>
                        </a:rPr>
                        <a:t>evaluated</a:t>
                      </a:r>
                    </a:p>
                    <a:p>
                      <a:pPr marL="0" marR="297180" algn="ctr" eaLnBrk="0" fontAlgn="base" hangingPunct="0">
                        <a:lnSpc>
                          <a:spcPct val="100000"/>
                        </a:lnSpc>
                        <a:spcAft>
                          <a:spcPts val="0"/>
                        </a:spcAft>
                      </a:pPr>
                      <a:r>
                        <a:rPr lang="en-US" sz="1200" dirty="0" smtClean="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a:t>
                      </a:r>
                      <a:r>
                        <a:rPr lang="en-US" sz="1200" dirty="0" err="1" smtClean="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C’est</a:t>
                      </a:r>
                      <a:r>
                        <a:rPr lang="en-US" sz="1200" dirty="0" smtClean="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 un bois </a:t>
                      </a:r>
                      <a:r>
                        <a:rPr lang="en-US" sz="1200" dirty="0" err="1" smtClean="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d’ébène</a:t>
                      </a:r>
                      <a:r>
                        <a:rPr lang="en-US" sz="1200" dirty="0" smtClean="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fr-FR" sz="1200"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r>
            </a:tbl>
          </a:graphicData>
        </a:graphic>
      </p:graphicFrame>
      <p:sp>
        <p:nvSpPr>
          <p:cNvPr id="6" name="Rectangle 5"/>
          <p:cNvSpPr/>
          <p:nvPr/>
        </p:nvSpPr>
        <p:spPr>
          <a:xfrm>
            <a:off x="290456" y="910787"/>
            <a:ext cx="4500463" cy="392159"/>
          </a:xfrm>
          <a:prstGeom prst="rect">
            <a:avLst/>
          </a:prstGeom>
        </p:spPr>
        <p:txBody>
          <a:bodyPr wrap="none">
            <a:spAutoFit/>
          </a:bodyPr>
          <a:lstStyle/>
          <a:p>
            <a:pPr>
              <a:lnSpc>
                <a:spcPct val="115000"/>
              </a:lnSpc>
              <a:spcAft>
                <a:spcPts val="0"/>
              </a:spcAft>
            </a:pPr>
            <a:r>
              <a:rPr lang="fr-FR" b="1" dirty="0" smtClean="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Liste CITES des </a:t>
            </a:r>
            <a:r>
              <a:rPr lang="fr-FR" b="1" dirty="0" smtClean="0">
                <a:solidFill>
                  <a:srgbClr val="FF0000"/>
                </a:solidFill>
                <a:latin typeface="Calibri" panose="020F0502020204030204" pitchFamily="34" charset="0"/>
                <a:ea typeface="Times New Roman" panose="02020603050405020304" pitchFamily="18" charset="0"/>
                <a:cs typeface="Times New Roman" panose="02020603050405020304" pitchFamily="18" charset="0"/>
              </a:rPr>
              <a:t>bois </a:t>
            </a:r>
            <a:r>
              <a:rPr lang="fr-FR" b="1" dirty="0" smtClean="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précieux de Madagascar </a:t>
            </a:r>
            <a:r>
              <a:rPr lang="en-US" dirty="0" smtClean="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fr-FR"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ZoneTexte 6"/>
          <p:cNvSpPr txBox="1"/>
          <p:nvPr/>
        </p:nvSpPr>
        <p:spPr>
          <a:xfrm>
            <a:off x="441064" y="5040861"/>
            <a:ext cx="7712336" cy="553998"/>
          </a:xfrm>
          <a:prstGeom prst="rect">
            <a:avLst/>
          </a:prstGeom>
          <a:noFill/>
        </p:spPr>
        <p:txBody>
          <a:bodyPr wrap="square" rtlCol="0">
            <a:spAutoFit/>
          </a:bodyPr>
          <a:lstStyle/>
          <a:p>
            <a:pPr algn="ctr"/>
            <a:r>
              <a:rPr lang="en-US" sz="1000" dirty="0"/>
              <a:t>Source: Background Paper 1: </a:t>
            </a:r>
            <a:r>
              <a:rPr lang="en-US" sz="1000" i="1" dirty="0"/>
              <a:t>Precious Woods: Exploitation of the Finest Timber</a:t>
            </a:r>
            <a:r>
              <a:rPr lang="en-US" sz="1000" dirty="0"/>
              <a:t>, Prepared by TRAFFIC, Anna Jenkins, Neil </a:t>
            </a:r>
            <a:r>
              <a:rPr lang="en-US" sz="1000" dirty="0" err="1"/>
              <a:t>Bridgland</a:t>
            </a:r>
            <a:r>
              <a:rPr lang="en-US" sz="1000" dirty="0"/>
              <a:t>, Rachel </a:t>
            </a:r>
            <a:r>
              <a:rPr lang="en-US" sz="1000" dirty="0" err="1"/>
              <a:t>Hembery</a:t>
            </a:r>
            <a:r>
              <a:rPr lang="en-US" sz="1000" dirty="0"/>
              <a:t> &amp; Ulrich </a:t>
            </a:r>
            <a:r>
              <a:rPr lang="en-US" sz="1000" dirty="0" err="1"/>
              <a:t>Malessa</a:t>
            </a:r>
            <a:r>
              <a:rPr lang="en-US" sz="1000" dirty="0"/>
              <a:t>, Chatham House Workshop: Tackling the Trade in Illegal Precious Woods, 23-24 April 2012, </a:t>
            </a:r>
            <a:r>
              <a:rPr lang="en-US" sz="1000" u="sng" dirty="0">
                <a:hlinkClick r:id="rId2"/>
              </a:rPr>
              <a:t>http://www.illegal-logging.info/uploads/PreciousWoodsbackgroundpaper1ThetradeinpreciouswoodsTRAFFIC.pdf</a:t>
            </a:r>
            <a:endParaRPr lang="fr-FR" sz="1000" dirty="0"/>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5318" y="3979687"/>
            <a:ext cx="2466975" cy="1857375"/>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8643" y="1165512"/>
            <a:ext cx="2533650" cy="1809750"/>
          </a:xfrm>
          <a:prstGeom prst="rect">
            <a:avLst/>
          </a:prstGeom>
        </p:spPr>
      </p:pic>
      <p:sp>
        <p:nvSpPr>
          <p:cNvPr id="10" name="ZoneTexte 9"/>
          <p:cNvSpPr txBox="1"/>
          <p:nvPr/>
        </p:nvSpPr>
        <p:spPr>
          <a:xfrm>
            <a:off x="8762727" y="2975262"/>
            <a:ext cx="3349503" cy="553998"/>
          </a:xfrm>
          <a:prstGeom prst="rect">
            <a:avLst/>
          </a:prstGeom>
          <a:noFill/>
        </p:spPr>
        <p:txBody>
          <a:bodyPr wrap="square" rtlCol="0">
            <a:spAutoFit/>
          </a:bodyPr>
          <a:lstStyle/>
          <a:p>
            <a:pPr algn="ctr"/>
            <a:r>
              <a:rPr lang="fr-FR" sz="1000" dirty="0"/>
              <a:t>Source </a:t>
            </a:r>
            <a:r>
              <a:rPr lang="fr-FR" sz="1000" dirty="0" smtClean="0"/>
              <a:t>: </a:t>
            </a:r>
            <a:r>
              <a:rPr lang="en-US" sz="1000" dirty="0"/>
              <a:t>Global Witness et </a:t>
            </a:r>
            <a:r>
              <a:rPr lang="en-US" sz="1000" dirty="0" err="1"/>
              <a:t>l’EIA</a:t>
            </a:r>
            <a:r>
              <a:rPr lang="en-US" sz="1000" dirty="0"/>
              <a:t> (Environmental Investigation Agency</a:t>
            </a:r>
            <a:r>
              <a:rPr lang="en-US" sz="1000" dirty="0" smtClean="0"/>
              <a:t>),</a:t>
            </a:r>
            <a:r>
              <a:rPr lang="fr-FR" sz="1000" dirty="0" smtClean="0"/>
              <a:t> </a:t>
            </a:r>
            <a:r>
              <a:rPr lang="fr-FR" sz="1000" dirty="0">
                <a:hlinkClick r:id="rId5"/>
              </a:rPr>
              <a:t>http://</a:t>
            </a:r>
            <a:r>
              <a:rPr lang="fr-FR" sz="1000" dirty="0" smtClean="0">
                <a:hlinkClick r:id="rId5"/>
              </a:rPr>
              <a:t>www.globalwitness.org/fr/nos-campagnes/environnement/madagascar</a:t>
            </a:r>
            <a:r>
              <a:rPr lang="fr-FR" sz="1000" dirty="0" smtClean="0"/>
              <a:t> </a:t>
            </a:r>
            <a:endParaRPr lang="fr-FR" sz="1000" dirty="0"/>
          </a:p>
        </p:txBody>
      </p:sp>
      <p:sp>
        <p:nvSpPr>
          <p:cNvPr id="11" name="ZoneTexte 10"/>
          <p:cNvSpPr txBox="1"/>
          <p:nvPr/>
        </p:nvSpPr>
        <p:spPr>
          <a:xfrm>
            <a:off x="8420100" y="5837062"/>
            <a:ext cx="3771900" cy="707886"/>
          </a:xfrm>
          <a:prstGeom prst="rect">
            <a:avLst/>
          </a:prstGeom>
          <a:noFill/>
        </p:spPr>
        <p:txBody>
          <a:bodyPr wrap="square" rtlCol="0">
            <a:spAutoFit/>
          </a:bodyPr>
          <a:lstStyle/>
          <a:p>
            <a:pPr algn="ctr"/>
            <a:r>
              <a:rPr lang="fr-FR" sz="1000" dirty="0"/>
              <a:t>Des milliers d’arbres de bois de rose sont coupés et exportés illégalement (photo : Marianne </a:t>
            </a:r>
            <a:r>
              <a:rPr lang="fr-FR" sz="1000" dirty="0" err="1"/>
              <a:t>Egli</a:t>
            </a:r>
            <a:r>
              <a:rPr lang="fr-FR" sz="1000" dirty="0"/>
              <a:t>). Source : </a:t>
            </a:r>
            <a:r>
              <a:rPr lang="fr-FR" sz="1000" i="1" dirty="0" err="1"/>
              <a:t>Hery</a:t>
            </a:r>
            <a:r>
              <a:rPr lang="fr-FR" sz="1000" i="1" dirty="0"/>
              <a:t> </a:t>
            </a:r>
            <a:r>
              <a:rPr lang="fr-FR" sz="1000" i="1" dirty="0" err="1"/>
              <a:t>Randriamalala</a:t>
            </a:r>
            <a:r>
              <a:rPr lang="fr-FR" sz="1000" i="1" dirty="0"/>
              <a:t>, co-auteur du rapport sur le bois de rose, </a:t>
            </a:r>
            <a:r>
              <a:rPr lang="fr-FR" sz="1000" dirty="0">
                <a:hlinkClick r:id="rId6"/>
              </a:rPr>
              <a:t>http://</a:t>
            </a:r>
            <a:r>
              <a:rPr lang="fr-FR" sz="1000" dirty="0" smtClean="0">
                <a:hlinkClick r:id="rId6"/>
              </a:rPr>
              <a:t>www.madagascar-tribune.com/Nous-voulions-que-le-probleme-du,14458.html</a:t>
            </a:r>
            <a:r>
              <a:rPr lang="fr-FR" sz="1000" dirty="0" smtClean="0"/>
              <a:t> </a:t>
            </a:r>
            <a:endParaRPr lang="fr-FR" sz="1000" dirty="0"/>
          </a:p>
        </p:txBody>
      </p:sp>
      <p:sp>
        <p:nvSpPr>
          <p:cNvPr id="12" name="ZoneTexte 11"/>
          <p:cNvSpPr txBox="1"/>
          <p:nvPr/>
        </p:nvSpPr>
        <p:spPr>
          <a:xfrm>
            <a:off x="226577" y="5683457"/>
            <a:ext cx="8141310" cy="738664"/>
          </a:xfrm>
          <a:prstGeom prst="rect">
            <a:avLst/>
          </a:prstGeom>
          <a:noFill/>
        </p:spPr>
        <p:txBody>
          <a:bodyPr wrap="square" rtlCol="0">
            <a:spAutoFit/>
          </a:bodyPr>
          <a:lstStyle/>
          <a:p>
            <a:pPr algn="just"/>
            <a:r>
              <a:rPr lang="fr-FR" sz="1400" u="sng" dirty="0" smtClean="0">
                <a:solidFill>
                  <a:srgbClr val="FF0000"/>
                </a:solidFill>
              </a:rPr>
              <a:t>Note</a:t>
            </a:r>
            <a:r>
              <a:rPr lang="fr-FR" sz="1400" dirty="0" smtClean="0">
                <a:solidFill>
                  <a:srgbClr val="FF0000"/>
                </a:solidFill>
              </a:rPr>
              <a:t> : </a:t>
            </a:r>
            <a:r>
              <a:rPr lang="fr-FR" sz="1400" dirty="0">
                <a:solidFill>
                  <a:srgbClr val="FF0000"/>
                </a:solidFill>
              </a:rPr>
              <a:t>C</a:t>
            </a:r>
            <a:r>
              <a:rPr lang="fr-FR" sz="1400" dirty="0" smtClean="0">
                <a:solidFill>
                  <a:srgbClr val="FF0000"/>
                </a:solidFill>
              </a:rPr>
              <a:t>omment savoir si des espèces classées actuellement comme « </a:t>
            </a:r>
            <a:r>
              <a:rPr lang="fr-FR" sz="1400" b="1" dirty="0" smtClean="0">
                <a:solidFill>
                  <a:srgbClr val="FF0000"/>
                </a:solidFill>
              </a:rPr>
              <a:t>en danger</a:t>
            </a:r>
            <a:r>
              <a:rPr lang="fr-FR" sz="1400" dirty="0" smtClean="0">
                <a:solidFill>
                  <a:srgbClr val="FF0000"/>
                </a:solidFill>
              </a:rPr>
              <a:t> », par l’IUCN, n’ont pas déjà disparues_ </a:t>
            </a:r>
            <a:r>
              <a:rPr lang="fr-FR" sz="1400" b="1" i="1" dirty="0" smtClean="0">
                <a:solidFill>
                  <a:srgbClr val="FF0000"/>
                </a:solidFill>
              </a:rPr>
              <a:t>Dalbergia </a:t>
            </a:r>
            <a:r>
              <a:rPr lang="fr-FR" sz="1400" b="1" i="1" dirty="0" err="1" smtClean="0">
                <a:solidFill>
                  <a:srgbClr val="FF0000"/>
                </a:solidFill>
              </a:rPr>
              <a:t>bathiei</a:t>
            </a:r>
            <a:r>
              <a:rPr lang="fr-FR" sz="1400" i="1" dirty="0" smtClean="0">
                <a:solidFill>
                  <a:srgbClr val="FF0000"/>
                </a:solidFill>
              </a:rPr>
              <a:t>,</a:t>
            </a:r>
            <a:r>
              <a:rPr lang="fr-FR" sz="1400" i="1" dirty="0" smtClean="0">
                <a:solidFill>
                  <a:srgbClr val="002060"/>
                </a:solidFill>
              </a:rPr>
              <a:t> </a:t>
            </a:r>
            <a:r>
              <a:rPr lang="fr-FR" sz="1400" b="1" i="1" dirty="0">
                <a:solidFill>
                  <a:srgbClr val="FF0000"/>
                </a:solidFill>
              </a:rPr>
              <a:t>Dalbergia </a:t>
            </a:r>
            <a:r>
              <a:rPr lang="fr-FR" sz="1400" b="1" i="1" dirty="0" err="1" smtClean="0">
                <a:solidFill>
                  <a:srgbClr val="FF0000"/>
                </a:solidFill>
              </a:rPr>
              <a:t>normandii</a:t>
            </a:r>
            <a:r>
              <a:rPr lang="fr-FR" sz="1400" i="1" dirty="0" smtClean="0">
                <a:solidFill>
                  <a:srgbClr val="FF0000"/>
                </a:solidFill>
              </a:rPr>
              <a:t>, … </a:t>
            </a:r>
            <a:r>
              <a:rPr lang="fr-FR" sz="1400" dirty="0" smtClean="0">
                <a:solidFill>
                  <a:srgbClr val="FF0000"/>
                </a:solidFill>
              </a:rPr>
              <a:t>?</a:t>
            </a:r>
            <a:r>
              <a:rPr lang="fr-FR" sz="1400" i="1" dirty="0" smtClean="0">
                <a:solidFill>
                  <a:srgbClr val="FF0000"/>
                </a:solidFill>
              </a:rPr>
              <a:t> </a:t>
            </a:r>
            <a:r>
              <a:rPr lang="fr-FR" sz="1400" dirty="0" smtClean="0">
                <a:solidFill>
                  <a:srgbClr val="FF0000"/>
                </a:solidFill>
              </a:rPr>
              <a:t>Seul un inventaire forestier précis et global, permettrait de le déterminer. Or celui-ci se fait attendre depuis des années.</a:t>
            </a:r>
            <a:endParaRPr lang="fr-FR" sz="1400" dirty="0">
              <a:solidFill>
                <a:srgbClr val="FF0000"/>
              </a:solidFill>
            </a:endParaRPr>
          </a:p>
        </p:txBody>
      </p:sp>
      <p:sp>
        <p:nvSpPr>
          <p:cNvPr id="13" name="ZoneTexte 12"/>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141323577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04249" y="181284"/>
            <a:ext cx="797571" cy="365125"/>
          </a:xfrm>
        </p:spPr>
        <p:txBody>
          <a:bodyPr/>
          <a:lstStyle/>
          <a:p>
            <a:fld id="{814B13E8-1059-4FEE-952E-0153852B3488}" type="slidenum">
              <a:rPr lang="fr-FR" smtClean="0"/>
              <a:t>135</a:t>
            </a:fld>
            <a:endParaRPr lang="fr-FR" dirty="0"/>
          </a:p>
        </p:txBody>
      </p:sp>
      <p:sp>
        <p:nvSpPr>
          <p:cNvPr id="3" name="Rectangle 2"/>
          <p:cNvSpPr/>
          <p:nvPr/>
        </p:nvSpPr>
        <p:spPr>
          <a:xfrm>
            <a:off x="104249" y="550616"/>
            <a:ext cx="6120009" cy="369332"/>
          </a:xfrm>
          <a:prstGeom prst="rect">
            <a:avLst/>
          </a:prstGeom>
        </p:spPr>
        <p:txBody>
          <a:bodyPr wrap="none">
            <a:spAutoFit/>
          </a:bodyPr>
          <a:lstStyle/>
          <a:p>
            <a:r>
              <a:rPr lang="fr-FR" dirty="0" smtClean="0">
                <a:solidFill>
                  <a:srgbClr val="008000"/>
                </a:solidFill>
              </a:rPr>
              <a:t>A6. </a:t>
            </a:r>
            <a:r>
              <a:rPr lang="fr-FR" b="1" dirty="0">
                <a:solidFill>
                  <a:srgbClr val="008000"/>
                </a:solidFill>
              </a:rPr>
              <a:t>Liste des espèces que l’on souhaiterait revoir sur le littoral</a:t>
            </a:r>
            <a:r>
              <a:rPr lang="fr-FR" dirty="0">
                <a:solidFill>
                  <a:srgbClr val="008000"/>
                </a:solidFill>
              </a:rPr>
              <a:t>.</a:t>
            </a:r>
          </a:p>
        </p:txBody>
      </p:sp>
      <p:sp>
        <p:nvSpPr>
          <p:cNvPr id="4" name="ZoneTexte 3"/>
          <p:cNvSpPr txBox="1"/>
          <p:nvPr/>
        </p:nvSpPr>
        <p:spPr>
          <a:xfrm>
            <a:off x="2505597" y="158173"/>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graphicFrame>
        <p:nvGraphicFramePr>
          <p:cNvPr id="5" name="Tableau 4"/>
          <p:cNvGraphicFramePr>
            <a:graphicFrameLocks noGrp="1"/>
          </p:cNvGraphicFramePr>
          <p:nvPr>
            <p:extLst>
              <p:ext uri="{D42A27DB-BD31-4B8C-83A1-F6EECF244321}">
                <p14:modId xmlns:p14="http://schemas.microsoft.com/office/powerpoint/2010/main" val="340236179"/>
              </p:ext>
            </p:extLst>
          </p:nvPr>
        </p:nvGraphicFramePr>
        <p:xfrm>
          <a:off x="6091131" y="363846"/>
          <a:ext cx="5871692" cy="6329080"/>
        </p:xfrm>
        <a:graphic>
          <a:graphicData uri="http://schemas.openxmlformats.org/drawingml/2006/table">
            <a:tbl>
              <a:tblPr/>
              <a:tblGrid>
                <a:gridCol w="1898381"/>
                <a:gridCol w="1306086"/>
                <a:gridCol w="1020696"/>
                <a:gridCol w="555593"/>
                <a:gridCol w="543570"/>
                <a:gridCol w="547366"/>
              </a:tblGrid>
              <a:tr h="289647">
                <a:tc>
                  <a:txBody>
                    <a:bodyPr/>
                    <a:lstStyle/>
                    <a:p>
                      <a:pPr marL="445770" eaLnBrk="0" fontAlgn="base" hangingPunct="0">
                        <a:lnSpc>
                          <a:spcPts val="1150"/>
                        </a:lnSpc>
                        <a:spcBef>
                          <a:spcPts val="1100"/>
                        </a:spcBef>
                        <a:spcAft>
                          <a:spcPts val="920"/>
                        </a:spcAft>
                      </a:pPr>
                      <a:r>
                        <a:rPr lang="fr-FR" sz="1100" b="1" dirty="0">
                          <a:solidFill>
                            <a:srgbClr val="000000"/>
                          </a:solidFill>
                          <a:effectLst/>
                          <a:latin typeface="Times New Roman" panose="02020603050405020304" pitchFamily="18" charset="0"/>
                          <a:ea typeface="Times New Roman" panose="02020603050405020304" pitchFamily="18" charset="0"/>
                        </a:rPr>
                        <a:t>Nom scientifique</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eaLnBrk="0" fontAlgn="base" hangingPunct="0">
                        <a:lnSpc>
                          <a:spcPts val="1150"/>
                        </a:lnSpc>
                        <a:spcBef>
                          <a:spcPts val="1100"/>
                        </a:spcBef>
                        <a:spcAft>
                          <a:spcPts val="920"/>
                        </a:spcAft>
                      </a:pPr>
                      <a:r>
                        <a:rPr lang="fr-FR" sz="1100" b="1">
                          <a:solidFill>
                            <a:srgbClr val="000000"/>
                          </a:solidFill>
                          <a:effectLst/>
                          <a:latin typeface="Times New Roman" panose="02020603050405020304" pitchFamily="18" charset="0"/>
                          <a:ea typeface="Times New Roman" panose="02020603050405020304" pitchFamily="18" charset="0"/>
                        </a:rPr>
                        <a:t>Nom malgache</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eaLnBrk="0" fontAlgn="base" hangingPunct="0">
                        <a:lnSpc>
                          <a:spcPts val="1150"/>
                        </a:lnSpc>
                        <a:spcBef>
                          <a:spcPts val="1100"/>
                        </a:spcBef>
                        <a:spcAft>
                          <a:spcPts val="920"/>
                        </a:spcAft>
                      </a:pPr>
                      <a:r>
                        <a:rPr lang="fr-FR" sz="1100" b="1">
                          <a:solidFill>
                            <a:srgbClr val="000000"/>
                          </a:solidFill>
                          <a:effectLst/>
                          <a:latin typeface="Times New Roman" panose="02020603050405020304" pitchFamily="18" charset="0"/>
                          <a:ea typeface="Times New Roman" panose="02020603050405020304" pitchFamily="18" charset="0"/>
                        </a:rPr>
                        <a:t>Famille</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eaLnBrk="0" fontAlgn="base" hangingPunct="0">
                        <a:lnSpc>
                          <a:spcPts val="1150"/>
                        </a:lnSpc>
                        <a:spcBef>
                          <a:spcPts val="1100"/>
                        </a:spcBef>
                        <a:spcAft>
                          <a:spcPts val="920"/>
                        </a:spcAft>
                      </a:pPr>
                      <a:r>
                        <a:rPr lang="fr-FR" sz="1100" b="1">
                          <a:solidFill>
                            <a:srgbClr val="000000"/>
                          </a:solidFill>
                          <a:effectLst/>
                          <a:latin typeface="Times New Roman" panose="02020603050405020304" pitchFamily="18" charset="0"/>
                          <a:ea typeface="Times New Roman" panose="02020603050405020304" pitchFamily="18" charset="0"/>
                        </a:rPr>
                        <a:t>Planche</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eaLnBrk="0" fontAlgn="base" hangingPunct="0">
                        <a:lnSpc>
                          <a:spcPts val="1150"/>
                        </a:lnSpc>
                        <a:spcBef>
                          <a:spcPts val="525"/>
                        </a:spcBef>
                        <a:spcAft>
                          <a:spcPts val="345"/>
                        </a:spcAft>
                      </a:pPr>
                      <a:r>
                        <a:rPr lang="fr-FR" sz="1100" b="1">
                          <a:solidFill>
                            <a:srgbClr val="000000"/>
                          </a:solidFill>
                          <a:effectLst/>
                          <a:latin typeface="Times New Roman" panose="02020603050405020304" pitchFamily="18" charset="0"/>
                          <a:ea typeface="Times New Roman" panose="02020603050405020304" pitchFamily="18" charset="0"/>
                        </a:rPr>
                        <a:t>Bois</a:t>
                      </a:r>
                      <a:br>
                        <a:rPr lang="fr-FR" sz="1100" b="1">
                          <a:solidFill>
                            <a:srgbClr val="000000"/>
                          </a:solidFill>
                          <a:effectLst/>
                          <a:latin typeface="Times New Roman" panose="02020603050405020304" pitchFamily="18" charset="0"/>
                          <a:ea typeface="Times New Roman" panose="02020603050405020304" pitchFamily="18" charset="0"/>
                        </a:rPr>
                      </a:br>
                      <a:r>
                        <a:rPr lang="fr-FR" sz="1100" b="1">
                          <a:solidFill>
                            <a:srgbClr val="000000"/>
                          </a:solidFill>
                          <a:effectLst/>
                          <a:latin typeface="Times New Roman" panose="02020603050405020304" pitchFamily="18" charset="0"/>
                          <a:ea typeface="Times New Roman" panose="02020603050405020304" pitchFamily="18" charset="0"/>
                        </a:rPr>
                        <a:t>carré</a:t>
                      </a:r>
                      <a:endParaRPr lang="fr-FR" sz="11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eaLnBrk="0" fontAlgn="base" hangingPunct="0">
                        <a:lnSpc>
                          <a:spcPts val="1150"/>
                        </a:lnSpc>
                        <a:spcBef>
                          <a:spcPts val="525"/>
                        </a:spcBef>
                        <a:spcAft>
                          <a:spcPts val="345"/>
                        </a:spcAft>
                      </a:pPr>
                      <a:r>
                        <a:rPr lang="fr-FR" sz="1100" b="1">
                          <a:solidFill>
                            <a:srgbClr val="000000"/>
                          </a:solidFill>
                          <a:effectLst/>
                          <a:latin typeface="Times New Roman" panose="02020603050405020304" pitchFamily="18" charset="0"/>
                          <a:ea typeface="Times New Roman" panose="02020603050405020304" pitchFamily="18" charset="0"/>
                        </a:rPr>
                        <a:t>Bois</a:t>
                      </a:r>
                      <a:br>
                        <a:rPr lang="fr-FR" sz="1100" b="1">
                          <a:solidFill>
                            <a:srgbClr val="000000"/>
                          </a:solidFill>
                          <a:effectLst/>
                          <a:latin typeface="Times New Roman" panose="02020603050405020304" pitchFamily="18" charset="0"/>
                          <a:ea typeface="Times New Roman" panose="02020603050405020304" pitchFamily="18" charset="0"/>
                        </a:rPr>
                      </a:br>
                      <a:r>
                        <a:rPr lang="fr-FR" sz="1100" b="1">
                          <a:solidFill>
                            <a:srgbClr val="000000"/>
                          </a:solidFill>
                          <a:effectLst/>
                          <a:latin typeface="Times New Roman" panose="02020603050405020304" pitchFamily="18" charset="0"/>
                          <a:ea typeface="Times New Roman" panose="02020603050405020304" pitchFamily="18" charset="0"/>
                        </a:rPr>
                        <a:t>rond</a:t>
                      </a:r>
                      <a:endParaRPr lang="fr-FR" sz="11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200153">
                <a:tc>
                  <a:txBody>
                    <a:bodyPr/>
                    <a:lstStyle/>
                    <a:p>
                      <a:pPr marL="45720" eaLnBrk="0" fontAlgn="base" hangingPunct="0">
                        <a:lnSpc>
                          <a:spcPts val="1150"/>
                        </a:lnSpc>
                        <a:spcBef>
                          <a:spcPts val="165"/>
                        </a:spcBef>
                        <a:spcAft>
                          <a:spcPts val="80"/>
                        </a:spcAft>
                      </a:pPr>
                      <a:r>
                        <a:rPr lang="fr-FR" sz="1100" i="1" dirty="0" err="1">
                          <a:solidFill>
                            <a:srgbClr val="000000"/>
                          </a:solidFill>
                          <a:effectLst/>
                          <a:latin typeface="Times New Roman" panose="02020603050405020304" pitchFamily="18" charset="0"/>
                          <a:ea typeface="Times New Roman" panose="02020603050405020304" pitchFamily="18" charset="0"/>
                        </a:rPr>
                        <a:t>Aspidostemon</a:t>
                      </a:r>
                      <a:r>
                        <a:rPr lang="fr-FR" sz="1100" i="1" dirty="0">
                          <a:solidFill>
                            <a:srgbClr val="000000"/>
                          </a:solidFill>
                          <a:effectLst/>
                          <a:latin typeface="Times New Roman" panose="02020603050405020304" pitchFamily="18" charset="0"/>
                          <a:ea typeface="Times New Roman" panose="02020603050405020304" pitchFamily="18" charset="0"/>
                        </a:rPr>
                        <a:t> </a:t>
                      </a:r>
                      <a:r>
                        <a:rPr lang="fr-FR" sz="1100" i="1" dirty="0" err="1">
                          <a:solidFill>
                            <a:srgbClr val="000000"/>
                          </a:solidFill>
                          <a:effectLst/>
                          <a:latin typeface="Times New Roman" panose="02020603050405020304" pitchFamily="18" charset="0"/>
                          <a:ea typeface="Times New Roman" panose="02020603050405020304" pitchFamily="18" charset="0"/>
                        </a:rPr>
                        <a:t>scintillans</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Bef>
                          <a:spcPts val="165"/>
                        </a:spcBef>
                        <a:spcAft>
                          <a:spcPts val="80"/>
                        </a:spcAft>
                      </a:pPr>
                      <a:r>
                        <a:rPr lang="fr-FR" sz="1100" dirty="0" err="1">
                          <a:solidFill>
                            <a:srgbClr val="000000"/>
                          </a:solidFill>
                          <a:effectLst/>
                          <a:latin typeface="Times New Roman" panose="02020603050405020304" pitchFamily="18" charset="0"/>
                          <a:ea typeface="Times New Roman" panose="02020603050405020304" pitchFamily="18" charset="0"/>
                        </a:rPr>
                        <a:t>Tapiky</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Bef>
                          <a:spcPts val="165"/>
                        </a:spcBef>
                        <a:spcAft>
                          <a:spcPts val="80"/>
                        </a:spcAft>
                      </a:pPr>
                      <a:r>
                        <a:rPr lang="fr-FR" sz="1100" dirty="0" err="1">
                          <a:solidFill>
                            <a:srgbClr val="000000"/>
                          </a:solidFill>
                          <a:effectLst/>
                          <a:latin typeface="Times New Roman" panose="02020603050405020304" pitchFamily="18" charset="0"/>
                          <a:ea typeface="Times New Roman" panose="02020603050405020304" pitchFamily="18" charset="0"/>
                        </a:rPr>
                        <a:t>Lauraceae</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Bef>
                          <a:spcPts val="165"/>
                        </a:spcBef>
                        <a:spcAft>
                          <a:spcPts val="80"/>
                        </a:spcAft>
                      </a:pPr>
                      <a:r>
                        <a:rPr lang="fr-FR" sz="1100">
                          <a:solidFill>
                            <a:srgbClr val="000000"/>
                          </a:solidFill>
                          <a:effectLst/>
                          <a:latin typeface="Times New Roman" panose="02020603050405020304" pitchFamily="18" charset="0"/>
                          <a:ea typeface="Times New Roman" panose="02020603050405020304" pitchFamily="18" charset="0"/>
                        </a:rPr>
                        <a:t>x</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59005">
                <a:tc>
                  <a:txBody>
                    <a:bodyPr/>
                    <a:lstStyle/>
                    <a:p>
                      <a:pPr marL="45720" eaLnBrk="0" fontAlgn="base" hangingPunct="0">
                        <a:lnSpc>
                          <a:spcPts val="1150"/>
                        </a:lnSpc>
                        <a:spcAft>
                          <a:spcPts val="130"/>
                        </a:spcAft>
                      </a:pPr>
                      <a:r>
                        <a:rPr lang="fr-FR" sz="1100" i="1" spc="-5" dirty="0" err="1">
                          <a:solidFill>
                            <a:srgbClr val="000000"/>
                          </a:solidFill>
                          <a:effectLst/>
                          <a:latin typeface="Times New Roman" panose="02020603050405020304" pitchFamily="18" charset="0"/>
                          <a:ea typeface="Times New Roman" panose="02020603050405020304" pitchFamily="18" charset="0"/>
                        </a:rPr>
                        <a:t>Breonia</a:t>
                      </a:r>
                      <a:r>
                        <a:rPr lang="fr-FR" sz="1100" i="1" spc="-5" dirty="0">
                          <a:solidFill>
                            <a:srgbClr val="000000"/>
                          </a:solidFill>
                          <a:effectLst/>
                          <a:latin typeface="Times New Roman" panose="02020603050405020304" pitchFamily="18" charset="0"/>
                          <a:ea typeface="Times New Roman" panose="02020603050405020304" pitchFamily="18" charset="0"/>
                        </a:rPr>
                        <a:t> </a:t>
                      </a:r>
                      <a:r>
                        <a:rPr lang="fr-FR" sz="1100" i="1" spc="-5" dirty="0" err="1">
                          <a:solidFill>
                            <a:srgbClr val="000000"/>
                          </a:solidFill>
                          <a:effectLst/>
                          <a:latin typeface="Times New Roman" panose="02020603050405020304" pitchFamily="18" charset="0"/>
                          <a:ea typeface="Times New Roman" panose="02020603050405020304" pitchFamily="18" charset="0"/>
                        </a:rPr>
                        <a:t>sp</a:t>
                      </a:r>
                      <a:r>
                        <a:rPr lang="fr-FR" sz="1100" i="1" spc="-5" dirty="0">
                          <a:solidFill>
                            <a:srgbClr val="000000"/>
                          </a:solidFill>
                          <a:effectLst/>
                          <a:latin typeface="Times New Roman" panose="02020603050405020304" pitchFamily="18" charset="0"/>
                          <a:ea typeface="Times New Roman" panose="02020603050405020304" pitchFamily="18" charset="0"/>
                        </a:rPr>
                        <a:t>.</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130"/>
                        </a:spcAft>
                      </a:pPr>
                      <a:r>
                        <a:rPr lang="fr-FR" sz="1100">
                          <a:solidFill>
                            <a:srgbClr val="000000"/>
                          </a:solidFill>
                          <a:effectLst/>
                          <a:latin typeface="Times New Roman" panose="02020603050405020304" pitchFamily="18" charset="0"/>
                          <a:ea typeface="Times New Roman" panose="02020603050405020304" pitchFamily="18" charset="0"/>
                        </a:rPr>
                        <a:t>Valotra</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130"/>
                        </a:spcAft>
                      </a:pPr>
                      <a:r>
                        <a:rPr lang="fr-FR" sz="1100">
                          <a:solidFill>
                            <a:srgbClr val="000000"/>
                          </a:solidFill>
                          <a:effectLst/>
                          <a:latin typeface="Times New Roman" panose="02020603050405020304" pitchFamily="18" charset="0"/>
                          <a:ea typeface="Times New Roman" panose="02020603050405020304" pitchFamily="18" charset="0"/>
                        </a:rPr>
                        <a:t>Rubiaceae</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130"/>
                        </a:spcAft>
                      </a:pPr>
                      <a:r>
                        <a:rPr lang="fr-FR" sz="1100">
                          <a:solidFill>
                            <a:srgbClr val="000000"/>
                          </a:solidFill>
                          <a:effectLst/>
                          <a:latin typeface="Times New Roman" panose="02020603050405020304" pitchFamily="18" charset="0"/>
                          <a:ea typeface="Times New Roman" panose="02020603050405020304" pitchFamily="18" charset="0"/>
                        </a:rPr>
                        <a:t>x</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50666">
                <a:tc>
                  <a:txBody>
                    <a:bodyPr/>
                    <a:lstStyle/>
                    <a:p>
                      <a:pPr marL="45720" eaLnBrk="0" fontAlgn="base" hangingPunct="0">
                        <a:lnSpc>
                          <a:spcPts val="1150"/>
                        </a:lnSpc>
                        <a:spcAft>
                          <a:spcPts val="75"/>
                        </a:spcAft>
                      </a:pPr>
                      <a:r>
                        <a:rPr lang="fr-FR" sz="1100" i="1" dirty="0" err="1">
                          <a:solidFill>
                            <a:srgbClr val="000000"/>
                          </a:solidFill>
                          <a:effectLst/>
                          <a:latin typeface="Times New Roman" panose="02020603050405020304" pitchFamily="18" charset="0"/>
                          <a:ea typeface="Times New Roman" panose="02020603050405020304" pitchFamily="18" charset="0"/>
                        </a:rPr>
                        <a:t>Brochoneura</a:t>
                      </a:r>
                      <a:r>
                        <a:rPr lang="fr-FR" sz="1100" i="1" dirty="0">
                          <a:solidFill>
                            <a:srgbClr val="000000"/>
                          </a:solidFill>
                          <a:effectLst/>
                          <a:latin typeface="Times New Roman" panose="02020603050405020304" pitchFamily="18" charset="0"/>
                          <a:ea typeface="Times New Roman" panose="02020603050405020304" pitchFamily="18" charset="0"/>
                        </a:rPr>
                        <a:t> </a:t>
                      </a:r>
                      <a:r>
                        <a:rPr lang="fr-FR" sz="1100" i="1" dirty="0" err="1">
                          <a:solidFill>
                            <a:srgbClr val="000000"/>
                          </a:solidFill>
                          <a:effectLst/>
                          <a:latin typeface="Times New Roman" panose="02020603050405020304" pitchFamily="18" charset="0"/>
                          <a:ea typeface="Times New Roman" panose="02020603050405020304" pitchFamily="18" charset="0"/>
                        </a:rPr>
                        <a:t>sp</a:t>
                      </a:r>
                      <a:r>
                        <a:rPr lang="fr-FR" sz="1100" i="1" dirty="0">
                          <a:solidFill>
                            <a:srgbClr val="000000"/>
                          </a:solidFill>
                          <a:effectLst/>
                          <a:latin typeface="Times New Roman" panose="02020603050405020304" pitchFamily="18" charset="0"/>
                          <a:ea typeface="Times New Roman" panose="02020603050405020304" pitchFamily="18" charset="0"/>
                        </a:rPr>
                        <a:t>.</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75"/>
                        </a:spcAft>
                      </a:pPr>
                      <a:r>
                        <a:rPr lang="fr-FR" sz="1100" spc="5">
                          <a:solidFill>
                            <a:srgbClr val="000000"/>
                          </a:solidFill>
                          <a:effectLst/>
                          <a:latin typeface="Times New Roman" panose="02020603050405020304" pitchFamily="18" charset="0"/>
                          <a:ea typeface="Times New Roman" panose="02020603050405020304" pitchFamily="18" charset="0"/>
                        </a:rPr>
                        <a:t>Rara</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75"/>
                        </a:spcAft>
                      </a:pPr>
                      <a:r>
                        <a:rPr lang="fr-FR" sz="1100">
                          <a:solidFill>
                            <a:srgbClr val="000000"/>
                          </a:solidFill>
                          <a:effectLst/>
                          <a:latin typeface="Times New Roman" panose="02020603050405020304" pitchFamily="18" charset="0"/>
                          <a:ea typeface="Times New Roman" panose="02020603050405020304" pitchFamily="18" charset="0"/>
                        </a:rPr>
                        <a:t>Myristicaceae</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75"/>
                        </a:spcAft>
                      </a:pPr>
                      <a:r>
                        <a:rPr lang="fr-FR" sz="1100">
                          <a:solidFill>
                            <a:srgbClr val="000000"/>
                          </a:solidFill>
                          <a:effectLst/>
                          <a:latin typeface="Times New Roman" panose="02020603050405020304" pitchFamily="18" charset="0"/>
                          <a:ea typeface="Times New Roman" panose="02020603050405020304" pitchFamily="18" charset="0"/>
                        </a:rPr>
                        <a:t>x</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59005">
                <a:tc>
                  <a:txBody>
                    <a:bodyPr/>
                    <a:lstStyle/>
                    <a:p>
                      <a:pPr marL="45720" eaLnBrk="0" fontAlgn="base" hangingPunct="0">
                        <a:lnSpc>
                          <a:spcPts val="1150"/>
                        </a:lnSpc>
                        <a:spcAft>
                          <a:spcPts val="55"/>
                        </a:spcAft>
                      </a:pPr>
                      <a:r>
                        <a:rPr lang="fr-FR" sz="1100" i="1" dirty="0" err="1">
                          <a:solidFill>
                            <a:srgbClr val="000000"/>
                          </a:solidFill>
                          <a:effectLst/>
                          <a:latin typeface="Times New Roman" panose="02020603050405020304" pitchFamily="18" charset="0"/>
                          <a:ea typeface="Times New Roman" panose="02020603050405020304" pitchFamily="18" charset="0"/>
                        </a:rPr>
                        <a:t>Calliandra</a:t>
                      </a:r>
                      <a:r>
                        <a:rPr lang="fr-FR" sz="1100" i="1" dirty="0">
                          <a:solidFill>
                            <a:srgbClr val="000000"/>
                          </a:solidFill>
                          <a:effectLst/>
                          <a:latin typeface="Times New Roman" panose="02020603050405020304" pitchFamily="18" charset="0"/>
                          <a:ea typeface="Times New Roman" panose="02020603050405020304" pitchFamily="18" charset="0"/>
                        </a:rPr>
                        <a:t> </a:t>
                      </a:r>
                      <a:r>
                        <a:rPr lang="fr-FR" sz="1100" i="1" dirty="0" err="1">
                          <a:solidFill>
                            <a:srgbClr val="000000"/>
                          </a:solidFill>
                          <a:effectLst/>
                          <a:latin typeface="Times New Roman" panose="02020603050405020304" pitchFamily="18" charset="0"/>
                          <a:ea typeface="Times New Roman" panose="02020603050405020304" pitchFamily="18" charset="0"/>
                        </a:rPr>
                        <a:t>alternans</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55"/>
                        </a:spcAft>
                      </a:pPr>
                      <a:r>
                        <a:rPr lang="fr-FR" sz="1100">
                          <a:solidFill>
                            <a:srgbClr val="000000"/>
                          </a:solidFill>
                          <a:effectLst/>
                          <a:latin typeface="Times New Roman" panose="02020603050405020304" pitchFamily="18" charset="0"/>
                          <a:ea typeface="Times New Roman" panose="02020603050405020304" pitchFamily="18" charset="0"/>
                        </a:rPr>
                        <a:t>Mampay</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55"/>
                        </a:spcAft>
                      </a:pPr>
                      <a:r>
                        <a:rPr lang="fr-FR" sz="1100">
                          <a:solidFill>
                            <a:srgbClr val="000000"/>
                          </a:solidFill>
                          <a:effectLst/>
                          <a:latin typeface="Times New Roman" panose="02020603050405020304" pitchFamily="18" charset="0"/>
                          <a:ea typeface="Times New Roman" panose="02020603050405020304" pitchFamily="18" charset="0"/>
                        </a:rPr>
                        <a:t>Fabaceae</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55"/>
                        </a:spcAft>
                      </a:pPr>
                      <a:r>
                        <a:rPr lang="fr-FR" sz="1100">
                          <a:solidFill>
                            <a:srgbClr val="000000"/>
                          </a:solidFill>
                          <a:effectLst/>
                          <a:latin typeface="Times New Roman" panose="02020603050405020304" pitchFamily="18" charset="0"/>
                          <a:ea typeface="Times New Roman" panose="02020603050405020304" pitchFamily="18" charset="0"/>
                        </a:rPr>
                        <a:t>x</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59005">
                <a:tc>
                  <a:txBody>
                    <a:bodyPr/>
                    <a:lstStyle/>
                    <a:p>
                      <a:pPr marL="45720" eaLnBrk="0" fontAlgn="base" hangingPunct="0">
                        <a:lnSpc>
                          <a:spcPts val="1150"/>
                        </a:lnSpc>
                        <a:spcAft>
                          <a:spcPts val="105"/>
                        </a:spcAft>
                      </a:pPr>
                      <a:r>
                        <a:rPr lang="fr-FR" sz="1100" i="1" spc="-5" dirty="0" err="1">
                          <a:solidFill>
                            <a:srgbClr val="000000"/>
                          </a:solidFill>
                          <a:effectLst/>
                          <a:latin typeface="Times New Roman" panose="02020603050405020304" pitchFamily="18" charset="0"/>
                          <a:ea typeface="Times New Roman" panose="02020603050405020304" pitchFamily="18" charset="0"/>
                        </a:rPr>
                        <a:t>Callophyllum</a:t>
                      </a:r>
                      <a:r>
                        <a:rPr lang="fr-FR" sz="1100" i="1" spc="-5" dirty="0">
                          <a:solidFill>
                            <a:srgbClr val="000000"/>
                          </a:solidFill>
                          <a:effectLst/>
                          <a:latin typeface="Times New Roman" panose="02020603050405020304" pitchFamily="18" charset="0"/>
                          <a:ea typeface="Times New Roman" panose="02020603050405020304" pitchFamily="18" charset="0"/>
                        </a:rPr>
                        <a:t> </a:t>
                      </a:r>
                      <a:r>
                        <a:rPr lang="fr-FR" sz="1100" i="1" spc="-5" dirty="0" err="1">
                          <a:solidFill>
                            <a:srgbClr val="000000"/>
                          </a:solidFill>
                          <a:effectLst/>
                          <a:latin typeface="Times New Roman" panose="02020603050405020304" pitchFamily="18" charset="0"/>
                          <a:ea typeface="Times New Roman" panose="02020603050405020304" pitchFamily="18" charset="0"/>
                        </a:rPr>
                        <a:t>sp</a:t>
                      </a:r>
                      <a:r>
                        <a:rPr lang="fr-FR" sz="1100" i="1" spc="-5" dirty="0">
                          <a:solidFill>
                            <a:srgbClr val="000000"/>
                          </a:solidFill>
                          <a:effectLst/>
                          <a:latin typeface="Times New Roman" panose="02020603050405020304" pitchFamily="18" charset="0"/>
                          <a:ea typeface="Times New Roman" panose="02020603050405020304" pitchFamily="18" charset="0"/>
                        </a:rPr>
                        <a:t>.</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105"/>
                        </a:spcAft>
                      </a:pPr>
                      <a:r>
                        <a:rPr lang="fr-FR" sz="1100">
                          <a:solidFill>
                            <a:srgbClr val="000000"/>
                          </a:solidFill>
                          <a:effectLst/>
                          <a:latin typeface="Times New Roman" panose="02020603050405020304" pitchFamily="18" charset="0"/>
                          <a:ea typeface="Times New Roman" panose="02020603050405020304" pitchFamily="18" charset="0"/>
                        </a:rPr>
                        <a:t>Vintanona</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105"/>
                        </a:spcAft>
                      </a:pPr>
                      <a:r>
                        <a:rPr lang="fr-FR" sz="1100">
                          <a:solidFill>
                            <a:srgbClr val="000000"/>
                          </a:solidFill>
                          <a:effectLst/>
                          <a:latin typeface="Times New Roman" panose="02020603050405020304" pitchFamily="18" charset="0"/>
                          <a:ea typeface="Times New Roman" panose="02020603050405020304" pitchFamily="18" charset="0"/>
                        </a:rPr>
                        <a:t>Clusiaceae</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105"/>
                        </a:spcAft>
                      </a:pPr>
                      <a:r>
                        <a:rPr lang="fr-FR" sz="1100">
                          <a:solidFill>
                            <a:srgbClr val="000000"/>
                          </a:solidFill>
                          <a:effectLst/>
                          <a:latin typeface="Times New Roman" panose="02020603050405020304" pitchFamily="18" charset="0"/>
                          <a:ea typeface="Times New Roman" panose="02020603050405020304" pitchFamily="18" charset="0"/>
                        </a:rPr>
                        <a:t>x</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94723">
                <a:tc>
                  <a:txBody>
                    <a:bodyPr/>
                    <a:lstStyle/>
                    <a:p>
                      <a:pPr marL="45720" eaLnBrk="0" fontAlgn="base" hangingPunct="0">
                        <a:lnSpc>
                          <a:spcPts val="1150"/>
                        </a:lnSpc>
                        <a:spcAft>
                          <a:spcPts val="50"/>
                        </a:spcAft>
                      </a:pPr>
                      <a:r>
                        <a:rPr lang="fr-FR" sz="1100" i="1" dirty="0" err="1">
                          <a:solidFill>
                            <a:srgbClr val="000000"/>
                          </a:solidFill>
                          <a:effectLst/>
                          <a:latin typeface="Times New Roman" panose="02020603050405020304" pitchFamily="18" charset="0"/>
                          <a:ea typeface="Times New Roman" panose="02020603050405020304" pitchFamily="18" charset="0"/>
                        </a:rPr>
                        <a:t>Campylospermum</a:t>
                      </a:r>
                      <a:r>
                        <a:rPr lang="fr-FR" sz="1100" i="1" dirty="0">
                          <a:solidFill>
                            <a:srgbClr val="000000"/>
                          </a:solidFill>
                          <a:effectLst/>
                          <a:latin typeface="Times New Roman" panose="02020603050405020304" pitchFamily="18" charset="0"/>
                          <a:ea typeface="Times New Roman" panose="02020603050405020304" pitchFamily="18" charset="0"/>
                        </a:rPr>
                        <a:t> </a:t>
                      </a:r>
                      <a:r>
                        <a:rPr lang="fr-FR" sz="1100" i="1" dirty="0" err="1">
                          <a:solidFill>
                            <a:srgbClr val="000000"/>
                          </a:solidFill>
                          <a:effectLst/>
                          <a:latin typeface="Times New Roman" panose="02020603050405020304" pitchFamily="18" charset="0"/>
                          <a:ea typeface="Times New Roman" panose="02020603050405020304" pitchFamily="18" charset="0"/>
                        </a:rPr>
                        <a:t>dependens</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50"/>
                        </a:spcAft>
                      </a:pPr>
                      <a:r>
                        <a:rPr lang="fr-FR" sz="1100">
                          <a:solidFill>
                            <a:srgbClr val="000000"/>
                          </a:solidFill>
                          <a:effectLst/>
                          <a:latin typeface="Times New Roman" panose="02020603050405020304" pitchFamily="18" charset="0"/>
                          <a:ea typeface="Times New Roman" panose="02020603050405020304" pitchFamily="18" charset="0"/>
                        </a:rPr>
                        <a:t>Menahy</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50"/>
                        </a:spcAft>
                      </a:pPr>
                      <a:r>
                        <a:rPr lang="fr-FR" sz="1100">
                          <a:solidFill>
                            <a:srgbClr val="000000"/>
                          </a:solidFill>
                          <a:effectLst/>
                          <a:latin typeface="Times New Roman" panose="02020603050405020304" pitchFamily="18" charset="0"/>
                          <a:ea typeface="Times New Roman" panose="02020603050405020304" pitchFamily="18" charset="0"/>
                        </a:rPr>
                        <a:t>Ochnaceae</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50"/>
                        </a:spcAft>
                      </a:pPr>
                      <a:r>
                        <a:rPr lang="fr-FR" sz="1100">
                          <a:solidFill>
                            <a:srgbClr val="000000"/>
                          </a:solidFill>
                          <a:effectLst/>
                          <a:latin typeface="Times New Roman" panose="02020603050405020304" pitchFamily="18" charset="0"/>
                          <a:ea typeface="Times New Roman" panose="02020603050405020304" pitchFamily="18" charset="0"/>
                        </a:rPr>
                        <a:t>x</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50"/>
                        </a:spcAft>
                      </a:pPr>
                      <a:r>
                        <a:rPr lang="fr-FR" sz="1100">
                          <a:solidFill>
                            <a:srgbClr val="000000"/>
                          </a:solidFill>
                          <a:effectLst/>
                          <a:latin typeface="Times New Roman" panose="02020603050405020304" pitchFamily="18" charset="0"/>
                          <a:ea typeface="Times New Roman" panose="02020603050405020304" pitchFamily="18" charset="0"/>
                        </a:rPr>
                        <a:t>x</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59005">
                <a:tc>
                  <a:txBody>
                    <a:bodyPr/>
                    <a:lstStyle/>
                    <a:p>
                      <a:pPr marL="45720" eaLnBrk="0" fontAlgn="base" hangingPunct="0">
                        <a:lnSpc>
                          <a:spcPts val="1150"/>
                        </a:lnSpc>
                        <a:spcAft>
                          <a:spcPts val="30"/>
                        </a:spcAft>
                      </a:pPr>
                      <a:r>
                        <a:rPr lang="fr-FR" sz="1100" i="1" spc="-10" dirty="0" err="1">
                          <a:solidFill>
                            <a:srgbClr val="000000"/>
                          </a:solidFill>
                          <a:effectLst/>
                          <a:latin typeface="Times New Roman" panose="02020603050405020304" pitchFamily="18" charset="0"/>
                          <a:ea typeface="Times New Roman" panose="02020603050405020304" pitchFamily="18" charset="0"/>
                        </a:rPr>
                        <a:t>Canthium</a:t>
                      </a:r>
                      <a:r>
                        <a:rPr lang="fr-FR" sz="1100" i="1" spc="-10" dirty="0">
                          <a:solidFill>
                            <a:srgbClr val="000000"/>
                          </a:solidFill>
                          <a:effectLst/>
                          <a:latin typeface="Times New Roman" panose="02020603050405020304" pitchFamily="18" charset="0"/>
                          <a:ea typeface="Times New Roman" panose="02020603050405020304" pitchFamily="18" charset="0"/>
                        </a:rPr>
                        <a:t> </a:t>
                      </a:r>
                      <a:r>
                        <a:rPr lang="fr-FR" sz="1100" i="1" spc="-10" dirty="0" err="1">
                          <a:solidFill>
                            <a:srgbClr val="000000"/>
                          </a:solidFill>
                          <a:effectLst/>
                          <a:latin typeface="Times New Roman" panose="02020603050405020304" pitchFamily="18" charset="0"/>
                          <a:ea typeface="Times New Roman" panose="02020603050405020304" pitchFamily="18" charset="0"/>
                        </a:rPr>
                        <a:t>sp</a:t>
                      </a:r>
                      <a:r>
                        <a:rPr lang="fr-FR" sz="1100" i="1" spc="-10" dirty="0">
                          <a:solidFill>
                            <a:srgbClr val="000000"/>
                          </a:solidFill>
                          <a:effectLst/>
                          <a:latin typeface="Times New Roman" panose="02020603050405020304" pitchFamily="18" charset="0"/>
                          <a:ea typeface="Times New Roman" panose="02020603050405020304" pitchFamily="18" charset="0"/>
                        </a:rPr>
                        <a:t>.</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30"/>
                        </a:spcAft>
                      </a:pPr>
                      <a:r>
                        <a:rPr lang="fr-FR" sz="1100" spc="-5">
                          <a:solidFill>
                            <a:srgbClr val="000000"/>
                          </a:solidFill>
                          <a:effectLst/>
                          <a:latin typeface="Times New Roman" panose="02020603050405020304" pitchFamily="18" charset="0"/>
                          <a:ea typeface="Times New Roman" panose="02020603050405020304" pitchFamily="18" charset="0"/>
                        </a:rPr>
                        <a:t>Tsifo</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30"/>
                        </a:spcAft>
                      </a:pPr>
                      <a:r>
                        <a:rPr lang="fr-FR" sz="1100">
                          <a:solidFill>
                            <a:srgbClr val="000000"/>
                          </a:solidFill>
                          <a:effectLst/>
                          <a:latin typeface="Times New Roman" panose="02020603050405020304" pitchFamily="18" charset="0"/>
                          <a:ea typeface="Times New Roman" panose="02020603050405020304" pitchFamily="18" charset="0"/>
                        </a:rPr>
                        <a:t>Rubiaceae</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30"/>
                        </a:spcAft>
                      </a:pPr>
                      <a:r>
                        <a:rPr lang="fr-FR" sz="1100">
                          <a:solidFill>
                            <a:srgbClr val="000000"/>
                          </a:solidFill>
                          <a:effectLst/>
                          <a:latin typeface="Times New Roman" panose="02020603050405020304" pitchFamily="18" charset="0"/>
                          <a:ea typeface="Times New Roman" panose="02020603050405020304" pitchFamily="18" charset="0"/>
                        </a:rPr>
                        <a:t>x</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59005">
                <a:tc>
                  <a:txBody>
                    <a:bodyPr/>
                    <a:lstStyle/>
                    <a:p>
                      <a:pPr marL="45720" eaLnBrk="0" fontAlgn="base" hangingPunct="0">
                        <a:lnSpc>
                          <a:spcPts val="1150"/>
                        </a:lnSpc>
                        <a:spcAft>
                          <a:spcPts val="80"/>
                        </a:spcAft>
                      </a:pPr>
                      <a:r>
                        <a:rPr lang="fr-FR" sz="1100" i="1" spc="-10">
                          <a:solidFill>
                            <a:srgbClr val="000000"/>
                          </a:solidFill>
                          <a:effectLst/>
                          <a:latin typeface="Times New Roman" panose="02020603050405020304" pitchFamily="18" charset="0"/>
                          <a:ea typeface="Times New Roman" panose="02020603050405020304" pitchFamily="18" charset="0"/>
                        </a:rPr>
                        <a:t>Cedrela sp.</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80"/>
                        </a:spcAft>
                      </a:pPr>
                      <a:r>
                        <a:rPr lang="fr-FR" sz="1100" dirty="0" err="1">
                          <a:solidFill>
                            <a:srgbClr val="000000"/>
                          </a:solidFill>
                          <a:effectLst/>
                          <a:latin typeface="Times New Roman" panose="02020603050405020304" pitchFamily="18" charset="0"/>
                          <a:ea typeface="Times New Roman" panose="02020603050405020304" pitchFamily="18" charset="0"/>
                        </a:rPr>
                        <a:t>Velonavohotra</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80"/>
                        </a:spcAft>
                      </a:pPr>
                      <a:r>
                        <a:rPr lang="fr-FR" sz="1100">
                          <a:solidFill>
                            <a:srgbClr val="000000"/>
                          </a:solidFill>
                          <a:effectLst/>
                          <a:latin typeface="Times New Roman" panose="02020603050405020304" pitchFamily="18" charset="0"/>
                          <a:ea typeface="Times New Roman" panose="02020603050405020304" pitchFamily="18" charset="0"/>
                        </a:rPr>
                        <a:t>Meliaceae</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80"/>
                        </a:spcAft>
                      </a:pPr>
                      <a:r>
                        <a:rPr lang="fr-FR" sz="1100">
                          <a:solidFill>
                            <a:srgbClr val="000000"/>
                          </a:solidFill>
                          <a:effectLst/>
                          <a:latin typeface="Times New Roman" panose="02020603050405020304" pitchFamily="18" charset="0"/>
                          <a:ea typeface="Times New Roman" panose="02020603050405020304" pitchFamily="18" charset="0"/>
                        </a:rPr>
                        <a:t>x</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59005">
                <a:tc>
                  <a:txBody>
                    <a:bodyPr/>
                    <a:lstStyle/>
                    <a:p>
                      <a:pPr marL="45720" eaLnBrk="0" fontAlgn="base" hangingPunct="0">
                        <a:lnSpc>
                          <a:spcPts val="1150"/>
                        </a:lnSpc>
                        <a:spcAft>
                          <a:spcPts val="30"/>
                        </a:spcAft>
                      </a:pPr>
                      <a:r>
                        <a:rPr lang="fr-FR" sz="1100" i="1">
                          <a:solidFill>
                            <a:srgbClr val="000000"/>
                          </a:solidFill>
                          <a:effectLst/>
                          <a:latin typeface="Times New Roman" panose="02020603050405020304" pitchFamily="18" charset="0"/>
                          <a:ea typeface="Times New Roman" panose="02020603050405020304" pitchFamily="18" charset="0"/>
                        </a:rPr>
                        <a:t>Dalbergia sp.</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30"/>
                        </a:spcAft>
                      </a:pPr>
                      <a:r>
                        <a:rPr lang="fr-FR" sz="1100">
                          <a:solidFill>
                            <a:srgbClr val="000000"/>
                          </a:solidFill>
                          <a:effectLst/>
                          <a:latin typeface="Times New Roman" panose="02020603050405020304" pitchFamily="18" charset="0"/>
                          <a:ea typeface="Times New Roman" panose="02020603050405020304" pitchFamily="18" charset="0"/>
                        </a:rPr>
                        <a:t>Hazovola</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30"/>
                        </a:spcAft>
                      </a:pPr>
                      <a:r>
                        <a:rPr lang="fr-FR" sz="1100">
                          <a:solidFill>
                            <a:srgbClr val="000000"/>
                          </a:solidFill>
                          <a:effectLst/>
                          <a:latin typeface="Times New Roman" panose="02020603050405020304" pitchFamily="18" charset="0"/>
                          <a:ea typeface="Times New Roman" panose="02020603050405020304" pitchFamily="18" charset="0"/>
                        </a:rPr>
                        <a:t>Fabaceae</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30"/>
                        </a:spcAft>
                      </a:pPr>
                      <a:r>
                        <a:rPr lang="fr-FR" sz="1100">
                          <a:solidFill>
                            <a:srgbClr val="000000"/>
                          </a:solidFill>
                          <a:effectLst/>
                          <a:latin typeface="Times New Roman" panose="02020603050405020304" pitchFamily="18" charset="0"/>
                          <a:ea typeface="Times New Roman" panose="02020603050405020304" pitchFamily="18" charset="0"/>
                        </a:rPr>
                        <a:t>x</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59005">
                <a:tc>
                  <a:txBody>
                    <a:bodyPr/>
                    <a:lstStyle/>
                    <a:p>
                      <a:pPr marL="45720" eaLnBrk="0" fontAlgn="base" hangingPunct="0">
                        <a:lnSpc>
                          <a:spcPts val="1150"/>
                        </a:lnSpc>
                        <a:spcAft>
                          <a:spcPts val="80"/>
                        </a:spcAft>
                      </a:pPr>
                      <a:r>
                        <a:rPr lang="fr-FR" sz="1100" i="1">
                          <a:solidFill>
                            <a:srgbClr val="000000"/>
                          </a:solidFill>
                          <a:effectLst/>
                          <a:latin typeface="Times New Roman" panose="02020603050405020304" pitchFamily="18" charset="0"/>
                          <a:ea typeface="Times New Roman" panose="02020603050405020304" pitchFamily="18" charset="0"/>
                        </a:rPr>
                        <a:t>Dalbergia sp.</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80"/>
                        </a:spcAft>
                      </a:pPr>
                      <a:r>
                        <a:rPr lang="fr-FR" sz="1100" dirty="0" err="1">
                          <a:solidFill>
                            <a:srgbClr val="000000"/>
                          </a:solidFill>
                          <a:effectLst/>
                          <a:latin typeface="Times New Roman" panose="02020603050405020304" pitchFamily="18" charset="0"/>
                          <a:ea typeface="Times New Roman" panose="02020603050405020304" pitchFamily="18" charset="0"/>
                        </a:rPr>
                        <a:t>Andramena</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80"/>
                        </a:spcAft>
                      </a:pPr>
                      <a:r>
                        <a:rPr lang="fr-FR" sz="1100">
                          <a:solidFill>
                            <a:srgbClr val="000000"/>
                          </a:solidFill>
                          <a:effectLst/>
                          <a:latin typeface="Times New Roman" panose="02020603050405020304" pitchFamily="18" charset="0"/>
                          <a:ea typeface="Times New Roman" panose="02020603050405020304" pitchFamily="18" charset="0"/>
                        </a:rPr>
                        <a:t>Fabaceae</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80"/>
                        </a:spcAft>
                      </a:pPr>
                      <a:r>
                        <a:rPr lang="fr-FR" sz="1100">
                          <a:solidFill>
                            <a:srgbClr val="000000"/>
                          </a:solidFill>
                          <a:effectLst/>
                          <a:latin typeface="Times New Roman" panose="02020603050405020304" pitchFamily="18" charset="0"/>
                          <a:ea typeface="Times New Roman" panose="02020603050405020304" pitchFamily="18" charset="0"/>
                        </a:rPr>
                        <a:t>x</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53817">
                <a:tc>
                  <a:txBody>
                    <a:bodyPr/>
                    <a:lstStyle/>
                    <a:p>
                      <a:pPr marL="45720" eaLnBrk="0" fontAlgn="base" hangingPunct="0">
                        <a:lnSpc>
                          <a:spcPts val="1150"/>
                        </a:lnSpc>
                        <a:spcAft>
                          <a:spcPts val="130"/>
                        </a:spcAft>
                      </a:pPr>
                      <a:r>
                        <a:rPr lang="fr-FR" sz="1100" i="1">
                          <a:solidFill>
                            <a:srgbClr val="000000"/>
                          </a:solidFill>
                          <a:effectLst/>
                          <a:latin typeface="Times New Roman" panose="02020603050405020304" pitchFamily="18" charset="0"/>
                          <a:ea typeface="Times New Roman" panose="02020603050405020304" pitchFamily="18" charset="0"/>
                        </a:rPr>
                        <a:t>Dillenia madagascariensis</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130"/>
                        </a:spcAft>
                      </a:pPr>
                      <a:r>
                        <a:rPr lang="fr-FR" sz="1100" dirty="0" err="1">
                          <a:solidFill>
                            <a:srgbClr val="000000"/>
                          </a:solidFill>
                          <a:effectLst/>
                          <a:latin typeface="Times New Roman" panose="02020603050405020304" pitchFamily="18" charset="0"/>
                          <a:ea typeface="Times New Roman" panose="02020603050405020304" pitchFamily="18" charset="0"/>
                        </a:rPr>
                        <a:t>Loparimbarika</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130"/>
                        </a:spcAft>
                      </a:pPr>
                      <a:r>
                        <a:rPr lang="fr-FR" sz="1100">
                          <a:solidFill>
                            <a:srgbClr val="000000"/>
                          </a:solidFill>
                          <a:effectLst/>
                          <a:latin typeface="Times New Roman" panose="02020603050405020304" pitchFamily="18" charset="0"/>
                          <a:ea typeface="Times New Roman" panose="02020603050405020304" pitchFamily="18" charset="0"/>
                        </a:rPr>
                        <a:t>Dilleniaceae</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130"/>
                        </a:spcAft>
                      </a:pPr>
                      <a:r>
                        <a:rPr lang="fr-FR" sz="1100">
                          <a:solidFill>
                            <a:srgbClr val="000000"/>
                          </a:solidFill>
                          <a:effectLst/>
                          <a:latin typeface="Times New Roman" panose="02020603050405020304" pitchFamily="18" charset="0"/>
                          <a:ea typeface="Times New Roman" panose="02020603050405020304" pitchFamily="18" charset="0"/>
                        </a:rPr>
                        <a:t>x</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76142">
                <a:tc>
                  <a:txBody>
                    <a:bodyPr/>
                    <a:lstStyle/>
                    <a:p>
                      <a:pPr marL="45720" eaLnBrk="0" fontAlgn="base" hangingPunct="0">
                        <a:lnSpc>
                          <a:spcPts val="1150"/>
                        </a:lnSpc>
                        <a:spcAft>
                          <a:spcPts val="75"/>
                        </a:spcAft>
                      </a:pPr>
                      <a:r>
                        <a:rPr lang="fr-FR" sz="1100" i="1" spc="5">
                          <a:solidFill>
                            <a:srgbClr val="000000"/>
                          </a:solidFill>
                          <a:effectLst/>
                          <a:latin typeface="Times New Roman" panose="02020603050405020304" pitchFamily="18" charset="0"/>
                          <a:ea typeface="Times New Roman" panose="02020603050405020304" pitchFamily="18" charset="0"/>
                        </a:rPr>
                        <a:t>Diospyros hazomainty</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75"/>
                        </a:spcAft>
                      </a:pPr>
                      <a:r>
                        <a:rPr lang="fr-FR" sz="1100" dirty="0" err="1">
                          <a:solidFill>
                            <a:srgbClr val="000000"/>
                          </a:solidFill>
                          <a:effectLst/>
                          <a:latin typeface="Times New Roman" panose="02020603050405020304" pitchFamily="18" charset="0"/>
                          <a:ea typeface="Times New Roman" panose="02020603050405020304" pitchFamily="18" charset="0"/>
                        </a:rPr>
                        <a:t>Hazomaintina</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75"/>
                        </a:spcAft>
                      </a:pPr>
                      <a:r>
                        <a:rPr lang="fr-FR" sz="1100">
                          <a:solidFill>
                            <a:srgbClr val="000000"/>
                          </a:solidFill>
                          <a:effectLst/>
                          <a:latin typeface="Times New Roman" panose="02020603050405020304" pitchFamily="18" charset="0"/>
                          <a:ea typeface="Times New Roman" panose="02020603050405020304" pitchFamily="18" charset="0"/>
                        </a:rPr>
                        <a:t>Ebenaceae</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75"/>
                        </a:spcAft>
                      </a:pPr>
                      <a:r>
                        <a:rPr lang="fr-FR" sz="1100">
                          <a:solidFill>
                            <a:srgbClr val="000000"/>
                          </a:solidFill>
                          <a:effectLst/>
                          <a:latin typeface="Times New Roman" panose="02020603050405020304" pitchFamily="18" charset="0"/>
                          <a:ea typeface="Times New Roman" panose="02020603050405020304" pitchFamily="18" charset="0"/>
                        </a:rPr>
                        <a:t>x</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59005">
                <a:tc>
                  <a:txBody>
                    <a:bodyPr/>
                    <a:lstStyle/>
                    <a:p>
                      <a:pPr marL="45720" eaLnBrk="0" fontAlgn="base" hangingPunct="0">
                        <a:lnSpc>
                          <a:spcPts val="1150"/>
                        </a:lnSpc>
                        <a:spcAft>
                          <a:spcPts val="55"/>
                        </a:spcAft>
                      </a:pPr>
                      <a:r>
                        <a:rPr lang="fr-FR" sz="1100" i="1">
                          <a:solidFill>
                            <a:srgbClr val="000000"/>
                          </a:solidFill>
                          <a:effectLst/>
                          <a:latin typeface="Times New Roman" panose="02020603050405020304" pitchFamily="18" charset="0"/>
                          <a:ea typeface="Times New Roman" panose="02020603050405020304" pitchFamily="18" charset="0"/>
                        </a:rPr>
                        <a:t>Eugenia hompa</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55"/>
                        </a:spcAft>
                      </a:pPr>
                      <a:r>
                        <a:rPr lang="fr-FR" sz="1100" dirty="0" err="1">
                          <a:solidFill>
                            <a:srgbClr val="000000"/>
                          </a:solidFill>
                          <a:effectLst/>
                          <a:latin typeface="Times New Roman" panose="02020603050405020304" pitchFamily="18" charset="0"/>
                          <a:ea typeface="Times New Roman" panose="02020603050405020304" pitchFamily="18" charset="0"/>
                        </a:rPr>
                        <a:t>Hompa</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55"/>
                        </a:spcAft>
                      </a:pPr>
                      <a:r>
                        <a:rPr lang="fr-FR" sz="1100">
                          <a:solidFill>
                            <a:srgbClr val="000000"/>
                          </a:solidFill>
                          <a:effectLst/>
                          <a:latin typeface="Times New Roman" panose="02020603050405020304" pitchFamily="18" charset="0"/>
                          <a:ea typeface="Times New Roman" panose="02020603050405020304" pitchFamily="18" charset="0"/>
                        </a:rPr>
                        <a:t>Myrtaceae</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55"/>
                        </a:spcAft>
                      </a:pPr>
                      <a:r>
                        <a:rPr lang="fr-FR" sz="1100">
                          <a:solidFill>
                            <a:srgbClr val="000000"/>
                          </a:solidFill>
                          <a:effectLst/>
                          <a:latin typeface="Times New Roman" panose="02020603050405020304" pitchFamily="18" charset="0"/>
                          <a:ea typeface="Times New Roman" panose="02020603050405020304" pitchFamily="18" charset="0"/>
                        </a:rPr>
                        <a:t>x</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55"/>
                        </a:spcAft>
                      </a:pPr>
                      <a:r>
                        <a:rPr lang="fr-FR" sz="1100">
                          <a:solidFill>
                            <a:srgbClr val="000000"/>
                          </a:solidFill>
                          <a:effectLst/>
                          <a:latin typeface="Times New Roman" panose="02020603050405020304" pitchFamily="18" charset="0"/>
                          <a:ea typeface="Times New Roman" panose="02020603050405020304" pitchFamily="18" charset="0"/>
                        </a:rPr>
                        <a:t>x</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289647">
                <a:tc>
                  <a:txBody>
                    <a:bodyPr/>
                    <a:lstStyle/>
                    <a:p>
                      <a:pPr marL="45720" eaLnBrk="0" fontAlgn="base" hangingPunct="0">
                        <a:lnSpc>
                          <a:spcPts val="1150"/>
                        </a:lnSpc>
                        <a:spcAft>
                          <a:spcPts val="105"/>
                        </a:spcAft>
                      </a:pPr>
                      <a:r>
                        <a:rPr lang="fr-FR" sz="1100" i="1">
                          <a:solidFill>
                            <a:srgbClr val="000000"/>
                          </a:solidFill>
                          <a:effectLst/>
                          <a:latin typeface="Times New Roman" panose="02020603050405020304" pitchFamily="18" charset="0"/>
                          <a:ea typeface="Times New Roman" panose="02020603050405020304" pitchFamily="18" charset="0"/>
                        </a:rPr>
                        <a:t>Homalium axillare</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105"/>
                        </a:spcAft>
                      </a:pPr>
                      <a:r>
                        <a:rPr lang="fr-FR" sz="1100" dirty="0" err="1">
                          <a:solidFill>
                            <a:srgbClr val="000000"/>
                          </a:solidFill>
                          <a:effectLst/>
                          <a:latin typeface="Times New Roman" panose="02020603050405020304" pitchFamily="18" charset="0"/>
                          <a:ea typeface="Times New Roman" panose="02020603050405020304" pitchFamily="18" charset="0"/>
                        </a:rPr>
                        <a:t>Hazombato</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105"/>
                        </a:spcAft>
                      </a:pPr>
                      <a:r>
                        <a:rPr lang="fr-FR" sz="1100">
                          <a:solidFill>
                            <a:srgbClr val="000000"/>
                          </a:solidFill>
                          <a:effectLst/>
                          <a:latin typeface="Times New Roman" panose="02020603050405020304" pitchFamily="18" charset="0"/>
                          <a:ea typeface="Times New Roman" panose="02020603050405020304" pitchFamily="18" charset="0"/>
                        </a:rPr>
                        <a:t>Flacourtiaceae</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105"/>
                        </a:spcAft>
                      </a:pPr>
                      <a:r>
                        <a:rPr lang="fr-FR" sz="1100">
                          <a:solidFill>
                            <a:srgbClr val="000000"/>
                          </a:solidFill>
                          <a:effectLst/>
                          <a:latin typeface="Times New Roman" panose="02020603050405020304" pitchFamily="18" charset="0"/>
                          <a:ea typeface="Times New Roman" panose="02020603050405020304" pitchFamily="18" charset="0"/>
                        </a:rPr>
                        <a:t>x</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92011">
                <a:tc>
                  <a:txBody>
                    <a:bodyPr/>
                    <a:lstStyle/>
                    <a:p>
                      <a:pPr marL="45720" eaLnBrk="0" fontAlgn="base" hangingPunct="0">
                        <a:lnSpc>
                          <a:spcPts val="1150"/>
                        </a:lnSpc>
                        <a:spcAft>
                          <a:spcPts val="50"/>
                        </a:spcAft>
                      </a:pPr>
                      <a:r>
                        <a:rPr lang="fr-FR" sz="1100" i="1">
                          <a:solidFill>
                            <a:srgbClr val="000000"/>
                          </a:solidFill>
                          <a:effectLst/>
                          <a:latin typeface="Times New Roman" panose="02020603050405020304" pitchFamily="18" charset="0"/>
                          <a:ea typeface="Times New Roman" panose="02020603050405020304" pitchFamily="18" charset="0"/>
                        </a:rPr>
                        <a:t>Homalium sp.</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50"/>
                        </a:spcAft>
                      </a:pPr>
                      <a:r>
                        <a:rPr lang="fr-FR" sz="1100" spc="-5" dirty="0" err="1">
                          <a:solidFill>
                            <a:srgbClr val="000000"/>
                          </a:solidFill>
                          <a:effectLst/>
                          <a:latin typeface="Times New Roman" panose="02020603050405020304" pitchFamily="18" charset="0"/>
                          <a:ea typeface="Times New Roman" panose="02020603050405020304" pitchFamily="18" charset="0"/>
                        </a:rPr>
                        <a:t>Zambo</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50"/>
                        </a:spcAft>
                      </a:pPr>
                      <a:r>
                        <a:rPr lang="fr-FR" sz="1100">
                          <a:solidFill>
                            <a:srgbClr val="000000"/>
                          </a:solidFill>
                          <a:effectLst/>
                          <a:latin typeface="Times New Roman" panose="02020603050405020304" pitchFamily="18" charset="0"/>
                          <a:ea typeface="Times New Roman" panose="02020603050405020304" pitchFamily="18" charset="0"/>
                        </a:rPr>
                        <a:t>Flacourtiaceae</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50"/>
                        </a:spcAft>
                      </a:pPr>
                      <a:r>
                        <a:rPr lang="fr-FR" sz="1100">
                          <a:solidFill>
                            <a:srgbClr val="000000"/>
                          </a:solidFill>
                          <a:effectLst/>
                          <a:latin typeface="Times New Roman" panose="02020603050405020304" pitchFamily="18" charset="0"/>
                          <a:ea typeface="Times New Roman" panose="02020603050405020304" pitchFamily="18" charset="0"/>
                        </a:rPr>
                        <a:t>x</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82880">
                <a:tc>
                  <a:txBody>
                    <a:bodyPr/>
                    <a:lstStyle/>
                    <a:p>
                      <a:pPr marL="45720" eaLnBrk="0" fontAlgn="base" hangingPunct="0">
                        <a:lnSpc>
                          <a:spcPts val="1150"/>
                        </a:lnSpc>
                        <a:spcAft>
                          <a:spcPts val="30"/>
                        </a:spcAft>
                      </a:pPr>
                      <a:r>
                        <a:rPr lang="fr-FR" sz="1100" i="1">
                          <a:solidFill>
                            <a:srgbClr val="000000"/>
                          </a:solidFill>
                          <a:effectLst/>
                          <a:latin typeface="Times New Roman" panose="02020603050405020304" pitchFamily="18" charset="0"/>
                          <a:ea typeface="Times New Roman" panose="02020603050405020304" pitchFamily="18" charset="0"/>
                        </a:rPr>
                        <a:t>Intsia bijuga</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30"/>
                        </a:spcAft>
                      </a:pPr>
                      <a:r>
                        <a:rPr lang="fr-FR" sz="1100" dirty="0" err="1">
                          <a:solidFill>
                            <a:srgbClr val="000000"/>
                          </a:solidFill>
                          <a:effectLst/>
                          <a:latin typeface="Times New Roman" panose="02020603050405020304" pitchFamily="18" charset="0"/>
                          <a:ea typeface="Times New Roman" panose="02020603050405020304" pitchFamily="18" charset="0"/>
                        </a:rPr>
                        <a:t>Intsina</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30"/>
                        </a:spcAft>
                      </a:pPr>
                      <a:r>
                        <a:rPr lang="fr-FR" sz="1100">
                          <a:solidFill>
                            <a:srgbClr val="000000"/>
                          </a:solidFill>
                          <a:effectLst/>
                          <a:latin typeface="Times New Roman" panose="02020603050405020304" pitchFamily="18" charset="0"/>
                          <a:ea typeface="Times New Roman" panose="02020603050405020304" pitchFamily="18" charset="0"/>
                        </a:rPr>
                        <a:t>Caesalpinaceae</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30"/>
                        </a:spcAft>
                      </a:pPr>
                      <a:r>
                        <a:rPr lang="fr-FR" sz="1100">
                          <a:solidFill>
                            <a:srgbClr val="000000"/>
                          </a:solidFill>
                          <a:effectLst/>
                          <a:latin typeface="Times New Roman" panose="02020603050405020304" pitchFamily="18" charset="0"/>
                          <a:ea typeface="Times New Roman" panose="02020603050405020304" pitchFamily="18" charset="0"/>
                        </a:rPr>
                        <a:t>x</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289647">
                <a:tc>
                  <a:txBody>
                    <a:bodyPr/>
                    <a:lstStyle/>
                    <a:p>
                      <a:pPr marL="45720" eaLnBrk="0" fontAlgn="base" hangingPunct="0">
                        <a:lnSpc>
                          <a:spcPts val="1150"/>
                        </a:lnSpc>
                        <a:spcAft>
                          <a:spcPts val="80"/>
                        </a:spcAft>
                      </a:pPr>
                      <a:r>
                        <a:rPr lang="fr-FR" sz="1100" i="1">
                          <a:solidFill>
                            <a:srgbClr val="000000"/>
                          </a:solidFill>
                          <a:effectLst/>
                          <a:latin typeface="Times New Roman" panose="02020603050405020304" pitchFamily="18" charset="0"/>
                          <a:ea typeface="Times New Roman" panose="02020603050405020304" pitchFamily="18" charset="0"/>
                        </a:rPr>
                        <a:t>Noronhia sp.</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80"/>
                        </a:spcAft>
                      </a:pPr>
                      <a:r>
                        <a:rPr lang="fr-FR" sz="1100" dirty="0" err="1">
                          <a:solidFill>
                            <a:srgbClr val="000000"/>
                          </a:solidFill>
                          <a:effectLst/>
                          <a:latin typeface="Times New Roman" panose="02020603050405020304" pitchFamily="18" charset="0"/>
                          <a:ea typeface="Times New Roman" panose="02020603050405020304" pitchFamily="18" charset="0"/>
                        </a:rPr>
                        <a:t>Ravimasim</a:t>
                      </a:r>
                      <a:r>
                        <a:rPr lang="fr-FR" sz="1100" dirty="0">
                          <a:solidFill>
                            <a:srgbClr val="000000"/>
                          </a:solidFill>
                          <a:effectLst/>
                          <a:latin typeface="Times New Roman" panose="02020603050405020304" pitchFamily="18" charset="0"/>
                          <a:ea typeface="Times New Roman" panose="02020603050405020304" pitchFamily="18" charset="0"/>
                        </a:rPr>
                        <a:t> </a:t>
                      </a:r>
                      <a:r>
                        <a:rPr lang="fr-FR" sz="1100" dirty="0" err="1">
                          <a:solidFill>
                            <a:srgbClr val="000000"/>
                          </a:solidFill>
                          <a:effectLst/>
                          <a:latin typeface="Times New Roman" panose="02020603050405020304" pitchFamily="18" charset="0"/>
                          <a:ea typeface="Times New Roman" panose="02020603050405020304" pitchFamily="18" charset="0"/>
                        </a:rPr>
                        <a:t>babakoto</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80"/>
                        </a:spcAft>
                      </a:pPr>
                      <a:r>
                        <a:rPr lang="fr-FR" sz="1100">
                          <a:solidFill>
                            <a:srgbClr val="000000"/>
                          </a:solidFill>
                          <a:effectLst/>
                          <a:latin typeface="Times New Roman" panose="02020603050405020304" pitchFamily="18" charset="0"/>
                          <a:ea typeface="Times New Roman" panose="02020603050405020304" pitchFamily="18" charset="0"/>
                        </a:rPr>
                        <a:t>Oleaceae</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80"/>
                        </a:spcAft>
                      </a:pPr>
                      <a:r>
                        <a:rPr lang="fr-FR" sz="1100">
                          <a:solidFill>
                            <a:srgbClr val="000000"/>
                          </a:solidFill>
                          <a:effectLst/>
                          <a:latin typeface="Times New Roman" panose="02020603050405020304" pitchFamily="18" charset="0"/>
                          <a:ea typeface="Times New Roman" panose="02020603050405020304" pitchFamily="18" charset="0"/>
                        </a:rPr>
                        <a:t>x</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59005">
                <a:tc>
                  <a:txBody>
                    <a:bodyPr/>
                    <a:lstStyle/>
                    <a:p>
                      <a:pPr marL="45720" eaLnBrk="0" fontAlgn="base" hangingPunct="0">
                        <a:lnSpc>
                          <a:spcPts val="1150"/>
                        </a:lnSpc>
                        <a:spcAft>
                          <a:spcPts val="30"/>
                        </a:spcAft>
                      </a:pPr>
                      <a:r>
                        <a:rPr lang="fr-FR" sz="1100" i="1">
                          <a:solidFill>
                            <a:srgbClr val="000000"/>
                          </a:solidFill>
                          <a:effectLst/>
                          <a:latin typeface="Times New Roman" panose="02020603050405020304" pitchFamily="18" charset="0"/>
                          <a:ea typeface="Times New Roman" panose="02020603050405020304" pitchFamily="18" charset="0"/>
                        </a:rPr>
                        <a:t>Pachytrope demipate</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30"/>
                        </a:spcAft>
                      </a:pPr>
                      <a:r>
                        <a:rPr lang="fr-FR" sz="1100" dirty="0" err="1">
                          <a:solidFill>
                            <a:srgbClr val="000000"/>
                          </a:solidFill>
                          <a:effectLst/>
                          <a:latin typeface="Times New Roman" panose="02020603050405020304" pitchFamily="18" charset="0"/>
                          <a:ea typeface="Times New Roman" panose="02020603050405020304" pitchFamily="18" charset="0"/>
                        </a:rPr>
                        <a:t>Maherihely</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30"/>
                        </a:spcAft>
                      </a:pPr>
                      <a:r>
                        <a:rPr lang="fr-FR" sz="1100">
                          <a:solidFill>
                            <a:srgbClr val="000000"/>
                          </a:solidFill>
                          <a:effectLst/>
                          <a:latin typeface="Times New Roman" panose="02020603050405020304" pitchFamily="18" charset="0"/>
                          <a:ea typeface="Times New Roman" panose="02020603050405020304" pitchFamily="18" charset="0"/>
                        </a:rPr>
                        <a:t>Moraceae</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30"/>
                        </a:spcAft>
                      </a:pPr>
                      <a:r>
                        <a:rPr lang="fr-FR" sz="1100">
                          <a:solidFill>
                            <a:srgbClr val="000000"/>
                          </a:solidFill>
                          <a:effectLst/>
                          <a:latin typeface="Times New Roman" panose="02020603050405020304" pitchFamily="18" charset="0"/>
                          <a:ea typeface="Times New Roman" panose="02020603050405020304" pitchFamily="18" charset="0"/>
                        </a:rPr>
                        <a:t>x</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97939">
                <a:tc>
                  <a:txBody>
                    <a:bodyPr/>
                    <a:lstStyle/>
                    <a:p>
                      <a:pPr marL="45720" eaLnBrk="0" fontAlgn="base" hangingPunct="0">
                        <a:lnSpc>
                          <a:spcPts val="1150"/>
                        </a:lnSpc>
                        <a:spcAft>
                          <a:spcPts val="80"/>
                        </a:spcAft>
                      </a:pPr>
                      <a:r>
                        <a:rPr lang="fr-FR" sz="1100" i="1" spc="-5">
                          <a:solidFill>
                            <a:srgbClr val="000000"/>
                          </a:solidFill>
                          <a:effectLst/>
                          <a:latin typeface="Times New Roman" panose="02020603050405020304" pitchFamily="18" charset="0"/>
                          <a:ea typeface="Times New Roman" panose="02020603050405020304" pitchFamily="18" charset="0"/>
                        </a:rPr>
                        <a:t>Petchia sp.</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80"/>
                        </a:spcAft>
                      </a:pPr>
                      <a:r>
                        <a:rPr lang="fr-FR" sz="1100" dirty="0" err="1">
                          <a:solidFill>
                            <a:srgbClr val="000000"/>
                          </a:solidFill>
                          <a:effectLst/>
                          <a:latin typeface="Times New Roman" panose="02020603050405020304" pitchFamily="18" charset="0"/>
                          <a:ea typeface="Times New Roman" panose="02020603050405020304" pitchFamily="18" charset="0"/>
                        </a:rPr>
                        <a:t>Antambaonana</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80"/>
                        </a:spcAft>
                      </a:pPr>
                      <a:r>
                        <a:rPr lang="fr-FR" sz="1100" dirty="0" err="1">
                          <a:solidFill>
                            <a:srgbClr val="000000"/>
                          </a:solidFill>
                          <a:effectLst/>
                          <a:latin typeface="Times New Roman" panose="02020603050405020304" pitchFamily="18" charset="0"/>
                          <a:ea typeface="Times New Roman" panose="02020603050405020304" pitchFamily="18" charset="0"/>
                        </a:rPr>
                        <a:t>Apocynaceae</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80"/>
                        </a:spcAft>
                      </a:pPr>
                      <a:r>
                        <a:rPr lang="fr-FR" sz="1100">
                          <a:solidFill>
                            <a:srgbClr val="000000"/>
                          </a:solidFill>
                          <a:effectLst/>
                          <a:latin typeface="Times New Roman" panose="02020603050405020304" pitchFamily="18" charset="0"/>
                          <a:ea typeface="Times New Roman" panose="02020603050405020304" pitchFamily="18" charset="0"/>
                        </a:rPr>
                        <a:t>x</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66475">
                <a:tc>
                  <a:txBody>
                    <a:bodyPr/>
                    <a:lstStyle/>
                    <a:p>
                      <a:pPr marL="45720" eaLnBrk="0" fontAlgn="base" hangingPunct="0">
                        <a:lnSpc>
                          <a:spcPts val="1150"/>
                        </a:lnSpc>
                        <a:spcAft>
                          <a:spcPts val="130"/>
                        </a:spcAft>
                      </a:pPr>
                      <a:r>
                        <a:rPr lang="fr-FR" sz="1100" i="1">
                          <a:solidFill>
                            <a:srgbClr val="000000"/>
                          </a:solidFill>
                          <a:effectLst/>
                          <a:latin typeface="Times New Roman" panose="02020603050405020304" pitchFamily="18" charset="0"/>
                          <a:ea typeface="Times New Roman" panose="02020603050405020304" pitchFamily="18" charset="0"/>
                        </a:rPr>
                        <a:t>Phyllartron sp.</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130"/>
                        </a:spcAft>
                      </a:pPr>
                      <a:r>
                        <a:rPr lang="fr-FR" sz="1100" dirty="0" err="1">
                          <a:solidFill>
                            <a:srgbClr val="000000"/>
                          </a:solidFill>
                          <a:effectLst/>
                          <a:latin typeface="Times New Roman" panose="02020603050405020304" pitchFamily="18" charset="0"/>
                          <a:ea typeface="Times New Roman" panose="02020603050405020304" pitchFamily="18" charset="0"/>
                        </a:rPr>
                        <a:t>Antohiravina</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130"/>
                        </a:spcAft>
                      </a:pPr>
                      <a:r>
                        <a:rPr lang="fr-FR" sz="1100" dirty="0" err="1">
                          <a:solidFill>
                            <a:srgbClr val="000000"/>
                          </a:solidFill>
                          <a:effectLst/>
                          <a:latin typeface="Times New Roman" panose="02020603050405020304" pitchFamily="18" charset="0"/>
                          <a:ea typeface="Times New Roman" panose="02020603050405020304" pitchFamily="18" charset="0"/>
                        </a:rPr>
                        <a:t>Bignoniaceae</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130"/>
                        </a:spcAft>
                      </a:pPr>
                      <a:r>
                        <a:rPr lang="fr-FR" sz="1100">
                          <a:solidFill>
                            <a:srgbClr val="000000"/>
                          </a:solidFill>
                          <a:effectLst/>
                          <a:latin typeface="Times New Roman" panose="02020603050405020304" pitchFamily="18" charset="0"/>
                          <a:ea typeface="Times New Roman" panose="02020603050405020304" pitchFamily="18" charset="0"/>
                        </a:rPr>
                        <a:t>x</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76921">
                <a:tc>
                  <a:txBody>
                    <a:bodyPr/>
                    <a:lstStyle/>
                    <a:p>
                      <a:pPr marL="45720" eaLnBrk="0" fontAlgn="base" hangingPunct="0">
                        <a:lnSpc>
                          <a:spcPts val="1150"/>
                        </a:lnSpc>
                        <a:spcAft>
                          <a:spcPts val="75"/>
                        </a:spcAft>
                      </a:pPr>
                      <a:r>
                        <a:rPr lang="fr-FR" sz="1100" i="1">
                          <a:solidFill>
                            <a:srgbClr val="000000"/>
                          </a:solidFill>
                          <a:effectLst/>
                          <a:latin typeface="Times New Roman" panose="02020603050405020304" pitchFamily="18" charset="0"/>
                          <a:ea typeface="Times New Roman" panose="02020603050405020304" pitchFamily="18" charset="0"/>
                        </a:rPr>
                        <a:t>Polycardia sp.</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75"/>
                        </a:spcAft>
                      </a:pPr>
                      <a:r>
                        <a:rPr lang="fr-FR" sz="1100" dirty="0" err="1">
                          <a:solidFill>
                            <a:srgbClr val="000000"/>
                          </a:solidFill>
                          <a:effectLst/>
                          <a:latin typeface="Times New Roman" panose="02020603050405020304" pitchFamily="18" charset="0"/>
                          <a:ea typeface="Times New Roman" panose="02020603050405020304" pitchFamily="18" charset="0"/>
                        </a:rPr>
                        <a:t>Tsilaitry</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75"/>
                        </a:spcAft>
                      </a:pPr>
                      <a:r>
                        <a:rPr lang="fr-FR" sz="1100" dirty="0" err="1">
                          <a:solidFill>
                            <a:srgbClr val="000000"/>
                          </a:solidFill>
                          <a:effectLst/>
                          <a:latin typeface="Times New Roman" panose="02020603050405020304" pitchFamily="18" charset="0"/>
                          <a:ea typeface="Times New Roman" panose="02020603050405020304" pitchFamily="18" charset="0"/>
                        </a:rPr>
                        <a:t>Celastraceae</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75"/>
                        </a:spcAft>
                      </a:pPr>
                      <a:r>
                        <a:rPr lang="fr-FR" sz="1100">
                          <a:solidFill>
                            <a:srgbClr val="000000"/>
                          </a:solidFill>
                          <a:effectLst/>
                          <a:latin typeface="Times New Roman" panose="02020603050405020304" pitchFamily="18" charset="0"/>
                          <a:ea typeface="Times New Roman" panose="02020603050405020304" pitchFamily="18" charset="0"/>
                        </a:rPr>
                        <a:t>x</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58146">
                <a:tc>
                  <a:txBody>
                    <a:bodyPr/>
                    <a:lstStyle/>
                    <a:p>
                      <a:pPr marL="45720" eaLnBrk="0" fontAlgn="base" hangingPunct="0">
                        <a:lnSpc>
                          <a:spcPts val="1150"/>
                        </a:lnSpc>
                        <a:spcAft>
                          <a:spcPts val="55"/>
                        </a:spcAft>
                      </a:pPr>
                      <a:r>
                        <a:rPr lang="fr-FR" sz="1100" i="1">
                          <a:solidFill>
                            <a:srgbClr val="000000"/>
                          </a:solidFill>
                          <a:effectLst/>
                          <a:latin typeface="Times New Roman" panose="02020603050405020304" pitchFamily="18" charset="0"/>
                          <a:ea typeface="Times New Roman" panose="02020603050405020304" pitchFamily="18" charset="0"/>
                        </a:rPr>
                        <a:t>Ravenea madagascariensis</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dirty="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55"/>
                        </a:spcAft>
                      </a:pPr>
                      <a:r>
                        <a:rPr lang="fr-FR" sz="1100">
                          <a:solidFill>
                            <a:srgbClr val="000000"/>
                          </a:solidFill>
                          <a:effectLst/>
                          <a:latin typeface="Times New Roman" panose="02020603050405020304" pitchFamily="18" charset="0"/>
                          <a:ea typeface="Times New Roman" panose="02020603050405020304" pitchFamily="18" charset="0"/>
                        </a:rPr>
                        <a:t>Arecaceae</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55"/>
                        </a:spcAft>
                      </a:pPr>
                      <a:r>
                        <a:rPr lang="fr-FR" sz="1100">
                          <a:solidFill>
                            <a:srgbClr val="000000"/>
                          </a:solidFill>
                          <a:effectLst/>
                          <a:latin typeface="Times New Roman" panose="02020603050405020304" pitchFamily="18" charset="0"/>
                          <a:ea typeface="Times New Roman" panose="02020603050405020304" pitchFamily="18" charset="0"/>
                        </a:rPr>
                        <a:t>x</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59005">
                <a:tc>
                  <a:txBody>
                    <a:bodyPr/>
                    <a:lstStyle/>
                    <a:p>
                      <a:pPr marL="45720" eaLnBrk="0" fontAlgn="base" hangingPunct="0">
                        <a:lnSpc>
                          <a:spcPts val="1150"/>
                        </a:lnSpc>
                        <a:spcAft>
                          <a:spcPts val="105"/>
                        </a:spcAft>
                      </a:pPr>
                      <a:r>
                        <a:rPr lang="fr-FR" sz="1100" i="1">
                          <a:solidFill>
                            <a:srgbClr val="000000"/>
                          </a:solidFill>
                          <a:effectLst/>
                          <a:latin typeface="Times New Roman" panose="02020603050405020304" pitchFamily="18" charset="0"/>
                          <a:ea typeface="Times New Roman" panose="02020603050405020304" pitchFamily="18" charset="0"/>
                        </a:rPr>
                        <a:t>Ravensara sp.</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105"/>
                        </a:spcAft>
                      </a:pPr>
                      <a:r>
                        <a:rPr lang="fr-FR" sz="1100" dirty="0" err="1">
                          <a:solidFill>
                            <a:srgbClr val="000000"/>
                          </a:solidFill>
                          <a:effectLst/>
                          <a:latin typeface="Times New Roman" panose="02020603050405020304" pitchFamily="18" charset="0"/>
                          <a:ea typeface="Times New Roman" panose="02020603050405020304" pitchFamily="18" charset="0"/>
                        </a:rPr>
                        <a:t>Sary</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105"/>
                        </a:spcAft>
                      </a:pPr>
                      <a:r>
                        <a:rPr lang="fr-FR" sz="1100">
                          <a:solidFill>
                            <a:srgbClr val="000000"/>
                          </a:solidFill>
                          <a:effectLst/>
                          <a:latin typeface="Times New Roman" panose="02020603050405020304" pitchFamily="18" charset="0"/>
                          <a:ea typeface="Times New Roman" panose="02020603050405020304" pitchFamily="18" charset="0"/>
                        </a:rPr>
                        <a:t>Lauraceae</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105"/>
                        </a:spcAft>
                      </a:pPr>
                      <a:r>
                        <a:rPr lang="fr-FR" sz="1100">
                          <a:solidFill>
                            <a:srgbClr val="000000"/>
                          </a:solidFill>
                          <a:effectLst/>
                          <a:latin typeface="Times New Roman" panose="02020603050405020304" pitchFamily="18" charset="0"/>
                          <a:ea typeface="Times New Roman" panose="02020603050405020304" pitchFamily="18" charset="0"/>
                        </a:rPr>
                        <a:t>x</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44823">
                <a:tc>
                  <a:txBody>
                    <a:bodyPr/>
                    <a:lstStyle/>
                    <a:p>
                      <a:pPr marL="45720" eaLnBrk="0" fontAlgn="base" hangingPunct="0">
                        <a:lnSpc>
                          <a:spcPts val="1150"/>
                        </a:lnSpc>
                        <a:spcAft>
                          <a:spcPts val="50"/>
                        </a:spcAft>
                      </a:pPr>
                      <a:r>
                        <a:rPr lang="fr-FR" sz="1100" i="1">
                          <a:solidFill>
                            <a:srgbClr val="000000"/>
                          </a:solidFill>
                          <a:effectLst/>
                          <a:latin typeface="Times New Roman" panose="02020603050405020304" pitchFamily="18" charset="0"/>
                          <a:ea typeface="Times New Roman" panose="02020603050405020304" pitchFamily="18" charset="0"/>
                        </a:rPr>
                        <a:t>Sideroxylon sp.</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50"/>
                        </a:spcAft>
                      </a:pPr>
                      <a:r>
                        <a:rPr lang="fr-FR" sz="1100">
                          <a:solidFill>
                            <a:srgbClr val="000000"/>
                          </a:solidFill>
                          <a:effectLst/>
                          <a:latin typeface="Times New Roman" panose="02020603050405020304" pitchFamily="18" charset="0"/>
                          <a:ea typeface="Times New Roman" panose="02020603050405020304" pitchFamily="18" charset="0"/>
                        </a:rPr>
                        <a:t>Nanto</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50"/>
                        </a:spcAft>
                      </a:pPr>
                      <a:r>
                        <a:rPr lang="fr-FR" sz="1100" dirty="0" err="1">
                          <a:solidFill>
                            <a:srgbClr val="000000"/>
                          </a:solidFill>
                          <a:effectLst/>
                          <a:latin typeface="Times New Roman" panose="02020603050405020304" pitchFamily="18" charset="0"/>
                          <a:ea typeface="Times New Roman" panose="02020603050405020304" pitchFamily="18" charset="0"/>
                        </a:rPr>
                        <a:t>Sapotaceae</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50"/>
                        </a:spcAft>
                      </a:pPr>
                      <a:r>
                        <a:rPr lang="fr-FR" sz="1100">
                          <a:solidFill>
                            <a:srgbClr val="000000"/>
                          </a:solidFill>
                          <a:effectLst/>
                          <a:latin typeface="Times New Roman" panose="02020603050405020304" pitchFamily="18" charset="0"/>
                          <a:ea typeface="Times New Roman" panose="02020603050405020304" pitchFamily="18" charset="0"/>
                        </a:rPr>
                        <a:t>x</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50"/>
                        </a:spcAft>
                      </a:pPr>
                      <a:r>
                        <a:rPr lang="fr-FR" sz="1100">
                          <a:solidFill>
                            <a:srgbClr val="000000"/>
                          </a:solidFill>
                          <a:effectLst/>
                          <a:latin typeface="Times New Roman" panose="02020603050405020304" pitchFamily="18" charset="0"/>
                          <a:ea typeface="Times New Roman" panose="02020603050405020304" pitchFamily="18" charset="0"/>
                        </a:rPr>
                        <a:t>x</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50"/>
                        </a:spcAft>
                      </a:pPr>
                      <a:r>
                        <a:rPr lang="fr-FR" sz="1100">
                          <a:solidFill>
                            <a:srgbClr val="000000"/>
                          </a:solidFill>
                          <a:effectLst/>
                          <a:latin typeface="Times New Roman" panose="02020603050405020304" pitchFamily="18" charset="0"/>
                          <a:ea typeface="Times New Roman" panose="02020603050405020304" pitchFamily="18" charset="0"/>
                        </a:rPr>
                        <a:t>x</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59005">
                <a:tc>
                  <a:txBody>
                    <a:bodyPr/>
                    <a:lstStyle/>
                    <a:p>
                      <a:pPr marL="45720" eaLnBrk="0" fontAlgn="base" hangingPunct="0">
                        <a:lnSpc>
                          <a:spcPts val="1150"/>
                        </a:lnSpc>
                        <a:spcAft>
                          <a:spcPts val="30"/>
                        </a:spcAft>
                      </a:pPr>
                      <a:r>
                        <a:rPr lang="fr-FR" sz="1100" i="1">
                          <a:solidFill>
                            <a:srgbClr val="000000"/>
                          </a:solidFill>
                          <a:effectLst/>
                          <a:latin typeface="Times New Roman" panose="02020603050405020304" pitchFamily="18" charset="0"/>
                          <a:ea typeface="Times New Roman" panose="02020603050405020304" pitchFamily="18" charset="0"/>
                        </a:rPr>
                        <a:t>Sideroxylon sp.</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30"/>
                        </a:spcAft>
                      </a:pPr>
                      <a:r>
                        <a:rPr lang="fr-FR" sz="1100">
                          <a:solidFill>
                            <a:srgbClr val="000000"/>
                          </a:solidFill>
                          <a:effectLst/>
                          <a:latin typeface="Times New Roman" panose="02020603050405020304" pitchFamily="18" charset="0"/>
                          <a:ea typeface="Times New Roman" panose="02020603050405020304" pitchFamily="18" charset="0"/>
                        </a:rPr>
                        <a:t>Lohindry</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30"/>
                        </a:spcAft>
                      </a:pPr>
                      <a:r>
                        <a:rPr lang="fr-FR" sz="1100" dirty="0" err="1">
                          <a:solidFill>
                            <a:srgbClr val="000000"/>
                          </a:solidFill>
                          <a:effectLst/>
                          <a:latin typeface="Times New Roman" panose="02020603050405020304" pitchFamily="18" charset="0"/>
                          <a:ea typeface="Times New Roman" panose="02020603050405020304" pitchFamily="18" charset="0"/>
                        </a:rPr>
                        <a:t>Sapotaceae</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30"/>
                        </a:spcAft>
                      </a:pPr>
                      <a:r>
                        <a:rPr lang="fr-FR" sz="1100">
                          <a:solidFill>
                            <a:srgbClr val="000000"/>
                          </a:solidFill>
                          <a:effectLst/>
                          <a:latin typeface="Times New Roman" panose="02020603050405020304" pitchFamily="18" charset="0"/>
                          <a:ea typeface="Times New Roman" panose="02020603050405020304" pitchFamily="18" charset="0"/>
                        </a:rPr>
                        <a:t>x</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95464">
                <a:tc>
                  <a:txBody>
                    <a:bodyPr/>
                    <a:lstStyle/>
                    <a:p>
                      <a:pPr marL="45720" eaLnBrk="0" fontAlgn="base" hangingPunct="0">
                        <a:lnSpc>
                          <a:spcPts val="1150"/>
                        </a:lnSpc>
                        <a:spcAft>
                          <a:spcPts val="80"/>
                        </a:spcAft>
                      </a:pPr>
                      <a:r>
                        <a:rPr lang="fr-FR" sz="1100" i="1" spc="-5">
                          <a:solidFill>
                            <a:srgbClr val="000000"/>
                          </a:solidFill>
                          <a:effectLst/>
                          <a:latin typeface="Times New Roman" panose="02020603050405020304" pitchFamily="18" charset="0"/>
                          <a:ea typeface="Times New Roman" panose="02020603050405020304" pitchFamily="18" charset="0"/>
                        </a:rPr>
                        <a:t>Tambourissa sp.</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80"/>
                        </a:spcAft>
                      </a:pPr>
                      <a:r>
                        <a:rPr lang="fr-FR" sz="1100">
                          <a:solidFill>
                            <a:srgbClr val="000000"/>
                          </a:solidFill>
                          <a:effectLst/>
                          <a:latin typeface="Times New Roman" panose="02020603050405020304" pitchFamily="18" charset="0"/>
                          <a:ea typeface="Times New Roman" panose="02020603050405020304" pitchFamily="18" charset="0"/>
                        </a:rPr>
                        <a:t>Ambora</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80"/>
                        </a:spcAft>
                      </a:pPr>
                      <a:r>
                        <a:rPr lang="fr-FR" sz="1100" dirty="0" err="1">
                          <a:solidFill>
                            <a:srgbClr val="000000"/>
                          </a:solidFill>
                          <a:effectLst/>
                          <a:latin typeface="Times New Roman" panose="02020603050405020304" pitchFamily="18" charset="0"/>
                          <a:ea typeface="Times New Roman" panose="02020603050405020304" pitchFamily="18" charset="0"/>
                        </a:rPr>
                        <a:t>Monimiaceae</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80"/>
                        </a:spcAft>
                      </a:pPr>
                      <a:r>
                        <a:rPr lang="fr-FR" sz="1100">
                          <a:solidFill>
                            <a:srgbClr val="000000"/>
                          </a:solidFill>
                          <a:effectLst/>
                          <a:latin typeface="Times New Roman" panose="02020603050405020304" pitchFamily="18" charset="0"/>
                          <a:ea typeface="Times New Roman" panose="02020603050405020304" pitchFamily="18" charset="0"/>
                        </a:rPr>
                        <a:t>x</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82880">
                <a:tc>
                  <a:txBody>
                    <a:bodyPr/>
                    <a:lstStyle/>
                    <a:p>
                      <a:pPr marL="45720" eaLnBrk="0" fontAlgn="base" hangingPunct="0">
                        <a:lnSpc>
                          <a:spcPts val="1150"/>
                        </a:lnSpc>
                        <a:spcAft>
                          <a:spcPts val="30"/>
                        </a:spcAft>
                      </a:pPr>
                      <a:r>
                        <a:rPr lang="fr-FR" sz="1100" i="1" spc="-5">
                          <a:solidFill>
                            <a:srgbClr val="000000"/>
                          </a:solidFill>
                          <a:effectLst/>
                          <a:latin typeface="Times New Roman" panose="02020603050405020304" pitchFamily="18" charset="0"/>
                          <a:ea typeface="Times New Roman" panose="02020603050405020304" pitchFamily="18" charset="0"/>
                        </a:rPr>
                        <a:t>Tambourissa sp.</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30"/>
                        </a:spcAft>
                      </a:pPr>
                      <a:r>
                        <a:rPr lang="fr-FR" sz="1100">
                          <a:solidFill>
                            <a:srgbClr val="000000"/>
                          </a:solidFill>
                          <a:effectLst/>
                          <a:latin typeface="Times New Roman" panose="02020603050405020304" pitchFamily="18" charset="0"/>
                          <a:ea typeface="Times New Roman" panose="02020603050405020304" pitchFamily="18" charset="0"/>
                        </a:rPr>
                        <a:t>Hasintohy</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30"/>
                        </a:spcAft>
                      </a:pPr>
                      <a:r>
                        <a:rPr lang="fr-FR" sz="1100" dirty="0" err="1">
                          <a:solidFill>
                            <a:srgbClr val="000000"/>
                          </a:solidFill>
                          <a:effectLst/>
                          <a:latin typeface="Times New Roman" panose="02020603050405020304" pitchFamily="18" charset="0"/>
                          <a:ea typeface="Times New Roman" panose="02020603050405020304" pitchFamily="18" charset="0"/>
                        </a:rPr>
                        <a:t>Monimiaceae</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30"/>
                        </a:spcAft>
                      </a:pPr>
                      <a:r>
                        <a:rPr lang="fr-FR" sz="1100">
                          <a:solidFill>
                            <a:srgbClr val="000000"/>
                          </a:solidFill>
                          <a:effectLst/>
                          <a:latin typeface="Times New Roman" panose="02020603050405020304" pitchFamily="18" charset="0"/>
                          <a:ea typeface="Times New Roman" panose="02020603050405020304" pitchFamily="18" charset="0"/>
                        </a:rPr>
                        <a:t>x</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50607">
                <a:tc>
                  <a:txBody>
                    <a:bodyPr/>
                    <a:lstStyle/>
                    <a:p>
                      <a:pPr marL="45720" eaLnBrk="0" fontAlgn="base" hangingPunct="0">
                        <a:lnSpc>
                          <a:spcPts val="1150"/>
                        </a:lnSpc>
                        <a:spcAft>
                          <a:spcPts val="80"/>
                        </a:spcAft>
                      </a:pPr>
                      <a:r>
                        <a:rPr lang="fr-FR" sz="1100" i="1" spc="-15">
                          <a:solidFill>
                            <a:srgbClr val="000000"/>
                          </a:solidFill>
                          <a:effectLst/>
                          <a:latin typeface="Times New Roman" panose="02020603050405020304" pitchFamily="18" charset="0"/>
                          <a:ea typeface="Times New Roman" panose="02020603050405020304" pitchFamily="18" charset="0"/>
                        </a:rPr>
                        <a:t>Uapaca sp.</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80"/>
                        </a:spcAft>
                      </a:pPr>
                      <a:r>
                        <a:rPr lang="fr-FR" sz="1100">
                          <a:solidFill>
                            <a:srgbClr val="000000"/>
                          </a:solidFill>
                          <a:effectLst/>
                          <a:latin typeface="Times New Roman" panose="02020603050405020304" pitchFamily="18" charset="0"/>
                          <a:ea typeface="Times New Roman" panose="02020603050405020304" pitchFamily="18" charset="0"/>
                        </a:rPr>
                        <a:t>Vapaka</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80"/>
                        </a:spcAft>
                      </a:pPr>
                      <a:r>
                        <a:rPr lang="fr-FR" sz="1100" dirty="0" err="1">
                          <a:solidFill>
                            <a:srgbClr val="000000"/>
                          </a:solidFill>
                          <a:effectLst/>
                          <a:latin typeface="Times New Roman" panose="02020603050405020304" pitchFamily="18" charset="0"/>
                          <a:ea typeface="Times New Roman" panose="02020603050405020304" pitchFamily="18" charset="0"/>
                        </a:rPr>
                        <a:t>Euphorbiaceae</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80"/>
                        </a:spcAft>
                      </a:pPr>
                      <a:r>
                        <a:rPr lang="fr-FR" sz="1100" dirty="0">
                          <a:solidFill>
                            <a:srgbClr val="000000"/>
                          </a:solidFill>
                          <a:effectLst/>
                          <a:latin typeface="Times New Roman" panose="02020603050405020304" pitchFamily="18" charset="0"/>
                          <a:ea typeface="Times New Roman" panose="02020603050405020304" pitchFamily="18" charset="0"/>
                        </a:rPr>
                        <a:t>x</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80"/>
                        </a:spcAft>
                      </a:pPr>
                      <a:r>
                        <a:rPr lang="fr-FR" sz="1100">
                          <a:solidFill>
                            <a:srgbClr val="000000"/>
                          </a:solidFill>
                          <a:effectLst/>
                          <a:latin typeface="Times New Roman" panose="02020603050405020304" pitchFamily="18" charset="0"/>
                          <a:ea typeface="Times New Roman" panose="02020603050405020304" pitchFamily="18" charset="0"/>
                        </a:rPr>
                        <a:t>x</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76922">
                <a:tc>
                  <a:txBody>
                    <a:bodyPr/>
                    <a:lstStyle/>
                    <a:p>
                      <a:pPr marL="45720" eaLnBrk="0" fontAlgn="base" hangingPunct="0">
                        <a:lnSpc>
                          <a:spcPts val="1150"/>
                        </a:lnSpc>
                        <a:spcAft>
                          <a:spcPts val="130"/>
                        </a:spcAft>
                      </a:pPr>
                      <a:r>
                        <a:rPr lang="fr-FR" sz="1100" i="1" spc="-15" dirty="0" err="1">
                          <a:solidFill>
                            <a:srgbClr val="000000"/>
                          </a:solidFill>
                          <a:effectLst/>
                          <a:latin typeface="Times New Roman" panose="02020603050405020304" pitchFamily="18" charset="0"/>
                          <a:ea typeface="Times New Roman" panose="02020603050405020304" pitchFamily="18" charset="0"/>
                        </a:rPr>
                        <a:t>Weinmania</a:t>
                      </a:r>
                      <a:r>
                        <a:rPr lang="fr-FR" sz="1100" i="1" spc="-15" dirty="0">
                          <a:solidFill>
                            <a:srgbClr val="000000"/>
                          </a:solidFill>
                          <a:effectLst/>
                          <a:latin typeface="Times New Roman" panose="02020603050405020304" pitchFamily="18" charset="0"/>
                          <a:ea typeface="Times New Roman" panose="02020603050405020304" pitchFamily="18" charset="0"/>
                        </a:rPr>
                        <a:t> </a:t>
                      </a:r>
                      <a:r>
                        <a:rPr lang="fr-FR" sz="1100" i="1" spc="-15" dirty="0" err="1">
                          <a:solidFill>
                            <a:srgbClr val="000000"/>
                          </a:solidFill>
                          <a:effectLst/>
                          <a:latin typeface="Times New Roman" panose="02020603050405020304" pitchFamily="18" charset="0"/>
                          <a:ea typeface="Times New Roman" panose="02020603050405020304" pitchFamily="18" charset="0"/>
                        </a:rPr>
                        <a:t>sp</a:t>
                      </a:r>
                      <a:r>
                        <a:rPr lang="fr-FR" sz="1100" i="1" spc="-15" dirty="0">
                          <a:solidFill>
                            <a:srgbClr val="000000"/>
                          </a:solidFill>
                          <a:effectLst/>
                          <a:latin typeface="Times New Roman" panose="02020603050405020304" pitchFamily="18" charset="0"/>
                          <a:ea typeface="Times New Roman" panose="02020603050405020304" pitchFamily="18" charset="0"/>
                        </a:rPr>
                        <a:t>.</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130"/>
                        </a:spcAft>
                      </a:pPr>
                      <a:r>
                        <a:rPr lang="fr-FR" sz="1100">
                          <a:solidFill>
                            <a:srgbClr val="000000"/>
                          </a:solidFill>
                          <a:effectLst/>
                          <a:latin typeface="Times New Roman" panose="02020603050405020304" pitchFamily="18" charset="0"/>
                          <a:ea typeface="Times New Roman" panose="02020603050405020304" pitchFamily="18" charset="0"/>
                        </a:rPr>
                        <a:t>Lalona</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130"/>
                        </a:spcAft>
                      </a:pPr>
                      <a:r>
                        <a:rPr lang="fr-FR" sz="1100">
                          <a:solidFill>
                            <a:srgbClr val="000000"/>
                          </a:solidFill>
                          <a:effectLst/>
                          <a:latin typeface="Times New Roman" panose="02020603050405020304" pitchFamily="18" charset="0"/>
                          <a:ea typeface="Times New Roman" panose="02020603050405020304" pitchFamily="18" charset="0"/>
                        </a:rPr>
                        <a:t>Cunoniaceae</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130"/>
                        </a:spcAft>
                      </a:pPr>
                      <a:r>
                        <a:rPr lang="fr-FR" sz="1100" dirty="0">
                          <a:solidFill>
                            <a:srgbClr val="000000"/>
                          </a:solidFill>
                          <a:effectLst/>
                          <a:latin typeface="Times New Roman" panose="02020603050405020304" pitchFamily="18" charset="0"/>
                          <a:ea typeface="Times New Roman" panose="02020603050405020304" pitchFamily="18" charset="0"/>
                        </a:rPr>
                        <a:t>x</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dirty="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59005">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75"/>
                        </a:spcAft>
                      </a:pPr>
                      <a:r>
                        <a:rPr lang="fr-FR" sz="1100">
                          <a:solidFill>
                            <a:srgbClr val="000000"/>
                          </a:solidFill>
                          <a:effectLst/>
                          <a:latin typeface="Times New Roman" panose="02020603050405020304" pitchFamily="18" charset="0"/>
                          <a:ea typeface="Times New Roman" panose="02020603050405020304" pitchFamily="18" charset="0"/>
                        </a:rPr>
                        <a:t>Antafononana</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75"/>
                        </a:spcAft>
                      </a:pPr>
                      <a:r>
                        <a:rPr lang="fr-FR" sz="1100">
                          <a:solidFill>
                            <a:srgbClr val="000000"/>
                          </a:solidFill>
                          <a:effectLst/>
                          <a:latin typeface="Times New Roman" panose="02020603050405020304" pitchFamily="18" charset="0"/>
                          <a:ea typeface="Times New Roman" panose="02020603050405020304" pitchFamily="18" charset="0"/>
                        </a:rPr>
                        <a:t>x</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dirty="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dirty="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59005">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55"/>
                        </a:spcAft>
                      </a:pPr>
                      <a:r>
                        <a:rPr lang="fr-FR" sz="1100">
                          <a:solidFill>
                            <a:srgbClr val="000000"/>
                          </a:solidFill>
                          <a:effectLst/>
                          <a:latin typeface="Times New Roman" panose="02020603050405020304" pitchFamily="18" charset="0"/>
                          <a:ea typeface="Times New Roman" panose="02020603050405020304" pitchFamily="18" charset="0"/>
                        </a:rPr>
                        <a:t>Hazombaorano</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55"/>
                        </a:spcAft>
                      </a:pPr>
                      <a:r>
                        <a:rPr lang="fr-FR" sz="1100">
                          <a:solidFill>
                            <a:srgbClr val="000000"/>
                          </a:solidFill>
                          <a:effectLst/>
                          <a:latin typeface="Times New Roman" panose="02020603050405020304" pitchFamily="18" charset="0"/>
                          <a:ea typeface="Times New Roman" panose="02020603050405020304" pitchFamily="18" charset="0"/>
                        </a:rPr>
                        <a:t>x</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dirty="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59005">
                <a:tc>
                  <a:txBody>
                    <a:bodyPr/>
                    <a:lstStyle/>
                    <a:p>
                      <a:pPr eaLnBrk="0" fontAlgn="base" hangingPunct="0">
                        <a:lnSpc>
                          <a:spcPct val="107000"/>
                        </a:lnSpc>
                        <a:spcAft>
                          <a:spcPts val="0"/>
                        </a:spcAft>
                      </a:pPr>
                      <a:r>
                        <a:rPr lang="fr-FR" sz="1100" dirty="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175"/>
                        </a:spcAft>
                      </a:pPr>
                      <a:r>
                        <a:rPr lang="fr-FR" sz="1100" dirty="0" err="1">
                          <a:solidFill>
                            <a:srgbClr val="000000"/>
                          </a:solidFill>
                          <a:effectLst/>
                          <a:latin typeface="Times New Roman" panose="02020603050405020304" pitchFamily="18" charset="0"/>
                          <a:ea typeface="Times New Roman" panose="02020603050405020304" pitchFamily="18" charset="0"/>
                        </a:rPr>
                        <a:t>Minavahitra</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eaLnBrk="0" fontAlgn="base" hangingPunct="0">
                        <a:lnSpc>
                          <a:spcPct val="107000"/>
                        </a:lnSpc>
                        <a:spcAft>
                          <a:spcPts val="0"/>
                        </a:spcAft>
                      </a:pPr>
                      <a:r>
                        <a:rPr lang="fr-FR" sz="1100">
                          <a:effectLst/>
                          <a:latin typeface="Times New Roman" panose="02020603050405020304" pitchFamily="18" charset="0"/>
                          <a:ea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eaLnBrk="0" fontAlgn="base" hangingPunct="0">
                        <a:lnSpc>
                          <a:spcPts val="1150"/>
                        </a:lnSpc>
                        <a:spcAft>
                          <a:spcPts val="175"/>
                        </a:spcAft>
                      </a:pPr>
                      <a:r>
                        <a:rPr lang="fr-FR" sz="1100" dirty="0">
                          <a:solidFill>
                            <a:srgbClr val="000000"/>
                          </a:solidFill>
                          <a:effectLst/>
                          <a:latin typeface="Times New Roman" panose="02020603050405020304" pitchFamily="18" charset="0"/>
                          <a:ea typeface="Times New Roman" panose="02020603050405020304" pitchFamily="18" charset="0"/>
                        </a:rPr>
                        <a:t>x</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bl>
          </a:graphicData>
        </a:graphic>
      </p:graphicFrame>
      <p:sp>
        <p:nvSpPr>
          <p:cNvPr id="6" name="ZoneTexte 5"/>
          <p:cNvSpPr txBox="1"/>
          <p:nvPr/>
        </p:nvSpPr>
        <p:spPr>
          <a:xfrm>
            <a:off x="901820" y="5492597"/>
            <a:ext cx="5068674" cy="1200329"/>
          </a:xfrm>
          <a:prstGeom prst="rect">
            <a:avLst/>
          </a:prstGeom>
          <a:noFill/>
        </p:spPr>
        <p:txBody>
          <a:bodyPr wrap="square" rtlCol="0">
            <a:spAutoFit/>
          </a:bodyPr>
          <a:lstStyle/>
          <a:p>
            <a:pPr algn="r"/>
            <a:r>
              <a:rPr lang="fr-FR" sz="1200" dirty="0">
                <a:solidFill>
                  <a:srgbClr val="008000"/>
                </a:solidFill>
              </a:rPr>
              <a:t>Source : </a:t>
            </a:r>
            <a:r>
              <a:rPr lang="fr-FR" sz="1200" i="1" dirty="0" smtClean="0">
                <a:solidFill>
                  <a:srgbClr val="008000"/>
                </a:solidFill>
              </a:rPr>
              <a:t>Tableau </a:t>
            </a:r>
            <a:r>
              <a:rPr lang="fr-FR" sz="1200" i="1" dirty="0">
                <a:solidFill>
                  <a:srgbClr val="008000"/>
                </a:solidFill>
              </a:rPr>
              <a:t>5 : Espèces ligneuses prélevées par les bûcherons de </a:t>
            </a:r>
            <a:r>
              <a:rPr lang="fr-FR" sz="1200" i="1" dirty="0" err="1">
                <a:solidFill>
                  <a:srgbClr val="008000"/>
                </a:solidFill>
              </a:rPr>
              <a:t>Manompana</a:t>
            </a:r>
            <a:r>
              <a:rPr lang="fr-FR" sz="1200" i="1" dirty="0">
                <a:solidFill>
                  <a:srgbClr val="008000"/>
                </a:solidFill>
              </a:rPr>
              <a:t> pour la construction </a:t>
            </a:r>
            <a:r>
              <a:rPr lang="fr-FR" sz="1200" dirty="0">
                <a:solidFill>
                  <a:srgbClr val="008000"/>
                </a:solidFill>
              </a:rPr>
              <a:t>(Leroy, 2008) </a:t>
            </a:r>
            <a:r>
              <a:rPr lang="fr-FR" sz="1200" dirty="0" smtClean="0">
                <a:solidFill>
                  <a:srgbClr val="008000"/>
                </a:solidFill>
              </a:rPr>
              <a:t> In </a:t>
            </a:r>
            <a:r>
              <a:rPr lang="fr-FR" sz="1200" i="1" dirty="0" smtClean="0">
                <a:solidFill>
                  <a:srgbClr val="008000"/>
                </a:solidFill>
              </a:rPr>
              <a:t>Etat </a:t>
            </a:r>
            <a:r>
              <a:rPr lang="fr-FR" sz="1200" i="1" dirty="0">
                <a:solidFill>
                  <a:srgbClr val="008000"/>
                </a:solidFill>
              </a:rPr>
              <a:t>des lieux et priorités de gestion des ressources naturelles forestières de la commune de </a:t>
            </a:r>
            <a:r>
              <a:rPr lang="fr-FR" sz="1200" i="1" dirty="0" err="1">
                <a:solidFill>
                  <a:srgbClr val="008000"/>
                </a:solidFill>
              </a:rPr>
              <a:t>Manompana</a:t>
            </a:r>
            <a:r>
              <a:rPr lang="fr-FR" sz="1200" dirty="0">
                <a:solidFill>
                  <a:srgbClr val="008000"/>
                </a:solidFill>
              </a:rPr>
              <a:t>, </a:t>
            </a:r>
            <a:r>
              <a:rPr lang="fr-FR" sz="1200" dirty="0" err="1">
                <a:solidFill>
                  <a:srgbClr val="008000"/>
                </a:solidFill>
              </a:rPr>
              <a:t>Beaucent</a:t>
            </a:r>
            <a:r>
              <a:rPr lang="fr-FR" sz="1200" dirty="0">
                <a:solidFill>
                  <a:srgbClr val="008000"/>
                </a:solidFill>
              </a:rPr>
              <a:t> S. et Fayolle M., projet MAMIA 2009, </a:t>
            </a:r>
            <a:r>
              <a:rPr lang="fr-FR" sz="1200" dirty="0">
                <a:solidFill>
                  <a:srgbClr val="008000"/>
                </a:solidFill>
                <a:hlinkClick r:id="rId2"/>
              </a:rPr>
              <a:t>http://</a:t>
            </a:r>
            <a:r>
              <a:rPr lang="fr-FR" sz="1200" dirty="0" smtClean="0">
                <a:solidFill>
                  <a:srgbClr val="008000"/>
                </a:solidFill>
                <a:hlinkClick r:id="rId2"/>
              </a:rPr>
              <a:t>www-sfdp.u-strasbg.fr/primatologie/pdf/Gestion_ressources_forestieres_Manompana.pdf</a:t>
            </a:r>
            <a:r>
              <a:rPr lang="fr-FR" sz="1200" dirty="0" smtClean="0">
                <a:solidFill>
                  <a:srgbClr val="008000"/>
                </a:solidFill>
              </a:rPr>
              <a:t> </a:t>
            </a:r>
            <a:r>
              <a:rPr lang="fr-FR" sz="1200" dirty="0" smtClean="0">
                <a:solidFill>
                  <a:srgbClr val="008000"/>
                </a:solidFill>
                <a:latin typeface="Calibri" panose="020F0502020204030204" pitchFamily="34" charset="0"/>
              </a:rPr>
              <a:t>→</a:t>
            </a:r>
            <a:endParaRPr lang="fr-FR" sz="1200" dirty="0">
              <a:solidFill>
                <a:srgbClr val="008000"/>
              </a:solidFill>
            </a:endParaRPr>
          </a:p>
        </p:txBody>
      </p:sp>
    </p:spTree>
    <p:extLst>
      <p:ext uri="{BB962C8B-B14F-4D97-AF65-F5344CB8AC3E}">
        <p14:creationId xmlns:p14="http://schemas.microsoft.com/office/powerpoint/2010/main" val="13633439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04249" y="181284"/>
            <a:ext cx="797571" cy="365125"/>
          </a:xfrm>
        </p:spPr>
        <p:txBody>
          <a:bodyPr/>
          <a:lstStyle/>
          <a:p>
            <a:fld id="{814B13E8-1059-4FEE-952E-0153852B3488}" type="slidenum">
              <a:rPr lang="fr-FR" smtClean="0"/>
              <a:t>136</a:t>
            </a:fld>
            <a:endParaRPr lang="fr-FR" dirty="0"/>
          </a:p>
        </p:txBody>
      </p:sp>
      <p:sp>
        <p:nvSpPr>
          <p:cNvPr id="3" name="Rectangle 2"/>
          <p:cNvSpPr/>
          <p:nvPr/>
        </p:nvSpPr>
        <p:spPr>
          <a:xfrm>
            <a:off x="104249" y="550615"/>
            <a:ext cx="3305925" cy="646331"/>
          </a:xfrm>
          <a:prstGeom prst="rect">
            <a:avLst/>
          </a:prstGeom>
        </p:spPr>
        <p:txBody>
          <a:bodyPr wrap="square">
            <a:spAutoFit/>
          </a:bodyPr>
          <a:lstStyle/>
          <a:p>
            <a:r>
              <a:rPr lang="fr-FR" dirty="0" smtClean="0">
                <a:solidFill>
                  <a:srgbClr val="008000"/>
                </a:solidFill>
              </a:rPr>
              <a:t>A6. </a:t>
            </a:r>
            <a:r>
              <a:rPr lang="fr-FR" b="1" dirty="0">
                <a:solidFill>
                  <a:srgbClr val="008000"/>
                </a:solidFill>
              </a:rPr>
              <a:t>Liste des espèces que l’on souhaiterait revoir sur le littoral</a:t>
            </a:r>
            <a:r>
              <a:rPr lang="fr-FR" dirty="0">
                <a:solidFill>
                  <a:srgbClr val="008000"/>
                </a:solidFill>
              </a:rPr>
              <a:t>.</a:t>
            </a:r>
          </a:p>
        </p:txBody>
      </p:sp>
      <p:sp>
        <p:nvSpPr>
          <p:cNvPr id="4" name="ZoneTexte 3"/>
          <p:cNvSpPr txBox="1"/>
          <p:nvPr/>
        </p:nvSpPr>
        <p:spPr>
          <a:xfrm>
            <a:off x="4478553" y="19919"/>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5" name="Rectangle 4"/>
          <p:cNvSpPr/>
          <p:nvPr/>
        </p:nvSpPr>
        <p:spPr>
          <a:xfrm>
            <a:off x="104249" y="5389581"/>
            <a:ext cx="2854104" cy="1194099"/>
          </a:xfrm>
          <a:prstGeom prst="rect">
            <a:avLst/>
          </a:prstGeom>
        </p:spPr>
        <p:txBody>
          <a:bodyPr wrap="square">
            <a:spAutoFit/>
          </a:bodyPr>
          <a:lstStyle/>
          <a:p>
            <a:r>
              <a:rPr lang="fr-FR" sz="1200" dirty="0" err="1">
                <a:solidFill>
                  <a:srgbClr val="008000"/>
                </a:solidFill>
              </a:rPr>
              <a:t>Appendix</a:t>
            </a:r>
            <a:r>
              <a:rPr lang="fr-FR" sz="1200" dirty="0">
                <a:solidFill>
                  <a:srgbClr val="008000"/>
                </a:solidFill>
              </a:rPr>
              <a:t> 1: Key </a:t>
            </a:r>
            <a:r>
              <a:rPr lang="fr-FR" sz="1200" dirty="0" err="1">
                <a:solidFill>
                  <a:srgbClr val="008000"/>
                </a:solidFill>
              </a:rPr>
              <a:t>Biodiversity</a:t>
            </a:r>
            <a:r>
              <a:rPr lang="fr-FR" sz="1200" dirty="0">
                <a:solidFill>
                  <a:srgbClr val="008000"/>
                </a:solidFill>
              </a:rPr>
              <a:t> Components Matrix (KBCM) and Habitat Hectares Score, </a:t>
            </a:r>
            <a:r>
              <a:rPr lang="fr-FR" sz="1200" dirty="0" err="1">
                <a:solidFill>
                  <a:srgbClr val="008000"/>
                </a:solidFill>
              </a:rPr>
              <a:t>December</a:t>
            </a:r>
            <a:r>
              <a:rPr lang="fr-FR" sz="1200" dirty="0">
                <a:solidFill>
                  <a:srgbClr val="008000"/>
                </a:solidFill>
              </a:rPr>
              <a:t> 2008 </a:t>
            </a:r>
            <a:r>
              <a:rPr lang="fr-FR" sz="1200" dirty="0" err="1" smtClean="0">
                <a:solidFill>
                  <a:srgbClr val="008000"/>
                </a:solidFill>
              </a:rPr>
              <a:t>Iteration</a:t>
            </a:r>
            <a:r>
              <a:rPr lang="fr-FR" sz="1200" dirty="0" smtClean="0">
                <a:solidFill>
                  <a:srgbClr val="008000"/>
                </a:solidFill>
              </a:rPr>
              <a:t>.  Source : </a:t>
            </a:r>
            <a:r>
              <a:rPr lang="en-US" sz="1200" dirty="0">
                <a:solidFill>
                  <a:srgbClr val="008000"/>
                </a:solidFill>
              </a:rPr>
              <a:t>BBOP Pilot Project Case Study - The </a:t>
            </a:r>
            <a:r>
              <a:rPr lang="en-US" sz="1200" dirty="0" err="1">
                <a:solidFill>
                  <a:srgbClr val="008000"/>
                </a:solidFill>
              </a:rPr>
              <a:t>Ambatovy</a:t>
            </a:r>
            <a:r>
              <a:rPr lang="en-US" sz="1200" dirty="0">
                <a:solidFill>
                  <a:srgbClr val="008000"/>
                </a:solidFill>
              </a:rPr>
              <a:t> Project, </a:t>
            </a:r>
            <a:r>
              <a:rPr lang="en-US" sz="1200" dirty="0">
                <a:solidFill>
                  <a:srgbClr val="008000"/>
                </a:solidFill>
                <a:hlinkClick r:id="rId2"/>
              </a:rPr>
              <a:t>http://</a:t>
            </a:r>
            <a:r>
              <a:rPr lang="en-US" sz="1200" dirty="0" smtClean="0">
                <a:solidFill>
                  <a:srgbClr val="008000"/>
                </a:solidFill>
                <a:hlinkClick r:id="rId2"/>
              </a:rPr>
              <a:t>www.forest-trends.org/documents/files/doc_3118.pdf</a:t>
            </a:r>
            <a:r>
              <a:rPr lang="en-US" sz="1200" dirty="0" smtClean="0">
                <a:solidFill>
                  <a:srgbClr val="008000"/>
                </a:solidFill>
              </a:rPr>
              <a:t> </a:t>
            </a:r>
            <a:endParaRPr lang="fr-FR" sz="1200" dirty="0">
              <a:solidFill>
                <a:srgbClr val="008000"/>
              </a:solidFill>
            </a:endParaRPr>
          </a:p>
        </p:txBody>
      </p:sp>
      <p:graphicFrame>
        <p:nvGraphicFramePr>
          <p:cNvPr id="6" name="Tableau 5"/>
          <p:cNvGraphicFramePr>
            <a:graphicFrameLocks noGrp="1"/>
          </p:cNvGraphicFramePr>
          <p:nvPr>
            <p:extLst>
              <p:ext uri="{D42A27DB-BD31-4B8C-83A1-F6EECF244321}">
                <p14:modId xmlns:p14="http://schemas.microsoft.com/office/powerpoint/2010/main" val="2060111564"/>
              </p:ext>
            </p:extLst>
          </p:nvPr>
        </p:nvGraphicFramePr>
        <p:xfrm>
          <a:off x="3709566" y="554823"/>
          <a:ext cx="8306726" cy="6214690"/>
        </p:xfrm>
        <a:graphic>
          <a:graphicData uri="http://schemas.openxmlformats.org/drawingml/2006/table">
            <a:tbl>
              <a:tblPr>
                <a:tableStyleId>{5C22544A-7EE6-4342-B048-85BDC9FD1C3A}</a:tableStyleId>
              </a:tblPr>
              <a:tblGrid>
                <a:gridCol w="1636985"/>
                <a:gridCol w="623943"/>
                <a:gridCol w="376518"/>
                <a:gridCol w="548640"/>
                <a:gridCol w="473336"/>
                <a:gridCol w="527125"/>
                <a:gridCol w="505609"/>
                <a:gridCol w="3614570"/>
              </a:tblGrid>
              <a:tr h="159668">
                <a:tc>
                  <a:txBody>
                    <a:bodyPr/>
                    <a:lstStyle/>
                    <a:p>
                      <a:pPr marL="8890" eaLnBrk="0" fontAlgn="base" hangingPunct="0">
                        <a:lnSpc>
                          <a:spcPts val="410"/>
                        </a:lnSpc>
                        <a:spcAft>
                          <a:spcPts val="0"/>
                        </a:spcAft>
                      </a:pPr>
                      <a:r>
                        <a:rPr lang="fr-FR" sz="900" b="1" dirty="0">
                          <a:solidFill>
                            <a:srgbClr val="008000"/>
                          </a:solidFill>
                          <a:effectLst/>
                        </a:rPr>
                        <a:t>MAMMALS</a:t>
                      </a:r>
                      <a:endParaRPr lang="fr-FR" sz="900" b="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9668">
                <a:tc>
                  <a:txBody>
                    <a:bodyPr/>
                    <a:lstStyle/>
                    <a:p>
                      <a:pPr marL="8890" eaLnBrk="0" fontAlgn="base" hangingPunct="0">
                        <a:lnSpc>
                          <a:spcPts val="440"/>
                        </a:lnSpc>
                        <a:spcAft>
                          <a:spcPts val="0"/>
                        </a:spcAft>
                      </a:pPr>
                      <a:r>
                        <a:rPr lang="fr-FR" sz="900" i="1" dirty="0" err="1">
                          <a:solidFill>
                            <a:srgbClr val="008000"/>
                          </a:solidFill>
                          <a:effectLst/>
                        </a:rPr>
                        <a:t>Prosimans</a:t>
                      </a:r>
                      <a:r>
                        <a:rPr lang="fr-FR" sz="900" i="1" dirty="0">
                          <a:solidFill>
                            <a:srgbClr val="008000"/>
                          </a:solidFill>
                          <a:effectLst/>
                        </a:rPr>
                        <a:t> (primates)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3472">
                <a:tc>
                  <a:txBody>
                    <a:bodyPr/>
                    <a:lstStyle/>
                    <a:p>
                      <a:pPr marL="8890" eaLnBrk="0" fontAlgn="base" hangingPunct="0">
                        <a:lnSpc>
                          <a:spcPts val="460"/>
                        </a:lnSpc>
                        <a:spcAft>
                          <a:spcPts val="0"/>
                        </a:spcAft>
                      </a:pPr>
                      <a:r>
                        <a:rPr lang="fr-FR" sz="900" i="1" dirty="0" err="1">
                          <a:solidFill>
                            <a:srgbClr val="008000"/>
                          </a:solidFill>
                          <a:effectLst/>
                        </a:rPr>
                        <a:t>Allocebus</a:t>
                      </a:r>
                      <a:r>
                        <a:rPr lang="fr-FR" sz="900" i="1" dirty="0">
                          <a:solidFill>
                            <a:srgbClr val="008000"/>
                          </a:solidFill>
                          <a:effectLst/>
                        </a:rPr>
                        <a:t> </a:t>
                      </a:r>
                      <a:r>
                        <a:rPr lang="fr-FR" sz="900" i="1" dirty="0" err="1">
                          <a:solidFill>
                            <a:srgbClr val="008000"/>
                          </a:solidFill>
                          <a:effectLst/>
                        </a:rPr>
                        <a:t>trichotis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DD</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spc="-15">
                          <a:solidFill>
                            <a:srgbClr val="008000"/>
                          </a:solidFill>
                          <a:effectLst/>
                        </a:rPr>
                        <a:t>Ecotourism, illegal bush meat, CITES I</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3472">
                <a:tc>
                  <a:txBody>
                    <a:bodyPr/>
                    <a:lstStyle/>
                    <a:p>
                      <a:pPr marL="8890" eaLnBrk="0" fontAlgn="base" hangingPunct="0">
                        <a:lnSpc>
                          <a:spcPts val="485"/>
                        </a:lnSpc>
                        <a:spcAft>
                          <a:spcPts val="0"/>
                        </a:spcAft>
                      </a:pPr>
                      <a:r>
                        <a:rPr lang="fr-FR" sz="900" i="1" spc="5" dirty="0" err="1">
                          <a:solidFill>
                            <a:srgbClr val="008000"/>
                          </a:solidFill>
                          <a:effectLst/>
                        </a:rPr>
                        <a:t>Avahi</a:t>
                      </a:r>
                      <a:r>
                        <a:rPr lang="fr-FR" sz="900" i="1" spc="5" dirty="0">
                          <a:solidFill>
                            <a:srgbClr val="008000"/>
                          </a:solidFill>
                          <a:effectLst/>
                        </a:rPr>
                        <a:t> </a:t>
                      </a:r>
                      <a:r>
                        <a:rPr lang="fr-FR" sz="900" i="1" spc="5" dirty="0" err="1">
                          <a:solidFill>
                            <a:srgbClr val="008000"/>
                          </a:solidFill>
                          <a:effectLst/>
                        </a:rPr>
                        <a:t>laniger</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15">
                          <a:solidFill>
                            <a:srgbClr val="008000"/>
                          </a:solidFill>
                          <a:effectLst/>
                        </a:rPr>
                        <a:t>Ecotourism, illegal bush meat, CITES I</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3472">
                <a:tc>
                  <a:txBody>
                    <a:bodyPr/>
                    <a:lstStyle/>
                    <a:p>
                      <a:pPr marL="8890" eaLnBrk="0" fontAlgn="base" hangingPunct="0">
                        <a:lnSpc>
                          <a:spcPts val="485"/>
                        </a:lnSpc>
                        <a:spcAft>
                          <a:spcPts val="0"/>
                        </a:spcAft>
                      </a:pPr>
                      <a:r>
                        <a:rPr lang="fr-FR" sz="900" i="1" dirty="0" err="1">
                          <a:solidFill>
                            <a:srgbClr val="008000"/>
                          </a:solidFill>
                          <a:effectLst/>
                        </a:rPr>
                        <a:t>Cheirogaleus</a:t>
                      </a:r>
                      <a:r>
                        <a:rPr lang="fr-FR" sz="900" i="1" dirty="0">
                          <a:solidFill>
                            <a:srgbClr val="008000"/>
                          </a:solidFill>
                          <a:effectLst/>
                        </a:rPr>
                        <a:t> </a:t>
                      </a:r>
                      <a:r>
                        <a:rPr lang="fr-FR" sz="900" i="1" dirty="0" err="1">
                          <a:solidFill>
                            <a:srgbClr val="008000"/>
                          </a:solidFill>
                          <a:effectLst/>
                        </a:rPr>
                        <a:t>crossleyi</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DD</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15">
                          <a:solidFill>
                            <a:srgbClr val="008000"/>
                          </a:solidFill>
                          <a:effectLst/>
                        </a:rPr>
                        <a:t>Ecotourism, illegal bush meat, CITES I</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3519">
                <a:tc>
                  <a:txBody>
                    <a:bodyPr/>
                    <a:lstStyle/>
                    <a:p>
                      <a:pPr marL="8890" eaLnBrk="0" fontAlgn="base" hangingPunct="0">
                        <a:lnSpc>
                          <a:spcPts val="435"/>
                        </a:lnSpc>
                        <a:spcAft>
                          <a:spcPts val="0"/>
                        </a:spcAft>
                      </a:pPr>
                      <a:r>
                        <a:rPr lang="fr-FR" sz="900" i="1" dirty="0" err="1">
                          <a:solidFill>
                            <a:srgbClr val="008000"/>
                          </a:solidFill>
                          <a:effectLst/>
                        </a:rPr>
                        <a:t>Cheirogaleus</a:t>
                      </a:r>
                      <a:r>
                        <a:rPr lang="fr-FR" sz="900" i="1" dirty="0">
                          <a:solidFill>
                            <a:srgbClr val="008000"/>
                          </a:solidFill>
                          <a:effectLst/>
                        </a:rPr>
                        <a:t> major</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spc="-10" dirty="0">
                          <a:solidFill>
                            <a:srgbClr val="008000"/>
                          </a:solidFill>
                          <a:effectLst/>
                        </a:rPr>
                        <a:t>LC</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spc="-15">
                          <a:solidFill>
                            <a:srgbClr val="008000"/>
                          </a:solidFill>
                          <a:effectLst/>
                        </a:rPr>
                        <a:t>Ecotourism, illegal bush meat, CITES I</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3472">
                <a:tc>
                  <a:txBody>
                    <a:bodyPr/>
                    <a:lstStyle/>
                    <a:p>
                      <a:pPr marL="8890" eaLnBrk="0" fontAlgn="base" hangingPunct="0">
                        <a:lnSpc>
                          <a:spcPts val="510"/>
                        </a:lnSpc>
                        <a:spcAft>
                          <a:spcPts val="0"/>
                        </a:spcAft>
                      </a:pPr>
                      <a:r>
                        <a:rPr lang="fr-FR" sz="900" i="1" dirty="0" err="1">
                          <a:solidFill>
                            <a:srgbClr val="008000"/>
                          </a:solidFill>
                          <a:effectLst/>
                        </a:rPr>
                        <a:t>Daubentonia</a:t>
                      </a:r>
                      <a:r>
                        <a:rPr lang="fr-FR" sz="900" i="1" dirty="0">
                          <a:solidFill>
                            <a:srgbClr val="008000"/>
                          </a:solidFill>
                          <a:effectLst/>
                        </a:rPr>
                        <a:t> </a:t>
                      </a:r>
                      <a:r>
                        <a:rPr lang="fr-FR" sz="900" i="1" dirty="0" err="1">
                          <a:solidFill>
                            <a:srgbClr val="008000"/>
                          </a:solidFill>
                          <a:effectLst/>
                        </a:rPr>
                        <a:t>madagascariensis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spc="5" dirty="0">
                          <a:solidFill>
                            <a:srgbClr val="008000"/>
                          </a:solidFill>
                          <a:effectLst/>
                        </a:rPr>
                        <a:t>NT</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spc="-15">
                          <a:solidFill>
                            <a:srgbClr val="008000"/>
                          </a:solidFill>
                          <a:effectLst/>
                        </a:rPr>
                        <a:t>Ecotourism, illegal bush meat, CITES I</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3472">
                <a:tc>
                  <a:txBody>
                    <a:bodyPr/>
                    <a:lstStyle/>
                    <a:p>
                      <a:pPr marL="8890" eaLnBrk="0" fontAlgn="base" hangingPunct="0">
                        <a:lnSpc>
                          <a:spcPts val="460"/>
                        </a:lnSpc>
                        <a:spcAft>
                          <a:spcPts val="0"/>
                        </a:spcAft>
                      </a:pPr>
                      <a:r>
                        <a:rPr lang="fr-FR" sz="900" i="1" dirty="0" err="1">
                          <a:solidFill>
                            <a:srgbClr val="008000"/>
                          </a:solidFill>
                          <a:effectLst/>
                        </a:rPr>
                        <a:t>Eulemur</a:t>
                      </a:r>
                      <a:r>
                        <a:rPr lang="fr-FR" sz="900" i="1" dirty="0">
                          <a:solidFill>
                            <a:srgbClr val="008000"/>
                          </a:solidFill>
                          <a:effectLst/>
                        </a:rPr>
                        <a:t> </a:t>
                      </a:r>
                      <a:r>
                        <a:rPr lang="fr-FR" sz="900" i="1" dirty="0" err="1">
                          <a:solidFill>
                            <a:srgbClr val="008000"/>
                          </a:solidFill>
                          <a:effectLst/>
                        </a:rPr>
                        <a:t>fulvus</a:t>
                      </a:r>
                      <a:r>
                        <a:rPr lang="fr-FR" sz="900" i="1" dirty="0">
                          <a:solidFill>
                            <a:srgbClr val="008000"/>
                          </a:solidFill>
                          <a:effectLst/>
                        </a:rPr>
                        <a:t> </a:t>
                      </a:r>
                      <a:r>
                        <a:rPr lang="fr-FR" sz="900" i="1" dirty="0" err="1">
                          <a:solidFill>
                            <a:srgbClr val="008000"/>
                          </a:solidFill>
                          <a:effectLst/>
                        </a:rPr>
                        <a:t>fulvus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spc="5">
                          <a:solidFill>
                            <a:srgbClr val="008000"/>
                          </a:solidFill>
                          <a:effectLst/>
                        </a:rPr>
                        <a:t>NT</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R="12065" algn="ctr" eaLnBrk="0" fontAlgn="base" hangingPunct="0">
                        <a:lnSpc>
                          <a:spcPts val="460"/>
                        </a:lnSpc>
                        <a:spcAft>
                          <a:spcPts val="0"/>
                        </a:spcAft>
                      </a:pPr>
                      <a:r>
                        <a:rPr lang="fr-FR" sz="900" dirty="0" err="1">
                          <a:solidFill>
                            <a:srgbClr val="008000"/>
                          </a:solidFill>
                          <a:effectLst/>
                        </a:rPr>
                        <a:t>Ecotourism</a:t>
                      </a:r>
                      <a:r>
                        <a:rPr lang="fr-FR" sz="900" dirty="0">
                          <a:solidFill>
                            <a:srgbClr val="008000"/>
                          </a:solidFill>
                          <a:effectLst/>
                        </a:rPr>
                        <a:t>, </a:t>
                      </a:r>
                      <a:r>
                        <a:rPr lang="fr-FR" sz="900" dirty="0" err="1">
                          <a:solidFill>
                            <a:srgbClr val="008000"/>
                          </a:solidFill>
                          <a:effectLst/>
                        </a:rPr>
                        <a:t>illegal</a:t>
                      </a:r>
                      <a:r>
                        <a:rPr lang="fr-FR" sz="900" dirty="0">
                          <a:solidFill>
                            <a:srgbClr val="008000"/>
                          </a:solidFill>
                          <a:effectLst/>
                        </a:rPr>
                        <a:t> bush </a:t>
                      </a:r>
                      <a:r>
                        <a:rPr lang="fr-FR" sz="900" dirty="0" err="1">
                          <a:solidFill>
                            <a:srgbClr val="008000"/>
                          </a:solidFill>
                          <a:effectLst/>
                        </a:rPr>
                        <a:t>meat</a:t>
                      </a:r>
                      <a:r>
                        <a:rPr lang="fr-FR" sz="900" dirty="0">
                          <a:solidFill>
                            <a:srgbClr val="008000"/>
                          </a:solidFill>
                          <a:effectLst/>
                        </a:rPr>
                        <a:t>, CITES I, pet</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233472">
                <a:tc>
                  <a:txBody>
                    <a:bodyPr/>
                    <a:lstStyle/>
                    <a:p>
                      <a:pPr marL="8890" eaLnBrk="0" fontAlgn="base" hangingPunct="0">
                        <a:lnSpc>
                          <a:spcPts val="465"/>
                        </a:lnSpc>
                        <a:spcAft>
                          <a:spcPts val="0"/>
                        </a:spcAft>
                      </a:pPr>
                      <a:r>
                        <a:rPr lang="fr-FR" sz="900" i="1" dirty="0" err="1">
                          <a:solidFill>
                            <a:srgbClr val="008000"/>
                          </a:solidFill>
                          <a:effectLst/>
                        </a:rPr>
                        <a:t>Eulemur</a:t>
                      </a:r>
                      <a:r>
                        <a:rPr lang="fr-FR" sz="900" i="1" dirty="0">
                          <a:solidFill>
                            <a:srgbClr val="008000"/>
                          </a:solidFill>
                          <a:effectLst/>
                        </a:rPr>
                        <a:t> </a:t>
                      </a:r>
                      <a:r>
                        <a:rPr lang="fr-FR" sz="900" i="1" dirty="0" err="1">
                          <a:solidFill>
                            <a:srgbClr val="008000"/>
                          </a:solidFill>
                          <a:effectLst/>
                        </a:rPr>
                        <a:t>rubriventer</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5">
                          <a:solidFill>
                            <a:srgbClr val="008000"/>
                          </a:solidFill>
                          <a:effectLst/>
                        </a:rPr>
                        <a:t>VU</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dirty="0">
                          <a:solidFill>
                            <a:srgbClr val="008000"/>
                          </a:solidFill>
                          <a:effectLst/>
                        </a:rPr>
                        <a:t>X</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15" dirty="0" err="1">
                          <a:solidFill>
                            <a:srgbClr val="008000"/>
                          </a:solidFill>
                          <a:effectLst/>
                        </a:rPr>
                        <a:t>Ecotourism</a:t>
                      </a:r>
                      <a:r>
                        <a:rPr lang="fr-FR" sz="900" spc="-15" dirty="0">
                          <a:solidFill>
                            <a:srgbClr val="008000"/>
                          </a:solidFill>
                          <a:effectLst/>
                        </a:rPr>
                        <a:t>, </a:t>
                      </a:r>
                      <a:r>
                        <a:rPr lang="fr-FR" sz="900" spc="-15" dirty="0" err="1">
                          <a:solidFill>
                            <a:srgbClr val="008000"/>
                          </a:solidFill>
                          <a:effectLst/>
                        </a:rPr>
                        <a:t>illegal</a:t>
                      </a:r>
                      <a:r>
                        <a:rPr lang="fr-FR" sz="900" spc="-15" dirty="0">
                          <a:solidFill>
                            <a:srgbClr val="008000"/>
                          </a:solidFill>
                          <a:effectLst/>
                        </a:rPr>
                        <a:t> bush </a:t>
                      </a:r>
                      <a:r>
                        <a:rPr lang="fr-FR" sz="900" spc="-15" dirty="0" err="1">
                          <a:solidFill>
                            <a:srgbClr val="008000"/>
                          </a:solidFill>
                          <a:effectLst/>
                        </a:rPr>
                        <a:t>meat</a:t>
                      </a:r>
                      <a:r>
                        <a:rPr lang="fr-FR" sz="900" spc="-15" dirty="0">
                          <a:solidFill>
                            <a:srgbClr val="008000"/>
                          </a:solidFill>
                          <a:effectLst/>
                        </a:rPr>
                        <a:t>, CITES I</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3472">
                <a:tc>
                  <a:txBody>
                    <a:bodyPr/>
                    <a:lstStyle/>
                    <a:p>
                      <a:pPr marL="8890" eaLnBrk="0" fontAlgn="base" hangingPunct="0">
                        <a:lnSpc>
                          <a:spcPts val="485"/>
                        </a:lnSpc>
                        <a:spcAft>
                          <a:spcPts val="0"/>
                        </a:spcAft>
                      </a:pPr>
                      <a:r>
                        <a:rPr lang="fr-FR" sz="900" i="1" dirty="0" err="1">
                          <a:solidFill>
                            <a:srgbClr val="008000"/>
                          </a:solidFill>
                          <a:effectLst/>
                        </a:rPr>
                        <a:t>Hapalemur</a:t>
                      </a:r>
                      <a:r>
                        <a:rPr lang="fr-FR" sz="900" i="1" dirty="0">
                          <a:solidFill>
                            <a:srgbClr val="008000"/>
                          </a:solidFill>
                          <a:effectLst/>
                        </a:rPr>
                        <a:t> </a:t>
                      </a:r>
                      <a:r>
                        <a:rPr lang="fr-FR" sz="900" i="1" dirty="0" err="1">
                          <a:solidFill>
                            <a:srgbClr val="008000"/>
                          </a:solidFill>
                          <a:effectLst/>
                        </a:rPr>
                        <a:t>griseus</a:t>
                      </a:r>
                      <a:r>
                        <a:rPr lang="fr-FR" sz="900" i="1" dirty="0">
                          <a:solidFill>
                            <a:srgbClr val="008000"/>
                          </a:solidFill>
                          <a:effectLst/>
                        </a:rPr>
                        <a:t> </a:t>
                      </a:r>
                      <a:r>
                        <a:rPr lang="fr-FR" sz="900" i="1" dirty="0" err="1">
                          <a:solidFill>
                            <a:srgbClr val="008000"/>
                          </a:solidFill>
                          <a:effectLst/>
                        </a:rPr>
                        <a:t>griseus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5">
                          <a:solidFill>
                            <a:srgbClr val="008000"/>
                          </a:solidFill>
                          <a:effectLst/>
                        </a:rPr>
                        <a:t>VU</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15">
                          <a:solidFill>
                            <a:srgbClr val="008000"/>
                          </a:solidFill>
                          <a:effectLst/>
                        </a:rPr>
                        <a:t>Ecotourism, illegal bush meat, CITES I</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3519">
                <a:tc>
                  <a:txBody>
                    <a:bodyPr/>
                    <a:lstStyle/>
                    <a:p>
                      <a:pPr marL="8890" eaLnBrk="0" fontAlgn="base" hangingPunct="0">
                        <a:lnSpc>
                          <a:spcPts val="440"/>
                        </a:lnSpc>
                        <a:spcAft>
                          <a:spcPts val="0"/>
                        </a:spcAft>
                      </a:pPr>
                      <a:r>
                        <a:rPr lang="fr-FR" sz="900" i="1" dirty="0">
                          <a:solidFill>
                            <a:srgbClr val="008000"/>
                          </a:solidFill>
                          <a:effectLst/>
                        </a:rPr>
                        <a:t>Indri </a:t>
                      </a:r>
                      <a:r>
                        <a:rPr lang="fr-FR" sz="900" i="1" dirty="0" err="1">
                          <a:solidFill>
                            <a:srgbClr val="008000"/>
                          </a:solidFill>
                          <a:effectLst/>
                        </a:rPr>
                        <a:t>indri</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spc="-10">
                          <a:solidFill>
                            <a:srgbClr val="008000"/>
                          </a:solidFill>
                          <a:effectLst/>
                        </a:rPr>
                        <a:t>EN</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spc="-15">
                          <a:solidFill>
                            <a:srgbClr val="008000"/>
                          </a:solidFill>
                          <a:effectLst/>
                        </a:rPr>
                        <a:t>Ecotourism, illegal bush meat, CITES I</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3519">
                <a:tc>
                  <a:txBody>
                    <a:bodyPr/>
                    <a:lstStyle/>
                    <a:p>
                      <a:pPr marL="8890" eaLnBrk="0" fontAlgn="base" hangingPunct="0">
                        <a:lnSpc>
                          <a:spcPts val="440"/>
                        </a:lnSpc>
                        <a:spcAft>
                          <a:spcPts val="0"/>
                        </a:spcAft>
                      </a:pPr>
                      <a:r>
                        <a:rPr lang="fr-FR" sz="900" i="1" dirty="0" err="1">
                          <a:solidFill>
                            <a:srgbClr val="008000"/>
                          </a:solidFill>
                          <a:effectLst/>
                        </a:rPr>
                        <a:t>Lepilemur</a:t>
                      </a:r>
                      <a:r>
                        <a:rPr lang="fr-FR" sz="900" i="1" dirty="0">
                          <a:solidFill>
                            <a:srgbClr val="008000"/>
                          </a:solidFill>
                          <a:effectLst/>
                        </a:rPr>
                        <a:t> </a:t>
                      </a:r>
                      <a:r>
                        <a:rPr lang="fr-FR" sz="900" i="1" dirty="0" err="1">
                          <a:solidFill>
                            <a:srgbClr val="008000"/>
                          </a:solidFill>
                          <a:effectLst/>
                        </a:rPr>
                        <a:t>microdon</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dirty="0">
                          <a:solidFill>
                            <a:srgbClr val="008000"/>
                          </a:solidFill>
                          <a:effectLst/>
                        </a:rPr>
                        <a:t>DD</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spc="-15">
                          <a:solidFill>
                            <a:srgbClr val="008000"/>
                          </a:solidFill>
                          <a:effectLst/>
                        </a:rPr>
                        <a:t>Ecotourism, illegal bush meat, CITES I</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3472">
                <a:tc>
                  <a:txBody>
                    <a:bodyPr/>
                    <a:lstStyle/>
                    <a:p>
                      <a:pPr marL="8890" eaLnBrk="0" fontAlgn="base" hangingPunct="0">
                        <a:lnSpc>
                          <a:spcPts val="460"/>
                        </a:lnSpc>
                        <a:spcAft>
                          <a:spcPts val="0"/>
                        </a:spcAft>
                      </a:pPr>
                      <a:r>
                        <a:rPr lang="fr-FR" sz="900" i="1" dirty="0" err="1">
                          <a:solidFill>
                            <a:srgbClr val="008000"/>
                          </a:solidFill>
                          <a:effectLst/>
                        </a:rPr>
                        <a:t>Lepilemur</a:t>
                      </a:r>
                      <a:r>
                        <a:rPr lang="fr-FR" sz="900" i="1" dirty="0">
                          <a:solidFill>
                            <a:srgbClr val="008000"/>
                          </a:solidFill>
                          <a:effectLst/>
                        </a:rPr>
                        <a:t> </a:t>
                      </a:r>
                      <a:r>
                        <a:rPr lang="fr-FR" sz="900" i="1" dirty="0" err="1">
                          <a:solidFill>
                            <a:srgbClr val="008000"/>
                          </a:solidFill>
                          <a:effectLst/>
                        </a:rPr>
                        <a:t>mustelinus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dirty="0">
                          <a:solidFill>
                            <a:srgbClr val="008000"/>
                          </a:solidFill>
                          <a:effectLst/>
                        </a:rPr>
                        <a:t>DD</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spc="-15">
                          <a:solidFill>
                            <a:srgbClr val="008000"/>
                          </a:solidFill>
                          <a:effectLst/>
                        </a:rPr>
                        <a:t>Ecotourism, illegal bush meat, CITES I</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3472">
                <a:tc>
                  <a:txBody>
                    <a:bodyPr/>
                    <a:lstStyle/>
                    <a:p>
                      <a:pPr marL="8890" eaLnBrk="0" fontAlgn="base" hangingPunct="0">
                        <a:lnSpc>
                          <a:spcPts val="460"/>
                        </a:lnSpc>
                        <a:spcAft>
                          <a:spcPts val="0"/>
                        </a:spcAft>
                      </a:pPr>
                      <a:r>
                        <a:rPr lang="fr-FR" sz="900" i="1" dirty="0" err="1">
                          <a:solidFill>
                            <a:srgbClr val="008000"/>
                          </a:solidFill>
                          <a:effectLst/>
                        </a:rPr>
                        <a:t>Microcebus</a:t>
                      </a:r>
                      <a:r>
                        <a:rPr lang="fr-FR" sz="900" i="1" dirty="0">
                          <a:solidFill>
                            <a:srgbClr val="008000"/>
                          </a:solidFill>
                          <a:effectLst/>
                        </a:rPr>
                        <a:t> </a:t>
                      </a:r>
                      <a:r>
                        <a:rPr lang="fr-FR" sz="900" i="1" dirty="0" err="1">
                          <a:solidFill>
                            <a:srgbClr val="008000"/>
                          </a:solidFill>
                          <a:effectLst/>
                        </a:rPr>
                        <a:t>lehilahytsara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DD</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dirty="0">
                          <a:solidFill>
                            <a:srgbClr val="008000"/>
                          </a:solidFill>
                          <a:effectLst/>
                        </a:rPr>
                        <a:t>X</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15">
                          <a:solidFill>
                            <a:srgbClr val="008000"/>
                          </a:solidFill>
                          <a:effectLst/>
                        </a:rPr>
                        <a:t>Ecotourism, illegal bush meat, CITES I</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3472">
                <a:tc>
                  <a:txBody>
                    <a:bodyPr/>
                    <a:lstStyle/>
                    <a:p>
                      <a:pPr marL="8890" eaLnBrk="0" fontAlgn="base" hangingPunct="0">
                        <a:lnSpc>
                          <a:spcPts val="485"/>
                        </a:lnSpc>
                        <a:spcAft>
                          <a:spcPts val="0"/>
                        </a:spcAft>
                      </a:pPr>
                      <a:r>
                        <a:rPr lang="fr-FR" sz="900" i="1" dirty="0" err="1">
                          <a:solidFill>
                            <a:srgbClr val="008000"/>
                          </a:solidFill>
                          <a:effectLst/>
                        </a:rPr>
                        <a:t>Microcebus</a:t>
                      </a:r>
                      <a:r>
                        <a:rPr lang="fr-FR" sz="900" i="1" dirty="0">
                          <a:solidFill>
                            <a:srgbClr val="008000"/>
                          </a:solidFill>
                          <a:effectLst/>
                        </a:rPr>
                        <a:t> </a:t>
                      </a:r>
                      <a:r>
                        <a:rPr lang="fr-FR" sz="900" i="1" dirty="0" err="1">
                          <a:solidFill>
                            <a:srgbClr val="008000"/>
                          </a:solidFill>
                          <a:effectLst/>
                        </a:rPr>
                        <a:t>rufus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15">
                          <a:solidFill>
                            <a:srgbClr val="008000"/>
                          </a:solidFill>
                          <a:effectLst/>
                        </a:rPr>
                        <a:t>Ecotourism, illegal bush meat, CITES I</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3472">
                <a:tc>
                  <a:txBody>
                    <a:bodyPr/>
                    <a:lstStyle/>
                    <a:p>
                      <a:pPr marL="8890" eaLnBrk="0" fontAlgn="base" hangingPunct="0">
                        <a:lnSpc>
                          <a:spcPts val="485"/>
                        </a:lnSpc>
                        <a:spcAft>
                          <a:spcPts val="0"/>
                        </a:spcAft>
                      </a:pPr>
                      <a:r>
                        <a:rPr lang="fr-FR" sz="900" i="1" dirty="0" err="1">
                          <a:solidFill>
                            <a:srgbClr val="008000"/>
                          </a:solidFill>
                          <a:effectLst/>
                        </a:rPr>
                        <a:t>Prolemur</a:t>
                      </a:r>
                      <a:r>
                        <a:rPr lang="fr-FR" sz="900" i="1" dirty="0">
                          <a:solidFill>
                            <a:srgbClr val="008000"/>
                          </a:solidFill>
                          <a:effectLst/>
                        </a:rPr>
                        <a:t> </a:t>
                      </a:r>
                      <a:r>
                        <a:rPr lang="fr-FR" sz="900" i="1" dirty="0" err="1">
                          <a:solidFill>
                            <a:srgbClr val="008000"/>
                          </a:solidFill>
                          <a:effectLst/>
                        </a:rPr>
                        <a:t>simus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spc="10">
                          <a:solidFill>
                            <a:srgbClr val="008000"/>
                          </a:solidFill>
                          <a:effectLst/>
                        </a:rPr>
                        <a:t>CR</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spc="-15">
                          <a:solidFill>
                            <a:srgbClr val="008000"/>
                          </a:solidFill>
                          <a:effectLst/>
                        </a:rPr>
                        <a:t>Ecotourism, illegal bush meat, CITES I</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3519">
                <a:tc>
                  <a:txBody>
                    <a:bodyPr/>
                    <a:lstStyle/>
                    <a:p>
                      <a:pPr marL="8890" eaLnBrk="0" fontAlgn="base" hangingPunct="0">
                        <a:lnSpc>
                          <a:spcPts val="435"/>
                        </a:lnSpc>
                        <a:spcAft>
                          <a:spcPts val="0"/>
                        </a:spcAft>
                      </a:pPr>
                      <a:r>
                        <a:rPr lang="fr-FR" sz="900" i="1" dirty="0" err="1">
                          <a:solidFill>
                            <a:srgbClr val="008000"/>
                          </a:solidFill>
                          <a:effectLst/>
                        </a:rPr>
                        <a:t>Propithecus</a:t>
                      </a:r>
                      <a:r>
                        <a:rPr lang="fr-FR" sz="900" i="1" dirty="0">
                          <a:solidFill>
                            <a:srgbClr val="008000"/>
                          </a:solidFill>
                          <a:effectLst/>
                        </a:rPr>
                        <a:t> d. </a:t>
                      </a:r>
                      <a:r>
                        <a:rPr lang="fr-FR" sz="900" i="1" dirty="0" err="1">
                          <a:solidFill>
                            <a:srgbClr val="008000"/>
                          </a:solidFill>
                          <a:effectLst/>
                        </a:rPr>
                        <a:t>diadema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spc="-10">
                          <a:solidFill>
                            <a:srgbClr val="008000"/>
                          </a:solidFill>
                          <a:effectLst/>
                        </a:rPr>
                        <a:t>EN</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dirty="0">
                          <a:solidFill>
                            <a:srgbClr val="008000"/>
                          </a:solidFill>
                          <a:effectLst/>
                        </a:rPr>
                        <a:t>X</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spc="-15">
                          <a:solidFill>
                            <a:srgbClr val="008000"/>
                          </a:solidFill>
                          <a:effectLst/>
                        </a:rPr>
                        <a:t>Ecotourism, illegal bush meat, CITES I</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3472">
                <a:tc>
                  <a:txBody>
                    <a:bodyPr/>
                    <a:lstStyle/>
                    <a:p>
                      <a:pPr marL="8890" eaLnBrk="0" fontAlgn="base" hangingPunct="0">
                        <a:lnSpc>
                          <a:spcPts val="465"/>
                        </a:lnSpc>
                        <a:spcAft>
                          <a:spcPts val="0"/>
                        </a:spcAft>
                      </a:pPr>
                      <a:r>
                        <a:rPr lang="fr-FR" sz="900" i="1" dirty="0" err="1">
                          <a:solidFill>
                            <a:srgbClr val="008000"/>
                          </a:solidFill>
                          <a:effectLst/>
                        </a:rPr>
                        <a:t>Varecia</a:t>
                      </a:r>
                      <a:r>
                        <a:rPr lang="fr-FR" sz="900" i="1" dirty="0">
                          <a:solidFill>
                            <a:srgbClr val="008000"/>
                          </a:solidFill>
                          <a:effectLst/>
                        </a:rPr>
                        <a:t> v. </a:t>
                      </a:r>
                      <a:r>
                        <a:rPr lang="fr-FR" sz="900" i="1" dirty="0" err="1">
                          <a:solidFill>
                            <a:srgbClr val="008000"/>
                          </a:solidFill>
                          <a:effectLst/>
                        </a:rPr>
                        <a:t>variegata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5"/>
                        </a:lnSpc>
                        <a:spcAft>
                          <a:spcPts val="0"/>
                        </a:spcAft>
                      </a:pPr>
                      <a:r>
                        <a:rPr lang="fr-FR" sz="900" spc="10">
                          <a:solidFill>
                            <a:srgbClr val="008000"/>
                          </a:solidFill>
                          <a:effectLst/>
                        </a:rPr>
                        <a:t>CR</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5"/>
                        </a:lnSpc>
                        <a:spcAft>
                          <a:spcPts val="0"/>
                        </a:spcAft>
                      </a:pPr>
                      <a:r>
                        <a:rPr lang="fr-FR" sz="900" spc="-15">
                          <a:solidFill>
                            <a:srgbClr val="008000"/>
                          </a:solidFill>
                          <a:effectLst/>
                        </a:rPr>
                        <a:t>Ecotourism, illegal bush meat, CITES I</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9668">
                <a:tc>
                  <a:txBody>
                    <a:bodyPr/>
                    <a:lstStyle/>
                    <a:p>
                      <a:pPr marL="8890" eaLnBrk="0" fontAlgn="base" hangingPunct="0">
                        <a:lnSpc>
                          <a:spcPts val="460"/>
                        </a:lnSpc>
                        <a:spcAft>
                          <a:spcPts val="0"/>
                        </a:spcAft>
                      </a:pPr>
                      <a:r>
                        <a:rPr lang="fr-FR" sz="900" i="1" dirty="0">
                          <a:solidFill>
                            <a:srgbClr val="008000"/>
                          </a:solidFill>
                          <a:effectLst/>
                        </a:rPr>
                        <a:t>Carnivores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3472">
                <a:tc>
                  <a:txBody>
                    <a:bodyPr/>
                    <a:lstStyle/>
                    <a:p>
                      <a:pPr marL="8890" eaLnBrk="0" fontAlgn="base" hangingPunct="0">
                        <a:lnSpc>
                          <a:spcPts val="485"/>
                        </a:lnSpc>
                        <a:spcAft>
                          <a:spcPts val="0"/>
                        </a:spcAft>
                      </a:pPr>
                      <a:r>
                        <a:rPr lang="fr-FR" sz="900" i="1" dirty="0" err="1">
                          <a:solidFill>
                            <a:srgbClr val="008000"/>
                          </a:solidFill>
                          <a:effectLst/>
                        </a:rPr>
                        <a:t>Cryptoprocta</a:t>
                      </a:r>
                      <a:r>
                        <a:rPr lang="fr-FR" sz="900" i="1" dirty="0">
                          <a:solidFill>
                            <a:srgbClr val="008000"/>
                          </a:solidFill>
                          <a:effectLst/>
                        </a:rPr>
                        <a:t> </a:t>
                      </a:r>
                      <a:r>
                        <a:rPr lang="fr-FR" sz="900" i="1" dirty="0" err="1">
                          <a:solidFill>
                            <a:srgbClr val="008000"/>
                          </a:solidFill>
                          <a:effectLst/>
                        </a:rPr>
                        <a:t>ferox</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5">
                          <a:solidFill>
                            <a:srgbClr val="008000"/>
                          </a:solidFill>
                          <a:effectLst/>
                        </a:rPr>
                        <a:t>VU</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dirty="0" err="1">
                          <a:solidFill>
                            <a:srgbClr val="008000"/>
                          </a:solidFill>
                          <a:effectLst/>
                        </a:rPr>
                        <a:t>Ecotourism</a:t>
                      </a:r>
                      <a:r>
                        <a:rPr lang="fr-FR" sz="900" dirty="0">
                          <a:solidFill>
                            <a:srgbClr val="008000"/>
                          </a:solidFill>
                          <a:effectLst/>
                        </a:rPr>
                        <a:t>, </a:t>
                      </a:r>
                      <a:r>
                        <a:rPr lang="fr-FR" sz="900" dirty="0" err="1">
                          <a:solidFill>
                            <a:srgbClr val="008000"/>
                          </a:solidFill>
                          <a:effectLst/>
                        </a:rPr>
                        <a:t>illegal</a:t>
                      </a:r>
                      <a:r>
                        <a:rPr lang="fr-FR" sz="900" dirty="0">
                          <a:solidFill>
                            <a:srgbClr val="008000"/>
                          </a:solidFill>
                          <a:effectLst/>
                        </a:rPr>
                        <a:t> bush </a:t>
                      </a:r>
                      <a:r>
                        <a:rPr lang="fr-FR" sz="900" dirty="0" err="1">
                          <a:solidFill>
                            <a:srgbClr val="008000"/>
                          </a:solidFill>
                          <a:effectLst/>
                        </a:rPr>
                        <a:t>meat</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0830">
                <a:tc>
                  <a:txBody>
                    <a:bodyPr/>
                    <a:lstStyle/>
                    <a:p>
                      <a:pPr marL="8890" eaLnBrk="0" fontAlgn="base" hangingPunct="0">
                        <a:lnSpc>
                          <a:spcPts val="485"/>
                        </a:lnSpc>
                        <a:spcAft>
                          <a:spcPts val="0"/>
                        </a:spcAft>
                      </a:pPr>
                      <a:r>
                        <a:rPr lang="fr-FR" sz="900" i="1" dirty="0" err="1">
                          <a:solidFill>
                            <a:srgbClr val="008000"/>
                          </a:solidFill>
                          <a:effectLst/>
                        </a:rPr>
                        <a:t>Fossa</a:t>
                      </a:r>
                      <a:r>
                        <a:rPr lang="fr-FR" sz="900" i="1" dirty="0">
                          <a:solidFill>
                            <a:srgbClr val="008000"/>
                          </a:solidFill>
                          <a:effectLst/>
                        </a:rPr>
                        <a:t> </a:t>
                      </a:r>
                      <a:r>
                        <a:rPr lang="fr-FR" sz="900" i="1" dirty="0" err="1">
                          <a:solidFill>
                            <a:srgbClr val="008000"/>
                          </a:solidFill>
                          <a:effectLst/>
                        </a:rPr>
                        <a:t>fossana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spc="5">
                          <a:solidFill>
                            <a:srgbClr val="008000"/>
                          </a:solidFill>
                          <a:effectLst/>
                        </a:rPr>
                        <a:t>NT</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a:solidFill>
                            <a:srgbClr val="008000"/>
                          </a:solidFill>
                          <a:effectLst/>
                        </a:rPr>
                        <a:t>illegal bush meat</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9668">
                <a:tc>
                  <a:txBody>
                    <a:bodyPr/>
                    <a:lstStyle/>
                    <a:p>
                      <a:pPr marL="8890" eaLnBrk="0" fontAlgn="base" hangingPunct="0">
                        <a:lnSpc>
                          <a:spcPts val="435"/>
                        </a:lnSpc>
                        <a:spcAft>
                          <a:spcPts val="0"/>
                        </a:spcAft>
                      </a:pPr>
                      <a:r>
                        <a:rPr lang="fr-FR" sz="900" i="1" dirty="0" err="1">
                          <a:solidFill>
                            <a:srgbClr val="008000"/>
                          </a:solidFill>
                          <a:effectLst/>
                        </a:rPr>
                        <a:t>Galidia</a:t>
                      </a:r>
                      <a:r>
                        <a:rPr lang="fr-FR" sz="900" i="1" dirty="0">
                          <a:solidFill>
                            <a:srgbClr val="008000"/>
                          </a:solidFill>
                          <a:effectLst/>
                        </a:rPr>
                        <a:t> elegans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dirty="0" err="1">
                          <a:solidFill>
                            <a:srgbClr val="008000"/>
                          </a:solidFill>
                          <a:effectLst/>
                        </a:rPr>
                        <a:t>illegal</a:t>
                      </a:r>
                      <a:r>
                        <a:rPr lang="fr-FR" sz="900" dirty="0">
                          <a:solidFill>
                            <a:srgbClr val="008000"/>
                          </a:solidFill>
                          <a:effectLst/>
                        </a:rPr>
                        <a:t> bush </a:t>
                      </a:r>
                      <a:r>
                        <a:rPr lang="fr-FR" sz="900" dirty="0" err="1">
                          <a:solidFill>
                            <a:srgbClr val="008000"/>
                          </a:solidFill>
                          <a:effectLst/>
                        </a:rPr>
                        <a:t>meat</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9668">
                <a:tc>
                  <a:txBody>
                    <a:bodyPr/>
                    <a:lstStyle/>
                    <a:p>
                      <a:pPr marL="8890" eaLnBrk="0" fontAlgn="base" hangingPunct="0">
                        <a:lnSpc>
                          <a:spcPts val="435"/>
                        </a:lnSpc>
                        <a:spcAft>
                          <a:spcPts val="0"/>
                        </a:spcAft>
                      </a:pPr>
                      <a:r>
                        <a:rPr lang="fr-FR" sz="900" i="1" dirty="0">
                          <a:solidFill>
                            <a:srgbClr val="008000"/>
                          </a:solidFill>
                          <a:effectLst/>
                        </a:rPr>
                        <a:t>Small </a:t>
                      </a:r>
                      <a:r>
                        <a:rPr lang="fr-FR" sz="900" i="1" dirty="0" err="1">
                          <a:solidFill>
                            <a:srgbClr val="008000"/>
                          </a:solidFill>
                          <a:effectLst/>
                        </a:rPr>
                        <a:t>mammals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0830">
                <a:tc>
                  <a:txBody>
                    <a:bodyPr/>
                    <a:lstStyle/>
                    <a:p>
                      <a:pPr marL="8890" eaLnBrk="0" fontAlgn="base" hangingPunct="0">
                        <a:lnSpc>
                          <a:spcPts val="460"/>
                        </a:lnSpc>
                        <a:spcAft>
                          <a:spcPts val="0"/>
                        </a:spcAft>
                      </a:pPr>
                      <a:r>
                        <a:rPr lang="fr-FR" sz="900" i="1" dirty="0" err="1">
                          <a:solidFill>
                            <a:srgbClr val="008000"/>
                          </a:solidFill>
                          <a:effectLst/>
                        </a:rPr>
                        <a:t>Brachytarsomis</a:t>
                      </a:r>
                      <a:r>
                        <a:rPr lang="fr-FR" sz="900" i="1" dirty="0">
                          <a:solidFill>
                            <a:srgbClr val="008000"/>
                          </a:solidFill>
                          <a:effectLst/>
                        </a:rPr>
                        <a:t> </a:t>
                      </a:r>
                      <a:r>
                        <a:rPr lang="fr-FR" sz="900" i="1" dirty="0" err="1">
                          <a:solidFill>
                            <a:srgbClr val="008000"/>
                          </a:solidFill>
                          <a:effectLst/>
                        </a:rPr>
                        <a:t>albicauda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spc="-1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dirty="0">
                          <a:solidFill>
                            <a:srgbClr val="008000"/>
                          </a:solidFill>
                          <a:effectLst/>
                        </a:rPr>
                        <a:t>X</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dirty="0" err="1">
                          <a:solidFill>
                            <a:srgbClr val="008000"/>
                          </a:solidFill>
                          <a:effectLst/>
                        </a:rPr>
                        <a:t>illegal</a:t>
                      </a:r>
                      <a:r>
                        <a:rPr lang="fr-FR" sz="900" dirty="0">
                          <a:solidFill>
                            <a:srgbClr val="008000"/>
                          </a:solidFill>
                          <a:effectLst/>
                        </a:rPr>
                        <a:t> bush </a:t>
                      </a:r>
                      <a:r>
                        <a:rPr lang="fr-FR" sz="900" dirty="0" err="1">
                          <a:solidFill>
                            <a:srgbClr val="008000"/>
                          </a:solidFill>
                          <a:effectLst/>
                        </a:rPr>
                        <a:t>meat</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0830">
                <a:tc>
                  <a:txBody>
                    <a:bodyPr/>
                    <a:lstStyle/>
                    <a:p>
                      <a:pPr marL="8890" eaLnBrk="0" fontAlgn="base" hangingPunct="0">
                        <a:lnSpc>
                          <a:spcPts val="485"/>
                        </a:lnSpc>
                        <a:spcAft>
                          <a:spcPts val="0"/>
                        </a:spcAft>
                      </a:pPr>
                      <a:r>
                        <a:rPr lang="fr-FR" sz="900" i="1" spc="5" dirty="0" err="1">
                          <a:solidFill>
                            <a:srgbClr val="008000"/>
                          </a:solidFill>
                          <a:effectLst/>
                        </a:rPr>
                        <a:t>Eliurus</a:t>
                      </a:r>
                      <a:r>
                        <a:rPr lang="fr-FR" sz="900" i="1" spc="5" dirty="0">
                          <a:solidFill>
                            <a:srgbClr val="008000"/>
                          </a:solidFill>
                          <a:effectLst/>
                        </a:rPr>
                        <a:t> minor</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dirty="0" err="1">
                          <a:solidFill>
                            <a:srgbClr val="008000"/>
                          </a:solidFill>
                          <a:effectLst/>
                        </a:rPr>
                        <a:t>illegal</a:t>
                      </a:r>
                      <a:r>
                        <a:rPr lang="fr-FR" sz="900" dirty="0">
                          <a:solidFill>
                            <a:srgbClr val="008000"/>
                          </a:solidFill>
                          <a:effectLst/>
                        </a:rPr>
                        <a:t> bush </a:t>
                      </a:r>
                      <a:r>
                        <a:rPr lang="fr-FR" sz="900" dirty="0" err="1">
                          <a:solidFill>
                            <a:srgbClr val="008000"/>
                          </a:solidFill>
                          <a:effectLst/>
                        </a:rPr>
                        <a:t>meat</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0830">
                <a:tc>
                  <a:txBody>
                    <a:bodyPr/>
                    <a:lstStyle/>
                    <a:p>
                      <a:pPr marL="8890" eaLnBrk="0" fontAlgn="base" hangingPunct="0">
                        <a:lnSpc>
                          <a:spcPts val="485"/>
                        </a:lnSpc>
                        <a:spcAft>
                          <a:spcPts val="0"/>
                        </a:spcAft>
                      </a:pPr>
                      <a:r>
                        <a:rPr lang="fr-FR" sz="900" i="1" dirty="0" err="1">
                          <a:solidFill>
                            <a:srgbClr val="008000"/>
                          </a:solidFill>
                          <a:effectLst/>
                        </a:rPr>
                        <a:t>Eliurus</a:t>
                      </a:r>
                      <a:r>
                        <a:rPr lang="fr-FR" sz="900" i="1" dirty="0">
                          <a:solidFill>
                            <a:srgbClr val="008000"/>
                          </a:solidFill>
                          <a:effectLst/>
                        </a:rPr>
                        <a:t> </a:t>
                      </a:r>
                      <a:r>
                        <a:rPr lang="fr-FR" sz="900" i="1" dirty="0" err="1">
                          <a:solidFill>
                            <a:srgbClr val="008000"/>
                          </a:solidFill>
                          <a:effectLst/>
                        </a:rPr>
                        <a:t>tanala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dirty="0" err="1">
                          <a:solidFill>
                            <a:srgbClr val="008000"/>
                          </a:solidFill>
                          <a:effectLst/>
                        </a:rPr>
                        <a:t>illegal</a:t>
                      </a:r>
                      <a:r>
                        <a:rPr lang="fr-FR" sz="900" dirty="0">
                          <a:solidFill>
                            <a:srgbClr val="008000"/>
                          </a:solidFill>
                          <a:effectLst/>
                        </a:rPr>
                        <a:t> bush </a:t>
                      </a:r>
                      <a:r>
                        <a:rPr lang="fr-FR" sz="900" dirty="0" err="1">
                          <a:solidFill>
                            <a:srgbClr val="008000"/>
                          </a:solidFill>
                          <a:effectLst/>
                        </a:rPr>
                        <a:t>meat</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9668">
                <a:tc>
                  <a:txBody>
                    <a:bodyPr/>
                    <a:lstStyle/>
                    <a:p>
                      <a:pPr marL="8890" eaLnBrk="0" fontAlgn="base" hangingPunct="0">
                        <a:lnSpc>
                          <a:spcPts val="440"/>
                        </a:lnSpc>
                        <a:spcAft>
                          <a:spcPts val="0"/>
                        </a:spcAft>
                      </a:pPr>
                      <a:r>
                        <a:rPr lang="fr-FR" sz="900" i="1" dirty="0" err="1">
                          <a:solidFill>
                            <a:srgbClr val="008000"/>
                          </a:solidFill>
                          <a:effectLst/>
                        </a:rPr>
                        <a:t>Eliurus</a:t>
                      </a:r>
                      <a:r>
                        <a:rPr lang="fr-FR" sz="900" i="1" dirty="0">
                          <a:solidFill>
                            <a:srgbClr val="008000"/>
                          </a:solidFill>
                          <a:effectLst/>
                        </a:rPr>
                        <a:t> </a:t>
                      </a:r>
                      <a:r>
                        <a:rPr lang="fr-FR" sz="900" i="1" dirty="0" err="1">
                          <a:solidFill>
                            <a:srgbClr val="008000"/>
                          </a:solidFill>
                          <a:effectLst/>
                        </a:rPr>
                        <a:t>webbi</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dirty="0" err="1">
                          <a:solidFill>
                            <a:srgbClr val="008000"/>
                          </a:solidFill>
                          <a:effectLst/>
                        </a:rPr>
                        <a:t>illegal</a:t>
                      </a:r>
                      <a:r>
                        <a:rPr lang="fr-FR" sz="900" dirty="0">
                          <a:solidFill>
                            <a:srgbClr val="008000"/>
                          </a:solidFill>
                          <a:effectLst/>
                        </a:rPr>
                        <a:t> bush </a:t>
                      </a:r>
                      <a:r>
                        <a:rPr lang="fr-FR" sz="900" dirty="0" err="1">
                          <a:solidFill>
                            <a:srgbClr val="008000"/>
                          </a:solidFill>
                          <a:effectLst/>
                        </a:rPr>
                        <a:t>meat</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0830">
                <a:tc>
                  <a:txBody>
                    <a:bodyPr/>
                    <a:lstStyle/>
                    <a:p>
                      <a:pPr marL="8890" eaLnBrk="0" fontAlgn="base" hangingPunct="0">
                        <a:lnSpc>
                          <a:spcPts val="440"/>
                        </a:lnSpc>
                        <a:spcAft>
                          <a:spcPts val="0"/>
                        </a:spcAft>
                      </a:pPr>
                      <a:r>
                        <a:rPr lang="fr-FR" sz="900" i="1" dirty="0" err="1">
                          <a:solidFill>
                            <a:srgbClr val="008000"/>
                          </a:solidFill>
                          <a:effectLst/>
                        </a:rPr>
                        <a:t>Microgale</a:t>
                      </a:r>
                      <a:r>
                        <a:rPr lang="fr-FR" sz="900" i="1" dirty="0">
                          <a:solidFill>
                            <a:srgbClr val="008000"/>
                          </a:solidFill>
                          <a:effectLst/>
                        </a:rPr>
                        <a:t> </a:t>
                      </a:r>
                      <a:r>
                        <a:rPr lang="fr-FR" sz="900" i="1" dirty="0" err="1">
                          <a:solidFill>
                            <a:srgbClr val="008000"/>
                          </a:solidFill>
                          <a:effectLst/>
                        </a:rPr>
                        <a:t>cowani</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dirty="0" err="1">
                          <a:solidFill>
                            <a:srgbClr val="008000"/>
                          </a:solidFill>
                          <a:effectLst/>
                        </a:rPr>
                        <a:t>illegal</a:t>
                      </a:r>
                      <a:r>
                        <a:rPr lang="fr-FR" sz="900" dirty="0">
                          <a:solidFill>
                            <a:srgbClr val="008000"/>
                          </a:solidFill>
                          <a:effectLst/>
                        </a:rPr>
                        <a:t> bush </a:t>
                      </a:r>
                      <a:r>
                        <a:rPr lang="fr-FR" sz="900" dirty="0" err="1">
                          <a:solidFill>
                            <a:srgbClr val="008000"/>
                          </a:solidFill>
                          <a:effectLst/>
                        </a:rPr>
                        <a:t>meat</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0830">
                <a:tc>
                  <a:txBody>
                    <a:bodyPr/>
                    <a:lstStyle/>
                    <a:p>
                      <a:pPr marL="8890" eaLnBrk="0" fontAlgn="base" hangingPunct="0">
                        <a:lnSpc>
                          <a:spcPts val="460"/>
                        </a:lnSpc>
                        <a:spcAft>
                          <a:spcPts val="0"/>
                        </a:spcAft>
                      </a:pPr>
                      <a:r>
                        <a:rPr lang="fr-FR" sz="900" i="1" dirty="0" err="1">
                          <a:solidFill>
                            <a:srgbClr val="008000"/>
                          </a:solidFill>
                          <a:effectLst/>
                        </a:rPr>
                        <a:t>Microgale</a:t>
                      </a:r>
                      <a:r>
                        <a:rPr lang="fr-FR" sz="900" i="1" dirty="0">
                          <a:solidFill>
                            <a:srgbClr val="008000"/>
                          </a:solidFill>
                          <a:effectLst/>
                        </a:rPr>
                        <a:t> </a:t>
                      </a:r>
                      <a:r>
                        <a:rPr lang="fr-FR" sz="900" i="1" dirty="0" err="1">
                          <a:solidFill>
                            <a:srgbClr val="008000"/>
                          </a:solidFill>
                          <a:effectLst/>
                        </a:rPr>
                        <a:t>drouhardi</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dirty="0" err="1">
                          <a:solidFill>
                            <a:srgbClr val="008000"/>
                          </a:solidFill>
                          <a:effectLst/>
                        </a:rPr>
                        <a:t>illegal</a:t>
                      </a:r>
                      <a:r>
                        <a:rPr lang="fr-FR" sz="900" dirty="0">
                          <a:solidFill>
                            <a:srgbClr val="008000"/>
                          </a:solidFill>
                          <a:effectLst/>
                        </a:rPr>
                        <a:t> bush </a:t>
                      </a:r>
                      <a:r>
                        <a:rPr lang="fr-FR" sz="900" dirty="0" err="1">
                          <a:solidFill>
                            <a:srgbClr val="008000"/>
                          </a:solidFill>
                          <a:effectLst/>
                        </a:rPr>
                        <a:t>meat</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0830">
                <a:tc>
                  <a:txBody>
                    <a:bodyPr/>
                    <a:lstStyle/>
                    <a:p>
                      <a:pPr marL="8890" eaLnBrk="0" fontAlgn="base" hangingPunct="0">
                        <a:lnSpc>
                          <a:spcPts val="485"/>
                        </a:lnSpc>
                        <a:spcAft>
                          <a:spcPts val="0"/>
                        </a:spcAft>
                      </a:pPr>
                      <a:r>
                        <a:rPr lang="fr-FR" sz="900" i="1" dirty="0" err="1">
                          <a:solidFill>
                            <a:srgbClr val="008000"/>
                          </a:solidFill>
                          <a:effectLst/>
                        </a:rPr>
                        <a:t>Microgale</a:t>
                      </a:r>
                      <a:r>
                        <a:rPr lang="fr-FR" sz="900" i="1" dirty="0">
                          <a:solidFill>
                            <a:srgbClr val="008000"/>
                          </a:solidFill>
                          <a:effectLst/>
                        </a:rPr>
                        <a:t> </a:t>
                      </a:r>
                      <a:r>
                        <a:rPr lang="fr-FR" sz="900" i="1" dirty="0" err="1">
                          <a:solidFill>
                            <a:srgbClr val="008000"/>
                          </a:solidFill>
                          <a:effectLst/>
                        </a:rPr>
                        <a:t>majori</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dirty="0" err="1">
                          <a:solidFill>
                            <a:srgbClr val="008000"/>
                          </a:solidFill>
                          <a:effectLst/>
                        </a:rPr>
                        <a:t>illegal</a:t>
                      </a:r>
                      <a:r>
                        <a:rPr lang="fr-FR" sz="900" dirty="0">
                          <a:solidFill>
                            <a:srgbClr val="008000"/>
                          </a:solidFill>
                          <a:effectLst/>
                        </a:rPr>
                        <a:t> bush </a:t>
                      </a:r>
                      <a:r>
                        <a:rPr lang="fr-FR" sz="900" dirty="0" err="1">
                          <a:solidFill>
                            <a:srgbClr val="008000"/>
                          </a:solidFill>
                          <a:effectLst/>
                        </a:rPr>
                        <a:t>meat</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0830">
                <a:tc>
                  <a:txBody>
                    <a:bodyPr/>
                    <a:lstStyle/>
                    <a:p>
                      <a:pPr marL="8890" eaLnBrk="0" fontAlgn="base" hangingPunct="0">
                        <a:lnSpc>
                          <a:spcPts val="485"/>
                        </a:lnSpc>
                        <a:spcAft>
                          <a:spcPts val="0"/>
                        </a:spcAft>
                      </a:pPr>
                      <a:r>
                        <a:rPr lang="fr-FR" sz="900" i="1" dirty="0" err="1">
                          <a:solidFill>
                            <a:srgbClr val="008000"/>
                          </a:solidFill>
                          <a:effectLst/>
                        </a:rPr>
                        <a:t>Microgale</a:t>
                      </a:r>
                      <a:r>
                        <a:rPr lang="fr-FR" sz="900" i="1" dirty="0">
                          <a:solidFill>
                            <a:srgbClr val="008000"/>
                          </a:solidFill>
                          <a:effectLst/>
                        </a:rPr>
                        <a:t> </a:t>
                      </a:r>
                      <a:r>
                        <a:rPr lang="fr-FR" sz="900" i="1" dirty="0" err="1">
                          <a:solidFill>
                            <a:srgbClr val="008000"/>
                          </a:solidFill>
                          <a:effectLst/>
                        </a:rPr>
                        <a:t>thomasi</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05"/>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0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05"/>
                        </a:lnSpc>
                        <a:spcAft>
                          <a:spcPts val="0"/>
                        </a:spcAft>
                      </a:pPr>
                      <a:r>
                        <a:rPr lang="fr-FR" sz="900" dirty="0" err="1">
                          <a:solidFill>
                            <a:srgbClr val="008000"/>
                          </a:solidFill>
                          <a:effectLst/>
                        </a:rPr>
                        <a:t>illegal</a:t>
                      </a:r>
                      <a:r>
                        <a:rPr lang="fr-FR" sz="900" dirty="0">
                          <a:solidFill>
                            <a:srgbClr val="008000"/>
                          </a:solidFill>
                          <a:effectLst/>
                        </a:rPr>
                        <a:t> bush </a:t>
                      </a:r>
                      <a:r>
                        <a:rPr lang="fr-FR" sz="900" dirty="0" err="1">
                          <a:solidFill>
                            <a:srgbClr val="008000"/>
                          </a:solidFill>
                          <a:effectLst/>
                        </a:rPr>
                        <a:t>meat</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0830">
                <a:tc>
                  <a:txBody>
                    <a:bodyPr/>
                    <a:lstStyle/>
                    <a:p>
                      <a:pPr marL="8890" eaLnBrk="0" fontAlgn="base" hangingPunct="0">
                        <a:lnSpc>
                          <a:spcPts val="510"/>
                        </a:lnSpc>
                        <a:spcAft>
                          <a:spcPts val="0"/>
                        </a:spcAft>
                      </a:pPr>
                      <a:r>
                        <a:rPr lang="fr-FR" sz="900" i="1" dirty="0" err="1">
                          <a:solidFill>
                            <a:srgbClr val="008000"/>
                          </a:solidFill>
                          <a:effectLst/>
                        </a:rPr>
                        <a:t>Myotis</a:t>
                      </a:r>
                      <a:r>
                        <a:rPr lang="fr-FR" sz="900" i="1" dirty="0">
                          <a:solidFill>
                            <a:srgbClr val="008000"/>
                          </a:solidFill>
                          <a:effectLst/>
                        </a:rPr>
                        <a:t> </a:t>
                      </a:r>
                      <a:r>
                        <a:rPr lang="fr-FR" sz="900" i="1" dirty="0" err="1">
                          <a:solidFill>
                            <a:srgbClr val="008000"/>
                          </a:solidFill>
                          <a:effectLst/>
                        </a:rPr>
                        <a:t>goudoti</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dirty="0" err="1">
                          <a:solidFill>
                            <a:srgbClr val="008000"/>
                          </a:solidFill>
                          <a:effectLst/>
                        </a:rPr>
                        <a:t>illegal</a:t>
                      </a:r>
                      <a:r>
                        <a:rPr lang="fr-FR" sz="900" dirty="0">
                          <a:solidFill>
                            <a:srgbClr val="008000"/>
                          </a:solidFill>
                          <a:effectLst/>
                        </a:rPr>
                        <a:t> bush </a:t>
                      </a:r>
                      <a:r>
                        <a:rPr lang="fr-FR" sz="900" dirty="0" err="1">
                          <a:solidFill>
                            <a:srgbClr val="008000"/>
                          </a:solidFill>
                          <a:effectLst/>
                        </a:rPr>
                        <a:t>meat</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95285913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04249" y="181284"/>
            <a:ext cx="797571" cy="365125"/>
          </a:xfrm>
        </p:spPr>
        <p:txBody>
          <a:bodyPr/>
          <a:lstStyle/>
          <a:p>
            <a:fld id="{814B13E8-1059-4FEE-952E-0153852B3488}" type="slidenum">
              <a:rPr lang="fr-FR" smtClean="0"/>
              <a:t>137</a:t>
            </a:fld>
            <a:endParaRPr lang="fr-FR" dirty="0"/>
          </a:p>
        </p:txBody>
      </p:sp>
      <p:sp>
        <p:nvSpPr>
          <p:cNvPr id="4" name="ZoneTexte 3"/>
          <p:cNvSpPr txBox="1"/>
          <p:nvPr/>
        </p:nvSpPr>
        <p:spPr>
          <a:xfrm>
            <a:off x="3121472" y="177077"/>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graphicFrame>
        <p:nvGraphicFramePr>
          <p:cNvPr id="5" name="Tableau 4"/>
          <p:cNvGraphicFramePr>
            <a:graphicFrameLocks noGrp="1"/>
          </p:cNvGraphicFramePr>
          <p:nvPr>
            <p:extLst>
              <p:ext uri="{D42A27DB-BD31-4B8C-83A1-F6EECF244321}">
                <p14:modId xmlns:p14="http://schemas.microsoft.com/office/powerpoint/2010/main" val="3003660448"/>
              </p:ext>
            </p:extLst>
          </p:nvPr>
        </p:nvGraphicFramePr>
        <p:xfrm>
          <a:off x="6864267" y="546409"/>
          <a:ext cx="4972660" cy="6222442"/>
        </p:xfrm>
        <a:graphic>
          <a:graphicData uri="http://schemas.openxmlformats.org/drawingml/2006/table">
            <a:tbl>
              <a:tblPr>
                <a:tableStyleId>{5C22544A-7EE6-4342-B048-85BDC9FD1C3A}</a:tableStyleId>
              </a:tblPr>
              <a:tblGrid>
                <a:gridCol w="1720283"/>
                <a:gridCol w="265323"/>
                <a:gridCol w="596480"/>
                <a:gridCol w="290593"/>
                <a:gridCol w="389673"/>
                <a:gridCol w="289928"/>
                <a:gridCol w="389673"/>
                <a:gridCol w="1030707"/>
              </a:tblGrid>
              <a:tr h="183013">
                <a:tc>
                  <a:txBody>
                    <a:bodyPr/>
                    <a:lstStyle/>
                    <a:p>
                      <a:pPr marL="8890" eaLnBrk="0" fontAlgn="base" hangingPunct="0">
                        <a:lnSpc>
                          <a:spcPts val="440"/>
                        </a:lnSpc>
                        <a:spcAft>
                          <a:spcPts val="0"/>
                        </a:spcAft>
                      </a:pPr>
                      <a:r>
                        <a:rPr lang="fr-FR" sz="900" b="1" dirty="0">
                          <a:solidFill>
                            <a:srgbClr val="008000"/>
                          </a:solidFill>
                          <a:effectLst/>
                        </a:rPr>
                        <a:t>BIRDS</a:t>
                      </a:r>
                      <a:endParaRPr lang="fr-FR" sz="900" b="1" dirty="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013">
                <a:tc>
                  <a:txBody>
                    <a:bodyPr/>
                    <a:lstStyle/>
                    <a:p>
                      <a:pPr marL="8890" eaLnBrk="0" fontAlgn="base" hangingPunct="0">
                        <a:lnSpc>
                          <a:spcPts val="485"/>
                        </a:lnSpc>
                        <a:spcAft>
                          <a:spcPts val="0"/>
                        </a:spcAft>
                      </a:pPr>
                      <a:r>
                        <a:rPr lang="fr-FR" sz="900" i="1" spc="5">
                          <a:solidFill>
                            <a:srgbClr val="008000"/>
                          </a:solidFill>
                          <a:effectLst/>
                        </a:rPr>
                        <a:t>Accipiter henstii</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5">
                          <a:solidFill>
                            <a:srgbClr val="008000"/>
                          </a:solidFill>
                          <a:effectLst/>
                        </a:rPr>
                        <a:t>NT</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pet trade, CITES II</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013">
                <a:tc>
                  <a:txBody>
                    <a:bodyPr/>
                    <a:lstStyle/>
                    <a:p>
                      <a:pPr marL="8890" eaLnBrk="0" fontAlgn="base" hangingPunct="0">
                        <a:lnSpc>
                          <a:spcPts val="510"/>
                        </a:lnSpc>
                        <a:spcAft>
                          <a:spcPts val="0"/>
                        </a:spcAft>
                      </a:pPr>
                      <a:r>
                        <a:rPr lang="fr-FR" sz="900" i="1">
                          <a:solidFill>
                            <a:srgbClr val="008000"/>
                          </a:solidFill>
                          <a:effectLst/>
                        </a:rPr>
                        <a:t>Accipiter madagascariensis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spc="5">
                          <a:solidFill>
                            <a:srgbClr val="008000"/>
                          </a:solidFill>
                          <a:effectLst/>
                        </a:rPr>
                        <a:t>NT</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a:solidFill>
                            <a:srgbClr val="008000"/>
                          </a:solidFill>
                          <a:effectLst/>
                        </a:rPr>
                        <a:t>pet trade, CITES II</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013">
                <a:tc>
                  <a:txBody>
                    <a:bodyPr/>
                    <a:lstStyle/>
                    <a:p>
                      <a:pPr marL="8890" eaLnBrk="0" fontAlgn="base" hangingPunct="0">
                        <a:lnSpc>
                          <a:spcPts val="440"/>
                        </a:lnSpc>
                        <a:spcAft>
                          <a:spcPts val="0"/>
                        </a:spcAft>
                      </a:pPr>
                      <a:r>
                        <a:rPr lang="fr-FR" sz="900" i="1">
                          <a:solidFill>
                            <a:srgbClr val="008000"/>
                          </a:solidFill>
                          <a:effectLst/>
                        </a:rPr>
                        <a:t>Acridotheres tristis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013">
                <a:tc>
                  <a:txBody>
                    <a:bodyPr/>
                    <a:lstStyle/>
                    <a:p>
                      <a:pPr marL="8890" eaLnBrk="0" fontAlgn="base" hangingPunct="0">
                        <a:lnSpc>
                          <a:spcPts val="460"/>
                        </a:lnSpc>
                        <a:spcAft>
                          <a:spcPts val="0"/>
                        </a:spcAft>
                      </a:pPr>
                      <a:r>
                        <a:rPr lang="fr-FR" sz="900" i="1">
                          <a:solidFill>
                            <a:srgbClr val="008000"/>
                          </a:solidFill>
                          <a:effectLst/>
                        </a:rPr>
                        <a:t>Agapornis cana cana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pet trade, CITES II</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013">
                <a:tc>
                  <a:txBody>
                    <a:bodyPr/>
                    <a:lstStyle/>
                    <a:p>
                      <a:pPr marL="8890" eaLnBrk="0" fontAlgn="base" hangingPunct="0">
                        <a:lnSpc>
                          <a:spcPts val="460"/>
                        </a:lnSpc>
                        <a:spcAft>
                          <a:spcPts val="0"/>
                        </a:spcAft>
                      </a:pPr>
                      <a:r>
                        <a:rPr lang="fr-FR" sz="900" i="1" dirty="0" err="1">
                          <a:solidFill>
                            <a:srgbClr val="008000"/>
                          </a:solidFill>
                          <a:effectLst/>
                        </a:rPr>
                        <a:t>Alectroenas</a:t>
                      </a:r>
                      <a:r>
                        <a:rPr lang="fr-FR" sz="900" i="1" dirty="0">
                          <a:solidFill>
                            <a:srgbClr val="008000"/>
                          </a:solidFill>
                          <a:effectLst/>
                        </a:rPr>
                        <a:t> </a:t>
                      </a:r>
                      <a:r>
                        <a:rPr lang="fr-FR" sz="900" i="1" dirty="0" err="1">
                          <a:solidFill>
                            <a:srgbClr val="008000"/>
                          </a:solidFill>
                          <a:effectLst/>
                        </a:rPr>
                        <a:t>madagascariensis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013">
                <a:tc>
                  <a:txBody>
                    <a:bodyPr/>
                    <a:lstStyle/>
                    <a:p>
                      <a:pPr marL="8890" eaLnBrk="0" fontAlgn="base" hangingPunct="0">
                        <a:lnSpc>
                          <a:spcPts val="485"/>
                        </a:lnSpc>
                        <a:spcAft>
                          <a:spcPts val="0"/>
                        </a:spcAft>
                      </a:pPr>
                      <a:r>
                        <a:rPr lang="fr-FR" sz="900" i="1">
                          <a:solidFill>
                            <a:srgbClr val="008000"/>
                          </a:solidFill>
                          <a:effectLst/>
                        </a:rPr>
                        <a:t>Anas melleri</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5">
                          <a:solidFill>
                            <a:srgbClr val="008000"/>
                          </a:solidFill>
                          <a:effectLst/>
                        </a:rPr>
                        <a:t>EN</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013">
                <a:tc>
                  <a:txBody>
                    <a:bodyPr/>
                    <a:lstStyle/>
                    <a:p>
                      <a:pPr marL="8890" eaLnBrk="0" fontAlgn="base" hangingPunct="0">
                        <a:lnSpc>
                          <a:spcPts val="510"/>
                        </a:lnSpc>
                        <a:spcAft>
                          <a:spcPts val="0"/>
                        </a:spcAft>
                      </a:pPr>
                      <a:r>
                        <a:rPr lang="fr-FR" sz="900" i="1">
                          <a:solidFill>
                            <a:srgbClr val="008000"/>
                          </a:solidFill>
                          <a:effectLst/>
                        </a:rPr>
                        <a:t>Ardea humbloti</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5">
                          <a:solidFill>
                            <a:srgbClr val="008000"/>
                          </a:solidFill>
                          <a:effectLst/>
                        </a:rPr>
                        <a:t>EN</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013">
                <a:tc>
                  <a:txBody>
                    <a:bodyPr/>
                    <a:lstStyle/>
                    <a:p>
                      <a:pPr marL="8890" eaLnBrk="0" fontAlgn="base" hangingPunct="0">
                        <a:lnSpc>
                          <a:spcPts val="435"/>
                        </a:lnSpc>
                        <a:spcAft>
                          <a:spcPts val="0"/>
                        </a:spcAft>
                      </a:pPr>
                      <a:r>
                        <a:rPr lang="fr-FR" sz="900" i="1">
                          <a:solidFill>
                            <a:srgbClr val="008000"/>
                          </a:solidFill>
                          <a:effectLst/>
                        </a:rPr>
                        <a:t>Asio madagascariensis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pet trade, CITES II</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013">
                <a:tc>
                  <a:txBody>
                    <a:bodyPr/>
                    <a:lstStyle/>
                    <a:p>
                      <a:pPr marL="8890" eaLnBrk="0" fontAlgn="base" hangingPunct="0">
                        <a:lnSpc>
                          <a:spcPts val="465"/>
                        </a:lnSpc>
                        <a:spcAft>
                          <a:spcPts val="0"/>
                        </a:spcAft>
                      </a:pPr>
                      <a:r>
                        <a:rPr lang="fr-FR" sz="900" i="1">
                          <a:solidFill>
                            <a:srgbClr val="008000"/>
                          </a:solidFill>
                          <a:effectLst/>
                        </a:rPr>
                        <a:t>Atelornis pittoides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5"/>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013">
                <a:tc>
                  <a:txBody>
                    <a:bodyPr/>
                    <a:lstStyle/>
                    <a:p>
                      <a:pPr marL="8890" eaLnBrk="0" fontAlgn="base" hangingPunct="0">
                        <a:lnSpc>
                          <a:spcPts val="460"/>
                        </a:lnSpc>
                        <a:spcAft>
                          <a:spcPts val="0"/>
                        </a:spcAft>
                      </a:pPr>
                      <a:r>
                        <a:rPr lang="fr-FR" sz="900" i="1">
                          <a:solidFill>
                            <a:srgbClr val="008000"/>
                          </a:solidFill>
                          <a:effectLst/>
                        </a:rPr>
                        <a:t>Aviceda madagascariensis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pet trade, CITES II</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013">
                <a:tc>
                  <a:txBody>
                    <a:bodyPr/>
                    <a:lstStyle/>
                    <a:p>
                      <a:pPr marL="8890" eaLnBrk="0" fontAlgn="base" hangingPunct="0">
                        <a:lnSpc>
                          <a:spcPts val="485"/>
                        </a:lnSpc>
                        <a:spcAft>
                          <a:spcPts val="0"/>
                        </a:spcAft>
                      </a:pPr>
                      <a:r>
                        <a:rPr lang="fr-FR" sz="900" i="1">
                          <a:solidFill>
                            <a:srgbClr val="008000"/>
                          </a:solidFill>
                          <a:effectLst/>
                        </a:rPr>
                        <a:t>Berneria zosterops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013">
                <a:tc>
                  <a:txBody>
                    <a:bodyPr/>
                    <a:lstStyle/>
                    <a:p>
                      <a:pPr marL="8890" eaLnBrk="0" fontAlgn="base" hangingPunct="0">
                        <a:lnSpc>
                          <a:spcPts val="510"/>
                        </a:lnSpc>
                        <a:spcAft>
                          <a:spcPts val="0"/>
                        </a:spcAft>
                      </a:pPr>
                      <a:r>
                        <a:rPr lang="fr-FR" sz="900" i="1">
                          <a:solidFill>
                            <a:srgbClr val="008000"/>
                          </a:solidFill>
                          <a:effectLst/>
                        </a:rPr>
                        <a:t>Bernieria cinereiceps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5">
                          <a:solidFill>
                            <a:srgbClr val="008000"/>
                          </a:solidFill>
                          <a:effectLst/>
                        </a:rPr>
                        <a:t>NT</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013">
                <a:tc>
                  <a:txBody>
                    <a:bodyPr/>
                    <a:lstStyle/>
                    <a:p>
                      <a:pPr marL="8890" eaLnBrk="0" fontAlgn="base" hangingPunct="0">
                        <a:lnSpc>
                          <a:spcPts val="435"/>
                        </a:lnSpc>
                        <a:spcAft>
                          <a:spcPts val="0"/>
                        </a:spcAft>
                      </a:pPr>
                      <a:r>
                        <a:rPr lang="fr-FR" sz="900" i="1">
                          <a:solidFill>
                            <a:srgbClr val="008000"/>
                          </a:solidFill>
                          <a:effectLst/>
                        </a:rPr>
                        <a:t>Brachypteracias squamigera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VU</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013">
                <a:tc>
                  <a:txBody>
                    <a:bodyPr/>
                    <a:lstStyle/>
                    <a:p>
                      <a:pPr marL="8890" eaLnBrk="0" fontAlgn="base" hangingPunct="0">
                        <a:lnSpc>
                          <a:spcPts val="535"/>
                        </a:lnSpc>
                        <a:spcAft>
                          <a:spcPts val="0"/>
                        </a:spcAft>
                      </a:pPr>
                      <a:r>
                        <a:rPr lang="fr-FR" sz="900" i="1">
                          <a:solidFill>
                            <a:srgbClr val="008000"/>
                          </a:solidFill>
                          <a:effectLst/>
                        </a:rPr>
                        <a:t>Buteo brachypterus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35"/>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013">
                <a:tc>
                  <a:txBody>
                    <a:bodyPr/>
                    <a:lstStyle/>
                    <a:p>
                      <a:pPr marL="8890" eaLnBrk="0" fontAlgn="base" hangingPunct="0">
                        <a:lnSpc>
                          <a:spcPts val="460"/>
                        </a:lnSpc>
                        <a:spcAft>
                          <a:spcPts val="0"/>
                        </a:spcAft>
                      </a:pPr>
                      <a:r>
                        <a:rPr lang="fr-FR" sz="900" i="1">
                          <a:solidFill>
                            <a:srgbClr val="008000"/>
                          </a:solidFill>
                          <a:effectLst/>
                        </a:rPr>
                        <a:t>Calicalicus madagascariensis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013">
                <a:tc>
                  <a:txBody>
                    <a:bodyPr/>
                    <a:lstStyle/>
                    <a:p>
                      <a:pPr marL="8890" eaLnBrk="0" fontAlgn="base" hangingPunct="0">
                        <a:lnSpc>
                          <a:spcPts val="485"/>
                        </a:lnSpc>
                        <a:spcAft>
                          <a:spcPts val="0"/>
                        </a:spcAft>
                      </a:pPr>
                      <a:r>
                        <a:rPr lang="fr-FR" sz="900" i="1">
                          <a:solidFill>
                            <a:srgbClr val="008000"/>
                          </a:solidFill>
                          <a:effectLst/>
                        </a:rPr>
                        <a:t>Canirallus kioloides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013">
                <a:tc>
                  <a:txBody>
                    <a:bodyPr/>
                    <a:lstStyle/>
                    <a:p>
                      <a:pPr marL="8890" eaLnBrk="0" fontAlgn="base" hangingPunct="0">
                        <a:lnSpc>
                          <a:spcPts val="510"/>
                        </a:lnSpc>
                        <a:spcAft>
                          <a:spcPts val="0"/>
                        </a:spcAft>
                      </a:pPr>
                      <a:r>
                        <a:rPr lang="fr-FR" sz="900" i="1">
                          <a:solidFill>
                            <a:srgbClr val="008000"/>
                          </a:solidFill>
                          <a:effectLst/>
                        </a:rPr>
                        <a:t>Caprimulgus enarratus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013">
                <a:tc>
                  <a:txBody>
                    <a:bodyPr/>
                    <a:lstStyle/>
                    <a:p>
                      <a:pPr marL="8890" eaLnBrk="0" fontAlgn="base" hangingPunct="0">
                        <a:lnSpc>
                          <a:spcPts val="440"/>
                        </a:lnSpc>
                        <a:spcAft>
                          <a:spcPts val="0"/>
                        </a:spcAft>
                      </a:pPr>
                      <a:r>
                        <a:rPr lang="fr-FR" sz="900" i="1">
                          <a:solidFill>
                            <a:srgbClr val="008000"/>
                          </a:solidFill>
                          <a:effectLst/>
                        </a:rPr>
                        <a:t>Caprimulgus madagascariensis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013">
                <a:tc>
                  <a:txBody>
                    <a:bodyPr/>
                    <a:lstStyle/>
                    <a:p>
                      <a:pPr marL="8890" eaLnBrk="0" fontAlgn="base" hangingPunct="0">
                        <a:lnSpc>
                          <a:spcPts val="460"/>
                        </a:lnSpc>
                        <a:spcAft>
                          <a:spcPts val="0"/>
                        </a:spcAft>
                      </a:pPr>
                      <a:r>
                        <a:rPr lang="fr-FR" sz="900" i="1">
                          <a:solidFill>
                            <a:srgbClr val="008000"/>
                          </a:solidFill>
                          <a:effectLst/>
                        </a:rPr>
                        <a:t>Circus m. macrosceles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VU</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013">
                <a:tc>
                  <a:txBody>
                    <a:bodyPr/>
                    <a:lstStyle/>
                    <a:p>
                      <a:pPr marL="8890" eaLnBrk="0" fontAlgn="base" hangingPunct="0">
                        <a:lnSpc>
                          <a:spcPts val="460"/>
                        </a:lnSpc>
                        <a:spcAft>
                          <a:spcPts val="0"/>
                        </a:spcAft>
                      </a:pPr>
                      <a:r>
                        <a:rPr lang="fr-FR" sz="900" i="1">
                          <a:solidFill>
                            <a:srgbClr val="008000"/>
                          </a:solidFill>
                          <a:effectLst/>
                        </a:rPr>
                        <a:t>Copsychus albospecularis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013">
                <a:tc>
                  <a:txBody>
                    <a:bodyPr/>
                    <a:lstStyle/>
                    <a:p>
                      <a:pPr marL="8890" eaLnBrk="0" fontAlgn="base" hangingPunct="0">
                        <a:lnSpc>
                          <a:spcPts val="485"/>
                        </a:lnSpc>
                        <a:spcAft>
                          <a:spcPts val="0"/>
                        </a:spcAft>
                      </a:pPr>
                      <a:r>
                        <a:rPr lang="fr-FR" sz="900" i="1">
                          <a:solidFill>
                            <a:srgbClr val="008000"/>
                          </a:solidFill>
                          <a:effectLst/>
                        </a:rPr>
                        <a:t>Coracopsis nigra nigra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pet trade, CITES II</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013">
                <a:tc>
                  <a:txBody>
                    <a:bodyPr/>
                    <a:lstStyle/>
                    <a:p>
                      <a:pPr marL="8890" eaLnBrk="0" fontAlgn="base" hangingPunct="0">
                        <a:lnSpc>
                          <a:spcPts val="505"/>
                        </a:lnSpc>
                        <a:spcAft>
                          <a:spcPts val="0"/>
                        </a:spcAft>
                      </a:pPr>
                      <a:r>
                        <a:rPr lang="fr-FR" sz="900" i="1">
                          <a:solidFill>
                            <a:srgbClr val="008000"/>
                          </a:solidFill>
                          <a:effectLst/>
                        </a:rPr>
                        <a:t>Coracopsis vasa vasa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pet trade, CITES II</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013">
                <a:tc>
                  <a:txBody>
                    <a:bodyPr/>
                    <a:lstStyle/>
                    <a:p>
                      <a:pPr marL="8890" eaLnBrk="0" fontAlgn="base" hangingPunct="0">
                        <a:lnSpc>
                          <a:spcPts val="510"/>
                        </a:lnSpc>
                        <a:spcAft>
                          <a:spcPts val="0"/>
                        </a:spcAft>
                      </a:pPr>
                      <a:r>
                        <a:rPr lang="fr-FR" sz="900" i="1">
                          <a:solidFill>
                            <a:srgbClr val="008000"/>
                          </a:solidFill>
                          <a:effectLst/>
                        </a:rPr>
                        <a:t>Coua caerulea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013">
                <a:tc>
                  <a:txBody>
                    <a:bodyPr/>
                    <a:lstStyle/>
                    <a:p>
                      <a:pPr marL="8890" eaLnBrk="0" fontAlgn="base" hangingPunct="0">
                        <a:lnSpc>
                          <a:spcPts val="460"/>
                        </a:lnSpc>
                        <a:spcAft>
                          <a:spcPts val="0"/>
                        </a:spcAft>
                      </a:pPr>
                      <a:r>
                        <a:rPr lang="fr-FR" sz="900" i="1">
                          <a:solidFill>
                            <a:srgbClr val="008000"/>
                          </a:solidFill>
                          <a:effectLst/>
                        </a:rPr>
                        <a:t>Coua reynaudii</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013">
                <a:tc>
                  <a:txBody>
                    <a:bodyPr/>
                    <a:lstStyle/>
                    <a:p>
                      <a:pPr marL="8890" eaLnBrk="0" fontAlgn="base" hangingPunct="0">
                        <a:lnSpc>
                          <a:spcPts val="465"/>
                        </a:lnSpc>
                        <a:spcAft>
                          <a:spcPts val="0"/>
                        </a:spcAft>
                      </a:pPr>
                      <a:r>
                        <a:rPr lang="fr-FR" sz="900" i="1">
                          <a:solidFill>
                            <a:srgbClr val="008000"/>
                          </a:solidFill>
                          <a:effectLst/>
                        </a:rPr>
                        <a:t>Coua serriana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5"/>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013">
                <a:tc>
                  <a:txBody>
                    <a:bodyPr/>
                    <a:lstStyle/>
                    <a:p>
                      <a:pPr marL="8890" eaLnBrk="0" fontAlgn="base" hangingPunct="0">
                        <a:lnSpc>
                          <a:spcPts val="485"/>
                        </a:lnSpc>
                        <a:spcAft>
                          <a:spcPts val="0"/>
                        </a:spcAft>
                      </a:pPr>
                      <a:r>
                        <a:rPr lang="fr-FR" sz="900" i="1">
                          <a:solidFill>
                            <a:srgbClr val="008000"/>
                          </a:solidFill>
                          <a:effectLst/>
                        </a:rPr>
                        <a:t>Crossleyia xanthophrys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5">
                          <a:solidFill>
                            <a:srgbClr val="008000"/>
                          </a:solidFill>
                          <a:effectLst/>
                        </a:rPr>
                        <a:t>NT</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013">
                <a:tc>
                  <a:txBody>
                    <a:bodyPr/>
                    <a:lstStyle/>
                    <a:p>
                      <a:pPr marL="8890" eaLnBrk="0" fontAlgn="base" hangingPunct="0">
                        <a:lnSpc>
                          <a:spcPts val="485"/>
                        </a:lnSpc>
                        <a:spcAft>
                          <a:spcPts val="0"/>
                        </a:spcAft>
                      </a:pPr>
                      <a:r>
                        <a:rPr lang="fr-FR" sz="900" i="1">
                          <a:solidFill>
                            <a:srgbClr val="008000"/>
                          </a:solidFill>
                          <a:effectLst/>
                        </a:rPr>
                        <a:t>Cyanolanius madagascarinus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013">
                <a:tc>
                  <a:txBody>
                    <a:bodyPr/>
                    <a:lstStyle/>
                    <a:p>
                      <a:pPr marL="8890" eaLnBrk="0" fontAlgn="base" hangingPunct="0">
                        <a:lnSpc>
                          <a:spcPts val="440"/>
                        </a:lnSpc>
                        <a:spcAft>
                          <a:spcPts val="0"/>
                        </a:spcAft>
                      </a:pPr>
                      <a:r>
                        <a:rPr lang="fr-FR" sz="900" i="1">
                          <a:solidFill>
                            <a:srgbClr val="008000"/>
                          </a:solidFill>
                          <a:effectLst/>
                        </a:rPr>
                        <a:t>Dromaeocercus brunneus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013">
                <a:tc>
                  <a:txBody>
                    <a:bodyPr/>
                    <a:lstStyle/>
                    <a:p>
                      <a:pPr marL="8890" eaLnBrk="0" fontAlgn="base" hangingPunct="0">
                        <a:lnSpc>
                          <a:spcPts val="460"/>
                        </a:lnSpc>
                        <a:spcAft>
                          <a:spcPts val="0"/>
                        </a:spcAft>
                      </a:pPr>
                      <a:r>
                        <a:rPr lang="fr-FR" sz="900" i="1">
                          <a:solidFill>
                            <a:srgbClr val="008000"/>
                          </a:solidFill>
                          <a:effectLst/>
                        </a:rPr>
                        <a:t>Eurystomus glaucurus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013">
                <a:tc>
                  <a:txBody>
                    <a:bodyPr/>
                    <a:lstStyle/>
                    <a:p>
                      <a:pPr marL="8890" eaLnBrk="0" fontAlgn="base" hangingPunct="0">
                        <a:lnSpc>
                          <a:spcPts val="460"/>
                        </a:lnSpc>
                        <a:spcAft>
                          <a:spcPts val="0"/>
                        </a:spcAft>
                      </a:pPr>
                      <a:r>
                        <a:rPr lang="fr-FR" sz="900" i="1">
                          <a:solidFill>
                            <a:srgbClr val="008000"/>
                          </a:solidFill>
                          <a:effectLst/>
                        </a:rPr>
                        <a:t>Falco eleonorae</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pet trade, CITES II</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013">
                <a:tc>
                  <a:txBody>
                    <a:bodyPr/>
                    <a:lstStyle/>
                    <a:p>
                      <a:pPr marL="8890" eaLnBrk="0" fontAlgn="base" hangingPunct="0">
                        <a:lnSpc>
                          <a:spcPts val="485"/>
                        </a:lnSpc>
                        <a:spcAft>
                          <a:spcPts val="0"/>
                        </a:spcAft>
                      </a:pPr>
                      <a:r>
                        <a:rPr lang="fr-FR" sz="900" i="1">
                          <a:solidFill>
                            <a:srgbClr val="008000"/>
                          </a:solidFill>
                          <a:effectLst/>
                        </a:rPr>
                        <a:t>Falco newtoni newtoni</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pet trade, CITES II</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013">
                <a:tc>
                  <a:txBody>
                    <a:bodyPr/>
                    <a:lstStyle/>
                    <a:p>
                      <a:pPr marL="8890" eaLnBrk="0" fontAlgn="base" hangingPunct="0">
                        <a:lnSpc>
                          <a:spcPts val="485"/>
                        </a:lnSpc>
                        <a:spcAft>
                          <a:spcPts val="0"/>
                        </a:spcAft>
                      </a:pPr>
                      <a:r>
                        <a:rPr lang="fr-FR" sz="900" i="1">
                          <a:solidFill>
                            <a:srgbClr val="008000"/>
                          </a:solidFill>
                          <a:effectLst/>
                        </a:rPr>
                        <a:t>Foudia madagascariensis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013">
                <a:tc>
                  <a:txBody>
                    <a:bodyPr/>
                    <a:lstStyle/>
                    <a:p>
                      <a:pPr marL="8890" eaLnBrk="0" fontAlgn="base" hangingPunct="0">
                        <a:lnSpc>
                          <a:spcPts val="435"/>
                        </a:lnSpc>
                        <a:spcAft>
                          <a:spcPts val="0"/>
                        </a:spcAft>
                      </a:pPr>
                      <a:r>
                        <a:rPr lang="fr-FR" sz="900" i="1" dirty="0" err="1">
                          <a:solidFill>
                            <a:srgbClr val="008000"/>
                          </a:solidFill>
                          <a:effectLst/>
                        </a:rPr>
                        <a:t>Foudia</a:t>
                      </a:r>
                      <a:r>
                        <a:rPr lang="fr-FR" sz="900" i="1" dirty="0">
                          <a:solidFill>
                            <a:srgbClr val="008000"/>
                          </a:solidFill>
                          <a:effectLst/>
                        </a:rPr>
                        <a:t> </a:t>
                      </a:r>
                      <a:r>
                        <a:rPr lang="fr-FR" sz="900" i="1" dirty="0" err="1">
                          <a:solidFill>
                            <a:srgbClr val="008000"/>
                          </a:solidFill>
                          <a:effectLst/>
                        </a:rPr>
                        <a:t>omissa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72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Rectangle 5"/>
          <p:cNvSpPr/>
          <p:nvPr/>
        </p:nvSpPr>
        <p:spPr>
          <a:xfrm>
            <a:off x="117697" y="671639"/>
            <a:ext cx="5785562" cy="646331"/>
          </a:xfrm>
          <a:prstGeom prst="rect">
            <a:avLst/>
          </a:prstGeom>
        </p:spPr>
        <p:txBody>
          <a:bodyPr wrap="square">
            <a:spAutoFit/>
          </a:bodyPr>
          <a:lstStyle/>
          <a:p>
            <a:r>
              <a:rPr lang="fr-FR" dirty="0" smtClean="0">
                <a:solidFill>
                  <a:srgbClr val="008000"/>
                </a:solidFill>
              </a:rPr>
              <a:t>A6. </a:t>
            </a:r>
            <a:r>
              <a:rPr lang="fr-FR" b="1" dirty="0">
                <a:solidFill>
                  <a:srgbClr val="008000"/>
                </a:solidFill>
              </a:rPr>
              <a:t>Liste des espèces que l’on souhaiterait revoir sur le </a:t>
            </a:r>
            <a:r>
              <a:rPr lang="fr-FR" b="1" dirty="0" smtClean="0">
                <a:solidFill>
                  <a:srgbClr val="008000"/>
                </a:solidFill>
              </a:rPr>
              <a:t>littoral</a:t>
            </a:r>
            <a:r>
              <a:rPr lang="fr-FR" dirty="0" smtClean="0">
                <a:solidFill>
                  <a:srgbClr val="008000"/>
                </a:solidFill>
              </a:rPr>
              <a:t> (suite)</a:t>
            </a:r>
            <a:endParaRPr lang="fr-FR" dirty="0">
              <a:solidFill>
                <a:srgbClr val="008000"/>
              </a:solidFill>
            </a:endParaRPr>
          </a:p>
        </p:txBody>
      </p:sp>
      <p:sp>
        <p:nvSpPr>
          <p:cNvPr id="7" name="Rectangle 6"/>
          <p:cNvSpPr/>
          <p:nvPr/>
        </p:nvSpPr>
        <p:spPr>
          <a:xfrm>
            <a:off x="104249" y="5389581"/>
            <a:ext cx="2854104" cy="1194099"/>
          </a:xfrm>
          <a:prstGeom prst="rect">
            <a:avLst/>
          </a:prstGeom>
        </p:spPr>
        <p:txBody>
          <a:bodyPr wrap="square">
            <a:spAutoFit/>
          </a:bodyPr>
          <a:lstStyle/>
          <a:p>
            <a:r>
              <a:rPr lang="fr-FR" sz="1200" dirty="0" err="1">
                <a:solidFill>
                  <a:srgbClr val="008000"/>
                </a:solidFill>
              </a:rPr>
              <a:t>Appendix</a:t>
            </a:r>
            <a:r>
              <a:rPr lang="fr-FR" sz="1200" dirty="0">
                <a:solidFill>
                  <a:srgbClr val="008000"/>
                </a:solidFill>
              </a:rPr>
              <a:t> 1: Key </a:t>
            </a:r>
            <a:r>
              <a:rPr lang="fr-FR" sz="1200" dirty="0" err="1">
                <a:solidFill>
                  <a:srgbClr val="008000"/>
                </a:solidFill>
              </a:rPr>
              <a:t>Biodiversity</a:t>
            </a:r>
            <a:r>
              <a:rPr lang="fr-FR" sz="1200" dirty="0">
                <a:solidFill>
                  <a:srgbClr val="008000"/>
                </a:solidFill>
              </a:rPr>
              <a:t> Components Matrix (KBCM) and Habitat Hectares Score, </a:t>
            </a:r>
            <a:r>
              <a:rPr lang="fr-FR" sz="1200" dirty="0" err="1">
                <a:solidFill>
                  <a:srgbClr val="008000"/>
                </a:solidFill>
              </a:rPr>
              <a:t>December</a:t>
            </a:r>
            <a:r>
              <a:rPr lang="fr-FR" sz="1200" dirty="0">
                <a:solidFill>
                  <a:srgbClr val="008000"/>
                </a:solidFill>
              </a:rPr>
              <a:t> 2008 </a:t>
            </a:r>
            <a:r>
              <a:rPr lang="fr-FR" sz="1200" dirty="0" err="1" smtClean="0">
                <a:solidFill>
                  <a:srgbClr val="008000"/>
                </a:solidFill>
              </a:rPr>
              <a:t>Iteration</a:t>
            </a:r>
            <a:r>
              <a:rPr lang="fr-FR" sz="1200" dirty="0" smtClean="0">
                <a:solidFill>
                  <a:srgbClr val="008000"/>
                </a:solidFill>
              </a:rPr>
              <a:t>.  Source : </a:t>
            </a:r>
            <a:r>
              <a:rPr lang="en-US" sz="1200" dirty="0">
                <a:solidFill>
                  <a:srgbClr val="008000"/>
                </a:solidFill>
              </a:rPr>
              <a:t>BBOP Pilot Project Case Study - The </a:t>
            </a:r>
            <a:r>
              <a:rPr lang="en-US" sz="1200" dirty="0" err="1">
                <a:solidFill>
                  <a:srgbClr val="008000"/>
                </a:solidFill>
              </a:rPr>
              <a:t>Ambatovy</a:t>
            </a:r>
            <a:r>
              <a:rPr lang="en-US" sz="1200" dirty="0">
                <a:solidFill>
                  <a:srgbClr val="008000"/>
                </a:solidFill>
              </a:rPr>
              <a:t> Project, </a:t>
            </a:r>
            <a:r>
              <a:rPr lang="en-US" sz="1200" dirty="0">
                <a:solidFill>
                  <a:srgbClr val="008000"/>
                </a:solidFill>
                <a:hlinkClick r:id="rId2"/>
              </a:rPr>
              <a:t>http://</a:t>
            </a:r>
            <a:r>
              <a:rPr lang="en-US" sz="1200" dirty="0" smtClean="0">
                <a:solidFill>
                  <a:srgbClr val="008000"/>
                </a:solidFill>
                <a:hlinkClick r:id="rId2"/>
              </a:rPr>
              <a:t>www.forest-trends.org/documents/files/doc_3118.pdf</a:t>
            </a:r>
            <a:r>
              <a:rPr lang="en-US" sz="1200" dirty="0" smtClean="0">
                <a:solidFill>
                  <a:srgbClr val="008000"/>
                </a:solidFill>
              </a:rPr>
              <a:t> </a:t>
            </a:r>
            <a:endParaRPr lang="fr-FR" sz="1200" dirty="0">
              <a:solidFill>
                <a:srgbClr val="008000"/>
              </a:solidFill>
            </a:endParaRPr>
          </a:p>
        </p:txBody>
      </p:sp>
    </p:spTree>
    <p:extLst>
      <p:ext uri="{BB962C8B-B14F-4D97-AF65-F5344CB8AC3E}">
        <p14:creationId xmlns:p14="http://schemas.microsoft.com/office/powerpoint/2010/main" val="342619025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04249" y="181284"/>
            <a:ext cx="797571" cy="365125"/>
          </a:xfrm>
        </p:spPr>
        <p:txBody>
          <a:bodyPr/>
          <a:lstStyle/>
          <a:p>
            <a:fld id="{814B13E8-1059-4FEE-952E-0153852B3488}" type="slidenum">
              <a:rPr lang="fr-FR" smtClean="0"/>
              <a:t>138</a:t>
            </a:fld>
            <a:endParaRPr lang="fr-FR" dirty="0"/>
          </a:p>
        </p:txBody>
      </p:sp>
      <p:sp>
        <p:nvSpPr>
          <p:cNvPr id="4" name="ZoneTexte 3"/>
          <p:cNvSpPr txBox="1"/>
          <p:nvPr/>
        </p:nvSpPr>
        <p:spPr>
          <a:xfrm>
            <a:off x="3011206"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graphicFrame>
        <p:nvGraphicFramePr>
          <p:cNvPr id="5" name="Tableau 4"/>
          <p:cNvGraphicFramePr>
            <a:graphicFrameLocks noGrp="1"/>
          </p:cNvGraphicFramePr>
          <p:nvPr>
            <p:extLst>
              <p:ext uri="{D42A27DB-BD31-4B8C-83A1-F6EECF244321}">
                <p14:modId xmlns:p14="http://schemas.microsoft.com/office/powerpoint/2010/main" val="3524398566"/>
              </p:ext>
            </p:extLst>
          </p:nvPr>
        </p:nvGraphicFramePr>
        <p:xfrm>
          <a:off x="6746316" y="181284"/>
          <a:ext cx="5112444" cy="6471930"/>
        </p:xfrm>
        <a:graphic>
          <a:graphicData uri="http://schemas.openxmlformats.org/drawingml/2006/table">
            <a:tbl>
              <a:tblPr>
                <a:tableStyleId>{5C22544A-7EE6-4342-B048-85BDC9FD1C3A}</a:tableStyleId>
              </a:tblPr>
              <a:tblGrid>
                <a:gridCol w="1944023"/>
                <a:gridCol w="265402"/>
                <a:gridCol w="445245"/>
                <a:gridCol w="298761"/>
                <a:gridCol w="400627"/>
                <a:gridCol w="298078"/>
                <a:gridCol w="400627"/>
                <a:gridCol w="1059681"/>
              </a:tblGrid>
              <a:tr h="223170">
                <a:tc>
                  <a:txBody>
                    <a:bodyPr/>
                    <a:lstStyle/>
                    <a:p>
                      <a:pPr marL="8890" eaLnBrk="0" fontAlgn="base" hangingPunct="0">
                        <a:lnSpc>
                          <a:spcPts val="465"/>
                        </a:lnSpc>
                        <a:spcAft>
                          <a:spcPts val="0"/>
                        </a:spcAft>
                      </a:pPr>
                      <a:r>
                        <a:rPr lang="fr-FR" sz="900" i="1" dirty="0" err="1">
                          <a:solidFill>
                            <a:srgbClr val="008000"/>
                          </a:solidFill>
                          <a:effectLst/>
                        </a:rPr>
                        <a:t>Gallinago</a:t>
                      </a:r>
                      <a:r>
                        <a:rPr lang="fr-FR" sz="900" i="1" dirty="0">
                          <a:solidFill>
                            <a:srgbClr val="008000"/>
                          </a:solidFill>
                          <a:effectLst/>
                        </a:rPr>
                        <a:t> </a:t>
                      </a:r>
                      <a:r>
                        <a:rPr lang="fr-FR" sz="900" i="1" dirty="0" err="1">
                          <a:solidFill>
                            <a:srgbClr val="008000"/>
                          </a:solidFill>
                          <a:effectLst/>
                        </a:rPr>
                        <a:t>macrodactyla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spc="5">
                          <a:solidFill>
                            <a:srgbClr val="008000"/>
                          </a:solidFill>
                          <a:effectLst/>
                        </a:rPr>
                        <a:t>NT</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3170">
                <a:tc>
                  <a:txBody>
                    <a:bodyPr/>
                    <a:lstStyle/>
                    <a:p>
                      <a:pPr marL="8890" eaLnBrk="0" fontAlgn="base" hangingPunct="0">
                        <a:lnSpc>
                          <a:spcPts val="460"/>
                        </a:lnSpc>
                        <a:spcAft>
                          <a:spcPts val="0"/>
                        </a:spcAft>
                      </a:pPr>
                      <a:r>
                        <a:rPr lang="fr-FR" sz="900" i="1" dirty="0" err="1">
                          <a:solidFill>
                            <a:srgbClr val="008000"/>
                          </a:solidFill>
                          <a:effectLst/>
                        </a:rPr>
                        <a:t>Hypsipetes</a:t>
                      </a:r>
                      <a:r>
                        <a:rPr lang="fr-FR" sz="900" i="1" dirty="0">
                          <a:solidFill>
                            <a:srgbClr val="008000"/>
                          </a:solidFill>
                          <a:effectLst/>
                        </a:rPr>
                        <a:t> </a:t>
                      </a:r>
                      <a:r>
                        <a:rPr lang="fr-FR" sz="900" i="1" dirty="0" err="1">
                          <a:solidFill>
                            <a:srgbClr val="008000"/>
                          </a:solidFill>
                          <a:effectLst/>
                        </a:rPr>
                        <a:t>madagascariensis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3170">
                <a:tc>
                  <a:txBody>
                    <a:bodyPr/>
                    <a:lstStyle/>
                    <a:p>
                      <a:pPr marL="8890" eaLnBrk="0" fontAlgn="base" hangingPunct="0">
                        <a:lnSpc>
                          <a:spcPts val="485"/>
                        </a:lnSpc>
                        <a:spcAft>
                          <a:spcPts val="0"/>
                        </a:spcAft>
                      </a:pPr>
                      <a:r>
                        <a:rPr lang="fr-FR" sz="900" i="1" dirty="0" err="1">
                          <a:solidFill>
                            <a:srgbClr val="008000"/>
                          </a:solidFill>
                          <a:effectLst/>
                        </a:rPr>
                        <a:t>Leptopterus</a:t>
                      </a:r>
                      <a:r>
                        <a:rPr lang="fr-FR" sz="900" i="1" dirty="0">
                          <a:solidFill>
                            <a:srgbClr val="008000"/>
                          </a:solidFill>
                          <a:effectLst/>
                        </a:rPr>
                        <a:t> </a:t>
                      </a:r>
                      <a:r>
                        <a:rPr lang="fr-FR" sz="900" i="1" dirty="0" err="1">
                          <a:solidFill>
                            <a:srgbClr val="008000"/>
                          </a:solidFill>
                          <a:effectLst/>
                        </a:rPr>
                        <a:t>chabert</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3170">
                <a:tc>
                  <a:txBody>
                    <a:bodyPr/>
                    <a:lstStyle/>
                    <a:p>
                      <a:pPr marL="8890" eaLnBrk="0" fontAlgn="base" hangingPunct="0">
                        <a:lnSpc>
                          <a:spcPts val="485"/>
                        </a:lnSpc>
                        <a:spcAft>
                          <a:spcPts val="0"/>
                        </a:spcAft>
                      </a:pPr>
                      <a:r>
                        <a:rPr lang="fr-FR" sz="900" i="1" dirty="0" err="1">
                          <a:solidFill>
                            <a:srgbClr val="008000"/>
                          </a:solidFill>
                          <a:effectLst/>
                        </a:rPr>
                        <a:t>Lonchura</a:t>
                      </a:r>
                      <a:r>
                        <a:rPr lang="fr-FR" sz="900" i="1" dirty="0">
                          <a:solidFill>
                            <a:srgbClr val="008000"/>
                          </a:solidFill>
                          <a:effectLst/>
                        </a:rPr>
                        <a:t> nana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3170">
                <a:tc>
                  <a:txBody>
                    <a:bodyPr/>
                    <a:lstStyle/>
                    <a:p>
                      <a:pPr marL="8890" eaLnBrk="0" fontAlgn="base" hangingPunct="0">
                        <a:lnSpc>
                          <a:spcPts val="435"/>
                        </a:lnSpc>
                        <a:spcAft>
                          <a:spcPts val="0"/>
                        </a:spcAft>
                      </a:pPr>
                      <a:r>
                        <a:rPr lang="fr-FR" sz="900" i="1" dirty="0" err="1">
                          <a:solidFill>
                            <a:srgbClr val="008000"/>
                          </a:solidFill>
                          <a:effectLst/>
                        </a:rPr>
                        <a:t>Lophotibis</a:t>
                      </a:r>
                      <a:r>
                        <a:rPr lang="fr-FR" sz="900" i="1" dirty="0">
                          <a:solidFill>
                            <a:srgbClr val="008000"/>
                          </a:solidFill>
                          <a:effectLst/>
                        </a:rPr>
                        <a:t> </a:t>
                      </a:r>
                      <a:r>
                        <a:rPr lang="fr-FR" sz="900" i="1" dirty="0" err="1">
                          <a:solidFill>
                            <a:srgbClr val="008000"/>
                          </a:solidFill>
                          <a:effectLst/>
                        </a:rPr>
                        <a:t>cristata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spc="5">
                          <a:solidFill>
                            <a:srgbClr val="008000"/>
                          </a:solidFill>
                          <a:effectLst/>
                        </a:rPr>
                        <a:t>NT</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3170">
                <a:tc>
                  <a:txBody>
                    <a:bodyPr/>
                    <a:lstStyle/>
                    <a:p>
                      <a:pPr marL="8890" eaLnBrk="0" fontAlgn="base" hangingPunct="0">
                        <a:lnSpc>
                          <a:spcPts val="535"/>
                        </a:lnSpc>
                        <a:spcAft>
                          <a:spcPts val="0"/>
                        </a:spcAft>
                      </a:pPr>
                      <a:r>
                        <a:rPr lang="fr-FR" sz="900" i="1" dirty="0" err="1">
                          <a:solidFill>
                            <a:srgbClr val="008000"/>
                          </a:solidFill>
                          <a:effectLst/>
                        </a:rPr>
                        <a:t>Margaroperdix</a:t>
                      </a:r>
                      <a:r>
                        <a:rPr lang="fr-FR" sz="900" i="1" dirty="0">
                          <a:solidFill>
                            <a:srgbClr val="008000"/>
                          </a:solidFill>
                          <a:effectLst/>
                        </a:rPr>
                        <a:t> </a:t>
                      </a:r>
                      <a:r>
                        <a:rPr lang="fr-FR" sz="900" i="1" dirty="0" err="1">
                          <a:solidFill>
                            <a:srgbClr val="008000"/>
                          </a:solidFill>
                          <a:effectLst/>
                        </a:rPr>
                        <a:t>madagascariensis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spc="-10" dirty="0">
                          <a:solidFill>
                            <a:srgbClr val="008000"/>
                          </a:solidFill>
                          <a:effectLst/>
                        </a:rPr>
                        <a:t>LC</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3170">
                <a:tc>
                  <a:txBody>
                    <a:bodyPr/>
                    <a:lstStyle/>
                    <a:p>
                      <a:pPr marL="8890" eaLnBrk="0" fontAlgn="base" hangingPunct="0">
                        <a:lnSpc>
                          <a:spcPts val="460"/>
                        </a:lnSpc>
                        <a:spcAft>
                          <a:spcPts val="0"/>
                        </a:spcAft>
                      </a:pPr>
                      <a:r>
                        <a:rPr lang="fr-FR" sz="900" i="1" dirty="0" err="1">
                          <a:solidFill>
                            <a:srgbClr val="008000"/>
                          </a:solidFill>
                          <a:effectLst/>
                        </a:rPr>
                        <a:t>Milvus</a:t>
                      </a:r>
                      <a:r>
                        <a:rPr lang="fr-FR" sz="900" i="1" dirty="0">
                          <a:solidFill>
                            <a:srgbClr val="008000"/>
                          </a:solidFill>
                          <a:effectLst/>
                        </a:rPr>
                        <a:t> </a:t>
                      </a:r>
                      <a:r>
                        <a:rPr lang="fr-FR" sz="900" i="1" dirty="0" err="1">
                          <a:solidFill>
                            <a:srgbClr val="008000"/>
                          </a:solidFill>
                          <a:effectLst/>
                        </a:rPr>
                        <a:t>migrans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spc="-10" dirty="0">
                          <a:solidFill>
                            <a:srgbClr val="008000"/>
                          </a:solidFill>
                          <a:effectLst/>
                        </a:rPr>
                        <a:t>LC</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pet trade, CITES II</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3170">
                <a:tc>
                  <a:txBody>
                    <a:bodyPr/>
                    <a:lstStyle/>
                    <a:p>
                      <a:pPr marL="8890" eaLnBrk="0" fontAlgn="base" hangingPunct="0">
                        <a:lnSpc>
                          <a:spcPts val="485"/>
                        </a:lnSpc>
                        <a:spcAft>
                          <a:spcPts val="0"/>
                        </a:spcAft>
                      </a:pPr>
                      <a:r>
                        <a:rPr lang="fr-FR" sz="900" i="1" dirty="0" err="1">
                          <a:solidFill>
                            <a:srgbClr val="008000"/>
                          </a:solidFill>
                          <a:effectLst/>
                        </a:rPr>
                        <a:t>Mystacornis</a:t>
                      </a:r>
                      <a:r>
                        <a:rPr lang="fr-FR" sz="900" i="1" dirty="0">
                          <a:solidFill>
                            <a:srgbClr val="008000"/>
                          </a:solidFill>
                          <a:effectLst/>
                        </a:rPr>
                        <a:t> </a:t>
                      </a:r>
                      <a:r>
                        <a:rPr lang="fr-FR" sz="900" i="1" dirty="0" err="1">
                          <a:solidFill>
                            <a:srgbClr val="008000"/>
                          </a:solidFill>
                          <a:effectLst/>
                        </a:rPr>
                        <a:t>crossleyi</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10" dirty="0">
                          <a:solidFill>
                            <a:srgbClr val="008000"/>
                          </a:solidFill>
                          <a:effectLst/>
                        </a:rPr>
                        <a:t>LC</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3170">
                <a:tc>
                  <a:txBody>
                    <a:bodyPr/>
                    <a:lstStyle/>
                    <a:p>
                      <a:pPr marL="8890" eaLnBrk="0" fontAlgn="base" hangingPunct="0">
                        <a:lnSpc>
                          <a:spcPts val="485"/>
                        </a:lnSpc>
                        <a:spcAft>
                          <a:spcPts val="0"/>
                        </a:spcAft>
                      </a:pPr>
                      <a:r>
                        <a:rPr lang="fr-FR" sz="900" i="1" dirty="0" err="1">
                          <a:solidFill>
                            <a:srgbClr val="008000"/>
                          </a:solidFill>
                          <a:effectLst/>
                        </a:rPr>
                        <a:t>Nectarinia</a:t>
                      </a:r>
                      <a:r>
                        <a:rPr lang="fr-FR" sz="900" i="1" dirty="0">
                          <a:solidFill>
                            <a:srgbClr val="008000"/>
                          </a:solidFill>
                          <a:effectLst/>
                        </a:rPr>
                        <a:t> </a:t>
                      </a:r>
                      <a:r>
                        <a:rPr lang="fr-FR" sz="900" i="1" dirty="0" err="1">
                          <a:solidFill>
                            <a:srgbClr val="008000"/>
                          </a:solidFill>
                          <a:effectLst/>
                        </a:rPr>
                        <a:t>notata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3170">
                <a:tc>
                  <a:txBody>
                    <a:bodyPr/>
                    <a:lstStyle/>
                    <a:p>
                      <a:pPr marL="8890" eaLnBrk="0" fontAlgn="base" hangingPunct="0">
                        <a:lnSpc>
                          <a:spcPts val="510"/>
                        </a:lnSpc>
                        <a:spcAft>
                          <a:spcPts val="0"/>
                        </a:spcAft>
                      </a:pPr>
                      <a:r>
                        <a:rPr lang="fr-FR" sz="900" i="1" dirty="0" err="1">
                          <a:solidFill>
                            <a:srgbClr val="008000"/>
                          </a:solidFill>
                          <a:effectLst/>
                        </a:rPr>
                        <a:t>Neodrepanis</a:t>
                      </a:r>
                      <a:r>
                        <a:rPr lang="fr-FR" sz="900" i="1" dirty="0">
                          <a:solidFill>
                            <a:srgbClr val="008000"/>
                          </a:solidFill>
                          <a:effectLst/>
                        </a:rPr>
                        <a:t> </a:t>
                      </a:r>
                      <a:r>
                        <a:rPr lang="fr-FR" sz="900" i="1" dirty="0" err="1">
                          <a:solidFill>
                            <a:srgbClr val="008000"/>
                          </a:solidFill>
                          <a:effectLst/>
                        </a:rPr>
                        <a:t>coruscans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3170">
                <a:tc>
                  <a:txBody>
                    <a:bodyPr/>
                    <a:lstStyle/>
                    <a:p>
                      <a:pPr marL="8890" eaLnBrk="0" fontAlgn="base" hangingPunct="0">
                        <a:lnSpc>
                          <a:spcPts val="440"/>
                        </a:lnSpc>
                        <a:spcAft>
                          <a:spcPts val="0"/>
                        </a:spcAft>
                      </a:pPr>
                      <a:r>
                        <a:rPr lang="fr-FR" sz="900" i="1" dirty="0" err="1">
                          <a:solidFill>
                            <a:srgbClr val="008000"/>
                          </a:solidFill>
                          <a:effectLst/>
                        </a:rPr>
                        <a:t>Neomixis</a:t>
                      </a:r>
                      <a:r>
                        <a:rPr lang="fr-FR" sz="900" i="1" dirty="0">
                          <a:solidFill>
                            <a:srgbClr val="008000"/>
                          </a:solidFill>
                          <a:effectLst/>
                        </a:rPr>
                        <a:t> </a:t>
                      </a:r>
                      <a:r>
                        <a:rPr lang="fr-FR" sz="900" i="1" dirty="0" err="1">
                          <a:solidFill>
                            <a:srgbClr val="008000"/>
                          </a:solidFill>
                          <a:effectLst/>
                        </a:rPr>
                        <a:t>flavoviridis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spc="5">
                          <a:solidFill>
                            <a:srgbClr val="008000"/>
                          </a:solidFill>
                          <a:effectLst/>
                        </a:rPr>
                        <a:t>NT</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3170">
                <a:tc>
                  <a:txBody>
                    <a:bodyPr/>
                    <a:lstStyle/>
                    <a:p>
                      <a:pPr marL="8890" eaLnBrk="0" fontAlgn="base" hangingPunct="0">
                        <a:lnSpc>
                          <a:spcPts val="460"/>
                        </a:lnSpc>
                        <a:spcAft>
                          <a:spcPts val="0"/>
                        </a:spcAft>
                      </a:pPr>
                      <a:r>
                        <a:rPr lang="fr-FR" sz="900" i="1">
                          <a:solidFill>
                            <a:srgbClr val="008000"/>
                          </a:solidFill>
                          <a:effectLst/>
                        </a:rPr>
                        <a:t>Neomixis tenella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3170">
                <a:tc>
                  <a:txBody>
                    <a:bodyPr/>
                    <a:lstStyle/>
                    <a:p>
                      <a:pPr marL="8890" eaLnBrk="0" fontAlgn="base" hangingPunct="0">
                        <a:lnSpc>
                          <a:spcPts val="485"/>
                        </a:lnSpc>
                        <a:spcAft>
                          <a:spcPts val="0"/>
                        </a:spcAft>
                      </a:pPr>
                      <a:r>
                        <a:rPr lang="fr-FR" sz="900" i="1" dirty="0" err="1">
                          <a:solidFill>
                            <a:srgbClr val="008000"/>
                          </a:solidFill>
                          <a:effectLst/>
                        </a:rPr>
                        <a:t>Neomixis</a:t>
                      </a:r>
                      <a:r>
                        <a:rPr lang="fr-FR" sz="900" i="1" dirty="0">
                          <a:solidFill>
                            <a:srgbClr val="008000"/>
                          </a:solidFill>
                          <a:effectLst/>
                        </a:rPr>
                        <a:t> viridis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3170">
                <a:tc>
                  <a:txBody>
                    <a:bodyPr/>
                    <a:lstStyle/>
                    <a:p>
                      <a:pPr marL="8890" eaLnBrk="0" fontAlgn="base" hangingPunct="0">
                        <a:lnSpc>
                          <a:spcPts val="485"/>
                        </a:lnSpc>
                        <a:spcAft>
                          <a:spcPts val="0"/>
                        </a:spcAft>
                      </a:pPr>
                      <a:r>
                        <a:rPr lang="fr-FR" sz="900" i="1" dirty="0" err="1">
                          <a:solidFill>
                            <a:srgbClr val="008000"/>
                          </a:solidFill>
                          <a:effectLst/>
                        </a:rPr>
                        <a:t>Nesillas</a:t>
                      </a:r>
                      <a:r>
                        <a:rPr lang="fr-FR" sz="900" i="1" dirty="0">
                          <a:solidFill>
                            <a:srgbClr val="008000"/>
                          </a:solidFill>
                          <a:effectLst/>
                        </a:rPr>
                        <a:t> </a:t>
                      </a:r>
                      <a:r>
                        <a:rPr lang="fr-FR" sz="900" i="1" dirty="0" err="1">
                          <a:solidFill>
                            <a:srgbClr val="008000"/>
                          </a:solidFill>
                          <a:effectLst/>
                        </a:rPr>
                        <a:t>typica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3170">
                <a:tc>
                  <a:txBody>
                    <a:bodyPr/>
                    <a:lstStyle/>
                    <a:p>
                      <a:pPr marL="8890" eaLnBrk="0" fontAlgn="base" hangingPunct="0">
                        <a:lnSpc>
                          <a:spcPts val="510"/>
                        </a:lnSpc>
                        <a:spcAft>
                          <a:spcPts val="0"/>
                        </a:spcAft>
                      </a:pPr>
                      <a:r>
                        <a:rPr lang="fr-FR" sz="900" i="1">
                          <a:solidFill>
                            <a:srgbClr val="008000"/>
                          </a:solidFill>
                          <a:effectLst/>
                        </a:rPr>
                        <a:t>Newtonia brunneicauda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3170">
                <a:tc>
                  <a:txBody>
                    <a:bodyPr/>
                    <a:lstStyle/>
                    <a:p>
                      <a:pPr marL="8890" eaLnBrk="0" fontAlgn="base" hangingPunct="0">
                        <a:lnSpc>
                          <a:spcPts val="435"/>
                        </a:lnSpc>
                        <a:spcAft>
                          <a:spcPts val="0"/>
                        </a:spcAft>
                      </a:pPr>
                      <a:r>
                        <a:rPr lang="fr-FR" sz="900" i="1" dirty="0" err="1">
                          <a:solidFill>
                            <a:srgbClr val="008000"/>
                          </a:solidFill>
                          <a:effectLst/>
                        </a:rPr>
                        <a:t>Ninox</a:t>
                      </a:r>
                      <a:r>
                        <a:rPr lang="fr-FR" sz="900" i="1" dirty="0">
                          <a:solidFill>
                            <a:srgbClr val="008000"/>
                          </a:solidFill>
                          <a:effectLst/>
                        </a:rPr>
                        <a:t> </a:t>
                      </a:r>
                      <a:r>
                        <a:rPr lang="fr-FR" sz="900" i="1" dirty="0" err="1">
                          <a:solidFill>
                            <a:srgbClr val="008000"/>
                          </a:solidFill>
                          <a:effectLst/>
                        </a:rPr>
                        <a:t>superciliaris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dirty="0">
                          <a:solidFill>
                            <a:srgbClr val="008000"/>
                          </a:solidFill>
                          <a:effectLst/>
                        </a:rPr>
                        <a:t>X</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pet trade, CITES II</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3170">
                <a:tc>
                  <a:txBody>
                    <a:bodyPr/>
                    <a:lstStyle/>
                    <a:p>
                      <a:pPr marL="8890" eaLnBrk="0" fontAlgn="base" hangingPunct="0">
                        <a:lnSpc>
                          <a:spcPts val="465"/>
                        </a:lnSpc>
                        <a:spcAft>
                          <a:spcPts val="0"/>
                        </a:spcAft>
                      </a:pPr>
                      <a:r>
                        <a:rPr lang="fr-FR" sz="900" i="1" dirty="0" err="1">
                          <a:solidFill>
                            <a:srgbClr val="008000"/>
                          </a:solidFill>
                          <a:effectLst/>
                        </a:rPr>
                        <a:t>Otus</a:t>
                      </a:r>
                      <a:r>
                        <a:rPr lang="fr-FR" sz="900" i="1" dirty="0">
                          <a:solidFill>
                            <a:srgbClr val="008000"/>
                          </a:solidFill>
                          <a:effectLst/>
                        </a:rPr>
                        <a:t> </a:t>
                      </a:r>
                      <a:r>
                        <a:rPr lang="fr-FR" sz="900" i="1" dirty="0" err="1">
                          <a:solidFill>
                            <a:srgbClr val="008000"/>
                          </a:solidFill>
                          <a:effectLst/>
                        </a:rPr>
                        <a:t>rutilus</a:t>
                      </a:r>
                      <a:r>
                        <a:rPr lang="fr-FR" sz="900" i="1" dirty="0">
                          <a:solidFill>
                            <a:srgbClr val="008000"/>
                          </a:solidFill>
                          <a:effectLst/>
                        </a:rPr>
                        <a:t> </a:t>
                      </a:r>
                      <a:r>
                        <a:rPr lang="fr-FR" sz="900" i="1" dirty="0" err="1">
                          <a:solidFill>
                            <a:srgbClr val="008000"/>
                          </a:solidFill>
                          <a:effectLst/>
                        </a:rPr>
                        <a:t>rutilus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5"/>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5"/>
                        </a:lnSpc>
                        <a:spcAft>
                          <a:spcPts val="0"/>
                        </a:spcAft>
                      </a:pPr>
                      <a:r>
                        <a:rPr lang="fr-FR" sz="900">
                          <a:solidFill>
                            <a:srgbClr val="008000"/>
                          </a:solidFill>
                          <a:effectLst/>
                        </a:rPr>
                        <a:t>pet trade, CITES II</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3170">
                <a:tc>
                  <a:txBody>
                    <a:bodyPr/>
                    <a:lstStyle/>
                    <a:p>
                      <a:pPr marL="8890" eaLnBrk="0" fontAlgn="base" hangingPunct="0">
                        <a:lnSpc>
                          <a:spcPts val="485"/>
                        </a:lnSpc>
                        <a:spcAft>
                          <a:spcPts val="0"/>
                        </a:spcAft>
                      </a:pPr>
                      <a:r>
                        <a:rPr lang="fr-FR" sz="900" i="1" dirty="0" err="1">
                          <a:solidFill>
                            <a:srgbClr val="008000"/>
                          </a:solidFill>
                          <a:effectLst/>
                        </a:rPr>
                        <a:t>Oxylabes</a:t>
                      </a:r>
                      <a:r>
                        <a:rPr lang="fr-FR" sz="900" i="1" dirty="0">
                          <a:solidFill>
                            <a:srgbClr val="008000"/>
                          </a:solidFill>
                          <a:effectLst/>
                        </a:rPr>
                        <a:t> </a:t>
                      </a:r>
                      <a:r>
                        <a:rPr lang="fr-FR" sz="900" i="1" dirty="0" err="1">
                          <a:solidFill>
                            <a:srgbClr val="008000"/>
                          </a:solidFill>
                          <a:effectLst/>
                        </a:rPr>
                        <a:t>madagascariensis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dirty="0">
                          <a:solidFill>
                            <a:srgbClr val="008000"/>
                          </a:solidFill>
                          <a:effectLst/>
                        </a:rPr>
                        <a:t>X</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3170">
                <a:tc>
                  <a:txBody>
                    <a:bodyPr/>
                    <a:lstStyle/>
                    <a:p>
                      <a:pPr marL="8890" eaLnBrk="0" fontAlgn="base" hangingPunct="0">
                        <a:lnSpc>
                          <a:spcPts val="485"/>
                        </a:lnSpc>
                        <a:spcAft>
                          <a:spcPts val="0"/>
                        </a:spcAft>
                      </a:pPr>
                      <a:r>
                        <a:rPr lang="fr-FR" sz="900" i="1" dirty="0" err="1">
                          <a:solidFill>
                            <a:srgbClr val="008000"/>
                          </a:solidFill>
                          <a:effectLst/>
                        </a:rPr>
                        <a:t>Philepitta</a:t>
                      </a:r>
                      <a:r>
                        <a:rPr lang="fr-FR" sz="900" i="1" dirty="0">
                          <a:solidFill>
                            <a:srgbClr val="008000"/>
                          </a:solidFill>
                          <a:effectLst/>
                        </a:rPr>
                        <a:t> </a:t>
                      </a:r>
                      <a:r>
                        <a:rPr lang="fr-FR" sz="900" i="1" dirty="0" err="1">
                          <a:solidFill>
                            <a:srgbClr val="008000"/>
                          </a:solidFill>
                          <a:effectLst/>
                        </a:rPr>
                        <a:t>castanea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dirty="0">
                          <a:solidFill>
                            <a:srgbClr val="008000"/>
                          </a:solidFill>
                          <a:effectLst/>
                        </a:rPr>
                        <a:t>X</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3170">
                <a:tc>
                  <a:txBody>
                    <a:bodyPr/>
                    <a:lstStyle/>
                    <a:p>
                      <a:pPr marL="8890" eaLnBrk="0" fontAlgn="base" hangingPunct="0">
                        <a:lnSpc>
                          <a:spcPts val="510"/>
                        </a:lnSpc>
                        <a:spcAft>
                          <a:spcPts val="0"/>
                        </a:spcAft>
                      </a:pPr>
                      <a:r>
                        <a:rPr lang="fr-FR" sz="900" i="1" spc="5" dirty="0" err="1">
                          <a:solidFill>
                            <a:srgbClr val="008000"/>
                          </a:solidFill>
                          <a:effectLst/>
                        </a:rPr>
                        <a:t>Ploceus</a:t>
                      </a:r>
                      <a:r>
                        <a:rPr lang="fr-FR" sz="900" i="1" spc="5" dirty="0">
                          <a:solidFill>
                            <a:srgbClr val="008000"/>
                          </a:solidFill>
                          <a:effectLst/>
                        </a:rPr>
                        <a:t> </a:t>
                      </a:r>
                      <a:r>
                        <a:rPr lang="fr-FR" sz="900" i="1" spc="5" dirty="0" err="1">
                          <a:solidFill>
                            <a:srgbClr val="008000"/>
                          </a:solidFill>
                          <a:effectLst/>
                        </a:rPr>
                        <a:t>nelicourvi</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dirty="0">
                          <a:solidFill>
                            <a:srgbClr val="008000"/>
                          </a:solidFill>
                          <a:effectLst/>
                        </a:rPr>
                        <a:t>X</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3170">
                <a:tc>
                  <a:txBody>
                    <a:bodyPr/>
                    <a:lstStyle/>
                    <a:p>
                      <a:pPr marL="8890" eaLnBrk="0" fontAlgn="base" hangingPunct="0">
                        <a:lnSpc>
                          <a:spcPts val="435"/>
                        </a:lnSpc>
                        <a:spcAft>
                          <a:spcPts val="0"/>
                        </a:spcAft>
                      </a:pPr>
                      <a:r>
                        <a:rPr lang="fr-FR" sz="900" i="1" dirty="0" err="1">
                          <a:solidFill>
                            <a:srgbClr val="008000"/>
                          </a:solidFill>
                          <a:effectLst/>
                        </a:rPr>
                        <a:t>Polyboroides</a:t>
                      </a:r>
                      <a:r>
                        <a:rPr lang="fr-FR" sz="900" i="1" dirty="0">
                          <a:solidFill>
                            <a:srgbClr val="008000"/>
                          </a:solidFill>
                          <a:effectLst/>
                        </a:rPr>
                        <a:t> </a:t>
                      </a:r>
                      <a:r>
                        <a:rPr lang="fr-FR" sz="900" i="1" dirty="0" err="1">
                          <a:solidFill>
                            <a:srgbClr val="008000"/>
                          </a:solidFill>
                          <a:effectLst/>
                        </a:rPr>
                        <a:t>radiatus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dirty="0">
                          <a:solidFill>
                            <a:srgbClr val="008000"/>
                          </a:solidFill>
                          <a:effectLst/>
                        </a:rPr>
                        <a:t>X</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dirty="0">
                          <a:solidFill>
                            <a:srgbClr val="008000"/>
                          </a:solidFill>
                          <a:effectLst/>
                        </a:rPr>
                        <a:t>pet </a:t>
                      </a:r>
                      <a:r>
                        <a:rPr lang="fr-FR" sz="900" dirty="0" err="1">
                          <a:solidFill>
                            <a:srgbClr val="008000"/>
                          </a:solidFill>
                          <a:effectLst/>
                        </a:rPr>
                        <a:t>trade</a:t>
                      </a:r>
                      <a:r>
                        <a:rPr lang="fr-FR" sz="900" dirty="0">
                          <a:solidFill>
                            <a:srgbClr val="008000"/>
                          </a:solidFill>
                          <a:effectLst/>
                        </a:rPr>
                        <a:t>, CITES II</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3170">
                <a:tc>
                  <a:txBody>
                    <a:bodyPr/>
                    <a:lstStyle/>
                    <a:p>
                      <a:pPr marL="8890" eaLnBrk="0" fontAlgn="base" hangingPunct="0">
                        <a:lnSpc>
                          <a:spcPts val="460"/>
                        </a:lnSpc>
                        <a:spcAft>
                          <a:spcPts val="0"/>
                        </a:spcAft>
                      </a:pPr>
                      <a:r>
                        <a:rPr lang="fr-FR" sz="900" i="1" dirty="0" err="1">
                          <a:solidFill>
                            <a:srgbClr val="008000"/>
                          </a:solidFill>
                          <a:effectLst/>
                        </a:rPr>
                        <a:t>Rallus</a:t>
                      </a:r>
                      <a:r>
                        <a:rPr lang="fr-FR" sz="900" i="1" dirty="0">
                          <a:solidFill>
                            <a:srgbClr val="008000"/>
                          </a:solidFill>
                          <a:effectLst/>
                        </a:rPr>
                        <a:t> </a:t>
                      </a:r>
                      <a:r>
                        <a:rPr lang="fr-FR" sz="900" i="1" dirty="0" err="1">
                          <a:solidFill>
                            <a:srgbClr val="008000"/>
                          </a:solidFill>
                          <a:effectLst/>
                        </a:rPr>
                        <a:t>madagascariensis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VU</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3170">
                <a:tc>
                  <a:txBody>
                    <a:bodyPr/>
                    <a:lstStyle/>
                    <a:p>
                      <a:pPr marL="8890" eaLnBrk="0" fontAlgn="base" hangingPunct="0">
                        <a:lnSpc>
                          <a:spcPts val="485"/>
                        </a:lnSpc>
                        <a:spcAft>
                          <a:spcPts val="0"/>
                        </a:spcAft>
                      </a:pPr>
                      <a:r>
                        <a:rPr lang="fr-FR" sz="900" i="1" dirty="0" err="1">
                          <a:solidFill>
                            <a:srgbClr val="008000"/>
                          </a:solidFill>
                          <a:effectLst/>
                        </a:rPr>
                        <a:t>Sarothrura</a:t>
                      </a:r>
                      <a:r>
                        <a:rPr lang="fr-FR" sz="900" i="1" dirty="0">
                          <a:solidFill>
                            <a:srgbClr val="008000"/>
                          </a:solidFill>
                          <a:effectLst/>
                        </a:rPr>
                        <a:t> insularis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3170">
                <a:tc>
                  <a:txBody>
                    <a:bodyPr/>
                    <a:lstStyle/>
                    <a:p>
                      <a:pPr marL="8890" eaLnBrk="0" fontAlgn="base" hangingPunct="0">
                        <a:lnSpc>
                          <a:spcPts val="485"/>
                        </a:lnSpc>
                        <a:spcAft>
                          <a:spcPts val="0"/>
                        </a:spcAft>
                      </a:pPr>
                      <a:r>
                        <a:rPr lang="fr-FR" sz="900" i="1" dirty="0" err="1">
                          <a:solidFill>
                            <a:srgbClr val="008000"/>
                          </a:solidFill>
                          <a:effectLst/>
                        </a:rPr>
                        <a:t>Sarothrura</a:t>
                      </a:r>
                      <a:r>
                        <a:rPr lang="fr-FR" sz="900" i="1" dirty="0">
                          <a:solidFill>
                            <a:srgbClr val="008000"/>
                          </a:solidFill>
                          <a:effectLst/>
                        </a:rPr>
                        <a:t> </a:t>
                      </a:r>
                      <a:r>
                        <a:rPr lang="fr-FR" sz="900" i="1" dirty="0" err="1">
                          <a:solidFill>
                            <a:srgbClr val="008000"/>
                          </a:solidFill>
                          <a:effectLst/>
                        </a:rPr>
                        <a:t>watersi</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5">
                          <a:solidFill>
                            <a:srgbClr val="008000"/>
                          </a:solidFill>
                          <a:effectLst/>
                        </a:rPr>
                        <a:t>EN</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3170">
                <a:tc>
                  <a:txBody>
                    <a:bodyPr/>
                    <a:lstStyle/>
                    <a:p>
                      <a:pPr marL="8890" eaLnBrk="0" fontAlgn="base" hangingPunct="0">
                        <a:lnSpc>
                          <a:spcPts val="510"/>
                        </a:lnSpc>
                        <a:spcAft>
                          <a:spcPts val="0"/>
                        </a:spcAft>
                      </a:pPr>
                      <a:r>
                        <a:rPr lang="fr-FR" sz="900" i="1" dirty="0" err="1">
                          <a:solidFill>
                            <a:srgbClr val="008000"/>
                          </a:solidFill>
                          <a:effectLst/>
                        </a:rPr>
                        <a:t>Tylas</a:t>
                      </a:r>
                      <a:r>
                        <a:rPr lang="fr-FR" sz="900" i="1" dirty="0">
                          <a:solidFill>
                            <a:srgbClr val="008000"/>
                          </a:solidFill>
                          <a:effectLst/>
                        </a:rPr>
                        <a:t> </a:t>
                      </a:r>
                      <a:r>
                        <a:rPr lang="fr-FR" sz="900" i="1" dirty="0" err="1">
                          <a:solidFill>
                            <a:srgbClr val="008000"/>
                          </a:solidFill>
                          <a:effectLst/>
                        </a:rPr>
                        <a:t>eduardi</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3170">
                <a:tc>
                  <a:txBody>
                    <a:bodyPr/>
                    <a:lstStyle/>
                    <a:p>
                      <a:pPr marL="8890" eaLnBrk="0" fontAlgn="base" hangingPunct="0">
                        <a:lnSpc>
                          <a:spcPts val="440"/>
                        </a:lnSpc>
                        <a:spcAft>
                          <a:spcPts val="0"/>
                        </a:spcAft>
                      </a:pPr>
                      <a:r>
                        <a:rPr lang="fr-FR" sz="900" i="1" dirty="0" err="1">
                          <a:solidFill>
                            <a:srgbClr val="008000"/>
                          </a:solidFill>
                          <a:effectLst/>
                        </a:rPr>
                        <a:t>Tyto</a:t>
                      </a:r>
                      <a:r>
                        <a:rPr lang="fr-FR" sz="900" i="1" dirty="0">
                          <a:solidFill>
                            <a:srgbClr val="008000"/>
                          </a:solidFill>
                          <a:effectLst/>
                        </a:rPr>
                        <a:t> </a:t>
                      </a:r>
                      <a:r>
                        <a:rPr lang="fr-FR" sz="900" i="1" dirty="0" err="1">
                          <a:solidFill>
                            <a:srgbClr val="008000"/>
                          </a:solidFill>
                          <a:effectLst/>
                        </a:rPr>
                        <a:t>soumagnei</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spc="-5">
                          <a:solidFill>
                            <a:srgbClr val="008000"/>
                          </a:solidFill>
                          <a:effectLst/>
                        </a:rPr>
                        <a:t>EN</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dirty="0">
                          <a:solidFill>
                            <a:srgbClr val="008000"/>
                          </a:solidFill>
                          <a:effectLst/>
                        </a:rPr>
                        <a:t>CITES I</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3170">
                <a:tc>
                  <a:txBody>
                    <a:bodyPr/>
                    <a:lstStyle/>
                    <a:p>
                      <a:pPr marL="8890" eaLnBrk="0" fontAlgn="base" hangingPunct="0">
                        <a:lnSpc>
                          <a:spcPts val="460"/>
                        </a:lnSpc>
                        <a:spcAft>
                          <a:spcPts val="0"/>
                        </a:spcAft>
                      </a:pPr>
                      <a:r>
                        <a:rPr lang="fr-FR" sz="900" i="1" dirty="0" err="1">
                          <a:solidFill>
                            <a:srgbClr val="008000"/>
                          </a:solidFill>
                          <a:effectLst/>
                        </a:rPr>
                        <a:t>Vanga</a:t>
                      </a:r>
                      <a:r>
                        <a:rPr lang="fr-FR" sz="900" i="1" dirty="0">
                          <a:solidFill>
                            <a:srgbClr val="008000"/>
                          </a:solidFill>
                          <a:effectLst/>
                        </a:rPr>
                        <a:t> </a:t>
                      </a:r>
                      <a:r>
                        <a:rPr lang="fr-FR" sz="900" i="1" dirty="0" err="1">
                          <a:solidFill>
                            <a:srgbClr val="008000"/>
                          </a:solidFill>
                          <a:effectLst/>
                        </a:rPr>
                        <a:t>curvirostris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3170">
                <a:tc>
                  <a:txBody>
                    <a:bodyPr/>
                    <a:lstStyle/>
                    <a:p>
                      <a:pPr marL="8890" eaLnBrk="0" fontAlgn="base" hangingPunct="0">
                        <a:lnSpc>
                          <a:spcPts val="460"/>
                        </a:lnSpc>
                        <a:spcAft>
                          <a:spcPts val="0"/>
                        </a:spcAft>
                      </a:pPr>
                      <a:r>
                        <a:rPr lang="fr-FR" sz="900" i="1" dirty="0" err="1">
                          <a:solidFill>
                            <a:srgbClr val="008000"/>
                          </a:solidFill>
                          <a:effectLst/>
                        </a:rPr>
                        <a:t>Xenopirostris</a:t>
                      </a:r>
                      <a:r>
                        <a:rPr lang="fr-FR" sz="900" i="1" dirty="0">
                          <a:solidFill>
                            <a:srgbClr val="008000"/>
                          </a:solidFill>
                          <a:effectLst/>
                        </a:rPr>
                        <a:t> </a:t>
                      </a:r>
                      <a:r>
                        <a:rPr lang="fr-FR" sz="900" i="1" dirty="0" err="1">
                          <a:solidFill>
                            <a:srgbClr val="008000"/>
                          </a:solidFill>
                          <a:effectLst/>
                        </a:rPr>
                        <a:t>polleni</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spc="5">
                          <a:solidFill>
                            <a:srgbClr val="008000"/>
                          </a:solidFill>
                          <a:effectLst/>
                        </a:rPr>
                        <a:t>NT</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3170">
                <a:tc>
                  <a:txBody>
                    <a:bodyPr/>
                    <a:lstStyle/>
                    <a:p>
                      <a:pPr marL="8890" eaLnBrk="0" fontAlgn="base" hangingPunct="0">
                        <a:lnSpc>
                          <a:spcPts val="485"/>
                        </a:lnSpc>
                        <a:spcAft>
                          <a:spcPts val="0"/>
                        </a:spcAft>
                      </a:pPr>
                      <a:r>
                        <a:rPr lang="fr-FR" sz="900" i="1" dirty="0" err="1">
                          <a:solidFill>
                            <a:srgbClr val="008000"/>
                          </a:solidFill>
                          <a:effectLst/>
                        </a:rPr>
                        <a:t>Zosterops</a:t>
                      </a:r>
                      <a:r>
                        <a:rPr lang="fr-FR" sz="900" i="1" dirty="0">
                          <a:solidFill>
                            <a:srgbClr val="008000"/>
                          </a:solidFill>
                          <a:effectLst/>
                        </a:rPr>
                        <a:t> </a:t>
                      </a:r>
                      <a:r>
                        <a:rPr lang="fr-FR" sz="900" i="1" dirty="0" err="1">
                          <a:solidFill>
                            <a:srgbClr val="008000"/>
                          </a:solidFill>
                          <a:effectLst/>
                        </a:rPr>
                        <a:t>maderaspatana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Rectangle 5"/>
          <p:cNvSpPr/>
          <p:nvPr/>
        </p:nvSpPr>
        <p:spPr>
          <a:xfrm>
            <a:off x="117697" y="671639"/>
            <a:ext cx="5785562" cy="646331"/>
          </a:xfrm>
          <a:prstGeom prst="rect">
            <a:avLst/>
          </a:prstGeom>
        </p:spPr>
        <p:txBody>
          <a:bodyPr wrap="square">
            <a:spAutoFit/>
          </a:bodyPr>
          <a:lstStyle/>
          <a:p>
            <a:r>
              <a:rPr lang="fr-FR" dirty="0" smtClean="0">
                <a:solidFill>
                  <a:srgbClr val="008000"/>
                </a:solidFill>
              </a:rPr>
              <a:t>A6. </a:t>
            </a:r>
            <a:r>
              <a:rPr lang="fr-FR" b="1" dirty="0">
                <a:solidFill>
                  <a:srgbClr val="008000"/>
                </a:solidFill>
              </a:rPr>
              <a:t>Liste des espèces que l’on souhaiterait revoir sur le </a:t>
            </a:r>
            <a:r>
              <a:rPr lang="fr-FR" b="1" dirty="0" smtClean="0">
                <a:solidFill>
                  <a:srgbClr val="008000"/>
                </a:solidFill>
              </a:rPr>
              <a:t>littoral</a:t>
            </a:r>
            <a:r>
              <a:rPr lang="fr-FR" dirty="0" smtClean="0">
                <a:solidFill>
                  <a:srgbClr val="008000"/>
                </a:solidFill>
              </a:rPr>
              <a:t> (suite)</a:t>
            </a:r>
            <a:endParaRPr lang="fr-FR" dirty="0">
              <a:solidFill>
                <a:srgbClr val="008000"/>
              </a:solidFill>
            </a:endParaRPr>
          </a:p>
        </p:txBody>
      </p:sp>
      <p:sp>
        <p:nvSpPr>
          <p:cNvPr id="7" name="Rectangle 6"/>
          <p:cNvSpPr/>
          <p:nvPr/>
        </p:nvSpPr>
        <p:spPr>
          <a:xfrm>
            <a:off x="104249" y="5389581"/>
            <a:ext cx="2854104" cy="1194099"/>
          </a:xfrm>
          <a:prstGeom prst="rect">
            <a:avLst/>
          </a:prstGeom>
        </p:spPr>
        <p:txBody>
          <a:bodyPr wrap="square">
            <a:spAutoFit/>
          </a:bodyPr>
          <a:lstStyle/>
          <a:p>
            <a:r>
              <a:rPr lang="fr-FR" sz="1200" dirty="0" err="1">
                <a:solidFill>
                  <a:srgbClr val="008000"/>
                </a:solidFill>
              </a:rPr>
              <a:t>Appendix</a:t>
            </a:r>
            <a:r>
              <a:rPr lang="fr-FR" sz="1200" dirty="0">
                <a:solidFill>
                  <a:srgbClr val="008000"/>
                </a:solidFill>
              </a:rPr>
              <a:t> 1: Key </a:t>
            </a:r>
            <a:r>
              <a:rPr lang="fr-FR" sz="1200" dirty="0" err="1">
                <a:solidFill>
                  <a:srgbClr val="008000"/>
                </a:solidFill>
              </a:rPr>
              <a:t>Biodiversity</a:t>
            </a:r>
            <a:r>
              <a:rPr lang="fr-FR" sz="1200" dirty="0">
                <a:solidFill>
                  <a:srgbClr val="008000"/>
                </a:solidFill>
              </a:rPr>
              <a:t> Components Matrix (KBCM) and Habitat Hectares Score, </a:t>
            </a:r>
            <a:r>
              <a:rPr lang="fr-FR" sz="1200" dirty="0" err="1">
                <a:solidFill>
                  <a:srgbClr val="008000"/>
                </a:solidFill>
              </a:rPr>
              <a:t>December</a:t>
            </a:r>
            <a:r>
              <a:rPr lang="fr-FR" sz="1200" dirty="0">
                <a:solidFill>
                  <a:srgbClr val="008000"/>
                </a:solidFill>
              </a:rPr>
              <a:t> 2008 </a:t>
            </a:r>
            <a:r>
              <a:rPr lang="fr-FR" sz="1200" dirty="0" err="1" smtClean="0">
                <a:solidFill>
                  <a:srgbClr val="008000"/>
                </a:solidFill>
              </a:rPr>
              <a:t>Iteration</a:t>
            </a:r>
            <a:r>
              <a:rPr lang="fr-FR" sz="1200" dirty="0" smtClean="0">
                <a:solidFill>
                  <a:srgbClr val="008000"/>
                </a:solidFill>
              </a:rPr>
              <a:t>.  Source : </a:t>
            </a:r>
            <a:r>
              <a:rPr lang="en-US" sz="1200" dirty="0">
                <a:solidFill>
                  <a:srgbClr val="008000"/>
                </a:solidFill>
              </a:rPr>
              <a:t>BBOP Pilot Project Case Study - The </a:t>
            </a:r>
            <a:r>
              <a:rPr lang="en-US" sz="1200" dirty="0" err="1">
                <a:solidFill>
                  <a:srgbClr val="008000"/>
                </a:solidFill>
              </a:rPr>
              <a:t>Ambatovy</a:t>
            </a:r>
            <a:r>
              <a:rPr lang="en-US" sz="1200" dirty="0">
                <a:solidFill>
                  <a:srgbClr val="008000"/>
                </a:solidFill>
              </a:rPr>
              <a:t> Project, </a:t>
            </a:r>
            <a:r>
              <a:rPr lang="en-US" sz="1200" dirty="0">
                <a:solidFill>
                  <a:srgbClr val="008000"/>
                </a:solidFill>
                <a:hlinkClick r:id="rId2"/>
              </a:rPr>
              <a:t>http://</a:t>
            </a:r>
            <a:r>
              <a:rPr lang="en-US" sz="1200" dirty="0" smtClean="0">
                <a:solidFill>
                  <a:srgbClr val="008000"/>
                </a:solidFill>
                <a:hlinkClick r:id="rId2"/>
              </a:rPr>
              <a:t>www.forest-trends.org/documents/files/doc_3118.pdf</a:t>
            </a:r>
            <a:r>
              <a:rPr lang="en-US" sz="1200" dirty="0" smtClean="0">
                <a:solidFill>
                  <a:srgbClr val="008000"/>
                </a:solidFill>
              </a:rPr>
              <a:t> </a:t>
            </a:r>
            <a:endParaRPr lang="fr-FR" sz="1200" dirty="0">
              <a:solidFill>
                <a:srgbClr val="008000"/>
              </a:solidFill>
            </a:endParaRPr>
          </a:p>
        </p:txBody>
      </p:sp>
    </p:spTree>
    <p:extLst>
      <p:ext uri="{BB962C8B-B14F-4D97-AF65-F5344CB8AC3E}">
        <p14:creationId xmlns:p14="http://schemas.microsoft.com/office/powerpoint/2010/main" val="265563015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04249" y="181284"/>
            <a:ext cx="797571" cy="365125"/>
          </a:xfrm>
        </p:spPr>
        <p:txBody>
          <a:bodyPr/>
          <a:lstStyle/>
          <a:p>
            <a:fld id="{814B13E8-1059-4FEE-952E-0153852B3488}" type="slidenum">
              <a:rPr lang="fr-FR" smtClean="0"/>
              <a:t>139</a:t>
            </a:fld>
            <a:endParaRPr lang="fr-FR" dirty="0"/>
          </a:p>
        </p:txBody>
      </p:sp>
      <p:sp>
        <p:nvSpPr>
          <p:cNvPr id="4" name="ZoneTexte 3"/>
          <p:cNvSpPr txBox="1"/>
          <p:nvPr/>
        </p:nvSpPr>
        <p:spPr>
          <a:xfrm>
            <a:off x="2543249" y="177077"/>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graphicFrame>
        <p:nvGraphicFramePr>
          <p:cNvPr id="6" name="Tableau 5"/>
          <p:cNvGraphicFramePr>
            <a:graphicFrameLocks noGrp="1"/>
          </p:cNvGraphicFramePr>
          <p:nvPr>
            <p:extLst>
              <p:ext uri="{D42A27DB-BD31-4B8C-83A1-F6EECF244321}">
                <p14:modId xmlns:p14="http://schemas.microsoft.com/office/powerpoint/2010/main" val="4186634561"/>
              </p:ext>
            </p:extLst>
          </p:nvPr>
        </p:nvGraphicFramePr>
        <p:xfrm>
          <a:off x="6104965" y="504799"/>
          <a:ext cx="5607423" cy="6124972"/>
        </p:xfrm>
        <a:graphic>
          <a:graphicData uri="http://schemas.openxmlformats.org/drawingml/2006/table">
            <a:tbl>
              <a:tblPr>
                <a:tableStyleId>{5C22544A-7EE6-4342-B048-85BDC9FD1C3A}</a:tableStyleId>
              </a:tblPr>
              <a:tblGrid>
                <a:gridCol w="1788458"/>
                <a:gridCol w="376518"/>
                <a:gridCol w="537882"/>
                <a:gridCol w="349441"/>
                <a:gridCol w="469660"/>
                <a:gridCol w="1829970"/>
                <a:gridCol w="255494"/>
              </a:tblGrid>
              <a:tr h="0">
                <a:tc>
                  <a:txBody>
                    <a:bodyPr/>
                    <a:lstStyle/>
                    <a:p>
                      <a:pPr marL="8890" eaLnBrk="0" fontAlgn="base" hangingPunct="0">
                        <a:lnSpc>
                          <a:spcPts val="435"/>
                        </a:lnSpc>
                        <a:spcAft>
                          <a:spcPts val="0"/>
                        </a:spcAft>
                      </a:pPr>
                      <a:r>
                        <a:rPr lang="fr-FR" sz="900" b="1" dirty="0">
                          <a:solidFill>
                            <a:srgbClr val="008000"/>
                          </a:solidFill>
                          <a:effectLst/>
                        </a:rPr>
                        <a:t>REPTILES</a:t>
                      </a:r>
                      <a:endParaRPr lang="fr-FR" sz="900" b="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114792">
                <a:tc>
                  <a:txBody>
                    <a:bodyPr/>
                    <a:lstStyle/>
                    <a:p>
                      <a:pPr marL="8890" eaLnBrk="0" fontAlgn="base" hangingPunct="0">
                        <a:lnSpc>
                          <a:spcPts val="440"/>
                        </a:lnSpc>
                        <a:spcAft>
                          <a:spcPts val="0"/>
                        </a:spcAft>
                      </a:pPr>
                      <a:r>
                        <a:rPr lang="fr-FR" sz="900" i="1" dirty="0" err="1">
                          <a:solidFill>
                            <a:srgbClr val="008000"/>
                          </a:solidFill>
                          <a:effectLst/>
                        </a:rPr>
                        <a:t>Amphiglossus</a:t>
                      </a:r>
                      <a:r>
                        <a:rPr lang="fr-FR" sz="900" i="1" dirty="0">
                          <a:solidFill>
                            <a:srgbClr val="008000"/>
                          </a:solidFill>
                          <a:effectLst/>
                        </a:rPr>
                        <a:t> </a:t>
                      </a:r>
                      <a:r>
                        <a:rPr lang="fr-FR" sz="900" i="1" dirty="0" err="1">
                          <a:solidFill>
                            <a:srgbClr val="008000"/>
                          </a:solidFill>
                          <a:effectLst/>
                        </a:rPr>
                        <a:t>melenopleura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5"/>
                        </a:lnSpc>
                        <a:spcAft>
                          <a:spcPts val="0"/>
                        </a:spcAft>
                      </a:pPr>
                      <a:r>
                        <a:rPr lang="fr-FR" sz="900" spc="-1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114792">
                <a:tc>
                  <a:txBody>
                    <a:bodyPr/>
                    <a:lstStyle/>
                    <a:p>
                      <a:pPr marL="8890" eaLnBrk="0" fontAlgn="base" hangingPunct="0">
                        <a:lnSpc>
                          <a:spcPts val="460"/>
                        </a:lnSpc>
                        <a:spcAft>
                          <a:spcPts val="0"/>
                        </a:spcAft>
                      </a:pPr>
                      <a:r>
                        <a:rPr lang="fr-FR" sz="900" i="1">
                          <a:solidFill>
                            <a:srgbClr val="008000"/>
                          </a:solidFill>
                          <a:effectLst/>
                        </a:rPr>
                        <a:t>Amphiglossus minutus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spc="-1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114792">
                <a:tc>
                  <a:txBody>
                    <a:bodyPr/>
                    <a:lstStyle/>
                    <a:p>
                      <a:pPr marL="8890" eaLnBrk="0" fontAlgn="base" hangingPunct="0">
                        <a:lnSpc>
                          <a:spcPts val="485"/>
                        </a:lnSpc>
                        <a:spcAft>
                          <a:spcPts val="0"/>
                        </a:spcAft>
                      </a:pPr>
                      <a:r>
                        <a:rPr lang="fr-FR" sz="900" i="1">
                          <a:solidFill>
                            <a:srgbClr val="008000"/>
                          </a:solidFill>
                          <a:effectLst/>
                        </a:rPr>
                        <a:t>Amphiglossus mouroundavae</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1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114792">
                <a:tc>
                  <a:txBody>
                    <a:bodyPr/>
                    <a:lstStyle/>
                    <a:p>
                      <a:pPr marL="8890" eaLnBrk="0" fontAlgn="base" hangingPunct="0">
                        <a:lnSpc>
                          <a:spcPts val="485"/>
                        </a:lnSpc>
                        <a:spcAft>
                          <a:spcPts val="0"/>
                        </a:spcAft>
                      </a:pPr>
                      <a:r>
                        <a:rPr lang="fr-FR" sz="900" i="1">
                          <a:solidFill>
                            <a:srgbClr val="008000"/>
                          </a:solidFill>
                          <a:effectLst/>
                        </a:rPr>
                        <a:t>Amphiglossus punctatus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1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114792">
                <a:tc>
                  <a:txBody>
                    <a:bodyPr/>
                    <a:lstStyle/>
                    <a:p>
                      <a:pPr marL="8890" eaLnBrk="0" fontAlgn="base" hangingPunct="0">
                        <a:lnSpc>
                          <a:spcPts val="435"/>
                        </a:lnSpc>
                        <a:spcAft>
                          <a:spcPts val="0"/>
                        </a:spcAft>
                      </a:pPr>
                      <a:r>
                        <a:rPr lang="fr-FR" sz="900" i="1">
                          <a:solidFill>
                            <a:srgbClr val="008000"/>
                          </a:solidFill>
                          <a:effectLst/>
                        </a:rPr>
                        <a:t>Brookesia superciliaris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4160" eaLnBrk="0" fontAlgn="base" hangingPunct="0">
                        <a:lnSpc>
                          <a:spcPts val="435"/>
                        </a:lnSpc>
                        <a:spcAft>
                          <a:spcPts val="0"/>
                        </a:spcAft>
                      </a:pPr>
                      <a:r>
                        <a:rPr lang="fr-FR" sz="900" spc="-35">
                          <a:solidFill>
                            <a:srgbClr val="008000"/>
                          </a:solidFill>
                          <a:effectLst/>
                        </a:rPr>
                        <a:t>pet trade, CITES II</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4792">
                <a:tc>
                  <a:txBody>
                    <a:bodyPr/>
                    <a:lstStyle/>
                    <a:p>
                      <a:pPr marL="8890" eaLnBrk="0" fontAlgn="base" hangingPunct="0">
                        <a:lnSpc>
                          <a:spcPts val="535"/>
                        </a:lnSpc>
                        <a:spcAft>
                          <a:spcPts val="0"/>
                        </a:spcAft>
                      </a:pPr>
                      <a:r>
                        <a:rPr lang="fr-FR" sz="900" i="1">
                          <a:solidFill>
                            <a:srgbClr val="008000"/>
                          </a:solidFill>
                          <a:effectLst/>
                        </a:rPr>
                        <a:t>Brookesia therezieni</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4160" eaLnBrk="0" fontAlgn="base" hangingPunct="0">
                        <a:lnSpc>
                          <a:spcPts val="510"/>
                        </a:lnSpc>
                        <a:spcAft>
                          <a:spcPts val="0"/>
                        </a:spcAft>
                      </a:pPr>
                      <a:r>
                        <a:rPr lang="fr-FR" sz="900" spc="-35">
                          <a:solidFill>
                            <a:srgbClr val="008000"/>
                          </a:solidFill>
                          <a:effectLst/>
                        </a:rPr>
                        <a:t>pet trade, CITES II</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4792">
                <a:tc>
                  <a:txBody>
                    <a:bodyPr/>
                    <a:lstStyle/>
                    <a:p>
                      <a:pPr marL="8890" eaLnBrk="0" fontAlgn="base" hangingPunct="0">
                        <a:lnSpc>
                          <a:spcPts val="460"/>
                        </a:lnSpc>
                        <a:spcAft>
                          <a:spcPts val="0"/>
                        </a:spcAft>
                      </a:pPr>
                      <a:r>
                        <a:rPr lang="fr-FR" sz="900" i="1">
                          <a:solidFill>
                            <a:srgbClr val="008000"/>
                          </a:solidFill>
                          <a:effectLst/>
                        </a:rPr>
                        <a:t>Brookesia thieli</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4160" eaLnBrk="0" fontAlgn="base" hangingPunct="0">
                        <a:lnSpc>
                          <a:spcPts val="460"/>
                        </a:lnSpc>
                        <a:spcAft>
                          <a:spcPts val="0"/>
                        </a:spcAft>
                      </a:pPr>
                      <a:r>
                        <a:rPr lang="fr-FR" sz="900" spc="-35">
                          <a:solidFill>
                            <a:srgbClr val="008000"/>
                          </a:solidFill>
                          <a:effectLst/>
                        </a:rPr>
                        <a:t>pet trade, CITES II</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4792">
                <a:tc>
                  <a:txBody>
                    <a:bodyPr/>
                    <a:lstStyle/>
                    <a:p>
                      <a:pPr marL="8890" eaLnBrk="0" fontAlgn="base" hangingPunct="0">
                        <a:lnSpc>
                          <a:spcPts val="485"/>
                        </a:lnSpc>
                        <a:spcAft>
                          <a:spcPts val="0"/>
                        </a:spcAft>
                      </a:pPr>
                      <a:r>
                        <a:rPr lang="fr-FR" sz="900" i="1">
                          <a:solidFill>
                            <a:srgbClr val="008000"/>
                          </a:solidFill>
                          <a:effectLst/>
                        </a:rPr>
                        <a:t>Calumma brevicornis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4160" eaLnBrk="0" fontAlgn="base" hangingPunct="0">
                        <a:lnSpc>
                          <a:spcPts val="485"/>
                        </a:lnSpc>
                        <a:spcAft>
                          <a:spcPts val="0"/>
                        </a:spcAft>
                      </a:pPr>
                      <a:r>
                        <a:rPr lang="fr-FR" sz="900" spc="-35">
                          <a:solidFill>
                            <a:srgbClr val="008000"/>
                          </a:solidFill>
                          <a:effectLst/>
                        </a:rPr>
                        <a:t>pet trade, CITES II</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4792">
                <a:tc>
                  <a:txBody>
                    <a:bodyPr/>
                    <a:lstStyle/>
                    <a:p>
                      <a:pPr marL="8890" eaLnBrk="0" fontAlgn="base" hangingPunct="0">
                        <a:lnSpc>
                          <a:spcPts val="485"/>
                        </a:lnSpc>
                        <a:spcAft>
                          <a:spcPts val="0"/>
                        </a:spcAft>
                      </a:pPr>
                      <a:r>
                        <a:rPr lang="fr-FR" sz="900" i="1" dirty="0" err="1">
                          <a:solidFill>
                            <a:srgbClr val="008000"/>
                          </a:solidFill>
                          <a:effectLst/>
                        </a:rPr>
                        <a:t>Calumma</a:t>
                      </a:r>
                      <a:r>
                        <a:rPr lang="fr-FR" sz="900" i="1" dirty="0">
                          <a:solidFill>
                            <a:srgbClr val="008000"/>
                          </a:solidFill>
                          <a:effectLst/>
                        </a:rPr>
                        <a:t> </a:t>
                      </a:r>
                      <a:r>
                        <a:rPr lang="fr-FR" sz="900" i="1" dirty="0" err="1">
                          <a:solidFill>
                            <a:srgbClr val="008000"/>
                          </a:solidFill>
                          <a:effectLst/>
                        </a:rPr>
                        <a:t>cf</a:t>
                      </a:r>
                      <a:r>
                        <a:rPr lang="fr-FR" sz="900" i="1" dirty="0">
                          <a:solidFill>
                            <a:srgbClr val="008000"/>
                          </a:solidFill>
                          <a:effectLst/>
                        </a:rPr>
                        <a:t> </a:t>
                      </a:r>
                      <a:r>
                        <a:rPr lang="fr-FR" sz="900" i="1" dirty="0" err="1">
                          <a:solidFill>
                            <a:srgbClr val="008000"/>
                          </a:solidFill>
                          <a:effectLst/>
                        </a:rPr>
                        <a:t>nasuta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dirty="0">
                          <a:solidFill>
                            <a:srgbClr val="008000"/>
                          </a:solidFill>
                          <a:effectLst/>
                        </a:rPr>
                        <a:t>NE</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4160" eaLnBrk="0" fontAlgn="base" hangingPunct="0">
                        <a:lnSpc>
                          <a:spcPts val="485"/>
                        </a:lnSpc>
                        <a:spcAft>
                          <a:spcPts val="0"/>
                        </a:spcAft>
                      </a:pPr>
                      <a:r>
                        <a:rPr lang="fr-FR" sz="900" spc="-35">
                          <a:solidFill>
                            <a:srgbClr val="008000"/>
                          </a:solidFill>
                          <a:effectLst/>
                        </a:rPr>
                        <a:t>pet trade, CITES II</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4792">
                <a:tc>
                  <a:txBody>
                    <a:bodyPr/>
                    <a:lstStyle/>
                    <a:p>
                      <a:pPr marL="8890" eaLnBrk="0" fontAlgn="base" hangingPunct="0">
                        <a:lnSpc>
                          <a:spcPts val="440"/>
                        </a:lnSpc>
                        <a:spcAft>
                          <a:spcPts val="0"/>
                        </a:spcAft>
                      </a:pPr>
                      <a:r>
                        <a:rPr lang="fr-FR" sz="900" i="1">
                          <a:solidFill>
                            <a:srgbClr val="008000"/>
                          </a:solidFill>
                          <a:effectLst/>
                        </a:rPr>
                        <a:t>Calumma crypticum</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spc="-10" dirty="0">
                          <a:solidFill>
                            <a:srgbClr val="008000"/>
                          </a:solidFill>
                          <a:effectLst/>
                        </a:rPr>
                        <a:t>NE</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4160" eaLnBrk="0" fontAlgn="base" hangingPunct="0">
                        <a:lnSpc>
                          <a:spcPts val="440"/>
                        </a:lnSpc>
                        <a:spcAft>
                          <a:spcPts val="0"/>
                        </a:spcAft>
                      </a:pPr>
                      <a:r>
                        <a:rPr lang="fr-FR" sz="900" spc="-35">
                          <a:solidFill>
                            <a:srgbClr val="008000"/>
                          </a:solidFill>
                          <a:effectLst/>
                        </a:rPr>
                        <a:t>pet trade, CITES II</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4792">
                <a:tc>
                  <a:txBody>
                    <a:bodyPr/>
                    <a:lstStyle/>
                    <a:p>
                      <a:pPr marL="8890" eaLnBrk="0" fontAlgn="base" hangingPunct="0">
                        <a:lnSpc>
                          <a:spcPts val="460"/>
                        </a:lnSpc>
                        <a:spcAft>
                          <a:spcPts val="0"/>
                        </a:spcAft>
                      </a:pPr>
                      <a:r>
                        <a:rPr lang="fr-FR" sz="900" i="1">
                          <a:solidFill>
                            <a:srgbClr val="008000"/>
                          </a:solidFill>
                          <a:effectLst/>
                        </a:rPr>
                        <a:t>Calumma gastrotaenia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4160" eaLnBrk="0" fontAlgn="base" hangingPunct="0">
                        <a:lnSpc>
                          <a:spcPts val="440"/>
                        </a:lnSpc>
                        <a:spcAft>
                          <a:spcPts val="0"/>
                        </a:spcAft>
                      </a:pPr>
                      <a:r>
                        <a:rPr lang="fr-FR" sz="900" spc="-35">
                          <a:solidFill>
                            <a:srgbClr val="008000"/>
                          </a:solidFill>
                          <a:effectLst/>
                        </a:rPr>
                        <a:t>pet trade, CITES II</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4792">
                <a:tc>
                  <a:txBody>
                    <a:bodyPr/>
                    <a:lstStyle/>
                    <a:p>
                      <a:pPr marL="8890" eaLnBrk="0" fontAlgn="base" hangingPunct="0">
                        <a:lnSpc>
                          <a:spcPts val="460"/>
                        </a:lnSpc>
                        <a:spcAft>
                          <a:spcPts val="0"/>
                        </a:spcAft>
                      </a:pPr>
                      <a:r>
                        <a:rPr lang="fr-FR" sz="900" i="1">
                          <a:solidFill>
                            <a:srgbClr val="008000"/>
                          </a:solidFill>
                          <a:effectLst/>
                        </a:rPr>
                        <a:t>Calumma malthe</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4160" eaLnBrk="0" fontAlgn="base" hangingPunct="0">
                        <a:lnSpc>
                          <a:spcPts val="460"/>
                        </a:lnSpc>
                        <a:spcAft>
                          <a:spcPts val="0"/>
                        </a:spcAft>
                      </a:pPr>
                      <a:r>
                        <a:rPr lang="fr-FR" sz="900" spc="-35">
                          <a:solidFill>
                            <a:srgbClr val="008000"/>
                          </a:solidFill>
                          <a:effectLst/>
                        </a:rPr>
                        <a:t>pet trade, CITES II</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4792">
                <a:tc>
                  <a:txBody>
                    <a:bodyPr/>
                    <a:lstStyle/>
                    <a:p>
                      <a:pPr marL="8890" eaLnBrk="0" fontAlgn="base" hangingPunct="0">
                        <a:lnSpc>
                          <a:spcPts val="485"/>
                        </a:lnSpc>
                        <a:spcAft>
                          <a:spcPts val="0"/>
                        </a:spcAft>
                      </a:pPr>
                      <a:r>
                        <a:rPr lang="fr-FR" sz="900" i="1">
                          <a:solidFill>
                            <a:srgbClr val="008000"/>
                          </a:solidFill>
                          <a:effectLst/>
                        </a:rPr>
                        <a:t>Calumma nasuta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4160" eaLnBrk="0" fontAlgn="base" hangingPunct="0">
                        <a:lnSpc>
                          <a:spcPts val="485"/>
                        </a:lnSpc>
                        <a:spcAft>
                          <a:spcPts val="0"/>
                        </a:spcAft>
                      </a:pPr>
                      <a:r>
                        <a:rPr lang="fr-FR" sz="900" spc="-35">
                          <a:solidFill>
                            <a:srgbClr val="008000"/>
                          </a:solidFill>
                          <a:effectLst/>
                        </a:rPr>
                        <a:t>pet trade, CITES II</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4792">
                <a:tc>
                  <a:txBody>
                    <a:bodyPr/>
                    <a:lstStyle/>
                    <a:p>
                      <a:pPr marL="8890" eaLnBrk="0" fontAlgn="base" hangingPunct="0">
                        <a:lnSpc>
                          <a:spcPts val="485"/>
                        </a:lnSpc>
                        <a:spcAft>
                          <a:spcPts val="0"/>
                        </a:spcAft>
                      </a:pPr>
                      <a:r>
                        <a:rPr lang="fr-FR" sz="900" i="1">
                          <a:solidFill>
                            <a:srgbClr val="008000"/>
                          </a:solidFill>
                          <a:effectLst/>
                        </a:rPr>
                        <a:t>Calumma parsoni</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1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4160" eaLnBrk="0" fontAlgn="base" hangingPunct="0">
                        <a:lnSpc>
                          <a:spcPts val="485"/>
                        </a:lnSpc>
                        <a:spcAft>
                          <a:spcPts val="0"/>
                        </a:spcAft>
                      </a:pPr>
                      <a:r>
                        <a:rPr lang="fr-FR" sz="900" spc="-35">
                          <a:solidFill>
                            <a:srgbClr val="008000"/>
                          </a:solidFill>
                          <a:effectLst/>
                        </a:rPr>
                        <a:t>pet trade, CITES II</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4792">
                <a:tc>
                  <a:txBody>
                    <a:bodyPr/>
                    <a:lstStyle/>
                    <a:p>
                      <a:pPr marL="8890" eaLnBrk="0" fontAlgn="base" hangingPunct="0">
                        <a:lnSpc>
                          <a:spcPts val="510"/>
                        </a:lnSpc>
                        <a:spcAft>
                          <a:spcPts val="0"/>
                        </a:spcAft>
                      </a:pPr>
                      <a:r>
                        <a:rPr lang="fr-FR" sz="900" i="1">
                          <a:solidFill>
                            <a:srgbClr val="008000"/>
                          </a:solidFill>
                          <a:effectLst/>
                        </a:rPr>
                        <a:t>Ebenavia inunguis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spc="-1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4160" eaLnBrk="0" fontAlgn="base" hangingPunct="0">
                        <a:lnSpc>
                          <a:spcPts val="510"/>
                        </a:lnSpc>
                        <a:spcAft>
                          <a:spcPts val="0"/>
                        </a:spcAft>
                      </a:pPr>
                      <a:r>
                        <a:rPr lang="fr-FR" sz="900" spc="-35">
                          <a:solidFill>
                            <a:srgbClr val="008000"/>
                          </a:solidFill>
                          <a:effectLst/>
                        </a:rPr>
                        <a:t>pet trade, CITES II</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4792">
                <a:tc>
                  <a:txBody>
                    <a:bodyPr/>
                    <a:lstStyle/>
                    <a:p>
                      <a:pPr marL="8890" eaLnBrk="0" fontAlgn="base" hangingPunct="0">
                        <a:lnSpc>
                          <a:spcPts val="435"/>
                        </a:lnSpc>
                        <a:spcAft>
                          <a:spcPts val="0"/>
                        </a:spcAft>
                      </a:pPr>
                      <a:r>
                        <a:rPr lang="fr-FR" sz="900" i="1">
                          <a:solidFill>
                            <a:srgbClr val="008000"/>
                          </a:solidFill>
                          <a:effectLst/>
                        </a:rPr>
                        <a:t>Exallodontophis albignaci</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spc="-1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4792">
                <a:tc>
                  <a:txBody>
                    <a:bodyPr/>
                    <a:lstStyle/>
                    <a:p>
                      <a:pPr marL="8890" eaLnBrk="0" fontAlgn="base" hangingPunct="0">
                        <a:lnSpc>
                          <a:spcPts val="465"/>
                        </a:lnSpc>
                        <a:spcAft>
                          <a:spcPts val="0"/>
                        </a:spcAft>
                      </a:pPr>
                      <a:r>
                        <a:rPr lang="fr-FR" sz="900" i="1">
                          <a:solidFill>
                            <a:srgbClr val="008000"/>
                          </a:solidFill>
                          <a:effectLst/>
                        </a:rPr>
                        <a:t>Furcifer lateralis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5"/>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4160" eaLnBrk="0" fontAlgn="base" hangingPunct="0">
                        <a:lnSpc>
                          <a:spcPts val="465"/>
                        </a:lnSpc>
                        <a:spcAft>
                          <a:spcPts val="0"/>
                        </a:spcAft>
                      </a:pPr>
                      <a:r>
                        <a:rPr lang="fr-FR" sz="900" spc="-35">
                          <a:solidFill>
                            <a:srgbClr val="008000"/>
                          </a:solidFill>
                          <a:effectLst/>
                        </a:rPr>
                        <a:t>pet trade, CITES II</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4792">
                <a:tc>
                  <a:txBody>
                    <a:bodyPr/>
                    <a:lstStyle/>
                    <a:p>
                      <a:pPr marL="8890" eaLnBrk="0" fontAlgn="base" hangingPunct="0">
                        <a:lnSpc>
                          <a:spcPts val="485"/>
                        </a:lnSpc>
                        <a:spcAft>
                          <a:spcPts val="0"/>
                        </a:spcAft>
                      </a:pPr>
                      <a:r>
                        <a:rPr lang="fr-FR" sz="900" i="1" spc="5">
                          <a:solidFill>
                            <a:srgbClr val="008000"/>
                          </a:solidFill>
                          <a:effectLst/>
                        </a:rPr>
                        <a:t>Furcifer willsii</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4160" eaLnBrk="0" fontAlgn="base" hangingPunct="0">
                        <a:lnSpc>
                          <a:spcPts val="485"/>
                        </a:lnSpc>
                        <a:spcAft>
                          <a:spcPts val="0"/>
                        </a:spcAft>
                      </a:pPr>
                      <a:r>
                        <a:rPr lang="fr-FR" sz="900" spc="-35">
                          <a:solidFill>
                            <a:srgbClr val="008000"/>
                          </a:solidFill>
                          <a:effectLst/>
                        </a:rPr>
                        <a:t>pet trade, CITES II</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4792">
                <a:tc>
                  <a:txBody>
                    <a:bodyPr/>
                    <a:lstStyle/>
                    <a:p>
                      <a:pPr marL="8890" eaLnBrk="0" fontAlgn="base" hangingPunct="0">
                        <a:lnSpc>
                          <a:spcPts val="485"/>
                        </a:lnSpc>
                        <a:spcAft>
                          <a:spcPts val="0"/>
                        </a:spcAft>
                      </a:pPr>
                      <a:r>
                        <a:rPr lang="fr-FR" sz="900" i="1">
                          <a:solidFill>
                            <a:srgbClr val="008000"/>
                          </a:solidFill>
                          <a:effectLst/>
                        </a:rPr>
                        <a:t>Geodipsas laphystia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1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114792">
                <a:tc>
                  <a:txBody>
                    <a:bodyPr/>
                    <a:lstStyle/>
                    <a:p>
                      <a:pPr marL="8890" eaLnBrk="0" fontAlgn="base" hangingPunct="0">
                        <a:lnSpc>
                          <a:spcPts val="510"/>
                        </a:lnSpc>
                        <a:spcAft>
                          <a:spcPts val="0"/>
                        </a:spcAft>
                      </a:pPr>
                      <a:r>
                        <a:rPr lang="fr-FR" sz="900" i="1">
                          <a:solidFill>
                            <a:srgbClr val="008000"/>
                          </a:solidFill>
                          <a:effectLst/>
                        </a:rPr>
                        <a:t>Itycyphus perineti</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spc="-1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114792">
                <a:tc>
                  <a:txBody>
                    <a:bodyPr/>
                    <a:lstStyle/>
                    <a:p>
                      <a:pPr marL="8890" eaLnBrk="0" fontAlgn="base" hangingPunct="0">
                        <a:lnSpc>
                          <a:spcPts val="435"/>
                        </a:lnSpc>
                        <a:spcAft>
                          <a:spcPts val="0"/>
                        </a:spcAft>
                      </a:pPr>
                      <a:r>
                        <a:rPr lang="fr-FR" sz="900" i="1">
                          <a:solidFill>
                            <a:srgbClr val="008000"/>
                          </a:solidFill>
                          <a:effectLst/>
                        </a:rPr>
                        <a:t>Leioheterodon madagascariensis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spc="-1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114792">
                <a:tc>
                  <a:txBody>
                    <a:bodyPr/>
                    <a:lstStyle/>
                    <a:p>
                      <a:pPr marL="8890" eaLnBrk="0" fontAlgn="base" hangingPunct="0">
                        <a:lnSpc>
                          <a:spcPts val="460"/>
                        </a:lnSpc>
                        <a:spcAft>
                          <a:spcPts val="0"/>
                        </a:spcAft>
                      </a:pPr>
                      <a:r>
                        <a:rPr lang="fr-FR" sz="900" i="1">
                          <a:solidFill>
                            <a:srgbClr val="008000"/>
                          </a:solidFill>
                          <a:effectLst/>
                        </a:rPr>
                        <a:t>Liophidium nov. sp. 1</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114792">
                <a:tc>
                  <a:txBody>
                    <a:bodyPr/>
                    <a:lstStyle/>
                    <a:p>
                      <a:pPr marL="8890" eaLnBrk="0" fontAlgn="base" hangingPunct="0">
                        <a:lnSpc>
                          <a:spcPts val="485"/>
                        </a:lnSpc>
                        <a:spcAft>
                          <a:spcPts val="0"/>
                        </a:spcAft>
                      </a:pPr>
                      <a:r>
                        <a:rPr lang="fr-FR" sz="900" i="1">
                          <a:solidFill>
                            <a:srgbClr val="008000"/>
                          </a:solidFill>
                          <a:effectLst/>
                        </a:rPr>
                        <a:t>Liophidium nov. sp. 2</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114792">
                <a:tc>
                  <a:txBody>
                    <a:bodyPr/>
                    <a:lstStyle/>
                    <a:p>
                      <a:pPr marL="8890" eaLnBrk="0" fontAlgn="base" hangingPunct="0">
                        <a:lnSpc>
                          <a:spcPts val="485"/>
                        </a:lnSpc>
                        <a:spcAft>
                          <a:spcPts val="0"/>
                        </a:spcAft>
                      </a:pPr>
                      <a:r>
                        <a:rPr lang="fr-FR" sz="900" i="1" dirty="0" err="1">
                          <a:solidFill>
                            <a:srgbClr val="008000"/>
                          </a:solidFill>
                          <a:effectLst/>
                        </a:rPr>
                        <a:t>Liophidium</a:t>
                      </a:r>
                      <a:r>
                        <a:rPr lang="fr-FR" sz="900" i="1" dirty="0">
                          <a:solidFill>
                            <a:srgbClr val="008000"/>
                          </a:solidFill>
                          <a:effectLst/>
                        </a:rPr>
                        <a:t> </a:t>
                      </a:r>
                      <a:r>
                        <a:rPr lang="fr-FR" sz="900" i="1" dirty="0" err="1">
                          <a:solidFill>
                            <a:srgbClr val="008000"/>
                          </a:solidFill>
                          <a:effectLst/>
                        </a:rPr>
                        <a:t>rhodogaster</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1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114792">
                <a:tc>
                  <a:txBody>
                    <a:bodyPr/>
                    <a:lstStyle/>
                    <a:p>
                      <a:pPr marL="8890" eaLnBrk="0" fontAlgn="base" hangingPunct="0">
                        <a:lnSpc>
                          <a:spcPts val="510"/>
                        </a:lnSpc>
                        <a:spcAft>
                          <a:spcPts val="0"/>
                        </a:spcAft>
                      </a:pPr>
                      <a:r>
                        <a:rPr lang="fr-FR" sz="900" i="1">
                          <a:solidFill>
                            <a:srgbClr val="008000"/>
                          </a:solidFill>
                          <a:effectLst/>
                        </a:rPr>
                        <a:t>Liophidium torquatus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spc="-1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114792">
                <a:tc>
                  <a:txBody>
                    <a:bodyPr/>
                    <a:lstStyle/>
                    <a:p>
                      <a:pPr marL="8890" eaLnBrk="0" fontAlgn="base" hangingPunct="0">
                        <a:lnSpc>
                          <a:spcPts val="440"/>
                        </a:lnSpc>
                        <a:spcAft>
                          <a:spcPts val="0"/>
                        </a:spcAft>
                      </a:pPr>
                      <a:r>
                        <a:rPr lang="fr-FR" sz="900" i="1">
                          <a:solidFill>
                            <a:srgbClr val="008000"/>
                          </a:solidFill>
                          <a:effectLst/>
                        </a:rPr>
                        <a:t>Liopholidophis dolicocercus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spc="-1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114792">
                <a:tc>
                  <a:txBody>
                    <a:bodyPr/>
                    <a:lstStyle/>
                    <a:p>
                      <a:pPr marL="8890" eaLnBrk="0" fontAlgn="base" hangingPunct="0">
                        <a:lnSpc>
                          <a:spcPts val="460"/>
                        </a:lnSpc>
                        <a:spcAft>
                          <a:spcPts val="0"/>
                        </a:spcAft>
                      </a:pPr>
                      <a:r>
                        <a:rPr lang="fr-FR" sz="900" i="1">
                          <a:solidFill>
                            <a:srgbClr val="008000"/>
                          </a:solidFill>
                          <a:effectLst/>
                        </a:rPr>
                        <a:t>Liopholidophis epistibes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spc="-1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bl>
          </a:graphicData>
        </a:graphic>
      </p:graphicFrame>
      <p:graphicFrame>
        <p:nvGraphicFramePr>
          <p:cNvPr id="7" name="Tableau 6"/>
          <p:cNvGraphicFramePr>
            <a:graphicFrameLocks noGrp="1"/>
          </p:cNvGraphicFramePr>
          <p:nvPr>
            <p:extLst>
              <p:ext uri="{D42A27DB-BD31-4B8C-83A1-F6EECF244321}">
                <p14:modId xmlns:p14="http://schemas.microsoft.com/office/powerpoint/2010/main" val="2078703987"/>
              </p:ext>
            </p:extLst>
          </p:nvPr>
        </p:nvGraphicFramePr>
        <p:xfrm>
          <a:off x="104249" y="3735107"/>
          <a:ext cx="5607423" cy="2887488"/>
        </p:xfrm>
        <a:graphic>
          <a:graphicData uri="http://schemas.openxmlformats.org/drawingml/2006/table">
            <a:tbl>
              <a:tblPr>
                <a:tableStyleId>{5C22544A-7EE6-4342-B048-85BDC9FD1C3A}</a:tableStyleId>
              </a:tblPr>
              <a:tblGrid>
                <a:gridCol w="1788458"/>
                <a:gridCol w="376518"/>
                <a:gridCol w="537882"/>
                <a:gridCol w="349441"/>
                <a:gridCol w="469660"/>
                <a:gridCol w="1829970"/>
                <a:gridCol w="255494"/>
              </a:tblGrid>
              <a:tr h="114792">
                <a:tc>
                  <a:txBody>
                    <a:bodyPr/>
                    <a:lstStyle/>
                    <a:p>
                      <a:pPr marL="8890" eaLnBrk="0" fontAlgn="base" hangingPunct="0">
                        <a:lnSpc>
                          <a:spcPts val="460"/>
                        </a:lnSpc>
                        <a:spcAft>
                          <a:spcPts val="0"/>
                        </a:spcAft>
                      </a:pPr>
                      <a:r>
                        <a:rPr lang="fr-FR" sz="900" i="1" dirty="0" err="1">
                          <a:solidFill>
                            <a:srgbClr val="008000"/>
                          </a:solidFill>
                          <a:effectLst/>
                        </a:rPr>
                        <a:t>Liopholidophis</a:t>
                      </a:r>
                      <a:r>
                        <a:rPr lang="fr-FR" sz="900" i="1" dirty="0">
                          <a:solidFill>
                            <a:srgbClr val="008000"/>
                          </a:solidFill>
                          <a:effectLst/>
                        </a:rPr>
                        <a:t> </a:t>
                      </a:r>
                      <a:r>
                        <a:rPr lang="fr-FR" sz="900" i="1" dirty="0" err="1">
                          <a:solidFill>
                            <a:srgbClr val="008000"/>
                          </a:solidFill>
                          <a:effectLst/>
                        </a:rPr>
                        <a:t>infrasignatus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spc="-1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114792">
                <a:tc>
                  <a:txBody>
                    <a:bodyPr/>
                    <a:lstStyle/>
                    <a:p>
                      <a:pPr marL="8890" eaLnBrk="0" fontAlgn="base" hangingPunct="0">
                        <a:lnSpc>
                          <a:spcPts val="485"/>
                        </a:lnSpc>
                        <a:spcAft>
                          <a:spcPts val="0"/>
                        </a:spcAft>
                      </a:pPr>
                      <a:r>
                        <a:rPr lang="fr-FR" sz="900" i="1">
                          <a:solidFill>
                            <a:srgbClr val="008000"/>
                          </a:solidFill>
                          <a:effectLst/>
                        </a:rPr>
                        <a:t>Liopholidophis pinguis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1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114792">
                <a:tc>
                  <a:txBody>
                    <a:bodyPr/>
                    <a:lstStyle/>
                    <a:p>
                      <a:pPr marL="8890" eaLnBrk="0" fontAlgn="base" hangingPunct="0">
                        <a:lnSpc>
                          <a:spcPts val="505"/>
                        </a:lnSpc>
                        <a:spcAft>
                          <a:spcPts val="0"/>
                        </a:spcAft>
                      </a:pPr>
                      <a:r>
                        <a:rPr lang="fr-FR" sz="900" i="1">
                          <a:solidFill>
                            <a:srgbClr val="008000"/>
                          </a:solidFill>
                          <a:effectLst/>
                        </a:rPr>
                        <a:t>Liopholidophis thieli</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05"/>
                        </a:lnSpc>
                        <a:spcAft>
                          <a:spcPts val="0"/>
                        </a:spcAft>
                      </a:pPr>
                      <a:r>
                        <a:rPr lang="fr-FR" sz="900" spc="-1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0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114792">
                <a:tc>
                  <a:txBody>
                    <a:bodyPr/>
                    <a:lstStyle/>
                    <a:p>
                      <a:pPr marL="8890" eaLnBrk="0" fontAlgn="base" hangingPunct="0">
                        <a:lnSpc>
                          <a:spcPts val="510"/>
                        </a:lnSpc>
                        <a:spcAft>
                          <a:spcPts val="0"/>
                        </a:spcAft>
                      </a:pPr>
                      <a:r>
                        <a:rPr lang="fr-FR" sz="900" i="1">
                          <a:solidFill>
                            <a:srgbClr val="008000"/>
                          </a:solidFill>
                          <a:effectLst/>
                        </a:rPr>
                        <a:t>Lygodactylus guibei</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spc="-1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114792">
                <a:tc>
                  <a:txBody>
                    <a:bodyPr/>
                    <a:lstStyle/>
                    <a:p>
                      <a:pPr marL="8890" eaLnBrk="0" fontAlgn="base" hangingPunct="0">
                        <a:lnSpc>
                          <a:spcPts val="460"/>
                        </a:lnSpc>
                        <a:spcAft>
                          <a:spcPts val="0"/>
                        </a:spcAft>
                      </a:pPr>
                      <a:r>
                        <a:rPr lang="fr-FR" sz="900" i="1">
                          <a:solidFill>
                            <a:srgbClr val="008000"/>
                          </a:solidFill>
                          <a:effectLst/>
                        </a:rPr>
                        <a:t>Lygodactylus miops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spc="-1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114792">
                <a:tc>
                  <a:txBody>
                    <a:bodyPr/>
                    <a:lstStyle/>
                    <a:p>
                      <a:pPr marL="8890" eaLnBrk="0" fontAlgn="base" hangingPunct="0">
                        <a:lnSpc>
                          <a:spcPts val="465"/>
                        </a:lnSpc>
                        <a:spcAft>
                          <a:spcPts val="0"/>
                        </a:spcAft>
                      </a:pPr>
                      <a:r>
                        <a:rPr lang="fr-FR" sz="900" i="1" spc="5">
                          <a:solidFill>
                            <a:srgbClr val="008000"/>
                          </a:solidFill>
                          <a:effectLst/>
                        </a:rPr>
                        <a:t>Mabuya gravenhorstii</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5"/>
                        </a:lnSpc>
                        <a:spcAft>
                          <a:spcPts val="0"/>
                        </a:spcAft>
                      </a:pPr>
                      <a:r>
                        <a:rPr lang="fr-FR" sz="900" spc="-1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114792">
                <a:tc>
                  <a:txBody>
                    <a:bodyPr/>
                    <a:lstStyle/>
                    <a:p>
                      <a:pPr marL="8890" eaLnBrk="0" fontAlgn="base" hangingPunct="0">
                        <a:lnSpc>
                          <a:spcPts val="485"/>
                        </a:lnSpc>
                        <a:spcAft>
                          <a:spcPts val="0"/>
                        </a:spcAft>
                      </a:pPr>
                      <a:r>
                        <a:rPr lang="fr-FR" sz="900" i="1">
                          <a:solidFill>
                            <a:srgbClr val="008000"/>
                          </a:solidFill>
                          <a:effectLst/>
                        </a:rPr>
                        <a:t>Madagascarophis colubrinus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1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114792">
                <a:tc>
                  <a:txBody>
                    <a:bodyPr/>
                    <a:lstStyle/>
                    <a:p>
                      <a:pPr marL="8890" eaLnBrk="0" fontAlgn="base" hangingPunct="0">
                        <a:lnSpc>
                          <a:spcPts val="510"/>
                        </a:lnSpc>
                        <a:spcAft>
                          <a:spcPts val="0"/>
                        </a:spcAft>
                      </a:pPr>
                      <a:r>
                        <a:rPr lang="fr-FR" sz="900" i="1" dirty="0" err="1">
                          <a:solidFill>
                            <a:srgbClr val="008000"/>
                          </a:solidFill>
                          <a:effectLst/>
                        </a:rPr>
                        <a:t>Micropisthodon</a:t>
                      </a:r>
                      <a:r>
                        <a:rPr lang="fr-FR" sz="900" i="1" dirty="0">
                          <a:solidFill>
                            <a:srgbClr val="008000"/>
                          </a:solidFill>
                          <a:effectLst/>
                        </a:rPr>
                        <a:t> </a:t>
                      </a:r>
                      <a:r>
                        <a:rPr lang="fr-FR" sz="900" i="1" dirty="0" err="1">
                          <a:solidFill>
                            <a:srgbClr val="008000"/>
                          </a:solidFill>
                          <a:effectLst/>
                        </a:rPr>
                        <a:t>ochraceus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114792">
                <a:tc>
                  <a:txBody>
                    <a:bodyPr/>
                    <a:lstStyle/>
                    <a:p>
                      <a:pPr marL="8890" eaLnBrk="0" fontAlgn="base" hangingPunct="0">
                        <a:lnSpc>
                          <a:spcPts val="440"/>
                        </a:lnSpc>
                        <a:spcAft>
                          <a:spcPts val="0"/>
                        </a:spcAft>
                      </a:pPr>
                      <a:r>
                        <a:rPr lang="fr-FR" sz="900" i="1" dirty="0" err="1">
                          <a:solidFill>
                            <a:srgbClr val="008000"/>
                          </a:solidFill>
                          <a:effectLst/>
                        </a:rPr>
                        <a:t>Paroedura</a:t>
                      </a:r>
                      <a:r>
                        <a:rPr lang="fr-FR" sz="900" i="1" dirty="0">
                          <a:solidFill>
                            <a:srgbClr val="008000"/>
                          </a:solidFill>
                          <a:effectLst/>
                        </a:rPr>
                        <a:t> gracilis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spc="-1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114792">
                <a:tc>
                  <a:txBody>
                    <a:bodyPr/>
                    <a:lstStyle/>
                    <a:p>
                      <a:pPr marL="8890" eaLnBrk="0" fontAlgn="base" hangingPunct="0">
                        <a:lnSpc>
                          <a:spcPts val="460"/>
                        </a:lnSpc>
                        <a:spcAft>
                          <a:spcPts val="0"/>
                        </a:spcAft>
                      </a:pPr>
                      <a:r>
                        <a:rPr lang="fr-FR" sz="900" i="1" dirty="0" err="1">
                          <a:solidFill>
                            <a:srgbClr val="008000"/>
                          </a:solidFill>
                          <a:effectLst/>
                        </a:rPr>
                        <a:t>Phelsuma</a:t>
                      </a:r>
                      <a:r>
                        <a:rPr lang="fr-FR" sz="900" i="1" dirty="0">
                          <a:solidFill>
                            <a:srgbClr val="008000"/>
                          </a:solidFill>
                          <a:effectLst/>
                        </a:rPr>
                        <a:t> </a:t>
                      </a:r>
                      <a:r>
                        <a:rPr lang="fr-FR" sz="900" i="1" dirty="0" err="1">
                          <a:solidFill>
                            <a:srgbClr val="008000"/>
                          </a:solidFill>
                          <a:effectLst/>
                        </a:rPr>
                        <a:t>lineata</a:t>
                      </a:r>
                      <a:r>
                        <a:rPr lang="fr-FR" sz="900" i="1" dirty="0">
                          <a:solidFill>
                            <a:srgbClr val="008000"/>
                          </a:solidFill>
                          <a:effectLst/>
                        </a:rPr>
                        <a:t> </a:t>
                      </a:r>
                      <a:r>
                        <a:rPr lang="fr-FR" sz="900" i="1" dirty="0" err="1">
                          <a:solidFill>
                            <a:srgbClr val="008000"/>
                          </a:solidFill>
                          <a:effectLst/>
                        </a:rPr>
                        <a:t>bifasciata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264160" eaLnBrk="0" fontAlgn="base" hangingPunct="0">
                        <a:lnSpc>
                          <a:spcPts val="460"/>
                        </a:lnSpc>
                        <a:spcAft>
                          <a:spcPts val="0"/>
                        </a:spcAft>
                      </a:pPr>
                      <a:r>
                        <a:rPr lang="fr-FR" sz="900">
                          <a:solidFill>
                            <a:srgbClr val="008000"/>
                          </a:solidFill>
                          <a:effectLst/>
                        </a:rPr>
                        <a:t>pet trade, CITES II</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114792">
                <a:tc>
                  <a:txBody>
                    <a:bodyPr/>
                    <a:lstStyle/>
                    <a:p>
                      <a:pPr marL="8890" eaLnBrk="0" fontAlgn="base" hangingPunct="0">
                        <a:lnSpc>
                          <a:spcPts val="460"/>
                        </a:lnSpc>
                        <a:spcAft>
                          <a:spcPts val="0"/>
                        </a:spcAft>
                      </a:pPr>
                      <a:r>
                        <a:rPr lang="fr-FR" sz="900" i="1" dirty="0" err="1">
                          <a:solidFill>
                            <a:srgbClr val="008000"/>
                          </a:solidFill>
                          <a:effectLst/>
                        </a:rPr>
                        <a:t>Phelsuma</a:t>
                      </a:r>
                      <a:r>
                        <a:rPr lang="fr-FR" sz="900" i="1" dirty="0">
                          <a:solidFill>
                            <a:srgbClr val="008000"/>
                          </a:solidFill>
                          <a:effectLst/>
                        </a:rPr>
                        <a:t> </a:t>
                      </a:r>
                      <a:r>
                        <a:rPr lang="fr-FR" sz="900" i="1" dirty="0" err="1">
                          <a:solidFill>
                            <a:srgbClr val="008000"/>
                          </a:solidFill>
                          <a:effectLst/>
                        </a:rPr>
                        <a:t>lineata</a:t>
                      </a:r>
                      <a:r>
                        <a:rPr lang="fr-FR" sz="900" i="1" dirty="0">
                          <a:solidFill>
                            <a:srgbClr val="008000"/>
                          </a:solidFill>
                          <a:effectLst/>
                        </a:rPr>
                        <a:t> </a:t>
                      </a:r>
                      <a:r>
                        <a:rPr lang="fr-FR" sz="900" i="1" dirty="0" err="1">
                          <a:solidFill>
                            <a:srgbClr val="008000"/>
                          </a:solidFill>
                          <a:effectLst/>
                        </a:rPr>
                        <a:t>lineata</a:t>
                      </a:r>
                      <a:r>
                        <a:rPr lang="fr-FR" sz="900" i="1" dirty="0">
                          <a:solidFill>
                            <a:srgbClr val="008000"/>
                          </a:solidFill>
                          <a:effectLst/>
                        </a:rPr>
                        <a:t>?</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264160" eaLnBrk="0" fontAlgn="base" hangingPunct="0">
                        <a:lnSpc>
                          <a:spcPts val="460"/>
                        </a:lnSpc>
                        <a:spcAft>
                          <a:spcPts val="0"/>
                        </a:spcAft>
                      </a:pPr>
                      <a:r>
                        <a:rPr lang="fr-FR" sz="900">
                          <a:solidFill>
                            <a:srgbClr val="008000"/>
                          </a:solidFill>
                          <a:effectLst/>
                        </a:rPr>
                        <a:t>pet trade, CITES II</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114792">
                <a:tc>
                  <a:txBody>
                    <a:bodyPr/>
                    <a:lstStyle/>
                    <a:p>
                      <a:pPr marL="8890" eaLnBrk="0" fontAlgn="base" hangingPunct="0">
                        <a:lnSpc>
                          <a:spcPts val="485"/>
                        </a:lnSpc>
                        <a:spcAft>
                          <a:spcPts val="0"/>
                        </a:spcAft>
                      </a:pPr>
                      <a:r>
                        <a:rPr lang="fr-FR" sz="900" i="1" dirty="0" err="1">
                          <a:solidFill>
                            <a:srgbClr val="008000"/>
                          </a:solidFill>
                          <a:effectLst/>
                        </a:rPr>
                        <a:t>Phelsuma</a:t>
                      </a:r>
                      <a:r>
                        <a:rPr lang="fr-FR" sz="900" i="1" dirty="0">
                          <a:solidFill>
                            <a:srgbClr val="008000"/>
                          </a:solidFill>
                          <a:effectLst/>
                        </a:rPr>
                        <a:t> </a:t>
                      </a:r>
                      <a:r>
                        <a:rPr lang="fr-FR" sz="900" i="1" dirty="0" err="1">
                          <a:solidFill>
                            <a:srgbClr val="008000"/>
                          </a:solidFill>
                          <a:effectLst/>
                        </a:rPr>
                        <a:t>madagascariensis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1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114792">
                <a:tc>
                  <a:txBody>
                    <a:bodyPr/>
                    <a:lstStyle/>
                    <a:p>
                      <a:pPr marL="8890" eaLnBrk="0" fontAlgn="base" hangingPunct="0">
                        <a:lnSpc>
                          <a:spcPts val="510"/>
                        </a:lnSpc>
                        <a:spcAft>
                          <a:spcPts val="0"/>
                        </a:spcAft>
                      </a:pPr>
                      <a:r>
                        <a:rPr lang="fr-FR" sz="900" i="1" dirty="0" err="1">
                          <a:solidFill>
                            <a:srgbClr val="008000"/>
                          </a:solidFill>
                          <a:effectLst/>
                        </a:rPr>
                        <a:t>Phelsuma</a:t>
                      </a:r>
                      <a:r>
                        <a:rPr lang="fr-FR" sz="900" i="1" dirty="0">
                          <a:solidFill>
                            <a:srgbClr val="008000"/>
                          </a:solidFill>
                          <a:effectLst/>
                        </a:rPr>
                        <a:t> </a:t>
                      </a:r>
                      <a:r>
                        <a:rPr lang="fr-FR" sz="900" i="1" dirty="0" err="1">
                          <a:solidFill>
                            <a:srgbClr val="008000"/>
                          </a:solidFill>
                          <a:effectLst/>
                        </a:rPr>
                        <a:t>pronki</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high extinction risk</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264160" eaLnBrk="0" fontAlgn="base" hangingPunct="0">
                        <a:lnSpc>
                          <a:spcPts val="485"/>
                        </a:lnSpc>
                        <a:spcAft>
                          <a:spcPts val="0"/>
                        </a:spcAft>
                      </a:pPr>
                      <a:r>
                        <a:rPr lang="fr-FR" sz="900" dirty="0">
                          <a:solidFill>
                            <a:srgbClr val="008000"/>
                          </a:solidFill>
                          <a:effectLst/>
                        </a:rPr>
                        <a:t>pet </a:t>
                      </a:r>
                      <a:r>
                        <a:rPr lang="fr-FR" sz="900" dirty="0" err="1">
                          <a:solidFill>
                            <a:srgbClr val="008000"/>
                          </a:solidFill>
                          <a:effectLst/>
                        </a:rPr>
                        <a:t>trade</a:t>
                      </a:r>
                      <a:r>
                        <a:rPr lang="fr-FR" sz="900" dirty="0">
                          <a:solidFill>
                            <a:srgbClr val="008000"/>
                          </a:solidFill>
                          <a:effectLst/>
                        </a:rPr>
                        <a:t>, CITES II</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bl>
          </a:graphicData>
        </a:graphic>
      </p:graphicFrame>
      <p:sp>
        <p:nvSpPr>
          <p:cNvPr id="8" name="Rectangle 7"/>
          <p:cNvSpPr/>
          <p:nvPr/>
        </p:nvSpPr>
        <p:spPr>
          <a:xfrm>
            <a:off x="117697" y="671639"/>
            <a:ext cx="5785562" cy="646331"/>
          </a:xfrm>
          <a:prstGeom prst="rect">
            <a:avLst/>
          </a:prstGeom>
        </p:spPr>
        <p:txBody>
          <a:bodyPr wrap="square">
            <a:spAutoFit/>
          </a:bodyPr>
          <a:lstStyle/>
          <a:p>
            <a:r>
              <a:rPr lang="fr-FR" dirty="0" smtClean="0">
                <a:solidFill>
                  <a:srgbClr val="008000"/>
                </a:solidFill>
              </a:rPr>
              <a:t>A6. </a:t>
            </a:r>
            <a:r>
              <a:rPr lang="fr-FR" b="1" dirty="0">
                <a:solidFill>
                  <a:srgbClr val="008000"/>
                </a:solidFill>
              </a:rPr>
              <a:t>Liste des espèces que l’on souhaiterait revoir sur le </a:t>
            </a:r>
            <a:r>
              <a:rPr lang="fr-FR" b="1" dirty="0" smtClean="0">
                <a:solidFill>
                  <a:srgbClr val="008000"/>
                </a:solidFill>
              </a:rPr>
              <a:t>littoral</a:t>
            </a:r>
            <a:r>
              <a:rPr lang="fr-FR" dirty="0" smtClean="0">
                <a:solidFill>
                  <a:srgbClr val="008000"/>
                </a:solidFill>
              </a:rPr>
              <a:t> (suite)</a:t>
            </a:r>
            <a:endParaRPr lang="fr-FR" dirty="0">
              <a:solidFill>
                <a:srgbClr val="008000"/>
              </a:solidFill>
            </a:endParaRPr>
          </a:p>
        </p:txBody>
      </p:sp>
      <p:sp>
        <p:nvSpPr>
          <p:cNvPr id="9" name="Rectangle 8"/>
          <p:cNvSpPr/>
          <p:nvPr/>
        </p:nvSpPr>
        <p:spPr>
          <a:xfrm>
            <a:off x="156374" y="2366496"/>
            <a:ext cx="2854104" cy="1194099"/>
          </a:xfrm>
          <a:prstGeom prst="rect">
            <a:avLst/>
          </a:prstGeom>
        </p:spPr>
        <p:txBody>
          <a:bodyPr wrap="square">
            <a:spAutoFit/>
          </a:bodyPr>
          <a:lstStyle/>
          <a:p>
            <a:r>
              <a:rPr lang="fr-FR" sz="1200" dirty="0" err="1">
                <a:solidFill>
                  <a:srgbClr val="008000"/>
                </a:solidFill>
              </a:rPr>
              <a:t>Appendix</a:t>
            </a:r>
            <a:r>
              <a:rPr lang="fr-FR" sz="1200" dirty="0">
                <a:solidFill>
                  <a:srgbClr val="008000"/>
                </a:solidFill>
              </a:rPr>
              <a:t> 1: Key </a:t>
            </a:r>
            <a:r>
              <a:rPr lang="fr-FR" sz="1200" dirty="0" err="1">
                <a:solidFill>
                  <a:srgbClr val="008000"/>
                </a:solidFill>
              </a:rPr>
              <a:t>Biodiversity</a:t>
            </a:r>
            <a:r>
              <a:rPr lang="fr-FR" sz="1200" dirty="0">
                <a:solidFill>
                  <a:srgbClr val="008000"/>
                </a:solidFill>
              </a:rPr>
              <a:t> Components Matrix (KBCM) and Habitat Hectares Score, </a:t>
            </a:r>
            <a:r>
              <a:rPr lang="fr-FR" sz="1200" dirty="0" err="1">
                <a:solidFill>
                  <a:srgbClr val="008000"/>
                </a:solidFill>
              </a:rPr>
              <a:t>December</a:t>
            </a:r>
            <a:r>
              <a:rPr lang="fr-FR" sz="1200" dirty="0">
                <a:solidFill>
                  <a:srgbClr val="008000"/>
                </a:solidFill>
              </a:rPr>
              <a:t> 2008 </a:t>
            </a:r>
            <a:r>
              <a:rPr lang="fr-FR" sz="1200" dirty="0" err="1" smtClean="0">
                <a:solidFill>
                  <a:srgbClr val="008000"/>
                </a:solidFill>
              </a:rPr>
              <a:t>Iteration</a:t>
            </a:r>
            <a:r>
              <a:rPr lang="fr-FR" sz="1200" dirty="0" smtClean="0">
                <a:solidFill>
                  <a:srgbClr val="008000"/>
                </a:solidFill>
              </a:rPr>
              <a:t>.  Source : </a:t>
            </a:r>
            <a:r>
              <a:rPr lang="en-US" sz="1200" dirty="0">
                <a:solidFill>
                  <a:srgbClr val="008000"/>
                </a:solidFill>
              </a:rPr>
              <a:t>BBOP Pilot Project Case Study - The </a:t>
            </a:r>
            <a:r>
              <a:rPr lang="en-US" sz="1200" dirty="0" err="1">
                <a:solidFill>
                  <a:srgbClr val="008000"/>
                </a:solidFill>
              </a:rPr>
              <a:t>Ambatovy</a:t>
            </a:r>
            <a:r>
              <a:rPr lang="en-US" sz="1200" dirty="0">
                <a:solidFill>
                  <a:srgbClr val="008000"/>
                </a:solidFill>
              </a:rPr>
              <a:t> Project, </a:t>
            </a:r>
            <a:r>
              <a:rPr lang="en-US" sz="1200" dirty="0">
                <a:solidFill>
                  <a:srgbClr val="008000"/>
                </a:solidFill>
                <a:hlinkClick r:id="rId2"/>
              </a:rPr>
              <a:t>http://</a:t>
            </a:r>
            <a:r>
              <a:rPr lang="en-US" sz="1200" dirty="0" smtClean="0">
                <a:solidFill>
                  <a:srgbClr val="008000"/>
                </a:solidFill>
                <a:hlinkClick r:id="rId2"/>
              </a:rPr>
              <a:t>www.forest-trends.org/documents/files/doc_3118.pdf</a:t>
            </a:r>
            <a:r>
              <a:rPr lang="en-US" sz="1200" dirty="0" smtClean="0">
                <a:solidFill>
                  <a:srgbClr val="008000"/>
                </a:solidFill>
              </a:rPr>
              <a:t> </a:t>
            </a:r>
            <a:endParaRPr lang="fr-FR" sz="1200" dirty="0">
              <a:solidFill>
                <a:srgbClr val="008000"/>
              </a:solidFill>
            </a:endParaRPr>
          </a:p>
        </p:txBody>
      </p:sp>
    </p:spTree>
    <p:extLst>
      <p:ext uri="{BB962C8B-B14F-4D97-AF65-F5344CB8AC3E}">
        <p14:creationId xmlns:p14="http://schemas.microsoft.com/office/powerpoint/2010/main" val="41580787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52400" y="188679"/>
            <a:ext cx="572911" cy="354542"/>
          </a:xfrm>
        </p:spPr>
        <p:txBody>
          <a:bodyPr/>
          <a:lstStyle/>
          <a:p>
            <a:fld id="{814B13E8-1059-4FEE-952E-0153852B3488}" type="slidenum">
              <a:rPr lang="fr-FR" smtClean="0"/>
              <a:t>14</a:t>
            </a:fld>
            <a:endParaRPr lang="fr-FR" dirty="0"/>
          </a:p>
        </p:txBody>
      </p:sp>
      <p:sp>
        <p:nvSpPr>
          <p:cNvPr id="3" name="Rectangle 2"/>
          <p:cNvSpPr/>
          <p:nvPr/>
        </p:nvSpPr>
        <p:spPr>
          <a:xfrm>
            <a:off x="152400" y="564026"/>
            <a:ext cx="3331489" cy="369332"/>
          </a:xfrm>
          <a:prstGeom prst="rect">
            <a:avLst/>
          </a:prstGeom>
        </p:spPr>
        <p:txBody>
          <a:bodyPr wrap="none">
            <a:spAutoFit/>
          </a:bodyPr>
          <a:lstStyle/>
          <a:p>
            <a:r>
              <a:rPr lang="fr-FR" dirty="0">
                <a:solidFill>
                  <a:srgbClr val="008000"/>
                </a:solidFill>
              </a:rPr>
              <a:t>1ter. </a:t>
            </a:r>
            <a:r>
              <a:rPr lang="fr-FR" b="1" dirty="0">
                <a:solidFill>
                  <a:srgbClr val="008000"/>
                </a:solidFill>
              </a:rPr>
              <a:t>Description du </a:t>
            </a:r>
            <a:r>
              <a:rPr lang="fr-FR" b="1" dirty="0" smtClean="0">
                <a:solidFill>
                  <a:srgbClr val="008000"/>
                </a:solidFill>
              </a:rPr>
              <a:t>projet</a:t>
            </a:r>
            <a:r>
              <a:rPr lang="fr-FR" dirty="0" smtClean="0">
                <a:solidFill>
                  <a:srgbClr val="008000"/>
                </a:solidFill>
              </a:rPr>
              <a:t> (suite)</a:t>
            </a:r>
            <a:endParaRPr lang="fr-FR" b="1" dirty="0">
              <a:solidFill>
                <a:srgbClr val="008000"/>
              </a:solidFill>
            </a:endParaRPr>
          </a:p>
        </p:txBody>
      </p:sp>
      <p:sp>
        <p:nvSpPr>
          <p:cNvPr id="4" name="ZoneTexte 3"/>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5" name="ZoneTexte 4"/>
          <p:cNvSpPr txBox="1"/>
          <p:nvPr/>
        </p:nvSpPr>
        <p:spPr>
          <a:xfrm>
            <a:off x="304801" y="1061156"/>
            <a:ext cx="9383711" cy="5632311"/>
          </a:xfrm>
          <a:prstGeom prst="rect">
            <a:avLst/>
          </a:prstGeom>
          <a:noFill/>
        </p:spPr>
        <p:txBody>
          <a:bodyPr wrap="square" rtlCol="0">
            <a:spAutoFit/>
          </a:bodyPr>
          <a:lstStyle/>
          <a:p>
            <a:r>
              <a:rPr lang="fr-FR" b="1" dirty="0" smtClean="0">
                <a:solidFill>
                  <a:srgbClr val="008000"/>
                </a:solidFill>
              </a:rPr>
              <a:t>Objectifs</a:t>
            </a:r>
            <a:r>
              <a:rPr lang="fr-FR" dirty="0" smtClean="0">
                <a:solidFill>
                  <a:srgbClr val="008000"/>
                </a:solidFill>
              </a:rPr>
              <a:t> :</a:t>
            </a:r>
            <a:endParaRPr lang="fr-FR" dirty="0">
              <a:solidFill>
                <a:srgbClr val="008000"/>
              </a:solidFill>
            </a:endParaRPr>
          </a:p>
          <a:p>
            <a:r>
              <a:rPr lang="fr-FR" dirty="0">
                <a:solidFill>
                  <a:srgbClr val="008000"/>
                </a:solidFill>
              </a:rPr>
              <a:t>• </a:t>
            </a:r>
            <a:r>
              <a:rPr lang="fr-FR" dirty="0" smtClean="0">
                <a:solidFill>
                  <a:srgbClr val="008000"/>
                </a:solidFill>
              </a:rPr>
              <a:t>restaurer </a:t>
            </a:r>
            <a:r>
              <a:rPr lang="fr-FR" dirty="0">
                <a:solidFill>
                  <a:srgbClr val="008000"/>
                </a:solidFill>
              </a:rPr>
              <a:t>les sites de végétation de type </a:t>
            </a:r>
            <a:r>
              <a:rPr lang="fr-FR" dirty="0" smtClean="0">
                <a:solidFill>
                  <a:srgbClr val="008000"/>
                </a:solidFill>
              </a:rPr>
              <a:t>« non forestier » (dégradé) </a:t>
            </a:r>
            <a:r>
              <a:rPr lang="fr-FR" dirty="0">
                <a:solidFill>
                  <a:srgbClr val="008000"/>
                </a:solidFill>
              </a:rPr>
              <a:t>à son </a:t>
            </a:r>
            <a:r>
              <a:rPr lang="fr-FR" dirty="0" smtClean="0">
                <a:solidFill>
                  <a:srgbClr val="008000"/>
                </a:solidFill>
              </a:rPr>
              <a:t>état d’origine (proche d’un forêt primaire).</a:t>
            </a:r>
            <a:endParaRPr lang="fr-FR" dirty="0">
              <a:solidFill>
                <a:srgbClr val="008000"/>
              </a:solidFill>
            </a:endParaRPr>
          </a:p>
          <a:p>
            <a:r>
              <a:rPr lang="fr-FR" dirty="0">
                <a:solidFill>
                  <a:srgbClr val="008000"/>
                </a:solidFill>
              </a:rPr>
              <a:t>• </a:t>
            </a:r>
            <a:r>
              <a:rPr lang="fr-FR" dirty="0" smtClean="0">
                <a:solidFill>
                  <a:srgbClr val="008000"/>
                </a:solidFill>
              </a:rPr>
              <a:t>établir </a:t>
            </a:r>
            <a:r>
              <a:rPr lang="fr-FR" dirty="0">
                <a:solidFill>
                  <a:srgbClr val="008000"/>
                </a:solidFill>
              </a:rPr>
              <a:t>un habitat viable pour la flore et la faune </a:t>
            </a:r>
            <a:r>
              <a:rPr lang="fr-FR" dirty="0" smtClean="0">
                <a:solidFill>
                  <a:srgbClr val="008000"/>
                </a:solidFill>
              </a:rPr>
              <a:t>indigènes.</a:t>
            </a:r>
            <a:endParaRPr lang="fr-FR" dirty="0">
              <a:solidFill>
                <a:srgbClr val="008000"/>
              </a:solidFill>
            </a:endParaRPr>
          </a:p>
          <a:p>
            <a:r>
              <a:rPr lang="fr-FR" dirty="0">
                <a:solidFill>
                  <a:srgbClr val="008000"/>
                </a:solidFill>
              </a:rPr>
              <a:t>• </a:t>
            </a:r>
            <a:r>
              <a:rPr lang="fr-FR" dirty="0" smtClean="0">
                <a:solidFill>
                  <a:srgbClr val="008000"/>
                </a:solidFill>
              </a:rPr>
              <a:t>Voire établir des couloirs / corridors verts </a:t>
            </a:r>
            <a:r>
              <a:rPr lang="fr-FR" dirty="0">
                <a:solidFill>
                  <a:srgbClr val="008000"/>
                </a:solidFill>
              </a:rPr>
              <a:t>et </a:t>
            </a:r>
            <a:r>
              <a:rPr lang="fr-FR" dirty="0" smtClean="0">
                <a:solidFill>
                  <a:srgbClr val="008000"/>
                </a:solidFill>
              </a:rPr>
              <a:t>des </a:t>
            </a:r>
            <a:r>
              <a:rPr lang="fr-FR" dirty="0">
                <a:solidFill>
                  <a:srgbClr val="008000"/>
                </a:solidFill>
              </a:rPr>
              <a:t>zones </a:t>
            </a:r>
            <a:r>
              <a:rPr lang="fr-FR" dirty="0" smtClean="0">
                <a:solidFill>
                  <a:srgbClr val="008000"/>
                </a:solidFill>
              </a:rPr>
              <a:t>tampons.</a:t>
            </a:r>
          </a:p>
          <a:p>
            <a:r>
              <a:rPr lang="fr-FR" dirty="0">
                <a:solidFill>
                  <a:srgbClr val="008000"/>
                </a:solidFill>
              </a:rPr>
              <a:t>• </a:t>
            </a:r>
            <a:r>
              <a:rPr lang="fr-FR" i="1" dirty="0" smtClean="0">
                <a:solidFill>
                  <a:srgbClr val="008000"/>
                </a:solidFill>
              </a:rPr>
              <a:t>Impliquer </a:t>
            </a:r>
            <a:r>
              <a:rPr lang="fr-FR" i="1" dirty="0">
                <a:solidFill>
                  <a:srgbClr val="008000"/>
                </a:solidFill>
              </a:rPr>
              <a:t>les populations locales, dont </a:t>
            </a:r>
            <a:r>
              <a:rPr lang="fr-FR" i="1" dirty="0" smtClean="0">
                <a:solidFill>
                  <a:srgbClr val="008000"/>
                </a:solidFill>
              </a:rPr>
              <a:t>la </a:t>
            </a:r>
            <a:r>
              <a:rPr lang="fr-FR" i="1" dirty="0">
                <a:solidFill>
                  <a:srgbClr val="008000"/>
                </a:solidFill>
              </a:rPr>
              <a:t>vie </a:t>
            </a:r>
            <a:r>
              <a:rPr lang="fr-FR" i="1" dirty="0" smtClean="0">
                <a:solidFill>
                  <a:srgbClr val="008000"/>
                </a:solidFill>
              </a:rPr>
              <a:t>repose sur les </a:t>
            </a:r>
            <a:r>
              <a:rPr lang="fr-FR" i="1" dirty="0">
                <a:solidFill>
                  <a:srgbClr val="008000"/>
                </a:solidFill>
              </a:rPr>
              <a:t>ressources </a:t>
            </a:r>
            <a:r>
              <a:rPr lang="fr-FR" i="1" dirty="0" smtClean="0">
                <a:solidFill>
                  <a:srgbClr val="008000"/>
                </a:solidFill>
              </a:rPr>
              <a:t>naturelles</a:t>
            </a:r>
            <a:r>
              <a:rPr lang="fr-FR" dirty="0" smtClean="0">
                <a:solidFill>
                  <a:srgbClr val="008000"/>
                </a:solidFill>
              </a:rPr>
              <a:t>.</a:t>
            </a:r>
          </a:p>
          <a:p>
            <a:endParaRPr lang="fr-FR" dirty="0">
              <a:solidFill>
                <a:srgbClr val="008000"/>
              </a:solidFill>
            </a:endParaRPr>
          </a:p>
          <a:p>
            <a:r>
              <a:rPr lang="fr-FR" b="1" dirty="0" smtClean="0">
                <a:solidFill>
                  <a:srgbClr val="008000"/>
                </a:solidFill>
              </a:rPr>
              <a:t>Evaluation du site </a:t>
            </a:r>
            <a:r>
              <a:rPr lang="fr-FR" dirty="0" smtClean="0">
                <a:solidFill>
                  <a:srgbClr val="008000"/>
                </a:solidFill>
              </a:rPr>
              <a:t>: </a:t>
            </a:r>
            <a:endParaRPr lang="fr-FR" dirty="0">
              <a:solidFill>
                <a:srgbClr val="008000"/>
              </a:solidFill>
            </a:endParaRPr>
          </a:p>
          <a:p>
            <a:r>
              <a:rPr lang="fr-FR" dirty="0">
                <a:solidFill>
                  <a:srgbClr val="008000"/>
                </a:solidFill>
              </a:rPr>
              <a:t>• Déterminer </a:t>
            </a:r>
            <a:r>
              <a:rPr lang="fr-FR" dirty="0" smtClean="0">
                <a:solidFill>
                  <a:srgbClr val="008000"/>
                </a:solidFill>
              </a:rPr>
              <a:t>le </a:t>
            </a:r>
            <a:r>
              <a:rPr lang="fr-FR" dirty="0">
                <a:solidFill>
                  <a:srgbClr val="008000"/>
                </a:solidFill>
              </a:rPr>
              <a:t>type </a:t>
            </a:r>
            <a:r>
              <a:rPr lang="fr-FR" dirty="0" smtClean="0">
                <a:solidFill>
                  <a:srgbClr val="008000"/>
                </a:solidFill>
              </a:rPr>
              <a:t>d'habitat végétal : écologique (et ensemble des biotopes = biome).</a:t>
            </a:r>
            <a:endParaRPr lang="fr-FR" dirty="0">
              <a:solidFill>
                <a:srgbClr val="008000"/>
              </a:solidFill>
            </a:endParaRPr>
          </a:p>
          <a:p>
            <a:r>
              <a:rPr lang="fr-FR" dirty="0">
                <a:solidFill>
                  <a:srgbClr val="008000"/>
                </a:solidFill>
              </a:rPr>
              <a:t>• Réaliser une étude de référence pour identifier les espèces </a:t>
            </a:r>
            <a:r>
              <a:rPr lang="fr-FR" dirty="0" smtClean="0">
                <a:solidFill>
                  <a:srgbClr val="008000"/>
                </a:solidFill>
              </a:rPr>
              <a:t>d'arbres, </a:t>
            </a:r>
            <a:r>
              <a:rPr lang="fr-FR" dirty="0">
                <a:solidFill>
                  <a:srgbClr val="008000"/>
                </a:solidFill>
              </a:rPr>
              <a:t>entourant le site.</a:t>
            </a:r>
          </a:p>
          <a:p>
            <a:r>
              <a:rPr lang="fr-FR" dirty="0" smtClean="0">
                <a:solidFill>
                  <a:srgbClr val="008000"/>
                </a:solidFill>
              </a:rPr>
              <a:t>    La taille </a:t>
            </a:r>
            <a:r>
              <a:rPr lang="fr-FR" dirty="0">
                <a:solidFill>
                  <a:srgbClr val="008000"/>
                </a:solidFill>
              </a:rPr>
              <a:t>et la maturité des </a:t>
            </a:r>
            <a:r>
              <a:rPr lang="fr-FR" dirty="0" smtClean="0">
                <a:solidFill>
                  <a:srgbClr val="008000"/>
                </a:solidFill>
              </a:rPr>
              <a:t>espèces </a:t>
            </a:r>
            <a:r>
              <a:rPr lang="fr-FR" dirty="0">
                <a:solidFill>
                  <a:srgbClr val="008000"/>
                </a:solidFill>
              </a:rPr>
              <a:t>d'arbres exotiques et indigènes </a:t>
            </a:r>
            <a:r>
              <a:rPr lang="fr-FR" dirty="0" smtClean="0">
                <a:solidFill>
                  <a:srgbClr val="008000"/>
                </a:solidFill>
              </a:rPr>
              <a:t>sont y notés (décrits).</a:t>
            </a:r>
            <a:endParaRPr lang="fr-FR" dirty="0">
              <a:solidFill>
                <a:srgbClr val="008000"/>
              </a:solidFill>
            </a:endParaRPr>
          </a:p>
          <a:p>
            <a:r>
              <a:rPr lang="fr-FR" dirty="0">
                <a:solidFill>
                  <a:srgbClr val="008000"/>
                </a:solidFill>
              </a:rPr>
              <a:t>• Identifier les facteurs entravant la </a:t>
            </a:r>
            <a:r>
              <a:rPr lang="fr-FR" i="1" dirty="0">
                <a:solidFill>
                  <a:srgbClr val="008000"/>
                </a:solidFill>
              </a:rPr>
              <a:t>régénération </a:t>
            </a:r>
            <a:r>
              <a:rPr lang="fr-FR" i="1" dirty="0" smtClean="0">
                <a:solidFill>
                  <a:srgbClr val="008000"/>
                </a:solidFill>
              </a:rPr>
              <a:t>naturelle </a:t>
            </a:r>
            <a:r>
              <a:rPr lang="fr-FR" dirty="0" smtClean="0">
                <a:solidFill>
                  <a:srgbClr val="008000"/>
                </a:solidFill>
              </a:rPr>
              <a:t>(culture sur brûlis (</a:t>
            </a:r>
            <a:r>
              <a:rPr lang="fr-FR" dirty="0" err="1" smtClean="0">
                <a:solidFill>
                  <a:srgbClr val="008000"/>
                </a:solidFill>
              </a:rPr>
              <a:t>tavy</a:t>
            </a:r>
            <a:r>
              <a:rPr lang="fr-FR" dirty="0" smtClean="0">
                <a:solidFill>
                  <a:srgbClr val="008000"/>
                </a:solidFill>
              </a:rPr>
              <a:t>), coupes pour le bois de feu et charbonnage, coupes illégales (pour les bois précieux), animaux prédateurs des graines (rongeurs, foreurs ...) ...).</a:t>
            </a:r>
          </a:p>
          <a:p>
            <a:endParaRPr lang="fr-FR" dirty="0">
              <a:solidFill>
                <a:srgbClr val="008000"/>
              </a:solidFill>
            </a:endParaRPr>
          </a:p>
          <a:p>
            <a:r>
              <a:rPr lang="fr-FR" b="1" dirty="0" smtClean="0">
                <a:solidFill>
                  <a:srgbClr val="008000"/>
                </a:solidFill>
              </a:rPr>
              <a:t>Gestion des mauvaises herbes </a:t>
            </a:r>
            <a:r>
              <a:rPr lang="fr-FR" dirty="0" smtClean="0">
                <a:solidFill>
                  <a:srgbClr val="008000"/>
                </a:solidFill>
              </a:rPr>
              <a:t>(invasives et adventices)</a:t>
            </a:r>
            <a:endParaRPr lang="fr-FR" dirty="0">
              <a:solidFill>
                <a:srgbClr val="008000"/>
              </a:solidFill>
            </a:endParaRPr>
          </a:p>
          <a:p>
            <a:r>
              <a:rPr lang="fr-FR" dirty="0">
                <a:solidFill>
                  <a:srgbClr val="008000"/>
                </a:solidFill>
              </a:rPr>
              <a:t>• </a:t>
            </a:r>
            <a:r>
              <a:rPr lang="fr-FR" dirty="0" smtClean="0">
                <a:solidFill>
                  <a:srgbClr val="008000"/>
                </a:solidFill>
              </a:rPr>
              <a:t>La domination </a:t>
            </a:r>
            <a:r>
              <a:rPr lang="fr-FR" dirty="0">
                <a:solidFill>
                  <a:srgbClr val="008000"/>
                </a:solidFill>
              </a:rPr>
              <a:t>du site par les mauvaises herbes </a:t>
            </a:r>
            <a:r>
              <a:rPr lang="fr-FR" dirty="0" smtClean="0">
                <a:solidFill>
                  <a:srgbClr val="008000"/>
                </a:solidFill>
              </a:rPr>
              <a:t>agressives, entrave </a:t>
            </a:r>
            <a:r>
              <a:rPr lang="fr-FR" dirty="0">
                <a:solidFill>
                  <a:srgbClr val="008000"/>
                </a:solidFill>
              </a:rPr>
              <a:t>la succession naturelle et la </a:t>
            </a:r>
            <a:r>
              <a:rPr lang="fr-FR" dirty="0" smtClean="0">
                <a:solidFill>
                  <a:srgbClr val="008000"/>
                </a:solidFill>
              </a:rPr>
              <a:t>régénération de </a:t>
            </a:r>
            <a:r>
              <a:rPr lang="fr-FR" dirty="0">
                <a:solidFill>
                  <a:srgbClr val="008000"/>
                </a:solidFill>
              </a:rPr>
              <a:t>la </a:t>
            </a:r>
            <a:r>
              <a:rPr lang="fr-FR" dirty="0" smtClean="0">
                <a:solidFill>
                  <a:srgbClr val="008000"/>
                </a:solidFill>
              </a:rPr>
              <a:t>forêt.</a:t>
            </a:r>
            <a:endParaRPr lang="fr-FR" dirty="0">
              <a:solidFill>
                <a:srgbClr val="008000"/>
              </a:solidFill>
            </a:endParaRPr>
          </a:p>
          <a:p>
            <a:r>
              <a:rPr lang="fr-FR" dirty="0">
                <a:solidFill>
                  <a:srgbClr val="008000"/>
                </a:solidFill>
              </a:rPr>
              <a:t>• </a:t>
            </a:r>
            <a:r>
              <a:rPr lang="fr-FR" dirty="0" smtClean="0">
                <a:solidFill>
                  <a:srgbClr val="008000"/>
                </a:solidFill>
              </a:rPr>
              <a:t>Le succès </a:t>
            </a:r>
            <a:r>
              <a:rPr lang="fr-FR" dirty="0">
                <a:solidFill>
                  <a:srgbClr val="008000"/>
                </a:solidFill>
              </a:rPr>
              <a:t>de la reforestation est </a:t>
            </a:r>
            <a:r>
              <a:rPr lang="fr-FR" dirty="0" smtClean="0">
                <a:solidFill>
                  <a:srgbClr val="008000"/>
                </a:solidFill>
              </a:rPr>
              <a:t>largement dépendant du « jeu initial » </a:t>
            </a:r>
            <a:r>
              <a:rPr lang="fr-FR" dirty="0">
                <a:solidFill>
                  <a:srgbClr val="008000"/>
                </a:solidFill>
              </a:rPr>
              <a:t>de mauvaises herbes </a:t>
            </a:r>
            <a:r>
              <a:rPr lang="fr-FR" dirty="0" smtClean="0">
                <a:solidFill>
                  <a:srgbClr val="008000"/>
                </a:solidFill>
              </a:rPr>
              <a:t>et de la </a:t>
            </a:r>
            <a:r>
              <a:rPr lang="fr-FR" dirty="0">
                <a:solidFill>
                  <a:srgbClr val="008000"/>
                </a:solidFill>
              </a:rPr>
              <a:t>gestion des mauvaises </a:t>
            </a:r>
            <a:r>
              <a:rPr lang="fr-FR" dirty="0" smtClean="0">
                <a:solidFill>
                  <a:srgbClr val="008000"/>
                </a:solidFill>
              </a:rPr>
              <a:t>herbes, par la méthode de rétablissement / restauration forestière.</a:t>
            </a:r>
            <a:endParaRPr lang="fr-FR" dirty="0">
              <a:solidFill>
                <a:srgbClr val="008000"/>
              </a:solidFill>
            </a:endParaRPr>
          </a:p>
        </p:txBody>
      </p:sp>
      <p:pic>
        <p:nvPicPr>
          <p:cNvPr id="6" name="Image 5"/>
          <p:cNvPicPr>
            <a:picLocks noChangeAspect="1"/>
          </p:cNvPicPr>
          <p:nvPr/>
        </p:nvPicPr>
        <p:blipFill>
          <a:blip r:embed="rId2"/>
          <a:stretch>
            <a:fillRect/>
          </a:stretch>
        </p:blipFill>
        <p:spPr>
          <a:xfrm>
            <a:off x="10185576" y="188679"/>
            <a:ext cx="1778000" cy="2289600"/>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1401" y="2682414"/>
            <a:ext cx="2162175" cy="1628775"/>
          </a:xfrm>
          <a:prstGeom prst="rect">
            <a:avLst/>
          </a:prstGeom>
        </p:spPr>
      </p:pic>
    </p:spTree>
    <p:extLst>
      <p:ext uri="{BB962C8B-B14F-4D97-AF65-F5344CB8AC3E}">
        <p14:creationId xmlns:p14="http://schemas.microsoft.com/office/powerpoint/2010/main" val="25392290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p:cNvSpPr txBox="1"/>
          <p:nvPr/>
        </p:nvSpPr>
        <p:spPr>
          <a:xfrm>
            <a:off x="2408779"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graphicFrame>
        <p:nvGraphicFramePr>
          <p:cNvPr id="15" name="Tableau 14"/>
          <p:cNvGraphicFramePr>
            <a:graphicFrameLocks noGrp="1"/>
          </p:cNvGraphicFramePr>
          <p:nvPr>
            <p:extLst>
              <p:ext uri="{D42A27DB-BD31-4B8C-83A1-F6EECF244321}">
                <p14:modId xmlns:p14="http://schemas.microsoft.com/office/powerpoint/2010/main" val="1287956242"/>
              </p:ext>
            </p:extLst>
          </p:nvPr>
        </p:nvGraphicFramePr>
        <p:xfrm>
          <a:off x="5939512" y="523722"/>
          <a:ext cx="6109051" cy="5906223"/>
        </p:xfrm>
        <a:graphic>
          <a:graphicData uri="http://schemas.openxmlformats.org/drawingml/2006/table">
            <a:tbl>
              <a:tblPr>
                <a:tableStyleId>{5C22544A-7EE6-4342-B048-85BDC9FD1C3A}</a:tableStyleId>
              </a:tblPr>
              <a:tblGrid>
                <a:gridCol w="2112002"/>
                <a:gridCol w="325740"/>
                <a:gridCol w="732303"/>
                <a:gridCol w="356762"/>
                <a:gridCol w="478405"/>
                <a:gridCol w="355946"/>
                <a:gridCol w="478405"/>
                <a:gridCol w="1269488"/>
              </a:tblGrid>
              <a:tr h="158875">
                <a:tc>
                  <a:txBody>
                    <a:bodyPr/>
                    <a:lstStyle/>
                    <a:p>
                      <a:pPr marL="8890" eaLnBrk="0" fontAlgn="base" hangingPunct="0">
                        <a:lnSpc>
                          <a:spcPts val="435"/>
                        </a:lnSpc>
                        <a:spcAft>
                          <a:spcPts val="0"/>
                        </a:spcAft>
                      </a:pPr>
                      <a:r>
                        <a:rPr lang="fr-FR" sz="900" i="1" dirty="0" err="1">
                          <a:solidFill>
                            <a:srgbClr val="008000"/>
                          </a:solidFill>
                          <a:effectLst/>
                        </a:rPr>
                        <a:t>Phelsuma</a:t>
                      </a:r>
                      <a:r>
                        <a:rPr lang="fr-FR" sz="900" i="1" dirty="0">
                          <a:solidFill>
                            <a:srgbClr val="008000"/>
                          </a:solidFill>
                          <a:effectLst/>
                        </a:rPr>
                        <a:t> </a:t>
                      </a:r>
                      <a:r>
                        <a:rPr lang="fr-FR" sz="900" i="1" dirty="0" err="1">
                          <a:solidFill>
                            <a:srgbClr val="008000"/>
                          </a:solidFill>
                          <a:effectLst/>
                        </a:rPr>
                        <a:t>pusilla</a:t>
                      </a:r>
                      <a:r>
                        <a:rPr lang="fr-FR" sz="900" i="1" dirty="0">
                          <a:solidFill>
                            <a:srgbClr val="008000"/>
                          </a:solidFill>
                          <a:effectLst/>
                        </a:rPr>
                        <a:t> </a:t>
                      </a:r>
                      <a:r>
                        <a:rPr lang="fr-FR" sz="900" i="1" dirty="0" err="1">
                          <a:solidFill>
                            <a:srgbClr val="008000"/>
                          </a:solidFill>
                          <a:effectLst/>
                        </a:rPr>
                        <a:t>hallmanni</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spc="-1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875">
                <a:tc>
                  <a:txBody>
                    <a:bodyPr/>
                    <a:lstStyle/>
                    <a:p>
                      <a:pPr marL="8890" eaLnBrk="0" fontAlgn="base" hangingPunct="0">
                        <a:lnSpc>
                          <a:spcPts val="465"/>
                        </a:lnSpc>
                        <a:spcAft>
                          <a:spcPts val="0"/>
                        </a:spcAft>
                      </a:pPr>
                      <a:r>
                        <a:rPr lang="fr-FR" sz="900" i="1">
                          <a:solidFill>
                            <a:srgbClr val="008000"/>
                          </a:solidFill>
                          <a:effectLst/>
                        </a:rPr>
                        <a:t>Phelsuma quadriocellata bimaculata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5"/>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4160" eaLnBrk="0" fontAlgn="base" hangingPunct="0">
                        <a:lnSpc>
                          <a:spcPts val="465"/>
                        </a:lnSpc>
                        <a:spcAft>
                          <a:spcPts val="0"/>
                        </a:spcAft>
                      </a:pPr>
                      <a:r>
                        <a:rPr lang="fr-FR" sz="900">
                          <a:solidFill>
                            <a:srgbClr val="008000"/>
                          </a:solidFill>
                          <a:effectLst/>
                        </a:rPr>
                        <a:t>pet trade, CITES II</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875">
                <a:tc>
                  <a:txBody>
                    <a:bodyPr/>
                    <a:lstStyle/>
                    <a:p>
                      <a:pPr marL="8890" eaLnBrk="0" fontAlgn="base" hangingPunct="0">
                        <a:lnSpc>
                          <a:spcPts val="460"/>
                        </a:lnSpc>
                        <a:spcAft>
                          <a:spcPts val="0"/>
                        </a:spcAft>
                      </a:pPr>
                      <a:r>
                        <a:rPr lang="fr-FR" sz="900" i="1">
                          <a:solidFill>
                            <a:srgbClr val="008000"/>
                          </a:solidFill>
                          <a:effectLst/>
                        </a:rPr>
                        <a:t>Phelsuma quadriocellata quadriocellata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4160" eaLnBrk="0" fontAlgn="base" hangingPunct="0">
                        <a:lnSpc>
                          <a:spcPts val="460"/>
                        </a:lnSpc>
                        <a:spcAft>
                          <a:spcPts val="0"/>
                        </a:spcAft>
                      </a:pPr>
                      <a:r>
                        <a:rPr lang="fr-FR" sz="900">
                          <a:solidFill>
                            <a:srgbClr val="008000"/>
                          </a:solidFill>
                          <a:effectLst/>
                        </a:rPr>
                        <a:t>pet trade, CITES II</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875">
                <a:tc>
                  <a:txBody>
                    <a:bodyPr/>
                    <a:lstStyle/>
                    <a:p>
                      <a:pPr marL="8890" eaLnBrk="0" fontAlgn="base" hangingPunct="0">
                        <a:lnSpc>
                          <a:spcPts val="485"/>
                        </a:lnSpc>
                        <a:spcAft>
                          <a:spcPts val="0"/>
                        </a:spcAft>
                      </a:pPr>
                      <a:r>
                        <a:rPr lang="fr-FR" sz="900" i="1">
                          <a:solidFill>
                            <a:srgbClr val="008000"/>
                          </a:solidFill>
                          <a:effectLst/>
                        </a:rPr>
                        <a:t>Pseudoxyrhopus microps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1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875">
                <a:tc>
                  <a:txBody>
                    <a:bodyPr/>
                    <a:lstStyle/>
                    <a:p>
                      <a:pPr marL="8890" eaLnBrk="0" fontAlgn="base" hangingPunct="0">
                        <a:lnSpc>
                          <a:spcPts val="485"/>
                        </a:lnSpc>
                        <a:spcAft>
                          <a:spcPts val="0"/>
                        </a:spcAft>
                      </a:pPr>
                      <a:r>
                        <a:rPr lang="fr-FR" sz="900" i="1">
                          <a:solidFill>
                            <a:srgbClr val="008000"/>
                          </a:solidFill>
                          <a:effectLst/>
                        </a:rPr>
                        <a:t>Pseudoxyrhopus tritaeniatus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1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875">
                <a:tc>
                  <a:txBody>
                    <a:bodyPr/>
                    <a:lstStyle/>
                    <a:p>
                      <a:pPr marL="8890" eaLnBrk="0" fontAlgn="base" hangingPunct="0">
                        <a:lnSpc>
                          <a:spcPts val="435"/>
                        </a:lnSpc>
                        <a:spcAft>
                          <a:spcPts val="0"/>
                        </a:spcAft>
                      </a:pPr>
                      <a:r>
                        <a:rPr lang="fr-FR" sz="900" i="1">
                          <a:solidFill>
                            <a:srgbClr val="008000"/>
                          </a:solidFill>
                          <a:effectLst/>
                        </a:rPr>
                        <a:t>Sanzinia madagascariensis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VU</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4160" eaLnBrk="0" fontAlgn="base" hangingPunct="0">
                        <a:lnSpc>
                          <a:spcPts val="435"/>
                        </a:lnSpc>
                        <a:spcAft>
                          <a:spcPts val="0"/>
                        </a:spcAft>
                      </a:pPr>
                      <a:r>
                        <a:rPr lang="fr-FR" sz="900">
                          <a:solidFill>
                            <a:srgbClr val="008000"/>
                          </a:solidFill>
                          <a:effectLst/>
                        </a:rPr>
                        <a:t>bushmeat, CITES I</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875">
                <a:tc>
                  <a:txBody>
                    <a:bodyPr/>
                    <a:lstStyle/>
                    <a:p>
                      <a:pPr marL="8890" eaLnBrk="0" fontAlgn="base" hangingPunct="0">
                        <a:lnSpc>
                          <a:spcPts val="535"/>
                        </a:lnSpc>
                        <a:spcAft>
                          <a:spcPts val="0"/>
                        </a:spcAft>
                      </a:pPr>
                      <a:r>
                        <a:rPr lang="fr-FR" sz="900" i="1">
                          <a:solidFill>
                            <a:srgbClr val="008000"/>
                          </a:solidFill>
                          <a:effectLst/>
                        </a:rPr>
                        <a:t>Stenophis arctifasciatus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35"/>
                        </a:lnSpc>
                        <a:spcAft>
                          <a:spcPts val="0"/>
                        </a:spcAft>
                      </a:pPr>
                      <a:r>
                        <a:rPr lang="fr-FR" sz="900" spc="-1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875">
                <a:tc>
                  <a:txBody>
                    <a:bodyPr/>
                    <a:lstStyle/>
                    <a:p>
                      <a:pPr marL="8890" eaLnBrk="0" fontAlgn="base" hangingPunct="0">
                        <a:lnSpc>
                          <a:spcPts val="470"/>
                        </a:lnSpc>
                        <a:spcAft>
                          <a:spcPts val="0"/>
                        </a:spcAft>
                      </a:pPr>
                      <a:r>
                        <a:rPr lang="fr-FR" sz="900" i="1">
                          <a:solidFill>
                            <a:srgbClr val="008000"/>
                          </a:solidFill>
                          <a:effectLst/>
                        </a:rPr>
                        <a:t>Typhlops sp.</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875">
                <a:tc>
                  <a:txBody>
                    <a:bodyPr/>
                    <a:lstStyle/>
                    <a:p>
                      <a:pPr marL="8890" eaLnBrk="0" fontAlgn="base" hangingPunct="0">
                        <a:lnSpc>
                          <a:spcPts val="485"/>
                        </a:lnSpc>
                        <a:spcAft>
                          <a:spcPts val="0"/>
                        </a:spcAft>
                      </a:pPr>
                      <a:r>
                        <a:rPr lang="fr-FR" sz="900" i="1">
                          <a:solidFill>
                            <a:srgbClr val="008000"/>
                          </a:solidFill>
                          <a:effectLst/>
                        </a:rPr>
                        <a:t>Uroplatus phantasticus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4160" eaLnBrk="0" fontAlgn="base" hangingPunct="0">
                        <a:lnSpc>
                          <a:spcPts val="485"/>
                        </a:lnSpc>
                        <a:spcAft>
                          <a:spcPts val="0"/>
                        </a:spcAft>
                      </a:pPr>
                      <a:r>
                        <a:rPr lang="fr-FR" sz="900">
                          <a:solidFill>
                            <a:srgbClr val="008000"/>
                          </a:solidFill>
                          <a:effectLst/>
                        </a:rPr>
                        <a:t>pet trade, CITES II</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875">
                <a:tc>
                  <a:txBody>
                    <a:bodyPr/>
                    <a:lstStyle/>
                    <a:p>
                      <a:pPr marL="8890" eaLnBrk="0" fontAlgn="base" hangingPunct="0">
                        <a:lnSpc>
                          <a:spcPts val="485"/>
                        </a:lnSpc>
                        <a:spcAft>
                          <a:spcPts val="0"/>
                        </a:spcAft>
                      </a:pPr>
                      <a:r>
                        <a:rPr lang="fr-FR" sz="900" i="1">
                          <a:solidFill>
                            <a:srgbClr val="008000"/>
                          </a:solidFill>
                          <a:effectLst/>
                        </a:rPr>
                        <a:t>Uroplatus pieschmanni</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1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4160" eaLnBrk="0" fontAlgn="base" hangingPunct="0">
                        <a:lnSpc>
                          <a:spcPts val="485"/>
                        </a:lnSpc>
                        <a:spcAft>
                          <a:spcPts val="0"/>
                        </a:spcAft>
                      </a:pPr>
                      <a:r>
                        <a:rPr lang="fr-FR" sz="900">
                          <a:solidFill>
                            <a:srgbClr val="008000"/>
                          </a:solidFill>
                          <a:effectLst/>
                        </a:rPr>
                        <a:t>pet trade, CITES II</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875">
                <a:tc>
                  <a:txBody>
                    <a:bodyPr/>
                    <a:lstStyle/>
                    <a:p>
                      <a:pPr marL="8890" eaLnBrk="0" fontAlgn="base" hangingPunct="0">
                        <a:lnSpc>
                          <a:spcPts val="440"/>
                        </a:lnSpc>
                        <a:spcAft>
                          <a:spcPts val="0"/>
                        </a:spcAft>
                      </a:pPr>
                      <a:r>
                        <a:rPr lang="fr-FR" sz="900" i="1">
                          <a:solidFill>
                            <a:srgbClr val="008000"/>
                          </a:solidFill>
                          <a:effectLst/>
                        </a:rPr>
                        <a:t>Uroplatus sikorae</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4160" eaLnBrk="0" fontAlgn="base" hangingPunct="0">
                        <a:lnSpc>
                          <a:spcPts val="440"/>
                        </a:lnSpc>
                        <a:spcAft>
                          <a:spcPts val="0"/>
                        </a:spcAft>
                      </a:pPr>
                      <a:r>
                        <a:rPr lang="fr-FR" sz="900">
                          <a:solidFill>
                            <a:srgbClr val="008000"/>
                          </a:solidFill>
                          <a:effectLst/>
                        </a:rPr>
                        <a:t>pet trade, CITES II</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875">
                <a:tc>
                  <a:txBody>
                    <a:bodyPr/>
                    <a:lstStyle/>
                    <a:p>
                      <a:pPr marL="8890" eaLnBrk="0" fontAlgn="base" hangingPunct="0">
                        <a:lnSpc>
                          <a:spcPts val="460"/>
                        </a:lnSpc>
                        <a:spcAft>
                          <a:spcPts val="0"/>
                        </a:spcAft>
                      </a:pPr>
                      <a:r>
                        <a:rPr lang="fr-FR" sz="900" i="1" dirty="0" err="1">
                          <a:solidFill>
                            <a:srgbClr val="008000"/>
                          </a:solidFill>
                          <a:effectLst/>
                        </a:rPr>
                        <a:t>Zonosaurus</a:t>
                      </a:r>
                      <a:r>
                        <a:rPr lang="fr-FR" sz="900" i="1" dirty="0">
                          <a:solidFill>
                            <a:srgbClr val="008000"/>
                          </a:solidFill>
                          <a:effectLst/>
                        </a:rPr>
                        <a:t> </a:t>
                      </a:r>
                      <a:r>
                        <a:rPr lang="fr-FR" sz="900" i="1" dirty="0" err="1">
                          <a:solidFill>
                            <a:srgbClr val="008000"/>
                          </a:solidFill>
                          <a:effectLst/>
                        </a:rPr>
                        <a:t>aeneus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spc="-1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875">
                <a:tc>
                  <a:txBody>
                    <a:bodyPr/>
                    <a:lstStyle/>
                    <a:p>
                      <a:pPr marL="8890" eaLnBrk="0" fontAlgn="base" hangingPunct="0">
                        <a:lnSpc>
                          <a:spcPts val="460"/>
                        </a:lnSpc>
                        <a:spcAft>
                          <a:spcPts val="0"/>
                        </a:spcAft>
                      </a:pPr>
                      <a:r>
                        <a:rPr lang="fr-FR" sz="900" i="1" dirty="0" err="1">
                          <a:solidFill>
                            <a:srgbClr val="008000"/>
                          </a:solidFill>
                          <a:effectLst/>
                        </a:rPr>
                        <a:t>Zonosaurus</a:t>
                      </a:r>
                      <a:r>
                        <a:rPr lang="fr-FR" sz="900" i="1" dirty="0">
                          <a:solidFill>
                            <a:srgbClr val="008000"/>
                          </a:solidFill>
                          <a:effectLst/>
                        </a:rPr>
                        <a:t> </a:t>
                      </a:r>
                      <a:r>
                        <a:rPr lang="fr-FR" sz="900" i="1" dirty="0" err="1">
                          <a:solidFill>
                            <a:srgbClr val="008000"/>
                          </a:solidFill>
                          <a:effectLst/>
                        </a:rPr>
                        <a:t>madagascariensis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875">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875">
                <a:tc>
                  <a:txBody>
                    <a:bodyPr/>
                    <a:lstStyle/>
                    <a:p>
                      <a:pPr marL="8890" eaLnBrk="0" fontAlgn="base" hangingPunct="0">
                        <a:lnSpc>
                          <a:spcPts val="485"/>
                        </a:lnSpc>
                        <a:spcAft>
                          <a:spcPts val="0"/>
                        </a:spcAft>
                      </a:pPr>
                      <a:r>
                        <a:rPr lang="fr-FR" sz="900" b="1" dirty="0">
                          <a:solidFill>
                            <a:srgbClr val="008000"/>
                          </a:solidFill>
                          <a:effectLst/>
                        </a:rPr>
                        <a:t>AMPHIBIANS</a:t>
                      </a:r>
                      <a:endParaRPr lang="fr-FR" sz="900" b="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875">
                <a:tc>
                  <a:txBody>
                    <a:bodyPr/>
                    <a:lstStyle/>
                    <a:p>
                      <a:pPr marL="8890" eaLnBrk="0" fontAlgn="base" hangingPunct="0">
                        <a:lnSpc>
                          <a:spcPts val="510"/>
                        </a:lnSpc>
                        <a:spcAft>
                          <a:spcPts val="0"/>
                        </a:spcAft>
                      </a:pPr>
                      <a:r>
                        <a:rPr lang="fr-FR" sz="900" i="1">
                          <a:solidFill>
                            <a:srgbClr val="008000"/>
                          </a:solidFill>
                          <a:effectLst/>
                        </a:rPr>
                        <a:t>Aglyptodactylus madagascariensis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875">
                <a:tc>
                  <a:txBody>
                    <a:bodyPr/>
                    <a:lstStyle/>
                    <a:p>
                      <a:pPr marL="8890" eaLnBrk="0" fontAlgn="base" hangingPunct="0">
                        <a:lnSpc>
                          <a:spcPts val="435"/>
                        </a:lnSpc>
                        <a:spcAft>
                          <a:spcPts val="0"/>
                        </a:spcAft>
                      </a:pPr>
                      <a:r>
                        <a:rPr lang="fr-FR" sz="900" i="1">
                          <a:solidFill>
                            <a:srgbClr val="008000"/>
                          </a:solidFill>
                          <a:effectLst/>
                        </a:rPr>
                        <a:t>Anodonthyla boulengeri</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875">
                <a:tc>
                  <a:txBody>
                    <a:bodyPr/>
                    <a:lstStyle/>
                    <a:p>
                      <a:pPr marL="8890" eaLnBrk="0" fontAlgn="base" hangingPunct="0">
                        <a:lnSpc>
                          <a:spcPts val="465"/>
                        </a:lnSpc>
                        <a:spcAft>
                          <a:spcPts val="0"/>
                        </a:spcAft>
                      </a:pPr>
                      <a:r>
                        <a:rPr lang="fr-FR" sz="900" i="1">
                          <a:solidFill>
                            <a:srgbClr val="008000"/>
                          </a:solidFill>
                          <a:effectLst/>
                        </a:rPr>
                        <a:t>Blommersia blommersae</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5"/>
                        </a:lnSpc>
                        <a:spcAft>
                          <a:spcPts val="0"/>
                        </a:spcAft>
                      </a:pPr>
                      <a:r>
                        <a:rPr lang="fr-FR" sz="90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875">
                <a:tc>
                  <a:txBody>
                    <a:bodyPr/>
                    <a:lstStyle/>
                    <a:p>
                      <a:pPr marL="8890" eaLnBrk="0" fontAlgn="base" hangingPunct="0">
                        <a:lnSpc>
                          <a:spcPts val="485"/>
                        </a:lnSpc>
                        <a:spcAft>
                          <a:spcPts val="0"/>
                        </a:spcAft>
                      </a:pPr>
                      <a:r>
                        <a:rPr lang="fr-FR" sz="900" i="1">
                          <a:solidFill>
                            <a:srgbClr val="008000"/>
                          </a:solidFill>
                          <a:effectLst/>
                        </a:rPr>
                        <a:t>Blommersia grandisonae</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875">
                <a:tc>
                  <a:txBody>
                    <a:bodyPr/>
                    <a:lstStyle/>
                    <a:p>
                      <a:pPr marL="8890" eaLnBrk="0" fontAlgn="base" hangingPunct="0">
                        <a:lnSpc>
                          <a:spcPts val="485"/>
                        </a:lnSpc>
                        <a:spcAft>
                          <a:spcPts val="0"/>
                        </a:spcAft>
                      </a:pPr>
                      <a:r>
                        <a:rPr lang="fr-FR" sz="900" i="1">
                          <a:solidFill>
                            <a:srgbClr val="008000"/>
                          </a:solidFill>
                          <a:effectLst/>
                        </a:rPr>
                        <a:t>Boophis albilabris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875">
                <a:tc>
                  <a:txBody>
                    <a:bodyPr/>
                    <a:lstStyle/>
                    <a:p>
                      <a:pPr marL="8890" eaLnBrk="0" fontAlgn="base" hangingPunct="0">
                        <a:lnSpc>
                          <a:spcPts val="440"/>
                        </a:lnSpc>
                        <a:spcAft>
                          <a:spcPts val="0"/>
                        </a:spcAft>
                      </a:pPr>
                      <a:r>
                        <a:rPr lang="fr-FR" sz="900" i="1">
                          <a:solidFill>
                            <a:srgbClr val="008000"/>
                          </a:solidFill>
                          <a:effectLst/>
                        </a:rPr>
                        <a:t>Boophis boehmei</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spc="-1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875">
                <a:tc>
                  <a:txBody>
                    <a:bodyPr/>
                    <a:lstStyle/>
                    <a:p>
                      <a:pPr marL="8890" eaLnBrk="0" fontAlgn="base" hangingPunct="0">
                        <a:lnSpc>
                          <a:spcPts val="435"/>
                        </a:lnSpc>
                        <a:spcAft>
                          <a:spcPts val="0"/>
                        </a:spcAft>
                      </a:pPr>
                      <a:r>
                        <a:rPr lang="fr-FR" sz="900" i="1">
                          <a:solidFill>
                            <a:srgbClr val="008000"/>
                          </a:solidFill>
                          <a:effectLst/>
                        </a:rPr>
                        <a:t>Boophis brachychir</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spc="-1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875">
                <a:tc>
                  <a:txBody>
                    <a:bodyPr/>
                    <a:lstStyle/>
                    <a:p>
                      <a:pPr marL="8890" eaLnBrk="0" fontAlgn="base" hangingPunct="0">
                        <a:lnSpc>
                          <a:spcPts val="460"/>
                        </a:lnSpc>
                        <a:spcAft>
                          <a:spcPts val="0"/>
                        </a:spcAft>
                      </a:pPr>
                      <a:r>
                        <a:rPr lang="fr-FR" sz="900" i="1" spc="5">
                          <a:solidFill>
                            <a:srgbClr val="008000"/>
                          </a:solidFill>
                          <a:effectLst/>
                        </a:rPr>
                        <a:t>Boophis burgeri</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spc="-1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875">
                <a:tc>
                  <a:txBody>
                    <a:bodyPr/>
                    <a:lstStyle/>
                    <a:p>
                      <a:pPr marL="8890" eaLnBrk="0" fontAlgn="base" hangingPunct="0">
                        <a:lnSpc>
                          <a:spcPts val="485"/>
                        </a:lnSpc>
                        <a:spcAft>
                          <a:spcPts val="0"/>
                        </a:spcAft>
                      </a:pPr>
                      <a:r>
                        <a:rPr lang="fr-FR" sz="900" i="1">
                          <a:solidFill>
                            <a:srgbClr val="008000"/>
                          </a:solidFill>
                          <a:effectLst/>
                        </a:rPr>
                        <a:t>Boophis cf.burgeri</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1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875">
                <a:tc>
                  <a:txBody>
                    <a:bodyPr/>
                    <a:lstStyle/>
                    <a:p>
                      <a:pPr marL="8890" eaLnBrk="0" fontAlgn="base" hangingPunct="0">
                        <a:lnSpc>
                          <a:spcPts val="485"/>
                        </a:lnSpc>
                        <a:spcAft>
                          <a:spcPts val="0"/>
                        </a:spcAft>
                      </a:pPr>
                      <a:r>
                        <a:rPr lang="fr-FR" sz="900" i="1">
                          <a:solidFill>
                            <a:srgbClr val="008000"/>
                          </a:solidFill>
                          <a:effectLst/>
                        </a:rPr>
                        <a:t>Boophis cf.miniatus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1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875">
                <a:tc>
                  <a:txBody>
                    <a:bodyPr/>
                    <a:lstStyle/>
                    <a:p>
                      <a:pPr marL="8890" eaLnBrk="0" fontAlgn="base" hangingPunct="0">
                        <a:lnSpc>
                          <a:spcPts val="435"/>
                        </a:lnSpc>
                        <a:spcAft>
                          <a:spcPts val="0"/>
                        </a:spcAft>
                      </a:pPr>
                      <a:r>
                        <a:rPr lang="fr-FR" sz="900" i="1">
                          <a:solidFill>
                            <a:srgbClr val="008000"/>
                          </a:solidFill>
                          <a:effectLst/>
                        </a:rPr>
                        <a:t>Boophis cf.sibilans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spc="-1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875">
                <a:tc>
                  <a:txBody>
                    <a:bodyPr/>
                    <a:lstStyle/>
                    <a:p>
                      <a:pPr marL="8890" eaLnBrk="0" fontAlgn="base" hangingPunct="0">
                        <a:lnSpc>
                          <a:spcPts val="440"/>
                        </a:lnSpc>
                        <a:spcAft>
                          <a:spcPts val="0"/>
                        </a:spcAft>
                      </a:pPr>
                      <a:r>
                        <a:rPr lang="fr-FR" sz="900" i="1" dirty="0" err="1">
                          <a:solidFill>
                            <a:srgbClr val="008000"/>
                          </a:solidFill>
                          <a:effectLst/>
                        </a:rPr>
                        <a:t>Boophis</a:t>
                      </a:r>
                      <a:r>
                        <a:rPr lang="fr-FR" sz="900" i="1" dirty="0">
                          <a:solidFill>
                            <a:srgbClr val="008000"/>
                          </a:solidFill>
                          <a:effectLst/>
                        </a:rPr>
                        <a:t> </a:t>
                      </a:r>
                      <a:r>
                        <a:rPr lang="fr-FR" sz="900" i="1" dirty="0" err="1">
                          <a:solidFill>
                            <a:srgbClr val="008000"/>
                          </a:solidFill>
                          <a:effectLst/>
                        </a:rPr>
                        <a:t>erythrodactylus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6" name="Rectangle 15"/>
          <p:cNvSpPr/>
          <p:nvPr/>
        </p:nvSpPr>
        <p:spPr>
          <a:xfrm>
            <a:off x="117697" y="671639"/>
            <a:ext cx="5785562" cy="646331"/>
          </a:xfrm>
          <a:prstGeom prst="rect">
            <a:avLst/>
          </a:prstGeom>
        </p:spPr>
        <p:txBody>
          <a:bodyPr wrap="square">
            <a:spAutoFit/>
          </a:bodyPr>
          <a:lstStyle/>
          <a:p>
            <a:r>
              <a:rPr lang="fr-FR" dirty="0" smtClean="0">
                <a:solidFill>
                  <a:srgbClr val="008000"/>
                </a:solidFill>
              </a:rPr>
              <a:t>A6. </a:t>
            </a:r>
            <a:r>
              <a:rPr lang="fr-FR" b="1" dirty="0">
                <a:solidFill>
                  <a:srgbClr val="008000"/>
                </a:solidFill>
              </a:rPr>
              <a:t>Liste des espèces que l’on souhaiterait revoir sur le </a:t>
            </a:r>
            <a:r>
              <a:rPr lang="fr-FR" b="1" dirty="0" smtClean="0">
                <a:solidFill>
                  <a:srgbClr val="008000"/>
                </a:solidFill>
              </a:rPr>
              <a:t>littoral</a:t>
            </a:r>
            <a:r>
              <a:rPr lang="fr-FR" dirty="0" smtClean="0">
                <a:solidFill>
                  <a:srgbClr val="008000"/>
                </a:solidFill>
              </a:rPr>
              <a:t> (suite)</a:t>
            </a:r>
            <a:endParaRPr lang="fr-FR" dirty="0">
              <a:solidFill>
                <a:srgbClr val="008000"/>
              </a:solidFill>
            </a:endParaRPr>
          </a:p>
        </p:txBody>
      </p:sp>
      <p:sp>
        <p:nvSpPr>
          <p:cNvPr id="5" name="Rectangle 4"/>
          <p:cNvSpPr/>
          <p:nvPr/>
        </p:nvSpPr>
        <p:spPr>
          <a:xfrm>
            <a:off x="104249" y="5389581"/>
            <a:ext cx="2854104" cy="1194099"/>
          </a:xfrm>
          <a:prstGeom prst="rect">
            <a:avLst/>
          </a:prstGeom>
        </p:spPr>
        <p:txBody>
          <a:bodyPr wrap="square">
            <a:spAutoFit/>
          </a:bodyPr>
          <a:lstStyle/>
          <a:p>
            <a:r>
              <a:rPr lang="fr-FR" sz="1200" dirty="0" err="1">
                <a:solidFill>
                  <a:srgbClr val="008000"/>
                </a:solidFill>
              </a:rPr>
              <a:t>Appendix</a:t>
            </a:r>
            <a:r>
              <a:rPr lang="fr-FR" sz="1200" dirty="0">
                <a:solidFill>
                  <a:srgbClr val="008000"/>
                </a:solidFill>
              </a:rPr>
              <a:t> 1: Key </a:t>
            </a:r>
            <a:r>
              <a:rPr lang="fr-FR" sz="1200" dirty="0" err="1">
                <a:solidFill>
                  <a:srgbClr val="008000"/>
                </a:solidFill>
              </a:rPr>
              <a:t>Biodiversity</a:t>
            </a:r>
            <a:r>
              <a:rPr lang="fr-FR" sz="1200" dirty="0">
                <a:solidFill>
                  <a:srgbClr val="008000"/>
                </a:solidFill>
              </a:rPr>
              <a:t> Components Matrix (KBCM) and Habitat Hectares Score, </a:t>
            </a:r>
            <a:r>
              <a:rPr lang="fr-FR" sz="1200" dirty="0" err="1">
                <a:solidFill>
                  <a:srgbClr val="008000"/>
                </a:solidFill>
              </a:rPr>
              <a:t>December</a:t>
            </a:r>
            <a:r>
              <a:rPr lang="fr-FR" sz="1200" dirty="0">
                <a:solidFill>
                  <a:srgbClr val="008000"/>
                </a:solidFill>
              </a:rPr>
              <a:t> 2008 </a:t>
            </a:r>
            <a:r>
              <a:rPr lang="fr-FR" sz="1200" dirty="0" err="1" smtClean="0">
                <a:solidFill>
                  <a:srgbClr val="008000"/>
                </a:solidFill>
              </a:rPr>
              <a:t>Iteration</a:t>
            </a:r>
            <a:r>
              <a:rPr lang="fr-FR" sz="1200" dirty="0" smtClean="0">
                <a:solidFill>
                  <a:srgbClr val="008000"/>
                </a:solidFill>
              </a:rPr>
              <a:t>.  Source : </a:t>
            </a:r>
            <a:r>
              <a:rPr lang="en-US" sz="1200" dirty="0">
                <a:solidFill>
                  <a:srgbClr val="008000"/>
                </a:solidFill>
              </a:rPr>
              <a:t>BBOP Pilot Project Case Study - The </a:t>
            </a:r>
            <a:r>
              <a:rPr lang="en-US" sz="1200" dirty="0" err="1">
                <a:solidFill>
                  <a:srgbClr val="008000"/>
                </a:solidFill>
              </a:rPr>
              <a:t>Ambatovy</a:t>
            </a:r>
            <a:r>
              <a:rPr lang="en-US" sz="1200" dirty="0">
                <a:solidFill>
                  <a:srgbClr val="008000"/>
                </a:solidFill>
              </a:rPr>
              <a:t> Project, </a:t>
            </a:r>
            <a:r>
              <a:rPr lang="en-US" sz="1200" dirty="0">
                <a:solidFill>
                  <a:srgbClr val="008000"/>
                </a:solidFill>
                <a:hlinkClick r:id="rId2"/>
              </a:rPr>
              <a:t>http://</a:t>
            </a:r>
            <a:r>
              <a:rPr lang="en-US" sz="1200" dirty="0" smtClean="0">
                <a:solidFill>
                  <a:srgbClr val="008000"/>
                </a:solidFill>
                <a:hlinkClick r:id="rId2"/>
              </a:rPr>
              <a:t>www.forest-trends.org/documents/files/doc_3118.pdf</a:t>
            </a:r>
            <a:r>
              <a:rPr lang="en-US" sz="1200" dirty="0" smtClean="0">
                <a:solidFill>
                  <a:srgbClr val="008000"/>
                </a:solidFill>
              </a:rPr>
              <a:t> </a:t>
            </a:r>
            <a:endParaRPr lang="fr-FR" sz="1200" dirty="0">
              <a:solidFill>
                <a:srgbClr val="008000"/>
              </a:solidFill>
            </a:endParaRPr>
          </a:p>
        </p:txBody>
      </p:sp>
    </p:spTree>
    <p:extLst>
      <p:ext uri="{BB962C8B-B14F-4D97-AF65-F5344CB8AC3E}">
        <p14:creationId xmlns:p14="http://schemas.microsoft.com/office/powerpoint/2010/main" val="321665026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p:cNvSpPr txBox="1"/>
          <p:nvPr/>
        </p:nvSpPr>
        <p:spPr>
          <a:xfrm>
            <a:off x="2408779"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16" name="Espace réservé du numéro de diapositive 15"/>
          <p:cNvSpPr>
            <a:spLocks noGrp="1"/>
          </p:cNvSpPr>
          <p:nvPr>
            <p:ph type="sldNum" sz="quarter" idx="12"/>
          </p:nvPr>
        </p:nvSpPr>
        <p:spPr>
          <a:xfrm>
            <a:off x="336175" y="75551"/>
            <a:ext cx="525591" cy="475065"/>
          </a:xfrm>
        </p:spPr>
        <p:txBody>
          <a:bodyPr/>
          <a:lstStyle/>
          <a:p>
            <a:fld id="{814B13E8-1059-4FEE-952E-0153852B3488}" type="slidenum">
              <a:rPr lang="fr-FR" smtClean="0"/>
              <a:t>141</a:t>
            </a:fld>
            <a:endParaRPr lang="fr-FR"/>
          </a:p>
        </p:txBody>
      </p:sp>
      <p:graphicFrame>
        <p:nvGraphicFramePr>
          <p:cNvPr id="17" name="Tableau 16"/>
          <p:cNvGraphicFramePr>
            <a:graphicFrameLocks noGrp="1"/>
          </p:cNvGraphicFramePr>
          <p:nvPr>
            <p:extLst>
              <p:ext uri="{D42A27DB-BD31-4B8C-83A1-F6EECF244321}">
                <p14:modId xmlns:p14="http://schemas.microsoft.com/office/powerpoint/2010/main" val="323694143"/>
              </p:ext>
            </p:extLst>
          </p:nvPr>
        </p:nvGraphicFramePr>
        <p:xfrm>
          <a:off x="6318416" y="331051"/>
          <a:ext cx="5609125" cy="6343721"/>
        </p:xfrm>
        <a:graphic>
          <a:graphicData uri="http://schemas.openxmlformats.org/drawingml/2006/table">
            <a:tbl>
              <a:tblPr>
                <a:tableStyleId>{5C22544A-7EE6-4342-B048-85BDC9FD1C3A}</a:tableStyleId>
              </a:tblPr>
              <a:tblGrid>
                <a:gridCol w="1939169"/>
                <a:gridCol w="299084"/>
                <a:gridCol w="672375"/>
                <a:gridCol w="327568"/>
                <a:gridCol w="439255"/>
                <a:gridCol w="326818"/>
                <a:gridCol w="439255"/>
                <a:gridCol w="1165601"/>
              </a:tblGrid>
              <a:tr h="190754">
                <a:tc>
                  <a:txBody>
                    <a:bodyPr/>
                    <a:lstStyle/>
                    <a:p>
                      <a:pPr marL="8890" eaLnBrk="0" fontAlgn="base" hangingPunct="0">
                        <a:lnSpc>
                          <a:spcPts val="460"/>
                        </a:lnSpc>
                        <a:spcAft>
                          <a:spcPts val="0"/>
                        </a:spcAft>
                      </a:pPr>
                      <a:r>
                        <a:rPr lang="fr-FR" sz="900" i="1" spc="5" dirty="0" err="1">
                          <a:solidFill>
                            <a:srgbClr val="008000"/>
                          </a:solidFill>
                          <a:effectLst/>
                        </a:rPr>
                        <a:t>Boophis</a:t>
                      </a:r>
                      <a:r>
                        <a:rPr lang="fr-FR" sz="900" i="1" spc="5" dirty="0">
                          <a:solidFill>
                            <a:srgbClr val="008000"/>
                          </a:solidFill>
                          <a:effectLst/>
                        </a:rPr>
                        <a:t> </a:t>
                      </a:r>
                      <a:r>
                        <a:rPr lang="fr-FR" sz="900" i="1" spc="5" dirty="0" err="1">
                          <a:solidFill>
                            <a:srgbClr val="008000"/>
                          </a:solidFill>
                          <a:effectLst/>
                        </a:rPr>
                        <a:t>goudoti</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754">
                <a:tc>
                  <a:txBody>
                    <a:bodyPr/>
                    <a:lstStyle/>
                    <a:p>
                      <a:pPr marL="8890" eaLnBrk="0" fontAlgn="base" hangingPunct="0">
                        <a:lnSpc>
                          <a:spcPts val="485"/>
                        </a:lnSpc>
                        <a:spcAft>
                          <a:spcPts val="0"/>
                        </a:spcAft>
                      </a:pPr>
                      <a:r>
                        <a:rPr lang="fr-FR" sz="900" i="1" dirty="0" err="1">
                          <a:solidFill>
                            <a:srgbClr val="008000"/>
                          </a:solidFill>
                          <a:effectLst/>
                        </a:rPr>
                        <a:t>Boophis</a:t>
                      </a:r>
                      <a:r>
                        <a:rPr lang="fr-FR" sz="900" i="1" dirty="0">
                          <a:solidFill>
                            <a:srgbClr val="008000"/>
                          </a:solidFill>
                          <a:effectLst/>
                        </a:rPr>
                        <a:t> </a:t>
                      </a:r>
                      <a:r>
                        <a:rPr lang="fr-FR" sz="900" i="1" dirty="0" err="1">
                          <a:solidFill>
                            <a:srgbClr val="008000"/>
                          </a:solidFill>
                          <a:effectLst/>
                        </a:rPr>
                        <a:t>guibei</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754">
                <a:tc>
                  <a:txBody>
                    <a:bodyPr/>
                    <a:lstStyle/>
                    <a:p>
                      <a:pPr marL="8890" eaLnBrk="0" fontAlgn="base" hangingPunct="0">
                        <a:lnSpc>
                          <a:spcPts val="485"/>
                        </a:lnSpc>
                        <a:spcAft>
                          <a:spcPts val="0"/>
                        </a:spcAft>
                      </a:pPr>
                      <a:r>
                        <a:rPr lang="fr-FR" sz="900" i="1" dirty="0" err="1">
                          <a:solidFill>
                            <a:srgbClr val="008000"/>
                          </a:solidFill>
                          <a:effectLst/>
                        </a:rPr>
                        <a:t>Boophis</a:t>
                      </a:r>
                      <a:r>
                        <a:rPr lang="fr-FR" sz="900" i="1" dirty="0">
                          <a:solidFill>
                            <a:srgbClr val="008000"/>
                          </a:solidFill>
                          <a:effectLst/>
                        </a:rPr>
                        <a:t> </a:t>
                      </a:r>
                      <a:r>
                        <a:rPr lang="fr-FR" sz="900" i="1" dirty="0" err="1">
                          <a:solidFill>
                            <a:srgbClr val="008000"/>
                          </a:solidFill>
                          <a:effectLst/>
                        </a:rPr>
                        <a:t>idae</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754">
                <a:tc>
                  <a:txBody>
                    <a:bodyPr/>
                    <a:lstStyle/>
                    <a:p>
                      <a:pPr marL="8890" eaLnBrk="0" fontAlgn="base" hangingPunct="0">
                        <a:lnSpc>
                          <a:spcPts val="435"/>
                        </a:lnSpc>
                        <a:spcAft>
                          <a:spcPts val="0"/>
                        </a:spcAft>
                      </a:pPr>
                      <a:r>
                        <a:rPr lang="fr-FR" sz="900" i="1" dirty="0" err="1">
                          <a:solidFill>
                            <a:srgbClr val="008000"/>
                          </a:solidFill>
                          <a:effectLst/>
                        </a:rPr>
                        <a:t>Boophis</a:t>
                      </a:r>
                      <a:r>
                        <a:rPr lang="fr-FR" sz="900" i="1" dirty="0">
                          <a:solidFill>
                            <a:srgbClr val="008000"/>
                          </a:solidFill>
                          <a:effectLst/>
                        </a:rPr>
                        <a:t> </a:t>
                      </a:r>
                      <a:r>
                        <a:rPr lang="fr-FR" sz="900" i="1" dirty="0" err="1">
                          <a:solidFill>
                            <a:srgbClr val="008000"/>
                          </a:solidFill>
                          <a:effectLst/>
                        </a:rPr>
                        <a:t>luteus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754">
                <a:tc>
                  <a:txBody>
                    <a:bodyPr/>
                    <a:lstStyle/>
                    <a:p>
                      <a:pPr marL="8890" eaLnBrk="0" fontAlgn="base" hangingPunct="0">
                        <a:lnSpc>
                          <a:spcPts val="510"/>
                        </a:lnSpc>
                        <a:spcAft>
                          <a:spcPts val="0"/>
                        </a:spcAft>
                      </a:pPr>
                      <a:r>
                        <a:rPr lang="fr-FR" sz="900" i="1" dirty="0" err="1">
                          <a:solidFill>
                            <a:srgbClr val="008000"/>
                          </a:solidFill>
                          <a:effectLst/>
                        </a:rPr>
                        <a:t>Boophis</a:t>
                      </a:r>
                      <a:r>
                        <a:rPr lang="fr-FR" sz="900" i="1" dirty="0">
                          <a:solidFill>
                            <a:srgbClr val="008000"/>
                          </a:solidFill>
                          <a:effectLst/>
                        </a:rPr>
                        <a:t> </a:t>
                      </a:r>
                      <a:r>
                        <a:rPr lang="fr-FR" sz="900" i="1" dirty="0" err="1">
                          <a:solidFill>
                            <a:srgbClr val="008000"/>
                          </a:solidFill>
                          <a:effectLst/>
                        </a:rPr>
                        <a:t>madagascariensis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754">
                <a:tc>
                  <a:txBody>
                    <a:bodyPr/>
                    <a:lstStyle/>
                    <a:p>
                      <a:pPr marL="8890" eaLnBrk="0" fontAlgn="base" hangingPunct="0">
                        <a:lnSpc>
                          <a:spcPts val="460"/>
                        </a:lnSpc>
                        <a:spcAft>
                          <a:spcPts val="0"/>
                        </a:spcAft>
                      </a:pPr>
                      <a:r>
                        <a:rPr lang="fr-FR" sz="900" i="1" dirty="0" err="1">
                          <a:solidFill>
                            <a:srgbClr val="008000"/>
                          </a:solidFill>
                          <a:effectLst/>
                        </a:rPr>
                        <a:t>Boophis</a:t>
                      </a:r>
                      <a:r>
                        <a:rPr lang="fr-FR" sz="900" i="1" dirty="0">
                          <a:solidFill>
                            <a:srgbClr val="008000"/>
                          </a:solidFill>
                          <a:effectLst/>
                        </a:rPr>
                        <a:t> </a:t>
                      </a:r>
                      <a:r>
                        <a:rPr lang="fr-FR" sz="900" i="1" dirty="0" err="1">
                          <a:solidFill>
                            <a:srgbClr val="008000"/>
                          </a:solidFill>
                          <a:effectLst/>
                        </a:rPr>
                        <a:t>marojezensis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754">
                <a:tc>
                  <a:txBody>
                    <a:bodyPr/>
                    <a:lstStyle/>
                    <a:p>
                      <a:pPr marL="8890" eaLnBrk="0" fontAlgn="base" hangingPunct="0">
                        <a:lnSpc>
                          <a:spcPts val="485"/>
                        </a:lnSpc>
                        <a:spcAft>
                          <a:spcPts val="0"/>
                        </a:spcAft>
                      </a:pPr>
                      <a:r>
                        <a:rPr lang="fr-FR" sz="900" i="1" dirty="0" err="1">
                          <a:solidFill>
                            <a:srgbClr val="008000"/>
                          </a:solidFill>
                          <a:effectLst/>
                        </a:rPr>
                        <a:t>Boophis</a:t>
                      </a:r>
                      <a:r>
                        <a:rPr lang="fr-FR" sz="900" i="1" dirty="0">
                          <a:solidFill>
                            <a:srgbClr val="008000"/>
                          </a:solidFill>
                          <a:effectLst/>
                        </a:rPr>
                        <a:t> nov. </a:t>
                      </a:r>
                      <a:r>
                        <a:rPr lang="fr-FR" sz="900" i="1" dirty="0" err="1">
                          <a:solidFill>
                            <a:srgbClr val="008000"/>
                          </a:solidFill>
                          <a:effectLst/>
                        </a:rPr>
                        <a:t>sp</a:t>
                      </a:r>
                      <a:r>
                        <a:rPr lang="fr-FR" sz="900" i="1" dirty="0">
                          <a:solidFill>
                            <a:srgbClr val="008000"/>
                          </a:solidFill>
                          <a:effectLst/>
                        </a:rPr>
                        <a:t>.</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dirty="0">
                          <a:solidFill>
                            <a:srgbClr val="008000"/>
                          </a:solidFill>
                          <a:effectLst/>
                        </a:rPr>
                        <a:t>NE</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754">
                <a:tc>
                  <a:txBody>
                    <a:bodyPr/>
                    <a:lstStyle/>
                    <a:p>
                      <a:pPr marL="8890" eaLnBrk="0" fontAlgn="base" hangingPunct="0">
                        <a:lnSpc>
                          <a:spcPts val="485"/>
                        </a:lnSpc>
                        <a:spcAft>
                          <a:spcPts val="0"/>
                        </a:spcAft>
                      </a:pPr>
                      <a:r>
                        <a:rPr lang="fr-FR" sz="900" i="1" dirty="0" err="1">
                          <a:solidFill>
                            <a:srgbClr val="008000"/>
                          </a:solidFill>
                          <a:effectLst/>
                        </a:rPr>
                        <a:t>Boophis</a:t>
                      </a:r>
                      <a:r>
                        <a:rPr lang="fr-FR" sz="900" i="1" dirty="0">
                          <a:solidFill>
                            <a:srgbClr val="008000"/>
                          </a:solidFill>
                          <a:effectLst/>
                        </a:rPr>
                        <a:t> </a:t>
                      </a:r>
                      <a:r>
                        <a:rPr lang="fr-FR" sz="900" i="1" dirty="0" err="1">
                          <a:solidFill>
                            <a:srgbClr val="008000"/>
                          </a:solidFill>
                          <a:effectLst/>
                        </a:rPr>
                        <a:t>pyrrhus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10" dirty="0">
                          <a:solidFill>
                            <a:srgbClr val="008000"/>
                          </a:solidFill>
                          <a:effectLst/>
                        </a:rPr>
                        <a:t>NE</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754">
                <a:tc>
                  <a:txBody>
                    <a:bodyPr/>
                    <a:lstStyle/>
                    <a:p>
                      <a:pPr marL="8890" eaLnBrk="0" fontAlgn="base" hangingPunct="0">
                        <a:lnSpc>
                          <a:spcPts val="510"/>
                        </a:lnSpc>
                        <a:spcAft>
                          <a:spcPts val="0"/>
                        </a:spcAft>
                      </a:pPr>
                      <a:r>
                        <a:rPr lang="fr-FR" sz="900" i="1">
                          <a:solidFill>
                            <a:srgbClr val="008000"/>
                          </a:solidFill>
                          <a:effectLst/>
                        </a:rPr>
                        <a:t>Boophis reticulatus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dirty="0">
                          <a:solidFill>
                            <a:srgbClr val="008000"/>
                          </a:solidFill>
                          <a:effectLst/>
                        </a:rPr>
                        <a:t>LC</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754">
                <a:tc>
                  <a:txBody>
                    <a:bodyPr/>
                    <a:lstStyle/>
                    <a:p>
                      <a:pPr marL="8890" eaLnBrk="0" fontAlgn="base" hangingPunct="0">
                        <a:lnSpc>
                          <a:spcPts val="440"/>
                        </a:lnSpc>
                        <a:spcAft>
                          <a:spcPts val="0"/>
                        </a:spcAft>
                      </a:pPr>
                      <a:r>
                        <a:rPr lang="fr-FR" sz="900" i="1" dirty="0" err="1">
                          <a:solidFill>
                            <a:srgbClr val="008000"/>
                          </a:solidFill>
                          <a:effectLst/>
                        </a:rPr>
                        <a:t>Boophis</a:t>
                      </a:r>
                      <a:r>
                        <a:rPr lang="fr-FR" sz="900" i="1" dirty="0">
                          <a:solidFill>
                            <a:srgbClr val="008000"/>
                          </a:solidFill>
                          <a:effectLst/>
                        </a:rPr>
                        <a:t> </a:t>
                      </a:r>
                      <a:r>
                        <a:rPr lang="fr-FR" sz="900" i="1" dirty="0" err="1">
                          <a:solidFill>
                            <a:srgbClr val="008000"/>
                          </a:solidFill>
                          <a:effectLst/>
                        </a:rPr>
                        <a:t>sibilans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DD</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754">
                <a:tc>
                  <a:txBody>
                    <a:bodyPr/>
                    <a:lstStyle/>
                    <a:p>
                      <a:pPr marL="8890" eaLnBrk="0" fontAlgn="base" hangingPunct="0">
                        <a:lnSpc>
                          <a:spcPts val="460"/>
                        </a:lnSpc>
                        <a:spcAft>
                          <a:spcPts val="0"/>
                        </a:spcAft>
                      </a:pPr>
                      <a:r>
                        <a:rPr lang="fr-FR" sz="900" i="1">
                          <a:solidFill>
                            <a:srgbClr val="008000"/>
                          </a:solidFill>
                          <a:effectLst/>
                        </a:rPr>
                        <a:t>Boophis viridis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754">
                <a:tc>
                  <a:txBody>
                    <a:bodyPr/>
                    <a:lstStyle/>
                    <a:p>
                      <a:pPr marL="8890" eaLnBrk="0" fontAlgn="base" hangingPunct="0">
                        <a:lnSpc>
                          <a:spcPts val="460"/>
                        </a:lnSpc>
                        <a:spcAft>
                          <a:spcPts val="0"/>
                        </a:spcAft>
                      </a:pPr>
                      <a:r>
                        <a:rPr lang="fr-FR" sz="900" i="1" spc="5">
                          <a:solidFill>
                            <a:srgbClr val="008000"/>
                          </a:solidFill>
                          <a:effectLst/>
                        </a:rPr>
                        <a:t>Gephyromantis cf. leucocephala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spc="-1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754">
                <a:tc>
                  <a:txBody>
                    <a:bodyPr/>
                    <a:lstStyle/>
                    <a:p>
                      <a:pPr marL="8890" eaLnBrk="0" fontAlgn="base" hangingPunct="0">
                        <a:lnSpc>
                          <a:spcPts val="485"/>
                        </a:lnSpc>
                        <a:spcAft>
                          <a:spcPts val="0"/>
                        </a:spcAft>
                      </a:pPr>
                      <a:r>
                        <a:rPr lang="fr-FR" sz="900" i="1">
                          <a:solidFill>
                            <a:srgbClr val="008000"/>
                          </a:solidFill>
                          <a:effectLst/>
                        </a:rPr>
                        <a:t>Gephyromantis asper</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10" dirty="0">
                          <a:solidFill>
                            <a:srgbClr val="008000"/>
                          </a:solidFill>
                          <a:effectLst/>
                        </a:rPr>
                        <a:t>NE</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754">
                <a:tc>
                  <a:txBody>
                    <a:bodyPr/>
                    <a:lstStyle/>
                    <a:p>
                      <a:pPr marL="8890" eaLnBrk="0" fontAlgn="base" hangingPunct="0">
                        <a:lnSpc>
                          <a:spcPts val="510"/>
                        </a:lnSpc>
                        <a:spcAft>
                          <a:spcPts val="0"/>
                        </a:spcAft>
                      </a:pPr>
                      <a:r>
                        <a:rPr lang="fr-FR" sz="900" i="1">
                          <a:solidFill>
                            <a:srgbClr val="008000"/>
                          </a:solidFill>
                          <a:effectLst/>
                        </a:rPr>
                        <a:t>Gephyromantis boulengeri</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754">
                <a:tc>
                  <a:txBody>
                    <a:bodyPr/>
                    <a:lstStyle/>
                    <a:p>
                      <a:pPr marL="8890" eaLnBrk="0" fontAlgn="base" hangingPunct="0">
                        <a:lnSpc>
                          <a:spcPts val="435"/>
                        </a:lnSpc>
                        <a:spcAft>
                          <a:spcPts val="0"/>
                        </a:spcAft>
                      </a:pPr>
                      <a:r>
                        <a:rPr lang="fr-FR" sz="900" i="1">
                          <a:solidFill>
                            <a:srgbClr val="008000"/>
                          </a:solidFill>
                          <a:effectLst/>
                        </a:rPr>
                        <a:t>Gephyromantis cf.boulengeri</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spc="-1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754">
                <a:tc>
                  <a:txBody>
                    <a:bodyPr/>
                    <a:lstStyle/>
                    <a:p>
                      <a:pPr marL="8890" eaLnBrk="0" fontAlgn="base" hangingPunct="0">
                        <a:lnSpc>
                          <a:spcPts val="465"/>
                        </a:lnSpc>
                        <a:spcAft>
                          <a:spcPts val="0"/>
                        </a:spcAft>
                      </a:pPr>
                      <a:r>
                        <a:rPr lang="fr-FR" sz="900" i="1">
                          <a:solidFill>
                            <a:srgbClr val="008000"/>
                          </a:solidFill>
                          <a:effectLst/>
                        </a:rPr>
                        <a:t>Gephyromantis plicifer</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5"/>
                        </a:lnSpc>
                        <a:spcAft>
                          <a:spcPts val="0"/>
                        </a:spcAft>
                      </a:pPr>
                      <a:r>
                        <a:rPr lang="fr-FR" sz="900" spc="5">
                          <a:solidFill>
                            <a:srgbClr val="008000"/>
                          </a:solidFill>
                          <a:effectLst/>
                        </a:rPr>
                        <a:t>NT</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754">
                <a:tc>
                  <a:txBody>
                    <a:bodyPr/>
                    <a:lstStyle/>
                    <a:p>
                      <a:pPr marL="8890" eaLnBrk="0" fontAlgn="base" hangingPunct="0">
                        <a:lnSpc>
                          <a:spcPts val="460"/>
                        </a:lnSpc>
                        <a:spcAft>
                          <a:spcPts val="0"/>
                        </a:spcAft>
                      </a:pPr>
                      <a:r>
                        <a:rPr lang="fr-FR" sz="900" i="1">
                          <a:solidFill>
                            <a:srgbClr val="008000"/>
                          </a:solidFill>
                          <a:effectLst/>
                        </a:rPr>
                        <a:t>Guibemantis albolineatus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DD</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754">
                <a:tc>
                  <a:txBody>
                    <a:bodyPr/>
                    <a:lstStyle/>
                    <a:p>
                      <a:pPr marL="8890" eaLnBrk="0" fontAlgn="base" hangingPunct="0">
                        <a:lnSpc>
                          <a:spcPts val="485"/>
                        </a:lnSpc>
                        <a:spcAft>
                          <a:spcPts val="0"/>
                        </a:spcAft>
                      </a:pPr>
                      <a:r>
                        <a:rPr lang="fr-FR" sz="900" i="1">
                          <a:solidFill>
                            <a:srgbClr val="008000"/>
                          </a:solidFill>
                          <a:effectLst/>
                        </a:rPr>
                        <a:t>Guibemantis cf. bicalcaratus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1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754">
                <a:tc>
                  <a:txBody>
                    <a:bodyPr/>
                    <a:lstStyle/>
                    <a:p>
                      <a:pPr marL="8890" eaLnBrk="0" fontAlgn="base" hangingPunct="0">
                        <a:lnSpc>
                          <a:spcPts val="510"/>
                        </a:lnSpc>
                        <a:spcAft>
                          <a:spcPts val="0"/>
                        </a:spcAft>
                      </a:pPr>
                      <a:r>
                        <a:rPr lang="fr-FR" sz="900" i="1">
                          <a:solidFill>
                            <a:srgbClr val="008000"/>
                          </a:solidFill>
                          <a:effectLst/>
                        </a:rPr>
                        <a:t>Guibemantis cf.albolineatus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spc="-1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dirty="0">
                          <a:solidFill>
                            <a:srgbClr val="008000"/>
                          </a:solidFill>
                          <a:effectLst/>
                        </a:rPr>
                        <a:t>X</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754">
                <a:tc>
                  <a:txBody>
                    <a:bodyPr/>
                    <a:lstStyle/>
                    <a:p>
                      <a:pPr marL="8890" eaLnBrk="0" fontAlgn="base" hangingPunct="0">
                        <a:lnSpc>
                          <a:spcPts val="435"/>
                        </a:lnSpc>
                        <a:spcAft>
                          <a:spcPts val="0"/>
                        </a:spcAft>
                      </a:pPr>
                      <a:r>
                        <a:rPr lang="fr-FR" sz="900" i="1">
                          <a:solidFill>
                            <a:srgbClr val="008000"/>
                          </a:solidFill>
                          <a:effectLst/>
                        </a:rPr>
                        <a:t>Guibemantis depressiceps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dirty="0">
                          <a:solidFill>
                            <a:srgbClr val="008000"/>
                          </a:solidFill>
                          <a:effectLst/>
                        </a:rPr>
                        <a:t>X</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754">
                <a:tc>
                  <a:txBody>
                    <a:bodyPr/>
                    <a:lstStyle/>
                    <a:p>
                      <a:pPr marL="8890" eaLnBrk="0" fontAlgn="base" hangingPunct="0">
                        <a:lnSpc>
                          <a:spcPts val="460"/>
                        </a:lnSpc>
                        <a:spcAft>
                          <a:spcPts val="0"/>
                        </a:spcAft>
                      </a:pPr>
                      <a:r>
                        <a:rPr lang="fr-FR" sz="900" i="1">
                          <a:solidFill>
                            <a:srgbClr val="008000"/>
                          </a:solidFill>
                          <a:effectLst/>
                        </a:rPr>
                        <a:t>Guibemantis flavobrunneus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spc="-1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754">
                <a:tc>
                  <a:txBody>
                    <a:bodyPr/>
                    <a:lstStyle/>
                    <a:p>
                      <a:pPr marL="8890" eaLnBrk="0" fontAlgn="base" hangingPunct="0">
                        <a:lnSpc>
                          <a:spcPts val="460"/>
                        </a:lnSpc>
                        <a:spcAft>
                          <a:spcPts val="0"/>
                        </a:spcAft>
                      </a:pPr>
                      <a:r>
                        <a:rPr lang="fr-FR" sz="900" i="1">
                          <a:solidFill>
                            <a:srgbClr val="008000"/>
                          </a:solidFill>
                          <a:effectLst/>
                        </a:rPr>
                        <a:t>Guibemantis liber</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754">
                <a:tc>
                  <a:txBody>
                    <a:bodyPr/>
                    <a:lstStyle/>
                    <a:p>
                      <a:pPr marL="8890" eaLnBrk="0" fontAlgn="base" hangingPunct="0">
                        <a:lnSpc>
                          <a:spcPts val="485"/>
                        </a:lnSpc>
                        <a:spcAft>
                          <a:spcPts val="0"/>
                        </a:spcAft>
                      </a:pPr>
                      <a:r>
                        <a:rPr lang="fr-FR" sz="900" i="1" dirty="0" err="1">
                          <a:solidFill>
                            <a:srgbClr val="008000"/>
                          </a:solidFill>
                          <a:effectLst/>
                        </a:rPr>
                        <a:t>Guibemantis</a:t>
                      </a:r>
                      <a:r>
                        <a:rPr lang="fr-FR" sz="900" i="1" dirty="0">
                          <a:solidFill>
                            <a:srgbClr val="008000"/>
                          </a:solidFill>
                          <a:effectLst/>
                        </a:rPr>
                        <a:t> </a:t>
                      </a:r>
                      <a:r>
                        <a:rPr lang="fr-FR" sz="900" i="1" dirty="0" err="1">
                          <a:solidFill>
                            <a:srgbClr val="008000"/>
                          </a:solidFill>
                          <a:effectLst/>
                        </a:rPr>
                        <a:t>tornieri</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754">
                <a:tc>
                  <a:txBody>
                    <a:bodyPr/>
                    <a:lstStyle/>
                    <a:p>
                      <a:pPr marL="8890" eaLnBrk="0" fontAlgn="base" hangingPunct="0">
                        <a:lnSpc>
                          <a:spcPts val="485"/>
                        </a:lnSpc>
                        <a:spcAft>
                          <a:spcPts val="0"/>
                        </a:spcAft>
                      </a:pPr>
                      <a:r>
                        <a:rPr lang="fr-FR" sz="900" i="1" dirty="0" err="1">
                          <a:solidFill>
                            <a:srgbClr val="008000"/>
                          </a:solidFill>
                          <a:effectLst/>
                        </a:rPr>
                        <a:t>Heterixalus</a:t>
                      </a:r>
                      <a:r>
                        <a:rPr lang="fr-FR" sz="900" i="1" dirty="0">
                          <a:solidFill>
                            <a:srgbClr val="008000"/>
                          </a:solidFill>
                          <a:effectLst/>
                        </a:rPr>
                        <a:t> betsileo</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dirty="0">
                          <a:solidFill>
                            <a:srgbClr val="008000"/>
                          </a:solidFill>
                          <a:effectLst/>
                        </a:rPr>
                        <a:t>X</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754">
                <a:tc>
                  <a:txBody>
                    <a:bodyPr/>
                    <a:lstStyle/>
                    <a:p>
                      <a:pPr marL="8890" eaLnBrk="0" fontAlgn="base" hangingPunct="0">
                        <a:lnSpc>
                          <a:spcPts val="440"/>
                        </a:lnSpc>
                        <a:spcAft>
                          <a:spcPts val="0"/>
                        </a:spcAft>
                      </a:pPr>
                      <a:r>
                        <a:rPr lang="fr-FR" sz="900" i="1" dirty="0" err="1">
                          <a:solidFill>
                            <a:srgbClr val="008000"/>
                          </a:solidFill>
                          <a:effectLst/>
                        </a:rPr>
                        <a:t>Mantella</a:t>
                      </a:r>
                      <a:r>
                        <a:rPr lang="fr-FR" sz="900" i="1" dirty="0">
                          <a:solidFill>
                            <a:srgbClr val="008000"/>
                          </a:solidFill>
                          <a:effectLst/>
                        </a:rPr>
                        <a:t> </a:t>
                      </a:r>
                      <a:r>
                        <a:rPr lang="fr-FR" sz="900" i="1" dirty="0" err="1">
                          <a:solidFill>
                            <a:srgbClr val="008000"/>
                          </a:solidFill>
                          <a:effectLst/>
                        </a:rPr>
                        <a:t>aurantiaca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spc="10">
                          <a:solidFill>
                            <a:srgbClr val="008000"/>
                          </a:solidFill>
                          <a:effectLst/>
                        </a:rPr>
                        <a:t>CR</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4160" eaLnBrk="0" fontAlgn="base" hangingPunct="0">
                        <a:lnSpc>
                          <a:spcPts val="440"/>
                        </a:lnSpc>
                        <a:spcAft>
                          <a:spcPts val="0"/>
                        </a:spcAft>
                      </a:pPr>
                      <a:r>
                        <a:rPr lang="fr-FR" sz="900" dirty="0">
                          <a:solidFill>
                            <a:srgbClr val="008000"/>
                          </a:solidFill>
                          <a:effectLst/>
                        </a:rPr>
                        <a:t>pet </a:t>
                      </a:r>
                      <a:r>
                        <a:rPr lang="fr-FR" sz="900" dirty="0" err="1">
                          <a:solidFill>
                            <a:srgbClr val="008000"/>
                          </a:solidFill>
                          <a:effectLst/>
                        </a:rPr>
                        <a:t>trade</a:t>
                      </a:r>
                      <a:r>
                        <a:rPr lang="fr-FR" sz="900" dirty="0">
                          <a:solidFill>
                            <a:srgbClr val="008000"/>
                          </a:solidFill>
                          <a:effectLst/>
                        </a:rPr>
                        <a:t>, CITES II</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754">
                <a:tc>
                  <a:txBody>
                    <a:bodyPr/>
                    <a:lstStyle/>
                    <a:p>
                      <a:pPr marL="8890" eaLnBrk="0" fontAlgn="base" hangingPunct="0">
                        <a:lnSpc>
                          <a:spcPts val="460"/>
                        </a:lnSpc>
                        <a:spcAft>
                          <a:spcPts val="0"/>
                        </a:spcAft>
                      </a:pPr>
                      <a:r>
                        <a:rPr lang="fr-FR" sz="900" i="1" spc="10" dirty="0" err="1">
                          <a:solidFill>
                            <a:srgbClr val="008000"/>
                          </a:solidFill>
                          <a:effectLst/>
                        </a:rPr>
                        <a:t>Mantellabaroni</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4160" eaLnBrk="0" fontAlgn="base" hangingPunct="0">
                        <a:lnSpc>
                          <a:spcPts val="460"/>
                        </a:lnSpc>
                        <a:spcAft>
                          <a:spcPts val="0"/>
                        </a:spcAft>
                      </a:pPr>
                      <a:r>
                        <a:rPr lang="fr-FR" sz="900" dirty="0">
                          <a:solidFill>
                            <a:srgbClr val="008000"/>
                          </a:solidFill>
                          <a:effectLst/>
                        </a:rPr>
                        <a:t>pet </a:t>
                      </a:r>
                      <a:r>
                        <a:rPr lang="fr-FR" sz="900" dirty="0" err="1">
                          <a:solidFill>
                            <a:srgbClr val="008000"/>
                          </a:solidFill>
                          <a:effectLst/>
                        </a:rPr>
                        <a:t>trade</a:t>
                      </a:r>
                      <a:r>
                        <a:rPr lang="fr-FR" sz="900" dirty="0">
                          <a:solidFill>
                            <a:srgbClr val="008000"/>
                          </a:solidFill>
                          <a:effectLst/>
                        </a:rPr>
                        <a:t>, CITES II</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754">
                <a:tc>
                  <a:txBody>
                    <a:bodyPr/>
                    <a:lstStyle/>
                    <a:p>
                      <a:pPr marL="8890" eaLnBrk="0" fontAlgn="base" hangingPunct="0">
                        <a:lnSpc>
                          <a:spcPts val="505"/>
                        </a:lnSpc>
                        <a:spcAft>
                          <a:spcPts val="0"/>
                        </a:spcAft>
                      </a:pPr>
                      <a:r>
                        <a:rPr lang="fr-FR" sz="900" i="1" dirty="0" err="1">
                          <a:solidFill>
                            <a:srgbClr val="008000"/>
                          </a:solidFill>
                          <a:effectLst/>
                        </a:rPr>
                        <a:t>Mantella</a:t>
                      </a:r>
                      <a:r>
                        <a:rPr lang="fr-FR" sz="900" i="1" dirty="0">
                          <a:solidFill>
                            <a:srgbClr val="008000"/>
                          </a:solidFill>
                          <a:effectLst/>
                        </a:rPr>
                        <a:t> </a:t>
                      </a:r>
                      <a:r>
                        <a:rPr lang="fr-FR" sz="900" i="1" dirty="0" err="1">
                          <a:solidFill>
                            <a:srgbClr val="008000"/>
                          </a:solidFill>
                          <a:effectLst/>
                        </a:rPr>
                        <a:t>crocea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spc="-5">
                          <a:solidFill>
                            <a:srgbClr val="008000"/>
                          </a:solidFill>
                          <a:effectLst/>
                        </a:rPr>
                        <a:t>EN</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4160" eaLnBrk="0" fontAlgn="base" hangingPunct="0">
                        <a:lnSpc>
                          <a:spcPts val="460"/>
                        </a:lnSpc>
                        <a:spcAft>
                          <a:spcPts val="0"/>
                        </a:spcAft>
                      </a:pPr>
                      <a:r>
                        <a:rPr lang="fr-FR" sz="900" dirty="0">
                          <a:solidFill>
                            <a:srgbClr val="008000"/>
                          </a:solidFill>
                          <a:effectLst/>
                        </a:rPr>
                        <a:t>pet </a:t>
                      </a:r>
                      <a:r>
                        <a:rPr lang="fr-FR" sz="900" dirty="0" err="1">
                          <a:solidFill>
                            <a:srgbClr val="008000"/>
                          </a:solidFill>
                          <a:effectLst/>
                        </a:rPr>
                        <a:t>trade</a:t>
                      </a:r>
                      <a:r>
                        <a:rPr lang="fr-FR" sz="900" dirty="0">
                          <a:solidFill>
                            <a:srgbClr val="008000"/>
                          </a:solidFill>
                          <a:effectLst/>
                        </a:rPr>
                        <a:t>, CITES II</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754">
                <a:tc>
                  <a:txBody>
                    <a:bodyPr/>
                    <a:lstStyle/>
                    <a:p>
                      <a:pPr marL="8890" eaLnBrk="0" fontAlgn="base" hangingPunct="0">
                        <a:lnSpc>
                          <a:spcPts val="485"/>
                        </a:lnSpc>
                        <a:spcAft>
                          <a:spcPts val="0"/>
                        </a:spcAft>
                      </a:pPr>
                      <a:r>
                        <a:rPr lang="fr-FR" sz="900" i="1" dirty="0" err="1">
                          <a:solidFill>
                            <a:srgbClr val="008000"/>
                          </a:solidFill>
                          <a:effectLst/>
                        </a:rPr>
                        <a:t>Mantidactylus</a:t>
                      </a:r>
                      <a:r>
                        <a:rPr lang="fr-FR" sz="900" i="1" dirty="0">
                          <a:solidFill>
                            <a:srgbClr val="008000"/>
                          </a:solidFill>
                          <a:effectLst/>
                        </a:rPr>
                        <a:t> </a:t>
                      </a:r>
                      <a:r>
                        <a:rPr lang="fr-FR" sz="900" i="1" dirty="0" err="1">
                          <a:solidFill>
                            <a:srgbClr val="008000"/>
                          </a:solidFill>
                          <a:effectLst/>
                        </a:rPr>
                        <a:t>argenteus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754">
                <a:tc>
                  <a:txBody>
                    <a:bodyPr/>
                    <a:lstStyle/>
                    <a:p>
                      <a:pPr marL="8890" eaLnBrk="0" fontAlgn="base" hangingPunct="0">
                        <a:lnSpc>
                          <a:spcPts val="485"/>
                        </a:lnSpc>
                        <a:spcAft>
                          <a:spcPts val="0"/>
                        </a:spcAft>
                      </a:pPr>
                      <a:r>
                        <a:rPr lang="fr-FR" sz="900" i="1" dirty="0" err="1">
                          <a:solidFill>
                            <a:srgbClr val="008000"/>
                          </a:solidFill>
                          <a:effectLst/>
                        </a:rPr>
                        <a:t>Mantidactylus</a:t>
                      </a:r>
                      <a:r>
                        <a:rPr lang="fr-FR" sz="900" i="1" dirty="0">
                          <a:solidFill>
                            <a:srgbClr val="008000"/>
                          </a:solidFill>
                          <a:effectLst/>
                        </a:rPr>
                        <a:t> </a:t>
                      </a:r>
                      <a:r>
                        <a:rPr lang="fr-FR" sz="900" i="1" dirty="0" err="1">
                          <a:solidFill>
                            <a:srgbClr val="008000"/>
                          </a:solidFill>
                          <a:effectLst/>
                        </a:rPr>
                        <a:t>betsileanus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8" name="Rectangle 17"/>
          <p:cNvSpPr/>
          <p:nvPr/>
        </p:nvSpPr>
        <p:spPr>
          <a:xfrm>
            <a:off x="117697" y="671639"/>
            <a:ext cx="5785562" cy="646331"/>
          </a:xfrm>
          <a:prstGeom prst="rect">
            <a:avLst/>
          </a:prstGeom>
        </p:spPr>
        <p:txBody>
          <a:bodyPr wrap="square">
            <a:spAutoFit/>
          </a:bodyPr>
          <a:lstStyle/>
          <a:p>
            <a:r>
              <a:rPr lang="fr-FR" dirty="0" smtClean="0">
                <a:solidFill>
                  <a:srgbClr val="008000"/>
                </a:solidFill>
              </a:rPr>
              <a:t>A6. </a:t>
            </a:r>
            <a:r>
              <a:rPr lang="fr-FR" b="1" dirty="0">
                <a:solidFill>
                  <a:srgbClr val="008000"/>
                </a:solidFill>
              </a:rPr>
              <a:t>Liste des espèces que l’on souhaiterait revoir sur le </a:t>
            </a:r>
            <a:r>
              <a:rPr lang="fr-FR" b="1" dirty="0" smtClean="0">
                <a:solidFill>
                  <a:srgbClr val="008000"/>
                </a:solidFill>
              </a:rPr>
              <a:t>littoral</a:t>
            </a:r>
            <a:r>
              <a:rPr lang="fr-FR" dirty="0" smtClean="0">
                <a:solidFill>
                  <a:srgbClr val="008000"/>
                </a:solidFill>
              </a:rPr>
              <a:t> (suite)</a:t>
            </a:r>
            <a:endParaRPr lang="fr-FR" dirty="0">
              <a:solidFill>
                <a:srgbClr val="008000"/>
              </a:solidFill>
            </a:endParaRPr>
          </a:p>
        </p:txBody>
      </p:sp>
      <p:sp>
        <p:nvSpPr>
          <p:cNvPr id="6" name="Rectangle 5"/>
          <p:cNvSpPr/>
          <p:nvPr/>
        </p:nvSpPr>
        <p:spPr>
          <a:xfrm>
            <a:off x="104249" y="5389581"/>
            <a:ext cx="2854104" cy="1194099"/>
          </a:xfrm>
          <a:prstGeom prst="rect">
            <a:avLst/>
          </a:prstGeom>
        </p:spPr>
        <p:txBody>
          <a:bodyPr wrap="square">
            <a:spAutoFit/>
          </a:bodyPr>
          <a:lstStyle/>
          <a:p>
            <a:r>
              <a:rPr lang="fr-FR" sz="1200" dirty="0" err="1">
                <a:solidFill>
                  <a:srgbClr val="008000"/>
                </a:solidFill>
              </a:rPr>
              <a:t>Appendix</a:t>
            </a:r>
            <a:r>
              <a:rPr lang="fr-FR" sz="1200" dirty="0">
                <a:solidFill>
                  <a:srgbClr val="008000"/>
                </a:solidFill>
              </a:rPr>
              <a:t> 1: Key </a:t>
            </a:r>
            <a:r>
              <a:rPr lang="fr-FR" sz="1200" dirty="0" err="1">
                <a:solidFill>
                  <a:srgbClr val="008000"/>
                </a:solidFill>
              </a:rPr>
              <a:t>Biodiversity</a:t>
            </a:r>
            <a:r>
              <a:rPr lang="fr-FR" sz="1200" dirty="0">
                <a:solidFill>
                  <a:srgbClr val="008000"/>
                </a:solidFill>
              </a:rPr>
              <a:t> Components Matrix (KBCM) and Habitat Hectares Score, </a:t>
            </a:r>
            <a:r>
              <a:rPr lang="fr-FR" sz="1200" dirty="0" err="1">
                <a:solidFill>
                  <a:srgbClr val="008000"/>
                </a:solidFill>
              </a:rPr>
              <a:t>December</a:t>
            </a:r>
            <a:r>
              <a:rPr lang="fr-FR" sz="1200" dirty="0">
                <a:solidFill>
                  <a:srgbClr val="008000"/>
                </a:solidFill>
              </a:rPr>
              <a:t> 2008 </a:t>
            </a:r>
            <a:r>
              <a:rPr lang="fr-FR" sz="1200" dirty="0" err="1" smtClean="0">
                <a:solidFill>
                  <a:srgbClr val="008000"/>
                </a:solidFill>
              </a:rPr>
              <a:t>Iteration</a:t>
            </a:r>
            <a:r>
              <a:rPr lang="fr-FR" sz="1200" dirty="0" smtClean="0">
                <a:solidFill>
                  <a:srgbClr val="008000"/>
                </a:solidFill>
              </a:rPr>
              <a:t>.  Source : </a:t>
            </a:r>
            <a:r>
              <a:rPr lang="en-US" sz="1200" dirty="0">
                <a:solidFill>
                  <a:srgbClr val="008000"/>
                </a:solidFill>
              </a:rPr>
              <a:t>BBOP Pilot Project Case Study - The </a:t>
            </a:r>
            <a:r>
              <a:rPr lang="en-US" sz="1200" dirty="0" err="1">
                <a:solidFill>
                  <a:srgbClr val="008000"/>
                </a:solidFill>
              </a:rPr>
              <a:t>Ambatovy</a:t>
            </a:r>
            <a:r>
              <a:rPr lang="en-US" sz="1200" dirty="0">
                <a:solidFill>
                  <a:srgbClr val="008000"/>
                </a:solidFill>
              </a:rPr>
              <a:t> Project, </a:t>
            </a:r>
            <a:r>
              <a:rPr lang="en-US" sz="1200" dirty="0">
                <a:solidFill>
                  <a:srgbClr val="008000"/>
                </a:solidFill>
                <a:hlinkClick r:id="rId3"/>
              </a:rPr>
              <a:t>http://</a:t>
            </a:r>
            <a:r>
              <a:rPr lang="en-US" sz="1200" dirty="0" smtClean="0">
                <a:solidFill>
                  <a:srgbClr val="008000"/>
                </a:solidFill>
                <a:hlinkClick r:id="rId3"/>
              </a:rPr>
              <a:t>www.forest-trends.org/documents/files/doc_3118.pdf</a:t>
            </a:r>
            <a:r>
              <a:rPr lang="en-US" sz="1200" dirty="0" smtClean="0">
                <a:solidFill>
                  <a:srgbClr val="008000"/>
                </a:solidFill>
              </a:rPr>
              <a:t> </a:t>
            </a:r>
            <a:endParaRPr lang="fr-FR" sz="1200" dirty="0">
              <a:solidFill>
                <a:srgbClr val="008000"/>
              </a:solidFill>
            </a:endParaRPr>
          </a:p>
        </p:txBody>
      </p:sp>
    </p:spTree>
    <p:extLst>
      <p:ext uri="{BB962C8B-B14F-4D97-AF65-F5344CB8AC3E}">
        <p14:creationId xmlns:p14="http://schemas.microsoft.com/office/powerpoint/2010/main" val="314345271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17697" y="671639"/>
            <a:ext cx="5785562" cy="646331"/>
          </a:xfrm>
          <a:prstGeom prst="rect">
            <a:avLst/>
          </a:prstGeom>
        </p:spPr>
        <p:txBody>
          <a:bodyPr wrap="square">
            <a:spAutoFit/>
          </a:bodyPr>
          <a:lstStyle/>
          <a:p>
            <a:r>
              <a:rPr lang="fr-FR" dirty="0" smtClean="0">
                <a:solidFill>
                  <a:srgbClr val="008000"/>
                </a:solidFill>
              </a:rPr>
              <a:t>A6. </a:t>
            </a:r>
            <a:r>
              <a:rPr lang="fr-FR" b="1" dirty="0">
                <a:solidFill>
                  <a:srgbClr val="008000"/>
                </a:solidFill>
              </a:rPr>
              <a:t>Liste des espèces que l’on souhaiterait revoir sur le </a:t>
            </a:r>
            <a:r>
              <a:rPr lang="fr-FR" b="1" dirty="0" smtClean="0">
                <a:solidFill>
                  <a:srgbClr val="008000"/>
                </a:solidFill>
              </a:rPr>
              <a:t>littoral</a:t>
            </a:r>
            <a:r>
              <a:rPr lang="fr-FR" dirty="0" smtClean="0">
                <a:solidFill>
                  <a:srgbClr val="008000"/>
                </a:solidFill>
              </a:rPr>
              <a:t> (suite)</a:t>
            </a:r>
            <a:endParaRPr lang="fr-FR" dirty="0">
              <a:solidFill>
                <a:srgbClr val="008000"/>
              </a:solidFill>
            </a:endParaRPr>
          </a:p>
        </p:txBody>
      </p:sp>
      <p:sp>
        <p:nvSpPr>
          <p:cNvPr id="15" name="ZoneTexte 14"/>
          <p:cNvSpPr txBox="1"/>
          <p:nvPr/>
        </p:nvSpPr>
        <p:spPr>
          <a:xfrm>
            <a:off x="2408779"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16" name="Espace réservé du numéro de diapositive 15"/>
          <p:cNvSpPr>
            <a:spLocks noGrp="1"/>
          </p:cNvSpPr>
          <p:nvPr>
            <p:ph type="sldNum" sz="quarter" idx="12"/>
          </p:nvPr>
        </p:nvSpPr>
        <p:spPr>
          <a:xfrm>
            <a:off x="336175" y="75551"/>
            <a:ext cx="525591" cy="475065"/>
          </a:xfrm>
        </p:spPr>
        <p:txBody>
          <a:bodyPr/>
          <a:lstStyle/>
          <a:p>
            <a:fld id="{814B13E8-1059-4FEE-952E-0153852B3488}" type="slidenum">
              <a:rPr lang="fr-FR" smtClean="0"/>
              <a:t>142</a:t>
            </a:fld>
            <a:endParaRPr lang="fr-FR"/>
          </a:p>
        </p:txBody>
      </p:sp>
      <p:graphicFrame>
        <p:nvGraphicFramePr>
          <p:cNvPr id="2" name="Tableau 1"/>
          <p:cNvGraphicFramePr>
            <a:graphicFrameLocks noGrp="1"/>
          </p:cNvGraphicFramePr>
          <p:nvPr>
            <p:extLst>
              <p:ext uri="{D42A27DB-BD31-4B8C-83A1-F6EECF244321}">
                <p14:modId xmlns:p14="http://schemas.microsoft.com/office/powerpoint/2010/main" val="4118190138"/>
              </p:ext>
            </p:extLst>
          </p:nvPr>
        </p:nvGraphicFramePr>
        <p:xfrm>
          <a:off x="6155206" y="365950"/>
          <a:ext cx="5812676" cy="6343721"/>
        </p:xfrm>
        <a:graphic>
          <a:graphicData uri="http://schemas.openxmlformats.org/drawingml/2006/table">
            <a:tbl>
              <a:tblPr>
                <a:tableStyleId>{5C22544A-7EE6-4342-B048-85BDC9FD1C3A}</a:tableStyleId>
              </a:tblPr>
              <a:tblGrid>
                <a:gridCol w="2121113"/>
                <a:gridCol w="327146"/>
                <a:gridCol w="735461"/>
                <a:gridCol w="1082544"/>
                <a:gridCol w="497542"/>
                <a:gridCol w="376517"/>
                <a:gridCol w="672353"/>
              </a:tblGrid>
              <a:tr h="121911">
                <a:tc>
                  <a:txBody>
                    <a:bodyPr/>
                    <a:lstStyle/>
                    <a:p>
                      <a:pPr marL="8890" eaLnBrk="0" fontAlgn="base" hangingPunct="0">
                        <a:lnSpc>
                          <a:spcPts val="460"/>
                        </a:lnSpc>
                        <a:spcAft>
                          <a:spcPts val="0"/>
                        </a:spcAft>
                      </a:pPr>
                      <a:r>
                        <a:rPr lang="fr-FR" sz="900" dirty="0" err="1">
                          <a:solidFill>
                            <a:srgbClr val="008000"/>
                          </a:solidFill>
                          <a:effectLst/>
                        </a:rPr>
                        <a:t>Mantidactylus</a:t>
                      </a:r>
                      <a:r>
                        <a:rPr lang="fr-FR" sz="900" dirty="0">
                          <a:solidFill>
                            <a:srgbClr val="008000"/>
                          </a:solidFill>
                          <a:effectLst/>
                        </a:rPr>
                        <a:t> cf. </a:t>
                      </a:r>
                      <a:r>
                        <a:rPr lang="fr-FR" sz="900" dirty="0" err="1">
                          <a:solidFill>
                            <a:srgbClr val="008000"/>
                          </a:solidFill>
                          <a:effectLst/>
                        </a:rPr>
                        <a:t>betsileanus</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spc="-1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911">
                <a:tc>
                  <a:txBody>
                    <a:bodyPr/>
                    <a:lstStyle/>
                    <a:p>
                      <a:pPr marL="8890" eaLnBrk="0" fontAlgn="base" hangingPunct="0">
                        <a:lnSpc>
                          <a:spcPts val="460"/>
                        </a:lnSpc>
                        <a:spcAft>
                          <a:spcPts val="0"/>
                        </a:spcAft>
                      </a:pPr>
                      <a:r>
                        <a:rPr lang="fr-FR" sz="900">
                          <a:solidFill>
                            <a:srgbClr val="008000"/>
                          </a:solidFill>
                          <a:effectLst/>
                        </a:rPr>
                        <a:t>Mantidactylus femoralis</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911">
                <a:tc>
                  <a:txBody>
                    <a:bodyPr/>
                    <a:lstStyle/>
                    <a:p>
                      <a:pPr marL="8890" eaLnBrk="0" fontAlgn="base" hangingPunct="0">
                        <a:lnSpc>
                          <a:spcPts val="485"/>
                        </a:lnSpc>
                        <a:spcAft>
                          <a:spcPts val="0"/>
                        </a:spcAft>
                      </a:pPr>
                      <a:r>
                        <a:rPr lang="fr-FR" sz="900">
                          <a:solidFill>
                            <a:srgbClr val="008000"/>
                          </a:solidFill>
                          <a:effectLst/>
                        </a:rPr>
                        <a:t>Mantidactylus guttulatus</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911">
                <a:tc>
                  <a:txBody>
                    <a:bodyPr/>
                    <a:lstStyle/>
                    <a:p>
                      <a:pPr marL="8890" eaLnBrk="0" fontAlgn="base" hangingPunct="0">
                        <a:lnSpc>
                          <a:spcPts val="440"/>
                        </a:lnSpc>
                        <a:spcAft>
                          <a:spcPts val="0"/>
                        </a:spcAft>
                      </a:pPr>
                      <a:r>
                        <a:rPr lang="fr-FR" sz="900" dirty="0" err="1">
                          <a:solidFill>
                            <a:srgbClr val="008000"/>
                          </a:solidFill>
                          <a:effectLst/>
                        </a:rPr>
                        <a:t>Mantidactylus</a:t>
                      </a:r>
                      <a:r>
                        <a:rPr lang="fr-FR" sz="900" dirty="0">
                          <a:solidFill>
                            <a:srgbClr val="008000"/>
                          </a:solidFill>
                          <a:effectLst/>
                        </a:rPr>
                        <a:t> </a:t>
                      </a:r>
                      <a:r>
                        <a:rPr lang="fr-FR" sz="900" dirty="0" err="1">
                          <a:solidFill>
                            <a:srgbClr val="008000"/>
                          </a:solidFill>
                          <a:effectLst/>
                        </a:rPr>
                        <a:t>melanopleura</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911">
                <a:tc>
                  <a:txBody>
                    <a:bodyPr/>
                    <a:lstStyle/>
                    <a:p>
                      <a:pPr marL="8890" eaLnBrk="0" fontAlgn="base" hangingPunct="0">
                        <a:lnSpc>
                          <a:spcPts val="435"/>
                        </a:lnSpc>
                        <a:spcAft>
                          <a:spcPts val="0"/>
                        </a:spcAft>
                      </a:pPr>
                      <a:r>
                        <a:rPr lang="fr-FR" sz="900" dirty="0" err="1">
                          <a:solidFill>
                            <a:srgbClr val="008000"/>
                          </a:solidFill>
                          <a:effectLst/>
                        </a:rPr>
                        <a:t>Mantidactylus</a:t>
                      </a:r>
                      <a:r>
                        <a:rPr lang="fr-FR" sz="900" dirty="0">
                          <a:solidFill>
                            <a:srgbClr val="008000"/>
                          </a:solidFill>
                          <a:effectLst/>
                        </a:rPr>
                        <a:t> </a:t>
                      </a:r>
                      <a:r>
                        <a:rPr lang="fr-FR" sz="900" dirty="0" err="1">
                          <a:solidFill>
                            <a:srgbClr val="008000"/>
                          </a:solidFill>
                          <a:effectLst/>
                        </a:rPr>
                        <a:t>opiparis</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spc="-1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911">
                <a:tc>
                  <a:txBody>
                    <a:bodyPr/>
                    <a:lstStyle/>
                    <a:p>
                      <a:pPr marL="8890" eaLnBrk="0" fontAlgn="base" hangingPunct="0">
                        <a:lnSpc>
                          <a:spcPts val="460"/>
                        </a:lnSpc>
                        <a:spcAft>
                          <a:spcPts val="0"/>
                        </a:spcAft>
                      </a:pPr>
                      <a:r>
                        <a:rPr lang="fr-FR" sz="900" spc="5" dirty="0" err="1">
                          <a:solidFill>
                            <a:srgbClr val="008000"/>
                          </a:solidFill>
                          <a:effectLst/>
                        </a:rPr>
                        <a:t>Mantidactylus</a:t>
                      </a:r>
                      <a:r>
                        <a:rPr lang="fr-FR" sz="900" spc="5" dirty="0">
                          <a:solidFill>
                            <a:srgbClr val="008000"/>
                          </a:solidFill>
                          <a:effectLst/>
                        </a:rPr>
                        <a:t> </a:t>
                      </a:r>
                      <a:r>
                        <a:rPr lang="fr-FR" sz="900" spc="5" dirty="0" err="1">
                          <a:solidFill>
                            <a:srgbClr val="008000"/>
                          </a:solidFill>
                          <a:effectLst/>
                        </a:rPr>
                        <a:t>sp</a:t>
                      </a:r>
                      <a:r>
                        <a:rPr lang="fr-FR" sz="900" spc="5" dirty="0">
                          <a:solidFill>
                            <a:srgbClr val="008000"/>
                          </a:solidFill>
                          <a:effectLst/>
                        </a:rPr>
                        <a:t>. C</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911">
                <a:tc>
                  <a:txBody>
                    <a:bodyPr/>
                    <a:lstStyle/>
                    <a:p>
                      <a:pPr marL="8890" eaLnBrk="0" fontAlgn="base" hangingPunct="0">
                        <a:lnSpc>
                          <a:spcPts val="470"/>
                        </a:lnSpc>
                        <a:spcAft>
                          <a:spcPts val="0"/>
                        </a:spcAft>
                      </a:pPr>
                      <a:r>
                        <a:rPr lang="fr-FR" sz="900" spc="5">
                          <a:solidFill>
                            <a:srgbClr val="008000"/>
                          </a:solidFill>
                          <a:effectLst/>
                        </a:rPr>
                        <a:t>Mantidactylus sp. H</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911">
                <a:tc>
                  <a:txBody>
                    <a:bodyPr/>
                    <a:lstStyle/>
                    <a:p>
                      <a:pPr marL="8890" eaLnBrk="0" fontAlgn="base" hangingPunct="0">
                        <a:lnSpc>
                          <a:spcPts val="410"/>
                        </a:lnSpc>
                        <a:spcAft>
                          <a:spcPts val="0"/>
                        </a:spcAft>
                      </a:pPr>
                      <a:r>
                        <a:rPr lang="fr-FR" sz="900" dirty="0" err="1">
                          <a:solidFill>
                            <a:srgbClr val="008000"/>
                          </a:solidFill>
                          <a:effectLst/>
                        </a:rPr>
                        <a:t>Mantidactylus</a:t>
                      </a:r>
                      <a:r>
                        <a:rPr lang="fr-FR" sz="900" dirty="0">
                          <a:solidFill>
                            <a:srgbClr val="008000"/>
                          </a:solidFill>
                          <a:effectLst/>
                        </a:rPr>
                        <a:t> </a:t>
                      </a:r>
                      <a:r>
                        <a:rPr lang="fr-FR" sz="900" dirty="0" err="1">
                          <a:solidFill>
                            <a:srgbClr val="008000"/>
                          </a:solidFill>
                          <a:effectLst/>
                        </a:rPr>
                        <a:t>zipperi</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0"/>
                        </a:lnSpc>
                        <a:spcAft>
                          <a:spcPts val="0"/>
                        </a:spcAft>
                      </a:pPr>
                      <a:r>
                        <a:rPr lang="fr-FR" sz="90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911">
                <a:tc>
                  <a:txBody>
                    <a:bodyPr/>
                    <a:lstStyle/>
                    <a:p>
                      <a:pPr marL="8890" eaLnBrk="0" fontAlgn="base" hangingPunct="0">
                        <a:lnSpc>
                          <a:spcPts val="510"/>
                        </a:lnSpc>
                        <a:spcAft>
                          <a:spcPts val="0"/>
                        </a:spcAft>
                      </a:pPr>
                      <a:r>
                        <a:rPr lang="fr-FR" sz="900" dirty="0" err="1">
                          <a:solidFill>
                            <a:srgbClr val="008000"/>
                          </a:solidFill>
                          <a:effectLst/>
                        </a:rPr>
                        <a:t>Paradoxophyla</a:t>
                      </a:r>
                      <a:r>
                        <a:rPr lang="fr-FR" sz="900" dirty="0">
                          <a:solidFill>
                            <a:srgbClr val="008000"/>
                          </a:solidFill>
                          <a:effectLst/>
                        </a:rPr>
                        <a:t> </a:t>
                      </a:r>
                      <a:r>
                        <a:rPr lang="fr-FR" sz="900" dirty="0" err="1">
                          <a:solidFill>
                            <a:srgbClr val="008000"/>
                          </a:solidFill>
                          <a:effectLst/>
                        </a:rPr>
                        <a:t>palmata</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911">
                <a:tc>
                  <a:txBody>
                    <a:bodyPr/>
                    <a:lstStyle/>
                    <a:p>
                      <a:pPr marL="8890" eaLnBrk="0" fontAlgn="base" hangingPunct="0">
                        <a:lnSpc>
                          <a:spcPts val="435"/>
                        </a:lnSpc>
                        <a:spcAft>
                          <a:spcPts val="0"/>
                        </a:spcAft>
                      </a:pPr>
                      <a:r>
                        <a:rPr lang="fr-FR" sz="900">
                          <a:solidFill>
                            <a:srgbClr val="008000"/>
                          </a:solidFill>
                          <a:effectLst/>
                        </a:rPr>
                        <a:t>Platypelis barbouri</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dirty="0">
                          <a:solidFill>
                            <a:srgbClr val="008000"/>
                          </a:solidFill>
                          <a:effectLst/>
                        </a:rPr>
                        <a:t>LC</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911">
                <a:tc>
                  <a:txBody>
                    <a:bodyPr/>
                    <a:lstStyle/>
                    <a:p>
                      <a:pPr marL="8890" eaLnBrk="0" fontAlgn="base" hangingPunct="0">
                        <a:lnSpc>
                          <a:spcPts val="460"/>
                        </a:lnSpc>
                        <a:spcAft>
                          <a:spcPts val="0"/>
                        </a:spcAft>
                      </a:pPr>
                      <a:r>
                        <a:rPr lang="fr-FR" sz="900">
                          <a:solidFill>
                            <a:srgbClr val="008000"/>
                          </a:solidFill>
                          <a:effectLst/>
                        </a:rPr>
                        <a:t>Platypelis cf.barbouri</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dirty="0">
                          <a:solidFill>
                            <a:srgbClr val="008000"/>
                          </a:solidFill>
                          <a:effectLst/>
                        </a:rPr>
                        <a:t>NE</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911">
                <a:tc>
                  <a:txBody>
                    <a:bodyPr/>
                    <a:lstStyle/>
                    <a:p>
                      <a:pPr marL="8890" eaLnBrk="0" fontAlgn="base" hangingPunct="0">
                        <a:lnSpc>
                          <a:spcPts val="410"/>
                        </a:lnSpc>
                        <a:spcAft>
                          <a:spcPts val="0"/>
                        </a:spcAft>
                      </a:pPr>
                      <a:r>
                        <a:rPr lang="fr-FR" sz="900" dirty="0" err="1">
                          <a:solidFill>
                            <a:srgbClr val="008000"/>
                          </a:solidFill>
                          <a:effectLst/>
                        </a:rPr>
                        <a:t>Platypelis</a:t>
                      </a:r>
                      <a:r>
                        <a:rPr lang="fr-FR" sz="900" dirty="0">
                          <a:solidFill>
                            <a:srgbClr val="008000"/>
                          </a:solidFill>
                          <a:effectLst/>
                        </a:rPr>
                        <a:t> grandis</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0"/>
                        </a:lnSpc>
                        <a:spcAft>
                          <a:spcPts val="0"/>
                        </a:spcAft>
                      </a:pPr>
                      <a:r>
                        <a:rPr lang="fr-FR" sz="90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911">
                <a:tc>
                  <a:txBody>
                    <a:bodyPr/>
                    <a:lstStyle/>
                    <a:p>
                      <a:pPr marL="8890" eaLnBrk="0" fontAlgn="base" hangingPunct="0">
                        <a:lnSpc>
                          <a:spcPts val="415"/>
                        </a:lnSpc>
                        <a:spcAft>
                          <a:spcPts val="0"/>
                        </a:spcAft>
                      </a:pPr>
                      <a:r>
                        <a:rPr lang="fr-FR" sz="900">
                          <a:solidFill>
                            <a:srgbClr val="008000"/>
                          </a:solidFill>
                          <a:effectLst/>
                        </a:rPr>
                        <a:t>Platypelis pollicaris</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5"/>
                        </a:lnSpc>
                        <a:spcAft>
                          <a:spcPts val="0"/>
                        </a:spcAft>
                      </a:pPr>
                      <a:r>
                        <a:rPr lang="fr-FR" sz="900">
                          <a:solidFill>
                            <a:srgbClr val="008000"/>
                          </a:solidFill>
                          <a:effectLst/>
                        </a:rPr>
                        <a:t>DD</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911">
                <a:tc>
                  <a:txBody>
                    <a:bodyPr/>
                    <a:lstStyle/>
                    <a:p>
                      <a:pPr marL="8890" eaLnBrk="0" fontAlgn="base" hangingPunct="0">
                        <a:lnSpc>
                          <a:spcPts val="445"/>
                        </a:lnSpc>
                        <a:spcAft>
                          <a:spcPts val="0"/>
                        </a:spcAft>
                      </a:pPr>
                      <a:r>
                        <a:rPr lang="fr-FR" sz="900" spc="5">
                          <a:solidFill>
                            <a:srgbClr val="008000"/>
                          </a:solidFill>
                          <a:effectLst/>
                        </a:rPr>
                        <a:t>Platypelis sp. (aff. mavomavo)</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946">
                <a:tc>
                  <a:txBody>
                    <a:bodyPr/>
                    <a:lstStyle/>
                    <a:p>
                      <a:pPr marL="8890" eaLnBrk="0" fontAlgn="base" hangingPunct="0">
                        <a:lnSpc>
                          <a:spcPts val="460"/>
                        </a:lnSpc>
                        <a:spcAft>
                          <a:spcPts val="0"/>
                        </a:spcAft>
                      </a:pPr>
                      <a:r>
                        <a:rPr lang="fr-FR" sz="900" spc="5">
                          <a:solidFill>
                            <a:srgbClr val="008000"/>
                          </a:solidFill>
                          <a:effectLst/>
                        </a:rPr>
                        <a:t>Platypelis sp.nov</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R="180340" algn="r" eaLnBrk="0" fontAlgn="base" hangingPunct="0">
                        <a:lnSpc>
                          <a:spcPts val="460"/>
                        </a:lnSpc>
                        <a:spcAft>
                          <a:spcPts val="0"/>
                        </a:spcAft>
                      </a:pPr>
                      <a:r>
                        <a:rPr lang="fr-FR" sz="900" spc="-15">
                          <a:solidFill>
                            <a:srgbClr val="008000"/>
                          </a:solidFill>
                          <a:effectLst/>
                        </a:rPr>
                        <a:t>new undescribed species</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911">
                <a:tc>
                  <a:txBody>
                    <a:bodyPr/>
                    <a:lstStyle/>
                    <a:p>
                      <a:pPr marL="8890" eaLnBrk="0" fontAlgn="base" hangingPunct="0">
                        <a:lnSpc>
                          <a:spcPts val="460"/>
                        </a:lnSpc>
                        <a:spcAft>
                          <a:spcPts val="0"/>
                        </a:spcAft>
                      </a:pPr>
                      <a:r>
                        <a:rPr lang="fr-FR" sz="900">
                          <a:solidFill>
                            <a:srgbClr val="008000"/>
                          </a:solidFill>
                          <a:effectLst/>
                        </a:rPr>
                        <a:t>Platypelis tuberifera</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911">
                <a:tc>
                  <a:txBody>
                    <a:bodyPr/>
                    <a:lstStyle/>
                    <a:p>
                      <a:pPr marL="8890" eaLnBrk="0" fontAlgn="base" hangingPunct="0">
                        <a:lnSpc>
                          <a:spcPts val="410"/>
                        </a:lnSpc>
                        <a:spcAft>
                          <a:spcPts val="0"/>
                        </a:spcAft>
                      </a:pPr>
                      <a:r>
                        <a:rPr lang="fr-FR" sz="900">
                          <a:solidFill>
                            <a:srgbClr val="008000"/>
                          </a:solidFill>
                          <a:effectLst/>
                        </a:rPr>
                        <a:t>Plethodontohyla inguinalis</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0"/>
                        </a:lnSpc>
                        <a:spcAft>
                          <a:spcPts val="0"/>
                        </a:spcAft>
                      </a:pPr>
                      <a:r>
                        <a:rPr lang="fr-FR" sz="90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911">
                <a:tc>
                  <a:txBody>
                    <a:bodyPr/>
                    <a:lstStyle/>
                    <a:p>
                      <a:pPr marL="8890" eaLnBrk="0" fontAlgn="base" hangingPunct="0">
                        <a:lnSpc>
                          <a:spcPts val="435"/>
                        </a:lnSpc>
                        <a:spcAft>
                          <a:spcPts val="0"/>
                        </a:spcAft>
                      </a:pPr>
                      <a:r>
                        <a:rPr lang="fr-FR" sz="900">
                          <a:solidFill>
                            <a:srgbClr val="008000"/>
                          </a:solidFill>
                          <a:effectLst/>
                        </a:rPr>
                        <a:t>Plethodontohyla mihanika</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911">
                <a:tc>
                  <a:txBody>
                    <a:bodyPr/>
                    <a:lstStyle/>
                    <a:p>
                      <a:pPr marL="8890" eaLnBrk="0" fontAlgn="base" hangingPunct="0">
                        <a:lnSpc>
                          <a:spcPts val="435"/>
                        </a:lnSpc>
                        <a:spcAft>
                          <a:spcPts val="0"/>
                        </a:spcAft>
                      </a:pPr>
                      <a:r>
                        <a:rPr lang="fr-FR" sz="900">
                          <a:solidFill>
                            <a:srgbClr val="008000"/>
                          </a:solidFill>
                          <a:effectLst/>
                        </a:rPr>
                        <a:t>Plethodontohyla notosticta</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911">
                <a:tc>
                  <a:txBody>
                    <a:bodyPr/>
                    <a:lstStyle/>
                    <a:p>
                      <a:pPr marL="8890" eaLnBrk="0" fontAlgn="base" hangingPunct="0">
                        <a:lnSpc>
                          <a:spcPts val="460"/>
                        </a:lnSpc>
                        <a:spcAft>
                          <a:spcPts val="0"/>
                        </a:spcAft>
                      </a:pPr>
                      <a:r>
                        <a:rPr lang="fr-FR" sz="900">
                          <a:solidFill>
                            <a:srgbClr val="008000"/>
                          </a:solidFill>
                          <a:effectLst/>
                        </a:rPr>
                        <a:t>Plethodontohyla nov. sp.</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911">
                <a:tc>
                  <a:txBody>
                    <a:bodyPr/>
                    <a:lstStyle/>
                    <a:p>
                      <a:pPr marL="8890" eaLnBrk="0" fontAlgn="base" hangingPunct="0">
                        <a:lnSpc>
                          <a:spcPts val="415"/>
                        </a:lnSpc>
                        <a:spcAft>
                          <a:spcPts val="0"/>
                        </a:spcAft>
                      </a:pPr>
                      <a:r>
                        <a:rPr lang="fr-FR" sz="900">
                          <a:solidFill>
                            <a:srgbClr val="008000"/>
                          </a:solidFill>
                          <a:effectLst/>
                        </a:rPr>
                        <a:t>Plethodontohyla sp.</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0"/>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911">
                <a:tc>
                  <a:txBody>
                    <a:bodyPr/>
                    <a:lstStyle/>
                    <a:p>
                      <a:pPr marL="8890" eaLnBrk="0" fontAlgn="base" hangingPunct="0">
                        <a:lnSpc>
                          <a:spcPts val="440"/>
                        </a:lnSpc>
                        <a:spcAft>
                          <a:spcPts val="0"/>
                        </a:spcAft>
                      </a:pPr>
                      <a:r>
                        <a:rPr lang="fr-FR" sz="900">
                          <a:solidFill>
                            <a:srgbClr val="008000"/>
                          </a:solidFill>
                          <a:effectLst/>
                        </a:rPr>
                        <a:t>Rhombophryne alluaudi</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911">
                <a:tc>
                  <a:txBody>
                    <a:bodyPr/>
                    <a:lstStyle/>
                    <a:p>
                      <a:pPr marL="8890" eaLnBrk="0" fontAlgn="base" hangingPunct="0">
                        <a:lnSpc>
                          <a:spcPts val="435"/>
                        </a:lnSpc>
                        <a:spcAft>
                          <a:spcPts val="0"/>
                        </a:spcAft>
                      </a:pPr>
                      <a:r>
                        <a:rPr lang="fr-FR" sz="900">
                          <a:solidFill>
                            <a:srgbClr val="008000"/>
                          </a:solidFill>
                          <a:effectLst/>
                        </a:rPr>
                        <a:t>Rhombophryne coronata</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VU</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911">
                <a:tc>
                  <a:txBody>
                    <a:bodyPr/>
                    <a:lstStyle/>
                    <a:p>
                      <a:pPr marL="8890" eaLnBrk="0" fontAlgn="base" hangingPunct="0">
                        <a:lnSpc>
                          <a:spcPts val="460"/>
                        </a:lnSpc>
                        <a:spcAft>
                          <a:spcPts val="0"/>
                        </a:spcAft>
                      </a:pPr>
                      <a:r>
                        <a:rPr lang="fr-FR" sz="900">
                          <a:solidFill>
                            <a:srgbClr val="008000"/>
                          </a:solidFill>
                          <a:effectLst/>
                        </a:rPr>
                        <a:t>Rhombophryne coronata</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VU</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dirty="0">
                          <a:solidFill>
                            <a:srgbClr val="008000"/>
                          </a:solidFill>
                          <a:effectLst/>
                        </a:rPr>
                        <a:t>X</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911">
                <a:tc>
                  <a:txBody>
                    <a:bodyPr/>
                    <a:lstStyle/>
                    <a:p>
                      <a:pPr marL="8890" eaLnBrk="0" fontAlgn="base" hangingPunct="0">
                        <a:lnSpc>
                          <a:spcPts val="415"/>
                        </a:lnSpc>
                        <a:spcAft>
                          <a:spcPts val="0"/>
                        </a:spcAft>
                      </a:pPr>
                      <a:r>
                        <a:rPr lang="fr-FR" sz="900">
                          <a:solidFill>
                            <a:srgbClr val="008000"/>
                          </a:solidFill>
                          <a:effectLst/>
                        </a:rPr>
                        <a:t>Scaphiophryne marmorata</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5"/>
                        </a:lnSpc>
                        <a:spcAft>
                          <a:spcPts val="0"/>
                        </a:spcAft>
                      </a:pPr>
                      <a:r>
                        <a:rPr lang="fr-FR" sz="900">
                          <a:solidFill>
                            <a:srgbClr val="008000"/>
                          </a:solidFill>
                          <a:effectLst/>
                        </a:rPr>
                        <a:t>VU</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911">
                <a:tc>
                  <a:txBody>
                    <a:bodyPr/>
                    <a:lstStyle/>
                    <a:p>
                      <a:pPr marL="8890" eaLnBrk="0" fontAlgn="base" hangingPunct="0">
                        <a:lnSpc>
                          <a:spcPts val="410"/>
                        </a:lnSpc>
                        <a:spcAft>
                          <a:spcPts val="0"/>
                        </a:spcAft>
                      </a:pPr>
                      <a:r>
                        <a:rPr lang="fr-FR" sz="900">
                          <a:solidFill>
                            <a:srgbClr val="008000"/>
                          </a:solidFill>
                          <a:effectLst/>
                        </a:rPr>
                        <a:t>Scaphiophryne spinosa</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0"/>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911">
                <a:tc>
                  <a:txBody>
                    <a:bodyPr/>
                    <a:lstStyle/>
                    <a:p>
                      <a:pPr marL="8890" eaLnBrk="0" fontAlgn="base" hangingPunct="0">
                        <a:lnSpc>
                          <a:spcPts val="435"/>
                        </a:lnSpc>
                        <a:spcAft>
                          <a:spcPts val="0"/>
                        </a:spcAft>
                      </a:pPr>
                      <a:r>
                        <a:rPr lang="fr-FR" sz="900">
                          <a:solidFill>
                            <a:srgbClr val="008000"/>
                          </a:solidFill>
                          <a:effectLst/>
                        </a:rPr>
                        <a:t>Spinomantis aglavei</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LC</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911">
                <a:tc>
                  <a:txBody>
                    <a:bodyPr/>
                    <a:lstStyle/>
                    <a:p>
                      <a:pPr marL="8890" eaLnBrk="0" fontAlgn="base" hangingPunct="0">
                        <a:lnSpc>
                          <a:spcPts val="460"/>
                        </a:lnSpc>
                        <a:spcAft>
                          <a:spcPts val="0"/>
                        </a:spcAft>
                      </a:pPr>
                      <a:r>
                        <a:rPr lang="fr-FR" sz="900">
                          <a:solidFill>
                            <a:srgbClr val="008000"/>
                          </a:solidFill>
                          <a:effectLst/>
                        </a:rPr>
                        <a:t>Spinomantis phantasticus</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911">
                <a:tc>
                  <a:txBody>
                    <a:bodyPr/>
                    <a:lstStyle/>
                    <a:p>
                      <a:pPr marL="8890" eaLnBrk="0" fontAlgn="base" hangingPunct="0">
                        <a:lnSpc>
                          <a:spcPts val="485"/>
                        </a:lnSpc>
                        <a:spcAft>
                          <a:spcPts val="0"/>
                        </a:spcAft>
                      </a:pPr>
                      <a:r>
                        <a:rPr lang="fr-FR" sz="900" spc="5">
                          <a:solidFill>
                            <a:srgbClr val="008000"/>
                          </a:solidFill>
                          <a:effectLst/>
                        </a:rPr>
                        <a:t>Stumpffia sp. "kibomena"</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3" name="Tableau 2"/>
          <p:cNvGraphicFramePr>
            <a:graphicFrameLocks noGrp="1"/>
          </p:cNvGraphicFramePr>
          <p:nvPr>
            <p:extLst>
              <p:ext uri="{D42A27DB-BD31-4B8C-83A1-F6EECF244321}">
                <p14:modId xmlns:p14="http://schemas.microsoft.com/office/powerpoint/2010/main" val="688275615"/>
              </p:ext>
            </p:extLst>
          </p:nvPr>
        </p:nvGraphicFramePr>
        <p:xfrm>
          <a:off x="312964" y="4182190"/>
          <a:ext cx="5365375" cy="1531243"/>
        </p:xfrm>
        <a:graphic>
          <a:graphicData uri="http://schemas.openxmlformats.org/drawingml/2006/table">
            <a:tbl>
              <a:tblPr>
                <a:tableStyleId>{5C22544A-7EE6-4342-B048-85BDC9FD1C3A}</a:tableStyleId>
              </a:tblPr>
              <a:tblGrid>
                <a:gridCol w="2121113"/>
                <a:gridCol w="327146"/>
                <a:gridCol w="735461"/>
                <a:gridCol w="1200019"/>
                <a:gridCol w="174812"/>
                <a:gridCol w="376518"/>
                <a:gridCol w="430306"/>
              </a:tblGrid>
              <a:tr h="121911">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911">
                <a:tc>
                  <a:txBody>
                    <a:bodyPr/>
                    <a:lstStyle/>
                    <a:p>
                      <a:pPr marL="8890" eaLnBrk="0" fontAlgn="base" hangingPunct="0">
                        <a:lnSpc>
                          <a:spcPts val="415"/>
                        </a:lnSpc>
                        <a:spcAft>
                          <a:spcPts val="0"/>
                        </a:spcAft>
                      </a:pPr>
                      <a:r>
                        <a:rPr lang="fr-FR" sz="900" b="1" dirty="0">
                          <a:solidFill>
                            <a:srgbClr val="008000"/>
                          </a:solidFill>
                          <a:effectLst/>
                        </a:rPr>
                        <a:t>FISH</a:t>
                      </a:r>
                      <a:endParaRPr lang="fr-FR" sz="900" b="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911">
                <a:tc>
                  <a:txBody>
                    <a:bodyPr/>
                    <a:lstStyle/>
                    <a:p>
                      <a:pPr marL="8890" eaLnBrk="0" fontAlgn="base" hangingPunct="0">
                        <a:lnSpc>
                          <a:spcPts val="435"/>
                        </a:lnSpc>
                        <a:spcAft>
                          <a:spcPts val="0"/>
                        </a:spcAft>
                      </a:pPr>
                      <a:r>
                        <a:rPr lang="fr-FR" sz="900" dirty="0" err="1">
                          <a:solidFill>
                            <a:srgbClr val="008000"/>
                          </a:solidFill>
                          <a:effectLst/>
                        </a:rPr>
                        <a:t>Ratsirakia</a:t>
                      </a:r>
                      <a:r>
                        <a:rPr lang="fr-FR" sz="900" dirty="0">
                          <a:solidFill>
                            <a:srgbClr val="008000"/>
                          </a:solidFill>
                          <a:effectLst/>
                        </a:rPr>
                        <a:t> </a:t>
                      </a:r>
                      <a:r>
                        <a:rPr lang="fr-FR" sz="900" dirty="0" err="1">
                          <a:solidFill>
                            <a:srgbClr val="008000"/>
                          </a:solidFill>
                          <a:effectLst/>
                        </a:rPr>
                        <a:t>sp</a:t>
                      </a:r>
                      <a:r>
                        <a:rPr lang="fr-FR" sz="900" dirty="0">
                          <a:solidFill>
                            <a:srgbClr val="008000"/>
                          </a:solidFill>
                          <a:effectLst/>
                        </a:rPr>
                        <a:t> </a:t>
                      </a:r>
                      <a:r>
                        <a:rPr lang="fr-FR" sz="900" dirty="0" err="1">
                          <a:solidFill>
                            <a:srgbClr val="008000"/>
                          </a:solidFill>
                          <a:effectLst/>
                        </a:rPr>
                        <a:t>nov</a:t>
                      </a:r>
                      <a:r>
                        <a:rPr lang="fr-FR" sz="900" dirty="0">
                          <a:solidFill>
                            <a:srgbClr val="008000"/>
                          </a:solidFill>
                          <a:effectLst/>
                        </a:rPr>
                        <a:t> 1 (</a:t>
                      </a:r>
                      <a:r>
                        <a:rPr lang="fr-FR" sz="900" dirty="0" err="1">
                          <a:solidFill>
                            <a:srgbClr val="008000"/>
                          </a:solidFill>
                          <a:effectLst/>
                        </a:rPr>
                        <a:t>Mangoro</a:t>
                      </a:r>
                      <a:r>
                        <a:rPr lang="fr-FR" sz="900" dirty="0">
                          <a:solidFill>
                            <a:srgbClr val="008000"/>
                          </a:solidFill>
                          <a:effectLst/>
                        </a:rPr>
                        <a:t> </a:t>
                      </a:r>
                      <a:r>
                        <a:rPr lang="fr-FR" sz="900" dirty="0" err="1">
                          <a:solidFill>
                            <a:srgbClr val="008000"/>
                          </a:solidFill>
                          <a:effectLst/>
                        </a:rPr>
                        <a:t>catchment</a:t>
                      </a:r>
                      <a:r>
                        <a:rPr lang="fr-FR" sz="900" dirty="0">
                          <a:solidFill>
                            <a:srgbClr val="008000"/>
                          </a:solidFill>
                          <a:effectLst/>
                        </a:rPr>
                        <a:t>)</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R="180340" algn="r" eaLnBrk="0" fontAlgn="base" hangingPunct="0">
                        <a:lnSpc>
                          <a:spcPts val="435"/>
                        </a:lnSpc>
                        <a:spcAft>
                          <a:spcPts val="0"/>
                        </a:spcAft>
                      </a:pPr>
                      <a:r>
                        <a:rPr lang="fr-FR" sz="900" spc="-15">
                          <a:solidFill>
                            <a:srgbClr val="008000"/>
                          </a:solidFill>
                          <a:effectLst/>
                        </a:rPr>
                        <a:t>new undescribed species</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946">
                <a:tc>
                  <a:txBody>
                    <a:bodyPr/>
                    <a:lstStyle/>
                    <a:p>
                      <a:pPr marL="8890" eaLnBrk="0" fontAlgn="base" hangingPunct="0">
                        <a:lnSpc>
                          <a:spcPts val="460"/>
                        </a:lnSpc>
                        <a:spcAft>
                          <a:spcPts val="0"/>
                        </a:spcAft>
                      </a:pPr>
                      <a:r>
                        <a:rPr lang="fr-FR" sz="900" dirty="0" err="1">
                          <a:solidFill>
                            <a:srgbClr val="008000"/>
                          </a:solidFill>
                          <a:effectLst/>
                        </a:rPr>
                        <a:t>Ratsirakia</a:t>
                      </a:r>
                      <a:r>
                        <a:rPr lang="fr-FR" sz="900" dirty="0">
                          <a:solidFill>
                            <a:srgbClr val="008000"/>
                          </a:solidFill>
                          <a:effectLst/>
                        </a:rPr>
                        <a:t> </a:t>
                      </a:r>
                      <a:r>
                        <a:rPr lang="fr-FR" sz="900" dirty="0" err="1">
                          <a:solidFill>
                            <a:srgbClr val="008000"/>
                          </a:solidFill>
                          <a:effectLst/>
                        </a:rPr>
                        <a:t>sp</a:t>
                      </a:r>
                      <a:r>
                        <a:rPr lang="fr-FR" sz="900" dirty="0">
                          <a:solidFill>
                            <a:srgbClr val="008000"/>
                          </a:solidFill>
                          <a:effectLst/>
                        </a:rPr>
                        <a:t> </a:t>
                      </a:r>
                      <a:r>
                        <a:rPr lang="fr-FR" sz="900" dirty="0" err="1">
                          <a:solidFill>
                            <a:srgbClr val="008000"/>
                          </a:solidFill>
                          <a:effectLst/>
                        </a:rPr>
                        <a:t>nov</a:t>
                      </a:r>
                      <a:r>
                        <a:rPr lang="fr-FR" sz="900" dirty="0">
                          <a:solidFill>
                            <a:srgbClr val="008000"/>
                          </a:solidFill>
                          <a:effectLst/>
                        </a:rPr>
                        <a:t> 2 (</a:t>
                      </a:r>
                      <a:r>
                        <a:rPr lang="fr-FR" sz="900" dirty="0" err="1">
                          <a:solidFill>
                            <a:srgbClr val="008000"/>
                          </a:solidFill>
                          <a:effectLst/>
                        </a:rPr>
                        <a:t>Berano</a:t>
                      </a:r>
                      <a:r>
                        <a:rPr lang="fr-FR" sz="900" dirty="0">
                          <a:solidFill>
                            <a:srgbClr val="008000"/>
                          </a:solidFill>
                          <a:effectLst/>
                        </a:rPr>
                        <a:t> </a:t>
                      </a:r>
                      <a:r>
                        <a:rPr lang="fr-FR" sz="900" dirty="0" err="1">
                          <a:solidFill>
                            <a:srgbClr val="008000"/>
                          </a:solidFill>
                          <a:effectLst/>
                        </a:rPr>
                        <a:t>catchment</a:t>
                      </a:r>
                      <a:r>
                        <a:rPr lang="fr-FR" sz="900" dirty="0">
                          <a:solidFill>
                            <a:srgbClr val="008000"/>
                          </a:solidFill>
                          <a:effectLst/>
                        </a:rPr>
                        <a:t>)</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R="180340" algn="r" eaLnBrk="0" fontAlgn="base" hangingPunct="0">
                        <a:lnSpc>
                          <a:spcPts val="460"/>
                        </a:lnSpc>
                        <a:spcAft>
                          <a:spcPts val="0"/>
                        </a:spcAft>
                      </a:pPr>
                      <a:r>
                        <a:rPr lang="fr-FR" sz="900" spc="-15">
                          <a:solidFill>
                            <a:srgbClr val="008000"/>
                          </a:solidFill>
                          <a:effectLst/>
                        </a:rPr>
                        <a:t>new undescribed species</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911">
                <a:tc>
                  <a:txBody>
                    <a:bodyPr/>
                    <a:lstStyle/>
                    <a:p>
                      <a:pPr marL="8890" eaLnBrk="0" fontAlgn="base" hangingPunct="0">
                        <a:lnSpc>
                          <a:spcPts val="390"/>
                        </a:lnSpc>
                        <a:spcAft>
                          <a:spcPts val="0"/>
                        </a:spcAft>
                      </a:pPr>
                      <a:r>
                        <a:rPr lang="fr-FR" sz="900" dirty="0" err="1">
                          <a:solidFill>
                            <a:srgbClr val="008000"/>
                          </a:solidFill>
                          <a:effectLst/>
                        </a:rPr>
                        <a:t>Rheocles</a:t>
                      </a:r>
                      <a:r>
                        <a:rPr lang="fr-FR" sz="900" dirty="0">
                          <a:solidFill>
                            <a:srgbClr val="008000"/>
                          </a:solidFill>
                          <a:effectLst/>
                        </a:rPr>
                        <a:t> </a:t>
                      </a:r>
                      <a:r>
                        <a:rPr lang="fr-FR" sz="900" dirty="0" err="1">
                          <a:solidFill>
                            <a:srgbClr val="008000"/>
                          </a:solidFill>
                          <a:effectLst/>
                        </a:rPr>
                        <a:t>alaotrensis</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5"/>
                        </a:lnSpc>
                        <a:spcAft>
                          <a:spcPts val="0"/>
                        </a:spcAft>
                      </a:pPr>
                      <a:r>
                        <a:rPr lang="fr-FR" sz="900" dirty="0">
                          <a:solidFill>
                            <a:srgbClr val="008000"/>
                          </a:solidFill>
                          <a:effectLst/>
                        </a:rPr>
                        <a:t>VU</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911">
                <a:tc>
                  <a:txBody>
                    <a:bodyPr/>
                    <a:lstStyle/>
                    <a:p>
                      <a:pPr marL="8890" eaLnBrk="0" fontAlgn="base" hangingPunct="0">
                        <a:lnSpc>
                          <a:spcPts val="410"/>
                        </a:lnSpc>
                        <a:spcAft>
                          <a:spcPts val="0"/>
                        </a:spcAft>
                      </a:pPr>
                      <a:r>
                        <a:rPr lang="fr-FR" sz="900">
                          <a:solidFill>
                            <a:srgbClr val="008000"/>
                          </a:solidFill>
                          <a:effectLst/>
                        </a:rPr>
                        <a:t>Rheocles spp ? (Berano catchment)</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spc="-15" dirty="0" err="1">
                          <a:solidFill>
                            <a:srgbClr val="008000"/>
                          </a:solidFill>
                          <a:effectLst/>
                        </a:rPr>
                        <a:t>potential</a:t>
                      </a:r>
                      <a:r>
                        <a:rPr lang="fr-FR" sz="900" spc="-15" dirty="0">
                          <a:solidFill>
                            <a:srgbClr val="008000"/>
                          </a:solidFill>
                          <a:effectLst/>
                        </a:rPr>
                        <a:t> new </a:t>
                      </a:r>
                      <a:r>
                        <a:rPr lang="fr-FR" sz="900" spc="-15" dirty="0" err="1">
                          <a:solidFill>
                            <a:srgbClr val="008000"/>
                          </a:solidFill>
                          <a:effectLst/>
                        </a:rPr>
                        <a:t>species</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dirty="0">
                          <a:solidFill>
                            <a:srgbClr val="008000"/>
                          </a:solidFill>
                          <a:effectLst/>
                        </a:rPr>
                        <a:t>X</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911">
                <a:tc>
                  <a:txBody>
                    <a:bodyPr/>
                    <a:lstStyle/>
                    <a:p>
                      <a:pPr marL="8890" eaLnBrk="0" fontAlgn="base" hangingPunct="0">
                        <a:lnSpc>
                          <a:spcPts val="435"/>
                        </a:lnSpc>
                        <a:spcAft>
                          <a:spcPts val="0"/>
                        </a:spcAft>
                      </a:pPr>
                      <a:r>
                        <a:rPr lang="fr-FR" sz="900">
                          <a:solidFill>
                            <a:srgbClr val="008000"/>
                          </a:solidFill>
                          <a:effectLst/>
                        </a:rPr>
                        <a:t>Rheocles spp ? (Mangoro catchment)</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spc="-15">
                          <a:solidFill>
                            <a:srgbClr val="008000"/>
                          </a:solidFill>
                          <a:effectLst/>
                        </a:rPr>
                        <a:t>potential new species</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dirty="0">
                          <a:solidFill>
                            <a:srgbClr val="008000"/>
                          </a:solidFill>
                          <a:effectLst/>
                        </a:rPr>
                        <a:t>X</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0467" y="1609305"/>
            <a:ext cx="2619375" cy="1743075"/>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403" y="1609306"/>
            <a:ext cx="2619375" cy="1743075"/>
          </a:xfrm>
          <a:prstGeom prst="rect">
            <a:avLst/>
          </a:prstGeom>
        </p:spPr>
      </p:pic>
      <p:sp>
        <p:nvSpPr>
          <p:cNvPr id="6" name="ZoneTexte 5"/>
          <p:cNvSpPr txBox="1"/>
          <p:nvPr/>
        </p:nvSpPr>
        <p:spPr>
          <a:xfrm>
            <a:off x="224403" y="3537810"/>
            <a:ext cx="5568752" cy="461665"/>
          </a:xfrm>
          <a:prstGeom prst="rect">
            <a:avLst/>
          </a:prstGeom>
          <a:noFill/>
        </p:spPr>
        <p:txBody>
          <a:bodyPr wrap="square" rtlCol="0">
            <a:spAutoFit/>
          </a:bodyPr>
          <a:lstStyle/>
          <a:p>
            <a:pPr algn="ctr"/>
            <a:r>
              <a:rPr lang="fr-FR" sz="1200" dirty="0" smtClean="0">
                <a:solidFill>
                  <a:srgbClr val="008000"/>
                </a:solidFill>
              </a:rPr>
              <a:t>Source images : </a:t>
            </a:r>
            <a:r>
              <a:rPr lang="en-US" sz="1200" dirty="0">
                <a:solidFill>
                  <a:srgbClr val="008000"/>
                </a:solidFill>
              </a:rPr>
              <a:t>Reforestation in Southern Bahia, </a:t>
            </a:r>
            <a:r>
              <a:rPr lang="en-US" sz="1200" dirty="0">
                <a:solidFill>
                  <a:srgbClr val="008000"/>
                </a:solidFill>
                <a:hlinkClick r:id="rId5"/>
              </a:rPr>
              <a:t>http://</a:t>
            </a:r>
            <a:r>
              <a:rPr lang="en-US" sz="1200" dirty="0" smtClean="0">
                <a:solidFill>
                  <a:srgbClr val="008000"/>
                </a:solidFill>
                <a:hlinkClick r:id="rId5"/>
              </a:rPr>
              <a:t>www.refloresta-bahia.org/en/how-use-website</a:t>
            </a:r>
            <a:r>
              <a:rPr lang="en-US" sz="1200" dirty="0" smtClean="0">
                <a:solidFill>
                  <a:srgbClr val="008000"/>
                </a:solidFill>
              </a:rPr>
              <a:t> </a:t>
            </a:r>
            <a:endParaRPr lang="fr-FR" sz="1200" dirty="0">
              <a:solidFill>
                <a:srgbClr val="008000"/>
              </a:solidFill>
            </a:endParaRPr>
          </a:p>
        </p:txBody>
      </p:sp>
      <p:sp>
        <p:nvSpPr>
          <p:cNvPr id="10" name="Rectangle 9"/>
          <p:cNvSpPr/>
          <p:nvPr/>
        </p:nvSpPr>
        <p:spPr>
          <a:xfrm>
            <a:off x="339219" y="5896149"/>
            <a:ext cx="5339120" cy="646331"/>
          </a:xfrm>
          <a:prstGeom prst="rect">
            <a:avLst/>
          </a:prstGeom>
        </p:spPr>
        <p:txBody>
          <a:bodyPr wrap="square">
            <a:spAutoFit/>
          </a:bodyPr>
          <a:lstStyle/>
          <a:p>
            <a:r>
              <a:rPr lang="fr-FR" sz="1200" dirty="0" err="1">
                <a:solidFill>
                  <a:srgbClr val="008000"/>
                </a:solidFill>
              </a:rPr>
              <a:t>Appendix</a:t>
            </a:r>
            <a:r>
              <a:rPr lang="fr-FR" sz="1200" dirty="0">
                <a:solidFill>
                  <a:srgbClr val="008000"/>
                </a:solidFill>
              </a:rPr>
              <a:t> 1: Key </a:t>
            </a:r>
            <a:r>
              <a:rPr lang="fr-FR" sz="1200" dirty="0" err="1">
                <a:solidFill>
                  <a:srgbClr val="008000"/>
                </a:solidFill>
              </a:rPr>
              <a:t>Biodiversity</a:t>
            </a:r>
            <a:r>
              <a:rPr lang="fr-FR" sz="1200" dirty="0">
                <a:solidFill>
                  <a:srgbClr val="008000"/>
                </a:solidFill>
              </a:rPr>
              <a:t> Components Matrix (KBCM) and Habitat Hectares Score, </a:t>
            </a:r>
            <a:r>
              <a:rPr lang="fr-FR" sz="1200" dirty="0" err="1">
                <a:solidFill>
                  <a:srgbClr val="008000"/>
                </a:solidFill>
              </a:rPr>
              <a:t>December</a:t>
            </a:r>
            <a:r>
              <a:rPr lang="fr-FR" sz="1200" dirty="0">
                <a:solidFill>
                  <a:srgbClr val="008000"/>
                </a:solidFill>
              </a:rPr>
              <a:t> 2008 </a:t>
            </a:r>
            <a:r>
              <a:rPr lang="fr-FR" sz="1200" dirty="0" err="1" smtClean="0">
                <a:solidFill>
                  <a:srgbClr val="008000"/>
                </a:solidFill>
              </a:rPr>
              <a:t>Iteration</a:t>
            </a:r>
            <a:r>
              <a:rPr lang="fr-FR" sz="1200" dirty="0" smtClean="0">
                <a:solidFill>
                  <a:srgbClr val="008000"/>
                </a:solidFill>
              </a:rPr>
              <a:t>.  Source : </a:t>
            </a:r>
            <a:r>
              <a:rPr lang="en-US" sz="1200" dirty="0">
                <a:solidFill>
                  <a:srgbClr val="008000"/>
                </a:solidFill>
              </a:rPr>
              <a:t>BBOP Pilot Project Case Study - The </a:t>
            </a:r>
            <a:r>
              <a:rPr lang="en-US" sz="1200" dirty="0" err="1">
                <a:solidFill>
                  <a:srgbClr val="008000"/>
                </a:solidFill>
              </a:rPr>
              <a:t>Ambatovy</a:t>
            </a:r>
            <a:r>
              <a:rPr lang="en-US" sz="1200" dirty="0">
                <a:solidFill>
                  <a:srgbClr val="008000"/>
                </a:solidFill>
              </a:rPr>
              <a:t> Project, </a:t>
            </a:r>
            <a:r>
              <a:rPr lang="en-US" sz="1200" dirty="0">
                <a:solidFill>
                  <a:srgbClr val="008000"/>
                </a:solidFill>
                <a:hlinkClick r:id="rId6"/>
              </a:rPr>
              <a:t>http://</a:t>
            </a:r>
            <a:r>
              <a:rPr lang="en-US" sz="1200" dirty="0" smtClean="0">
                <a:solidFill>
                  <a:srgbClr val="008000"/>
                </a:solidFill>
                <a:hlinkClick r:id="rId6"/>
              </a:rPr>
              <a:t>www.forest-trends.org/documents/files/doc_3118.pdf</a:t>
            </a:r>
            <a:r>
              <a:rPr lang="en-US" sz="1200" dirty="0" smtClean="0">
                <a:solidFill>
                  <a:srgbClr val="008000"/>
                </a:solidFill>
              </a:rPr>
              <a:t> </a:t>
            </a:r>
            <a:endParaRPr lang="fr-FR" sz="1200" dirty="0">
              <a:solidFill>
                <a:srgbClr val="008000"/>
              </a:solidFill>
            </a:endParaRPr>
          </a:p>
        </p:txBody>
      </p:sp>
    </p:spTree>
    <p:extLst>
      <p:ext uri="{BB962C8B-B14F-4D97-AF65-F5344CB8AC3E}">
        <p14:creationId xmlns:p14="http://schemas.microsoft.com/office/powerpoint/2010/main" val="331482135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p:cNvSpPr txBox="1"/>
          <p:nvPr/>
        </p:nvSpPr>
        <p:spPr>
          <a:xfrm>
            <a:off x="2408779"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16" name="Espace réservé du numéro de diapositive 15"/>
          <p:cNvSpPr>
            <a:spLocks noGrp="1"/>
          </p:cNvSpPr>
          <p:nvPr>
            <p:ph type="sldNum" sz="quarter" idx="12"/>
          </p:nvPr>
        </p:nvSpPr>
        <p:spPr>
          <a:xfrm>
            <a:off x="336175" y="75551"/>
            <a:ext cx="525591" cy="475065"/>
          </a:xfrm>
        </p:spPr>
        <p:txBody>
          <a:bodyPr/>
          <a:lstStyle/>
          <a:p>
            <a:fld id="{814B13E8-1059-4FEE-952E-0153852B3488}" type="slidenum">
              <a:rPr lang="fr-FR" smtClean="0"/>
              <a:t>143</a:t>
            </a:fld>
            <a:endParaRPr lang="fr-FR"/>
          </a:p>
        </p:txBody>
      </p:sp>
      <p:sp>
        <p:nvSpPr>
          <p:cNvPr id="5" name="Rectangle 4"/>
          <p:cNvSpPr/>
          <p:nvPr/>
        </p:nvSpPr>
        <p:spPr>
          <a:xfrm>
            <a:off x="117697" y="671639"/>
            <a:ext cx="5785562" cy="646331"/>
          </a:xfrm>
          <a:prstGeom prst="rect">
            <a:avLst/>
          </a:prstGeom>
        </p:spPr>
        <p:txBody>
          <a:bodyPr wrap="square">
            <a:spAutoFit/>
          </a:bodyPr>
          <a:lstStyle/>
          <a:p>
            <a:r>
              <a:rPr lang="fr-FR" dirty="0" smtClean="0">
                <a:solidFill>
                  <a:srgbClr val="008000"/>
                </a:solidFill>
              </a:rPr>
              <a:t>A6. </a:t>
            </a:r>
            <a:r>
              <a:rPr lang="fr-FR" b="1" dirty="0">
                <a:solidFill>
                  <a:srgbClr val="008000"/>
                </a:solidFill>
              </a:rPr>
              <a:t>Liste des espèces que l’on souhaiterait revoir sur le </a:t>
            </a:r>
            <a:r>
              <a:rPr lang="fr-FR" b="1" dirty="0" smtClean="0">
                <a:solidFill>
                  <a:srgbClr val="008000"/>
                </a:solidFill>
              </a:rPr>
              <a:t>littoral</a:t>
            </a:r>
            <a:r>
              <a:rPr lang="fr-FR" dirty="0" smtClean="0">
                <a:solidFill>
                  <a:srgbClr val="008000"/>
                </a:solidFill>
              </a:rPr>
              <a:t> (suite)</a:t>
            </a:r>
            <a:endParaRPr lang="fr-FR" dirty="0">
              <a:solidFill>
                <a:srgbClr val="008000"/>
              </a:solidFill>
            </a:endParaRPr>
          </a:p>
        </p:txBody>
      </p:sp>
      <p:graphicFrame>
        <p:nvGraphicFramePr>
          <p:cNvPr id="2" name="Tableau 1"/>
          <p:cNvGraphicFramePr>
            <a:graphicFrameLocks noGrp="1"/>
          </p:cNvGraphicFramePr>
          <p:nvPr>
            <p:extLst>
              <p:ext uri="{D42A27DB-BD31-4B8C-83A1-F6EECF244321}">
                <p14:modId xmlns:p14="http://schemas.microsoft.com/office/powerpoint/2010/main" val="1979607958"/>
              </p:ext>
            </p:extLst>
          </p:nvPr>
        </p:nvGraphicFramePr>
        <p:xfrm>
          <a:off x="6318140" y="994804"/>
          <a:ext cx="5515273" cy="5468725"/>
        </p:xfrm>
        <a:graphic>
          <a:graphicData uri="http://schemas.openxmlformats.org/drawingml/2006/table">
            <a:tbl>
              <a:tblPr>
                <a:tableStyleId>{5C22544A-7EE6-4342-B048-85BDC9FD1C3A}</a:tableStyleId>
              </a:tblPr>
              <a:tblGrid>
                <a:gridCol w="2406884"/>
                <a:gridCol w="371220"/>
                <a:gridCol w="834548"/>
                <a:gridCol w="406574"/>
                <a:gridCol w="545201"/>
                <a:gridCol w="405645"/>
                <a:gridCol w="545201"/>
              </a:tblGrid>
              <a:tr h="174553">
                <a:tc>
                  <a:txBody>
                    <a:bodyPr/>
                    <a:lstStyle/>
                    <a:p>
                      <a:pPr marL="8890" eaLnBrk="0" fontAlgn="base" hangingPunct="0">
                        <a:lnSpc>
                          <a:spcPts val="460"/>
                        </a:lnSpc>
                        <a:spcAft>
                          <a:spcPts val="0"/>
                        </a:spcAft>
                      </a:pPr>
                      <a:r>
                        <a:rPr lang="fr-FR" sz="900" b="1" dirty="0">
                          <a:solidFill>
                            <a:srgbClr val="008000"/>
                          </a:solidFill>
                          <a:effectLst/>
                        </a:rPr>
                        <a:t>INSECTS</a:t>
                      </a:r>
                      <a:endParaRPr lang="fr-FR" sz="900" b="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4553">
                <a:tc>
                  <a:txBody>
                    <a:bodyPr/>
                    <a:lstStyle/>
                    <a:p>
                      <a:pPr marL="8890" eaLnBrk="0" fontAlgn="base" hangingPunct="0">
                        <a:lnSpc>
                          <a:spcPts val="410"/>
                        </a:lnSpc>
                        <a:spcAft>
                          <a:spcPts val="0"/>
                        </a:spcAft>
                      </a:pPr>
                      <a:r>
                        <a:rPr lang="fr-FR" sz="900" i="1" dirty="0" err="1">
                          <a:solidFill>
                            <a:srgbClr val="008000"/>
                          </a:solidFill>
                          <a:effectLst/>
                        </a:rPr>
                        <a:t>Amblyopone</a:t>
                      </a:r>
                      <a:r>
                        <a:rPr lang="fr-FR" sz="900" i="1" dirty="0">
                          <a:solidFill>
                            <a:srgbClr val="008000"/>
                          </a:solidFill>
                          <a:effectLst/>
                        </a:rPr>
                        <a:t> </a:t>
                      </a:r>
                      <a:r>
                        <a:rPr lang="fr-FR" sz="900" i="1" dirty="0" err="1">
                          <a:solidFill>
                            <a:srgbClr val="008000"/>
                          </a:solidFill>
                          <a:effectLst/>
                        </a:rPr>
                        <a:t>sp</a:t>
                      </a:r>
                      <a:r>
                        <a:rPr lang="fr-FR" sz="900" i="1" dirty="0">
                          <a:solidFill>
                            <a:srgbClr val="008000"/>
                          </a:solidFill>
                          <a:effectLst/>
                        </a:rPr>
                        <a:t>. mad-01</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0"/>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1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4553">
                <a:tc>
                  <a:txBody>
                    <a:bodyPr/>
                    <a:lstStyle/>
                    <a:p>
                      <a:pPr marL="8890" eaLnBrk="0" fontAlgn="base" hangingPunct="0">
                        <a:lnSpc>
                          <a:spcPts val="415"/>
                        </a:lnSpc>
                        <a:spcAft>
                          <a:spcPts val="0"/>
                        </a:spcAft>
                      </a:pPr>
                      <a:r>
                        <a:rPr lang="fr-FR" sz="900" i="1">
                          <a:solidFill>
                            <a:srgbClr val="008000"/>
                          </a:solidFill>
                          <a:effectLst/>
                        </a:rPr>
                        <a:t>Amblyopone sp.2</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4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4553">
                <a:tc>
                  <a:txBody>
                    <a:bodyPr/>
                    <a:lstStyle/>
                    <a:p>
                      <a:pPr marL="8890" eaLnBrk="0" fontAlgn="base" hangingPunct="0">
                        <a:lnSpc>
                          <a:spcPts val="435"/>
                        </a:lnSpc>
                        <a:spcAft>
                          <a:spcPts val="0"/>
                        </a:spcAft>
                      </a:pPr>
                      <a:r>
                        <a:rPr lang="fr-FR" sz="900" i="1" spc="5">
                          <a:solidFill>
                            <a:srgbClr val="008000"/>
                          </a:solidFill>
                          <a:effectLst/>
                        </a:rPr>
                        <a:t>Artitropa hollandi</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6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4553">
                <a:tc>
                  <a:txBody>
                    <a:bodyPr/>
                    <a:lstStyle/>
                    <a:p>
                      <a:pPr marL="8890" eaLnBrk="0" fontAlgn="base" hangingPunct="0">
                        <a:lnSpc>
                          <a:spcPts val="460"/>
                        </a:lnSpc>
                        <a:spcAft>
                          <a:spcPts val="0"/>
                        </a:spcAft>
                      </a:pPr>
                      <a:r>
                        <a:rPr lang="fr-FR" sz="900" i="1" dirty="0" err="1">
                          <a:solidFill>
                            <a:srgbClr val="008000"/>
                          </a:solidFill>
                          <a:effectLst/>
                        </a:rPr>
                        <a:t>Cerapachys</a:t>
                      </a:r>
                      <a:r>
                        <a:rPr lang="fr-FR" sz="900" i="1" dirty="0">
                          <a:solidFill>
                            <a:srgbClr val="008000"/>
                          </a:solidFill>
                          <a:effectLst/>
                        </a:rPr>
                        <a:t> </a:t>
                      </a:r>
                      <a:r>
                        <a:rPr lang="fr-FR" sz="900" i="1" dirty="0" err="1">
                          <a:solidFill>
                            <a:srgbClr val="008000"/>
                          </a:solidFill>
                          <a:effectLst/>
                        </a:rPr>
                        <a:t>lividus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6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4553">
                <a:tc>
                  <a:txBody>
                    <a:bodyPr/>
                    <a:lstStyle/>
                    <a:p>
                      <a:pPr marL="8890" eaLnBrk="0" fontAlgn="base" hangingPunct="0">
                        <a:lnSpc>
                          <a:spcPts val="415"/>
                        </a:lnSpc>
                        <a:spcAft>
                          <a:spcPts val="0"/>
                        </a:spcAft>
                      </a:pPr>
                      <a:r>
                        <a:rPr lang="fr-FR" sz="900" i="1" dirty="0" err="1">
                          <a:solidFill>
                            <a:srgbClr val="008000"/>
                          </a:solidFill>
                          <a:effectLst/>
                        </a:rPr>
                        <a:t>Cerapachys</a:t>
                      </a:r>
                      <a:r>
                        <a:rPr lang="fr-FR" sz="900" i="1" dirty="0">
                          <a:solidFill>
                            <a:srgbClr val="008000"/>
                          </a:solidFill>
                          <a:effectLst/>
                        </a:rPr>
                        <a:t> </a:t>
                      </a:r>
                      <a:r>
                        <a:rPr lang="fr-FR" sz="900" i="1" dirty="0" err="1">
                          <a:solidFill>
                            <a:srgbClr val="008000"/>
                          </a:solidFill>
                          <a:effectLst/>
                        </a:rPr>
                        <a:t>sp</a:t>
                      </a:r>
                      <a:r>
                        <a:rPr lang="fr-FR" sz="900" i="1" dirty="0">
                          <a:solidFill>
                            <a:srgbClr val="008000"/>
                          </a:solidFill>
                          <a:effectLst/>
                        </a:rPr>
                        <a:t>. mad-38</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5"/>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15"/>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4553">
                <a:tc>
                  <a:txBody>
                    <a:bodyPr/>
                    <a:lstStyle/>
                    <a:p>
                      <a:pPr marL="8890" eaLnBrk="0" fontAlgn="base" hangingPunct="0">
                        <a:lnSpc>
                          <a:spcPts val="410"/>
                        </a:lnSpc>
                        <a:spcAft>
                          <a:spcPts val="0"/>
                        </a:spcAft>
                      </a:pPr>
                      <a:r>
                        <a:rPr lang="fr-FR" sz="900" i="1" dirty="0" err="1">
                          <a:solidFill>
                            <a:srgbClr val="008000"/>
                          </a:solidFill>
                          <a:effectLst/>
                        </a:rPr>
                        <a:t>Cerapachys</a:t>
                      </a:r>
                      <a:r>
                        <a:rPr lang="fr-FR" sz="900" i="1" dirty="0">
                          <a:solidFill>
                            <a:srgbClr val="008000"/>
                          </a:solidFill>
                          <a:effectLst/>
                        </a:rPr>
                        <a:t> sp.6</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35"/>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4553">
                <a:tc>
                  <a:txBody>
                    <a:bodyPr/>
                    <a:lstStyle/>
                    <a:p>
                      <a:pPr marL="8890" eaLnBrk="0" fontAlgn="base" hangingPunct="0">
                        <a:lnSpc>
                          <a:spcPts val="435"/>
                        </a:lnSpc>
                        <a:spcAft>
                          <a:spcPts val="0"/>
                        </a:spcAft>
                      </a:pPr>
                      <a:r>
                        <a:rPr lang="fr-FR" sz="900" i="1" dirty="0" err="1">
                          <a:solidFill>
                            <a:srgbClr val="008000"/>
                          </a:solidFill>
                          <a:effectLst/>
                        </a:rPr>
                        <a:t>Cerapachys</a:t>
                      </a:r>
                      <a:r>
                        <a:rPr lang="fr-FR" sz="900" i="1" dirty="0">
                          <a:solidFill>
                            <a:srgbClr val="008000"/>
                          </a:solidFill>
                          <a:effectLst/>
                        </a:rPr>
                        <a:t> sp.7</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35"/>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4553">
                <a:tc>
                  <a:txBody>
                    <a:bodyPr/>
                    <a:lstStyle/>
                    <a:p>
                      <a:pPr marL="8890" eaLnBrk="0" fontAlgn="base" hangingPunct="0">
                        <a:lnSpc>
                          <a:spcPts val="460"/>
                        </a:lnSpc>
                        <a:spcAft>
                          <a:spcPts val="0"/>
                        </a:spcAft>
                      </a:pPr>
                      <a:r>
                        <a:rPr lang="fr-FR" sz="900" i="1" dirty="0" err="1">
                          <a:solidFill>
                            <a:srgbClr val="008000"/>
                          </a:solidFill>
                          <a:effectLst/>
                        </a:rPr>
                        <a:t>Coeliades</a:t>
                      </a:r>
                      <a:r>
                        <a:rPr lang="fr-FR" sz="900" i="1" dirty="0">
                          <a:solidFill>
                            <a:srgbClr val="008000"/>
                          </a:solidFill>
                          <a:effectLst/>
                        </a:rPr>
                        <a:t> </a:t>
                      </a:r>
                      <a:r>
                        <a:rPr lang="fr-FR" sz="900" i="1" dirty="0" err="1">
                          <a:solidFill>
                            <a:srgbClr val="008000"/>
                          </a:solidFill>
                          <a:effectLst/>
                        </a:rPr>
                        <a:t>fidia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6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4553">
                <a:tc>
                  <a:txBody>
                    <a:bodyPr/>
                    <a:lstStyle/>
                    <a:p>
                      <a:pPr marL="8890" eaLnBrk="0" fontAlgn="base" hangingPunct="0">
                        <a:lnSpc>
                          <a:spcPts val="485"/>
                        </a:lnSpc>
                        <a:spcAft>
                          <a:spcPts val="0"/>
                        </a:spcAft>
                      </a:pPr>
                      <a:r>
                        <a:rPr lang="fr-FR" sz="900" i="1" dirty="0" err="1">
                          <a:solidFill>
                            <a:srgbClr val="008000"/>
                          </a:solidFill>
                          <a:effectLst/>
                        </a:rPr>
                        <a:t>Colotis</a:t>
                      </a:r>
                      <a:r>
                        <a:rPr lang="fr-FR" sz="900" i="1" dirty="0">
                          <a:solidFill>
                            <a:srgbClr val="008000"/>
                          </a:solidFill>
                          <a:effectLst/>
                        </a:rPr>
                        <a:t> </a:t>
                      </a:r>
                      <a:r>
                        <a:rPr lang="fr-FR" sz="900" i="1" dirty="0" err="1">
                          <a:solidFill>
                            <a:srgbClr val="008000"/>
                          </a:solidFill>
                          <a:effectLst/>
                        </a:rPr>
                        <a:t>lucasi</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85"/>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4553">
                <a:tc>
                  <a:txBody>
                    <a:bodyPr/>
                    <a:lstStyle/>
                    <a:p>
                      <a:pPr marL="8890" eaLnBrk="0" fontAlgn="base" hangingPunct="0">
                        <a:lnSpc>
                          <a:spcPts val="410"/>
                        </a:lnSpc>
                        <a:spcAft>
                          <a:spcPts val="0"/>
                        </a:spcAft>
                      </a:pPr>
                      <a:r>
                        <a:rPr lang="fr-FR" sz="900" i="1" dirty="0">
                          <a:solidFill>
                            <a:srgbClr val="008000"/>
                          </a:solidFill>
                          <a:effectLst/>
                        </a:rPr>
                        <a:t>Fulda </a:t>
                      </a:r>
                      <a:r>
                        <a:rPr lang="fr-FR" sz="900" i="1" dirty="0" err="1">
                          <a:solidFill>
                            <a:srgbClr val="008000"/>
                          </a:solidFill>
                          <a:effectLst/>
                        </a:rPr>
                        <a:t>imorina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35"/>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4553">
                <a:tc>
                  <a:txBody>
                    <a:bodyPr/>
                    <a:lstStyle/>
                    <a:p>
                      <a:pPr marL="8890" eaLnBrk="0" fontAlgn="base" hangingPunct="0">
                        <a:lnSpc>
                          <a:spcPts val="440"/>
                        </a:lnSpc>
                        <a:spcAft>
                          <a:spcPts val="0"/>
                        </a:spcAft>
                      </a:pPr>
                      <a:r>
                        <a:rPr lang="fr-FR" sz="900" i="1" dirty="0" err="1">
                          <a:solidFill>
                            <a:srgbClr val="008000"/>
                          </a:solidFill>
                          <a:effectLst/>
                        </a:rPr>
                        <a:t>Heteropsis</a:t>
                      </a:r>
                      <a:r>
                        <a:rPr lang="fr-FR" sz="900" i="1" dirty="0">
                          <a:solidFill>
                            <a:srgbClr val="008000"/>
                          </a:solidFill>
                          <a:effectLst/>
                        </a:rPr>
                        <a:t> </a:t>
                      </a:r>
                      <a:r>
                        <a:rPr lang="fr-FR" sz="900" i="1" dirty="0" err="1">
                          <a:solidFill>
                            <a:srgbClr val="008000"/>
                          </a:solidFill>
                          <a:effectLst/>
                        </a:rPr>
                        <a:t>andasibe</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4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4553">
                <a:tc>
                  <a:txBody>
                    <a:bodyPr/>
                    <a:lstStyle/>
                    <a:p>
                      <a:pPr marL="8890" eaLnBrk="0" fontAlgn="base" hangingPunct="0">
                        <a:lnSpc>
                          <a:spcPts val="435"/>
                        </a:lnSpc>
                        <a:spcAft>
                          <a:spcPts val="0"/>
                        </a:spcAft>
                      </a:pPr>
                      <a:r>
                        <a:rPr lang="fr-FR" sz="900" i="1" dirty="0" err="1">
                          <a:solidFill>
                            <a:srgbClr val="008000"/>
                          </a:solidFill>
                          <a:effectLst/>
                        </a:rPr>
                        <a:t>Heteropsis</a:t>
                      </a:r>
                      <a:r>
                        <a:rPr lang="fr-FR" sz="900" i="1" dirty="0">
                          <a:solidFill>
                            <a:srgbClr val="008000"/>
                          </a:solidFill>
                          <a:effectLst/>
                        </a:rPr>
                        <a:t> </a:t>
                      </a:r>
                      <a:r>
                        <a:rPr lang="fr-FR" sz="900" i="1" dirty="0" err="1">
                          <a:solidFill>
                            <a:srgbClr val="008000"/>
                          </a:solidFill>
                          <a:effectLst/>
                        </a:rPr>
                        <a:t>paradoxa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6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4553">
                <a:tc>
                  <a:txBody>
                    <a:bodyPr/>
                    <a:lstStyle/>
                    <a:p>
                      <a:pPr marL="8890" eaLnBrk="0" fontAlgn="base" hangingPunct="0">
                        <a:lnSpc>
                          <a:spcPts val="460"/>
                        </a:lnSpc>
                        <a:spcAft>
                          <a:spcPts val="0"/>
                        </a:spcAft>
                      </a:pPr>
                      <a:r>
                        <a:rPr lang="fr-FR" sz="900" i="1" dirty="0" err="1">
                          <a:solidFill>
                            <a:srgbClr val="008000"/>
                          </a:solidFill>
                          <a:effectLst/>
                        </a:rPr>
                        <a:t>Hovala</a:t>
                      </a:r>
                      <a:r>
                        <a:rPr lang="fr-FR" sz="900" i="1" dirty="0">
                          <a:solidFill>
                            <a:srgbClr val="008000"/>
                          </a:solidFill>
                          <a:effectLst/>
                        </a:rPr>
                        <a:t> </a:t>
                      </a:r>
                      <a:r>
                        <a:rPr lang="fr-FR" sz="900" i="1" dirty="0" err="1">
                          <a:solidFill>
                            <a:srgbClr val="008000"/>
                          </a:solidFill>
                          <a:effectLst/>
                        </a:rPr>
                        <a:t>sp</a:t>
                      </a:r>
                      <a:r>
                        <a:rPr lang="fr-FR" sz="900" i="1" dirty="0">
                          <a:solidFill>
                            <a:srgbClr val="008000"/>
                          </a:solidFill>
                          <a:effectLst/>
                        </a:rPr>
                        <a:t>. 2</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85"/>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4553">
                <a:tc>
                  <a:txBody>
                    <a:bodyPr/>
                    <a:lstStyle/>
                    <a:p>
                      <a:pPr marL="8890" eaLnBrk="0" fontAlgn="base" hangingPunct="0">
                        <a:lnSpc>
                          <a:spcPts val="415"/>
                        </a:lnSpc>
                        <a:spcAft>
                          <a:spcPts val="0"/>
                        </a:spcAft>
                      </a:pPr>
                      <a:r>
                        <a:rPr lang="fr-FR" sz="900" i="1" dirty="0" err="1">
                          <a:solidFill>
                            <a:srgbClr val="008000"/>
                          </a:solidFill>
                          <a:effectLst/>
                        </a:rPr>
                        <a:t>Malaza</a:t>
                      </a:r>
                      <a:r>
                        <a:rPr lang="fr-FR" sz="900" i="1" dirty="0">
                          <a:solidFill>
                            <a:srgbClr val="008000"/>
                          </a:solidFill>
                          <a:effectLst/>
                        </a:rPr>
                        <a:t> </a:t>
                      </a:r>
                      <a:r>
                        <a:rPr lang="fr-FR" sz="900" i="1" dirty="0" err="1">
                          <a:solidFill>
                            <a:srgbClr val="008000"/>
                          </a:solidFill>
                          <a:effectLst/>
                        </a:rPr>
                        <a:t>carmides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5"/>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15"/>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4553">
                <a:tc>
                  <a:txBody>
                    <a:bodyPr/>
                    <a:lstStyle/>
                    <a:p>
                      <a:pPr marL="8890" eaLnBrk="0" fontAlgn="base" hangingPunct="0">
                        <a:lnSpc>
                          <a:spcPts val="410"/>
                        </a:lnSpc>
                        <a:spcAft>
                          <a:spcPts val="0"/>
                        </a:spcAft>
                      </a:pPr>
                      <a:r>
                        <a:rPr lang="fr-FR" sz="900" i="1" dirty="0" err="1">
                          <a:solidFill>
                            <a:srgbClr val="008000"/>
                          </a:solidFill>
                          <a:effectLst/>
                        </a:rPr>
                        <a:t>Mystrium</a:t>
                      </a:r>
                      <a:r>
                        <a:rPr lang="fr-FR" sz="900" i="1" dirty="0">
                          <a:solidFill>
                            <a:srgbClr val="008000"/>
                          </a:solidFill>
                          <a:effectLst/>
                        </a:rPr>
                        <a:t> </a:t>
                      </a:r>
                      <a:r>
                        <a:rPr lang="fr-FR" sz="900" i="1" dirty="0" err="1">
                          <a:solidFill>
                            <a:srgbClr val="008000"/>
                          </a:solidFill>
                          <a:effectLst/>
                        </a:rPr>
                        <a:t>mysticum</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35"/>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4553">
                <a:tc>
                  <a:txBody>
                    <a:bodyPr/>
                    <a:lstStyle/>
                    <a:p>
                      <a:pPr marL="8890" eaLnBrk="0" fontAlgn="base" hangingPunct="0">
                        <a:lnSpc>
                          <a:spcPts val="435"/>
                        </a:lnSpc>
                        <a:spcAft>
                          <a:spcPts val="0"/>
                        </a:spcAft>
                      </a:pPr>
                      <a:r>
                        <a:rPr lang="fr-FR" sz="900" i="1" spc="5" dirty="0" err="1">
                          <a:solidFill>
                            <a:srgbClr val="008000"/>
                          </a:solidFill>
                          <a:effectLst/>
                        </a:rPr>
                        <a:t>Mystrium</a:t>
                      </a:r>
                      <a:r>
                        <a:rPr lang="fr-FR" sz="900" i="1" spc="5" dirty="0">
                          <a:solidFill>
                            <a:srgbClr val="008000"/>
                          </a:solidFill>
                          <a:effectLst/>
                        </a:rPr>
                        <a:t> </a:t>
                      </a:r>
                      <a:r>
                        <a:rPr lang="fr-FR" sz="900" i="1" spc="5" dirty="0" err="1">
                          <a:solidFill>
                            <a:srgbClr val="008000"/>
                          </a:solidFill>
                          <a:effectLst/>
                        </a:rPr>
                        <a:t>rogeri</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6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4553">
                <a:tc>
                  <a:txBody>
                    <a:bodyPr/>
                    <a:lstStyle/>
                    <a:p>
                      <a:pPr marL="8890" eaLnBrk="0" fontAlgn="base" hangingPunct="0">
                        <a:lnSpc>
                          <a:spcPts val="460"/>
                        </a:lnSpc>
                        <a:spcAft>
                          <a:spcPts val="0"/>
                        </a:spcAft>
                      </a:pPr>
                      <a:r>
                        <a:rPr lang="fr-FR" sz="900" i="1" dirty="0" err="1">
                          <a:solidFill>
                            <a:srgbClr val="008000"/>
                          </a:solidFill>
                          <a:effectLst/>
                        </a:rPr>
                        <a:t>Proceratium</a:t>
                      </a:r>
                      <a:r>
                        <a:rPr lang="fr-FR" sz="900" i="1" dirty="0">
                          <a:solidFill>
                            <a:srgbClr val="008000"/>
                          </a:solidFill>
                          <a:effectLst/>
                        </a:rPr>
                        <a:t> sp.1</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6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4553">
                <a:tc>
                  <a:txBody>
                    <a:bodyPr/>
                    <a:lstStyle/>
                    <a:p>
                      <a:pPr marL="8890" eaLnBrk="0" fontAlgn="base" hangingPunct="0">
                        <a:lnSpc>
                          <a:spcPts val="485"/>
                        </a:lnSpc>
                        <a:spcAft>
                          <a:spcPts val="0"/>
                        </a:spcAft>
                      </a:pPr>
                      <a:r>
                        <a:rPr lang="fr-FR" sz="900" i="1" dirty="0" err="1">
                          <a:solidFill>
                            <a:srgbClr val="008000"/>
                          </a:solidFill>
                          <a:effectLst/>
                        </a:rPr>
                        <a:t>Smerina</a:t>
                      </a:r>
                      <a:r>
                        <a:rPr lang="fr-FR" sz="900" i="1" dirty="0">
                          <a:solidFill>
                            <a:srgbClr val="008000"/>
                          </a:solidFill>
                          <a:effectLst/>
                        </a:rPr>
                        <a:t> </a:t>
                      </a:r>
                      <a:r>
                        <a:rPr lang="fr-FR" sz="900" i="1" dirty="0" err="1">
                          <a:solidFill>
                            <a:srgbClr val="008000"/>
                          </a:solidFill>
                          <a:effectLst/>
                        </a:rPr>
                        <a:t>manoro</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85"/>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4553">
                <a:tc>
                  <a:txBody>
                    <a:bodyPr/>
                    <a:lstStyle/>
                    <a:p>
                      <a:pPr marL="8890" eaLnBrk="0" fontAlgn="base" hangingPunct="0">
                        <a:lnSpc>
                          <a:spcPts val="410"/>
                        </a:lnSpc>
                        <a:spcAft>
                          <a:spcPts val="0"/>
                        </a:spcAft>
                      </a:pPr>
                      <a:r>
                        <a:rPr lang="fr-FR" sz="900" i="1" dirty="0" err="1">
                          <a:solidFill>
                            <a:srgbClr val="008000"/>
                          </a:solidFill>
                          <a:effectLst/>
                        </a:rPr>
                        <a:t>Strabena</a:t>
                      </a:r>
                      <a:r>
                        <a:rPr lang="fr-FR" sz="900" i="1" dirty="0">
                          <a:solidFill>
                            <a:srgbClr val="008000"/>
                          </a:solidFill>
                          <a:effectLst/>
                        </a:rPr>
                        <a:t> </a:t>
                      </a:r>
                      <a:r>
                        <a:rPr lang="fr-FR" sz="900" i="1" dirty="0" err="1">
                          <a:solidFill>
                            <a:srgbClr val="008000"/>
                          </a:solidFill>
                          <a:effectLst/>
                        </a:rPr>
                        <a:t>consobrina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35"/>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4553">
                <a:tc>
                  <a:txBody>
                    <a:bodyPr/>
                    <a:lstStyle/>
                    <a:p>
                      <a:pPr marL="8890" eaLnBrk="0" fontAlgn="base" hangingPunct="0">
                        <a:lnSpc>
                          <a:spcPts val="440"/>
                        </a:lnSpc>
                        <a:spcAft>
                          <a:spcPts val="0"/>
                        </a:spcAft>
                      </a:pPr>
                      <a:r>
                        <a:rPr lang="fr-FR" sz="900" i="1" dirty="0" err="1">
                          <a:solidFill>
                            <a:srgbClr val="008000"/>
                          </a:solidFill>
                          <a:effectLst/>
                        </a:rPr>
                        <a:t>Strabena</a:t>
                      </a:r>
                      <a:r>
                        <a:rPr lang="fr-FR" sz="900" i="1" dirty="0">
                          <a:solidFill>
                            <a:srgbClr val="008000"/>
                          </a:solidFill>
                          <a:effectLst/>
                        </a:rPr>
                        <a:t> </a:t>
                      </a:r>
                      <a:r>
                        <a:rPr lang="fr-FR" sz="900" i="1" dirty="0" err="1">
                          <a:solidFill>
                            <a:srgbClr val="008000"/>
                          </a:solidFill>
                          <a:effectLst/>
                        </a:rPr>
                        <a:t>dyscola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4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4553">
                <a:tc>
                  <a:txBody>
                    <a:bodyPr/>
                    <a:lstStyle/>
                    <a:p>
                      <a:pPr marL="8890" eaLnBrk="0" fontAlgn="base" hangingPunct="0">
                        <a:lnSpc>
                          <a:spcPts val="460"/>
                        </a:lnSpc>
                        <a:spcAft>
                          <a:spcPts val="0"/>
                        </a:spcAft>
                      </a:pPr>
                      <a:r>
                        <a:rPr lang="fr-FR" sz="900" i="1" dirty="0" err="1">
                          <a:solidFill>
                            <a:srgbClr val="008000"/>
                          </a:solidFill>
                          <a:effectLst/>
                        </a:rPr>
                        <a:t>Strabena</a:t>
                      </a:r>
                      <a:r>
                        <a:rPr lang="fr-FR" sz="900" i="1" dirty="0">
                          <a:solidFill>
                            <a:srgbClr val="008000"/>
                          </a:solidFill>
                          <a:effectLst/>
                        </a:rPr>
                        <a:t> </a:t>
                      </a:r>
                      <a:r>
                        <a:rPr lang="fr-FR" sz="900" i="1" dirty="0" err="1">
                          <a:solidFill>
                            <a:srgbClr val="008000"/>
                          </a:solidFill>
                          <a:effectLst/>
                        </a:rPr>
                        <a:t>modestissima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6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4553">
                <a:tc>
                  <a:txBody>
                    <a:bodyPr/>
                    <a:lstStyle/>
                    <a:p>
                      <a:pPr marL="8890" eaLnBrk="0" fontAlgn="base" hangingPunct="0">
                        <a:lnSpc>
                          <a:spcPts val="390"/>
                        </a:lnSpc>
                        <a:spcAft>
                          <a:spcPts val="0"/>
                        </a:spcAft>
                      </a:pPr>
                      <a:r>
                        <a:rPr lang="fr-FR" sz="900" i="1" dirty="0" err="1">
                          <a:solidFill>
                            <a:srgbClr val="008000"/>
                          </a:solidFill>
                          <a:effectLst/>
                        </a:rPr>
                        <a:t>Strabena</a:t>
                      </a:r>
                      <a:r>
                        <a:rPr lang="fr-FR" sz="900" i="1" dirty="0">
                          <a:solidFill>
                            <a:srgbClr val="008000"/>
                          </a:solidFill>
                          <a:effectLst/>
                        </a:rPr>
                        <a:t> </a:t>
                      </a:r>
                      <a:r>
                        <a:rPr lang="fr-FR" sz="900" i="1" dirty="0" err="1">
                          <a:solidFill>
                            <a:srgbClr val="008000"/>
                          </a:solidFill>
                          <a:effectLst/>
                        </a:rPr>
                        <a:t>niveata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5"/>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15"/>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4553">
                <a:tc>
                  <a:txBody>
                    <a:bodyPr/>
                    <a:lstStyle/>
                    <a:p>
                      <a:pPr marL="8890" eaLnBrk="0" fontAlgn="base" hangingPunct="0">
                        <a:lnSpc>
                          <a:spcPts val="415"/>
                        </a:lnSpc>
                        <a:spcAft>
                          <a:spcPts val="0"/>
                        </a:spcAft>
                      </a:pPr>
                      <a:r>
                        <a:rPr lang="fr-FR" sz="900" i="1" dirty="0" err="1">
                          <a:solidFill>
                            <a:srgbClr val="008000"/>
                          </a:solidFill>
                          <a:effectLst/>
                        </a:rPr>
                        <a:t>Strabena</a:t>
                      </a:r>
                      <a:r>
                        <a:rPr lang="fr-FR" sz="900" i="1" dirty="0">
                          <a:solidFill>
                            <a:srgbClr val="008000"/>
                          </a:solidFill>
                          <a:effectLst/>
                        </a:rPr>
                        <a:t> </a:t>
                      </a:r>
                      <a:r>
                        <a:rPr lang="fr-FR" sz="900" i="1" dirty="0" err="1">
                          <a:solidFill>
                            <a:srgbClr val="008000"/>
                          </a:solidFill>
                          <a:effectLst/>
                        </a:rPr>
                        <a:t>perroti</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5"/>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15"/>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4553">
                <a:tc>
                  <a:txBody>
                    <a:bodyPr/>
                    <a:lstStyle/>
                    <a:p>
                      <a:pPr marL="8890" eaLnBrk="0" fontAlgn="base" hangingPunct="0">
                        <a:lnSpc>
                          <a:spcPts val="435"/>
                        </a:lnSpc>
                        <a:spcAft>
                          <a:spcPts val="0"/>
                        </a:spcAft>
                      </a:pPr>
                      <a:r>
                        <a:rPr lang="fr-FR" sz="900" i="1" dirty="0" err="1">
                          <a:solidFill>
                            <a:srgbClr val="008000"/>
                          </a:solidFill>
                          <a:effectLst/>
                        </a:rPr>
                        <a:t>Vitsika</a:t>
                      </a:r>
                      <a:r>
                        <a:rPr lang="fr-FR" sz="900" i="1" dirty="0">
                          <a:solidFill>
                            <a:srgbClr val="008000"/>
                          </a:solidFill>
                          <a:effectLst/>
                        </a:rPr>
                        <a:t> sp.1</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NE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35"/>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Rectangle 5"/>
          <p:cNvSpPr/>
          <p:nvPr/>
        </p:nvSpPr>
        <p:spPr>
          <a:xfrm>
            <a:off x="104249" y="5389581"/>
            <a:ext cx="2854104" cy="1194099"/>
          </a:xfrm>
          <a:prstGeom prst="rect">
            <a:avLst/>
          </a:prstGeom>
        </p:spPr>
        <p:txBody>
          <a:bodyPr wrap="square">
            <a:spAutoFit/>
          </a:bodyPr>
          <a:lstStyle/>
          <a:p>
            <a:r>
              <a:rPr lang="fr-FR" sz="1200" dirty="0" err="1">
                <a:solidFill>
                  <a:srgbClr val="008000"/>
                </a:solidFill>
              </a:rPr>
              <a:t>Appendix</a:t>
            </a:r>
            <a:r>
              <a:rPr lang="fr-FR" sz="1200" dirty="0">
                <a:solidFill>
                  <a:srgbClr val="008000"/>
                </a:solidFill>
              </a:rPr>
              <a:t> 1: Key </a:t>
            </a:r>
            <a:r>
              <a:rPr lang="fr-FR" sz="1200" dirty="0" err="1">
                <a:solidFill>
                  <a:srgbClr val="008000"/>
                </a:solidFill>
              </a:rPr>
              <a:t>Biodiversity</a:t>
            </a:r>
            <a:r>
              <a:rPr lang="fr-FR" sz="1200" dirty="0">
                <a:solidFill>
                  <a:srgbClr val="008000"/>
                </a:solidFill>
              </a:rPr>
              <a:t> Components Matrix (KBCM) and Habitat Hectares Score, </a:t>
            </a:r>
            <a:r>
              <a:rPr lang="fr-FR" sz="1200" dirty="0" err="1">
                <a:solidFill>
                  <a:srgbClr val="008000"/>
                </a:solidFill>
              </a:rPr>
              <a:t>December</a:t>
            </a:r>
            <a:r>
              <a:rPr lang="fr-FR" sz="1200" dirty="0">
                <a:solidFill>
                  <a:srgbClr val="008000"/>
                </a:solidFill>
              </a:rPr>
              <a:t> 2008 </a:t>
            </a:r>
            <a:r>
              <a:rPr lang="fr-FR" sz="1200" dirty="0" err="1" smtClean="0">
                <a:solidFill>
                  <a:srgbClr val="008000"/>
                </a:solidFill>
              </a:rPr>
              <a:t>Iteration</a:t>
            </a:r>
            <a:r>
              <a:rPr lang="fr-FR" sz="1200" dirty="0" smtClean="0">
                <a:solidFill>
                  <a:srgbClr val="008000"/>
                </a:solidFill>
              </a:rPr>
              <a:t>.  Source : </a:t>
            </a:r>
            <a:r>
              <a:rPr lang="en-US" sz="1200" dirty="0">
                <a:solidFill>
                  <a:srgbClr val="008000"/>
                </a:solidFill>
              </a:rPr>
              <a:t>BBOP Pilot Project Case Study - The </a:t>
            </a:r>
            <a:r>
              <a:rPr lang="en-US" sz="1200" dirty="0" err="1">
                <a:solidFill>
                  <a:srgbClr val="008000"/>
                </a:solidFill>
              </a:rPr>
              <a:t>Ambatovy</a:t>
            </a:r>
            <a:r>
              <a:rPr lang="en-US" sz="1200" dirty="0">
                <a:solidFill>
                  <a:srgbClr val="008000"/>
                </a:solidFill>
              </a:rPr>
              <a:t> Project, </a:t>
            </a:r>
            <a:r>
              <a:rPr lang="en-US" sz="1200" dirty="0">
                <a:solidFill>
                  <a:srgbClr val="008000"/>
                </a:solidFill>
                <a:hlinkClick r:id="rId3"/>
              </a:rPr>
              <a:t>http://</a:t>
            </a:r>
            <a:r>
              <a:rPr lang="en-US" sz="1200" dirty="0" smtClean="0">
                <a:solidFill>
                  <a:srgbClr val="008000"/>
                </a:solidFill>
                <a:hlinkClick r:id="rId3"/>
              </a:rPr>
              <a:t>www.forest-trends.org/documents/files/doc_3118.pdf</a:t>
            </a:r>
            <a:r>
              <a:rPr lang="en-US" sz="1200" dirty="0" smtClean="0">
                <a:solidFill>
                  <a:srgbClr val="008000"/>
                </a:solidFill>
              </a:rPr>
              <a:t> </a:t>
            </a:r>
            <a:endParaRPr lang="fr-FR" sz="1200" dirty="0">
              <a:solidFill>
                <a:srgbClr val="008000"/>
              </a:solidFill>
            </a:endParaRPr>
          </a:p>
        </p:txBody>
      </p:sp>
    </p:spTree>
    <p:extLst>
      <p:ext uri="{BB962C8B-B14F-4D97-AF65-F5344CB8AC3E}">
        <p14:creationId xmlns:p14="http://schemas.microsoft.com/office/powerpoint/2010/main" val="292326221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p:cNvSpPr txBox="1"/>
          <p:nvPr/>
        </p:nvSpPr>
        <p:spPr>
          <a:xfrm>
            <a:off x="1965026" y="174309"/>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16" name="Espace réservé du numéro de diapositive 15"/>
          <p:cNvSpPr>
            <a:spLocks noGrp="1"/>
          </p:cNvSpPr>
          <p:nvPr>
            <p:ph type="sldNum" sz="quarter" idx="12"/>
          </p:nvPr>
        </p:nvSpPr>
        <p:spPr>
          <a:xfrm>
            <a:off x="336175" y="75551"/>
            <a:ext cx="525591" cy="475065"/>
          </a:xfrm>
        </p:spPr>
        <p:txBody>
          <a:bodyPr/>
          <a:lstStyle/>
          <a:p>
            <a:fld id="{814B13E8-1059-4FEE-952E-0153852B3488}" type="slidenum">
              <a:rPr lang="fr-FR" smtClean="0"/>
              <a:t>144</a:t>
            </a:fld>
            <a:endParaRPr lang="fr-FR"/>
          </a:p>
        </p:txBody>
      </p:sp>
      <p:sp>
        <p:nvSpPr>
          <p:cNvPr id="5" name="Rectangle 4"/>
          <p:cNvSpPr/>
          <p:nvPr/>
        </p:nvSpPr>
        <p:spPr>
          <a:xfrm>
            <a:off x="117697" y="671639"/>
            <a:ext cx="5785562" cy="646331"/>
          </a:xfrm>
          <a:prstGeom prst="rect">
            <a:avLst/>
          </a:prstGeom>
        </p:spPr>
        <p:txBody>
          <a:bodyPr wrap="square">
            <a:spAutoFit/>
          </a:bodyPr>
          <a:lstStyle/>
          <a:p>
            <a:r>
              <a:rPr lang="fr-FR" dirty="0" smtClean="0">
                <a:solidFill>
                  <a:srgbClr val="008000"/>
                </a:solidFill>
              </a:rPr>
              <a:t>A6. </a:t>
            </a:r>
            <a:r>
              <a:rPr lang="fr-FR" b="1" dirty="0">
                <a:solidFill>
                  <a:srgbClr val="008000"/>
                </a:solidFill>
              </a:rPr>
              <a:t>Liste des espèces que l’on souhaiterait revoir sur le </a:t>
            </a:r>
            <a:r>
              <a:rPr lang="fr-FR" b="1" dirty="0" smtClean="0">
                <a:solidFill>
                  <a:srgbClr val="008000"/>
                </a:solidFill>
              </a:rPr>
              <a:t>littoral</a:t>
            </a:r>
            <a:r>
              <a:rPr lang="fr-FR" dirty="0" smtClean="0">
                <a:solidFill>
                  <a:srgbClr val="008000"/>
                </a:solidFill>
              </a:rPr>
              <a:t> (suite)</a:t>
            </a:r>
            <a:endParaRPr lang="fr-FR" dirty="0">
              <a:solidFill>
                <a:srgbClr val="008000"/>
              </a:solidFill>
            </a:endParaRPr>
          </a:p>
        </p:txBody>
      </p:sp>
      <p:graphicFrame>
        <p:nvGraphicFramePr>
          <p:cNvPr id="2" name="Tableau 1"/>
          <p:cNvGraphicFramePr>
            <a:graphicFrameLocks noGrp="1"/>
          </p:cNvGraphicFramePr>
          <p:nvPr>
            <p:extLst>
              <p:ext uri="{D42A27DB-BD31-4B8C-83A1-F6EECF244321}">
                <p14:modId xmlns:p14="http://schemas.microsoft.com/office/powerpoint/2010/main" val="1916679645"/>
              </p:ext>
            </p:extLst>
          </p:nvPr>
        </p:nvGraphicFramePr>
        <p:xfrm>
          <a:off x="5752986" y="525063"/>
          <a:ext cx="6214896" cy="6124972"/>
        </p:xfrm>
        <a:graphic>
          <a:graphicData uri="http://schemas.openxmlformats.org/drawingml/2006/table">
            <a:tbl>
              <a:tblPr>
                <a:tableStyleId>{5C22544A-7EE6-4342-B048-85BDC9FD1C3A}</a:tableStyleId>
              </a:tblPr>
              <a:tblGrid>
                <a:gridCol w="2149170"/>
                <a:gridCol w="331471"/>
                <a:gridCol w="1017949"/>
                <a:gridCol w="228600"/>
                <a:gridCol w="348505"/>
                <a:gridCol w="362211"/>
                <a:gridCol w="486823"/>
                <a:gridCol w="829096"/>
                <a:gridCol w="461071"/>
              </a:tblGrid>
              <a:tr h="128553">
                <a:tc>
                  <a:txBody>
                    <a:bodyPr/>
                    <a:lstStyle/>
                    <a:p>
                      <a:pPr marL="8890" eaLnBrk="0" fontAlgn="base" hangingPunct="0">
                        <a:lnSpc>
                          <a:spcPts val="460"/>
                        </a:lnSpc>
                        <a:spcAft>
                          <a:spcPts val="0"/>
                        </a:spcAft>
                      </a:pPr>
                      <a:r>
                        <a:rPr lang="fr-FR" sz="900" b="1" spc="5" dirty="0">
                          <a:solidFill>
                            <a:srgbClr val="008000"/>
                          </a:solidFill>
                          <a:effectLst/>
                        </a:rPr>
                        <a:t>FLORA</a:t>
                      </a:r>
                      <a:endParaRPr lang="fr-FR" sz="900" b="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128553">
                <a:tc>
                  <a:txBody>
                    <a:bodyPr/>
                    <a:lstStyle/>
                    <a:p>
                      <a:pPr marL="8890" eaLnBrk="0" fontAlgn="base" hangingPunct="0">
                        <a:lnSpc>
                          <a:spcPts val="485"/>
                        </a:lnSpc>
                        <a:spcAft>
                          <a:spcPts val="0"/>
                        </a:spcAft>
                      </a:pPr>
                      <a:r>
                        <a:rPr lang="fr-FR" sz="900" i="1" dirty="0" err="1">
                          <a:solidFill>
                            <a:srgbClr val="008000"/>
                          </a:solidFill>
                          <a:effectLst/>
                        </a:rPr>
                        <a:t>Adenia</a:t>
                      </a:r>
                      <a:r>
                        <a:rPr lang="fr-FR" sz="900" i="1" dirty="0">
                          <a:solidFill>
                            <a:srgbClr val="008000"/>
                          </a:solidFill>
                          <a:effectLst/>
                        </a:rPr>
                        <a:t> </a:t>
                      </a:r>
                      <a:r>
                        <a:rPr lang="fr-FR" sz="900" i="1" dirty="0" err="1">
                          <a:solidFill>
                            <a:srgbClr val="008000"/>
                          </a:solidFill>
                          <a:effectLst/>
                        </a:rPr>
                        <a:t>acuta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85"/>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128553">
                <a:tc>
                  <a:txBody>
                    <a:bodyPr/>
                    <a:lstStyle/>
                    <a:p>
                      <a:pPr marL="8890" eaLnBrk="0" fontAlgn="base" hangingPunct="0">
                        <a:lnSpc>
                          <a:spcPts val="435"/>
                        </a:lnSpc>
                        <a:spcAft>
                          <a:spcPts val="0"/>
                        </a:spcAft>
                      </a:pPr>
                      <a:r>
                        <a:rPr lang="fr-FR" sz="900" i="1" dirty="0" err="1">
                          <a:solidFill>
                            <a:srgbClr val="008000"/>
                          </a:solidFill>
                          <a:effectLst/>
                        </a:rPr>
                        <a:t>Aerangis</a:t>
                      </a:r>
                      <a:r>
                        <a:rPr lang="fr-FR" sz="900" i="1" dirty="0">
                          <a:solidFill>
                            <a:srgbClr val="008000"/>
                          </a:solidFill>
                          <a:effectLst/>
                        </a:rPr>
                        <a:t> </a:t>
                      </a:r>
                      <a:r>
                        <a:rPr lang="fr-FR" sz="900" i="1" dirty="0" err="1">
                          <a:solidFill>
                            <a:srgbClr val="008000"/>
                          </a:solidFill>
                          <a:effectLst/>
                        </a:rPr>
                        <a:t>citrata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35"/>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eaLnBrk="0" fontAlgn="base" hangingPunct="0">
                        <a:lnSpc>
                          <a:spcPts val="435"/>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8553">
                <a:tc>
                  <a:txBody>
                    <a:bodyPr/>
                    <a:lstStyle/>
                    <a:p>
                      <a:pPr marL="8890" eaLnBrk="0" fontAlgn="base" hangingPunct="0">
                        <a:lnSpc>
                          <a:spcPts val="460"/>
                        </a:lnSpc>
                        <a:spcAft>
                          <a:spcPts val="0"/>
                        </a:spcAft>
                      </a:pPr>
                      <a:r>
                        <a:rPr lang="fr-FR" sz="900" i="1" dirty="0" err="1">
                          <a:solidFill>
                            <a:srgbClr val="008000"/>
                          </a:solidFill>
                          <a:effectLst/>
                        </a:rPr>
                        <a:t>Aerangis</a:t>
                      </a:r>
                      <a:r>
                        <a:rPr lang="fr-FR" sz="900" i="1" dirty="0">
                          <a:solidFill>
                            <a:srgbClr val="008000"/>
                          </a:solidFill>
                          <a:effectLst/>
                        </a:rPr>
                        <a:t> </a:t>
                      </a:r>
                      <a:r>
                        <a:rPr lang="fr-FR" sz="900" i="1" dirty="0" err="1">
                          <a:solidFill>
                            <a:srgbClr val="008000"/>
                          </a:solidFill>
                          <a:effectLst/>
                        </a:rPr>
                        <a:t>fastuosa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6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eaLnBrk="0" fontAlgn="base" hangingPunct="0">
                        <a:lnSpc>
                          <a:spcPts val="46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8553">
                <a:tc>
                  <a:txBody>
                    <a:bodyPr/>
                    <a:lstStyle/>
                    <a:p>
                      <a:pPr marL="8890" eaLnBrk="0" fontAlgn="base" hangingPunct="0">
                        <a:lnSpc>
                          <a:spcPts val="460"/>
                        </a:lnSpc>
                        <a:spcAft>
                          <a:spcPts val="0"/>
                        </a:spcAft>
                      </a:pPr>
                      <a:r>
                        <a:rPr lang="fr-FR" sz="900" i="1" dirty="0" err="1">
                          <a:solidFill>
                            <a:srgbClr val="008000"/>
                          </a:solidFill>
                          <a:effectLst/>
                        </a:rPr>
                        <a:t>Aerangis</a:t>
                      </a:r>
                      <a:r>
                        <a:rPr lang="fr-FR" sz="900" i="1" dirty="0">
                          <a:solidFill>
                            <a:srgbClr val="008000"/>
                          </a:solidFill>
                          <a:effectLst/>
                        </a:rPr>
                        <a:t> </a:t>
                      </a:r>
                      <a:r>
                        <a:rPr lang="fr-FR" sz="900" i="1" dirty="0" err="1">
                          <a:solidFill>
                            <a:srgbClr val="008000"/>
                          </a:solidFill>
                          <a:effectLst/>
                        </a:rPr>
                        <a:t>macrocentra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6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eaLnBrk="0" fontAlgn="base" hangingPunct="0">
                        <a:lnSpc>
                          <a:spcPts val="46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8553">
                <a:tc>
                  <a:txBody>
                    <a:bodyPr/>
                    <a:lstStyle/>
                    <a:p>
                      <a:pPr marL="8890" eaLnBrk="0" fontAlgn="base" hangingPunct="0">
                        <a:lnSpc>
                          <a:spcPts val="415"/>
                        </a:lnSpc>
                        <a:spcAft>
                          <a:spcPts val="0"/>
                        </a:spcAft>
                      </a:pPr>
                      <a:r>
                        <a:rPr lang="fr-FR" sz="900" i="1">
                          <a:solidFill>
                            <a:srgbClr val="008000"/>
                          </a:solidFill>
                          <a:effectLst/>
                        </a:rPr>
                        <a:t>Aerangis sp.</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4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eaLnBrk="0" fontAlgn="base" hangingPunct="0">
                        <a:lnSpc>
                          <a:spcPts val="44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8553">
                <a:tc>
                  <a:txBody>
                    <a:bodyPr/>
                    <a:lstStyle/>
                    <a:p>
                      <a:pPr marL="8890" eaLnBrk="0" fontAlgn="base" hangingPunct="0">
                        <a:lnSpc>
                          <a:spcPts val="435"/>
                        </a:lnSpc>
                        <a:spcAft>
                          <a:spcPts val="0"/>
                        </a:spcAft>
                      </a:pPr>
                      <a:r>
                        <a:rPr lang="fr-FR" sz="900" i="1" dirty="0" err="1">
                          <a:solidFill>
                            <a:srgbClr val="008000"/>
                          </a:solidFill>
                          <a:effectLst/>
                        </a:rPr>
                        <a:t>Aerangis</a:t>
                      </a:r>
                      <a:r>
                        <a:rPr lang="fr-FR" sz="900" i="1" dirty="0">
                          <a:solidFill>
                            <a:srgbClr val="008000"/>
                          </a:solidFill>
                          <a:effectLst/>
                        </a:rPr>
                        <a:t> </a:t>
                      </a:r>
                      <a:r>
                        <a:rPr lang="fr-FR" sz="900" i="1" dirty="0" err="1">
                          <a:solidFill>
                            <a:srgbClr val="008000"/>
                          </a:solidFill>
                          <a:effectLst/>
                        </a:rPr>
                        <a:t>stylosa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35"/>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eaLnBrk="0" fontAlgn="base" hangingPunct="0">
                        <a:lnSpc>
                          <a:spcPts val="435"/>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8553">
                <a:tc>
                  <a:txBody>
                    <a:bodyPr/>
                    <a:lstStyle/>
                    <a:p>
                      <a:pPr marL="8890" eaLnBrk="0" fontAlgn="base" hangingPunct="0">
                        <a:lnSpc>
                          <a:spcPts val="460"/>
                        </a:lnSpc>
                        <a:spcAft>
                          <a:spcPts val="0"/>
                        </a:spcAft>
                      </a:pPr>
                      <a:r>
                        <a:rPr lang="fr-FR" sz="900" i="1" dirty="0" err="1">
                          <a:solidFill>
                            <a:srgbClr val="008000"/>
                          </a:solidFill>
                          <a:effectLst/>
                        </a:rPr>
                        <a:t>Aeranthes</a:t>
                      </a:r>
                      <a:r>
                        <a:rPr lang="fr-FR" sz="900" i="1" dirty="0">
                          <a:solidFill>
                            <a:srgbClr val="008000"/>
                          </a:solidFill>
                          <a:effectLst/>
                        </a:rPr>
                        <a:t> </a:t>
                      </a:r>
                      <a:r>
                        <a:rPr lang="fr-FR" sz="900" i="1" dirty="0" err="1">
                          <a:solidFill>
                            <a:srgbClr val="008000"/>
                          </a:solidFill>
                          <a:effectLst/>
                        </a:rPr>
                        <a:t>adenopoda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6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eaLnBrk="0" fontAlgn="base" hangingPunct="0">
                        <a:lnSpc>
                          <a:spcPts val="46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8553">
                <a:tc>
                  <a:txBody>
                    <a:bodyPr/>
                    <a:lstStyle/>
                    <a:p>
                      <a:pPr marL="8890" eaLnBrk="0" fontAlgn="base" hangingPunct="0">
                        <a:lnSpc>
                          <a:spcPts val="485"/>
                        </a:lnSpc>
                        <a:spcAft>
                          <a:spcPts val="0"/>
                        </a:spcAft>
                      </a:pPr>
                      <a:r>
                        <a:rPr lang="fr-FR" sz="900" i="1" dirty="0" err="1">
                          <a:solidFill>
                            <a:srgbClr val="008000"/>
                          </a:solidFill>
                          <a:effectLst/>
                        </a:rPr>
                        <a:t>Aeranthes</a:t>
                      </a:r>
                      <a:r>
                        <a:rPr lang="fr-FR" sz="900" i="1" dirty="0">
                          <a:solidFill>
                            <a:srgbClr val="008000"/>
                          </a:solidFill>
                          <a:effectLst/>
                        </a:rPr>
                        <a:t> </a:t>
                      </a:r>
                      <a:r>
                        <a:rPr lang="fr-FR" sz="900" i="1" dirty="0" err="1">
                          <a:solidFill>
                            <a:srgbClr val="008000"/>
                          </a:solidFill>
                          <a:effectLst/>
                        </a:rPr>
                        <a:t>angustidens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85"/>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eaLnBrk="0" fontAlgn="base" hangingPunct="0">
                        <a:lnSpc>
                          <a:spcPts val="485"/>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8553">
                <a:tc>
                  <a:txBody>
                    <a:bodyPr/>
                    <a:lstStyle/>
                    <a:p>
                      <a:pPr marL="8890" eaLnBrk="0" fontAlgn="base" hangingPunct="0">
                        <a:lnSpc>
                          <a:spcPts val="410"/>
                        </a:lnSpc>
                        <a:spcAft>
                          <a:spcPts val="0"/>
                        </a:spcAft>
                      </a:pPr>
                      <a:r>
                        <a:rPr lang="fr-FR" sz="900" i="1" dirty="0" err="1">
                          <a:solidFill>
                            <a:srgbClr val="008000"/>
                          </a:solidFill>
                          <a:effectLst/>
                        </a:rPr>
                        <a:t>Aeranthes</a:t>
                      </a:r>
                      <a:r>
                        <a:rPr lang="fr-FR" sz="900" i="1" dirty="0">
                          <a:solidFill>
                            <a:srgbClr val="008000"/>
                          </a:solidFill>
                          <a:effectLst/>
                        </a:rPr>
                        <a:t> </a:t>
                      </a:r>
                      <a:r>
                        <a:rPr lang="fr-FR" sz="900" i="1" dirty="0" err="1">
                          <a:solidFill>
                            <a:srgbClr val="008000"/>
                          </a:solidFill>
                          <a:effectLst/>
                        </a:rPr>
                        <a:t>antennophora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1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eaLnBrk="0" fontAlgn="base" hangingPunct="0">
                        <a:lnSpc>
                          <a:spcPts val="240"/>
                        </a:lnSpc>
                        <a:spcAft>
                          <a:spcPts val="0"/>
                        </a:spcAft>
                      </a:pPr>
                      <a:r>
                        <a:rPr lang="fr-FR" sz="900">
                          <a:solidFill>
                            <a:srgbClr val="008000"/>
                          </a:solidFill>
                          <a:effectLst/>
                        </a:rPr>
                        <a:t>ornementa</a:t>
                      </a:r>
                    </a:p>
                    <a:p>
                      <a:pPr algn="r" eaLnBrk="0" fontAlgn="base" hangingPunct="0">
                        <a:lnSpc>
                          <a:spcPts val="170"/>
                        </a:lnSpc>
                        <a:spcAft>
                          <a:spcPts val="0"/>
                        </a:spcAft>
                      </a:pPr>
                      <a:r>
                        <a:rPr lang="fr-FR" sz="900">
                          <a:solidFill>
                            <a:srgbClr val="008000"/>
                          </a:solidFill>
                          <a:effectLst/>
                        </a:rPr>
                        <a:t>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8553">
                <a:tc>
                  <a:txBody>
                    <a:bodyPr/>
                    <a:lstStyle/>
                    <a:p>
                      <a:pPr marL="8890" eaLnBrk="0" fontAlgn="base" hangingPunct="0">
                        <a:lnSpc>
                          <a:spcPts val="510"/>
                        </a:lnSpc>
                        <a:spcAft>
                          <a:spcPts val="0"/>
                        </a:spcAft>
                      </a:pPr>
                      <a:r>
                        <a:rPr lang="fr-FR" sz="900" i="1" dirty="0" err="1">
                          <a:solidFill>
                            <a:srgbClr val="008000"/>
                          </a:solidFill>
                          <a:effectLst/>
                        </a:rPr>
                        <a:t>Aeranthes</a:t>
                      </a:r>
                      <a:r>
                        <a:rPr lang="fr-FR" sz="900" i="1" dirty="0">
                          <a:solidFill>
                            <a:srgbClr val="008000"/>
                          </a:solidFill>
                          <a:effectLst/>
                        </a:rPr>
                        <a:t> </a:t>
                      </a:r>
                      <a:r>
                        <a:rPr lang="fr-FR" sz="900" i="1" dirty="0" err="1">
                          <a:solidFill>
                            <a:srgbClr val="008000"/>
                          </a:solidFill>
                          <a:effectLst/>
                        </a:rPr>
                        <a:t>ecalcarata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51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eaLnBrk="0" fontAlgn="base" hangingPunct="0">
                        <a:lnSpc>
                          <a:spcPts val="51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8553">
                <a:tc>
                  <a:txBody>
                    <a:bodyPr/>
                    <a:lstStyle/>
                    <a:p>
                      <a:pPr marL="8890" eaLnBrk="0" fontAlgn="base" hangingPunct="0">
                        <a:lnSpc>
                          <a:spcPts val="460"/>
                        </a:lnSpc>
                        <a:spcAft>
                          <a:spcPts val="0"/>
                        </a:spcAft>
                      </a:pPr>
                      <a:r>
                        <a:rPr lang="fr-FR" sz="900" i="1" dirty="0" err="1">
                          <a:solidFill>
                            <a:srgbClr val="008000"/>
                          </a:solidFill>
                          <a:effectLst/>
                        </a:rPr>
                        <a:t>Aeranthes</a:t>
                      </a:r>
                      <a:r>
                        <a:rPr lang="fr-FR" sz="900" i="1" dirty="0">
                          <a:solidFill>
                            <a:srgbClr val="008000"/>
                          </a:solidFill>
                          <a:effectLst/>
                        </a:rPr>
                        <a:t> </a:t>
                      </a:r>
                      <a:r>
                        <a:rPr lang="fr-FR" sz="900" i="1" dirty="0" err="1">
                          <a:solidFill>
                            <a:srgbClr val="008000"/>
                          </a:solidFill>
                          <a:effectLst/>
                        </a:rPr>
                        <a:t>fasciola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6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eaLnBrk="0" fontAlgn="base" hangingPunct="0">
                        <a:lnSpc>
                          <a:spcPts val="46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8553">
                <a:tc>
                  <a:txBody>
                    <a:bodyPr/>
                    <a:lstStyle/>
                    <a:p>
                      <a:pPr marL="8890" eaLnBrk="0" fontAlgn="base" hangingPunct="0">
                        <a:lnSpc>
                          <a:spcPts val="460"/>
                        </a:lnSpc>
                        <a:spcAft>
                          <a:spcPts val="0"/>
                        </a:spcAft>
                      </a:pPr>
                      <a:r>
                        <a:rPr lang="fr-FR" sz="900" i="1">
                          <a:solidFill>
                            <a:srgbClr val="008000"/>
                          </a:solidFill>
                          <a:effectLst/>
                        </a:rPr>
                        <a:t>Aeranthes longipes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6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eaLnBrk="0" fontAlgn="base" hangingPunct="0">
                        <a:lnSpc>
                          <a:spcPts val="46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8553">
                <a:tc>
                  <a:txBody>
                    <a:bodyPr/>
                    <a:lstStyle/>
                    <a:p>
                      <a:pPr marL="8890" eaLnBrk="0" fontAlgn="base" hangingPunct="0">
                        <a:lnSpc>
                          <a:spcPts val="485"/>
                        </a:lnSpc>
                        <a:spcAft>
                          <a:spcPts val="0"/>
                        </a:spcAft>
                      </a:pPr>
                      <a:r>
                        <a:rPr lang="fr-FR" sz="900" i="1" dirty="0" err="1">
                          <a:solidFill>
                            <a:srgbClr val="008000"/>
                          </a:solidFill>
                          <a:effectLst/>
                        </a:rPr>
                        <a:t>Aeranthes</a:t>
                      </a:r>
                      <a:r>
                        <a:rPr lang="fr-FR" sz="900" i="1" dirty="0">
                          <a:solidFill>
                            <a:srgbClr val="008000"/>
                          </a:solidFill>
                          <a:effectLst/>
                        </a:rPr>
                        <a:t> </a:t>
                      </a:r>
                      <a:r>
                        <a:rPr lang="fr-FR" sz="900" i="1" dirty="0" err="1">
                          <a:solidFill>
                            <a:srgbClr val="008000"/>
                          </a:solidFill>
                          <a:effectLst/>
                        </a:rPr>
                        <a:t>nidus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85"/>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eaLnBrk="0" fontAlgn="base" hangingPunct="0">
                        <a:lnSpc>
                          <a:spcPts val="485"/>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8553">
                <a:tc>
                  <a:txBody>
                    <a:bodyPr/>
                    <a:lstStyle/>
                    <a:p>
                      <a:pPr marL="8890" eaLnBrk="0" fontAlgn="base" hangingPunct="0">
                        <a:lnSpc>
                          <a:spcPts val="440"/>
                        </a:lnSpc>
                        <a:spcAft>
                          <a:spcPts val="0"/>
                        </a:spcAft>
                      </a:pPr>
                      <a:r>
                        <a:rPr lang="fr-FR" sz="900" i="1" dirty="0" err="1">
                          <a:solidFill>
                            <a:srgbClr val="008000"/>
                          </a:solidFill>
                          <a:effectLst/>
                        </a:rPr>
                        <a:t>Aeranthes</a:t>
                      </a:r>
                      <a:r>
                        <a:rPr lang="fr-FR" sz="900" i="1" dirty="0">
                          <a:solidFill>
                            <a:srgbClr val="008000"/>
                          </a:solidFill>
                          <a:effectLst/>
                        </a:rPr>
                        <a:t> </a:t>
                      </a:r>
                      <a:r>
                        <a:rPr lang="fr-FR" sz="900" i="1" dirty="0" err="1">
                          <a:solidFill>
                            <a:srgbClr val="008000"/>
                          </a:solidFill>
                          <a:effectLst/>
                        </a:rPr>
                        <a:t>peyrotii</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4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eaLnBrk="0" fontAlgn="base" hangingPunct="0">
                        <a:lnSpc>
                          <a:spcPts val="44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8553">
                <a:tc>
                  <a:txBody>
                    <a:bodyPr/>
                    <a:lstStyle/>
                    <a:p>
                      <a:pPr marL="8890" eaLnBrk="0" fontAlgn="base" hangingPunct="0">
                        <a:lnSpc>
                          <a:spcPts val="435"/>
                        </a:lnSpc>
                        <a:spcAft>
                          <a:spcPts val="0"/>
                        </a:spcAft>
                      </a:pPr>
                      <a:r>
                        <a:rPr lang="fr-FR" sz="900" i="1">
                          <a:solidFill>
                            <a:srgbClr val="008000"/>
                          </a:solidFill>
                          <a:effectLst/>
                        </a:rPr>
                        <a:t>Aeranthes sp.</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35"/>
                        </a:lnSpc>
                        <a:spcAft>
                          <a:spcPts val="0"/>
                        </a:spcAft>
                      </a:pPr>
                      <a:r>
                        <a:rPr lang="fr-FR" sz="900" dirty="0">
                          <a:solidFill>
                            <a:srgbClr val="008000"/>
                          </a:solidFill>
                          <a:effectLst/>
                        </a:rPr>
                        <a:t>rare</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eaLnBrk="0" fontAlgn="base" hangingPunct="0">
                        <a:lnSpc>
                          <a:spcPts val="435"/>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8553">
                <a:tc>
                  <a:txBody>
                    <a:bodyPr/>
                    <a:lstStyle/>
                    <a:p>
                      <a:pPr marL="8890" eaLnBrk="0" fontAlgn="base" hangingPunct="0">
                        <a:lnSpc>
                          <a:spcPts val="460"/>
                        </a:lnSpc>
                        <a:spcAft>
                          <a:spcPts val="0"/>
                        </a:spcAft>
                      </a:pPr>
                      <a:r>
                        <a:rPr lang="fr-FR" sz="900" i="1" spc="5" dirty="0" err="1">
                          <a:solidFill>
                            <a:srgbClr val="008000"/>
                          </a:solidFill>
                          <a:effectLst/>
                        </a:rPr>
                        <a:t>Aloe</a:t>
                      </a:r>
                      <a:r>
                        <a:rPr lang="fr-FR" sz="900" i="1" spc="5" dirty="0">
                          <a:solidFill>
                            <a:srgbClr val="008000"/>
                          </a:solidFill>
                          <a:effectLst/>
                        </a:rPr>
                        <a:t> </a:t>
                      </a:r>
                      <a:r>
                        <a:rPr lang="fr-FR" sz="900" i="1" spc="5" dirty="0" err="1">
                          <a:solidFill>
                            <a:srgbClr val="008000"/>
                          </a:solidFill>
                          <a:effectLst/>
                        </a:rPr>
                        <a:t>leandrii</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6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R="285750" algn="r" eaLnBrk="0" fontAlgn="base" hangingPunct="0">
                        <a:lnSpc>
                          <a:spcPts val="460"/>
                        </a:lnSpc>
                        <a:spcAft>
                          <a:spcPts val="0"/>
                        </a:spcAft>
                      </a:pPr>
                      <a:r>
                        <a:rPr lang="fr-FR" sz="900">
                          <a:solidFill>
                            <a:srgbClr val="008000"/>
                          </a:solidFill>
                          <a:effectLst/>
                        </a:rPr>
                        <a:t>medicinal value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128553">
                <a:tc>
                  <a:txBody>
                    <a:bodyPr/>
                    <a:lstStyle/>
                    <a:p>
                      <a:pPr marL="8890" eaLnBrk="0" fontAlgn="base" hangingPunct="0">
                        <a:lnSpc>
                          <a:spcPts val="460"/>
                        </a:lnSpc>
                        <a:spcAft>
                          <a:spcPts val="0"/>
                        </a:spcAft>
                      </a:pPr>
                      <a:r>
                        <a:rPr lang="fr-FR" sz="900" i="1" spc="5" dirty="0" err="1">
                          <a:solidFill>
                            <a:srgbClr val="008000"/>
                          </a:solidFill>
                          <a:effectLst/>
                        </a:rPr>
                        <a:t>Amyrea</a:t>
                      </a:r>
                      <a:r>
                        <a:rPr lang="fr-FR" sz="900" i="1" spc="5" dirty="0">
                          <a:solidFill>
                            <a:srgbClr val="008000"/>
                          </a:solidFill>
                          <a:effectLst/>
                        </a:rPr>
                        <a:t> </a:t>
                      </a:r>
                      <a:r>
                        <a:rPr lang="fr-FR" sz="900" i="1" spc="5" dirty="0" err="1">
                          <a:solidFill>
                            <a:srgbClr val="008000"/>
                          </a:solidFill>
                          <a:effectLst/>
                        </a:rPr>
                        <a:t>sp</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dirty="0">
                          <a:solidFill>
                            <a:srgbClr val="008000"/>
                          </a:solidFill>
                          <a:effectLst/>
                        </a:rPr>
                        <a:t>patrimonial value</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eaLnBrk="0" fontAlgn="base" hangingPunct="0">
                        <a:lnSpc>
                          <a:spcPct val="107000"/>
                        </a:lnSpc>
                        <a:spcAft>
                          <a:spcPts val="0"/>
                        </a:spcAft>
                      </a:pPr>
                      <a:r>
                        <a:rPr lang="fr-FR" sz="900" dirty="0">
                          <a:solidFill>
                            <a:srgbClr val="008000"/>
                          </a:solidFill>
                          <a:effectLst/>
                        </a:rPr>
                        <a:t> </a:t>
                      </a:r>
                      <a:r>
                        <a:rPr lang="fr-FR" sz="900" kern="1200" dirty="0" smtClean="0">
                          <a:solidFill>
                            <a:srgbClr val="008000"/>
                          </a:solidFill>
                          <a:effectLst/>
                          <a:latin typeface="+mn-lt"/>
                          <a:ea typeface="+mn-ea"/>
                          <a:cs typeface="+mn-cs"/>
                        </a:rPr>
                        <a:t>as </a:t>
                      </a:r>
                      <a:r>
                        <a:rPr lang="fr-FR" sz="900" kern="1200" dirty="0" err="1" smtClean="0">
                          <a:solidFill>
                            <a:srgbClr val="008000"/>
                          </a:solidFill>
                          <a:effectLst/>
                          <a:latin typeface="+mn-lt"/>
                          <a:ea typeface="+mn-ea"/>
                          <a:cs typeface="+mn-cs"/>
                        </a:rPr>
                        <a:t>defined</a:t>
                      </a:r>
                      <a:r>
                        <a:rPr lang="fr-FR" sz="900" kern="1200" dirty="0" smtClean="0">
                          <a:solidFill>
                            <a:srgbClr val="008000"/>
                          </a:solidFill>
                          <a:effectLst/>
                          <a:latin typeface="+mn-lt"/>
                          <a:ea typeface="+mn-ea"/>
                          <a:cs typeface="+mn-cs"/>
                        </a:rPr>
                        <a:t> by MBG</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128553">
                <a:tc>
                  <a:txBody>
                    <a:bodyPr/>
                    <a:lstStyle/>
                    <a:p>
                      <a:pPr marL="8890" eaLnBrk="0" fontAlgn="base" hangingPunct="0">
                        <a:lnSpc>
                          <a:spcPts val="410"/>
                        </a:lnSpc>
                        <a:spcAft>
                          <a:spcPts val="0"/>
                        </a:spcAft>
                      </a:pPr>
                      <a:r>
                        <a:rPr lang="fr-FR" sz="900" i="1" dirty="0" err="1">
                          <a:solidFill>
                            <a:srgbClr val="008000"/>
                          </a:solidFill>
                          <a:effectLst/>
                        </a:rPr>
                        <a:t>Angraecum</a:t>
                      </a:r>
                      <a:r>
                        <a:rPr lang="fr-FR" sz="900" i="1" dirty="0">
                          <a:solidFill>
                            <a:srgbClr val="008000"/>
                          </a:solidFill>
                          <a:effectLst/>
                        </a:rPr>
                        <a:t> </a:t>
                      </a:r>
                      <a:r>
                        <a:rPr lang="fr-FR" sz="900" i="1" dirty="0" err="1">
                          <a:solidFill>
                            <a:srgbClr val="008000"/>
                          </a:solidFill>
                          <a:effectLst/>
                        </a:rPr>
                        <a:t>calceolus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35"/>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eaLnBrk="0" fontAlgn="base" hangingPunct="0">
                        <a:lnSpc>
                          <a:spcPts val="435"/>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8553">
                <a:tc>
                  <a:txBody>
                    <a:bodyPr/>
                    <a:lstStyle/>
                    <a:p>
                      <a:pPr marL="8890" eaLnBrk="0" fontAlgn="base" hangingPunct="0">
                        <a:lnSpc>
                          <a:spcPts val="435"/>
                        </a:lnSpc>
                        <a:spcAft>
                          <a:spcPts val="0"/>
                        </a:spcAft>
                      </a:pPr>
                      <a:r>
                        <a:rPr lang="fr-FR" sz="900" i="1">
                          <a:solidFill>
                            <a:srgbClr val="008000"/>
                          </a:solidFill>
                          <a:effectLst/>
                        </a:rPr>
                        <a:t>Angraecum caricifolium</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35"/>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eaLnBrk="0" fontAlgn="base" hangingPunct="0">
                        <a:lnSpc>
                          <a:spcPts val="435"/>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8553">
                <a:tc>
                  <a:txBody>
                    <a:bodyPr/>
                    <a:lstStyle/>
                    <a:p>
                      <a:pPr marL="8890" eaLnBrk="0" fontAlgn="base" hangingPunct="0">
                        <a:lnSpc>
                          <a:spcPts val="460"/>
                        </a:lnSpc>
                        <a:spcAft>
                          <a:spcPts val="0"/>
                        </a:spcAft>
                      </a:pPr>
                      <a:r>
                        <a:rPr lang="fr-FR" sz="900" i="1" dirty="0" err="1">
                          <a:solidFill>
                            <a:srgbClr val="008000"/>
                          </a:solidFill>
                          <a:effectLst/>
                        </a:rPr>
                        <a:t>Angraecum</a:t>
                      </a:r>
                      <a:r>
                        <a:rPr lang="fr-FR" sz="900" i="1" dirty="0">
                          <a:solidFill>
                            <a:srgbClr val="008000"/>
                          </a:solidFill>
                          <a:effectLst/>
                        </a:rPr>
                        <a:t> </a:t>
                      </a:r>
                      <a:r>
                        <a:rPr lang="fr-FR" sz="900" i="1" dirty="0" err="1">
                          <a:solidFill>
                            <a:srgbClr val="008000"/>
                          </a:solidFill>
                          <a:effectLst/>
                        </a:rPr>
                        <a:t>chaetopodum</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6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eaLnBrk="0" fontAlgn="base" hangingPunct="0">
                        <a:lnSpc>
                          <a:spcPts val="255"/>
                        </a:lnSpc>
                        <a:spcAft>
                          <a:spcPts val="0"/>
                        </a:spcAft>
                      </a:pPr>
                      <a:r>
                        <a:rPr lang="fr-FR" sz="900">
                          <a:solidFill>
                            <a:srgbClr val="008000"/>
                          </a:solidFill>
                          <a:effectLst/>
                        </a:rPr>
                        <a:t>ornementa</a:t>
                      </a:r>
                    </a:p>
                    <a:p>
                      <a:pPr algn="r" eaLnBrk="0" fontAlgn="base" hangingPunct="0">
                        <a:lnSpc>
                          <a:spcPts val="205"/>
                        </a:lnSpc>
                        <a:spcAft>
                          <a:spcPts val="0"/>
                        </a:spcAft>
                      </a:pPr>
                      <a:r>
                        <a:rPr lang="fr-FR" sz="900">
                          <a:solidFill>
                            <a:srgbClr val="008000"/>
                          </a:solidFill>
                          <a:effectLst/>
                        </a:rPr>
                        <a:t>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8553">
                <a:tc>
                  <a:txBody>
                    <a:bodyPr/>
                    <a:lstStyle/>
                    <a:p>
                      <a:pPr marL="8890" eaLnBrk="0" fontAlgn="base" hangingPunct="0">
                        <a:lnSpc>
                          <a:spcPts val="485"/>
                        </a:lnSpc>
                        <a:spcAft>
                          <a:spcPts val="0"/>
                        </a:spcAft>
                      </a:pPr>
                      <a:r>
                        <a:rPr lang="fr-FR" sz="900" i="1" dirty="0" err="1">
                          <a:solidFill>
                            <a:srgbClr val="008000"/>
                          </a:solidFill>
                          <a:effectLst/>
                        </a:rPr>
                        <a:t>Angraecum</a:t>
                      </a:r>
                      <a:r>
                        <a:rPr lang="fr-FR" sz="900" i="1" dirty="0">
                          <a:solidFill>
                            <a:srgbClr val="008000"/>
                          </a:solidFill>
                          <a:effectLst/>
                        </a:rPr>
                        <a:t> </a:t>
                      </a:r>
                      <a:r>
                        <a:rPr lang="fr-FR" sz="900" i="1" dirty="0" err="1">
                          <a:solidFill>
                            <a:srgbClr val="008000"/>
                          </a:solidFill>
                          <a:effectLst/>
                        </a:rPr>
                        <a:t>chloranthum</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85"/>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eaLnBrk="0" fontAlgn="base" hangingPunct="0">
                        <a:lnSpc>
                          <a:spcPts val="485"/>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8553">
                <a:tc>
                  <a:txBody>
                    <a:bodyPr/>
                    <a:lstStyle/>
                    <a:p>
                      <a:pPr marL="8890" eaLnBrk="0" fontAlgn="base" hangingPunct="0">
                        <a:lnSpc>
                          <a:spcPts val="410"/>
                        </a:lnSpc>
                        <a:spcAft>
                          <a:spcPts val="0"/>
                        </a:spcAft>
                      </a:pPr>
                      <a:r>
                        <a:rPr lang="fr-FR" sz="900" i="1" dirty="0" err="1">
                          <a:solidFill>
                            <a:srgbClr val="008000"/>
                          </a:solidFill>
                          <a:effectLst/>
                        </a:rPr>
                        <a:t>Angraecum</a:t>
                      </a:r>
                      <a:r>
                        <a:rPr lang="fr-FR" sz="900" i="1" dirty="0">
                          <a:solidFill>
                            <a:srgbClr val="008000"/>
                          </a:solidFill>
                          <a:effectLst/>
                        </a:rPr>
                        <a:t> </a:t>
                      </a:r>
                      <a:r>
                        <a:rPr lang="fr-FR" sz="900" i="1" dirty="0" err="1">
                          <a:solidFill>
                            <a:srgbClr val="008000"/>
                          </a:solidFill>
                          <a:effectLst/>
                        </a:rPr>
                        <a:t>compactum</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1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eaLnBrk="0" fontAlgn="base" hangingPunct="0">
                        <a:lnSpc>
                          <a:spcPts val="240"/>
                        </a:lnSpc>
                        <a:spcAft>
                          <a:spcPts val="0"/>
                        </a:spcAft>
                      </a:pPr>
                      <a:r>
                        <a:rPr lang="fr-FR" sz="900">
                          <a:solidFill>
                            <a:srgbClr val="008000"/>
                          </a:solidFill>
                          <a:effectLst/>
                        </a:rPr>
                        <a:t>ornementa</a:t>
                      </a:r>
                    </a:p>
                    <a:p>
                      <a:pPr algn="r" eaLnBrk="0" fontAlgn="base" hangingPunct="0">
                        <a:lnSpc>
                          <a:spcPts val="170"/>
                        </a:lnSpc>
                        <a:spcAft>
                          <a:spcPts val="0"/>
                        </a:spcAft>
                      </a:pPr>
                      <a:r>
                        <a:rPr lang="fr-FR" sz="900">
                          <a:solidFill>
                            <a:srgbClr val="008000"/>
                          </a:solidFill>
                          <a:effectLst/>
                        </a:rPr>
                        <a:t>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8553">
                <a:tc>
                  <a:txBody>
                    <a:bodyPr/>
                    <a:lstStyle/>
                    <a:p>
                      <a:pPr marL="8890" eaLnBrk="0" fontAlgn="base" hangingPunct="0">
                        <a:lnSpc>
                          <a:spcPts val="440"/>
                        </a:lnSpc>
                        <a:spcAft>
                          <a:spcPts val="0"/>
                        </a:spcAft>
                      </a:pPr>
                      <a:r>
                        <a:rPr lang="fr-FR" sz="900" i="1" dirty="0" err="1">
                          <a:solidFill>
                            <a:srgbClr val="008000"/>
                          </a:solidFill>
                          <a:effectLst/>
                        </a:rPr>
                        <a:t>Angraecum</a:t>
                      </a:r>
                      <a:r>
                        <a:rPr lang="fr-FR" sz="900" i="1" dirty="0">
                          <a:solidFill>
                            <a:srgbClr val="008000"/>
                          </a:solidFill>
                          <a:effectLst/>
                        </a:rPr>
                        <a:t> </a:t>
                      </a:r>
                      <a:r>
                        <a:rPr lang="fr-FR" sz="900" i="1" dirty="0" err="1">
                          <a:solidFill>
                            <a:srgbClr val="008000"/>
                          </a:solidFill>
                          <a:effectLst/>
                        </a:rPr>
                        <a:t>danguyanum</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4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eaLnBrk="0" fontAlgn="base" hangingPunct="0">
                        <a:lnSpc>
                          <a:spcPts val="44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8553">
                <a:tc>
                  <a:txBody>
                    <a:bodyPr/>
                    <a:lstStyle/>
                    <a:p>
                      <a:pPr marL="8890" eaLnBrk="0" fontAlgn="base" hangingPunct="0">
                        <a:lnSpc>
                          <a:spcPts val="460"/>
                        </a:lnSpc>
                        <a:spcAft>
                          <a:spcPts val="0"/>
                        </a:spcAft>
                      </a:pPr>
                      <a:r>
                        <a:rPr lang="fr-FR" sz="900" i="1">
                          <a:solidFill>
                            <a:srgbClr val="008000"/>
                          </a:solidFill>
                          <a:effectLst/>
                        </a:rPr>
                        <a:t>Angraecum filicornu</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6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eaLnBrk="0" fontAlgn="base" hangingPunct="0">
                        <a:lnSpc>
                          <a:spcPts val="46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8553">
                <a:tc>
                  <a:txBody>
                    <a:bodyPr/>
                    <a:lstStyle/>
                    <a:p>
                      <a:pPr marL="8890" eaLnBrk="0" fontAlgn="base" hangingPunct="0">
                        <a:lnSpc>
                          <a:spcPts val="460"/>
                        </a:lnSpc>
                        <a:spcAft>
                          <a:spcPts val="0"/>
                        </a:spcAft>
                      </a:pPr>
                      <a:r>
                        <a:rPr lang="fr-FR" sz="900" i="1" dirty="0" err="1">
                          <a:solidFill>
                            <a:srgbClr val="008000"/>
                          </a:solidFill>
                          <a:effectLst/>
                        </a:rPr>
                        <a:t>Angraecum</a:t>
                      </a:r>
                      <a:r>
                        <a:rPr lang="fr-FR" sz="900" i="1" dirty="0">
                          <a:solidFill>
                            <a:srgbClr val="008000"/>
                          </a:solidFill>
                          <a:effectLst/>
                        </a:rPr>
                        <a:t> </a:t>
                      </a:r>
                      <a:r>
                        <a:rPr lang="fr-FR" sz="900" i="1" dirty="0" err="1">
                          <a:solidFill>
                            <a:srgbClr val="008000"/>
                          </a:solidFill>
                          <a:effectLst/>
                        </a:rPr>
                        <a:t>finetianum</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6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eaLnBrk="0" fontAlgn="base" hangingPunct="0">
                        <a:lnSpc>
                          <a:spcPts val="46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8553">
                <a:tc>
                  <a:txBody>
                    <a:bodyPr/>
                    <a:lstStyle/>
                    <a:p>
                      <a:pPr marL="8890" eaLnBrk="0" fontAlgn="base" hangingPunct="0">
                        <a:lnSpc>
                          <a:spcPts val="485"/>
                        </a:lnSpc>
                        <a:spcAft>
                          <a:spcPts val="0"/>
                        </a:spcAft>
                      </a:pPr>
                      <a:r>
                        <a:rPr lang="fr-FR" sz="900" i="1" dirty="0" err="1">
                          <a:solidFill>
                            <a:srgbClr val="008000"/>
                          </a:solidFill>
                          <a:effectLst/>
                        </a:rPr>
                        <a:t>Angraecum</a:t>
                      </a:r>
                      <a:r>
                        <a:rPr lang="fr-FR" sz="900" i="1" dirty="0">
                          <a:solidFill>
                            <a:srgbClr val="008000"/>
                          </a:solidFill>
                          <a:effectLst/>
                        </a:rPr>
                        <a:t> </a:t>
                      </a:r>
                      <a:r>
                        <a:rPr lang="fr-FR" sz="900" i="1" dirty="0" err="1">
                          <a:solidFill>
                            <a:srgbClr val="008000"/>
                          </a:solidFill>
                          <a:effectLst/>
                        </a:rPr>
                        <a:t>germinyanum</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85"/>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dirty="0">
                          <a:solidFill>
                            <a:srgbClr val="008000"/>
                          </a:solidFill>
                          <a:effectLst/>
                        </a:rPr>
                        <a:t>X</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eaLnBrk="0" fontAlgn="base" hangingPunct="0">
                        <a:lnSpc>
                          <a:spcPts val="485"/>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8553">
                <a:tc>
                  <a:txBody>
                    <a:bodyPr/>
                    <a:lstStyle/>
                    <a:p>
                      <a:pPr marL="8890" eaLnBrk="0" fontAlgn="base" hangingPunct="0">
                        <a:lnSpc>
                          <a:spcPts val="435"/>
                        </a:lnSpc>
                        <a:spcAft>
                          <a:spcPts val="0"/>
                        </a:spcAft>
                      </a:pPr>
                      <a:r>
                        <a:rPr lang="fr-FR" sz="900" i="1" dirty="0" err="1">
                          <a:solidFill>
                            <a:srgbClr val="008000"/>
                          </a:solidFill>
                          <a:effectLst/>
                        </a:rPr>
                        <a:t>Angraecum</a:t>
                      </a:r>
                      <a:r>
                        <a:rPr lang="fr-FR" sz="900" i="1" dirty="0">
                          <a:solidFill>
                            <a:srgbClr val="008000"/>
                          </a:solidFill>
                          <a:effectLst/>
                        </a:rPr>
                        <a:t> </a:t>
                      </a:r>
                      <a:r>
                        <a:rPr lang="fr-FR" sz="900" i="1" dirty="0" err="1">
                          <a:solidFill>
                            <a:srgbClr val="008000"/>
                          </a:solidFill>
                          <a:effectLst/>
                        </a:rPr>
                        <a:t>graminifolium</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35"/>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eaLnBrk="0" fontAlgn="base" hangingPunct="0">
                        <a:lnSpc>
                          <a:spcPts val="435"/>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3" name="Tableau 2"/>
          <p:cNvGraphicFramePr>
            <a:graphicFrameLocks noGrp="1"/>
          </p:cNvGraphicFramePr>
          <p:nvPr>
            <p:extLst>
              <p:ext uri="{D42A27DB-BD31-4B8C-83A1-F6EECF244321}">
                <p14:modId xmlns:p14="http://schemas.microsoft.com/office/powerpoint/2010/main" val="1844454873"/>
              </p:ext>
            </p:extLst>
          </p:nvPr>
        </p:nvGraphicFramePr>
        <p:xfrm>
          <a:off x="117697" y="5281519"/>
          <a:ext cx="5159189" cy="1312494"/>
        </p:xfrm>
        <a:graphic>
          <a:graphicData uri="http://schemas.openxmlformats.org/drawingml/2006/table">
            <a:tbl>
              <a:tblPr>
                <a:tableStyleId>{5C22544A-7EE6-4342-B048-85BDC9FD1C3A}</a:tableStyleId>
              </a:tblPr>
              <a:tblGrid>
                <a:gridCol w="1320458"/>
                <a:gridCol w="269815"/>
                <a:gridCol w="416987"/>
                <a:gridCol w="318873"/>
                <a:gridCol w="306607"/>
                <a:gridCol w="294344"/>
                <a:gridCol w="367929"/>
                <a:gridCol w="797181"/>
                <a:gridCol w="1066995"/>
              </a:tblGrid>
              <a:tr h="128553">
                <a:tc>
                  <a:txBody>
                    <a:bodyPr/>
                    <a:lstStyle/>
                    <a:p>
                      <a:pPr marL="8890" eaLnBrk="0" fontAlgn="base" hangingPunct="0">
                        <a:lnSpc>
                          <a:spcPts val="435"/>
                        </a:lnSpc>
                        <a:spcAft>
                          <a:spcPts val="0"/>
                        </a:spcAft>
                      </a:pPr>
                      <a:r>
                        <a:rPr lang="fr-FR" sz="900" i="1" dirty="0" err="1">
                          <a:solidFill>
                            <a:srgbClr val="008000"/>
                          </a:solidFill>
                          <a:effectLst/>
                        </a:rPr>
                        <a:t>Angraecum</a:t>
                      </a:r>
                      <a:r>
                        <a:rPr lang="fr-FR" sz="900" i="1" dirty="0">
                          <a:solidFill>
                            <a:srgbClr val="008000"/>
                          </a:solidFill>
                          <a:effectLst/>
                        </a:rPr>
                        <a:t> </a:t>
                      </a:r>
                      <a:r>
                        <a:rPr lang="fr-FR" sz="900" i="1" dirty="0" err="1">
                          <a:solidFill>
                            <a:srgbClr val="008000"/>
                          </a:solidFill>
                          <a:effectLst/>
                        </a:rPr>
                        <a:t>humblotianum</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35"/>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eaLnBrk="0" fontAlgn="base" hangingPunct="0">
                        <a:lnSpc>
                          <a:spcPts val="435"/>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8553">
                <a:tc>
                  <a:txBody>
                    <a:bodyPr/>
                    <a:lstStyle/>
                    <a:p>
                      <a:pPr marL="8890" eaLnBrk="0" fontAlgn="base" hangingPunct="0">
                        <a:lnSpc>
                          <a:spcPts val="460"/>
                        </a:lnSpc>
                        <a:spcAft>
                          <a:spcPts val="0"/>
                        </a:spcAft>
                      </a:pPr>
                      <a:r>
                        <a:rPr lang="fr-FR" sz="900" i="1" dirty="0" err="1">
                          <a:solidFill>
                            <a:srgbClr val="008000"/>
                          </a:solidFill>
                          <a:effectLst/>
                        </a:rPr>
                        <a:t>Angraecum</a:t>
                      </a:r>
                      <a:r>
                        <a:rPr lang="fr-FR" sz="900" i="1" dirty="0">
                          <a:solidFill>
                            <a:srgbClr val="008000"/>
                          </a:solidFill>
                          <a:effectLst/>
                        </a:rPr>
                        <a:t> </a:t>
                      </a:r>
                      <a:r>
                        <a:rPr lang="fr-FR" sz="900" i="1" dirty="0" err="1">
                          <a:solidFill>
                            <a:srgbClr val="008000"/>
                          </a:solidFill>
                          <a:effectLst/>
                        </a:rPr>
                        <a:t>lecomtei</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6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eaLnBrk="0" fontAlgn="base" hangingPunct="0">
                        <a:lnSpc>
                          <a:spcPts val="46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8553">
                <a:tc>
                  <a:txBody>
                    <a:bodyPr/>
                    <a:lstStyle/>
                    <a:p>
                      <a:pPr marL="8890" eaLnBrk="0" fontAlgn="base" hangingPunct="0">
                        <a:lnSpc>
                          <a:spcPts val="485"/>
                        </a:lnSpc>
                        <a:spcAft>
                          <a:spcPts val="0"/>
                        </a:spcAft>
                      </a:pPr>
                      <a:r>
                        <a:rPr lang="fr-FR" sz="900" i="1" dirty="0" err="1">
                          <a:solidFill>
                            <a:srgbClr val="008000"/>
                          </a:solidFill>
                          <a:effectLst/>
                        </a:rPr>
                        <a:t>Angraecum</a:t>
                      </a:r>
                      <a:r>
                        <a:rPr lang="fr-FR" sz="900" i="1" dirty="0">
                          <a:solidFill>
                            <a:srgbClr val="008000"/>
                          </a:solidFill>
                          <a:effectLst/>
                        </a:rPr>
                        <a:t> </a:t>
                      </a:r>
                      <a:r>
                        <a:rPr lang="fr-FR" sz="900" i="1" dirty="0" err="1">
                          <a:solidFill>
                            <a:srgbClr val="008000"/>
                          </a:solidFill>
                          <a:effectLst/>
                        </a:rPr>
                        <a:t>linearifolium</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85"/>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eaLnBrk="0" fontAlgn="base" hangingPunct="0">
                        <a:lnSpc>
                          <a:spcPts val="250"/>
                        </a:lnSpc>
                        <a:spcAft>
                          <a:spcPts val="0"/>
                        </a:spcAft>
                      </a:pPr>
                      <a:r>
                        <a:rPr lang="fr-FR" sz="900">
                          <a:solidFill>
                            <a:srgbClr val="008000"/>
                          </a:solidFill>
                          <a:effectLst/>
                        </a:rPr>
                        <a:t>ornementa</a:t>
                      </a:r>
                    </a:p>
                    <a:p>
                      <a:pPr algn="r" eaLnBrk="0" fontAlgn="base" hangingPunct="0">
                        <a:lnSpc>
                          <a:spcPts val="235"/>
                        </a:lnSpc>
                        <a:spcAft>
                          <a:spcPts val="0"/>
                        </a:spcAft>
                      </a:pPr>
                      <a:r>
                        <a:rPr lang="fr-FR" sz="900">
                          <a:solidFill>
                            <a:srgbClr val="008000"/>
                          </a:solidFill>
                          <a:effectLst/>
                        </a:rPr>
                        <a:t>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8553">
                <a:tc>
                  <a:txBody>
                    <a:bodyPr/>
                    <a:lstStyle/>
                    <a:p>
                      <a:pPr marL="8890" eaLnBrk="0" fontAlgn="base" hangingPunct="0">
                        <a:lnSpc>
                          <a:spcPts val="410"/>
                        </a:lnSpc>
                        <a:spcAft>
                          <a:spcPts val="0"/>
                        </a:spcAft>
                      </a:pPr>
                      <a:r>
                        <a:rPr lang="fr-FR" sz="900" i="1" dirty="0" err="1">
                          <a:solidFill>
                            <a:srgbClr val="008000"/>
                          </a:solidFill>
                          <a:effectLst/>
                        </a:rPr>
                        <a:t>Angraecum</a:t>
                      </a:r>
                      <a:r>
                        <a:rPr lang="fr-FR" sz="900" i="1" dirty="0">
                          <a:solidFill>
                            <a:srgbClr val="008000"/>
                          </a:solidFill>
                          <a:effectLst/>
                        </a:rPr>
                        <a:t> </a:t>
                      </a:r>
                      <a:r>
                        <a:rPr lang="fr-FR" sz="900" i="1" dirty="0" err="1">
                          <a:solidFill>
                            <a:srgbClr val="008000"/>
                          </a:solidFill>
                          <a:effectLst/>
                        </a:rPr>
                        <a:t>mauritianum</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1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eaLnBrk="0" fontAlgn="base" hangingPunct="0">
                        <a:lnSpc>
                          <a:spcPts val="410"/>
                        </a:lnSpc>
                        <a:spcAft>
                          <a:spcPts val="0"/>
                        </a:spcAft>
                      </a:pPr>
                      <a:r>
                        <a:rPr lang="fr-FR" sz="900" dirty="0">
                          <a:solidFill>
                            <a:srgbClr val="008000"/>
                          </a:solidFill>
                          <a:effectLst/>
                        </a:rPr>
                        <a:t>ornemental</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8553">
                <a:tc>
                  <a:txBody>
                    <a:bodyPr/>
                    <a:lstStyle/>
                    <a:p>
                      <a:pPr marL="8890" eaLnBrk="0" fontAlgn="base" hangingPunct="0">
                        <a:lnSpc>
                          <a:spcPts val="440"/>
                        </a:lnSpc>
                        <a:spcAft>
                          <a:spcPts val="0"/>
                        </a:spcAft>
                      </a:pPr>
                      <a:r>
                        <a:rPr lang="fr-FR" sz="900" i="1" dirty="0" err="1">
                          <a:solidFill>
                            <a:srgbClr val="008000"/>
                          </a:solidFill>
                          <a:effectLst/>
                        </a:rPr>
                        <a:t>Angraecum</a:t>
                      </a:r>
                      <a:r>
                        <a:rPr lang="fr-FR" sz="900" i="1" dirty="0">
                          <a:solidFill>
                            <a:srgbClr val="008000"/>
                          </a:solidFill>
                          <a:effectLst/>
                        </a:rPr>
                        <a:t> </a:t>
                      </a:r>
                      <a:r>
                        <a:rPr lang="fr-FR" sz="900" i="1" dirty="0" err="1">
                          <a:solidFill>
                            <a:srgbClr val="008000"/>
                          </a:solidFill>
                          <a:effectLst/>
                        </a:rPr>
                        <a:t>panicifolium</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44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eaLnBrk="0" fontAlgn="base" hangingPunct="0">
                        <a:lnSpc>
                          <a:spcPts val="240"/>
                        </a:lnSpc>
                        <a:spcAft>
                          <a:spcPts val="0"/>
                        </a:spcAft>
                      </a:pPr>
                      <a:r>
                        <a:rPr lang="fr-FR" sz="900" dirty="0">
                          <a:solidFill>
                            <a:srgbClr val="008000"/>
                          </a:solidFill>
                          <a:effectLst/>
                        </a:rPr>
                        <a:t>ornementa</a:t>
                      </a:r>
                    </a:p>
                    <a:p>
                      <a:pPr algn="r" eaLnBrk="0" fontAlgn="base" hangingPunct="0">
                        <a:lnSpc>
                          <a:spcPts val="200"/>
                        </a:lnSpc>
                        <a:spcAft>
                          <a:spcPts val="0"/>
                        </a:spcAft>
                      </a:pPr>
                      <a:r>
                        <a:rPr lang="fr-FR" sz="900" dirty="0">
                          <a:solidFill>
                            <a:srgbClr val="008000"/>
                          </a:solidFill>
                          <a:effectLst/>
                        </a:rPr>
                        <a:t>l</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8553">
                <a:tc>
                  <a:txBody>
                    <a:bodyPr/>
                    <a:lstStyle/>
                    <a:p>
                      <a:pPr marL="8890" eaLnBrk="0" fontAlgn="base" hangingPunct="0">
                        <a:lnSpc>
                          <a:spcPts val="525"/>
                        </a:lnSpc>
                        <a:spcAft>
                          <a:spcPts val="5"/>
                        </a:spcAft>
                      </a:pPr>
                      <a:r>
                        <a:rPr lang="fr-FR" sz="900" i="1" dirty="0" err="1">
                          <a:solidFill>
                            <a:srgbClr val="008000"/>
                          </a:solidFill>
                          <a:effectLst/>
                        </a:rPr>
                        <a:t>Angraecum</a:t>
                      </a:r>
                      <a:r>
                        <a:rPr lang="fr-FR" sz="900" i="1" dirty="0">
                          <a:solidFill>
                            <a:srgbClr val="008000"/>
                          </a:solidFill>
                          <a:effectLst/>
                        </a:rPr>
                        <a:t> </a:t>
                      </a:r>
                      <a:r>
                        <a:rPr lang="fr-FR" sz="900" i="1" dirty="0" err="1">
                          <a:solidFill>
                            <a:srgbClr val="008000"/>
                          </a:solidFill>
                          <a:effectLst/>
                        </a:rPr>
                        <a:t>pinifolium</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0340" algn="r" eaLnBrk="0" fontAlgn="base" hangingPunct="0">
                        <a:lnSpc>
                          <a:spcPts val="525"/>
                        </a:lnSpc>
                        <a:spcAft>
                          <a:spcPts val="5"/>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25"/>
                        </a:lnSpc>
                        <a:spcAft>
                          <a:spcPts val="5"/>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eaLnBrk="0" fontAlgn="base" hangingPunct="0">
                        <a:lnSpc>
                          <a:spcPts val="525"/>
                        </a:lnSpc>
                        <a:spcAft>
                          <a:spcPts val="5"/>
                        </a:spcAft>
                      </a:pPr>
                      <a:r>
                        <a:rPr lang="fr-FR" sz="900" dirty="0">
                          <a:solidFill>
                            <a:srgbClr val="008000"/>
                          </a:solidFill>
                          <a:effectLst/>
                        </a:rPr>
                        <a:t>ornemental</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Rectangle 6"/>
          <p:cNvSpPr/>
          <p:nvPr/>
        </p:nvSpPr>
        <p:spPr>
          <a:xfrm>
            <a:off x="156374" y="3818965"/>
            <a:ext cx="2854104" cy="1194099"/>
          </a:xfrm>
          <a:prstGeom prst="rect">
            <a:avLst/>
          </a:prstGeom>
        </p:spPr>
        <p:txBody>
          <a:bodyPr wrap="square">
            <a:spAutoFit/>
          </a:bodyPr>
          <a:lstStyle/>
          <a:p>
            <a:r>
              <a:rPr lang="fr-FR" sz="1200" dirty="0" err="1">
                <a:solidFill>
                  <a:srgbClr val="008000"/>
                </a:solidFill>
              </a:rPr>
              <a:t>Appendix</a:t>
            </a:r>
            <a:r>
              <a:rPr lang="fr-FR" sz="1200" dirty="0">
                <a:solidFill>
                  <a:srgbClr val="008000"/>
                </a:solidFill>
              </a:rPr>
              <a:t> 1: Key </a:t>
            </a:r>
            <a:r>
              <a:rPr lang="fr-FR" sz="1200" dirty="0" err="1">
                <a:solidFill>
                  <a:srgbClr val="008000"/>
                </a:solidFill>
              </a:rPr>
              <a:t>Biodiversity</a:t>
            </a:r>
            <a:r>
              <a:rPr lang="fr-FR" sz="1200" dirty="0">
                <a:solidFill>
                  <a:srgbClr val="008000"/>
                </a:solidFill>
              </a:rPr>
              <a:t> Components Matrix (KBCM) and Habitat Hectares Score, </a:t>
            </a:r>
            <a:r>
              <a:rPr lang="fr-FR" sz="1200" dirty="0" err="1">
                <a:solidFill>
                  <a:srgbClr val="008000"/>
                </a:solidFill>
              </a:rPr>
              <a:t>December</a:t>
            </a:r>
            <a:r>
              <a:rPr lang="fr-FR" sz="1200" dirty="0">
                <a:solidFill>
                  <a:srgbClr val="008000"/>
                </a:solidFill>
              </a:rPr>
              <a:t> 2008 </a:t>
            </a:r>
            <a:r>
              <a:rPr lang="fr-FR" sz="1200" dirty="0" err="1" smtClean="0">
                <a:solidFill>
                  <a:srgbClr val="008000"/>
                </a:solidFill>
              </a:rPr>
              <a:t>Iteration</a:t>
            </a:r>
            <a:r>
              <a:rPr lang="fr-FR" sz="1200" dirty="0" smtClean="0">
                <a:solidFill>
                  <a:srgbClr val="008000"/>
                </a:solidFill>
              </a:rPr>
              <a:t>.  Source : </a:t>
            </a:r>
            <a:r>
              <a:rPr lang="en-US" sz="1200" dirty="0">
                <a:solidFill>
                  <a:srgbClr val="008000"/>
                </a:solidFill>
              </a:rPr>
              <a:t>BBOP Pilot Project Case Study - The </a:t>
            </a:r>
            <a:r>
              <a:rPr lang="en-US" sz="1200" dirty="0" err="1">
                <a:solidFill>
                  <a:srgbClr val="008000"/>
                </a:solidFill>
              </a:rPr>
              <a:t>Ambatovy</a:t>
            </a:r>
            <a:r>
              <a:rPr lang="en-US" sz="1200" dirty="0">
                <a:solidFill>
                  <a:srgbClr val="008000"/>
                </a:solidFill>
              </a:rPr>
              <a:t> Project, </a:t>
            </a:r>
            <a:r>
              <a:rPr lang="en-US" sz="1200" dirty="0">
                <a:solidFill>
                  <a:srgbClr val="008000"/>
                </a:solidFill>
                <a:hlinkClick r:id="rId3"/>
              </a:rPr>
              <a:t>http://</a:t>
            </a:r>
            <a:r>
              <a:rPr lang="en-US" sz="1200" dirty="0" smtClean="0">
                <a:solidFill>
                  <a:srgbClr val="008000"/>
                </a:solidFill>
                <a:hlinkClick r:id="rId3"/>
              </a:rPr>
              <a:t>www.forest-trends.org/documents/files/doc_3118.pdf</a:t>
            </a:r>
            <a:r>
              <a:rPr lang="en-US" sz="1200" dirty="0" smtClean="0">
                <a:solidFill>
                  <a:srgbClr val="008000"/>
                </a:solidFill>
              </a:rPr>
              <a:t> </a:t>
            </a:r>
            <a:endParaRPr lang="fr-FR" sz="1200" dirty="0">
              <a:solidFill>
                <a:srgbClr val="008000"/>
              </a:solidFill>
            </a:endParaRPr>
          </a:p>
        </p:txBody>
      </p:sp>
    </p:spTree>
    <p:extLst>
      <p:ext uri="{BB962C8B-B14F-4D97-AF65-F5344CB8AC3E}">
        <p14:creationId xmlns:p14="http://schemas.microsoft.com/office/powerpoint/2010/main" val="297620888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p:cNvSpPr txBox="1"/>
          <p:nvPr/>
        </p:nvSpPr>
        <p:spPr>
          <a:xfrm>
            <a:off x="2408779"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16" name="Espace réservé du numéro de diapositive 15"/>
          <p:cNvSpPr>
            <a:spLocks noGrp="1"/>
          </p:cNvSpPr>
          <p:nvPr>
            <p:ph type="sldNum" sz="quarter" idx="12"/>
          </p:nvPr>
        </p:nvSpPr>
        <p:spPr>
          <a:xfrm>
            <a:off x="336175" y="75551"/>
            <a:ext cx="525591" cy="475065"/>
          </a:xfrm>
        </p:spPr>
        <p:txBody>
          <a:bodyPr/>
          <a:lstStyle/>
          <a:p>
            <a:fld id="{814B13E8-1059-4FEE-952E-0153852B3488}" type="slidenum">
              <a:rPr lang="fr-FR" smtClean="0"/>
              <a:t>145</a:t>
            </a:fld>
            <a:endParaRPr lang="fr-FR"/>
          </a:p>
        </p:txBody>
      </p:sp>
      <p:sp>
        <p:nvSpPr>
          <p:cNvPr id="5" name="Rectangle 4"/>
          <p:cNvSpPr/>
          <p:nvPr/>
        </p:nvSpPr>
        <p:spPr>
          <a:xfrm>
            <a:off x="117697" y="671639"/>
            <a:ext cx="5409044" cy="646173"/>
          </a:xfrm>
          <a:prstGeom prst="rect">
            <a:avLst/>
          </a:prstGeom>
        </p:spPr>
        <p:txBody>
          <a:bodyPr wrap="square">
            <a:spAutoFit/>
          </a:bodyPr>
          <a:lstStyle/>
          <a:p>
            <a:r>
              <a:rPr lang="fr-FR" dirty="0" smtClean="0">
                <a:solidFill>
                  <a:srgbClr val="008000"/>
                </a:solidFill>
              </a:rPr>
              <a:t>A6. </a:t>
            </a:r>
            <a:r>
              <a:rPr lang="fr-FR" b="1" dirty="0">
                <a:solidFill>
                  <a:srgbClr val="008000"/>
                </a:solidFill>
              </a:rPr>
              <a:t>Liste des espèces que l’on souhaiterait revoir sur le </a:t>
            </a:r>
            <a:r>
              <a:rPr lang="fr-FR" b="1" dirty="0" smtClean="0">
                <a:solidFill>
                  <a:srgbClr val="008000"/>
                </a:solidFill>
              </a:rPr>
              <a:t>littoral</a:t>
            </a:r>
            <a:r>
              <a:rPr lang="fr-FR" dirty="0" smtClean="0">
                <a:solidFill>
                  <a:srgbClr val="008000"/>
                </a:solidFill>
              </a:rPr>
              <a:t> (suite)</a:t>
            </a:r>
            <a:endParaRPr lang="fr-FR" dirty="0">
              <a:solidFill>
                <a:srgbClr val="008000"/>
              </a:solidFill>
            </a:endParaRPr>
          </a:p>
        </p:txBody>
      </p:sp>
      <p:graphicFrame>
        <p:nvGraphicFramePr>
          <p:cNvPr id="2" name="Tableau 1"/>
          <p:cNvGraphicFramePr>
            <a:graphicFrameLocks noGrp="1"/>
          </p:cNvGraphicFramePr>
          <p:nvPr>
            <p:extLst>
              <p:ext uri="{D42A27DB-BD31-4B8C-83A1-F6EECF244321}">
                <p14:modId xmlns:p14="http://schemas.microsoft.com/office/powerpoint/2010/main" val="4265521167"/>
              </p:ext>
            </p:extLst>
          </p:nvPr>
        </p:nvGraphicFramePr>
        <p:xfrm>
          <a:off x="6178635" y="666508"/>
          <a:ext cx="5896822" cy="5897755"/>
        </p:xfrm>
        <a:graphic>
          <a:graphicData uri="http://schemas.openxmlformats.org/drawingml/2006/table">
            <a:tbl>
              <a:tblPr>
                <a:tableStyleId>{5C22544A-7EE6-4342-B048-85BDC9FD1C3A}</a:tableStyleId>
              </a:tblPr>
              <a:tblGrid>
                <a:gridCol w="1634106"/>
                <a:gridCol w="336176"/>
                <a:gridCol w="815964"/>
                <a:gridCol w="313569"/>
                <a:gridCol w="255514"/>
                <a:gridCol w="282389"/>
                <a:gridCol w="349623"/>
                <a:gridCol w="1586753"/>
                <a:gridCol w="322728"/>
              </a:tblGrid>
              <a:tr h="109386">
                <a:tc>
                  <a:txBody>
                    <a:bodyPr/>
                    <a:lstStyle/>
                    <a:p>
                      <a:pPr marL="8890" eaLnBrk="0" fontAlgn="base" hangingPunct="0">
                        <a:lnSpc>
                          <a:spcPts val="460"/>
                        </a:lnSpc>
                        <a:spcAft>
                          <a:spcPts val="0"/>
                        </a:spcAft>
                      </a:pPr>
                      <a:r>
                        <a:rPr lang="fr-FR" sz="900" i="1" dirty="0" err="1">
                          <a:solidFill>
                            <a:srgbClr val="008000"/>
                          </a:solidFill>
                          <a:effectLst/>
                        </a:rPr>
                        <a:t>Angraecum</a:t>
                      </a:r>
                      <a:r>
                        <a:rPr lang="fr-FR" sz="900" i="1" dirty="0">
                          <a:solidFill>
                            <a:srgbClr val="008000"/>
                          </a:solidFill>
                          <a:effectLst/>
                        </a:rPr>
                        <a:t> </a:t>
                      </a:r>
                      <a:r>
                        <a:rPr lang="fr-FR" sz="900" i="1" dirty="0" err="1">
                          <a:solidFill>
                            <a:srgbClr val="008000"/>
                          </a:solidFill>
                          <a:effectLst/>
                        </a:rPr>
                        <a:t>rhynchoglossum</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34315" algn="r" eaLnBrk="0" fontAlgn="base" hangingPunct="0">
                        <a:lnSpc>
                          <a:spcPts val="46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dirty="0">
                          <a:solidFill>
                            <a:srgbClr val="008000"/>
                          </a:solidFill>
                          <a:effectLst/>
                        </a:rPr>
                        <a:t>ornemental</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386">
                <a:tc>
                  <a:txBody>
                    <a:bodyPr/>
                    <a:lstStyle/>
                    <a:p>
                      <a:pPr marL="8890" eaLnBrk="0" fontAlgn="base" hangingPunct="0">
                        <a:lnSpc>
                          <a:spcPts val="460"/>
                        </a:lnSpc>
                        <a:spcAft>
                          <a:spcPts val="0"/>
                        </a:spcAft>
                      </a:pPr>
                      <a:r>
                        <a:rPr lang="fr-FR" sz="900" i="1">
                          <a:solidFill>
                            <a:srgbClr val="008000"/>
                          </a:solidFill>
                          <a:effectLst/>
                        </a:rPr>
                        <a:t>Angraecum rostratum</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34315" algn="r" eaLnBrk="0" fontAlgn="base" hangingPunct="0">
                        <a:lnSpc>
                          <a:spcPts val="46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386">
                <a:tc>
                  <a:txBody>
                    <a:bodyPr/>
                    <a:lstStyle/>
                    <a:p>
                      <a:pPr marL="8890" eaLnBrk="0" fontAlgn="base" hangingPunct="0">
                        <a:lnSpc>
                          <a:spcPts val="485"/>
                        </a:lnSpc>
                        <a:spcAft>
                          <a:spcPts val="0"/>
                        </a:spcAft>
                      </a:pPr>
                      <a:r>
                        <a:rPr lang="fr-FR" sz="900" i="1">
                          <a:solidFill>
                            <a:srgbClr val="008000"/>
                          </a:solidFill>
                          <a:effectLst/>
                        </a:rPr>
                        <a:t>Angraecum sedifolium</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34315" algn="r" eaLnBrk="0" fontAlgn="base" hangingPunct="0">
                        <a:lnSpc>
                          <a:spcPts val="485"/>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386">
                <a:tc>
                  <a:txBody>
                    <a:bodyPr/>
                    <a:lstStyle/>
                    <a:p>
                      <a:pPr marL="8890" eaLnBrk="0" fontAlgn="base" hangingPunct="0">
                        <a:lnSpc>
                          <a:spcPts val="440"/>
                        </a:lnSpc>
                        <a:spcAft>
                          <a:spcPts val="0"/>
                        </a:spcAft>
                      </a:pPr>
                      <a:r>
                        <a:rPr lang="fr-FR" sz="900" i="1">
                          <a:solidFill>
                            <a:srgbClr val="008000"/>
                          </a:solidFill>
                          <a:effectLst/>
                        </a:rPr>
                        <a:t>Angraecum setipes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34315" algn="r" eaLnBrk="0" fontAlgn="base" hangingPunct="0">
                        <a:lnSpc>
                          <a:spcPts val="44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386">
                <a:tc>
                  <a:txBody>
                    <a:bodyPr/>
                    <a:lstStyle/>
                    <a:p>
                      <a:pPr marL="8890" eaLnBrk="0" fontAlgn="base" hangingPunct="0">
                        <a:lnSpc>
                          <a:spcPts val="435"/>
                        </a:lnSpc>
                        <a:spcAft>
                          <a:spcPts val="0"/>
                        </a:spcAft>
                      </a:pPr>
                      <a:r>
                        <a:rPr lang="fr-FR" sz="900" i="1">
                          <a:solidFill>
                            <a:srgbClr val="008000"/>
                          </a:solidFill>
                          <a:effectLst/>
                        </a:rPr>
                        <a:t>Angraecum sp.</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34315" algn="r" eaLnBrk="0" fontAlgn="base" hangingPunct="0">
                        <a:lnSpc>
                          <a:spcPts val="435"/>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386">
                <a:tc>
                  <a:txBody>
                    <a:bodyPr/>
                    <a:lstStyle/>
                    <a:p>
                      <a:pPr marL="8890" eaLnBrk="0" fontAlgn="base" hangingPunct="0">
                        <a:lnSpc>
                          <a:spcPts val="460"/>
                        </a:lnSpc>
                        <a:spcAft>
                          <a:spcPts val="0"/>
                        </a:spcAft>
                      </a:pPr>
                      <a:r>
                        <a:rPr lang="fr-FR" sz="900" i="1">
                          <a:solidFill>
                            <a:srgbClr val="008000"/>
                          </a:solidFill>
                          <a:effectLst/>
                        </a:rPr>
                        <a:t>Angraecum teretifolium</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34315" algn="r" eaLnBrk="0" fontAlgn="base" hangingPunct="0">
                        <a:lnSpc>
                          <a:spcPts val="46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386">
                <a:tc>
                  <a:txBody>
                    <a:bodyPr/>
                    <a:lstStyle/>
                    <a:p>
                      <a:pPr marL="8890" eaLnBrk="0" fontAlgn="base" hangingPunct="0">
                        <a:lnSpc>
                          <a:spcPts val="485"/>
                        </a:lnSpc>
                        <a:spcAft>
                          <a:spcPts val="0"/>
                        </a:spcAft>
                      </a:pPr>
                      <a:r>
                        <a:rPr lang="fr-FR" sz="900" i="1">
                          <a:solidFill>
                            <a:srgbClr val="008000"/>
                          </a:solidFill>
                          <a:effectLst/>
                        </a:rPr>
                        <a:t>Angraecum urschianum</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34315" algn="r" eaLnBrk="0" fontAlgn="base" hangingPunct="0">
                        <a:lnSpc>
                          <a:spcPts val="485"/>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386">
                <a:tc>
                  <a:txBody>
                    <a:bodyPr/>
                    <a:lstStyle/>
                    <a:p>
                      <a:pPr marL="8890" eaLnBrk="0" fontAlgn="base" hangingPunct="0">
                        <a:lnSpc>
                          <a:spcPts val="410"/>
                        </a:lnSpc>
                        <a:spcAft>
                          <a:spcPts val="0"/>
                        </a:spcAft>
                      </a:pPr>
                      <a:r>
                        <a:rPr lang="fr-FR" sz="900" i="1" spc="5">
                          <a:solidFill>
                            <a:srgbClr val="008000"/>
                          </a:solidFill>
                          <a:effectLst/>
                        </a:rPr>
                        <a:t>Angraecum viguieri</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34315" algn="r" eaLnBrk="0" fontAlgn="base" hangingPunct="0">
                        <a:lnSpc>
                          <a:spcPts val="41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386">
                <a:tc>
                  <a:txBody>
                    <a:bodyPr/>
                    <a:lstStyle/>
                    <a:p>
                      <a:pPr marL="8890" eaLnBrk="0" fontAlgn="base" hangingPunct="0">
                        <a:lnSpc>
                          <a:spcPts val="510"/>
                        </a:lnSpc>
                        <a:spcAft>
                          <a:spcPts val="0"/>
                        </a:spcAft>
                      </a:pPr>
                      <a:r>
                        <a:rPr lang="fr-FR" sz="900" i="1" dirty="0" err="1">
                          <a:solidFill>
                            <a:srgbClr val="008000"/>
                          </a:solidFill>
                          <a:effectLst/>
                        </a:rPr>
                        <a:t>Antirhea</a:t>
                      </a:r>
                      <a:r>
                        <a:rPr lang="fr-FR" sz="900" i="1" dirty="0">
                          <a:solidFill>
                            <a:srgbClr val="008000"/>
                          </a:solidFill>
                          <a:effectLst/>
                        </a:rPr>
                        <a:t> </a:t>
                      </a:r>
                      <a:r>
                        <a:rPr lang="fr-FR" sz="900" i="1" dirty="0" err="1">
                          <a:solidFill>
                            <a:srgbClr val="008000"/>
                          </a:solidFill>
                          <a:effectLst/>
                        </a:rPr>
                        <a:t>borbonica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34315" algn="r" eaLnBrk="0" fontAlgn="base" hangingPunct="0">
                        <a:lnSpc>
                          <a:spcPts val="51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386">
                <a:tc>
                  <a:txBody>
                    <a:bodyPr/>
                    <a:lstStyle/>
                    <a:p>
                      <a:pPr marL="8890" eaLnBrk="0" fontAlgn="base" hangingPunct="0">
                        <a:lnSpc>
                          <a:spcPts val="460"/>
                        </a:lnSpc>
                        <a:spcAft>
                          <a:spcPts val="0"/>
                        </a:spcAft>
                      </a:pPr>
                      <a:r>
                        <a:rPr lang="fr-FR" sz="900" i="1">
                          <a:solidFill>
                            <a:srgbClr val="008000"/>
                          </a:solidFill>
                          <a:effectLst/>
                        </a:rPr>
                        <a:t>Asparagus similens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386">
                <a:tc>
                  <a:txBody>
                    <a:bodyPr/>
                    <a:lstStyle/>
                    <a:p>
                      <a:pPr marL="8890" eaLnBrk="0" fontAlgn="base" hangingPunct="0">
                        <a:lnSpc>
                          <a:spcPts val="460"/>
                        </a:lnSpc>
                        <a:spcAft>
                          <a:spcPts val="0"/>
                        </a:spcAft>
                      </a:pPr>
                      <a:r>
                        <a:rPr lang="fr-FR" sz="900" i="1">
                          <a:solidFill>
                            <a:srgbClr val="008000"/>
                          </a:solidFill>
                          <a:effectLst/>
                        </a:rPr>
                        <a:t>Aspidostemon conoideum</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34315" algn="r" eaLnBrk="0" fontAlgn="base" hangingPunct="0">
                        <a:lnSpc>
                          <a:spcPts val="46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386">
                <a:tc>
                  <a:txBody>
                    <a:bodyPr/>
                    <a:lstStyle/>
                    <a:p>
                      <a:pPr marL="8890" eaLnBrk="0" fontAlgn="base" hangingPunct="0">
                        <a:lnSpc>
                          <a:spcPts val="410"/>
                        </a:lnSpc>
                        <a:spcAft>
                          <a:spcPts val="0"/>
                        </a:spcAft>
                      </a:pPr>
                      <a:r>
                        <a:rPr lang="fr-FR" sz="900" i="1" dirty="0" err="1">
                          <a:solidFill>
                            <a:srgbClr val="008000"/>
                          </a:solidFill>
                          <a:effectLst/>
                        </a:rPr>
                        <a:t>Asplenium</a:t>
                      </a:r>
                      <a:r>
                        <a:rPr lang="fr-FR" sz="900" i="1" dirty="0">
                          <a:solidFill>
                            <a:srgbClr val="008000"/>
                          </a:solidFill>
                          <a:effectLst/>
                        </a:rPr>
                        <a:t> </a:t>
                      </a:r>
                      <a:r>
                        <a:rPr lang="fr-FR" sz="900" i="1" dirty="0" err="1">
                          <a:solidFill>
                            <a:srgbClr val="008000"/>
                          </a:solidFill>
                          <a:effectLst/>
                        </a:rPr>
                        <a:t>nidus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0"/>
                        </a:lnSpc>
                        <a:spcAft>
                          <a:spcPts val="0"/>
                        </a:spcAft>
                      </a:pPr>
                      <a:r>
                        <a:rPr lang="fr-FR" sz="900">
                          <a:solidFill>
                            <a:srgbClr val="008000"/>
                          </a:solidFill>
                          <a:effectLst/>
                        </a:rPr>
                        <a:t>patrimonial value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386">
                <a:tc>
                  <a:txBody>
                    <a:bodyPr/>
                    <a:lstStyle/>
                    <a:p>
                      <a:pPr marL="8890" eaLnBrk="0" fontAlgn="base" hangingPunct="0">
                        <a:lnSpc>
                          <a:spcPts val="440"/>
                        </a:lnSpc>
                        <a:spcAft>
                          <a:spcPts val="0"/>
                        </a:spcAft>
                      </a:pPr>
                      <a:r>
                        <a:rPr lang="fr-FR" sz="900" i="1">
                          <a:solidFill>
                            <a:srgbClr val="008000"/>
                          </a:solidFill>
                          <a:effectLst/>
                        </a:rPr>
                        <a:t>Asplenium sp</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patrimonial value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9030">
                <a:tc>
                  <a:txBody>
                    <a:bodyPr/>
                    <a:lstStyle/>
                    <a:p>
                      <a:pPr marL="8890" eaLnBrk="0" fontAlgn="base" hangingPunct="0">
                        <a:lnSpc>
                          <a:spcPts val="435"/>
                        </a:lnSpc>
                        <a:spcAft>
                          <a:spcPts val="0"/>
                        </a:spcAft>
                      </a:pPr>
                      <a:r>
                        <a:rPr lang="fr-FR" sz="900" i="1">
                          <a:solidFill>
                            <a:srgbClr val="008000"/>
                          </a:solidFill>
                          <a:effectLst/>
                        </a:rPr>
                        <a:t>Asteropeia mcphersonii</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VU</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34315" algn="r" eaLnBrk="0" fontAlgn="base" hangingPunct="0">
                        <a:lnSpc>
                          <a:spcPts val="435"/>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R="430530" algn="l" eaLnBrk="0" fontAlgn="base" hangingPunct="0">
                        <a:lnSpc>
                          <a:spcPct val="100000"/>
                        </a:lnSpc>
                        <a:spcAft>
                          <a:spcPts val="0"/>
                        </a:spcAft>
                      </a:pPr>
                      <a:r>
                        <a:rPr lang="fr-FR" sz="900" dirty="0" err="1">
                          <a:solidFill>
                            <a:srgbClr val="008000"/>
                          </a:solidFill>
                          <a:effectLst/>
                        </a:rPr>
                        <a:t>timber</a:t>
                      </a:r>
                      <a:r>
                        <a:rPr lang="fr-FR" sz="900" dirty="0">
                          <a:solidFill>
                            <a:srgbClr val="008000"/>
                          </a:solidFill>
                          <a:effectLst/>
                        </a:rPr>
                        <a:t> for construction, </a:t>
                      </a:r>
                      <a:r>
                        <a:rPr lang="fr-FR" sz="900" dirty="0" err="1" smtClean="0">
                          <a:solidFill>
                            <a:srgbClr val="008000"/>
                          </a:solidFill>
                          <a:effectLst/>
                        </a:rPr>
                        <a:t>bark</a:t>
                      </a:r>
                      <a:r>
                        <a:rPr lang="fr-FR" sz="900" dirty="0" smtClean="0">
                          <a:solidFill>
                            <a:srgbClr val="008000"/>
                          </a:solidFill>
                          <a:effectLst/>
                        </a:rPr>
                        <a:t> = </a:t>
                      </a:r>
                      <a:r>
                        <a:rPr lang="fr-FR" sz="900" dirty="0" err="1" smtClean="0">
                          <a:solidFill>
                            <a:srgbClr val="008000"/>
                          </a:solidFill>
                          <a:effectLst/>
                        </a:rPr>
                        <a:t>medicinal</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r>
              <a:tr h="109386">
                <a:tc>
                  <a:txBody>
                    <a:bodyPr/>
                    <a:lstStyle/>
                    <a:p>
                      <a:pPr marL="8890" eaLnBrk="0" fontAlgn="base" hangingPunct="0">
                        <a:lnSpc>
                          <a:spcPts val="460"/>
                        </a:lnSpc>
                        <a:spcAft>
                          <a:spcPts val="0"/>
                        </a:spcAft>
                      </a:pPr>
                      <a:r>
                        <a:rPr lang="fr-FR" sz="900" i="1">
                          <a:solidFill>
                            <a:srgbClr val="008000"/>
                          </a:solidFill>
                          <a:effectLst/>
                        </a:rPr>
                        <a:t>Astrotrichilia parvifolia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34315" algn="r" eaLnBrk="0" fontAlgn="base" hangingPunct="0">
                        <a:lnSpc>
                          <a:spcPts val="46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386">
                <a:tc>
                  <a:txBody>
                    <a:bodyPr/>
                    <a:lstStyle/>
                    <a:p>
                      <a:pPr marL="8890" eaLnBrk="0" fontAlgn="base" hangingPunct="0">
                        <a:lnSpc>
                          <a:spcPts val="485"/>
                        </a:lnSpc>
                        <a:spcAft>
                          <a:spcPts val="0"/>
                        </a:spcAft>
                      </a:pPr>
                      <a:r>
                        <a:rPr lang="fr-FR" sz="900" i="1">
                          <a:solidFill>
                            <a:srgbClr val="008000"/>
                          </a:solidFill>
                          <a:effectLst/>
                        </a:rPr>
                        <a:t>Baroniella acuminata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34315" algn="r" eaLnBrk="0" fontAlgn="base" hangingPunct="0">
                        <a:lnSpc>
                          <a:spcPts val="485"/>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386">
                <a:tc>
                  <a:txBody>
                    <a:bodyPr/>
                    <a:lstStyle/>
                    <a:p>
                      <a:pPr marL="8890" eaLnBrk="0" fontAlgn="base" hangingPunct="0">
                        <a:lnSpc>
                          <a:spcPts val="480"/>
                        </a:lnSpc>
                        <a:spcAft>
                          <a:spcPts val="0"/>
                        </a:spcAft>
                      </a:pPr>
                      <a:r>
                        <a:rPr lang="fr-FR" sz="900" i="1">
                          <a:solidFill>
                            <a:srgbClr val="008000"/>
                          </a:solidFill>
                          <a:effectLst/>
                        </a:rPr>
                        <a:t>Baroniella linearis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34315" algn="r" eaLnBrk="0" fontAlgn="base" hangingPunct="0">
                        <a:lnSpc>
                          <a:spcPts val="41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386">
                <a:tc>
                  <a:txBody>
                    <a:bodyPr/>
                    <a:lstStyle/>
                    <a:p>
                      <a:pPr marL="8890" eaLnBrk="0" fontAlgn="base" hangingPunct="0">
                        <a:lnSpc>
                          <a:spcPts val="435"/>
                        </a:lnSpc>
                        <a:spcAft>
                          <a:spcPts val="0"/>
                        </a:spcAft>
                      </a:pPr>
                      <a:r>
                        <a:rPr lang="fr-FR" sz="900" i="1">
                          <a:solidFill>
                            <a:srgbClr val="008000"/>
                          </a:solidFill>
                          <a:effectLst/>
                        </a:rPr>
                        <a:t>Bathioramnus sp</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patrimonial value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386">
                <a:tc>
                  <a:txBody>
                    <a:bodyPr/>
                    <a:lstStyle/>
                    <a:p>
                      <a:pPr marL="8890" eaLnBrk="0" fontAlgn="base" hangingPunct="0">
                        <a:lnSpc>
                          <a:spcPts val="460"/>
                        </a:lnSpc>
                        <a:spcAft>
                          <a:spcPts val="0"/>
                        </a:spcAft>
                      </a:pPr>
                      <a:r>
                        <a:rPr lang="fr-FR" sz="900" i="1">
                          <a:solidFill>
                            <a:srgbClr val="008000"/>
                          </a:solidFill>
                          <a:effectLst/>
                        </a:rPr>
                        <a:t>Benthamia sp.</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34315" algn="r" eaLnBrk="0" fontAlgn="base" hangingPunct="0">
                        <a:lnSpc>
                          <a:spcPts val="460"/>
                        </a:lnSpc>
                        <a:spcAft>
                          <a:spcPts val="0"/>
                        </a:spcAft>
                      </a:pPr>
                      <a:r>
                        <a:rPr lang="fr-FR" sz="900" spc="-5" dirty="0">
                          <a:solidFill>
                            <a:srgbClr val="008000"/>
                          </a:solidFill>
                          <a:effectLst/>
                        </a:rPr>
                        <a:t>rare</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386">
                <a:tc>
                  <a:txBody>
                    <a:bodyPr/>
                    <a:lstStyle/>
                    <a:p>
                      <a:pPr marL="8890" eaLnBrk="0" fontAlgn="base" hangingPunct="0">
                        <a:lnSpc>
                          <a:spcPts val="460"/>
                        </a:lnSpc>
                        <a:spcAft>
                          <a:spcPts val="0"/>
                        </a:spcAft>
                      </a:pPr>
                      <a:r>
                        <a:rPr lang="fr-FR" sz="900" i="1">
                          <a:solidFill>
                            <a:srgbClr val="008000"/>
                          </a:solidFill>
                          <a:effectLst/>
                        </a:rPr>
                        <a:t>Biophytum sp. nov.</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34315" algn="r" eaLnBrk="0" fontAlgn="base" hangingPunct="0">
                        <a:lnSpc>
                          <a:spcPts val="46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386">
                <a:tc>
                  <a:txBody>
                    <a:bodyPr/>
                    <a:lstStyle/>
                    <a:p>
                      <a:pPr marL="8890" eaLnBrk="0" fontAlgn="base" hangingPunct="0">
                        <a:lnSpc>
                          <a:spcPts val="410"/>
                        </a:lnSpc>
                        <a:spcAft>
                          <a:spcPts val="0"/>
                        </a:spcAft>
                      </a:pPr>
                      <a:r>
                        <a:rPr lang="fr-FR" sz="900" i="1">
                          <a:solidFill>
                            <a:srgbClr val="008000"/>
                          </a:solidFill>
                          <a:effectLst/>
                        </a:rPr>
                        <a:t>Brexia montana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34315" algn="r" eaLnBrk="0" fontAlgn="base" hangingPunct="0">
                        <a:lnSpc>
                          <a:spcPts val="41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386">
                <a:tc>
                  <a:txBody>
                    <a:bodyPr/>
                    <a:lstStyle/>
                    <a:p>
                      <a:pPr marL="8890" eaLnBrk="0" fontAlgn="base" hangingPunct="0">
                        <a:lnSpc>
                          <a:spcPts val="440"/>
                        </a:lnSpc>
                        <a:spcAft>
                          <a:spcPts val="0"/>
                        </a:spcAft>
                      </a:pPr>
                      <a:r>
                        <a:rPr lang="fr-FR" sz="900" i="1">
                          <a:solidFill>
                            <a:srgbClr val="008000"/>
                          </a:solidFill>
                          <a:effectLst/>
                        </a:rPr>
                        <a:t>Bulbomolossus sp1</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patrimonial value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386">
                <a:tc>
                  <a:txBody>
                    <a:bodyPr/>
                    <a:lstStyle/>
                    <a:p>
                      <a:pPr marL="8890" eaLnBrk="0" fontAlgn="base" hangingPunct="0">
                        <a:lnSpc>
                          <a:spcPts val="435"/>
                        </a:lnSpc>
                        <a:spcAft>
                          <a:spcPts val="0"/>
                        </a:spcAft>
                      </a:pPr>
                      <a:r>
                        <a:rPr lang="fr-FR" sz="900" i="1">
                          <a:solidFill>
                            <a:srgbClr val="008000"/>
                          </a:solidFill>
                          <a:effectLst/>
                        </a:rPr>
                        <a:t>Bulbomolossus sp2</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patrimonial value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386">
                <a:tc>
                  <a:txBody>
                    <a:bodyPr/>
                    <a:lstStyle/>
                    <a:p>
                      <a:pPr marL="8890" eaLnBrk="0" fontAlgn="base" hangingPunct="0">
                        <a:lnSpc>
                          <a:spcPts val="460"/>
                        </a:lnSpc>
                        <a:spcAft>
                          <a:spcPts val="0"/>
                        </a:spcAft>
                      </a:pPr>
                      <a:r>
                        <a:rPr lang="fr-FR" sz="900" i="1">
                          <a:solidFill>
                            <a:srgbClr val="008000"/>
                          </a:solidFill>
                          <a:effectLst/>
                        </a:rPr>
                        <a:t>Bulbophyllum alexandrae</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34315" algn="r" eaLnBrk="0" fontAlgn="base" hangingPunct="0">
                        <a:lnSpc>
                          <a:spcPts val="46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386">
                <a:tc>
                  <a:txBody>
                    <a:bodyPr/>
                    <a:lstStyle/>
                    <a:p>
                      <a:pPr marL="8890" eaLnBrk="0" fontAlgn="base" hangingPunct="0">
                        <a:lnSpc>
                          <a:spcPts val="415"/>
                        </a:lnSpc>
                        <a:spcAft>
                          <a:spcPts val="0"/>
                        </a:spcAft>
                      </a:pPr>
                      <a:r>
                        <a:rPr lang="fr-FR" sz="900" i="1">
                          <a:solidFill>
                            <a:srgbClr val="008000"/>
                          </a:solidFill>
                          <a:effectLst/>
                        </a:rPr>
                        <a:t>Bulbophyllum analamazoatrae</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34315" algn="r" eaLnBrk="0" fontAlgn="base" hangingPunct="0">
                        <a:lnSpc>
                          <a:spcPts val="415"/>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5"/>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386">
                <a:tc>
                  <a:txBody>
                    <a:bodyPr/>
                    <a:lstStyle/>
                    <a:p>
                      <a:pPr marL="8890" eaLnBrk="0" fontAlgn="base" hangingPunct="0">
                        <a:lnSpc>
                          <a:spcPts val="480"/>
                        </a:lnSpc>
                        <a:spcAft>
                          <a:spcPts val="0"/>
                        </a:spcAft>
                      </a:pPr>
                      <a:r>
                        <a:rPr lang="fr-FR" sz="900" i="1" dirty="0" err="1">
                          <a:solidFill>
                            <a:srgbClr val="008000"/>
                          </a:solidFill>
                          <a:effectLst/>
                        </a:rPr>
                        <a:t>Bulbophyllum</a:t>
                      </a:r>
                      <a:r>
                        <a:rPr lang="fr-FR" sz="900" i="1" dirty="0">
                          <a:solidFill>
                            <a:srgbClr val="008000"/>
                          </a:solidFill>
                          <a:effectLst/>
                        </a:rPr>
                        <a:t> </a:t>
                      </a:r>
                      <a:r>
                        <a:rPr lang="fr-FR" sz="900" i="1" dirty="0" err="1">
                          <a:solidFill>
                            <a:srgbClr val="008000"/>
                          </a:solidFill>
                          <a:effectLst/>
                        </a:rPr>
                        <a:t>ankaizinense</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34315" algn="r" eaLnBrk="0" fontAlgn="base" hangingPunct="0">
                        <a:lnSpc>
                          <a:spcPts val="410"/>
                        </a:lnSpc>
                        <a:spcAft>
                          <a:spcPts val="0"/>
                        </a:spcAft>
                      </a:pPr>
                      <a:r>
                        <a:rPr lang="fr-FR" sz="900" spc="-5" dirty="0">
                          <a:solidFill>
                            <a:srgbClr val="008000"/>
                          </a:solidFill>
                          <a:effectLst/>
                        </a:rPr>
                        <a:t>rare</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3" name="Tableau 2"/>
          <p:cNvGraphicFramePr>
            <a:graphicFrameLocks noGrp="1"/>
          </p:cNvGraphicFramePr>
          <p:nvPr>
            <p:extLst>
              <p:ext uri="{D42A27DB-BD31-4B8C-83A1-F6EECF244321}">
                <p14:modId xmlns:p14="http://schemas.microsoft.com/office/powerpoint/2010/main" val="308023965"/>
              </p:ext>
            </p:extLst>
          </p:nvPr>
        </p:nvGraphicFramePr>
        <p:xfrm>
          <a:off x="201131" y="3627531"/>
          <a:ext cx="5594551" cy="3062486"/>
        </p:xfrm>
        <a:graphic>
          <a:graphicData uri="http://schemas.openxmlformats.org/drawingml/2006/table">
            <a:tbl>
              <a:tblPr>
                <a:tableStyleId>{5C22544A-7EE6-4342-B048-85BDC9FD1C3A}</a:tableStyleId>
              </a:tblPr>
              <a:tblGrid>
                <a:gridCol w="1634106"/>
                <a:gridCol w="336176"/>
                <a:gridCol w="815964"/>
                <a:gridCol w="313569"/>
                <a:gridCol w="255514"/>
                <a:gridCol w="282389"/>
                <a:gridCol w="349623"/>
                <a:gridCol w="1150010"/>
                <a:gridCol w="457200"/>
              </a:tblGrid>
              <a:tr h="109386">
                <a:tc>
                  <a:txBody>
                    <a:bodyPr/>
                    <a:lstStyle/>
                    <a:p>
                      <a:pPr marL="8890" eaLnBrk="0" fontAlgn="base" hangingPunct="0">
                        <a:lnSpc>
                          <a:spcPts val="435"/>
                        </a:lnSpc>
                        <a:spcAft>
                          <a:spcPts val="0"/>
                        </a:spcAft>
                      </a:pPr>
                      <a:r>
                        <a:rPr lang="fr-FR" sz="900" i="1" dirty="0" err="1">
                          <a:solidFill>
                            <a:srgbClr val="008000"/>
                          </a:solidFill>
                          <a:effectLst/>
                        </a:rPr>
                        <a:t>Bulbophyllum</a:t>
                      </a:r>
                      <a:r>
                        <a:rPr lang="fr-FR" sz="900" i="1" dirty="0">
                          <a:solidFill>
                            <a:srgbClr val="008000"/>
                          </a:solidFill>
                          <a:effectLst/>
                        </a:rPr>
                        <a:t> </a:t>
                      </a:r>
                      <a:r>
                        <a:rPr lang="fr-FR" sz="900" i="1" dirty="0" err="1">
                          <a:solidFill>
                            <a:srgbClr val="008000"/>
                          </a:solidFill>
                          <a:effectLst/>
                        </a:rPr>
                        <a:t>aubrevillei</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34315" algn="r" eaLnBrk="0" fontAlgn="base" hangingPunct="0">
                        <a:lnSpc>
                          <a:spcPts val="435"/>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386">
                <a:tc>
                  <a:txBody>
                    <a:bodyPr/>
                    <a:lstStyle/>
                    <a:p>
                      <a:pPr marL="8890" eaLnBrk="0" fontAlgn="base" hangingPunct="0">
                        <a:lnSpc>
                          <a:spcPts val="460"/>
                        </a:lnSpc>
                        <a:spcAft>
                          <a:spcPts val="0"/>
                        </a:spcAft>
                      </a:pPr>
                      <a:r>
                        <a:rPr lang="fr-FR" sz="900" i="1">
                          <a:solidFill>
                            <a:srgbClr val="008000"/>
                          </a:solidFill>
                          <a:effectLst/>
                        </a:rPr>
                        <a:t>Bulbophyllum auriflorum</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34315" algn="r" eaLnBrk="0" fontAlgn="base" hangingPunct="0">
                        <a:lnSpc>
                          <a:spcPts val="46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dirty="0">
                          <a:solidFill>
                            <a:srgbClr val="008000"/>
                          </a:solidFill>
                          <a:effectLst/>
                        </a:rPr>
                        <a:t>X</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386">
                <a:tc>
                  <a:txBody>
                    <a:bodyPr/>
                    <a:lstStyle/>
                    <a:p>
                      <a:pPr marL="8890" eaLnBrk="0" fontAlgn="base" hangingPunct="0">
                        <a:lnSpc>
                          <a:spcPts val="485"/>
                        </a:lnSpc>
                        <a:spcAft>
                          <a:spcPts val="0"/>
                        </a:spcAft>
                      </a:pPr>
                      <a:r>
                        <a:rPr lang="fr-FR" sz="900" i="1">
                          <a:solidFill>
                            <a:srgbClr val="008000"/>
                          </a:solidFill>
                          <a:effectLst/>
                        </a:rPr>
                        <a:t>Bulbophyllum baronii</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spc="-15">
                          <a:solidFill>
                            <a:srgbClr val="008000"/>
                          </a:solidFill>
                          <a:effectLst/>
                        </a:rPr>
                        <a:t>rare,patrimonial value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386">
                <a:tc>
                  <a:txBody>
                    <a:bodyPr/>
                    <a:lstStyle/>
                    <a:p>
                      <a:pPr marL="8890" eaLnBrk="0" fontAlgn="base" hangingPunct="0">
                        <a:lnSpc>
                          <a:spcPts val="410"/>
                        </a:lnSpc>
                        <a:spcAft>
                          <a:spcPts val="0"/>
                        </a:spcAft>
                      </a:pPr>
                      <a:r>
                        <a:rPr lang="fr-FR" sz="900" i="1">
                          <a:solidFill>
                            <a:srgbClr val="008000"/>
                          </a:solidFill>
                          <a:effectLst/>
                        </a:rPr>
                        <a:t>Bulbophyllum complanatum</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34315" algn="r" eaLnBrk="0" fontAlgn="base" hangingPunct="0">
                        <a:lnSpc>
                          <a:spcPts val="41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386">
                <a:tc>
                  <a:txBody>
                    <a:bodyPr/>
                    <a:lstStyle/>
                    <a:p>
                      <a:pPr marL="8890" eaLnBrk="0" fontAlgn="base" hangingPunct="0">
                        <a:lnSpc>
                          <a:spcPts val="440"/>
                        </a:lnSpc>
                        <a:spcAft>
                          <a:spcPts val="0"/>
                        </a:spcAft>
                      </a:pPr>
                      <a:r>
                        <a:rPr lang="fr-FR" sz="900" i="1">
                          <a:solidFill>
                            <a:srgbClr val="008000"/>
                          </a:solidFill>
                          <a:effectLst/>
                        </a:rPr>
                        <a:t>Bulbophyllum coriophorum</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34315" algn="r" eaLnBrk="0" fontAlgn="base" hangingPunct="0">
                        <a:lnSpc>
                          <a:spcPts val="44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386">
                <a:tc>
                  <a:txBody>
                    <a:bodyPr/>
                    <a:lstStyle/>
                    <a:p>
                      <a:pPr marL="8890" eaLnBrk="0" fontAlgn="base" hangingPunct="0">
                        <a:lnSpc>
                          <a:spcPts val="460"/>
                        </a:lnSpc>
                        <a:spcAft>
                          <a:spcPts val="0"/>
                        </a:spcAft>
                      </a:pPr>
                      <a:r>
                        <a:rPr lang="fr-FR" sz="900" i="1">
                          <a:solidFill>
                            <a:srgbClr val="008000"/>
                          </a:solidFill>
                          <a:effectLst/>
                        </a:rPr>
                        <a:t>Bulbophyllum francoisii</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34315" algn="r" eaLnBrk="0" fontAlgn="base" hangingPunct="0">
                        <a:lnSpc>
                          <a:spcPts val="46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386">
                <a:tc>
                  <a:txBody>
                    <a:bodyPr/>
                    <a:lstStyle/>
                    <a:p>
                      <a:pPr marL="8890" eaLnBrk="0" fontAlgn="base" hangingPunct="0">
                        <a:lnSpc>
                          <a:spcPts val="460"/>
                        </a:lnSpc>
                        <a:spcAft>
                          <a:spcPts val="0"/>
                        </a:spcAft>
                      </a:pPr>
                      <a:r>
                        <a:rPr lang="fr-FR" sz="900" i="1">
                          <a:solidFill>
                            <a:srgbClr val="008000"/>
                          </a:solidFill>
                          <a:effectLst/>
                        </a:rPr>
                        <a:t>Bulbophyllum leandrianum</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34315" algn="r" eaLnBrk="0" fontAlgn="base" hangingPunct="0">
                        <a:lnSpc>
                          <a:spcPts val="46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386">
                <a:tc>
                  <a:txBody>
                    <a:bodyPr/>
                    <a:lstStyle/>
                    <a:p>
                      <a:pPr marL="8890" eaLnBrk="0" fontAlgn="base" hangingPunct="0">
                        <a:lnSpc>
                          <a:spcPts val="415"/>
                        </a:lnSpc>
                        <a:spcAft>
                          <a:spcPts val="0"/>
                        </a:spcAft>
                      </a:pPr>
                      <a:r>
                        <a:rPr lang="fr-FR" sz="900" i="1">
                          <a:solidFill>
                            <a:srgbClr val="008000"/>
                          </a:solidFill>
                          <a:effectLst/>
                        </a:rPr>
                        <a:t>Bulbophyllum longiflorum</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34315" algn="r" eaLnBrk="0" fontAlgn="base" hangingPunct="0">
                        <a:lnSpc>
                          <a:spcPts val="415"/>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5"/>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386">
                <a:tc>
                  <a:txBody>
                    <a:bodyPr/>
                    <a:lstStyle/>
                    <a:p>
                      <a:pPr marL="8890" eaLnBrk="0" fontAlgn="base" hangingPunct="0">
                        <a:lnSpc>
                          <a:spcPts val="410"/>
                        </a:lnSpc>
                        <a:spcAft>
                          <a:spcPts val="0"/>
                        </a:spcAft>
                      </a:pPr>
                      <a:r>
                        <a:rPr lang="fr-FR" sz="900" i="1">
                          <a:solidFill>
                            <a:srgbClr val="008000"/>
                          </a:solidFill>
                          <a:effectLst/>
                        </a:rPr>
                        <a:t>Bulbophyllum lyperocephalum</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34315" algn="r" eaLnBrk="0" fontAlgn="base" hangingPunct="0">
                        <a:lnSpc>
                          <a:spcPts val="435"/>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386">
                <a:tc>
                  <a:txBody>
                    <a:bodyPr/>
                    <a:lstStyle/>
                    <a:p>
                      <a:pPr marL="8890" eaLnBrk="0" fontAlgn="base" hangingPunct="0">
                        <a:lnSpc>
                          <a:spcPts val="460"/>
                        </a:lnSpc>
                        <a:spcAft>
                          <a:spcPts val="0"/>
                        </a:spcAft>
                      </a:pPr>
                      <a:r>
                        <a:rPr lang="fr-FR" sz="900" i="1">
                          <a:solidFill>
                            <a:srgbClr val="008000"/>
                          </a:solidFill>
                          <a:effectLst/>
                        </a:rPr>
                        <a:t>Bulbophyllum molossus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34315" algn="r" eaLnBrk="0" fontAlgn="base" hangingPunct="0">
                        <a:lnSpc>
                          <a:spcPts val="46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dirty="0">
                          <a:solidFill>
                            <a:srgbClr val="008000"/>
                          </a:solidFill>
                          <a:effectLst/>
                        </a:rPr>
                        <a:t>ornemental</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386">
                <a:tc>
                  <a:txBody>
                    <a:bodyPr/>
                    <a:lstStyle/>
                    <a:p>
                      <a:pPr marL="8890" eaLnBrk="0" fontAlgn="base" hangingPunct="0">
                        <a:lnSpc>
                          <a:spcPts val="460"/>
                        </a:lnSpc>
                        <a:spcAft>
                          <a:spcPts val="0"/>
                        </a:spcAft>
                      </a:pPr>
                      <a:r>
                        <a:rPr lang="fr-FR" sz="900" i="1" dirty="0" err="1">
                          <a:solidFill>
                            <a:srgbClr val="008000"/>
                          </a:solidFill>
                          <a:effectLst/>
                        </a:rPr>
                        <a:t>Bulbophyllum</a:t>
                      </a:r>
                      <a:r>
                        <a:rPr lang="fr-FR" sz="900" i="1" dirty="0">
                          <a:solidFill>
                            <a:srgbClr val="008000"/>
                          </a:solidFill>
                          <a:effectLst/>
                        </a:rPr>
                        <a:t> </a:t>
                      </a:r>
                      <a:r>
                        <a:rPr lang="fr-FR" sz="900" i="1" dirty="0" err="1">
                          <a:solidFill>
                            <a:srgbClr val="008000"/>
                          </a:solidFill>
                          <a:effectLst/>
                        </a:rPr>
                        <a:t>multiflorum</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34315" algn="r" eaLnBrk="0" fontAlgn="base" hangingPunct="0">
                        <a:lnSpc>
                          <a:spcPts val="46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dirty="0">
                          <a:solidFill>
                            <a:srgbClr val="008000"/>
                          </a:solidFill>
                          <a:effectLst/>
                        </a:rPr>
                        <a:t>ornemental</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386">
                <a:tc>
                  <a:txBody>
                    <a:bodyPr/>
                    <a:lstStyle/>
                    <a:p>
                      <a:pPr marL="8890" eaLnBrk="0" fontAlgn="base" hangingPunct="0">
                        <a:lnSpc>
                          <a:spcPts val="485"/>
                        </a:lnSpc>
                        <a:spcAft>
                          <a:spcPts val="0"/>
                        </a:spcAft>
                      </a:pPr>
                      <a:r>
                        <a:rPr lang="fr-FR" sz="900" i="1" dirty="0" err="1">
                          <a:solidFill>
                            <a:srgbClr val="008000"/>
                          </a:solidFill>
                          <a:effectLst/>
                        </a:rPr>
                        <a:t>Bulbophyllum</a:t>
                      </a:r>
                      <a:r>
                        <a:rPr lang="fr-FR" sz="900" i="1" dirty="0">
                          <a:solidFill>
                            <a:srgbClr val="008000"/>
                          </a:solidFill>
                          <a:effectLst/>
                        </a:rPr>
                        <a:t> </a:t>
                      </a:r>
                      <a:r>
                        <a:rPr lang="fr-FR" sz="900" i="1" dirty="0" err="1">
                          <a:solidFill>
                            <a:srgbClr val="008000"/>
                          </a:solidFill>
                          <a:effectLst/>
                        </a:rPr>
                        <a:t>occlusum</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34315" algn="r" eaLnBrk="0" fontAlgn="base" hangingPunct="0">
                        <a:lnSpc>
                          <a:spcPts val="485"/>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dirty="0">
                          <a:solidFill>
                            <a:srgbClr val="008000"/>
                          </a:solidFill>
                          <a:effectLst/>
                        </a:rPr>
                        <a:t>ornemental</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386">
                <a:tc>
                  <a:txBody>
                    <a:bodyPr/>
                    <a:lstStyle/>
                    <a:p>
                      <a:pPr marL="8890" eaLnBrk="0" fontAlgn="base" hangingPunct="0">
                        <a:lnSpc>
                          <a:spcPts val="435"/>
                        </a:lnSpc>
                        <a:spcAft>
                          <a:spcPts val="0"/>
                        </a:spcAft>
                      </a:pPr>
                      <a:r>
                        <a:rPr lang="fr-FR" sz="900" i="1" dirty="0" err="1">
                          <a:solidFill>
                            <a:srgbClr val="008000"/>
                          </a:solidFill>
                          <a:effectLst/>
                        </a:rPr>
                        <a:t>Bulbophyllum</a:t>
                      </a:r>
                      <a:r>
                        <a:rPr lang="fr-FR" sz="900" i="1" dirty="0">
                          <a:solidFill>
                            <a:srgbClr val="008000"/>
                          </a:solidFill>
                          <a:effectLst/>
                        </a:rPr>
                        <a:t> </a:t>
                      </a:r>
                      <a:r>
                        <a:rPr lang="fr-FR" sz="900" i="1" dirty="0" err="1">
                          <a:solidFill>
                            <a:srgbClr val="008000"/>
                          </a:solidFill>
                          <a:effectLst/>
                        </a:rPr>
                        <a:t>occultum</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34315" algn="r" eaLnBrk="0" fontAlgn="base" hangingPunct="0">
                        <a:lnSpc>
                          <a:spcPts val="435"/>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dirty="0">
                          <a:solidFill>
                            <a:srgbClr val="008000"/>
                          </a:solidFill>
                          <a:effectLst/>
                        </a:rPr>
                        <a:t>ornemental</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386">
                <a:tc>
                  <a:txBody>
                    <a:bodyPr/>
                    <a:lstStyle/>
                    <a:p>
                      <a:pPr marL="8890" eaLnBrk="0" fontAlgn="base" hangingPunct="0">
                        <a:lnSpc>
                          <a:spcPts val="440"/>
                        </a:lnSpc>
                        <a:spcAft>
                          <a:spcPts val="0"/>
                        </a:spcAft>
                      </a:pPr>
                      <a:r>
                        <a:rPr lang="fr-FR" sz="900" i="1" dirty="0" err="1">
                          <a:solidFill>
                            <a:srgbClr val="008000"/>
                          </a:solidFill>
                          <a:effectLst/>
                        </a:rPr>
                        <a:t>Bulbophyllum</a:t>
                      </a:r>
                      <a:r>
                        <a:rPr lang="fr-FR" sz="900" i="1" dirty="0">
                          <a:solidFill>
                            <a:srgbClr val="008000"/>
                          </a:solidFill>
                          <a:effectLst/>
                        </a:rPr>
                        <a:t> </a:t>
                      </a:r>
                      <a:r>
                        <a:rPr lang="fr-FR" sz="900" i="1" dirty="0" err="1">
                          <a:solidFill>
                            <a:srgbClr val="008000"/>
                          </a:solidFill>
                          <a:effectLst/>
                        </a:rPr>
                        <a:t>oxycalyx</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34315" algn="r" eaLnBrk="0" fontAlgn="base" hangingPunct="0">
                        <a:lnSpc>
                          <a:spcPts val="44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Rectangle 6"/>
          <p:cNvSpPr/>
          <p:nvPr/>
        </p:nvSpPr>
        <p:spPr>
          <a:xfrm>
            <a:off x="201131" y="2108498"/>
            <a:ext cx="2854104" cy="1194099"/>
          </a:xfrm>
          <a:prstGeom prst="rect">
            <a:avLst/>
          </a:prstGeom>
        </p:spPr>
        <p:txBody>
          <a:bodyPr wrap="square">
            <a:spAutoFit/>
          </a:bodyPr>
          <a:lstStyle/>
          <a:p>
            <a:r>
              <a:rPr lang="fr-FR" sz="1200" dirty="0" err="1">
                <a:solidFill>
                  <a:srgbClr val="008000"/>
                </a:solidFill>
              </a:rPr>
              <a:t>Appendix</a:t>
            </a:r>
            <a:r>
              <a:rPr lang="fr-FR" sz="1200" dirty="0">
                <a:solidFill>
                  <a:srgbClr val="008000"/>
                </a:solidFill>
              </a:rPr>
              <a:t> 1: Key </a:t>
            </a:r>
            <a:r>
              <a:rPr lang="fr-FR" sz="1200" dirty="0" err="1">
                <a:solidFill>
                  <a:srgbClr val="008000"/>
                </a:solidFill>
              </a:rPr>
              <a:t>Biodiversity</a:t>
            </a:r>
            <a:r>
              <a:rPr lang="fr-FR" sz="1200" dirty="0">
                <a:solidFill>
                  <a:srgbClr val="008000"/>
                </a:solidFill>
              </a:rPr>
              <a:t> Components Matrix (KBCM) and Habitat Hectares Score, </a:t>
            </a:r>
            <a:r>
              <a:rPr lang="fr-FR" sz="1200" dirty="0" err="1">
                <a:solidFill>
                  <a:srgbClr val="008000"/>
                </a:solidFill>
              </a:rPr>
              <a:t>December</a:t>
            </a:r>
            <a:r>
              <a:rPr lang="fr-FR" sz="1200" dirty="0">
                <a:solidFill>
                  <a:srgbClr val="008000"/>
                </a:solidFill>
              </a:rPr>
              <a:t> 2008 </a:t>
            </a:r>
            <a:r>
              <a:rPr lang="fr-FR" sz="1200" dirty="0" err="1" smtClean="0">
                <a:solidFill>
                  <a:srgbClr val="008000"/>
                </a:solidFill>
              </a:rPr>
              <a:t>Iteration</a:t>
            </a:r>
            <a:r>
              <a:rPr lang="fr-FR" sz="1200" dirty="0" smtClean="0">
                <a:solidFill>
                  <a:srgbClr val="008000"/>
                </a:solidFill>
              </a:rPr>
              <a:t>.  Source : </a:t>
            </a:r>
            <a:r>
              <a:rPr lang="en-US" sz="1200" dirty="0">
                <a:solidFill>
                  <a:srgbClr val="008000"/>
                </a:solidFill>
              </a:rPr>
              <a:t>BBOP Pilot Project Case Study - The </a:t>
            </a:r>
            <a:r>
              <a:rPr lang="en-US" sz="1200" dirty="0" err="1">
                <a:solidFill>
                  <a:srgbClr val="008000"/>
                </a:solidFill>
              </a:rPr>
              <a:t>Ambatovy</a:t>
            </a:r>
            <a:r>
              <a:rPr lang="en-US" sz="1200" dirty="0">
                <a:solidFill>
                  <a:srgbClr val="008000"/>
                </a:solidFill>
              </a:rPr>
              <a:t> Project, </a:t>
            </a:r>
            <a:r>
              <a:rPr lang="en-US" sz="1200" dirty="0">
                <a:solidFill>
                  <a:srgbClr val="008000"/>
                </a:solidFill>
                <a:hlinkClick r:id="rId3"/>
              </a:rPr>
              <a:t>http://</a:t>
            </a:r>
            <a:r>
              <a:rPr lang="en-US" sz="1200" dirty="0" smtClean="0">
                <a:solidFill>
                  <a:srgbClr val="008000"/>
                </a:solidFill>
                <a:hlinkClick r:id="rId3"/>
              </a:rPr>
              <a:t>www.forest-trends.org/documents/files/doc_3118.pdf</a:t>
            </a:r>
            <a:r>
              <a:rPr lang="en-US" sz="1200" dirty="0" smtClean="0">
                <a:solidFill>
                  <a:srgbClr val="008000"/>
                </a:solidFill>
              </a:rPr>
              <a:t> </a:t>
            </a:r>
            <a:endParaRPr lang="fr-FR" sz="1200" dirty="0">
              <a:solidFill>
                <a:srgbClr val="008000"/>
              </a:solidFill>
            </a:endParaRPr>
          </a:p>
        </p:txBody>
      </p:sp>
    </p:spTree>
    <p:extLst>
      <p:ext uri="{BB962C8B-B14F-4D97-AF65-F5344CB8AC3E}">
        <p14:creationId xmlns:p14="http://schemas.microsoft.com/office/powerpoint/2010/main" val="40122326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15152" y="212336"/>
            <a:ext cx="1053353" cy="307228"/>
          </a:xfrm>
        </p:spPr>
        <p:txBody>
          <a:bodyPr/>
          <a:lstStyle/>
          <a:p>
            <a:fld id="{814B13E8-1059-4FEE-952E-0153852B3488}" type="slidenum">
              <a:rPr lang="fr-FR" smtClean="0"/>
              <a:t>146</a:t>
            </a:fld>
            <a:endParaRPr lang="fr-FR"/>
          </a:p>
        </p:txBody>
      </p:sp>
      <p:sp>
        <p:nvSpPr>
          <p:cNvPr id="3" name="ZoneTexte 2"/>
          <p:cNvSpPr txBox="1"/>
          <p:nvPr/>
        </p:nvSpPr>
        <p:spPr>
          <a:xfrm>
            <a:off x="2408779"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5" name="Rectangle 4"/>
          <p:cNvSpPr/>
          <p:nvPr/>
        </p:nvSpPr>
        <p:spPr>
          <a:xfrm>
            <a:off x="117696" y="671639"/>
            <a:ext cx="6767845" cy="369332"/>
          </a:xfrm>
          <a:prstGeom prst="rect">
            <a:avLst/>
          </a:prstGeom>
        </p:spPr>
        <p:txBody>
          <a:bodyPr wrap="square">
            <a:spAutoFit/>
          </a:bodyPr>
          <a:lstStyle/>
          <a:p>
            <a:r>
              <a:rPr lang="fr-FR" dirty="0" smtClean="0">
                <a:solidFill>
                  <a:srgbClr val="008000"/>
                </a:solidFill>
              </a:rPr>
              <a:t>A6. </a:t>
            </a:r>
            <a:r>
              <a:rPr lang="fr-FR" b="1" dirty="0">
                <a:solidFill>
                  <a:srgbClr val="008000"/>
                </a:solidFill>
              </a:rPr>
              <a:t>Liste des espèces que l’on souhaiterait revoir sur le </a:t>
            </a:r>
            <a:r>
              <a:rPr lang="fr-FR" b="1" dirty="0" smtClean="0">
                <a:solidFill>
                  <a:srgbClr val="008000"/>
                </a:solidFill>
              </a:rPr>
              <a:t>littoral</a:t>
            </a:r>
            <a:r>
              <a:rPr lang="fr-FR" dirty="0" smtClean="0">
                <a:solidFill>
                  <a:srgbClr val="008000"/>
                </a:solidFill>
              </a:rPr>
              <a:t> (suite)</a:t>
            </a:r>
            <a:endParaRPr lang="fr-FR" dirty="0">
              <a:solidFill>
                <a:srgbClr val="008000"/>
              </a:solidFill>
            </a:endParaRPr>
          </a:p>
        </p:txBody>
      </p:sp>
      <p:graphicFrame>
        <p:nvGraphicFramePr>
          <p:cNvPr id="6" name="Tableau 5"/>
          <p:cNvGraphicFramePr>
            <a:graphicFrameLocks noGrp="1"/>
          </p:cNvGraphicFramePr>
          <p:nvPr>
            <p:extLst>
              <p:ext uri="{D42A27DB-BD31-4B8C-83A1-F6EECF244321}">
                <p14:modId xmlns:p14="http://schemas.microsoft.com/office/powerpoint/2010/main" val="552600278"/>
              </p:ext>
            </p:extLst>
          </p:nvPr>
        </p:nvGraphicFramePr>
        <p:xfrm>
          <a:off x="215152" y="1351178"/>
          <a:ext cx="5688107" cy="4514515"/>
        </p:xfrm>
        <a:graphic>
          <a:graphicData uri="http://schemas.openxmlformats.org/drawingml/2006/table">
            <a:tbl>
              <a:tblPr>
                <a:tableStyleId>{5C22544A-7EE6-4342-B048-85BDC9FD1C3A}</a:tableStyleId>
              </a:tblPr>
              <a:tblGrid>
                <a:gridCol w="2102038"/>
                <a:gridCol w="324203"/>
                <a:gridCol w="728848"/>
                <a:gridCol w="355079"/>
                <a:gridCol w="389480"/>
                <a:gridCol w="440934"/>
                <a:gridCol w="352442"/>
                <a:gridCol w="995083"/>
              </a:tblGrid>
              <a:tr h="158635">
                <a:tc>
                  <a:txBody>
                    <a:bodyPr/>
                    <a:lstStyle/>
                    <a:p>
                      <a:pPr marL="36000" eaLnBrk="0" fontAlgn="base" hangingPunct="0">
                        <a:lnSpc>
                          <a:spcPct val="100000"/>
                        </a:lnSpc>
                        <a:spcAft>
                          <a:spcPts val="0"/>
                        </a:spcAft>
                      </a:pPr>
                      <a:r>
                        <a:rPr lang="fr-FR" sz="900" i="1" dirty="0" err="1">
                          <a:solidFill>
                            <a:srgbClr val="008000"/>
                          </a:solidFill>
                          <a:effectLst/>
                        </a:rPr>
                        <a:t>Bulbophyllum</a:t>
                      </a:r>
                      <a:r>
                        <a:rPr lang="fr-FR" sz="900" i="1" dirty="0">
                          <a:solidFill>
                            <a:srgbClr val="008000"/>
                          </a:solidFill>
                          <a:effectLst/>
                        </a:rPr>
                        <a:t> </a:t>
                      </a:r>
                      <a:r>
                        <a:rPr lang="fr-FR" sz="900" i="1" dirty="0" err="1">
                          <a:solidFill>
                            <a:srgbClr val="008000"/>
                          </a:solidFill>
                          <a:effectLst/>
                        </a:rPr>
                        <a:t>pachypus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635">
                <a:tc>
                  <a:txBody>
                    <a:bodyPr/>
                    <a:lstStyle/>
                    <a:p>
                      <a:pPr marL="36000" eaLnBrk="0" fontAlgn="base" hangingPunct="0">
                        <a:lnSpc>
                          <a:spcPct val="100000"/>
                        </a:lnSpc>
                        <a:spcAft>
                          <a:spcPts val="0"/>
                        </a:spcAft>
                      </a:pPr>
                      <a:r>
                        <a:rPr lang="fr-FR" sz="900" i="1" dirty="0" err="1">
                          <a:solidFill>
                            <a:srgbClr val="008000"/>
                          </a:solidFill>
                          <a:effectLst/>
                        </a:rPr>
                        <a:t>Bulbophyllum</a:t>
                      </a:r>
                      <a:r>
                        <a:rPr lang="fr-FR" sz="900" i="1" dirty="0">
                          <a:solidFill>
                            <a:srgbClr val="008000"/>
                          </a:solidFill>
                          <a:effectLst/>
                        </a:rPr>
                        <a:t> </a:t>
                      </a:r>
                      <a:r>
                        <a:rPr lang="fr-FR" sz="900" i="1" dirty="0" err="1">
                          <a:solidFill>
                            <a:srgbClr val="008000"/>
                          </a:solidFill>
                          <a:effectLst/>
                        </a:rPr>
                        <a:t>peyrotii</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spc="-10">
                          <a:solidFill>
                            <a:srgbClr val="008000"/>
                          </a:solidFill>
                          <a:effectLst/>
                        </a:rPr>
                        <a:t>rarepatrimonial value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635">
                <a:tc>
                  <a:txBody>
                    <a:bodyPr/>
                    <a:lstStyle/>
                    <a:p>
                      <a:pPr marL="36000" eaLnBrk="0" fontAlgn="base" hangingPunct="0">
                        <a:lnSpc>
                          <a:spcPct val="100000"/>
                        </a:lnSpc>
                        <a:spcAft>
                          <a:spcPts val="0"/>
                        </a:spcAft>
                      </a:pPr>
                      <a:r>
                        <a:rPr lang="fr-FR" sz="900" i="1" dirty="0" err="1">
                          <a:solidFill>
                            <a:srgbClr val="008000"/>
                          </a:solidFill>
                          <a:effectLst/>
                        </a:rPr>
                        <a:t>Bulbophyllum</a:t>
                      </a:r>
                      <a:r>
                        <a:rPr lang="fr-FR" sz="900" i="1" dirty="0">
                          <a:solidFill>
                            <a:srgbClr val="008000"/>
                          </a:solidFill>
                          <a:effectLst/>
                        </a:rPr>
                        <a:t> </a:t>
                      </a:r>
                      <a:r>
                        <a:rPr lang="fr-FR" sz="900" i="1" dirty="0" err="1">
                          <a:solidFill>
                            <a:srgbClr val="008000"/>
                          </a:solidFill>
                          <a:effectLst/>
                        </a:rPr>
                        <a:t>platypodum</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635">
                <a:tc>
                  <a:txBody>
                    <a:bodyPr/>
                    <a:lstStyle/>
                    <a:p>
                      <a:pPr marL="36000" eaLnBrk="0" fontAlgn="base" hangingPunct="0">
                        <a:lnSpc>
                          <a:spcPct val="100000"/>
                        </a:lnSpc>
                        <a:spcAft>
                          <a:spcPts val="0"/>
                        </a:spcAft>
                      </a:pPr>
                      <a:r>
                        <a:rPr lang="fr-FR" sz="900" i="1" dirty="0" err="1">
                          <a:solidFill>
                            <a:srgbClr val="008000"/>
                          </a:solidFill>
                          <a:effectLst/>
                        </a:rPr>
                        <a:t>Bulbophyllum</a:t>
                      </a:r>
                      <a:r>
                        <a:rPr lang="fr-FR" sz="900" i="1" dirty="0">
                          <a:solidFill>
                            <a:srgbClr val="008000"/>
                          </a:solidFill>
                          <a:effectLst/>
                        </a:rPr>
                        <a:t> </a:t>
                      </a:r>
                      <a:r>
                        <a:rPr lang="fr-FR" sz="900" i="1" dirty="0" err="1">
                          <a:solidFill>
                            <a:srgbClr val="008000"/>
                          </a:solidFill>
                          <a:effectLst/>
                        </a:rPr>
                        <a:t>rhizomatosum</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635">
                <a:tc>
                  <a:txBody>
                    <a:bodyPr/>
                    <a:lstStyle/>
                    <a:p>
                      <a:pPr marL="36000" eaLnBrk="0" fontAlgn="base" hangingPunct="0">
                        <a:lnSpc>
                          <a:spcPct val="100000"/>
                        </a:lnSpc>
                        <a:spcAft>
                          <a:spcPts val="0"/>
                        </a:spcAft>
                      </a:pPr>
                      <a:r>
                        <a:rPr lang="fr-FR" sz="900" i="1" dirty="0" err="1">
                          <a:solidFill>
                            <a:srgbClr val="008000"/>
                          </a:solidFill>
                          <a:effectLst/>
                        </a:rPr>
                        <a:t>Bulbophyllum</a:t>
                      </a:r>
                      <a:r>
                        <a:rPr lang="fr-FR" sz="900" i="1" dirty="0">
                          <a:solidFill>
                            <a:srgbClr val="008000"/>
                          </a:solidFill>
                          <a:effectLst/>
                        </a:rPr>
                        <a:t> </a:t>
                      </a:r>
                      <a:r>
                        <a:rPr lang="fr-FR" sz="900" i="1" dirty="0" err="1">
                          <a:solidFill>
                            <a:srgbClr val="008000"/>
                          </a:solidFill>
                          <a:effectLst/>
                        </a:rPr>
                        <a:t>sandrangatense</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635">
                <a:tc>
                  <a:txBody>
                    <a:bodyPr/>
                    <a:lstStyle/>
                    <a:p>
                      <a:pPr marL="36000" eaLnBrk="0" fontAlgn="base" hangingPunct="0">
                        <a:lnSpc>
                          <a:spcPct val="100000"/>
                        </a:lnSpc>
                        <a:spcAft>
                          <a:spcPts val="0"/>
                        </a:spcAft>
                      </a:pPr>
                      <a:r>
                        <a:rPr lang="fr-FR" sz="900" i="1" dirty="0" err="1">
                          <a:solidFill>
                            <a:srgbClr val="008000"/>
                          </a:solidFill>
                          <a:effectLst/>
                        </a:rPr>
                        <a:t>Bulbophyllum</a:t>
                      </a:r>
                      <a:r>
                        <a:rPr lang="fr-FR" sz="900" i="1" dirty="0">
                          <a:solidFill>
                            <a:srgbClr val="008000"/>
                          </a:solidFill>
                          <a:effectLst/>
                        </a:rPr>
                        <a:t> </a:t>
                      </a:r>
                      <a:r>
                        <a:rPr lang="fr-FR" sz="900" i="1" dirty="0" err="1">
                          <a:solidFill>
                            <a:srgbClr val="008000"/>
                          </a:solidFill>
                          <a:effectLst/>
                        </a:rPr>
                        <a:t>sp</a:t>
                      </a:r>
                      <a:r>
                        <a:rPr lang="fr-FR" sz="900" i="1" dirty="0">
                          <a:solidFill>
                            <a:srgbClr val="008000"/>
                          </a:solidFill>
                          <a:effectLst/>
                        </a:rPr>
                        <a:t>. </a:t>
                      </a:r>
                      <a:r>
                        <a:rPr lang="fr-FR" sz="900" i="1" dirty="0" err="1">
                          <a:solidFill>
                            <a:srgbClr val="008000"/>
                          </a:solidFill>
                          <a:effectLst/>
                        </a:rPr>
                        <a:t>indet</a:t>
                      </a:r>
                      <a:r>
                        <a:rPr lang="fr-FR" sz="900" i="1" dirty="0">
                          <a:solidFill>
                            <a:srgbClr val="008000"/>
                          </a:solidFill>
                          <a:effectLst/>
                        </a:rPr>
                        <a:t>.</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635">
                <a:tc>
                  <a:txBody>
                    <a:bodyPr/>
                    <a:lstStyle/>
                    <a:p>
                      <a:pPr marL="36000" eaLnBrk="0" fontAlgn="base" hangingPunct="0">
                        <a:lnSpc>
                          <a:spcPct val="100000"/>
                        </a:lnSpc>
                        <a:spcAft>
                          <a:spcPts val="0"/>
                        </a:spcAft>
                      </a:pPr>
                      <a:r>
                        <a:rPr lang="fr-FR" sz="900" i="1" dirty="0" err="1">
                          <a:solidFill>
                            <a:srgbClr val="008000"/>
                          </a:solidFill>
                          <a:effectLst/>
                        </a:rPr>
                        <a:t>Bulbophyllum</a:t>
                      </a:r>
                      <a:r>
                        <a:rPr lang="fr-FR" sz="900" i="1" dirty="0">
                          <a:solidFill>
                            <a:srgbClr val="008000"/>
                          </a:solidFill>
                          <a:effectLst/>
                        </a:rPr>
                        <a:t> </a:t>
                      </a:r>
                      <a:r>
                        <a:rPr lang="fr-FR" sz="900" i="1" dirty="0" err="1">
                          <a:solidFill>
                            <a:srgbClr val="008000"/>
                          </a:solidFill>
                          <a:effectLst/>
                        </a:rPr>
                        <a:t>sulfureum</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635">
                <a:tc>
                  <a:txBody>
                    <a:bodyPr/>
                    <a:lstStyle/>
                    <a:p>
                      <a:pPr marL="36000" eaLnBrk="0" fontAlgn="base" hangingPunct="0">
                        <a:lnSpc>
                          <a:spcPct val="100000"/>
                        </a:lnSpc>
                        <a:spcAft>
                          <a:spcPts val="0"/>
                        </a:spcAft>
                      </a:pPr>
                      <a:r>
                        <a:rPr lang="fr-FR" sz="900" i="1" dirty="0" err="1">
                          <a:solidFill>
                            <a:srgbClr val="008000"/>
                          </a:solidFill>
                          <a:effectLst/>
                        </a:rPr>
                        <a:t>Burasaia</a:t>
                      </a:r>
                      <a:r>
                        <a:rPr lang="fr-FR" sz="900" i="1" dirty="0">
                          <a:solidFill>
                            <a:srgbClr val="008000"/>
                          </a:solidFill>
                          <a:effectLst/>
                        </a:rPr>
                        <a:t> </a:t>
                      </a:r>
                      <a:r>
                        <a:rPr lang="fr-FR" sz="900" i="1" dirty="0" err="1">
                          <a:solidFill>
                            <a:srgbClr val="008000"/>
                          </a:solidFill>
                          <a:effectLst/>
                        </a:rPr>
                        <a:t>sp</a:t>
                      </a:r>
                      <a:r>
                        <a:rPr lang="fr-FR" sz="900" i="1" dirty="0">
                          <a:solidFill>
                            <a:srgbClr val="008000"/>
                          </a:solidFill>
                          <a:effectLst/>
                        </a:rPr>
                        <a:t>. </a:t>
                      </a:r>
                      <a:r>
                        <a:rPr lang="fr-FR" sz="900" i="1" dirty="0" err="1">
                          <a:solidFill>
                            <a:srgbClr val="008000"/>
                          </a:solidFill>
                          <a:effectLst/>
                        </a:rPr>
                        <a:t>nov</a:t>
                      </a:r>
                      <a:r>
                        <a:rPr lang="fr-FR" sz="900" i="1" dirty="0">
                          <a:solidFill>
                            <a:srgbClr val="008000"/>
                          </a:solidFill>
                          <a:effectLst/>
                        </a:rPr>
                        <a:t> 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635">
                <a:tc>
                  <a:txBody>
                    <a:bodyPr/>
                    <a:lstStyle/>
                    <a:p>
                      <a:pPr marL="36000" eaLnBrk="0" fontAlgn="base" hangingPunct="0">
                        <a:lnSpc>
                          <a:spcPct val="100000"/>
                        </a:lnSpc>
                        <a:spcAft>
                          <a:spcPts val="0"/>
                        </a:spcAft>
                      </a:pPr>
                      <a:r>
                        <a:rPr lang="fr-FR" sz="900" i="1" dirty="0" err="1">
                          <a:solidFill>
                            <a:srgbClr val="008000"/>
                          </a:solidFill>
                          <a:effectLst/>
                        </a:rPr>
                        <a:t>Byttneria</a:t>
                      </a:r>
                      <a:r>
                        <a:rPr lang="fr-FR" sz="900" i="1" dirty="0">
                          <a:solidFill>
                            <a:srgbClr val="008000"/>
                          </a:solidFill>
                          <a:effectLst/>
                        </a:rPr>
                        <a:t> </a:t>
                      </a:r>
                      <a:r>
                        <a:rPr lang="fr-FR" sz="900" i="1" dirty="0" err="1">
                          <a:solidFill>
                            <a:srgbClr val="008000"/>
                          </a:solidFill>
                          <a:effectLst/>
                        </a:rPr>
                        <a:t>heteromorpha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635">
                <a:tc>
                  <a:txBody>
                    <a:bodyPr/>
                    <a:lstStyle/>
                    <a:p>
                      <a:pPr marL="36000" eaLnBrk="0" fontAlgn="base" hangingPunct="0">
                        <a:lnSpc>
                          <a:spcPct val="100000"/>
                        </a:lnSpc>
                        <a:spcAft>
                          <a:spcPts val="0"/>
                        </a:spcAft>
                      </a:pPr>
                      <a:r>
                        <a:rPr lang="fr-FR" sz="900" i="1" dirty="0" err="1">
                          <a:solidFill>
                            <a:srgbClr val="008000"/>
                          </a:solidFill>
                          <a:effectLst/>
                        </a:rPr>
                        <a:t>Caesalpinia</a:t>
                      </a:r>
                      <a:r>
                        <a:rPr lang="fr-FR" sz="900" i="1" dirty="0">
                          <a:solidFill>
                            <a:srgbClr val="008000"/>
                          </a:solidFill>
                          <a:effectLst/>
                        </a:rPr>
                        <a:t> </a:t>
                      </a:r>
                      <a:r>
                        <a:rPr lang="fr-FR" sz="900" i="1" dirty="0" err="1">
                          <a:solidFill>
                            <a:srgbClr val="008000"/>
                          </a:solidFill>
                          <a:effectLst/>
                        </a:rPr>
                        <a:t>delphinensis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635">
                <a:tc>
                  <a:txBody>
                    <a:bodyPr/>
                    <a:lstStyle/>
                    <a:p>
                      <a:pPr marL="36000" eaLnBrk="0" fontAlgn="base" hangingPunct="0">
                        <a:lnSpc>
                          <a:spcPct val="100000"/>
                        </a:lnSpc>
                        <a:spcAft>
                          <a:spcPts val="0"/>
                        </a:spcAft>
                      </a:pPr>
                      <a:r>
                        <a:rPr lang="fr-FR" sz="900" i="1" dirty="0" err="1">
                          <a:solidFill>
                            <a:srgbClr val="008000"/>
                          </a:solidFill>
                          <a:effectLst/>
                        </a:rPr>
                        <a:t>Calantica</a:t>
                      </a:r>
                      <a:r>
                        <a:rPr lang="fr-FR" sz="900" i="1" dirty="0">
                          <a:solidFill>
                            <a:srgbClr val="008000"/>
                          </a:solidFill>
                          <a:effectLst/>
                        </a:rPr>
                        <a:t> </a:t>
                      </a:r>
                      <a:r>
                        <a:rPr lang="fr-FR" sz="900" i="1" dirty="0" err="1">
                          <a:solidFill>
                            <a:srgbClr val="008000"/>
                          </a:solidFill>
                          <a:effectLst/>
                        </a:rPr>
                        <a:t>sp</a:t>
                      </a:r>
                      <a:r>
                        <a:rPr lang="fr-FR" sz="900" i="1" dirty="0">
                          <a:solidFill>
                            <a:srgbClr val="008000"/>
                          </a:solidFill>
                          <a:effectLst/>
                        </a:rPr>
                        <a:t> nov.</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635">
                <a:tc>
                  <a:txBody>
                    <a:bodyPr/>
                    <a:lstStyle/>
                    <a:p>
                      <a:pPr marL="36000" eaLnBrk="0" fontAlgn="base" hangingPunct="0">
                        <a:lnSpc>
                          <a:spcPct val="100000"/>
                        </a:lnSpc>
                        <a:spcAft>
                          <a:spcPts val="0"/>
                        </a:spcAft>
                      </a:pPr>
                      <a:r>
                        <a:rPr lang="fr-FR" sz="900" i="1" dirty="0">
                          <a:solidFill>
                            <a:srgbClr val="008000"/>
                          </a:solidFill>
                          <a:effectLst/>
                        </a:rPr>
                        <a:t>Calophyllum </a:t>
                      </a:r>
                      <a:r>
                        <a:rPr lang="fr-FR" sz="900" i="1" dirty="0" err="1">
                          <a:solidFill>
                            <a:srgbClr val="008000"/>
                          </a:solidFill>
                          <a:effectLst/>
                        </a:rPr>
                        <a:t>mulvis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635">
                <a:tc>
                  <a:txBody>
                    <a:bodyPr/>
                    <a:lstStyle/>
                    <a:p>
                      <a:pPr marL="36000" eaLnBrk="0" fontAlgn="base" hangingPunct="0">
                        <a:lnSpc>
                          <a:spcPct val="100000"/>
                        </a:lnSpc>
                        <a:spcAft>
                          <a:spcPts val="0"/>
                        </a:spcAft>
                      </a:pPr>
                      <a:r>
                        <a:rPr lang="fr-FR" sz="900" i="1" dirty="0" err="1">
                          <a:solidFill>
                            <a:srgbClr val="008000"/>
                          </a:solidFill>
                          <a:effectLst/>
                        </a:rPr>
                        <a:t>Canarium</a:t>
                      </a:r>
                      <a:r>
                        <a:rPr lang="fr-FR" sz="900" i="1" dirty="0">
                          <a:solidFill>
                            <a:srgbClr val="008000"/>
                          </a:solidFill>
                          <a:effectLst/>
                        </a:rPr>
                        <a:t> </a:t>
                      </a:r>
                      <a:r>
                        <a:rPr lang="fr-FR" sz="900" i="1" dirty="0" err="1">
                          <a:solidFill>
                            <a:srgbClr val="008000"/>
                          </a:solidFill>
                          <a:effectLst/>
                        </a:rPr>
                        <a:t>sp</a:t>
                      </a:r>
                      <a:r>
                        <a:rPr lang="fr-FR" sz="900" i="1" dirty="0">
                          <a:solidFill>
                            <a:srgbClr val="008000"/>
                          </a:solidFill>
                          <a:effectLst/>
                        </a:rPr>
                        <a:t>. 2 (</a:t>
                      </a:r>
                      <a:r>
                        <a:rPr lang="fr-FR" sz="900" i="1" dirty="0" err="1">
                          <a:solidFill>
                            <a:srgbClr val="008000"/>
                          </a:solidFill>
                          <a:effectLst/>
                        </a:rPr>
                        <a:t>egregium</a:t>
                      </a:r>
                      <a:r>
                        <a:rPr lang="fr-FR" sz="900" i="1" dirty="0">
                          <a:solidFill>
                            <a:srgbClr val="008000"/>
                          </a:solidFill>
                          <a:effectLst/>
                        </a:rPr>
                        <a:t>)</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5" dirty="0">
                          <a:solidFill>
                            <a:srgbClr val="008000"/>
                          </a:solidFill>
                          <a:effectLst/>
                        </a:rPr>
                        <a:t>rare</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635">
                <a:tc>
                  <a:txBody>
                    <a:bodyPr/>
                    <a:lstStyle/>
                    <a:p>
                      <a:pPr marL="36000" eaLnBrk="0" fontAlgn="base" hangingPunct="0">
                        <a:lnSpc>
                          <a:spcPct val="100000"/>
                        </a:lnSpc>
                        <a:spcAft>
                          <a:spcPts val="0"/>
                        </a:spcAft>
                      </a:pPr>
                      <a:r>
                        <a:rPr lang="fr-FR" sz="900" i="1">
                          <a:solidFill>
                            <a:srgbClr val="008000"/>
                          </a:solidFill>
                          <a:effectLst/>
                        </a:rPr>
                        <a:t>Carallia brachiata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635">
                <a:tc>
                  <a:txBody>
                    <a:bodyPr/>
                    <a:lstStyle/>
                    <a:p>
                      <a:pPr marL="36000" eaLnBrk="0" fontAlgn="base" hangingPunct="0">
                        <a:lnSpc>
                          <a:spcPct val="100000"/>
                        </a:lnSpc>
                        <a:spcAft>
                          <a:spcPts val="0"/>
                        </a:spcAft>
                      </a:pPr>
                      <a:r>
                        <a:rPr lang="fr-FR" sz="900" i="1" dirty="0">
                          <a:solidFill>
                            <a:srgbClr val="008000"/>
                          </a:solidFill>
                          <a:effectLst/>
                        </a:rPr>
                        <a:t>Carex </a:t>
                      </a:r>
                      <a:r>
                        <a:rPr lang="fr-FR" sz="900" i="1" dirty="0" err="1">
                          <a:solidFill>
                            <a:srgbClr val="008000"/>
                          </a:solidFill>
                          <a:effectLst/>
                        </a:rPr>
                        <a:t>sphaerogyna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635">
                <a:tc>
                  <a:txBody>
                    <a:bodyPr/>
                    <a:lstStyle/>
                    <a:p>
                      <a:pPr marL="36000" eaLnBrk="0" fontAlgn="base" hangingPunct="0">
                        <a:lnSpc>
                          <a:spcPct val="100000"/>
                        </a:lnSpc>
                        <a:spcAft>
                          <a:spcPts val="0"/>
                        </a:spcAft>
                      </a:pPr>
                      <a:r>
                        <a:rPr lang="fr-FR" sz="900" i="1" dirty="0" err="1">
                          <a:solidFill>
                            <a:srgbClr val="008000"/>
                          </a:solidFill>
                          <a:effectLst/>
                        </a:rPr>
                        <a:t>Cassinopsis</a:t>
                      </a:r>
                      <a:r>
                        <a:rPr lang="fr-FR" sz="900" i="1" dirty="0">
                          <a:solidFill>
                            <a:srgbClr val="008000"/>
                          </a:solidFill>
                          <a:effectLst/>
                        </a:rPr>
                        <a:t> </a:t>
                      </a:r>
                      <a:r>
                        <a:rPr lang="fr-FR" sz="900" i="1" dirty="0" err="1">
                          <a:solidFill>
                            <a:srgbClr val="008000"/>
                          </a:solidFill>
                          <a:effectLst/>
                        </a:rPr>
                        <a:t>sp</a:t>
                      </a:r>
                      <a:r>
                        <a:rPr lang="fr-FR" sz="900" i="1" dirty="0">
                          <a:solidFill>
                            <a:srgbClr val="008000"/>
                          </a:solidFill>
                          <a:effectLst/>
                        </a:rPr>
                        <a:t>. nov.</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635">
                <a:tc>
                  <a:txBody>
                    <a:bodyPr/>
                    <a:lstStyle/>
                    <a:p>
                      <a:pPr marL="36000" eaLnBrk="0" fontAlgn="base" hangingPunct="0">
                        <a:lnSpc>
                          <a:spcPct val="100000"/>
                        </a:lnSpc>
                        <a:spcAft>
                          <a:spcPts val="0"/>
                        </a:spcAft>
                      </a:pPr>
                      <a:r>
                        <a:rPr lang="fr-FR" sz="900" i="1">
                          <a:solidFill>
                            <a:srgbClr val="008000"/>
                          </a:solidFill>
                          <a:effectLst/>
                        </a:rPr>
                        <a:t>Ceropegia cf. racemosa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635">
                <a:tc>
                  <a:txBody>
                    <a:bodyPr/>
                    <a:lstStyle/>
                    <a:p>
                      <a:pPr marL="36000" eaLnBrk="0" fontAlgn="base" hangingPunct="0">
                        <a:lnSpc>
                          <a:spcPct val="100000"/>
                        </a:lnSpc>
                        <a:spcAft>
                          <a:spcPts val="0"/>
                        </a:spcAft>
                      </a:pPr>
                      <a:r>
                        <a:rPr lang="fr-FR" sz="900" i="1" dirty="0" err="1">
                          <a:solidFill>
                            <a:srgbClr val="008000"/>
                          </a:solidFill>
                          <a:effectLst/>
                        </a:rPr>
                        <a:t>Chassalia</a:t>
                      </a:r>
                      <a:r>
                        <a:rPr lang="fr-FR" sz="900" i="1" dirty="0">
                          <a:solidFill>
                            <a:srgbClr val="008000"/>
                          </a:solidFill>
                          <a:effectLst/>
                        </a:rPr>
                        <a:t> </a:t>
                      </a:r>
                      <a:r>
                        <a:rPr lang="fr-FR" sz="900" i="1" dirty="0" err="1">
                          <a:solidFill>
                            <a:srgbClr val="008000"/>
                          </a:solidFill>
                          <a:effectLst/>
                        </a:rPr>
                        <a:t>bojeri</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635">
                <a:tc>
                  <a:txBody>
                    <a:bodyPr/>
                    <a:lstStyle/>
                    <a:p>
                      <a:pPr marL="36000" eaLnBrk="0" fontAlgn="base" hangingPunct="0">
                        <a:lnSpc>
                          <a:spcPct val="100000"/>
                        </a:lnSpc>
                        <a:spcAft>
                          <a:spcPts val="0"/>
                        </a:spcAft>
                      </a:pPr>
                      <a:r>
                        <a:rPr lang="fr-FR" sz="900" i="1" dirty="0" err="1">
                          <a:solidFill>
                            <a:srgbClr val="008000"/>
                          </a:solidFill>
                          <a:effectLst/>
                        </a:rPr>
                        <a:t>Chassalia</a:t>
                      </a:r>
                      <a:r>
                        <a:rPr lang="fr-FR" sz="900" i="1" dirty="0">
                          <a:solidFill>
                            <a:srgbClr val="008000"/>
                          </a:solidFill>
                          <a:effectLst/>
                        </a:rPr>
                        <a:t> </a:t>
                      </a:r>
                      <a:r>
                        <a:rPr lang="fr-FR" sz="900" i="1" dirty="0" err="1">
                          <a:solidFill>
                            <a:srgbClr val="008000"/>
                          </a:solidFill>
                          <a:effectLst/>
                        </a:rPr>
                        <a:t>leptothyrsa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635">
                <a:tc>
                  <a:txBody>
                    <a:bodyPr/>
                    <a:lstStyle/>
                    <a:p>
                      <a:pPr marL="36000" eaLnBrk="0" fontAlgn="base" hangingPunct="0">
                        <a:lnSpc>
                          <a:spcPct val="100000"/>
                        </a:lnSpc>
                        <a:spcAft>
                          <a:spcPts val="0"/>
                        </a:spcAft>
                      </a:pPr>
                      <a:r>
                        <a:rPr lang="fr-FR" sz="900" i="1" dirty="0" err="1">
                          <a:solidFill>
                            <a:srgbClr val="008000"/>
                          </a:solidFill>
                          <a:effectLst/>
                        </a:rPr>
                        <a:t>Chassalia</a:t>
                      </a:r>
                      <a:r>
                        <a:rPr lang="fr-FR" sz="900" i="1" dirty="0">
                          <a:solidFill>
                            <a:srgbClr val="008000"/>
                          </a:solidFill>
                          <a:effectLst/>
                        </a:rPr>
                        <a:t> </a:t>
                      </a:r>
                      <a:r>
                        <a:rPr lang="fr-FR" sz="900" i="1" dirty="0" err="1">
                          <a:solidFill>
                            <a:srgbClr val="008000"/>
                          </a:solidFill>
                          <a:effectLst/>
                        </a:rPr>
                        <a:t>stenantha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dirty="0">
                          <a:solidFill>
                            <a:srgbClr val="008000"/>
                          </a:solidFill>
                          <a:effectLst/>
                        </a:rPr>
                        <a:t>X</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635">
                <a:tc>
                  <a:txBody>
                    <a:bodyPr/>
                    <a:lstStyle/>
                    <a:p>
                      <a:pPr marL="36000" eaLnBrk="0" fontAlgn="base" hangingPunct="0">
                        <a:lnSpc>
                          <a:spcPct val="100000"/>
                        </a:lnSpc>
                        <a:spcAft>
                          <a:spcPts val="0"/>
                        </a:spcAft>
                      </a:pPr>
                      <a:r>
                        <a:rPr lang="fr-FR" sz="900" i="1" dirty="0" err="1">
                          <a:solidFill>
                            <a:srgbClr val="008000"/>
                          </a:solidFill>
                          <a:effectLst/>
                        </a:rPr>
                        <a:t>Cheirostylis</a:t>
                      </a:r>
                      <a:r>
                        <a:rPr lang="fr-FR" sz="900" i="1" dirty="0">
                          <a:solidFill>
                            <a:srgbClr val="008000"/>
                          </a:solidFill>
                          <a:effectLst/>
                        </a:rPr>
                        <a:t> </a:t>
                      </a:r>
                      <a:r>
                        <a:rPr lang="fr-FR" sz="900" i="1" dirty="0" err="1">
                          <a:solidFill>
                            <a:srgbClr val="008000"/>
                          </a:solidFill>
                          <a:effectLst/>
                        </a:rPr>
                        <a:t>gymnochiloides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635">
                <a:tc>
                  <a:txBody>
                    <a:bodyPr/>
                    <a:lstStyle/>
                    <a:p>
                      <a:pPr marL="36000" eaLnBrk="0" fontAlgn="base" hangingPunct="0">
                        <a:lnSpc>
                          <a:spcPct val="100000"/>
                        </a:lnSpc>
                        <a:spcAft>
                          <a:spcPts val="0"/>
                        </a:spcAft>
                      </a:pPr>
                      <a:r>
                        <a:rPr lang="fr-FR" sz="900" i="1" dirty="0" err="1">
                          <a:solidFill>
                            <a:srgbClr val="008000"/>
                          </a:solidFill>
                          <a:effectLst/>
                        </a:rPr>
                        <a:t>Cirrhopetalum</a:t>
                      </a:r>
                      <a:r>
                        <a:rPr lang="fr-FR" sz="900" i="1" dirty="0">
                          <a:solidFill>
                            <a:srgbClr val="008000"/>
                          </a:solidFill>
                          <a:effectLst/>
                        </a:rPr>
                        <a:t> </a:t>
                      </a:r>
                      <a:r>
                        <a:rPr lang="fr-FR" sz="900" i="1" dirty="0" err="1">
                          <a:solidFill>
                            <a:srgbClr val="008000"/>
                          </a:solidFill>
                          <a:effectLst/>
                        </a:rPr>
                        <a:t>longiflorum</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635">
                <a:tc>
                  <a:txBody>
                    <a:bodyPr/>
                    <a:lstStyle/>
                    <a:p>
                      <a:pPr marL="36000" eaLnBrk="0" fontAlgn="base" hangingPunct="0">
                        <a:lnSpc>
                          <a:spcPct val="100000"/>
                        </a:lnSpc>
                        <a:spcAft>
                          <a:spcPts val="0"/>
                        </a:spcAft>
                      </a:pPr>
                      <a:r>
                        <a:rPr lang="fr-FR" sz="900" i="1" dirty="0" err="1">
                          <a:solidFill>
                            <a:srgbClr val="008000"/>
                          </a:solidFill>
                          <a:effectLst/>
                        </a:rPr>
                        <a:t>Claoxylon</a:t>
                      </a:r>
                      <a:r>
                        <a:rPr lang="fr-FR" sz="900" i="1" dirty="0">
                          <a:solidFill>
                            <a:srgbClr val="008000"/>
                          </a:solidFill>
                          <a:effectLst/>
                        </a:rPr>
                        <a:t> </a:t>
                      </a:r>
                      <a:r>
                        <a:rPr lang="fr-FR" sz="900" i="1" dirty="0" err="1">
                          <a:solidFill>
                            <a:srgbClr val="008000"/>
                          </a:solidFill>
                          <a:effectLst/>
                        </a:rPr>
                        <a:t>lancifolium</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635">
                <a:tc>
                  <a:txBody>
                    <a:bodyPr/>
                    <a:lstStyle/>
                    <a:p>
                      <a:pPr marL="36000" eaLnBrk="0" fontAlgn="base" hangingPunct="0">
                        <a:lnSpc>
                          <a:spcPct val="100000"/>
                        </a:lnSpc>
                        <a:spcAft>
                          <a:spcPts val="0"/>
                        </a:spcAft>
                      </a:pPr>
                      <a:r>
                        <a:rPr lang="fr-FR" sz="900" i="1" dirty="0" err="1">
                          <a:solidFill>
                            <a:srgbClr val="008000"/>
                          </a:solidFill>
                          <a:effectLst/>
                        </a:rPr>
                        <a:t>Claoxylopsis</a:t>
                      </a:r>
                      <a:r>
                        <a:rPr lang="fr-FR" sz="900" i="1" dirty="0">
                          <a:solidFill>
                            <a:srgbClr val="008000"/>
                          </a:solidFill>
                          <a:effectLst/>
                        </a:rPr>
                        <a:t> </a:t>
                      </a:r>
                      <a:r>
                        <a:rPr lang="fr-FR" sz="900" i="1" dirty="0" err="1">
                          <a:solidFill>
                            <a:srgbClr val="008000"/>
                          </a:solidFill>
                          <a:effectLst/>
                        </a:rPr>
                        <a:t>purpurascens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dirty="0">
                          <a:solidFill>
                            <a:srgbClr val="008000"/>
                          </a:solidFill>
                          <a:effectLst/>
                        </a:rPr>
                        <a:t>X</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635">
                <a:tc>
                  <a:txBody>
                    <a:bodyPr/>
                    <a:lstStyle/>
                    <a:p>
                      <a:pPr marL="36000" eaLnBrk="0" fontAlgn="base" hangingPunct="0">
                        <a:lnSpc>
                          <a:spcPct val="100000"/>
                        </a:lnSpc>
                        <a:spcAft>
                          <a:spcPts val="0"/>
                        </a:spcAft>
                      </a:pPr>
                      <a:r>
                        <a:rPr lang="fr-FR" sz="900" i="1" dirty="0" err="1">
                          <a:solidFill>
                            <a:srgbClr val="008000"/>
                          </a:solidFill>
                          <a:effectLst/>
                        </a:rPr>
                        <a:t>Cleistanthus</a:t>
                      </a:r>
                      <a:r>
                        <a:rPr lang="fr-FR" sz="900" i="1" dirty="0">
                          <a:solidFill>
                            <a:srgbClr val="008000"/>
                          </a:solidFill>
                          <a:effectLst/>
                        </a:rPr>
                        <a:t> </a:t>
                      </a:r>
                      <a:r>
                        <a:rPr lang="fr-FR" sz="900" i="1" dirty="0" err="1">
                          <a:solidFill>
                            <a:srgbClr val="008000"/>
                          </a:solidFill>
                          <a:effectLst/>
                        </a:rPr>
                        <a:t>sp</a:t>
                      </a:r>
                      <a:r>
                        <a:rPr lang="fr-FR" sz="900" i="1" dirty="0">
                          <a:solidFill>
                            <a:srgbClr val="008000"/>
                          </a:solidFill>
                          <a:effectLst/>
                        </a:rPr>
                        <a:t>. 1</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635">
                <a:tc>
                  <a:txBody>
                    <a:bodyPr/>
                    <a:lstStyle/>
                    <a:p>
                      <a:pPr marL="36000" eaLnBrk="0" fontAlgn="base" hangingPunct="0">
                        <a:lnSpc>
                          <a:spcPct val="100000"/>
                        </a:lnSpc>
                        <a:spcAft>
                          <a:spcPts val="0"/>
                        </a:spcAft>
                      </a:pPr>
                      <a:r>
                        <a:rPr lang="fr-FR" sz="900" i="1" dirty="0" err="1">
                          <a:solidFill>
                            <a:srgbClr val="008000"/>
                          </a:solidFill>
                          <a:effectLst/>
                        </a:rPr>
                        <a:t>Coffea</a:t>
                      </a:r>
                      <a:r>
                        <a:rPr lang="fr-FR" sz="900" i="1" dirty="0">
                          <a:solidFill>
                            <a:srgbClr val="008000"/>
                          </a:solidFill>
                          <a:effectLst/>
                        </a:rPr>
                        <a:t> </a:t>
                      </a:r>
                      <a:r>
                        <a:rPr lang="fr-FR" sz="900" i="1" dirty="0" err="1">
                          <a:solidFill>
                            <a:srgbClr val="008000"/>
                          </a:solidFill>
                          <a:effectLst/>
                        </a:rPr>
                        <a:t>liaudii</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635">
                <a:tc>
                  <a:txBody>
                    <a:bodyPr/>
                    <a:lstStyle/>
                    <a:p>
                      <a:pPr marL="36000" eaLnBrk="0" fontAlgn="base" hangingPunct="0">
                        <a:lnSpc>
                          <a:spcPct val="100000"/>
                        </a:lnSpc>
                        <a:spcAft>
                          <a:spcPts val="0"/>
                        </a:spcAft>
                      </a:pPr>
                      <a:r>
                        <a:rPr lang="fr-FR" sz="900" i="1" dirty="0" err="1">
                          <a:solidFill>
                            <a:srgbClr val="008000"/>
                          </a:solidFill>
                          <a:effectLst/>
                        </a:rPr>
                        <a:t>Coffea</a:t>
                      </a:r>
                      <a:r>
                        <a:rPr lang="fr-FR" sz="900" i="1" dirty="0">
                          <a:solidFill>
                            <a:srgbClr val="008000"/>
                          </a:solidFill>
                          <a:effectLst/>
                        </a:rPr>
                        <a:t> </a:t>
                      </a:r>
                      <a:r>
                        <a:rPr lang="fr-FR" sz="900" i="1" dirty="0" err="1">
                          <a:solidFill>
                            <a:srgbClr val="008000"/>
                          </a:solidFill>
                          <a:effectLst/>
                        </a:rPr>
                        <a:t>mangoroensis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36000" marR="234315" algn="r" eaLnBrk="0" fontAlgn="base" hangingPunct="0">
                        <a:lnSpc>
                          <a:spcPct val="100000"/>
                        </a:lnSpc>
                        <a:spcAft>
                          <a:spcPts val="0"/>
                        </a:spcAft>
                      </a:pPr>
                      <a:r>
                        <a:rPr lang="fr-FR" sz="900" spc="-5">
                          <a:solidFill>
                            <a:srgbClr val="008000"/>
                          </a:solidFill>
                          <a:effectLst/>
                        </a:rPr>
                        <a:t>rare, patrimonial value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7" name="Tableau 6"/>
          <p:cNvGraphicFramePr>
            <a:graphicFrameLocks noGrp="1"/>
          </p:cNvGraphicFramePr>
          <p:nvPr>
            <p:extLst>
              <p:ext uri="{D42A27DB-BD31-4B8C-83A1-F6EECF244321}">
                <p14:modId xmlns:p14="http://schemas.microsoft.com/office/powerpoint/2010/main" val="1731342859"/>
              </p:ext>
            </p:extLst>
          </p:nvPr>
        </p:nvGraphicFramePr>
        <p:xfrm>
          <a:off x="6191885" y="1351178"/>
          <a:ext cx="6000115" cy="4377270"/>
        </p:xfrm>
        <a:graphic>
          <a:graphicData uri="http://schemas.openxmlformats.org/drawingml/2006/table">
            <a:tbl>
              <a:tblPr>
                <a:tableStyleId>{5C22544A-7EE6-4342-B048-85BDC9FD1C3A}</a:tableStyleId>
              </a:tblPr>
              <a:tblGrid>
                <a:gridCol w="2074342"/>
                <a:gridCol w="319932"/>
                <a:gridCol w="719244"/>
                <a:gridCol w="350400"/>
                <a:gridCol w="469873"/>
                <a:gridCol w="349600"/>
                <a:gridCol w="469873"/>
                <a:gridCol w="1246851"/>
              </a:tblGrid>
              <a:tr h="145909">
                <a:tc>
                  <a:txBody>
                    <a:bodyPr/>
                    <a:lstStyle/>
                    <a:p>
                      <a:pPr marL="36000" eaLnBrk="0" fontAlgn="base" hangingPunct="0">
                        <a:lnSpc>
                          <a:spcPct val="100000"/>
                        </a:lnSpc>
                        <a:spcAft>
                          <a:spcPts val="0"/>
                        </a:spcAft>
                      </a:pPr>
                      <a:r>
                        <a:rPr lang="fr-FR" sz="900" i="1" dirty="0" err="1">
                          <a:solidFill>
                            <a:srgbClr val="008000"/>
                          </a:solidFill>
                          <a:effectLst/>
                        </a:rPr>
                        <a:t>Colea</a:t>
                      </a:r>
                      <a:r>
                        <a:rPr lang="fr-FR" sz="900" i="1" dirty="0">
                          <a:solidFill>
                            <a:srgbClr val="008000"/>
                          </a:solidFill>
                          <a:effectLst/>
                        </a:rPr>
                        <a:t> </a:t>
                      </a:r>
                      <a:r>
                        <a:rPr lang="fr-FR" sz="900" i="1" dirty="0" err="1">
                          <a:solidFill>
                            <a:srgbClr val="008000"/>
                          </a:solidFill>
                          <a:effectLst/>
                        </a:rPr>
                        <a:t>fusca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5909">
                <a:tc>
                  <a:txBody>
                    <a:bodyPr/>
                    <a:lstStyle/>
                    <a:p>
                      <a:pPr marL="36000" eaLnBrk="0" fontAlgn="base" hangingPunct="0">
                        <a:lnSpc>
                          <a:spcPct val="100000"/>
                        </a:lnSpc>
                        <a:spcAft>
                          <a:spcPts val="0"/>
                        </a:spcAft>
                      </a:pPr>
                      <a:r>
                        <a:rPr lang="fr-FR" sz="900" i="1">
                          <a:solidFill>
                            <a:srgbClr val="008000"/>
                          </a:solidFill>
                          <a:effectLst/>
                        </a:rPr>
                        <a:t>Colea sp nov. 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5909">
                <a:tc>
                  <a:txBody>
                    <a:bodyPr/>
                    <a:lstStyle/>
                    <a:p>
                      <a:pPr marL="36000" eaLnBrk="0" fontAlgn="base" hangingPunct="0">
                        <a:lnSpc>
                          <a:spcPct val="100000"/>
                        </a:lnSpc>
                        <a:spcAft>
                          <a:spcPts val="0"/>
                        </a:spcAft>
                      </a:pPr>
                      <a:r>
                        <a:rPr lang="fr-FR" sz="900" i="1">
                          <a:solidFill>
                            <a:srgbClr val="008000"/>
                          </a:solidFill>
                          <a:effectLst/>
                        </a:rPr>
                        <a:t>Combretum sp. nov.</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5909">
                <a:tc>
                  <a:txBody>
                    <a:bodyPr/>
                    <a:lstStyle/>
                    <a:p>
                      <a:pPr marL="36000" eaLnBrk="0" fontAlgn="base" hangingPunct="0">
                        <a:lnSpc>
                          <a:spcPct val="100000"/>
                        </a:lnSpc>
                        <a:spcAft>
                          <a:spcPts val="0"/>
                        </a:spcAft>
                      </a:pPr>
                      <a:r>
                        <a:rPr lang="fr-FR" sz="900" i="1">
                          <a:solidFill>
                            <a:srgbClr val="008000"/>
                          </a:solidFill>
                          <a:effectLst/>
                        </a:rPr>
                        <a:t>Coptosperma sp. nov. '17'</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5909">
                <a:tc>
                  <a:txBody>
                    <a:bodyPr/>
                    <a:lstStyle/>
                    <a:p>
                      <a:pPr marL="36000" eaLnBrk="0" fontAlgn="base" hangingPunct="0">
                        <a:lnSpc>
                          <a:spcPct val="100000"/>
                        </a:lnSpc>
                        <a:spcAft>
                          <a:spcPts val="0"/>
                        </a:spcAft>
                      </a:pPr>
                      <a:r>
                        <a:rPr lang="fr-FR" sz="900" i="1" dirty="0" err="1">
                          <a:solidFill>
                            <a:srgbClr val="008000"/>
                          </a:solidFill>
                          <a:effectLst/>
                        </a:rPr>
                        <a:t>Coptosperma</a:t>
                      </a:r>
                      <a:r>
                        <a:rPr lang="fr-FR" sz="900" i="1" dirty="0">
                          <a:solidFill>
                            <a:srgbClr val="008000"/>
                          </a:solidFill>
                          <a:effectLst/>
                        </a:rPr>
                        <a:t> </a:t>
                      </a:r>
                      <a:r>
                        <a:rPr lang="fr-FR" sz="900" i="1" dirty="0" err="1">
                          <a:solidFill>
                            <a:srgbClr val="008000"/>
                          </a:solidFill>
                          <a:effectLst/>
                        </a:rPr>
                        <a:t>sp</a:t>
                      </a:r>
                      <a:r>
                        <a:rPr lang="fr-FR" sz="900" i="1" dirty="0">
                          <a:solidFill>
                            <a:srgbClr val="008000"/>
                          </a:solidFill>
                          <a:effectLst/>
                        </a:rPr>
                        <a:t>. nov. '36'</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5909">
                <a:tc>
                  <a:txBody>
                    <a:bodyPr/>
                    <a:lstStyle/>
                    <a:p>
                      <a:pPr marL="36000" eaLnBrk="0" fontAlgn="base" hangingPunct="0">
                        <a:lnSpc>
                          <a:spcPct val="100000"/>
                        </a:lnSpc>
                        <a:spcAft>
                          <a:spcPts val="0"/>
                        </a:spcAft>
                      </a:pPr>
                      <a:r>
                        <a:rPr lang="fr-FR" sz="900" i="1" dirty="0" err="1">
                          <a:solidFill>
                            <a:srgbClr val="008000"/>
                          </a:solidFill>
                          <a:effectLst/>
                        </a:rPr>
                        <a:t>Craterispermum</a:t>
                      </a:r>
                      <a:r>
                        <a:rPr lang="fr-FR" sz="900" i="1" dirty="0">
                          <a:solidFill>
                            <a:srgbClr val="008000"/>
                          </a:solidFill>
                          <a:effectLst/>
                        </a:rPr>
                        <a:t> </a:t>
                      </a:r>
                      <a:r>
                        <a:rPr lang="fr-FR" sz="900" i="1" dirty="0" err="1">
                          <a:solidFill>
                            <a:srgbClr val="008000"/>
                          </a:solidFill>
                          <a:effectLst/>
                        </a:rPr>
                        <a:t>laurinum</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5909">
                <a:tc>
                  <a:txBody>
                    <a:bodyPr/>
                    <a:lstStyle/>
                    <a:p>
                      <a:pPr marL="36000" eaLnBrk="0" fontAlgn="base" hangingPunct="0">
                        <a:lnSpc>
                          <a:spcPct val="100000"/>
                        </a:lnSpc>
                        <a:spcAft>
                          <a:spcPts val="0"/>
                        </a:spcAft>
                      </a:pPr>
                      <a:r>
                        <a:rPr lang="fr-FR" sz="900" i="1">
                          <a:solidFill>
                            <a:srgbClr val="008000"/>
                          </a:solidFill>
                          <a:effectLst/>
                        </a:rPr>
                        <a:t>Croton alceicornu</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5909">
                <a:tc>
                  <a:txBody>
                    <a:bodyPr/>
                    <a:lstStyle/>
                    <a:p>
                      <a:pPr marL="36000" eaLnBrk="0" fontAlgn="base" hangingPunct="0">
                        <a:lnSpc>
                          <a:spcPct val="100000"/>
                        </a:lnSpc>
                        <a:spcAft>
                          <a:spcPts val="0"/>
                        </a:spcAft>
                      </a:pPr>
                      <a:r>
                        <a:rPr lang="fr-FR" sz="900" i="1" dirty="0">
                          <a:solidFill>
                            <a:srgbClr val="008000"/>
                          </a:solidFill>
                          <a:effectLst/>
                        </a:rPr>
                        <a:t>Croton </a:t>
                      </a:r>
                      <a:r>
                        <a:rPr lang="fr-FR" sz="900" i="1" dirty="0" err="1">
                          <a:solidFill>
                            <a:srgbClr val="008000"/>
                          </a:solidFill>
                          <a:effectLst/>
                        </a:rPr>
                        <a:t>droguetioides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5909">
                <a:tc>
                  <a:txBody>
                    <a:bodyPr/>
                    <a:lstStyle/>
                    <a:p>
                      <a:pPr marL="36000" eaLnBrk="0" fontAlgn="base" hangingPunct="0">
                        <a:lnSpc>
                          <a:spcPct val="100000"/>
                        </a:lnSpc>
                        <a:spcAft>
                          <a:spcPts val="0"/>
                        </a:spcAft>
                      </a:pPr>
                      <a:r>
                        <a:rPr lang="fr-FR" sz="900" i="1">
                          <a:solidFill>
                            <a:srgbClr val="008000"/>
                          </a:solidFill>
                          <a:effectLst/>
                        </a:rPr>
                        <a:t>Croton lepidotoides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1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5909">
                <a:tc>
                  <a:txBody>
                    <a:bodyPr/>
                    <a:lstStyle/>
                    <a:p>
                      <a:pPr marL="36000" eaLnBrk="0" fontAlgn="base" hangingPunct="0">
                        <a:lnSpc>
                          <a:spcPct val="100000"/>
                        </a:lnSpc>
                        <a:spcAft>
                          <a:spcPts val="0"/>
                        </a:spcAft>
                      </a:pPr>
                      <a:r>
                        <a:rPr lang="fr-FR" sz="900" i="1">
                          <a:solidFill>
                            <a:srgbClr val="008000"/>
                          </a:solidFill>
                          <a:effectLst/>
                        </a:rPr>
                        <a:t>Croton sp. cf. jennyanum</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1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5909">
                <a:tc>
                  <a:txBody>
                    <a:bodyPr/>
                    <a:lstStyle/>
                    <a:p>
                      <a:pPr marL="36000" eaLnBrk="0" fontAlgn="base" hangingPunct="0">
                        <a:lnSpc>
                          <a:spcPct val="100000"/>
                        </a:lnSpc>
                        <a:spcAft>
                          <a:spcPts val="0"/>
                        </a:spcAft>
                      </a:pPr>
                      <a:r>
                        <a:rPr lang="fr-FR" sz="900" i="1">
                          <a:solidFill>
                            <a:srgbClr val="008000"/>
                          </a:solidFill>
                          <a:effectLst/>
                        </a:rPr>
                        <a:t>Croton </a:t>
                      </a:r>
                      <a:r>
                        <a:rPr lang="fr-FR" sz="900" i="1" u="sng">
                          <a:solidFill>
                            <a:srgbClr val="008000"/>
                          </a:solidFill>
                          <a:effectLst/>
                          <a:hlinkClick r:id="rId2"/>
                        </a:rPr>
                        <a:t>sp. nov. cf</a:t>
                      </a:r>
                      <a:r>
                        <a:rPr lang="fr-FR" sz="900" i="1">
                          <a:solidFill>
                            <a:srgbClr val="008000"/>
                          </a:solidFill>
                          <a:effectLst/>
                        </a:rPr>
                        <a:t> nitidulus 'cinereum'</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1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5909">
                <a:tc>
                  <a:txBody>
                    <a:bodyPr/>
                    <a:lstStyle/>
                    <a:p>
                      <a:pPr marL="36000" eaLnBrk="0" fontAlgn="base" hangingPunct="0">
                        <a:lnSpc>
                          <a:spcPct val="100000"/>
                        </a:lnSpc>
                        <a:spcAft>
                          <a:spcPts val="0"/>
                        </a:spcAft>
                      </a:pPr>
                      <a:r>
                        <a:rPr lang="fr-FR" sz="900" i="1">
                          <a:solidFill>
                            <a:srgbClr val="008000"/>
                          </a:solidFill>
                          <a:effectLst/>
                        </a:rPr>
                        <a:t>Cryptocarya myristicoides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1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5909">
                <a:tc>
                  <a:txBody>
                    <a:bodyPr/>
                    <a:lstStyle/>
                    <a:p>
                      <a:pPr marL="36000" eaLnBrk="0" fontAlgn="base" hangingPunct="0">
                        <a:lnSpc>
                          <a:spcPct val="100000"/>
                        </a:lnSpc>
                        <a:spcAft>
                          <a:spcPts val="0"/>
                        </a:spcAft>
                      </a:pPr>
                      <a:r>
                        <a:rPr lang="fr-FR" sz="900" i="1">
                          <a:solidFill>
                            <a:srgbClr val="008000"/>
                          </a:solidFill>
                          <a:effectLst/>
                        </a:rPr>
                        <a:t>Cryptocarya pervillei</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10" dirty="0">
                          <a:solidFill>
                            <a:srgbClr val="008000"/>
                          </a:solidFill>
                          <a:effectLst/>
                        </a:rPr>
                        <a:t>rare</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5909">
                <a:tc>
                  <a:txBody>
                    <a:bodyPr/>
                    <a:lstStyle/>
                    <a:p>
                      <a:pPr marL="36000" eaLnBrk="0" fontAlgn="base" hangingPunct="0">
                        <a:lnSpc>
                          <a:spcPct val="100000"/>
                        </a:lnSpc>
                        <a:spcAft>
                          <a:spcPts val="0"/>
                        </a:spcAft>
                      </a:pPr>
                      <a:r>
                        <a:rPr lang="fr-FR" sz="900" i="1">
                          <a:solidFill>
                            <a:srgbClr val="008000"/>
                          </a:solidFill>
                          <a:effectLst/>
                        </a:rPr>
                        <a:t>Cryptocarya spathulata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1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5909">
                <a:tc>
                  <a:txBody>
                    <a:bodyPr/>
                    <a:lstStyle/>
                    <a:p>
                      <a:pPr marL="36000" eaLnBrk="0" fontAlgn="base" hangingPunct="0">
                        <a:lnSpc>
                          <a:spcPct val="100000"/>
                        </a:lnSpc>
                        <a:spcAft>
                          <a:spcPts val="0"/>
                        </a:spcAft>
                      </a:pPr>
                      <a:r>
                        <a:rPr lang="fr-FR" sz="900" i="1">
                          <a:solidFill>
                            <a:srgbClr val="008000"/>
                          </a:solidFill>
                          <a:effectLst/>
                        </a:rPr>
                        <a:t>Cryptopus brachiatus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10" dirty="0">
                          <a:solidFill>
                            <a:srgbClr val="008000"/>
                          </a:solidFill>
                          <a:effectLst/>
                        </a:rPr>
                        <a:t>rare</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5909">
                <a:tc>
                  <a:txBody>
                    <a:bodyPr/>
                    <a:lstStyle/>
                    <a:p>
                      <a:pPr marL="36000" eaLnBrk="0" fontAlgn="base" hangingPunct="0">
                        <a:lnSpc>
                          <a:spcPct val="100000"/>
                        </a:lnSpc>
                        <a:spcAft>
                          <a:spcPts val="0"/>
                        </a:spcAft>
                      </a:pPr>
                      <a:r>
                        <a:rPr lang="fr-FR" sz="900" i="1">
                          <a:solidFill>
                            <a:srgbClr val="008000"/>
                          </a:solidFill>
                          <a:effectLst/>
                        </a:rPr>
                        <a:t>Cryptopus paniculatus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10" dirty="0">
                          <a:solidFill>
                            <a:srgbClr val="008000"/>
                          </a:solidFill>
                          <a:effectLst/>
                        </a:rPr>
                        <a:t>rare</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5909">
                <a:tc>
                  <a:txBody>
                    <a:bodyPr/>
                    <a:lstStyle/>
                    <a:p>
                      <a:pPr marL="36000" eaLnBrk="0" fontAlgn="base" hangingPunct="0">
                        <a:lnSpc>
                          <a:spcPct val="100000"/>
                        </a:lnSpc>
                        <a:spcAft>
                          <a:spcPts val="0"/>
                        </a:spcAft>
                      </a:pPr>
                      <a:r>
                        <a:rPr lang="fr-FR" sz="900" i="1">
                          <a:solidFill>
                            <a:srgbClr val="008000"/>
                          </a:solidFill>
                          <a:effectLst/>
                        </a:rPr>
                        <a:t>Cyathea cf tsaratananensis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CITES II</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5909">
                <a:tc>
                  <a:txBody>
                    <a:bodyPr/>
                    <a:lstStyle/>
                    <a:p>
                      <a:pPr marL="36000" eaLnBrk="0" fontAlgn="base" hangingPunct="0">
                        <a:lnSpc>
                          <a:spcPct val="100000"/>
                        </a:lnSpc>
                        <a:spcAft>
                          <a:spcPts val="0"/>
                        </a:spcAft>
                      </a:pPr>
                      <a:r>
                        <a:rPr lang="fr-FR" sz="900" i="1">
                          <a:solidFill>
                            <a:srgbClr val="008000"/>
                          </a:solidFill>
                          <a:effectLst/>
                        </a:rPr>
                        <a:t>Cyathea dregei</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CITES II</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5909">
                <a:tc>
                  <a:txBody>
                    <a:bodyPr/>
                    <a:lstStyle/>
                    <a:p>
                      <a:pPr marL="36000" eaLnBrk="0" fontAlgn="base" hangingPunct="0">
                        <a:lnSpc>
                          <a:spcPct val="100000"/>
                        </a:lnSpc>
                        <a:spcAft>
                          <a:spcPts val="0"/>
                        </a:spcAft>
                      </a:pPr>
                      <a:r>
                        <a:rPr lang="fr-FR" sz="900" i="1">
                          <a:solidFill>
                            <a:srgbClr val="008000"/>
                          </a:solidFill>
                          <a:effectLst/>
                        </a:rPr>
                        <a:t>Cyathea hildebrandtii</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5909">
                <a:tc>
                  <a:txBody>
                    <a:bodyPr/>
                    <a:lstStyle/>
                    <a:p>
                      <a:pPr marL="36000" eaLnBrk="0" fontAlgn="base" hangingPunct="0">
                        <a:lnSpc>
                          <a:spcPct val="100000"/>
                        </a:lnSpc>
                        <a:spcAft>
                          <a:spcPts val="0"/>
                        </a:spcAft>
                      </a:pPr>
                      <a:r>
                        <a:rPr lang="fr-FR" sz="900" i="1">
                          <a:solidFill>
                            <a:srgbClr val="008000"/>
                          </a:solidFill>
                          <a:effectLst/>
                        </a:rPr>
                        <a:t>Cynanchum moramangense</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5909">
                <a:tc>
                  <a:txBody>
                    <a:bodyPr/>
                    <a:lstStyle/>
                    <a:p>
                      <a:pPr marL="36000" eaLnBrk="0" fontAlgn="base" hangingPunct="0">
                        <a:lnSpc>
                          <a:spcPct val="100000"/>
                        </a:lnSpc>
                        <a:spcAft>
                          <a:spcPts val="0"/>
                        </a:spcAft>
                      </a:pPr>
                      <a:r>
                        <a:rPr lang="fr-FR" sz="900" i="1">
                          <a:solidFill>
                            <a:srgbClr val="008000"/>
                          </a:solidFill>
                          <a:effectLst/>
                        </a:rPr>
                        <a:t>Cynorkis angustipetala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5909">
                <a:tc>
                  <a:txBody>
                    <a:bodyPr/>
                    <a:lstStyle/>
                    <a:p>
                      <a:pPr marL="36000" eaLnBrk="0" fontAlgn="base" hangingPunct="0">
                        <a:lnSpc>
                          <a:spcPct val="100000"/>
                        </a:lnSpc>
                        <a:spcAft>
                          <a:spcPts val="0"/>
                        </a:spcAft>
                      </a:pPr>
                      <a:r>
                        <a:rPr lang="fr-FR" sz="900" i="1">
                          <a:solidFill>
                            <a:srgbClr val="008000"/>
                          </a:solidFill>
                          <a:effectLst/>
                        </a:rPr>
                        <a:t>Cynorkis aurantiaca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5909">
                <a:tc>
                  <a:txBody>
                    <a:bodyPr/>
                    <a:lstStyle/>
                    <a:p>
                      <a:pPr marL="36000" eaLnBrk="0" fontAlgn="base" hangingPunct="0">
                        <a:lnSpc>
                          <a:spcPct val="100000"/>
                        </a:lnSpc>
                        <a:spcAft>
                          <a:spcPts val="0"/>
                        </a:spcAft>
                      </a:pPr>
                      <a:r>
                        <a:rPr lang="fr-FR" sz="900" i="1">
                          <a:solidFill>
                            <a:srgbClr val="008000"/>
                          </a:solidFill>
                          <a:effectLst/>
                        </a:rPr>
                        <a:t>Cynorkis fastigiata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5909">
                <a:tc>
                  <a:txBody>
                    <a:bodyPr/>
                    <a:lstStyle/>
                    <a:p>
                      <a:pPr marL="36000" eaLnBrk="0" fontAlgn="base" hangingPunct="0">
                        <a:lnSpc>
                          <a:spcPct val="100000"/>
                        </a:lnSpc>
                        <a:spcAft>
                          <a:spcPts val="0"/>
                        </a:spcAft>
                      </a:pPr>
                      <a:r>
                        <a:rPr lang="fr-FR" sz="900" i="1" dirty="0" err="1">
                          <a:solidFill>
                            <a:srgbClr val="008000"/>
                          </a:solidFill>
                          <a:effectLst/>
                        </a:rPr>
                        <a:t>Cynorkis</a:t>
                      </a:r>
                      <a:r>
                        <a:rPr lang="fr-FR" sz="900" i="1" dirty="0">
                          <a:solidFill>
                            <a:srgbClr val="008000"/>
                          </a:solidFill>
                          <a:effectLst/>
                        </a:rPr>
                        <a:t> </a:t>
                      </a:r>
                      <a:r>
                        <a:rPr lang="fr-FR" sz="900" i="1" dirty="0" err="1">
                          <a:solidFill>
                            <a:srgbClr val="008000"/>
                          </a:solidFill>
                          <a:effectLst/>
                        </a:rPr>
                        <a:t>flexuosa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5909">
                <a:tc>
                  <a:txBody>
                    <a:bodyPr/>
                    <a:lstStyle/>
                    <a:p>
                      <a:pPr marL="36000" eaLnBrk="0" fontAlgn="base" hangingPunct="0">
                        <a:lnSpc>
                          <a:spcPct val="100000"/>
                        </a:lnSpc>
                        <a:spcAft>
                          <a:spcPts val="0"/>
                        </a:spcAft>
                      </a:pPr>
                      <a:r>
                        <a:rPr lang="fr-FR" sz="900" i="1">
                          <a:solidFill>
                            <a:srgbClr val="008000"/>
                          </a:solidFill>
                          <a:effectLst/>
                        </a:rPr>
                        <a:t>Cynorkis gibbosa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dirty="0">
                          <a:solidFill>
                            <a:srgbClr val="008000"/>
                          </a:solidFill>
                          <a:effectLst/>
                        </a:rPr>
                        <a:t>X</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5909">
                <a:tc>
                  <a:txBody>
                    <a:bodyPr/>
                    <a:lstStyle/>
                    <a:p>
                      <a:pPr marL="36000" eaLnBrk="0" fontAlgn="base" hangingPunct="0">
                        <a:lnSpc>
                          <a:spcPct val="100000"/>
                        </a:lnSpc>
                        <a:spcAft>
                          <a:spcPts val="0"/>
                        </a:spcAft>
                      </a:pPr>
                      <a:r>
                        <a:rPr lang="fr-FR" sz="900" i="1">
                          <a:solidFill>
                            <a:srgbClr val="008000"/>
                          </a:solidFill>
                          <a:effectLst/>
                        </a:rPr>
                        <a:t>Cynorkis graminea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5909">
                <a:tc>
                  <a:txBody>
                    <a:bodyPr/>
                    <a:lstStyle/>
                    <a:p>
                      <a:pPr marL="36000" eaLnBrk="0" fontAlgn="base" hangingPunct="0">
                        <a:lnSpc>
                          <a:spcPct val="100000"/>
                        </a:lnSpc>
                        <a:spcAft>
                          <a:spcPts val="0"/>
                        </a:spcAft>
                      </a:pPr>
                      <a:r>
                        <a:rPr lang="fr-FR" sz="900" i="1" dirty="0" err="1">
                          <a:solidFill>
                            <a:srgbClr val="008000"/>
                          </a:solidFill>
                          <a:effectLst/>
                        </a:rPr>
                        <a:t>Cynorkis</a:t>
                      </a:r>
                      <a:r>
                        <a:rPr lang="fr-FR" sz="900" i="1" dirty="0">
                          <a:solidFill>
                            <a:srgbClr val="008000"/>
                          </a:solidFill>
                          <a:effectLst/>
                        </a:rPr>
                        <a:t> </a:t>
                      </a:r>
                      <a:r>
                        <a:rPr lang="fr-FR" sz="900" i="1" dirty="0" err="1">
                          <a:solidFill>
                            <a:srgbClr val="008000"/>
                          </a:solidFill>
                          <a:effectLst/>
                        </a:rPr>
                        <a:t>jumelleana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dirty="0">
                          <a:solidFill>
                            <a:srgbClr val="008000"/>
                          </a:solidFill>
                          <a:effectLst/>
                        </a:rPr>
                        <a:t>ornemental</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5909">
                <a:tc>
                  <a:txBody>
                    <a:bodyPr/>
                    <a:lstStyle/>
                    <a:p>
                      <a:pPr marL="36000" eaLnBrk="0" fontAlgn="base" hangingPunct="0">
                        <a:lnSpc>
                          <a:spcPct val="100000"/>
                        </a:lnSpc>
                        <a:spcAft>
                          <a:spcPts val="0"/>
                        </a:spcAft>
                      </a:pPr>
                      <a:r>
                        <a:rPr lang="fr-FR" sz="900" i="1" dirty="0" err="1">
                          <a:solidFill>
                            <a:srgbClr val="008000"/>
                          </a:solidFill>
                          <a:effectLst/>
                        </a:rPr>
                        <a:t>Cynorkis</a:t>
                      </a:r>
                      <a:r>
                        <a:rPr lang="fr-FR" sz="900" i="1" dirty="0">
                          <a:solidFill>
                            <a:srgbClr val="008000"/>
                          </a:solidFill>
                          <a:effectLst/>
                        </a:rPr>
                        <a:t> </a:t>
                      </a:r>
                      <a:r>
                        <a:rPr lang="fr-FR" sz="900" i="1" dirty="0" err="1">
                          <a:solidFill>
                            <a:srgbClr val="008000"/>
                          </a:solidFill>
                          <a:effectLst/>
                        </a:rPr>
                        <a:t>lilacina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dirty="0">
                          <a:solidFill>
                            <a:srgbClr val="008000"/>
                          </a:solidFill>
                          <a:effectLst/>
                        </a:rPr>
                        <a:t>ornemental</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5909">
                <a:tc>
                  <a:txBody>
                    <a:bodyPr/>
                    <a:lstStyle/>
                    <a:p>
                      <a:pPr marL="36000" eaLnBrk="0" fontAlgn="base" hangingPunct="0">
                        <a:lnSpc>
                          <a:spcPct val="100000"/>
                        </a:lnSpc>
                        <a:spcAft>
                          <a:spcPts val="0"/>
                        </a:spcAft>
                      </a:pPr>
                      <a:r>
                        <a:rPr lang="fr-FR" sz="900" i="1" dirty="0" err="1">
                          <a:solidFill>
                            <a:srgbClr val="008000"/>
                          </a:solidFill>
                          <a:effectLst/>
                        </a:rPr>
                        <a:t>Cynorkis</a:t>
                      </a:r>
                      <a:r>
                        <a:rPr lang="fr-FR" sz="900" i="1" dirty="0">
                          <a:solidFill>
                            <a:srgbClr val="008000"/>
                          </a:solidFill>
                          <a:effectLst/>
                        </a:rPr>
                        <a:t> </a:t>
                      </a:r>
                      <a:r>
                        <a:rPr lang="fr-FR" sz="900" i="1" dirty="0" err="1">
                          <a:solidFill>
                            <a:srgbClr val="008000"/>
                          </a:solidFill>
                          <a:effectLst/>
                        </a:rPr>
                        <a:t>lowiana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dirty="0">
                          <a:solidFill>
                            <a:srgbClr val="008000"/>
                          </a:solidFill>
                          <a:effectLst/>
                        </a:rPr>
                        <a:t>ornemental</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5909">
                <a:tc>
                  <a:txBody>
                    <a:bodyPr/>
                    <a:lstStyle/>
                    <a:p>
                      <a:pPr marL="36000" eaLnBrk="0" fontAlgn="base" hangingPunct="0">
                        <a:lnSpc>
                          <a:spcPct val="100000"/>
                        </a:lnSpc>
                        <a:spcAft>
                          <a:spcPts val="0"/>
                        </a:spcAft>
                      </a:pPr>
                      <a:r>
                        <a:rPr lang="fr-FR" sz="900" i="1" dirty="0" err="1">
                          <a:solidFill>
                            <a:srgbClr val="008000"/>
                          </a:solidFill>
                          <a:effectLst/>
                        </a:rPr>
                        <a:t>Cynorkis</a:t>
                      </a:r>
                      <a:r>
                        <a:rPr lang="fr-FR" sz="900" i="1" dirty="0">
                          <a:solidFill>
                            <a:srgbClr val="008000"/>
                          </a:solidFill>
                          <a:effectLst/>
                        </a:rPr>
                        <a:t> </a:t>
                      </a:r>
                      <a:r>
                        <a:rPr lang="fr-FR" sz="900" i="1" dirty="0" err="1">
                          <a:solidFill>
                            <a:srgbClr val="008000"/>
                          </a:solidFill>
                          <a:effectLst/>
                        </a:rPr>
                        <a:t>purpurascens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34315" algn="r" eaLnBrk="0" fontAlgn="base" hangingPunct="0">
                        <a:lnSpc>
                          <a:spcPct val="100000"/>
                        </a:lnSpc>
                        <a:spcAft>
                          <a:spcPts val="0"/>
                        </a:spcAft>
                      </a:pPr>
                      <a:r>
                        <a:rPr lang="fr-FR" sz="900" spc="-5">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dirty="0">
                          <a:solidFill>
                            <a:srgbClr val="008000"/>
                          </a:solidFill>
                          <a:effectLst/>
                        </a:rPr>
                        <a:t>ornemental</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8" name="Rectangle 7"/>
          <p:cNvSpPr/>
          <p:nvPr/>
        </p:nvSpPr>
        <p:spPr>
          <a:xfrm>
            <a:off x="207306" y="6038655"/>
            <a:ext cx="5984579" cy="646331"/>
          </a:xfrm>
          <a:prstGeom prst="rect">
            <a:avLst/>
          </a:prstGeom>
        </p:spPr>
        <p:txBody>
          <a:bodyPr wrap="square">
            <a:spAutoFit/>
          </a:bodyPr>
          <a:lstStyle/>
          <a:p>
            <a:r>
              <a:rPr lang="fr-FR" sz="1200" dirty="0" err="1">
                <a:solidFill>
                  <a:srgbClr val="008000"/>
                </a:solidFill>
              </a:rPr>
              <a:t>Appendix</a:t>
            </a:r>
            <a:r>
              <a:rPr lang="fr-FR" sz="1200" dirty="0">
                <a:solidFill>
                  <a:srgbClr val="008000"/>
                </a:solidFill>
              </a:rPr>
              <a:t> 1: Key </a:t>
            </a:r>
            <a:r>
              <a:rPr lang="fr-FR" sz="1200" dirty="0" err="1">
                <a:solidFill>
                  <a:srgbClr val="008000"/>
                </a:solidFill>
              </a:rPr>
              <a:t>Biodiversity</a:t>
            </a:r>
            <a:r>
              <a:rPr lang="fr-FR" sz="1200" dirty="0">
                <a:solidFill>
                  <a:srgbClr val="008000"/>
                </a:solidFill>
              </a:rPr>
              <a:t> Components Matrix (KBCM) and Habitat Hectares Score, </a:t>
            </a:r>
            <a:r>
              <a:rPr lang="fr-FR" sz="1200" dirty="0" err="1">
                <a:solidFill>
                  <a:srgbClr val="008000"/>
                </a:solidFill>
              </a:rPr>
              <a:t>December</a:t>
            </a:r>
            <a:r>
              <a:rPr lang="fr-FR" sz="1200" dirty="0">
                <a:solidFill>
                  <a:srgbClr val="008000"/>
                </a:solidFill>
              </a:rPr>
              <a:t> 2008 </a:t>
            </a:r>
            <a:r>
              <a:rPr lang="fr-FR" sz="1200" dirty="0" err="1" smtClean="0">
                <a:solidFill>
                  <a:srgbClr val="008000"/>
                </a:solidFill>
              </a:rPr>
              <a:t>Iteration</a:t>
            </a:r>
            <a:r>
              <a:rPr lang="fr-FR" sz="1200" dirty="0" smtClean="0">
                <a:solidFill>
                  <a:srgbClr val="008000"/>
                </a:solidFill>
              </a:rPr>
              <a:t>.  Source : </a:t>
            </a:r>
            <a:r>
              <a:rPr lang="en-US" sz="1200" dirty="0">
                <a:solidFill>
                  <a:srgbClr val="008000"/>
                </a:solidFill>
              </a:rPr>
              <a:t>BBOP Pilot Project Case Study - The </a:t>
            </a:r>
            <a:r>
              <a:rPr lang="en-US" sz="1200" dirty="0" err="1">
                <a:solidFill>
                  <a:srgbClr val="008000"/>
                </a:solidFill>
              </a:rPr>
              <a:t>Ambatovy</a:t>
            </a:r>
            <a:r>
              <a:rPr lang="en-US" sz="1200" dirty="0">
                <a:solidFill>
                  <a:srgbClr val="008000"/>
                </a:solidFill>
              </a:rPr>
              <a:t> Project, </a:t>
            </a:r>
            <a:r>
              <a:rPr lang="en-US" sz="1200" dirty="0">
                <a:solidFill>
                  <a:srgbClr val="008000"/>
                </a:solidFill>
                <a:hlinkClick r:id="rId3"/>
              </a:rPr>
              <a:t>http://</a:t>
            </a:r>
            <a:r>
              <a:rPr lang="en-US" sz="1200" dirty="0" smtClean="0">
                <a:solidFill>
                  <a:srgbClr val="008000"/>
                </a:solidFill>
                <a:hlinkClick r:id="rId3"/>
              </a:rPr>
              <a:t>www.forest-trends.org/documents/files/doc_3118.pdf</a:t>
            </a:r>
            <a:r>
              <a:rPr lang="en-US" sz="1200" dirty="0" smtClean="0">
                <a:solidFill>
                  <a:srgbClr val="008000"/>
                </a:solidFill>
              </a:rPr>
              <a:t> </a:t>
            </a:r>
            <a:endParaRPr lang="fr-FR" sz="1200" dirty="0">
              <a:solidFill>
                <a:srgbClr val="008000"/>
              </a:solidFill>
            </a:endParaRPr>
          </a:p>
        </p:txBody>
      </p:sp>
    </p:spTree>
    <p:extLst>
      <p:ext uri="{BB962C8B-B14F-4D97-AF65-F5344CB8AC3E}">
        <p14:creationId xmlns:p14="http://schemas.microsoft.com/office/powerpoint/2010/main" val="257612680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15152" y="212336"/>
            <a:ext cx="1053353" cy="307228"/>
          </a:xfrm>
        </p:spPr>
        <p:txBody>
          <a:bodyPr/>
          <a:lstStyle/>
          <a:p>
            <a:fld id="{814B13E8-1059-4FEE-952E-0153852B3488}" type="slidenum">
              <a:rPr lang="fr-FR" smtClean="0"/>
              <a:t>147</a:t>
            </a:fld>
            <a:endParaRPr lang="fr-FR"/>
          </a:p>
        </p:txBody>
      </p:sp>
      <p:sp>
        <p:nvSpPr>
          <p:cNvPr id="3" name="ZoneTexte 2"/>
          <p:cNvSpPr txBox="1"/>
          <p:nvPr/>
        </p:nvSpPr>
        <p:spPr>
          <a:xfrm>
            <a:off x="2408779"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5" name="Rectangle 4"/>
          <p:cNvSpPr/>
          <p:nvPr/>
        </p:nvSpPr>
        <p:spPr>
          <a:xfrm>
            <a:off x="117697" y="671639"/>
            <a:ext cx="5409044" cy="646173"/>
          </a:xfrm>
          <a:prstGeom prst="rect">
            <a:avLst/>
          </a:prstGeom>
        </p:spPr>
        <p:txBody>
          <a:bodyPr wrap="square">
            <a:spAutoFit/>
          </a:bodyPr>
          <a:lstStyle/>
          <a:p>
            <a:r>
              <a:rPr lang="fr-FR" dirty="0" smtClean="0">
                <a:solidFill>
                  <a:srgbClr val="008000"/>
                </a:solidFill>
              </a:rPr>
              <a:t>A6. </a:t>
            </a:r>
            <a:r>
              <a:rPr lang="fr-FR" b="1" dirty="0">
                <a:solidFill>
                  <a:srgbClr val="008000"/>
                </a:solidFill>
              </a:rPr>
              <a:t>Liste des espèces que l’on souhaiterait revoir sur le </a:t>
            </a:r>
            <a:r>
              <a:rPr lang="fr-FR" b="1" dirty="0" smtClean="0">
                <a:solidFill>
                  <a:srgbClr val="008000"/>
                </a:solidFill>
              </a:rPr>
              <a:t>littoral</a:t>
            </a:r>
            <a:r>
              <a:rPr lang="fr-FR" dirty="0" smtClean="0">
                <a:solidFill>
                  <a:srgbClr val="008000"/>
                </a:solidFill>
              </a:rPr>
              <a:t> (suite)</a:t>
            </a:r>
            <a:endParaRPr lang="fr-FR" dirty="0">
              <a:solidFill>
                <a:srgbClr val="008000"/>
              </a:solidFill>
            </a:endParaRPr>
          </a:p>
        </p:txBody>
      </p:sp>
      <p:graphicFrame>
        <p:nvGraphicFramePr>
          <p:cNvPr id="4" name="Tableau 3"/>
          <p:cNvGraphicFramePr>
            <a:graphicFrameLocks noGrp="1"/>
          </p:cNvGraphicFramePr>
          <p:nvPr>
            <p:extLst>
              <p:ext uri="{D42A27DB-BD31-4B8C-83A1-F6EECF244321}">
                <p14:modId xmlns:p14="http://schemas.microsoft.com/office/powerpoint/2010/main" val="2680449371"/>
              </p:ext>
            </p:extLst>
          </p:nvPr>
        </p:nvGraphicFramePr>
        <p:xfrm>
          <a:off x="5984438" y="376580"/>
          <a:ext cx="6010338" cy="6309360"/>
        </p:xfrm>
        <a:graphic>
          <a:graphicData uri="http://schemas.openxmlformats.org/drawingml/2006/table">
            <a:tbl>
              <a:tblPr>
                <a:tableStyleId>{5C22544A-7EE6-4342-B048-85BDC9FD1C3A}</a:tableStyleId>
              </a:tblPr>
              <a:tblGrid>
                <a:gridCol w="1707279"/>
                <a:gridCol w="363071"/>
                <a:gridCol w="1048471"/>
                <a:gridCol w="350999"/>
                <a:gridCol w="470675"/>
                <a:gridCol w="350195"/>
                <a:gridCol w="470675"/>
                <a:gridCol w="1248973"/>
              </a:tblGrid>
              <a:tr h="109823">
                <a:tc>
                  <a:txBody>
                    <a:bodyPr/>
                    <a:lstStyle/>
                    <a:p>
                      <a:pPr marL="36000" eaLnBrk="0" fontAlgn="base" hangingPunct="0">
                        <a:lnSpc>
                          <a:spcPct val="100000"/>
                        </a:lnSpc>
                        <a:spcAft>
                          <a:spcPts val="0"/>
                        </a:spcAft>
                      </a:pPr>
                      <a:r>
                        <a:rPr lang="fr-FR" sz="900" i="1" dirty="0" err="1">
                          <a:solidFill>
                            <a:srgbClr val="008000"/>
                          </a:solidFill>
                          <a:effectLst/>
                        </a:rPr>
                        <a:t>Cynorkis</a:t>
                      </a:r>
                      <a:r>
                        <a:rPr lang="fr-FR" sz="900" i="1" dirty="0">
                          <a:solidFill>
                            <a:srgbClr val="008000"/>
                          </a:solidFill>
                          <a:effectLst/>
                        </a:rPr>
                        <a:t> </a:t>
                      </a:r>
                      <a:r>
                        <a:rPr lang="fr-FR" sz="900" i="1" dirty="0" err="1">
                          <a:solidFill>
                            <a:srgbClr val="008000"/>
                          </a:solidFill>
                          <a:effectLst/>
                        </a:rPr>
                        <a:t>ridleyi</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dirty="0" err="1">
                          <a:solidFill>
                            <a:srgbClr val="008000"/>
                          </a:solidFill>
                          <a:effectLst/>
                        </a:rPr>
                        <a:t>Cynorkis</a:t>
                      </a:r>
                      <a:r>
                        <a:rPr lang="fr-FR" sz="900" i="1" dirty="0">
                          <a:solidFill>
                            <a:srgbClr val="008000"/>
                          </a:solidFill>
                          <a:effectLst/>
                        </a:rPr>
                        <a:t> </a:t>
                      </a:r>
                      <a:r>
                        <a:rPr lang="fr-FR" sz="900" i="1" dirty="0" err="1">
                          <a:solidFill>
                            <a:srgbClr val="008000"/>
                          </a:solidFill>
                          <a:effectLst/>
                        </a:rPr>
                        <a:t>sp</a:t>
                      </a:r>
                      <a:r>
                        <a:rPr lang="fr-FR" sz="900" i="1" dirty="0">
                          <a:solidFill>
                            <a:srgbClr val="008000"/>
                          </a:solidFill>
                          <a:effectLst/>
                        </a:rPr>
                        <a:t>.</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dirty="0" err="1">
                          <a:solidFill>
                            <a:srgbClr val="008000"/>
                          </a:solidFill>
                          <a:effectLst/>
                        </a:rPr>
                        <a:t>Cynorkis</a:t>
                      </a:r>
                      <a:r>
                        <a:rPr lang="fr-FR" sz="900" i="1" dirty="0">
                          <a:solidFill>
                            <a:srgbClr val="008000"/>
                          </a:solidFill>
                          <a:effectLst/>
                        </a:rPr>
                        <a:t> </a:t>
                      </a:r>
                      <a:r>
                        <a:rPr lang="fr-FR" sz="900" i="1" dirty="0" err="1">
                          <a:solidFill>
                            <a:srgbClr val="008000"/>
                          </a:solidFill>
                          <a:effectLst/>
                        </a:rPr>
                        <a:t>uncinata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dirty="0" err="1">
                          <a:solidFill>
                            <a:srgbClr val="008000"/>
                          </a:solidFill>
                          <a:effectLst/>
                        </a:rPr>
                        <a:t>Cyperus</a:t>
                      </a:r>
                      <a:r>
                        <a:rPr lang="fr-FR" sz="900" i="1" dirty="0">
                          <a:solidFill>
                            <a:srgbClr val="008000"/>
                          </a:solidFill>
                          <a:effectLst/>
                        </a:rPr>
                        <a:t> </a:t>
                      </a:r>
                      <a:r>
                        <a:rPr lang="fr-FR" sz="900" i="1" dirty="0" err="1">
                          <a:solidFill>
                            <a:srgbClr val="008000"/>
                          </a:solidFill>
                          <a:effectLst/>
                        </a:rPr>
                        <a:t>longifolius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dirty="0">
                          <a:solidFill>
                            <a:srgbClr val="008000"/>
                          </a:solidFill>
                          <a:effectLst/>
                        </a:rPr>
                        <a:t>Dalbergia </a:t>
                      </a:r>
                      <a:r>
                        <a:rPr lang="fr-FR" sz="900" i="1" dirty="0" err="1">
                          <a:solidFill>
                            <a:srgbClr val="008000"/>
                          </a:solidFill>
                          <a:effectLst/>
                        </a:rPr>
                        <a:t>baronii</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VU</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timber for furniture (rose wood)</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dirty="0" err="1">
                          <a:solidFill>
                            <a:srgbClr val="008000"/>
                          </a:solidFill>
                          <a:effectLst/>
                        </a:rPr>
                        <a:t>Danais</a:t>
                      </a:r>
                      <a:r>
                        <a:rPr lang="fr-FR" sz="900" i="1" dirty="0">
                          <a:solidFill>
                            <a:srgbClr val="008000"/>
                          </a:solidFill>
                          <a:effectLst/>
                        </a:rPr>
                        <a:t> </a:t>
                      </a:r>
                      <a:r>
                        <a:rPr lang="fr-FR" sz="900" i="1" dirty="0" err="1">
                          <a:solidFill>
                            <a:srgbClr val="008000"/>
                          </a:solidFill>
                          <a:effectLst/>
                        </a:rPr>
                        <a:t>andribensis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dirty="0" err="1">
                          <a:solidFill>
                            <a:srgbClr val="008000"/>
                          </a:solidFill>
                          <a:effectLst/>
                        </a:rPr>
                        <a:t>Danais</a:t>
                      </a:r>
                      <a:r>
                        <a:rPr lang="fr-FR" sz="900" i="1" dirty="0">
                          <a:solidFill>
                            <a:srgbClr val="008000"/>
                          </a:solidFill>
                          <a:effectLst/>
                        </a:rPr>
                        <a:t> </a:t>
                      </a:r>
                      <a:r>
                        <a:rPr lang="fr-FR" sz="900" i="1" dirty="0" err="1">
                          <a:solidFill>
                            <a:srgbClr val="008000"/>
                          </a:solidFill>
                          <a:effectLst/>
                        </a:rPr>
                        <a:t>humblotii</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dirty="0" err="1">
                          <a:solidFill>
                            <a:srgbClr val="008000"/>
                          </a:solidFill>
                          <a:effectLst/>
                        </a:rPr>
                        <a:t>Danais</a:t>
                      </a:r>
                      <a:r>
                        <a:rPr lang="fr-FR" sz="900" i="1" dirty="0">
                          <a:solidFill>
                            <a:srgbClr val="008000"/>
                          </a:solidFill>
                          <a:effectLst/>
                        </a:rPr>
                        <a:t> </a:t>
                      </a:r>
                      <a:r>
                        <a:rPr lang="fr-FR" sz="900" i="1" dirty="0" err="1">
                          <a:solidFill>
                            <a:srgbClr val="008000"/>
                          </a:solidFill>
                          <a:effectLst/>
                        </a:rPr>
                        <a:t>ligustrifolia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dirty="0" err="1">
                          <a:solidFill>
                            <a:srgbClr val="008000"/>
                          </a:solidFill>
                          <a:effectLst/>
                        </a:rPr>
                        <a:t>Danais</a:t>
                      </a:r>
                      <a:r>
                        <a:rPr lang="fr-FR" sz="900" i="1" dirty="0">
                          <a:solidFill>
                            <a:srgbClr val="008000"/>
                          </a:solidFill>
                          <a:effectLst/>
                        </a:rPr>
                        <a:t> </a:t>
                      </a:r>
                      <a:r>
                        <a:rPr lang="fr-FR" sz="900" i="1" dirty="0" err="1">
                          <a:solidFill>
                            <a:srgbClr val="008000"/>
                          </a:solidFill>
                          <a:effectLst/>
                        </a:rPr>
                        <a:t>pauciflora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dirty="0" err="1">
                          <a:solidFill>
                            <a:srgbClr val="008000"/>
                          </a:solidFill>
                          <a:effectLst/>
                        </a:rPr>
                        <a:t>Danais</a:t>
                      </a:r>
                      <a:r>
                        <a:rPr lang="fr-FR" sz="900" i="1" dirty="0">
                          <a:solidFill>
                            <a:srgbClr val="008000"/>
                          </a:solidFill>
                          <a:effectLst/>
                        </a:rPr>
                        <a:t> </a:t>
                      </a:r>
                      <a:r>
                        <a:rPr lang="fr-FR" sz="900" i="1" dirty="0" err="1">
                          <a:solidFill>
                            <a:srgbClr val="008000"/>
                          </a:solidFill>
                          <a:effectLst/>
                        </a:rPr>
                        <a:t>pubescens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dirty="0" err="1">
                          <a:solidFill>
                            <a:srgbClr val="008000"/>
                          </a:solidFill>
                          <a:effectLst/>
                        </a:rPr>
                        <a:t>Dicoryphe</a:t>
                      </a:r>
                      <a:r>
                        <a:rPr lang="fr-FR" sz="900" i="1" dirty="0">
                          <a:solidFill>
                            <a:srgbClr val="008000"/>
                          </a:solidFill>
                          <a:effectLst/>
                        </a:rPr>
                        <a:t> </a:t>
                      </a:r>
                      <a:r>
                        <a:rPr lang="fr-FR" sz="900" i="1" dirty="0" err="1">
                          <a:solidFill>
                            <a:srgbClr val="008000"/>
                          </a:solidFill>
                          <a:effectLst/>
                        </a:rPr>
                        <a:t>laurina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a:solidFill>
                            <a:srgbClr val="008000"/>
                          </a:solidFill>
                          <a:effectLst/>
                        </a:rPr>
                        <a:t>Dilobea thouarsii</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patrimonial value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a:solidFill>
                            <a:srgbClr val="008000"/>
                          </a:solidFill>
                          <a:effectLst/>
                        </a:rPr>
                        <a:t>Diospyros sp</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patrimonial value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a:solidFill>
                            <a:srgbClr val="008000"/>
                          </a:solidFill>
                          <a:effectLst/>
                        </a:rPr>
                        <a:t>Diporidium louvelii</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dirty="0">
                          <a:solidFill>
                            <a:srgbClr val="008000"/>
                          </a:solidFill>
                          <a:effectLst/>
                        </a:rPr>
                        <a:t>rare</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a:solidFill>
                            <a:srgbClr val="008000"/>
                          </a:solidFill>
                          <a:effectLst/>
                        </a:rPr>
                        <a:t>Disperis oppositifolia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dirty="0">
                          <a:solidFill>
                            <a:srgbClr val="008000"/>
                          </a:solidFill>
                          <a:effectLst/>
                        </a:rPr>
                        <a:t>rare</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a:solidFill>
                            <a:srgbClr val="008000"/>
                          </a:solidFill>
                          <a:effectLst/>
                        </a:rPr>
                        <a:t>Distephanus aff. garnieriana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dirty="0">
                          <a:solidFill>
                            <a:srgbClr val="008000"/>
                          </a:solidFill>
                          <a:effectLst/>
                        </a:rPr>
                        <a:t>rare</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a:solidFill>
                            <a:srgbClr val="008000"/>
                          </a:solidFill>
                          <a:effectLst/>
                        </a:rPr>
                        <a:t>Dombeya biumbellata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dirty="0">
                          <a:solidFill>
                            <a:srgbClr val="008000"/>
                          </a:solidFill>
                          <a:effectLst/>
                        </a:rPr>
                        <a:t>rare</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a:solidFill>
                            <a:srgbClr val="008000"/>
                          </a:solidFill>
                          <a:effectLst/>
                        </a:rPr>
                        <a:t>Dombeya megaphylla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dirty="0">
                          <a:solidFill>
                            <a:srgbClr val="008000"/>
                          </a:solidFill>
                          <a:effectLst/>
                        </a:rPr>
                        <a:t>rare</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a:solidFill>
                            <a:srgbClr val="008000"/>
                          </a:solidFill>
                          <a:effectLst/>
                        </a:rPr>
                        <a:t>Dombeya sp</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patrimonial value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a:solidFill>
                            <a:srgbClr val="008000"/>
                          </a:solidFill>
                          <a:effectLst/>
                        </a:rPr>
                        <a:t>Dombeya spectabilis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dirty="0">
                          <a:solidFill>
                            <a:srgbClr val="008000"/>
                          </a:solidFill>
                          <a:effectLst/>
                        </a:rPr>
                        <a:t>rare</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a:solidFill>
                            <a:srgbClr val="008000"/>
                          </a:solidFill>
                          <a:effectLst/>
                        </a:rPr>
                        <a:t>Dracaena sp. 3</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a:solidFill>
                            <a:srgbClr val="008000"/>
                          </a:solidFill>
                          <a:effectLst/>
                        </a:rPr>
                        <a:t>Dracaena sp2</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patrimonial value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a:solidFill>
                            <a:srgbClr val="008000"/>
                          </a:solidFill>
                          <a:effectLst/>
                        </a:rPr>
                        <a:t>Dypsis sp. nov. 2 (aff. hildebrandti)</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a:solidFill>
                            <a:srgbClr val="008000"/>
                          </a:solidFill>
                          <a:effectLst/>
                        </a:rPr>
                        <a:t>Elaphoglossum sp. 'B'</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a:solidFill>
                            <a:srgbClr val="008000"/>
                          </a:solidFill>
                          <a:effectLst/>
                        </a:rPr>
                        <a:t>Embelia nummulariifolia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a:solidFill>
                            <a:srgbClr val="008000"/>
                          </a:solidFill>
                          <a:effectLst/>
                        </a:rPr>
                        <a:t>Erica sp. 'senescens'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a:solidFill>
                            <a:srgbClr val="008000"/>
                          </a:solidFill>
                          <a:effectLst/>
                        </a:rPr>
                        <a:t>Erythroxylum "sp. 2</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a:solidFill>
                            <a:srgbClr val="008000"/>
                          </a:solidFill>
                          <a:effectLst/>
                        </a:rPr>
                        <a:t>Erythroxylum ferrugineum</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a:solidFill>
                            <a:srgbClr val="008000"/>
                          </a:solidFill>
                          <a:effectLst/>
                        </a:rPr>
                        <a:t>Erythroxylum sp. 1</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a:solidFill>
                            <a:srgbClr val="008000"/>
                          </a:solidFill>
                          <a:effectLst/>
                        </a:rPr>
                        <a:t>Erythroxylum sp. 3</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a:solidFill>
                            <a:srgbClr val="008000"/>
                          </a:solidFill>
                          <a:effectLst/>
                        </a:rPr>
                        <a:t>Erythroxylum sp. 4</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dirty="0">
                          <a:solidFill>
                            <a:srgbClr val="008000"/>
                          </a:solidFill>
                          <a:effectLst/>
                        </a:rPr>
                        <a:t>X</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a:solidFill>
                            <a:srgbClr val="008000"/>
                          </a:solidFill>
                          <a:effectLst/>
                        </a:rPr>
                        <a:t>Erythroxylum sp. 5</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a:solidFill>
                            <a:srgbClr val="008000"/>
                          </a:solidFill>
                          <a:effectLst/>
                        </a:rPr>
                        <a:t>Erythroxylum sp. 6</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dirty="0">
                          <a:solidFill>
                            <a:srgbClr val="008000"/>
                          </a:solidFill>
                          <a:effectLst/>
                        </a:rPr>
                        <a:t>X</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a:solidFill>
                            <a:srgbClr val="008000"/>
                          </a:solidFill>
                          <a:effectLst/>
                        </a:rPr>
                        <a:t>Erythroxylum sp. 7</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dirty="0" err="1">
                          <a:solidFill>
                            <a:srgbClr val="008000"/>
                          </a:solidFill>
                          <a:effectLst/>
                        </a:rPr>
                        <a:t>Erythroxylum</a:t>
                      </a:r>
                      <a:r>
                        <a:rPr lang="fr-FR" sz="900" i="1" dirty="0">
                          <a:solidFill>
                            <a:srgbClr val="008000"/>
                          </a:solidFill>
                          <a:effectLst/>
                        </a:rPr>
                        <a:t> </a:t>
                      </a:r>
                      <a:r>
                        <a:rPr lang="fr-FR" sz="900" i="1" dirty="0" err="1">
                          <a:solidFill>
                            <a:srgbClr val="008000"/>
                          </a:solidFill>
                          <a:effectLst/>
                        </a:rPr>
                        <a:t>sp</a:t>
                      </a:r>
                      <a:r>
                        <a:rPr lang="fr-FR" sz="900" i="1" dirty="0">
                          <a:solidFill>
                            <a:srgbClr val="008000"/>
                          </a:solidFill>
                          <a:effectLst/>
                        </a:rPr>
                        <a:t>. 8</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dirty="0">
                          <a:solidFill>
                            <a:srgbClr val="008000"/>
                          </a:solidFill>
                          <a:effectLst/>
                        </a:rPr>
                        <a:t>X</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dirty="0">
                          <a:solidFill>
                            <a:srgbClr val="008000"/>
                          </a:solidFill>
                          <a:effectLst/>
                        </a:rPr>
                        <a:t>Eugenia </a:t>
                      </a:r>
                      <a:r>
                        <a:rPr lang="fr-FR" sz="900" i="1" dirty="0" err="1">
                          <a:solidFill>
                            <a:srgbClr val="008000"/>
                          </a:solidFill>
                          <a:effectLst/>
                        </a:rPr>
                        <a:t>alaotrensis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dirty="0">
                          <a:solidFill>
                            <a:srgbClr val="008000"/>
                          </a:solidFill>
                          <a:effectLst/>
                        </a:rPr>
                        <a:t>Eugenia </a:t>
                      </a:r>
                      <a:r>
                        <a:rPr lang="fr-FR" sz="900" i="1" dirty="0" err="1">
                          <a:solidFill>
                            <a:srgbClr val="008000"/>
                          </a:solidFill>
                          <a:effectLst/>
                        </a:rPr>
                        <a:t>arthroopoda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dirty="0">
                          <a:solidFill>
                            <a:srgbClr val="008000"/>
                          </a:solidFill>
                          <a:effectLst/>
                        </a:rPr>
                        <a:t>Eugenia </a:t>
                      </a:r>
                      <a:r>
                        <a:rPr lang="fr-FR" sz="900" i="1" dirty="0" err="1">
                          <a:solidFill>
                            <a:srgbClr val="008000"/>
                          </a:solidFill>
                          <a:effectLst/>
                        </a:rPr>
                        <a:t>goviala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dirty="0">
                          <a:solidFill>
                            <a:srgbClr val="008000"/>
                          </a:solidFill>
                          <a:effectLst/>
                        </a:rPr>
                        <a:t>Eugenia </a:t>
                      </a:r>
                      <a:r>
                        <a:rPr lang="fr-FR" sz="900" i="1" dirty="0" err="1">
                          <a:solidFill>
                            <a:srgbClr val="008000"/>
                          </a:solidFill>
                          <a:effectLst/>
                        </a:rPr>
                        <a:t>sp</a:t>
                      </a:r>
                      <a:r>
                        <a:rPr lang="fr-FR" sz="900" i="1" dirty="0">
                          <a:solidFill>
                            <a:srgbClr val="008000"/>
                          </a:solidFill>
                          <a:effectLst/>
                        </a:rPr>
                        <a:t>. </a:t>
                      </a:r>
                      <a:r>
                        <a:rPr lang="fr-FR" sz="900" i="1" dirty="0" err="1">
                          <a:solidFill>
                            <a:srgbClr val="008000"/>
                          </a:solidFill>
                          <a:effectLst/>
                        </a:rPr>
                        <a:t>Nov</a:t>
                      </a:r>
                      <a:r>
                        <a:rPr lang="fr-FR" sz="900" i="1" dirty="0">
                          <a:solidFill>
                            <a:srgbClr val="008000"/>
                          </a:solidFill>
                          <a:effectLst/>
                        </a:rPr>
                        <a:t> 3</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dirty="0">
                          <a:solidFill>
                            <a:srgbClr val="008000"/>
                          </a:solidFill>
                          <a:effectLst/>
                        </a:rPr>
                        <a:t>Eugenia </a:t>
                      </a:r>
                      <a:r>
                        <a:rPr lang="fr-FR" sz="900" i="1" dirty="0" err="1">
                          <a:solidFill>
                            <a:srgbClr val="008000"/>
                          </a:solidFill>
                          <a:effectLst/>
                        </a:rPr>
                        <a:t>sp</a:t>
                      </a:r>
                      <a:r>
                        <a:rPr lang="fr-FR" sz="900" i="1" dirty="0">
                          <a:solidFill>
                            <a:srgbClr val="008000"/>
                          </a:solidFill>
                          <a:effectLst/>
                        </a:rPr>
                        <a:t>. </a:t>
                      </a:r>
                      <a:r>
                        <a:rPr lang="fr-FR" sz="900" i="1" dirty="0" err="1">
                          <a:solidFill>
                            <a:srgbClr val="008000"/>
                          </a:solidFill>
                          <a:effectLst/>
                        </a:rPr>
                        <a:t>Nov</a:t>
                      </a:r>
                      <a:r>
                        <a:rPr lang="fr-FR" sz="900" i="1" dirty="0">
                          <a:solidFill>
                            <a:srgbClr val="008000"/>
                          </a:solidFill>
                          <a:effectLst/>
                        </a:rPr>
                        <a:t> 4</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dirty="0">
                          <a:solidFill>
                            <a:srgbClr val="008000"/>
                          </a:solidFill>
                          <a:effectLst/>
                        </a:rPr>
                        <a:t>Eugenia </a:t>
                      </a:r>
                      <a:r>
                        <a:rPr lang="fr-FR" sz="900" i="1" dirty="0" err="1">
                          <a:solidFill>
                            <a:srgbClr val="008000"/>
                          </a:solidFill>
                          <a:effectLst/>
                        </a:rPr>
                        <a:t>sp</a:t>
                      </a:r>
                      <a:r>
                        <a:rPr lang="fr-FR" sz="900" i="1" dirty="0">
                          <a:solidFill>
                            <a:srgbClr val="008000"/>
                          </a:solidFill>
                          <a:effectLst/>
                        </a:rPr>
                        <a:t>. Nov. 1</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dirty="0">
                          <a:solidFill>
                            <a:srgbClr val="008000"/>
                          </a:solidFill>
                          <a:effectLst/>
                        </a:rPr>
                        <a:t>Eugenia </a:t>
                      </a:r>
                      <a:r>
                        <a:rPr lang="fr-FR" sz="900" i="1" dirty="0" err="1">
                          <a:solidFill>
                            <a:srgbClr val="008000"/>
                          </a:solidFill>
                          <a:effectLst/>
                        </a:rPr>
                        <a:t>sp</a:t>
                      </a:r>
                      <a:r>
                        <a:rPr lang="fr-FR" sz="900" i="1" dirty="0">
                          <a:solidFill>
                            <a:srgbClr val="008000"/>
                          </a:solidFill>
                          <a:effectLst/>
                        </a:rPr>
                        <a:t>. Nov. 2</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dirty="0" err="1">
                          <a:solidFill>
                            <a:srgbClr val="008000"/>
                          </a:solidFill>
                          <a:effectLst/>
                        </a:rPr>
                        <a:t>Euphorbia</a:t>
                      </a:r>
                      <a:r>
                        <a:rPr lang="fr-FR" sz="900" i="1" dirty="0">
                          <a:solidFill>
                            <a:srgbClr val="008000"/>
                          </a:solidFill>
                          <a:effectLst/>
                        </a:rPr>
                        <a:t> </a:t>
                      </a:r>
                      <a:r>
                        <a:rPr lang="fr-FR" sz="900" i="1" dirty="0" err="1">
                          <a:solidFill>
                            <a:srgbClr val="008000"/>
                          </a:solidFill>
                          <a:effectLst/>
                        </a:rPr>
                        <a:t>rangovalensis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dirty="0" err="1">
                          <a:solidFill>
                            <a:srgbClr val="008000"/>
                          </a:solidFill>
                          <a:effectLst/>
                        </a:rPr>
                        <a:t>Exacum</a:t>
                      </a:r>
                      <a:r>
                        <a:rPr lang="fr-FR" sz="900" i="1" dirty="0">
                          <a:solidFill>
                            <a:srgbClr val="008000"/>
                          </a:solidFill>
                          <a:effectLst/>
                        </a:rPr>
                        <a:t> </a:t>
                      </a:r>
                      <a:r>
                        <a:rPr lang="fr-FR" sz="900" i="1" dirty="0" err="1">
                          <a:solidFill>
                            <a:srgbClr val="008000"/>
                          </a:solidFill>
                          <a:effectLst/>
                        </a:rPr>
                        <a:t>bulbilliferum</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23">
                <a:tc>
                  <a:txBody>
                    <a:bodyPr/>
                    <a:lstStyle/>
                    <a:p>
                      <a:pPr marL="36000" eaLnBrk="0" fontAlgn="base" hangingPunct="0">
                        <a:lnSpc>
                          <a:spcPct val="100000"/>
                        </a:lnSpc>
                        <a:spcAft>
                          <a:spcPts val="0"/>
                        </a:spcAft>
                      </a:pPr>
                      <a:r>
                        <a:rPr lang="fr-FR" sz="900" i="1" dirty="0" err="1">
                          <a:solidFill>
                            <a:srgbClr val="008000"/>
                          </a:solidFill>
                          <a:effectLst/>
                        </a:rPr>
                        <a:t>Filicium</a:t>
                      </a:r>
                      <a:r>
                        <a:rPr lang="fr-FR" sz="900" i="1" dirty="0">
                          <a:solidFill>
                            <a:srgbClr val="008000"/>
                          </a:solidFill>
                          <a:effectLst/>
                        </a:rPr>
                        <a:t> </a:t>
                      </a:r>
                      <a:r>
                        <a:rPr lang="fr-FR" sz="900" i="1" dirty="0" err="1">
                          <a:solidFill>
                            <a:srgbClr val="008000"/>
                          </a:solidFill>
                          <a:effectLst/>
                        </a:rPr>
                        <a:t>sp</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patrimonial value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477" y="1438835"/>
            <a:ext cx="4195483" cy="3146612"/>
          </a:xfrm>
          <a:prstGeom prst="rect">
            <a:avLst/>
          </a:prstGeom>
        </p:spPr>
      </p:pic>
      <p:sp>
        <p:nvSpPr>
          <p:cNvPr id="7" name="ZoneTexte 6"/>
          <p:cNvSpPr txBox="1"/>
          <p:nvPr/>
        </p:nvSpPr>
        <p:spPr>
          <a:xfrm>
            <a:off x="228600" y="4585447"/>
            <a:ext cx="5298141" cy="1200329"/>
          </a:xfrm>
          <a:prstGeom prst="rect">
            <a:avLst/>
          </a:prstGeom>
          <a:noFill/>
        </p:spPr>
        <p:txBody>
          <a:bodyPr wrap="square" rtlCol="0">
            <a:spAutoFit/>
          </a:bodyPr>
          <a:lstStyle/>
          <a:p>
            <a:pPr algn="ctr"/>
            <a:r>
              <a:rPr lang="fr-FR" sz="1200" dirty="0">
                <a:solidFill>
                  <a:srgbClr val="008000"/>
                </a:solidFill>
                <a:latin typeface="Arial" panose="020B0604020202020204" pitchFamily="34" charset="0"/>
                <a:cs typeface="Arial" panose="020B0604020202020204" pitchFamily="34" charset="0"/>
              </a:rPr>
              <a:t>Pépinière villageoise, près de </a:t>
            </a:r>
            <a:r>
              <a:rPr lang="fr-FR" sz="1200" dirty="0" err="1">
                <a:solidFill>
                  <a:srgbClr val="008000"/>
                </a:solidFill>
                <a:latin typeface="Arial" panose="020B0604020202020204" pitchFamily="34" charset="0"/>
                <a:cs typeface="Arial" panose="020B0604020202020204" pitchFamily="34" charset="0"/>
              </a:rPr>
              <a:t>Mahabo</a:t>
            </a:r>
            <a:r>
              <a:rPr lang="fr-FR" sz="1200" dirty="0">
                <a:solidFill>
                  <a:srgbClr val="008000"/>
                </a:solidFill>
                <a:latin typeface="Arial" panose="020B0604020202020204" pitchFamily="34" charset="0"/>
                <a:cs typeface="Arial" panose="020B0604020202020204" pitchFamily="34" charset="0"/>
              </a:rPr>
              <a:t>, avec des espèces d’arbres à </a:t>
            </a:r>
            <a:r>
              <a:rPr lang="fr-FR" sz="1200" dirty="0" smtClean="0">
                <a:solidFill>
                  <a:srgbClr val="008000"/>
                </a:solidFill>
                <a:latin typeface="Arial" panose="020B0604020202020204" pitchFamily="34" charset="0"/>
                <a:cs typeface="Arial" panose="020B0604020202020204" pitchFamily="34" charset="0"/>
              </a:rPr>
              <a:t>croissance rapide </a:t>
            </a:r>
            <a:r>
              <a:rPr lang="fr-FR" sz="1200" dirty="0">
                <a:solidFill>
                  <a:srgbClr val="008000"/>
                </a:solidFill>
                <a:latin typeface="Arial" panose="020B0604020202020204" pitchFamily="34" charset="0"/>
                <a:cs typeface="Arial" panose="020B0604020202020204" pitchFamily="34" charset="0"/>
              </a:rPr>
              <a:t>pour la production de bois de chauffe. Les initiatives RCN du Missouri </a:t>
            </a:r>
            <a:r>
              <a:rPr lang="fr-FR" sz="1200" dirty="0" err="1">
                <a:solidFill>
                  <a:srgbClr val="008000"/>
                </a:solidFill>
                <a:latin typeface="Arial" panose="020B0604020202020204" pitchFamily="34" charset="0"/>
                <a:cs typeface="Arial" panose="020B0604020202020204" pitchFamily="34" charset="0"/>
              </a:rPr>
              <a:t>Botanical</a:t>
            </a:r>
            <a:r>
              <a:rPr lang="fr-FR" sz="1200" dirty="0">
                <a:solidFill>
                  <a:srgbClr val="008000"/>
                </a:solidFill>
                <a:latin typeface="Arial" panose="020B0604020202020204" pitchFamily="34" charset="0"/>
                <a:cs typeface="Arial" panose="020B0604020202020204" pitchFamily="34" charset="0"/>
              </a:rPr>
              <a:t> Garden - Madagascar, Porter P. Lowry II, James </a:t>
            </a:r>
            <a:r>
              <a:rPr lang="fr-FR" sz="1200" dirty="0" err="1">
                <a:solidFill>
                  <a:srgbClr val="008000"/>
                </a:solidFill>
                <a:latin typeface="Arial" panose="020B0604020202020204" pitchFamily="34" charset="0"/>
                <a:cs typeface="Arial" panose="020B0604020202020204" pitchFamily="34" charset="0"/>
              </a:rPr>
              <a:t>Aronson</a:t>
            </a:r>
            <a:r>
              <a:rPr lang="fr-FR" sz="1200" dirty="0" smtClean="0">
                <a:solidFill>
                  <a:srgbClr val="008000"/>
                </a:solidFill>
                <a:latin typeface="Arial" panose="020B0604020202020204" pitchFamily="34" charset="0"/>
                <a:cs typeface="Arial" panose="020B0604020202020204" pitchFamily="34" charset="0"/>
              </a:rPr>
              <a:t>, Reza </a:t>
            </a:r>
            <a:r>
              <a:rPr lang="fr-FR" sz="1200" dirty="0">
                <a:solidFill>
                  <a:srgbClr val="008000"/>
                </a:solidFill>
                <a:latin typeface="Arial" panose="020B0604020202020204" pitchFamily="34" charset="0"/>
                <a:cs typeface="Arial" panose="020B0604020202020204" pitchFamily="34" charset="0"/>
              </a:rPr>
              <a:t>Ludovic, </a:t>
            </a:r>
            <a:r>
              <a:rPr lang="fr-FR" sz="1200" dirty="0">
                <a:solidFill>
                  <a:srgbClr val="008000"/>
                </a:solidFill>
                <a:latin typeface="Arial" panose="020B0604020202020204" pitchFamily="34" charset="0"/>
                <a:cs typeface="Arial" panose="020B0604020202020204" pitchFamily="34" charset="0"/>
                <a:hlinkClick r:id="rId3"/>
              </a:rPr>
              <a:t>http://www.researchgate.net/publication/237396865_Les_initiatives_RCN_du_Missouri_Botanical_Garden_-_</a:t>
            </a:r>
            <a:r>
              <a:rPr lang="fr-FR" sz="1200" dirty="0" smtClean="0">
                <a:solidFill>
                  <a:srgbClr val="008000"/>
                </a:solidFill>
                <a:latin typeface="Arial" panose="020B0604020202020204" pitchFamily="34" charset="0"/>
                <a:cs typeface="Arial" panose="020B0604020202020204" pitchFamily="34" charset="0"/>
                <a:hlinkClick r:id="rId3"/>
              </a:rPr>
              <a:t>Madagascar</a:t>
            </a:r>
            <a:r>
              <a:rPr lang="fr-FR" sz="1200" dirty="0" smtClean="0">
                <a:solidFill>
                  <a:srgbClr val="008000"/>
                </a:solidFill>
                <a:latin typeface="Arial" panose="020B0604020202020204" pitchFamily="34" charset="0"/>
                <a:cs typeface="Arial" panose="020B0604020202020204" pitchFamily="34" charset="0"/>
              </a:rPr>
              <a:t> </a:t>
            </a:r>
            <a:endParaRPr lang="fr-FR" sz="1200" dirty="0">
              <a:solidFill>
                <a:srgbClr val="008000"/>
              </a:solidFill>
              <a:latin typeface="Arial" panose="020B0604020202020204" pitchFamily="34" charset="0"/>
              <a:cs typeface="Arial" panose="020B0604020202020204" pitchFamily="34" charset="0"/>
            </a:endParaRPr>
          </a:p>
        </p:txBody>
      </p:sp>
      <p:sp>
        <p:nvSpPr>
          <p:cNvPr id="8" name="Rectangle 7"/>
          <p:cNvSpPr/>
          <p:nvPr/>
        </p:nvSpPr>
        <p:spPr>
          <a:xfrm>
            <a:off x="104249" y="5916706"/>
            <a:ext cx="5422492" cy="666974"/>
          </a:xfrm>
          <a:prstGeom prst="rect">
            <a:avLst/>
          </a:prstGeom>
        </p:spPr>
        <p:txBody>
          <a:bodyPr wrap="square">
            <a:spAutoFit/>
          </a:bodyPr>
          <a:lstStyle/>
          <a:p>
            <a:r>
              <a:rPr lang="fr-FR" sz="1200" dirty="0" err="1">
                <a:solidFill>
                  <a:srgbClr val="008000"/>
                </a:solidFill>
              </a:rPr>
              <a:t>Appendix</a:t>
            </a:r>
            <a:r>
              <a:rPr lang="fr-FR" sz="1200" dirty="0">
                <a:solidFill>
                  <a:srgbClr val="008000"/>
                </a:solidFill>
              </a:rPr>
              <a:t> 1: Key </a:t>
            </a:r>
            <a:r>
              <a:rPr lang="fr-FR" sz="1200" dirty="0" err="1">
                <a:solidFill>
                  <a:srgbClr val="008000"/>
                </a:solidFill>
              </a:rPr>
              <a:t>Biodiversity</a:t>
            </a:r>
            <a:r>
              <a:rPr lang="fr-FR" sz="1200" dirty="0">
                <a:solidFill>
                  <a:srgbClr val="008000"/>
                </a:solidFill>
              </a:rPr>
              <a:t> Components Matrix (KBCM) and Habitat Hectares Score, </a:t>
            </a:r>
            <a:r>
              <a:rPr lang="fr-FR" sz="1200" dirty="0" err="1">
                <a:solidFill>
                  <a:srgbClr val="008000"/>
                </a:solidFill>
              </a:rPr>
              <a:t>December</a:t>
            </a:r>
            <a:r>
              <a:rPr lang="fr-FR" sz="1200" dirty="0">
                <a:solidFill>
                  <a:srgbClr val="008000"/>
                </a:solidFill>
              </a:rPr>
              <a:t> 2008 </a:t>
            </a:r>
            <a:r>
              <a:rPr lang="fr-FR" sz="1200" dirty="0" err="1" smtClean="0">
                <a:solidFill>
                  <a:srgbClr val="008000"/>
                </a:solidFill>
              </a:rPr>
              <a:t>Iteration</a:t>
            </a:r>
            <a:r>
              <a:rPr lang="fr-FR" sz="1200" dirty="0" smtClean="0">
                <a:solidFill>
                  <a:srgbClr val="008000"/>
                </a:solidFill>
              </a:rPr>
              <a:t>.  Source : </a:t>
            </a:r>
            <a:r>
              <a:rPr lang="en-US" sz="1200" dirty="0">
                <a:solidFill>
                  <a:srgbClr val="008000"/>
                </a:solidFill>
              </a:rPr>
              <a:t>BBOP Pilot Project Case Study - The </a:t>
            </a:r>
            <a:r>
              <a:rPr lang="en-US" sz="1200" dirty="0" err="1">
                <a:solidFill>
                  <a:srgbClr val="008000"/>
                </a:solidFill>
              </a:rPr>
              <a:t>Ambatovy</a:t>
            </a:r>
            <a:r>
              <a:rPr lang="en-US" sz="1200" dirty="0">
                <a:solidFill>
                  <a:srgbClr val="008000"/>
                </a:solidFill>
              </a:rPr>
              <a:t> Project, </a:t>
            </a:r>
            <a:r>
              <a:rPr lang="en-US" sz="1200" dirty="0">
                <a:solidFill>
                  <a:srgbClr val="008000"/>
                </a:solidFill>
                <a:hlinkClick r:id="rId4"/>
              </a:rPr>
              <a:t>http://</a:t>
            </a:r>
            <a:r>
              <a:rPr lang="en-US" sz="1200" dirty="0" smtClean="0">
                <a:solidFill>
                  <a:srgbClr val="008000"/>
                </a:solidFill>
                <a:hlinkClick r:id="rId4"/>
              </a:rPr>
              <a:t>www.forest-trends.org/documents/files/doc_3118.pdf</a:t>
            </a:r>
            <a:r>
              <a:rPr lang="en-US" sz="1200" dirty="0" smtClean="0">
                <a:solidFill>
                  <a:srgbClr val="008000"/>
                </a:solidFill>
              </a:rPr>
              <a:t> </a:t>
            </a:r>
            <a:endParaRPr lang="fr-FR" sz="1200" dirty="0">
              <a:solidFill>
                <a:srgbClr val="008000"/>
              </a:solidFill>
            </a:endParaRPr>
          </a:p>
        </p:txBody>
      </p:sp>
    </p:spTree>
    <p:extLst>
      <p:ext uri="{BB962C8B-B14F-4D97-AF65-F5344CB8AC3E}">
        <p14:creationId xmlns:p14="http://schemas.microsoft.com/office/powerpoint/2010/main" val="291766134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7697" y="181284"/>
            <a:ext cx="649940" cy="338280"/>
          </a:xfrm>
        </p:spPr>
        <p:txBody>
          <a:bodyPr/>
          <a:lstStyle/>
          <a:p>
            <a:fld id="{814B13E8-1059-4FEE-952E-0153852B3488}" type="slidenum">
              <a:rPr lang="fr-FR" smtClean="0"/>
              <a:t>148</a:t>
            </a:fld>
            <a:endParaRPr lang="fr-FR"/>
          </a:p>
        </p:txBody>
      </p:sp>
      <p:sp>
        <p:nvSpPr>
          <p:cNvPr id="3" name="ZoneTexte 2"/>
          <p:cNvSpPr txBox="1"/>
          <p:nvPr/>
        </p:nvSpPr>
        <p:spPr>
          <a:xfrm>
            <a:off x="204522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5" name="Rectangle 4"/>
          <p:cNvSpPr/>
          <p:nvPr/>
        </p:nvSpPr>
        <p:spPr>
          <a:xfrm>
            <a:off x="117697" y="671639"/>
            <a:ext cx="5409044" cy="646173"/>
          </a:xfrm>
          <a:prstGeom prst="rect">
            <a:avLst/>
          </a:prstGeom>
        </p:spPr>
        <p:txBody>
          <a:bodyPr wrap="square">
            <a:spAutoFit/>
          </a:bodyPr>
          <a:lstStyle/>
          <a:p>
            <a:r>
              <a:rPr lang="fr-FR" dirty="0" smtClean="0">
                <a:solidFill>
                  <a:srgbClr val="008000"/>
                </a:solidFill>
              </a:rPr>
              <a:t>A6. </a:t>
            </a:r>
            <a:r>
              <a:rPr lang="fr-FR" b="1" dirty="0">
                <a:solidFill>
                  <a:srgbClr val="008000"/>
                </a:solidFill>
              </a:rPr>
              <a:t>Liste des espèces que l’on souhaiterait revoir sur le </a:t>
            </a:r>
            <a:r>
              <a:rPr lang="fr-FR" b="1" dirty="0" smtClean="0">
                <a:solidFill>
                  <a:srgbClr val="008000"/>
                </a:solidFill>
              </a:rPr>
              <a:t>littoral</a:t>
            </a:r>
            <a:r>
              <a:rPr lang="fr-FR" dirty="0" smtClean="0">
                <a:solidFill>
                  <a:srgbClr val="008000"/>
                </a:solidFill>
              </a:rPr>
              <a:t> (suite)</a:t>
            </a:r>
            <a:endParaRPr lang="fr-FR" dirty="0">
              <a:solidFill>
                <a:srgbClr val="008000"/>
              </a:solidFill>
            </a:endParaRPr>
          </a:p>
        </p:txBody>
      </p:sp>
      <p:graphicFrame>
        <p:nvGraphicFramePr>
          <p:cNvPr id="4" name="Tableau 3"/>
          <p:cNvGraphicFramePr>
            <a:graphicFrameLocks noGrp="1"/>
          </p:cNvGraphicFramePr>
          <p:nvPr>
            <p:extLst>
              <p:ext uri="{D42A27DB-BD31-4B8C-83A1-F6EECF244321}">
                <p14:modId xmlns:p14="http://schemas.microsoft.com/office/powerpoint/2010/main" val="1175051263"/>
              </p:ext>
            </p:extLst>
          </p:nvPr>
        </p:nvGraphicFramePr>
        <p:xfrm>
          <a:off x="6239435" y="126977"/>
          <a:ext cx="5723496" cy="6549120"/>
        </p:xfrm>
        <a:graphic>
          <a:graphicData uri="http://schemas.openxmlformats.org/drawingml/2006/table">
            <a:tbl>
              <a:tblPr>
                <a:tableStyleId>{5C22544A-7EE6-4342-B048-85BDC9FD1C3A}</a:tableStyleId>
              </a:tblPr>
              <a:tblGrid>
                <a:gridCol w="1850743"/>
                <a:gridCol w="389965"/>
                <a:gridCol w="889342"/>
                <a:gridCol w="352261"/>
                <a:gridCol w="472368"/>
                <a:gridCol w="351456"/>
                <a:gridCol w="472368"/>
                <a:gridCol w="944993"/>
              </a:tblGrid>
              <a:tr h="0">
                <a:tc>
                  <a:txBody>
                    <a:bodyPr/>
                    <a:lstStyle/>
                    <a:p>
                      <a:pPr marL="0" eaLnBrk="0" fontAlgn="base" hangingPunct="0">
                        <a:lnSpc>
                          <a:spcPct val="100000"/>
                        </a:lnSpc>
                        <a:spcAft>
                          <a:spcPts val="0"/>
                        </a:spcAft>
                      </a:pPr>
                      <a:r>
                        <a:rPr lang="fr-FR" sz="900" i="1" dirty="0" err="1">
                          <a:solidFill>
                            <a:srgbClr val="008000"/>
                          </a:solidFill>
                          <a:effectLst/>
                        </a:rPr>
                        <a:t>Gaertnera</a:t>
                      </a:r>
                      <a:r>
                        <a:rPr lang="fr-FR" sz="900" i="1" dirty="0">
                          <a:solidFill>
                            <a:srgbClr val="008000"/>
                          </a:solidFill>
                          <a:effectLst/>
                        </a:rPr>
                        <a:t> </a:t>
                      </a:r>
                      <a:r>
                        <a:rPr lang="fr-FR" sz="900" i="1" dirty="0" err="1">
                          <a:solidFill>
                            <a:srgbClr val="008000"/>
                          </a:solidFill>
                          <a:effectLst/>
                        </a:rPr>
                        <a:t>aff.</a:t>
                      </a:r>
                      <a:r>
                        <a:rPr lang="fr-FR" sz="900" i="1" dirty="0">
                          <a:solidFill>
                            <a:srgbClr val="008000"/>
                          </a:solidFill>
                          <a:effectLst/>
                        </a:rPr>
                        <a:t> </a:t>
                      </a:r>
                      <a:r>
                        <a:rPr lang="fr-FR" sz="900" i="1" dirty="0" err="1">
                          <a:solidFill>
                            <a:srgbClr val="008000"/>
                          </a:solidFill>
                          <a:effectLst/>
                        </a:rPr>
                        <a:t>Pauciflora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eaLnBrk="0" fontAlgn="base" hangingPunct="0">
                        <a:lnSpc>
                          <a:spcPct val="100000"/>
                        </a:lnSpc>
                        <a:spcAft>
                          <a:spcPts val="0"/>
                        </a:spcAft>
                      </a:pPr>
                      <a:r>
                        <a:rPr lang="fr-FR" sz="900" i="1">
                          <a:solidFill>
                            <a:srgbClr val="008000"/>
                          </a:solidFill>
                          <a:effectLst/>
                        </a:rPr>
                        <a:t>Gaertnera madagascariensis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eaLnBrk="0" fontAlgn="base" hangingPunct="0">
                        <a:lnSpc>
                          <a:spcPct val="100000"/>
                        </a:lnSpc>
                        <a:spcAft>
                          <a:spcPts val="0"/>
                        </a:spcAft>
                      </a:pPr>
                      <a:r>
                        <a:rPr lang="fr-FR" sz="900" i="1" dirty="0" err="1">
                          <a:solidFill>
                            <a:srgbClr val="008000"/>
                          </a:solidFill>
                          <a:effectLst/>
                        </a:rPr>
                        <a:t>Gaertnera</a:t>
                      </a:r>
                      <a:r>
                        <a:rPr lang="fr-FR" sz="900" i="1" dirty="0">
                          <a:solidFill>
                            <a:srgbClr val="008000"/>
                          </a:solidFill>
                          <a:effectLst/>
                        </a:rPr>
                        <a:t> </a:t>
                      </a:r>
                      <a:r>
                        <a:rPr lang="fr-FR" sz="900" i="1" dirty="0" err="1">
                          <a:solidFill>
                            <a:srgbClr val="008000"/>
                          </a:solidFill>
                          <a:effectLst/>
                        </a:rPr>
                        <a:t>obovata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eaLnBrk="0" fontAlgn="base" hangingPunct="0">
                        <a:lnSpc>
                          <a:spcPct val="100000"/>
                        </a:lnSpc>
                        <a:spcAft>
                          <a:spcPts val="0"/>
                        </a:spcAft>
                      </a:pPr>
                      <a:r>
                        <a:rPr lang="fr-FR" sz="900" i="1" dirty="0" err="1">
                          <a:solidFill>
                            <a:srgbClr val="008000"/>
                          </a:solidFill>
                          <a:effectLst/>
                        </a:rPr>
                        <a:t>Gaertnera</a:t>
                      </a:r>
                      <a:r>
                        <a:rPr lang="fr-FR" sz="900" i="1" dirty="0">
                          <a:solidFill>
                            <a:srgbClr val="008000"/>
                          </a:solidFill>
                          <a:effectLst/>
                        </a:rPr>
                        <a:t> </a:t>
                      </a:r>
                      <a:r>
                        <a:rPr lang="fr-FR" sz="900" i="1" dirty="0" err="1">
                          <a:solidFill>
                            <a:srgbClr val="008000"/>
                          </a:solidFill>
                          <a:effectLst/>
                        </a:rPr>
                        <a:t>obovata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eaLnBrk="0" fontAlgn="base" hangingPunct="0">
                        <a:lnSpc>
                          <a:spcPct val="100000"/>
                        </a:lnSpc>
                        <a:spcAft>
                          <a:spcPts val="0"/>
                        </a:spcAft>
                      </a:pPr>
                      <a:r>
                        <a:rPr lang="fr-FR" sz="900" i="1" dirty="0" err="1">
                          <a:solidFill>
                            <a:srgbClr val="008000"/>
                          </a:solidFill>
                          <a:effectLst/>
                        </a:rPr>
                        <a:t>Gaertnera</a:t>
                      </a:r>
                      <a:r>
                        <a:rPr lang="fr-FR" sz="900" i="1" dirty="0">
                          <a:solidFill>
                            <a:srgbClr val="008000"/>
                          </a:solidFill>
                          <a:effectLst/>
                        </a:rPr>
                        <a:t> </a:t>
                      </a:r>
                      <a:r>
                        <a:rPr lang="fr-FR" sz="900" i="1" dirty="0" err="1">
                          <a:solidFill>
                            <a:srgbClr val="008000"/>
                          </a:solidFill>
                          <a:effectLst/>
                        </a:rPr>
                        <a:t>phanerophlebia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eaLnBrk="0" fontAlgn="base" hangingPunct="0">
                        <a:lnSpc>
                          <a:spcPct val="100000"/>
                        </a:lnSpc>
                        <a:spcAft>
                          <a:spcPts val="0"/>
                        </a:spcAft>
                      </a:pPr>
                      <a:r>
                        <a:rPr lang="fr-FR" sz="900" i="1" dirty="0" err="1">
                          <a:solidFill>
                            <a:srgbClr val="008000"/>
                          </a:solidFill>
                          <a:effectLst/>
                        </a:rPr>
                        <a:t>Gaertnera</a:t>
                      </a:r>
                      <a:r>
                        <a:rPr lang="fr-FR" sz="900" i="1" dirty="0">
                          <a:solidFill>
                            <a:srgbClr val="008000"/>
                          </a:solidFill>
                          <a:effectLst/>
                        </a:rPr>
                        <a:t> </a:t>
                      </a:r>
                      <a:r>
                        <a:rPr lang="fr-FR" sz="900" i="1" dirty="0" err="1">
                          <a:solidFill>
                            <a:srgbClr val="008000"/>
                          </a:solidFill>
                          <a:effectLst/>
                        </a:rPr>
                        <a:t>phyllostachya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eaLnBrk="0" fontAlgn="base" hangingPunct="0">
                        <a:lnSpc>
                          <a:spcPct val="100000"/>
                        </a:lnSpc>
                        <a:spcAft>
                          <a:spcPts val="0"/>
                        </a:spcAft>
                      </a:pPr>
                      <a:r>
                        <a:rPr lang="fr-FR" sz="900" i="1">
                          <a:solidFill>
                            <a:srgbClr val="008000"/>
                          </a:solidFill>
                          <a:effectLst/>
                        </a:rPr>
                        <a:t>Gallienia sclerophylla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eaLnBrk="0" fontAlgn="base" hangingPunct="0">
                        <a:lnSpc>
                          <a:spcPct val="100000"/>
                        </a:lnSpc>
                        <a:spcAft>
                          <a:spcPts val="0"/>
                        </a:spcAft>
                      </a:pPr>
                      <a:r>
                        <a:rPr lang="fr-FR" sz="900" i="1">
                          <a:solidFill>
                            <a:srgbClr val="008000"/>
                          </a:solidFill>
                          <a:effectLst/>
                        </a:rPr>
                        <a:t>Gastropis sp</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patrimonial value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eaLnBrk="0" fontAlgn="base" hangingPunct="0">
                        <a:lnSpc>
                          <a:spcPct val="100000"/>
                        </a:lnSpc>
                        <a:spcAft>
                          <a:spcPts val="0"/>
                        </a:spcAft>
                      </a:pPr>
                      <a:r>
                        <a:rPr lang="fr-FR" sz="900" i="1">
                          <a:solidFill>
                            <a:srgbClr val="008000"/>
                          </a:solidFill>
                          <a:effectLst/>
                        </a:rPr>
                        <a:t>Gastrorchis francoisii</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eaLnBrk="0" fontAlgn="base" hangingPunct="0">
                        <a:lnSpc>
                          <a:spcPct val="100000"/>
                        </a:lnSpc>
                        <a:spcAft>
                          <a:spcPts val="0"/>
                        </a:spcAft>
                      </a:pPr>
                      <a:r>
                        <a:rPr lang="fr-FR" sz="900" i="1">
                          <a:solidFill>
                            <a:srgbClr val="008000"/>
                          </a:solidFill>
                          <a:effectLst/>
                        </a:rPr>
                        <a:t>Gastrorchis humblotii</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eaLnBrk="0" fontAlgn="base" hangingPunct="0">
                        <a:lnSpc>
                          <a:spcPct val="100000"/>
                        </a:lnSpc>
                        <a:spcAft>
                          <a:spcPts val="0"/>
                        </a:spcAft>
                      </a:pPr>
                      <a:r>
                        <a:rPr lang="fr-FR" sz="900" i="1" dirty="0" err="1">
                          <a:solidFill>
                            <a:srgbClr val="008000"/>
                          </a:solidFill>
                          <a:effectLst/>
                        </a:rPr>
                        <a:t>Gastrorchis</a:t>
                      </a:r>
                      <a:r>
                        <a:rPr lang="fr-FR" sz="900" i="1" dirty="0">
                          <a:solidFill>
                            <a:srgbClr val="008000"/>
                          </a:solidFill>
                          <a:effectLst/>
                        </a:rPr>
                        <a:t> </a:t>
                      </a:r>
                      <a:r>
                        <a:rPr lang="fr-FR" sz="900" i="1" dirty="0" err="1">
                          <a:solidFill>
                            <a:srgbClr val="008000"/>
                          </a:solidFill>
                          <a:effectLst/>
                        </a:rPr>
                        <a:t>pulchra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eaLnBrk="0" fontAlgn="base" hangingPunct="0">
                        <a:lnSpc>
                          <a:spcPct val="100000"/>
                        </a:lnSpc>
                        <a:spcAft>
                          <a:spcPts val="0"/>
                        </a:spcAft>
                      </a:pPr>
                      <a:r>
                        <a:rPr lang="fr-FR" sz="900" i="1" dirty="0" err="1">
                          <a:solidFill>
                            <a:srgbClr val="008000"/>
                          </a:solidFill>
                          <a:effectLst/>
                        </a:rPr>
                        <a:t>Gouania</a:t>
                      </a:r>
                      <a:r>
                        <a:rPr lang="fr-FR" sz="900" i="1" dirty="0">
                          <a:solidFill>
                            <a:srgbClr val="008000"/>
                          </a:solidFill>
                          <a:effectLst/>
                        </a:rPr>
                        <a:t> </a:t>
                      </a:r>
                      <a:r>
                        <a:rPr lang="fr-FR" sz="900" i="1" dirty="0" err="1">
                          <a:solidFill>
                            <a:srgbClr val="008000"/>
                          </a:solidFill>
                          <a:effectLst/>
                        </a:rPr>
                        <a:t>mauritiana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eaLnBrk="0" fontAlgn="base" hangingPunct="0">
                        <a:lnSpc>
                          <a:spcPct val="100000"/>
                        </a:lnSpc>
                        <a:spcAft>
                          <a:spcPts val="0"/>
                        </a:spcAft>
                      </a:pPr>
                      <a:r>
                        <a:rPr lang="fr-FR" sz="900" i="1">
                          <a:solidFill>
                            <a:srgbClr val="008000"/>
                          </a:solidFill>
                          <a:effectLst/>
                        </a:rPr>
                        <a:t>Grammangis ellisii</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eaLnBrk="0" fontAlgn="base" hangingPunct="0">
                        <a:lnSpc>
                          <a:spcPct val="100000"/>
                        </a:lnSpc>
                        <a:spcAft>
                          <a:spcPts val="0"/>
                        </a:spcAft>
                      </a:pPr>
                      <a:r>
                        <a:rPr lang="fr-FR" sz="900" i="1">
                          <a:solidFill>
                            <a:srgbClr val="008000"/>
                          </a:solidFill>
                          <a:effectLst/>
                        </a:rPr>
                        <a:t>Grammangis sp. indet.</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eaLnBrk="0" fontAlgn="base" hangingPunct="0">
                        <a:lnSpc>
                          <a:spcPct val="100000"/>
                        </a:lnSpc>
                        <a:spcAft>
                          <a:spcPts val="0"/>
                        </a:spcAft>
                      </a:pPr>
                      <a:r>
                        <a:rPr lang="fr-FR" sz="900" i="1">
                          <a:solidFill>
                            <a:srgbClr val="008000"/>
                          </a:solidFill>
                          <a:effectLst/>
                        </a:rPr>
                        <a:t>Gravesia setifera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eaLnBrk="0" fontAlgn="base" hangingPunct="0">
                        <a:lnSpc>
                          <a:spcPct val="100000"/>
                        </a:lnSpc>
                        <a:spcAft>
                          <a:spcPts val="0"/>
                        </a:spcAft>
                      </a:pPr>
                      <a:r>
                        <a:rPr lang="fr-FR" sz="900" i="1">
                          <a:solidFill>
                            <a:srgbClr val="008000"/>
                          </a:solidFill>
                          <a:effectLst/>
                        </a:rPr>
                        <a:t>Gravesia setifera vel. sp.aff.</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eaLnBrk="0" fontAlgn="base" hangingPunct="0">
                        <a:lnSpc>
                          <a:spcPct val="100000"/>
                        </a:lnSpc>
                        <a:spcAft>
                          <a:spcPts val="0"/>
                        </a:spcAft>
                      </a:pPr>
                      <a:r>
                        <a:rPr lang="fr-FR" sz="900" i="1" dirty="0" err="1">
                          <a:solidFill>
                            <a:srgbClr val="008000"/>
                          </a:solidFill>
                          <a:effectLst/>
                        </a:rPr>
                        <a:t>Gravesia</a:t>
                      </a:r>
                      <a:r>
                        <a:rPr lang="fr-FR" sz="900" i="1" dirty="0">
                          <a:solidFill>
                            <a:srgbClr val="008000"/>
                          </a:solidFill>
                          <a:effectLst/>
                        </a:rPr>
                        <a:t> </a:t>
                      </a:r>
                      <a:r>
                        <a:rPr lang="fr-FR" sz="900" i="1" u="sng" dirty="0" err="1">
                          <a:solidFill>
                            <a:srgbClr val="008000"/>
                          </a:solidFill>
                          <a:effectLst/>
                          <a:hlinkClick r:id="rId2"/>
                        </a:rPr>
                        <a:t>sp</a:t>
                      </a:r>
                      <a:r>
                        <a:rPr lang="fr-FR" sz="900" i="1" u="sng" dirty="0">
                          <a:solidFill>
                            <a:srgbClr val="008000"/>
                          </a:solidFill>
                          <a:effectLst/>
                          <a:hlinkClick r:id="rId2"/>
                        </a:rPr>
                        <a:t>. nov. cf</a:t>
                      </a:r>
                      <a:r>
                        <a:rPr lang="fr-FR" sz="900" i="1" dirty="0">
                          <a:solidFill>
                            <a:srgbClr val="008000"/>
                          </a:solidFill>
                          <a:effectLst/>
                        </a:rPr>
                        <a:t>. </a:t>
                      </a:r>
                      <a:r>
                        <a:rPr lang="fr-FR" sz="900" i="1" dirty="0" err="1">
                          <a:solidFill>
                            <a:srgbClr val="008000"/>
                          </a:solidFill>
                          <a:effectLst/>
                        </a:rPr>
                        <a:t>baronii</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eaLnBrk="0" fontAlgn="base" hangingPunct="0">
                        <a:lnSpc>
                          <a:spcPct val="100000"/>
                        </a:lnSpc>
                        <a:spcAft>
                          <a:spcPts val="0"/>
                        </a:spcAft>
                      </a:pPr>
                      <a:r>
                        <a:rPr lang="fr-FR" sz="900" i="1" dirty="0" err="1">
                          <a:solidFill>
                            <a:srgbClr val="008000"/>
                          </a:solidFill>
                          <a:effectLst/>
                        </a:rPr>
                        <a:t>Gravesia</a:t>
                      </a:r>
                      <a:r>
                        <a:rPr lang="fr-FR" sz="900" i="1" dirty="0">
                          <a:solidFill>
                            <a:srgbClr val="008000"/>
                          </a:solidFill>
                          <a:effectLst/>
                        </a:rPr>
                        <a:t> </a:t>
                      </a:r>
                      <a:r>
                        <a:rPr lang="fr-FR" sz="900" i="1" dirty="0" err="1">
                          <a:solidFill>
                            <a:srgbClr val="008000"/>
                          </a:solidFill>
                          <a:effectLst/>
                        </a:rPr>
                        <a:t>tanalensis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eaLnBrk="0" fontAlgn="base" hangingPunct="0">
                        <a:lnSpc>
                          <a:spcPct val="100000"/>
                        </a:lnSpc>
                        <a:spcAft>
                          <a:spcPts val="0"/>
                        </a:spcAft>
                      </a:pPr>
                      <a:r>
                        <a:rPr lang="fr-FR" sz="900" i="1" dirty="0" err="1">
                          <a:solidFill>
                            <a:srgbClr val="008000"/>
                          </a:solidFill>
                          <a:effectLst/>
                        </a:rPr>
                        <a:t>Gussonea</a:t>
                      </a:r>
                      <a:r>
                        <a:rPr lang="fr-FR" sz="900" i="1" dirty="0">
                          <a:solidFill>
                            <a:srgbClr val="008000"/>
                          </a:solidFill>
                          <a:effectLst/>
                        </a:rPr>
                        <a:t> </a:t>
                      </a:r>
                      <a:r>
                        <a:rPr lang="fr-FR" sz="900" i="1" dirty="0" err="1">
                          <a:solidFill>
                            <a:srgbClr val="008000"/>
                          </a:solidFill>
                          <a:effectLst/>
                        </a:rPr>
                        <a:t>gilpinae</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eaLnBrk="0" fontAlgn="base" hangingPunct="0">
                        <a:lnSpc>
                          <a:spcPct val="100000"/>
                        </a:lnSpc>
                        <a:spcAft>
                          <a:spcPts val="0"/>
                        </a:spcAft>
                      </a:pPr>
                      <a:r>
                        <a:rPr lang="fr-FR" sz="900" i="1" dirty="0" err="1">
                          <a:solidFill>
                            <a:srgbClr val="008000"/>
                          </a:solidFill>
                          <a:effectLst/>
                        </a:rPr>
                        <a:t>Habenaria</a:t>
                      </a:r>
                      <a:r>
                        <a:rPr lang="fr-FR" sz="900" i="1" dirty="0">
                          <a:solidFill>
                            <a:srgbClr val="008000"/>
                          </a:solidFill>
                          <a:effectLst/>
                        </a:rPr>
                        <a:t> </a:t>
                      </a:r>
                      <a:r>
                        <a:rPr lang="fr-FR" sz="900" i="1" dirty="0" err="1">
                          <a:solidFill>
                            <a:srgbClr val="008000"/>
                          </a:solidFill>
                          <a:effectLst/>
                        </a:rPr>
                        <a:t>sp</a:t>
                      </a:r>
                      <a:r>
                        <a:rPr lang="fr-FR" sz="900" i="1" dirty="0">
                          <a:solidFill>
                            <a:srgbClr val="008000"/>
                          </a:solidFill>
                          <a:effectLst/>
                        </a:rPr>
                        <a:t>. </a:t>
                      </a:r>
                      <a:r>
                        <a:rPr lang="fr-FR" sz="900" i="1" dirty="0" err="1">
                          <a:solidFill>
                            <a:srgbClr val="008000"/>
                          </a:solidFill>
                          <a:effectLst/>
                        </a:rPr>
                        <a:t>indet</a:t>
                      </a:r>
                      <a:r>
                        <a:rPr lang="fr-FR" sz="900" i="1" dirty="0">
                          <a:solidFill>
                            <a:srgbClr val="008000"/>
                          </a:solidFill>
                          <a:effectLst/>
                        </a:rPr>
                        <a:t>.</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eaLnBrk="0" fontAlgn="base" hangingPunct="0">
                        <a:lnSpc>
                          <a:spcPct val="100000"/>
                        </a:lnSpc>
                        <a:spcAft>
                          <a:spcPts val="0"/>
                        </a:spcAft>
                      </a:pPr>
                      <a:r>
                        <a:rPr lang="fr-FR" sz="900" i="1">
                          <a:solidFill>
                            <a:srgbClr val="008000"/>
                          </a:solidFill>
                          <a:effectLst/>
                        </a:rPr>
                        <a:t>Helichrysum sp. nov. aff. ambondrombeense</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eaLnBrk="0" fontAlgn="base" hangingPunct="0">
                        <a:lnSpc>
                          <a:spcPct val="100000"/>
                        </a:lnSpc>
                        <a:spcAft>
                          <a:spcPts val="0"/>
                        </a:spcAft>
                      </a:pPr>
                      <a:r>
                        <a:rPr lang="fr-FR" sz="900" i="1">
                          <a:solidFill>
                            <a:srgbClr val="008000"/>
                          </a:solidFill>
                          <a:effectLst/>
                        </a:rPr>
                        <a:t>Homalium axillare</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eaLnBrk="0" fontAlgn="base" hangingPunct="0">
                        <a:lnSpc>
                          <a:spcPct val="100000"/>
                        </a:lnSpc>
                        <a:spcAft>
                          <a:spcPts val="0"/>
                        </a:spcAft>
                      </a:pPr>
                      <a:r>
                        <a:rPr lang="fr-FR" sz="900" i="1" dirty="0" err="1">
                          <a:solidFill>
                            <a:srgbClr val="008000"/>
                          </a:solidFill>
                          <a:effectLst/>
                        </a:rPr>
                        <a:t>Homalium</a:t>
                      </a:r>
                      <a:r>
                        <a:rPr lang="fr-FR" sz="900" i="1" dirty="0">
                          <a:solidFill>
                            <a:srgbClr val="008000"/>
                          </a:solidFill>
                          <a:effectLst/>
                        </a:rPr>
                        <a:t> </a:t>
                      </a:r>
                      <a:r>
                        <a:rPr lang="fr-FR" sz="900" i="1" dirty="0" err="1">
                          <a:solidFill>
                            <a:srgbClr val="008000"/>
                          </a:solidFill>
                          <a:effectLst/>
                        </a:rPr>
                        <a:t>maringitra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eaLnBrk="0" fontAlgn="base" hangingPunct="0">
                        <a:lnSpc>
                          <a:spcPct val="100000"/>
                        </a:lnSpc>
                        <a:spcAft>
                          <a:spcPts val="0"/>
                        </a:spcAft>
                      </a:pPr>
                      <a:r>
                        <a:rPr lang="fr-FR" sz="900" i="1" dirty="0" err="1">
                          <a:solidFill>
                            <a:srgbClr val="008000"/>
                          </a:solidFill>
                          <a:effectLst/>
                        </a:rPr>
                        <a:t>Homolliella</a:t>
                      </a:r>
                      <a:r>
                        <a:rPr lang="fr-FR" sz="900" i="1" dirty="0">
                          <a:solidFill>
                            <a:srgbClr val="008000"/>
                          </a:solidFill>
                          <a:effectLst/>
                        </a:rPr>
                        <a:t> </a:t>
                      </a:r>
                      <a:r>
                        <a:rPr lang="fr-FR" sz="900" i="1" dirty="0" err="1">
                          <a:solidFill>
                            <a:srgbClr val="008000"/>
                          </a:solidFill>
                          <a:effectLst/>
                        </a:rPr>
                        <a:t>sericea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eaLnBrk="0" fontAlgn="base" hangingPunct="0">
                        <a:lnSpc>
                          <a:spcPct val="100000"/>
                        </a:lnSpc>
                        <a:spcAft>
                          <a:spcPts val="0"/>
                        </a:spcAft>
                      </a:pPr>
                      <a:r>
                        <a:rPr lang="fr-FR" sz="900" i="1" dirty="0" err="1">
                          <a:solidFill>
                            <a:srgbClr val="008000"/>
                          </a:solidFill>
                          <a:effectLst/>
                        </a:rPr>
                        <a:t>Homolliella</a:t>
                      </a:r>
                      <a:r>
                        <a:rPr lang="fr-FR" sz="900" i="1" dirty="0">
                          <a:solidFill>
                            <a:srgbClr val="008000"/>
                          </a:solidFill>
                          <a:effectLst/>
                        </a:rPr>
                        <a:t> </a:t>
                      </a:r>
                      <a:r>
                        <a:rPr lang="fr-FR" sz="900" i="1" dirty="0" err="1">
                          <a:solidFill>
                            <a:srgbClr val="008000"/>
                          </a:solidFill>
                          <a:effectLst/>
                        </a:rPr>
                        <a:t>sp</a:t>
                      </a:r>
                      <a:r>
                        <a:rPr lang="fr-FR" sz="900" i="1" dirty="0">
                          <a:solidFill>
                            <a:srgbClr val="008000"/>
                          </a:solidFill>
                          <a:effectLst/>
                        </a:rPr>
                        <a:t>. nov. '</a:t>
                      </a:r>
                      <a:r>
                        <a:rPr lang="fr-FR" sz="900" i="1" dirty="0" err="1">
                          <a:solidFill>
                            <a:srgbClr val="008000"/>
                          </a:solidFill>
                          <a:effectLst/>
                        </a:rPr>
                        <a:t>pauciflora</a:t>
                      </a:r>
                      <a:r>
                        <a:rPr lang="fr-FR" sz="900" i="1" dirty="0">
                          <a:solidFill>
                            <a:srgbClr val="008000"/>
                          </a:solidFill>
                          <a:effectLst/>
                        </a:rPr>
                        <a:t>' </a:t>
                      </a:r>
                      <a:r>
                        <a:rPr lang="fr-FR" sz="900" i="1" dirty="0" err="1">
                          <a:solidFill>
                            <a:srgbClr val="008000"/>
                          </a:solidFill>
                          <a:effectLst/>
                        </a:rPr>
                        <a:t>ined</a:t>
                      </a:r>
                      <a:r>
                        <a:rPr lang="fr-FR" sz="900" i="1" dirty="0">
                          <a:solidFill>
                            <a:srgbClr val="008000"/>
                          </a:solidFill>
                          <a:effectLst/>
                        </a:rPr>
                        <a:t>.</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eaLnBrk="0" fontAlgn="base" hangingPunct="0">
                        <a:lnSpc>
                          <a:spcPct val="100000"/>
                        </a:lnSpc>
                        <a:spcAft>
                          <a:spcPts val="0"/>
                        </a:spcAft>
                      </a:pPr>
                      <a:r>
                        <a:rPr lang="fr-FR" sz="900" i="1">
                          <a:solidFill>
                            <a:srgbClr val="008000"/>
                          </a:solidFill>
                          <a:effectLst/>
                        </a:rPr>
                        <a:t>Hyperacanthus sp. indet.</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eaLnBrk="0" fontAlgn="base" hangingPunct="0">
                        <a:lnSpc>
                          <a:spcPct val="100000"/>
                        </a:lnSpc>
                        <a:spcAft>
                          <a:spcPts val="0"/>
                        </a:spcAft>
                      </a:pPr>
                      <a:r>
                        <a:rPr lang="fr-FR" sz="900" i="1" dirty="0" err="1">
                          <a:solidFill>
                            <a:srgbClr val="008000"/>
                          </a:solidFill>
                          <a:effectLst/>
                        </a:rPr>
                        <a:t>Hyperacanthus</a:t>
                      </a:r>
                      <a:r>
                        <a:rPr lang="fr-FR" sz="900" i="1" dirty="0">
                          <a:solidFill>
                            <a:srgbClr val="008000"/>
                          </a:solidFill>
                          <a:effectLst/>
                        </a:rPr>
                        <a:t> </a:t>
                      </a:r>
                      <a:r>
                        <a:rPr lang="fr-FR" sz="900" i="1" dirty="0" err="1">
                          <a:solidFill>
                            <a:srgbClr val="008000"/>
                          </a:solidFill>
                          <a:effectLst/>
                        </a:rPr>
                        <a:t>sp</a:t>
                      </a:r>
                      <a:r>
                        <a:rPr lang="fr-FR" sz="900" i="1" dirty="0">
                          <a:solidFill>
                            <a:srgbClr val="008000"/>
                          </a:solidFill>
                          <a:effectLst/>
                        </a:rPr>
                        <a:t>. nov. </a:t>
                      </a:r>
                      <a:r>
                        <a:rPr lang="fr-FR" sz="900" i="1" dirty="0" err="1">
                          <a:solidFill>
                            <a:srgbClr val="008000"/>
                          </a:solidFill>
                          <a:effectLst/>
                        </a:rPr>
                        <a:t>ined</a:t>
                      </a:r>
                      <a:r>
                        <a:rPr lang="fr-FR" sz="900" i="1" dirty="0">
                          <a:solidFill>
                            <a:srgbClr val="008000"/>
                          </a:solidFill>
                          <a:effectLst/>
                        </a:rPr>
                        <a:t>. '</a:t>
                      </a:r>
                      <a:r>
                        <a:rPr lang="fr-FR" sz="900" i="1" dirty="0" err="1">
                          <a:solidFill>
                            <a:srgbClr val="008000"/>
                          </a:solidFill>
                          <a:effectLst/>
                        </a:rPr>
                        <a:t>mangoroensis</a:t>
                      </a:r>
                      <a:r>
                        <a:rPr lang="fr-FR" sz="900" i="1" dirty="0">
                          <a:solidFill>
                            <a:srgbClr val="008000"/>
                          </a:solidFill>
                          <a:effectLst/>
                        </a:rPr>
                        <a:t>'</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eaLnBrk="0" fontAlgn="base" hangingPunct="0">
                        <a:lnSpc>
                          <a:spcPct val="100000"/>
                        </a:lnSpc>
                        <a:spcAft>
                          <a:spcPts val="0"/>
                        </a:spcAft>
                      </a:pPr>
                      <a:r>
                        <a:rPr lang="fr-FR" sz="900" i="1" dirty="0" err="1">
                          <a:solidFill>
                            <a:srgbClr val="008000"/>
                          </a:solidFill>
                          <a:effectLst/>
                        </a:rPr>
                        <a:t>Hyperacanthus</a:t>
                      </a:r>
                      <a:r>
                        <a:rPr lang="fr-FR" sz="900" i="1" dirty="0">
                          <a:solidFill>
                            <a:srgbClr val="008000"/>
                          </a:solidFill>
                          <a:effectLst/>
                        </a:rPr>
                        <a:t> </a:t>
                      </a:r>
                      <a:r>
                        <a:rPr lang="fr-FR" sz="900" i="1" dirty="0" err="1">
                          <a:solidFill>
                            <a:srgbClr val="008000"/>
                          </a:solidFill>
                          <a:effectLst/>
                        </a:rPr>
                        <a:t>thouvenotii</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eaLnBrk="0" fontAlgn="base" hangingPunct="0">
                        <a:lnSpc>
                          <a:spcPct val="100000"/>
                        </a:lnSpc>
                        <a:spcAft>
                          <a:spcPts val="0"/>
                        </a:spcAft>
                      </a:pPr>
                      <a:r>
                        <a:rPr lang="fr-FR" sz="900" i="1" dirty="0" err="1">
                          <a:solidFill>
                            <a:srgbClr val="008000"/>
                          </a:solidFill>
                          <a:effectLst/>
                        </a:rPr>
                        <a:t>Inula</a:t>
                      </a:r>
                      <a:r>
                        <a:rPr lang="fr-FR" sz="900" i="1" dirty="0">
                          <a:solidFill>
                            <a:srgbClr val="008000"/>
                          </a:solidFill>
                          <a:effectLst/>
                        </a:rPr>
                        <a:t> </a:t>
                      </a:r>
                      <a:r>
                        <a:rPr lang="fr-FR" sz="900" i="1" dirty="0" err="1">
                          <a:solidFill>
                            <a:srgbClr val="008000"/>
                          </a:solidFill>
                          <a:effectLst/>
                        </a:rPr>
                        <a:t>speciosa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eaLnBrk="0" fontAlgn="base" hangingPunct="0">
                        <a:lnSpc>
                          <a:spcPct val="100000"/>
                        </a:lnSpc>
                        <a:spcAft>
                          <a:spcPts val="0"/>
                        </a:spcAft>
                      </a:pPr>
                      <a:r>
                        <a:rPr lang="fr-FR" sz="900" i="1" dirty="0">
                          <a:solidFill>
                            <a:srgbClr val="008000"/>
                          </a:solidFill>
                          <a:effectLst/>
                        </a:rPr>
                        <a:t>Ixora </a:t>
                      </a:r>
                      <a:r>
                        <a:rPr lang="fr-FR" sz="900" i="1" dirty="0" err="1">
                          <a:solidFill>
                            <a:srgbClr val="008000"/>
                          </a:solidFill>
                          <a:effectLst/>
                        </a:rPr>
                        <a:t>trichocalyx</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dirty="0">
                          <a:solidFill>
                            <a:srgbClr val="008000"/>
                          </a:solidFill>
                          <a:effectLst/>
                        </a:rPr>
                        <a:t>rare</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dirty="0">
                          <a:solidFill>
                            <a:srgbClr val="008000"/>
                          </a:solidFill>
                          <a:effectLst/>
                        </a:rPr>
                        <a:t>X</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6" name="Tableau 5"/>
          <p:cNvGraphicFramePr>
            <a:graphicFrameLocks noGrp="1"/>
          </p:cNvGraphicFramePr>
          <p:nvPr>
            <p:extLst>
              <p:ext uri="{D42A27DB-BD31-4B8C-83A1-F6EECF244321}">
                <p14:modId xmlns:p14="http://schemas.microsoft.com/office/powerpoint/2010/main" val="3700908175"/>
              </p:ext>
            </p:extLst>
          </p:nvPr>
        </p:nvGraphicFramePr>
        <p:xfrm>
          <a:off x="117697" y="1438835"/>
          <a:ext cx="5996664" cy="5256941"/>
        </p:xfrm>
        <a:graphic>
          <a:graphicData uri="http://schemas.openxmlformats.org/drawingml/2006/table">
            <a:tbl>
              <a:tblPr>
                <a:tableStyleId>{5C22544A-7EE6-4342-B048-85BDC9FD1C3A}</a:tableStyleId>
              </a:tblPr>
              <a:tblGrid>
                <a:gridCol w="1388374"/>
                <a:gridCol w="309282"/>
                <a:gridCol w="1008529"/>
                <a:gridCol w="430306"/>
                <a:gridCol w="268941"/>
                <a:gridCol w="470647"/>
                <a:gridCol w="295836"/>
                <a:gridCol w="1415096"/>
                <a:gridCol w="409653"/>
              </a:tblGrid>
              <a:tr h="173021">
                <a:tc>
                  <a:txBody>
                    <a:bodyPr/>
                    <a:lstStyle/>
                    <a:p>
                      <a:pPr marL="0" eaLnBrk="0" fontAlgn="base" hangingPunct="0">
                        <a:lnSpc>
                          <a:spcPct val="100000"/>
                        </a:lnSpc>
                        <a:spcAft>
                          <a:spcPts val="0"/>
                        </a:spcAft>
                      </a:pPr>
                      <a:r>
                        <a:rPr lang="fr-FR" sz="900" i="1" dirty="0" err="1">
                          <a:solidFill>
                            <a:srgbClr val="008000"/>
                          </a:solidFill>
                          <a:effectLst/>
                        </a:rPr>
                        <a:t>Jasminum</a:t>
                      </a:r>
                      <a:r>
                        <a:rPr lang="fr-FR" sz="900" i="1" dirty="0">
                          <a:solidFill>
                            <a:srgbClr val="008000"/>
                          </a:solidFill>
                          <a:effectLst/>
                        </a:rPr>
                        <a:t> </a:t>
                      </a:r>
                      <a:r>
                        <a:rPr lang="fr-FR" sz="900" i="1" dirty="0" err="1">
                          <a:solidFill>
                            <a:srgbClr val="008000"/>
                          </a:solidFill>
                          <a:effectLst/>
                        </a:rPr>
                        <a:t>sp</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dirty="0">
                          <a:solidFill>
                            <a:srgbClr val="008000"/>
                          </a:solidFill>
                          <a:effectLst/>
                        </a:rPr>
                        <a:t>patrimonial value</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dirty="0">
                          <a:solidFill>
                            <a:srgbClr val="008000"/>
                          </a:solidFill>
                          <a:effectLst/>
                        </a:rPr>
                        <a:t>X</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3021">
                <a:tc>
                  <a:txBody>
                    <a:bodyPr/>
                    <a:lstStyle/>
                    <a:p>
                      <a:pPr marL="0" eaLnBrk="0" fontAlgn="base" hangingPunct="0">
                        <a:lnSpc>
                          <a:spcPct val="100000"/>
                        </a:lnSpc>
                        <a:spcAft>
                          <a:spcPts val="0"/>
                        </a:spcAft>
                      </a:pPr>
                      <a:r>
                        <a:rPr lang="fr-FR" sz="900" i="1" dirty="0">
                          <a:solidFill>
                            <a:srgbClr val="008000"/>
                          </a:solidFill>
                          <a:effectLst/>
                        </a:rPr>
                        <a:t>Ixora </a:t>
                      </a:r>
                      <a:r>
                        <a:rPr lang="fr-FR" sz="900" i="1" dirty="0" err="1">
                          <a:solidFill>
                            <a:srgbClr val="008000"/>
                          </a:solidFill>
                          <a:effectLst/>
                        </a:rPr>
                        <a:t>trichocalyx</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dirty="0">
                          <a:solidFill>
                            <a:srgbClr val="008000"/>
                          </a:solidFill>
                          <a:effectLst/>
                        </a:rPr>
                        <a:t>rare</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dirty="0">
                          <a:solidFill>
                            <a:srgbClr val="008000"/>
                          </a:solidFill>
                          <a:effectLst/>
                        </a:rPr>
                        <a:t>X</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3021">
                <a:tc>
                  <a:txBody>
                    <a:bodyPr/>
                    <a:lstStyle/>
                    <a:p>
                      <a:pPr marL="0" eaLnBrk="0" fontAlgn="base" hangingPunct="0">
                        <a:lnSpc>
                          <a:spcPct val="100000"/>
                        </a:lnSpc>
                        <a:spcAft>
                          <a:spcPts val="0"/>
                        </a:spcAft>
                      </a:pPr>
                      <a:r>
                        <a:rPr lang="fr-FR" sz="900" i="1" dirty="0" err="1">
                          <a:solidFill>
                            <a:srgbClr val="008000"/>
                          </a:solidFill>
                          <a:effectLst/>
                        </a:rPr>
                        <a:t>Jasminum</a:t>
                      </a:r>
                      <a:r>
                        <a:rPr lang="fr-FR" sz="900" i="1" dirty="0">
                          <a:solidFill>
                            <a:srgbClr val="008000"/>
                          </a:solidFill>
                          <a:effectLst/>
                        </a:rPr>
                        <a:t> </a:t>
                      </a:r>
                      <a:r>
                        <a:rPr lang="fr-FR" sz="900" i="1" dirty="0" err="1">
                          <a:solidFill>
                            <a:srgbClr val="008000"/>
                          </a:solidFill>
                          <a:effectLst/>
                        </a:rPr>
                        <a:t>sp</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patrimonial value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dirty="0">
                          <a:solidFill>
                            <a:srgbClr val="008000"/>
                          </a:solidFill>
                          <a:effectLst/>
                        </a:rPr>
                        <a:t>X</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3021">
                <a:tc>
                  <a:txBody>
                    <a:bodyPr/>
                    <a:lstStyle/>
                    <a:p>
                      <a:pPr marL="0" eaLnBrk="0" fontAlgn="base" hangingPunct="0">
                        <a:lnSpc>
                          <a:spcPct val="100000"/>
                        </a:lnSpc>
                        <a:spcAft>
                          <a:spcPts val="0"/>
                        </a:spcAft>
                      </a:pPr>
                      <a:r>
                        <a:rPr lang="fr-FR" sz="900" i="1" dirty="0" err="1">
                          <a:solidFill>
                            <a:srgbClr val="008000"/>
                          </a:solidFill>
                          <a:effectLst/>
                        </a:rPr>
                        <a:t>Jumellea</a:t>
                      </a:r>
                      <a:r>
                        <a:rPr lang="fr-FR" sz="900" i="1" dirty="0">
                          <a:solidFill>
                            <a:srgbClr val="008000"/>
                          </a:solidFill>
                          <a:effectLst/>
                        </a:rPr>
                        <a:t> </a:t>
                      </a:r>
                      <a:r>
                        <a:rPr lang="fr-FR" sz="900" i="1" dirty="0" err="1">
                          <a:solidFill>
                            <a:srgbClr val="008000"/>
                          </a:solidFill>
                          <a:effectLst/>
                        </a:rPr>
                        <a:t>arborescens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spc="-45">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2461">
                <a:tc>
                  <a:txBody>
                    <a:bodyPr/>
                    <a:lstStyle/>
                    <a:p>
                      <a:pPr marL="0" eaLnBrk="0" fontAlgn="base" hangingPunct="0">
                        <a:lnSpc>
                          <a:spcPct val="100000"/>
                        </a:lnSpc>
                        <a:spcAft>
                          <a:spcPts val="0"/>
                        </a:spcAft>
                      </a:pPr>
                      <a:r>
                        <a:rPr lang="fr-FR" sz="900" i="1" dirty="0" err="1">
                          <a:solidFill>
                            <a:srgbClr val="008000"/>
                          </a:solidFill>
                          <a:effectLst/>
                        </a:rPr>
                        <a:t>Jumellea</a:t>
                      </a:r>
                      <a:r>
                        <a:rPr lang="fr-FR" sz="900" i="1" dirty="0">
                          <a:solidFill>
                            <a:srgbClr val="008000"/>
                          </a:solidFill>
                          <a:effectLst/>
                        </a:rPr>
                        <a:t> </a:t>
                      </a:r>
                      <a:r>
                        <a:rPr lang="fr-FR" sz="900" i="1" dirty="0" err="1">
                          <a:solidFill>
                            <a:srgbClr val="008000"/>
                          </a:solidFill>
                          <a:effectLst/>
                        </a:rPr>
                        <a:t>brachycentra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spc="-45">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007">
                <a:tc>
                  <a:txBody>
                    <a:bodyPr/>
                    <a:lstStyle/>
                    <a:p>
                      <a:pPr marL="0" eaLnBrk="0" fontAlgn="base" hangingPunct="0">
                        <a:lnSpc>
                          <a:spcPct val="100000"/>
                        </a:lnSpc>
                        <a:spcAft>
                          <a:spcPts val="0"/>
                        </a:spcAft>
                      </a:pPr>
                      <a:r>
                        <a:rPr lang="fr-FR" sz="900" i="1">
                          <a:solidFill>
                            <a:srgbClr val="008000"/>
                          </a:solidFill>
                          <a:effectLst/>
                        </a:rPr>
                        <a:t>Jumellea francoisii</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dirty="0">
                          <a:solidFill>
                            <a:srgbClr val="008000"/>
                          </a:solidFill>
                          <a:effectLst/>
                        </a:rPr>
                        <a:t>rare</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spc="-45">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4788">
                <a:tc>
                  <a:txBody>
                    <a:bodyPr/>
                    <a:lstStyle/>
                    <a:p>
                      <a:pPr marL="0" eaLnBrk="0" fontAlgn="base" hangingPunct="0">
                        <a:lnSpc>
                          <a:spcPct val="100000"/>
                        </a:lnSpc>
                        <a:spcAft>
                          <a:spcPts val="0"/>
                        </a:spcAft>
                      </a:pPr>
                      <a:r>
                        <a:rPr lang="fr-FR" sz="900" i="1">
                          <a:solidFill>
                            <a:srgbClr val="008000"/>
                          </a:solidFill>
                          <a:effectLst/>
                        </a:rPr>
                        <a:t>Jumellea gracilipes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dirty="0">
                          <a:solidFill>
                            <a:srgbClr val="008000"/>
                          </a:solidFill>
                          <a:effectLst/>
                        </a:rPr>
                        <a:t>rare</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spc="-45">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5153">
                <a:tc>
                  <a:txBody>
                    <a:bodyPr/>
                    <a:lstStyle/>
                    <a:p>
                      <a:pPr marL="0" eaLnBrk="0" fontAlgn="base" hangingPunct="0">
                        <a:lnSpc>
                          <a:spcPct val="100000"/>
                        </a:lnSpc>
                        <a:spcAft>
                          <a:spcPts val="0"/>
                        </a:spcAft>
                      </a:pPr>
                      <a:r>
                        <a:rPr lang="fr-FR" sz="900" i="1" dirty="0" err="1">
                          <a:solidFill>
                            <a:srgbClr val="008000"/>
                          </a:solidFill>
                          <a:effectLst/>
                        </a:rPr>
                        <a:t>Jumellea</a:t>
                      </a:r>
                      <a:r>
                        <a:rPr lang="fr-FR" sz="900" i="1" dirty="0">
                          <a:solidFill>
                            <a:srgbClr val="008000"/>
                          </a:solidFill>
                          <a:effectLst/>
                        </a:rPr>
                        <a:t> </a:t>
                      </a:r>
                      <a:r>
                        <a:rPr lang="fr-FR" sz="900" i="1" dirty="0" err="1">
                          <a:solidFill>
                            <a:srgbClr val="008000"/>
                          </a:solidFill>
                          <a:effectLst/>
                        </a:rPr>
                        <a:t>lignosa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dirty="0">
                          <a:solidFill>
                            <a:srgbClr val="008000"/>
                          </a:solidFill>
                          <a:effectLst/>
                        </a:rPr>
                        <a:t>rare</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spc="-45">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8259">
                <a:tc>
                  <a:txBody>
                    <a:bodyPr/>
                    <a:lstStyle/>
                    <a:p>
                      <a:pPr marL="0" eaLnBrk="0" fontAlgn="base" hangingPunct="0">
                        <a:lnSpc>
                          <a:spcPct val="100000"/>
                        </a:lnSpc>
                        <a:spcAft>
                          <a:spcPts val="0"/>
                        </a:spcAft>
                      </a:pPr>
                      <a:r>
                        <a:rPr lang="fr-FR" sz="900" i="1">
                          <a:solidFill>
                            <a:srgbClr val="008000"/>
                          </a:solidFill>
                          <a:effectLst/>
                        </a:rPr>
                        <a:t>Jumellea punctata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spc="-45">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7358">
                <a:tc>
                  <a:txBody>
                    <a:bodyPr/>
                    <a:lstStyle/>
                    <a:p>
                      <a:pPr marL="0" eaLnBrk="0" fontAlgn="base" hangingPunct="0">
                        <a:lnSpc>
                          <a:spcPct val="100000"/>
                        </a:lnSpc>
                        <a:spcAft>
                          <a:spcPts val="0"/>
                        </a:spcAft>
                      </a:pPr>
                      <a:r>
                        <a:rPr lang="fr-FR" sz="900" i="1">
                          <a:solidFill>
                            <a:srgbClr val="008000"/>
                          </a:solidFill>
                          <a:effectLst/>
                        </a:rPr>
                        <a:t>Jumellea sagittata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dirty="0">
                          <a:solidFill>
                            <a:srgbClr val="008000"/>
                          </a:solidFill>
                          <a:effectLst/>
                        </a:rPr>
                        <a:t>X</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spc="-45">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7480">
                <a:tc>
                  <a:txBody>
                    <a:bodyPr/>
                    <a:lstStyle/>
                    <a:p>
                      <a:pPr marL="0" eaLnBrk="0" fontAlgn="base" hangingPunct="0">
                        <a:lnSpc>
                          <a:spcPct val="100000"/>
                        </a:lnSpc>
                        <a:spcAft>
                          <a:spcPts val="0"/>
                        </a:spcAft>
                      </a:pPr>
                      <a:r>
                        <a:rPr lang="fr-FR" sz="900" i="1" dirty="0" err="1">
                          <a:solidFill>
                            <a:srgbClr val="008000"/>
                          </a:solidFill>
                          <a:effectLst/>
                        </a:rPr>
                        <a:t>Jumellea</a:t>
                      </a:r>
                      <a:r>
                        <a:rPr lang="fr-FR" sz="900" i="1" dirty="0">
                          <a:solidFill>
                            <a:srgbClr val="008000"/>
                          </a:solidFill>
                          <a:effectLst/>
                        </a:rPr>
                        <a:t> </a:t>
                      </a:r>
                      <a:r>
                        <a:rPr lang="fr-FR" sz="900" i="1" dirty="0" err="1">
                          <a:solidFill>
                            <a:srgbClr val="008000"/>
                          </a:solidFill>
                          <a:effectLst/>
                        </a:rPr>
                        <a:t>sp</a:t>
                      </a:r>
                      <a:r>
                        <a:rPr lang="fr-FR" sz="900" i="1" dirty="0">
                          <a:solidFill>
                            <a:srgbClr val="008000"/>
                          </a:solidFill>
                          <a:effectLst/>
                        </a:rPr>
                        <a:t>.</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dirty="0">
                          <a:solidFill>
                            <a:srgbClr val="008000"/>
                          </a:solidFill>
                          <a:effectLst/>
                        </a:rPr>
                        <a:t>rare</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spc="-45">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8259">
                <a:tc>
                  <a:txBody>
                    <a:bodyPr/>
                    <a:lstStyle/>
                    <a:p>
                      <a:pPr marL="0" eaLnBrk="0" fontAlgn="base" hangingPunct="0">
                        <a:lnSpc>
                          <a:spcPct val="100000"/>
                        </a:lnSpc>
                        <a:spcAft>
                          <a:spcPts val="0"/>
                        </a:spcAft>
                      </a:pPr>
                      <a:r>
                        <a:rPr lang="fr-FR" sz="900" i="1">
                          <a:solidFill>
                            <a:srgbClr val="008000"/>
                          </a:solidFill>
                          <a:effectLst/>
                        </a:rPr>
                        <a:t>Jumellea teretifolia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spc="-45">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eaLnBrk="0" fontAlgn="base" hangingPunct="0">
                        <a:lnSpc>
                          <a:spcPct val="100000"/>
                        </a:lnSpc>
                        <a:spcAft>
                          <a:spcPts val="0"/>
                        </a:spcAft>
                      </a:pPr>
                      <a:r>
                        <a:rPr lang="fr-FR" sz="900" i="1" dirty="0" err="1">
                          <a:solidFill>
                            <a:srgbClr val="008000"/>
                          </a:solidFill>
                          <a:effectLst/>
                        </a:rPr>
                        <a:t>Keraudrenia</a:t>
                      </a:r>
                      <a:r>
                        <a:rPr lang="fr-FR" sz="900" i="1" dirty="0">
                          <a:solidFill>
                            <a:srgbClr val="008000"/>
                          </a:solidFill>
                          <a:effectLst/>
                        </a:rPr>
                        <a:t> </a:t>
                      </a:r>
                      <a:r>
                        <a:rPr lang="fr-FR" sz="900" i="1" dirty="0" err="1">
                          <a:solidFill>
                            <a:srgbClr val="008000"/>
                          </a:solidFill>
                          <a:effectLst/>
                        </a:rPr>
                        <a:t>macrantha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dirty="0">
                          <a:solidFill>
                            <a:srgbClr val="008000"/>
                          </a:solidFill>
                          <a:effectLst/>
                        </a:rPr>
                        <a:t>rare</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0">
                <a:tc>
                  <a:txBody>
                    <a:bodyPr/>
                    <a:lstStyle/>
                    <a:p>
                      <a:pPr marL="0" eaLnBrk="0" fontAlgn="base" hangingPunct="0">
                        <a:lnSpc>
                          <a:spcPct val="100000"/>
                        </a:lnSpc>
                        <a:spcAft>
                          <a:spcPts val="0"/>
                        </a:spcAft>
                      </a:pPr>
                      <a:r>
                        <a:rPr lang="fr-FR" sz="900" i="1">
                          <a:solidFill>
                            <a:srgbClr val="008000"/>
                          </a:solidFill>
                          <a:effectLst/>
                        </a:rPr>
                        <a:t>Khaya madagascariensis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0">
                <a:tc>
                  <a:txBody>
                    <a:bodyPr/>
                    <a:lstStyle/>
                    <a:p>
                      <a:pPr marL="0" eaLnBrk="0" fontAlgn="base" hangingPunct="0">
                        <a:lnSpc>
                          <a:spcPct val="100000"/>
                        </a:lnSpc>
                        <a:spcAft>
                          <a:spcPts val="0"/>
                        </a:spcAft>
                      </a:pPr>
                      <a:r>
                        <a:rPr lang="fr-FR" sz="900" i="1" dirty="0" err="1">
                          <a:solidFill>
                            <a:srgbClr val="008000"/>
                          </a:solidFill>
                          <a:effectLst/>
                        </a:rPr>
                        <a:t>Korthalsella</a:t>
                      </a:r>
                      <a:r>
                        <a:rPr lang="fr-FR" sz="900" i="1" dirty="0">
                          <a:solidFill>
                            <a:srgbClr val="008000"/>
                          </a:solidFill>
                          <a:effectLst/>
                        </a:rPr>
                        <a:t> </a:t>
                      </a:r>
                      <a:r>
                        <a:rPr lang="fr-FR" sz="900" i="1" dirty="0" err="1">
                          <a:solidFill>
                            <a:srgbClr val="008000"/>
                          </a:solidFill>
                          <a:effectLst/>
                        </a:rPr>
                        <a:t>commersonii</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0">
                <a:tc>
                  <a:txBody>
                    <a:bodyPr/>
                    <a:lstStyle/>
                    <a:p>
                      <a:pPr marL="0" eaLnBrk="0" fontAlgn="base" hangingPunct="0">
                        <a:lnSpc>
                          <a:spcPct val="100000"/>
                        </a:lnSpc>
                        <a:spcAft>
                          <a:spcPts val="0"/>
                        </a:spcAft>
                      </a:pPr>
                      <a:r>
                        <a:rPr lang="fr-FR" sz="900" i="1">
                          <a:solidFill>
                            <a:srgbClr val="008000"/>
                          </a:solidFill>
                          <a:effectLst/>
                        </a:rPr>
                        <a:t>Lemurella virescens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eaLnBrk="0" fontAlgn="base" hangingPunct="0">
                        <a:lnSpc>
                          <a:spcPct val="10000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0">
                <a:tc>
                  <a:txBody>
                    <a:bodyPr/>
                    <a:lstStyle/>
                    <a:p>
                      <a:pPr marL="0" eaLnBrk="0" fontAlgn="base" hangingPunct="0">
                        <a:lnSpc>
                          <a:spcPct val="100000"/>
                        </a:lnSpc>
                        <a:spcAft>
                          <a:spcPts val="0"/>
                        </a:spcAft>
                      </a:pPr>
                      <a:r>
                        <a:rPr lang="fr-FR" sz="900" i="1" dirty="0" err="1">
                          <a:solidFill>
                            <a:srgbClr val="008000"/>
                          </a:solidFill>
                          <a:effectLst/>
                        </a:rPr>
                        <a:t>Lemyrea</a:t>
                      </a:r>
                      <a:r>
                        <a:rPr lang="fr-FR" sz="900" i="1" dirty="0">
                          <a:solidFill>
                            <a:srgbClr val="008000"/>
                          </a:solidFill>
                          <a:effectLst/>
                        </a:rPr>
                        <a:t> </a:t>
                      </a:r>
                      <a:r>
                        <a:rPr lang="fr-FR" sz="900" i="1" dirty="0" err="1">
                          <a:solidFill>
                            <a:srgbClr val="008000"/>
                          </a:solidFill>
                          <a:effectLst/>
                        </a:rPr>
                        <a:t>sp</a:t>
                      </a:r>
                      <a:r>
                        <a:rPr lang="fr-FR" sz="900" i="1" dirty="0">
                          <a:solidFill>
                            <a:srgbClr val="008000"/>
                          </a:solidFill>
                          <a:effectLst/>
                        </a:rPr>
                        <a:t>.</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116241">
                <a:tc>
                  <a:txBody>
                    <a:bodyPr/>
                    <a:lstStyle/>
                    <a:p>
                      <a:pPr marL="0" eaLnBrk="0" fontAlgn="base" hangingPunct="0">
                        <a:lnSpc>
                          <a:spcPct val="100000"/>
                        </a:lnSpc>
                        <a:spcAft>
                          <a:spcPts val="0"/>
                        </a:spcAft>
                      </a:pPr>
                      <a:r>
                        <a:rPr lang="fr-FR" sz="900" i="1" dirty="0" err="1">
                          <a:solidFill>
                            <a:srgbClr val="008000"/>
                          </a:solidFill>
                          <a:effectLst/>
                        </a:rPr>
                        <a:t>Leptolaena</a:t>
                      </a:r>
                      <a:r>
                        <a:rPr lang="fr-FR" sz="900" i="1" dirty="0">
                          <a:solidFill>
                            <a:srgbClr val="008000"/>
                          </a:solidFill>
                          <a:effectLst/>
                        </a:rPr>
                        <a:t> </a:t>
                      </a:r>
                      <a:r>
                        <a:rPr lang="fr-FR" sz="900" i="1" dirty="0" err="1">
                          <a:solidFill>
                            <a:srgbClr val="008000"/>
                          </a:solidFill>
                          <a:effectLst/>
                        </a:rPr>
                        <a:t>multiflora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spc="-5">
                          <a:solidFill>
                            <a:srgbClr val="008000"/>
                          </a:solidFill>
                          <a:effectLst/>
                        </a:rPr>
                        <a:t>EN</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dirty="0">
                          <a:solidFill>
                            <a:srgbClr val="008000"/>
                          </a:solidFill>
                          <a:effectLst/>
                        </a:rPr>
                        <a:t>X</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457200" algn="r" eaLnBrk="0" fontAlgn="base" hangingPunct="0">
                        <a:lnSpc>
                          <a:spcPct val="100000"/>
                        </a:lnSpc>
                        <a:spcAft>
                          <a:spcPts val="0"/>
                        </a:spcAft>
                      </a:pPr>
                      <a:r>
                        <a:rPr lang="fr-FR" sz="900" spc="-15" dirty="0" err="1" smtClean="0">
                          <a:solidFill>
                            <a:srgbClr val="008000"/>
                          </a:solidFill>
                          <a:effectLst/>
                        </a:rPr>
                        <a:t>Timber</a:t>
                      </a:r>
                      <a:r>
                        <a:rPr lang="fr-FR" sz="900" spc="-15" dirty="0" smtClean="0">
                          <a:solidFill>
                            <a:srgbClr val="008000"/>
                          </a:solidFill>
                          <a:effectLst/>
                        </a:rPr>
                        <a:t> </a:t>
                      </a:r>
                      <a:r>
                        <a:rPr lang="fr-FR" sz="900" spc="-15" dirty="0">
                          <a:solidFill>
                            <a:srgbClr val="008000"/>
                          </a:solidFill>
                          <a:effectLst/>
                        </a:rPr>
                        <a:t>for construction, </a:t>
                      </a:r>
                      <a:r>
                        <a:rPr lang="fr-FR" sz="900" spc="-15" dirty="0" err="1">
                          <a:solidFill>
                            <a:srgbClr val="008000"/>
                          </a:solidFill>
                          <a:effectLst/>
                        </a:rPr>
                        <a:t>bark</a:t>
                      </a:r>
                      <a:r>
                        <a:rPr lang="fr-FR" sz="900" spc="-15" dirty="0">
                          <a:solidFill>
                            <a:srgbClr val="008000"/>
                          </a:solidFill>
                          <a:effectLst/>
                        </a:rPr>
                        <a:t> = </a:t>
                      </a:r>
                      <a:r>
                        <a:rPr lang="fr-FR" sz="900" spc="-15" dirty="0" err="1">
                          <a:solidFill>
                            <a:srgbClr val="008000"/>
                          </a:solidFill>
                          <a:effectLst/>
                        </a:rPr>
                        <a:t>medicinal</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0">
                <a:tc>
                  <a:txBody>
                    <a:bodyPr/>
                    <a:lstStyle/>
                    <a:p>
                      <a:pPr marL="0" eaLnBrk="0" fontAlgn="base" hangingPunct="0">
                        <a:lnSpc>
                          <a:spcPct val="100000"/>
                        </a:lnSpc>
                        <a:spcAft>
                          <a:spcPts val="0"/>
                        </a:spcAft>
                      </a:pPr>
                      <a:r>
                        <a:rPr lang="fr-FR" sz="900" i="1" dirty="0" err="1">
                          <a:solidFill>
                            <a:srgbClr val="008000"/>
                          </a:solidFill>
                          <a:effectLst/>
                        </a:rPr>
                        <a:t>Leptolaena</a:t>
                      </a:r>
                      <a:r>
                        <a:rPr lang="fr-FR" sz="900" i="1" dirty="0">
                          <a:solidFill>
                            <a:srgbClr val="008000"/>
                          </a:solidFill>
                          <a:effectLst/>
                        </a:rPr>
                        <a:t> sp2</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patrimonial value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a:lnSpc>
                          <a:spcPct val="100000"/>
                        </a:lnSpc>
                        <a:spcAft>
                          <a:spcPts val="0"/>
                        </a:spcAft>
                      </a:pP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eaLnBrk="0" fontAlgn="base" hangingPunct="0">
                        <a:lnSpc>
                          <a:spcPct val="100000"/>
                        </a:lnSpc>
                        <a:spcAft>
                          <a:spcPts val="0"/>
                        </a:spcAft>
                      </a:pPr>
                      <a:r>
                        <a:rPr lang="fr-FR" sz="900" i="1" dirty="0">
                          <a:solidFill>
                            <a:srgbClr val="008000"/>
                          </a:solidFill>
                          <a:effectLst/>
                        </a:rPr>
                        <a:t>Liparis </a:t>
                      </a:r>
                      <a:r>
                        <a:rPr lang="fr-FR" sz="900" i="1" dirty="0" err="1">
                          <a:solidFill>
                            <a:srgbClr val="008000"/>
                          </a:solidFill>
                          <a:effectLst/>
                        </a:rPr>
                        <a:t>bulbophylloides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eaLnBrk="0" fontAlgn="base" hangingPunct="0">
                        <a:lnSpc>
                          <a:spcPct val="100000"/>
                        </a:lnSpc>
                        <a:spcAft>
                          <a:spcPts val="0"/>
                        </a:spcAft>
                      </a:pPr>
                      <a:r>
                        <a:rPr lang="fr-FR" sz="900" dirty="0">
                          <a:solidFill>
                            <a:srgbClr val="008000"/>
                          </a:solidFill>
                          <a:effectLst/>
                        </a:rPr>
                        <a:t>ornemental</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a:lnSpc>
                          <a:spcPct val="100000"/>
                        </a:lnSpc>
                        <a:spcAft>
                          <a:spcPts val="0"/>
                        </a:spcAft>
                      </a:pP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eaLnBrk="0" fontAlgn="base" hangingPunct="0">
                        <a:lnSpc>
                          <a:spcPct val="100000"/>
                        </a:lnSpc>
                        <a:spcAft>
                          <a:spcPts val="0"/>
                        </a:spcAft>
                      </a:pPr>
                      <a:r>
                        <a:rPr lang="fr-FR" sz="900" i="1" dirty="0">
                          <a:solidFill>
                            <a:srgbClr val="008000"/>
                          </a:solidFill>
                          <a:effectLst/>
                        </a:rPr>
                        <a:t>Liparis </a:t>
                      </a:r>
                      <a:r>
                        <a:rPr lang="fr-FR" sz="900" i="1" dirty="0" err="1">
                          <a:solidFill>
                            <a:srgbClr val="008000"/>
                          </a:solidFill>
                          <a:effectLst/>
                        </a:rPr>
                        <a:t>hildebrandtiana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eaLnBrk="0" fontAlgn="base" hangingPunct="0">
                        <a:lnSpc>
                          <a:spcPct val="100000"/>
                        </a:lnSpc>
                        <a:spcAft>
                          <a:spcPts val="0"/>
                        </a:spcAft>
                      </a:pPr>
                      <a:r>
                        <a:rPr lang="fr-FR" sz="900" dirty="0">
                          <a:solidFill>
                            <a:srgbClr val="008000"/>
                          </a:solidFill>
                          <a:effectLst/>
                        </a:rPr>
                        <a:t>ornemental</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a:lnSpc>
                          <a:spcPct val="100000"/>
                        </a:lnSpc>
                        <a:spcAft>
                          <a:spcPts val="0"/>
                        </a:spcAft>
                      </a:pP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eaLnBrk="0" fontAlgn="base" hangingPunct="0">
                        <a:lnSpc>
                          <a:spcPct val="100000"/>
                        </a:lnSpc>
                        <a:spcAft>
                          <a:spcPts val="0"/>
                        </a:spcAft>
                      </a:pPr>
                      <a:r>
                        <a:rPr lang="fr-FR" sz="900" i="1" dirty="0">
                          <a:solidFill>
                            <a:srgbClr val="008000"/>
                          </a:solidFill>
                          <a:effectLst/>
                        </a:rPr>
                        <a:t>Liparis </a:t>
                      </a:r>
                      <a:r>
                        <a:rPr lang="fr-FR" sz="900" i="1" dirty="0" err="1">
                          <a:solidFill>
                            <a:srgbClr val="008000"/>
                          </a:solidFill>
                          <a:effectLst/>
                        </a:rPr>
                        <a:t>jumelleana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eaLnBrk="0" fontAlgn="base" hangingPunct="0">
                        <a:lnSpc>
                          <a:spcPct val="10000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a:lnSpc>
                          <a:spcPct val="100000"/>
                        </a:lnSpc>
                        <a:spcAft>
                          <a:spcPts val="0"/>
                        </a:spcAft>
                      </a:pP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eaLnBrk="0" fontAlgn="base" hangingPunct="0">
                        <a:lnSpc>
                          <a:spcPct val="100000"/>
                        </a:lnSpc>
                        <a:spcAft>
                          <a:spcPts val="0"/>
                        </a:spcAft>
                      </a:pPr>
                      <a:r>
                        <a:rPr lang="fr-FR" sz="900" i="1" dirty="0">
                          <a:solidFill>
                            <a:srgbClr val="008000"/>
                          </a:solidFill>
                          <a:effectLst/>
                        </a:rPr>
                        <a:t>Liparis </a:t>
                      </a:r>
                      <a:r>
                        <a:rPr lang="fr-FR" sz="900" i="1" dirty="0" err="1">
                          <a:solidFill>
                            <a:srgbClr val="008000"/>
                          </a:solidFill>
                          <a:effectLst/>
                        </a:rPr>
                        <a:t>longicaulis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eaLnBrk="0" fontAlgn="base" hangingPunct="0">
                        <a:lnSpc>
                          <a:spcPct val="10000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a:lnSpc>
                          <a:spcPct val="100000"/>
                        </a:lnSpc>
                        <a:spcAft>
                          <a:spcPts val="0"/>
                        </a:spcAft>
                      </a:pP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eaLnBrk="0" fontAlgn="base" hangingPunct="0">
                        <a:lnSpc>
                          <a:spcPct val="100000"/>
                        </a:lnSpc>
                        <a:spcAft>
                          <a:spcPts val="0"/>
                        </a:spcAft>
                      </a:pPr>
                      <a:r>
                        <a:rPr lang="fr-FR" sz="900" i="1" dirty="0">
                          <a:solidFill>
                            <a:srgbClr val="008000"/>
                          </a:solidFill>
                          <a:effectLst/>
                        </a:rPr>
                        <a:t>Liparis </a:t>
                      </a:r>
                      <a:r>
                        <a:rPr lang="fr-FR" sz="900" i="1" dirty="0" err="1">
                          <a:solidFill>
                            <a:srgbClr val="008000"/>
                          </a:solidFill>
                          <a:effectLst/>
                        </a:rPr>
                        <a:t>sp</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eaLnBrk="0" fontAlgn="base" hangingPunct="0">
                        <a:lnSpc>
                          <a:spcPct val="100000"/>
                        </a:lnSpc>
                        <a:spcAft>
                          <a:spcPts val="0"/>
                        </a:spcAft>
                      </a:pPr>
                      <a:r>
                        <a:rPr lang="fr-FR" sz="900" dirty="0">
                          <a:solidFill>
                            <a:srgbClr val="008000"/>
                          </a:solidFill>
                          <a:effectLst/>
                        </a:rPr>
                        <a:t>ornemental</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a:lnSpc>
                          <a:spcPct val="100000"/>
                        </a:lnSpc>
                        <a:spcAft>
                          <a:spcPts val="0"/>
                        </a:spcAft>
                      </a:pP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676716435"/>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15152" y="212336"/>
            <a:ext cx="1053353" cy="307228"/>
          </a:xfrm>
        </p:spPr>
        <p:txBody>
          <a:bodyPr/>
          <a:lstStyle/>
          <a:p>
            <a:fld id="{814B13E8-1059-4FEE-952E-0153852B3488}" type="slidenum">
              <a:rPr lang="fr-FR" smtClean="0"/>
              <a:t>149</a:t>
            </a:fld>
            <a:endParaRPr lang="fr-FR"/>
          </a:p>
        </p:txBody>
      </p:sp>
      <p:sp>
        <p:nvSpPr>
          <p:cNvPr id="3" name="ZoneTexte 2"/>
          <p:cNvSpPr txBox="1"/>
          <p:nvPr/>
        </p:nvSpPr>
        <p:spPr>
          <a:xfrm>
            <a:off x="2408779"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5" name="Rectangle 4"/>
          <p:cNvSpPr/>
          <p:nvPr/>
        </p:nvSpPr>
        <p:spPr>
          <a:xfrm>
            <a:off x="117697" y="671639"/>
            <a:ext cx="5409044" cy="646173"/>
          </a:xfrm>
          <a:prstGeom prst="rect">
            <a:avLst/>
          </a:prstGeom>
        </p:spPr>
        <p:txBody>
          <a:bodyPr wrap="square">
            <a:spAutoFit/>
          </a:bodyPr>
          <a:lstStyle/>
          <a:p>
            <a:r>
              <a:rPr lang="fr-FR" dirty="0" smtClean="0">
                <a:solidFill>
                  <a:srgbClr val="008000"/>
                </a:solidFill>
              </a:rPr>
              <a:t>A6. </a:t>
            </a:r>
            <a:r>
              <a:rPr lang="fr-FR" b="1" dirty="0">
                <a:solidFill>
                  <a:srgbClr val="008000"/>
                </a:solidFill>
              </a:rPr>
              <a:t>Liste des espèces que l’on souhaiterait revoir sur le </a:t>
            </a:r>
            <a:r>
              <a:rPr lang="fr-FR" b="1" dirty="0" smtClean="0">
                <a:solidFill>
                  <a:srgbClr val="008000"/>
                </a:solidFill>
              </a:rPr>
              <a:t>littoral</a:t>
            </a:r>
            <a:r>
              <a:rPr lang="fr-FR" dirty="0" smtClean="0">
                <a:solidFill>
                  <a:srgbClr val="008000"/>
                </a:solidFill>
              </a:rPr>
              <a:t> (suite)</a:t>
            </a:r>
            <a:endParaRPr lang="fr-FR" dirty="0">
              <a:solidFill>
                <a:srgbClr val="008000"/>
              </a:solidFill>
            </a:endParaRPr>
          </a:p>
        </p:txBody>
      </p:sp>
      <p:graphicFrame>
        <p:nvGraphicFramePr>
          <p:cNvPr id="4" name="Tableau 3"/>
          <p:cNvGraphicFramePr>
            <a:graphicFrameLocks noGrp="1"/>
          </p:cNvGraphicFramePr>
          <p:nvPr>
            <p:extLst>
              <p:ext uri="{D42A27DB-BD31-4B8C-83A1-F6EECF244321}">
                <p14:modId xmlns:p14="http://schemas.microsoft.com/office/powerpoint/2010/main" val="1739891646"/>
              </p:ext>
            </p:extLst>
          </p:nvPr>
        </p:nvGraphicFramePr>
        <p:xfrm>
          <a:off x="6017832" y="1028448"/>
          <a:ext cx="6017285" cy="5623560"/>
        </p:xfrm>
        <a:graphic>
          <a:graphicData uri="http://schemas.openxmlformats.org/drawingml/2006/table">
            <a:tbl>
              <a:tblPr>
                <a:tableStyleId>{5C22544A-7EE6-4342-B048-85BDC9FD1C3A}</a:tableStyleId>
              </a:tblPr>
              <a:tblGrid>
                <a:gridCol w="1727674"/>
                <a:gridCol w="389964"/>
                <a:gridCol w="1004788"/>
                <a:gridCol w="351403"/>
                <a:gridCol w="471219"/>
                <a:gridCol w="350600"/>
                <a:gridCol w="471219"/>
                <a:gridCol w="1250418"/>
              </a:tblGrid>
              <a:tr h="131033">
                <a:tc>
                  <a:txBody>
                    <a:bodyPr/>
                    <a:lstStyle/>
                    <a:p>
                      <a:pPr marL="0" eaLnBrk="0" fontAlgn="base" hangingPunct="0">
                        <a:lnSpc>
                          <a:spcPct val="100000"/>
                        </a:lnSpc>
                        <a:spcAft>
                          <a:spcPts val="0"/>
                        </a:spcAft>
                      </a:pPr>
                      <a:r>
                        <a:rPr lang="fr-FR" sz="900" i="1" dirty="0" err="1">
                          <a:solidFill>
                            <a:srgbClr val="008000"/>
                          </a:solidFill>
                          <a:effectLst/>
                        </a:rPr>
                        <a:t>Ludia</a:t>
                      </a:r>
                      <a:r>
                        <a:rPr lang="fr-FR" sz="900" i="1" dirty="0">
                          <a:solidFill>
                            <a:srgbClr val="008000"/>
                          </a:solidFill>
                          <a:effectLst/>
                        </a:rPr>
                        <a:t> </a:t>
                      </a:r>
                      <a:r>
                        <a:rPr lang="fr-FR" sz="900" i="1" dirty="0" err="1">
                          <a:solidFill>
                            <a:srgbClr val="008000"/>
                          </a:solidFill>
                          <a:effectLst/>
                        </a:rPr>
                        <a:t>madagascariensis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33">
                <a:tc>
                  <a:txBody>
                    <a:bodyPr/>
                    <a:lstStyle/>
                    <a:p>
                      <a:pPr marL="0" eaLnBrk="0" fontAlgn="base" hangingPunct="0">
                        <a:lnSpc>
                          <a:spcPct val="100000"/>
                        </a:lnSpc>
                        <a:spcAft>
                          <a:spcPts val="0"/>
                        </a:spcAft>
                      </a:pPr>
                      <a:r>
                        <a:rPr lang="fr-FR" sz="900" i="1">
                          <a:solidFill>
                            <a:srgbClr val="008000"/>
                          </a:solidFill>
                          <a:effectLst/>
                        </a:rPr>
                        <a:t>Ludia sp. nov. 1.aff. scolopioides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33">
                <a:tc>
                  <a:txBody>
                    <a:bodyPr/>
                    <a:lstStyle/>
                    <a:p>
                      <a:pPr marL="0" eaLnBrk="0" fontAlgn="base" hangingPunct="0">
                        <a:lnSpc>
                          <a:spcPct val="100000"/>
                        </a:lnSpc>
                        <a:spcAft>
                          <a:spcPts val="0"/>
                        </a:spcAft>
                      </a:pPr>
                      <a:r>
                        <a:rPr lang="fr-FR" sz="900" i="1">
                          <a:solidFill>
                            <a:srgbClr val="008000"/>
                          </a:solidFill>
                          <a:effectLst/>
                        </a:rPr>
                        <a:t>Ludia sp. nov. 2</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33">
                <a:tc>
                  <a:txBody>
                    <a:bodyPr/>
                    <a:lstStyle/>
                    <a:p>
                      <a:pPr marL="0" eaLnBrk="0" fontAlgn="base" hangingPunct="0">
                        <a:lnSpc>
                          <a:spcPct val="100000"/>
                        </a:lnSpc>
                        <a:spcAft>
                          <a:spcPts val="0"/>
                        </a:spcAft>
                      </a:pPr>
                      <a:r>
                        <a:rPr lang="fr-FR" sz="900" i="1" dirty="0" err="1">
                          <a:solidFill>
                            <a:srgbClr val="008000"/>
                          </a:solidFill>
                          <a:effectLst/>
                        </a:rPr>
                        <a:t>Ludia</a:t>
                      </a:r>
                      <a:r>
                        <a:rPr lang="fr-FR" sz="900" i="1" dirty="0">
                          <a:solidFill>
                            <a:srgbClr val="008000"/>
                          </a:solidFill>
                          <a:effectLst/>
                        </a:rPr>
                        <a:t> </a:t>
                      </a:r>
                      <a:r>
                        <a:rPr lang="fr-FR" sz="900" i="1" dirty="0" err="1">
                          <a:solidFill>
                            <a:srgbClr val="008000"/>
                          </a:solidFill>
                          <a:effectLst/>
                        </a:rPr>
                        <a:t>sp</a:t>
                      </a:r>
                      <a:r>
                        <a:rPr lang="fr-FR" sz="900" i="1" dirty="0">
                          <a:solidFill>
                            <a:srgbClr val="008000"/>
                          </a:solidFill>
                          <a:effectLst/>
                        </a:rPr>
                        <a:t>. nov. 3</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33">
                <a:tc>
                  <a:txBody>
                    <a:bodyPr/>
                    <a:lstStyle/>
                    <a:p>
                      <a:pPr marL="0" eaLnBrk="0" fontAlgn="base" hangingPunct="0">
                        <a:lnSpc>
                          <a:spcPct val="100000"/>
                        </a:lnSpc>
                        <a:spcAft>
                          <a:spcPts val="0"/>
                        </a:spcAft>
                      </a:pPr>
                      <a:r>
                        <a:rPr lang="fr-FR" sz="900" i="1" dirty="0" err="1">
                          <a:solidFill>
                            <a:srgbClr val="008000"/>
                          </a:solidFill>
                          <a:effectLst/>
                        </a:rPr>
                        <a:t>Ludwia</a:t>
                      </a:r>
                      <a:r>
                        <a:rPr lang="fr-FR" sz="900" i="1" dirty="0">
                          <a:solidFill>
                            <a:srgbClr val="008000"/>
                          </a:solidFill>
                          <a:effectLst/>
                        </a:rPr>
                        <a:t> </a:t>
                      </a:r>
                      <a:r>
                        <a:rPr lang="fr-FR" sz="900" i="1" dirty="0" err="1">
                          <a:solidFill>
                            <a:srgbClr val="008000"/>
                          </a:solidFill>
                          <a:effectLst/>
                        </a:rPr>
                        <a:t>sp</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patrimonial value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33">
                <a:tc>
                  <a:txBody>
                    <a:bodyPr/>
                    <a:lstStyle/>
                    <a:p>
                      <a:pPr marL="0" eaLnBrk="0" fontAlgn="base" hangingPunct="0">
                        <a:lnSpc>
                          <a:spcPct val="100000"/>
                        </a:lnSpc>
                        <a:spcAft>
                          <a:spcPts val="0"/>
                        </a:spcAft>
                      </a:pPr>
                      <a:r>
                        <a:rPr lang="fr-FR" sz="900" i="1" dirty="0">
                          <a:solidFill>
                            <a:srgbClr val="008000"/>
                          </a:solidFill>
                          <a:effectLst/>
                        </a:rPr>
                        <a:t>Macaranga </a:t>
                      </a:r>
                      <a:r>
                        <a:rPr lang="fr-FR" sz="900" i="1" dirty="0" err="1">
                          <a:solidFill>
                            <a:srgbClr val="008000"/>
                          </a:solidFill>
                          <a:effectLst/>
                        </a:rPr>
                        <a:t>racemosa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33">
                <a:tc>
                  <a:txBody>
                    <a:bodyPr/>
                    <a:lstStyle/>
                    <a:p>
                      <a:pPr marL="0" eaLnBrk="0" fontAlgn="base" hangingPunct="0">
                        <a:lnSpc>
                          <a:spcPct val="100000"/>
                        </a:lnSpc>
                        <a:spcAft>
                          <a:spcPts val="0"/>
                        </a:spcAft>
                      </a:pPr>
                      <a:r>
                        <a:rPr lang="fr-FR" sz="900" i="1" dirty="0" err="1">
                          <a:solidFill>
                            <a:srgbClr val="008000"/>
                          </a:solidFill>
                          <a:effectLst/>
                        </a:rPr>
                        <a:t>Mailardia</a:t>
                      </a:r>
                      <a:r>
                        <a:rPr lang="fr-FR" sz="900" i="1" dirty="0">
                          <a:solidFill>
                            <a:srgbClr val="008000"/>
                          </a:solidFill>
                          <a:effectLst/>
                        </a:rPr>
                        <a:t> </a:t>
                      </a:r>
                      <a:r>
                        <a:rPr lang="fr-FR" sz="900" i="1" dirty="0" err="1">
                          <a:solidFill>
                            <a:srgbClr val="008000"/>
                          </a:solidFill>
                          <a:effectLst/>
                        </a:rPr>
                        <a:t>sp</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patrimonial value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33">
                <a:tc>
                  <a:txBody>
                    <a:bodyPr/>
                    <a:lstStyle/>
                    <a:p>
                      <a:pPr marL="0" eaLnBrk="0" fontAlgn="base" hangingPunct="0">
                        <a:lnSpc>
                          <a:spcPct val="100000"/>
                        </a:lnSpc>
                        <a:spcAft>
                          <a:spcPts val="0"/>
                        </a:spcAft>
                      </a:pPr>
                      <a:r>
                        <a:rPr lang="fr-FR" sz="900" i="1">
                          <a:solidFill>
                            <a:srgbClr val="008000"/>
                          </a:solidFill>
                          <a:effectLst/>
                        </a:rPr>
                        <a:t>Margaritaria sp. nov. 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33">
                <a:tc>
                  <a:txBody>
                    <a:bodyPr/>
                    <a:lstStyle/>
                    <a:p>
                      <a:pPr marL="0" eaLnBrk="0" fontAlgn="base" hangingPunct="0">
                        <a:lnSpc>
                          <a:spcPct val="100000"/>
                        </a:lnSpc>
                        <a:spcAft>
                          <a:spcPts val="0"/>
                        </a:spcAft>
                      </a:pPr>
                      <a:r>
                        <a:rPr lang="fr-FR" sz="900" i="1">
                          <a:solidFill>
                            <a:srgbClr val="008000"/>
                          </a:solidFill>
                          <a:effectLst/>
                        </a:rPr>
                        <a:t>Medinilla cf. oblongifolia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33">
                <a:tc>
                  <a:txBody>
                    <a:bodyPr/>
                    <a:lstStyle/>
                    <a:p>
                      <a:pPr marL="0" eaLnBrk="0" fontAlgn="base" hangingPunct="0">
                        <a:lnSpc>
                          <a:spcPct val="100000"/>
                        </a:lnSpc>
                        <a:spcAft>
                          <a:spcPts val="0"/>
                        </a:spcAft>
                      </a:pPr>
                      <a:r>
                        <a:rPr lang="fr-FR" sz="900" i="1" dirty="0" err="1">
                          <a:solidFill>
                            <a:srgbClr val="008000"/>
                          </a:solidFill>
                          <a:effectLst/>
                        </a:rPr>
                        <a:t>Medinilla</a:t>
                      </a:r>
                      <a:r>
                        <a:rPr lang="fr-FR" sz="900" i="1" dirty="0">
                          <a:solidFill>
                            <a:srgbClr val="008000"/>
                          </a:solidFill>
                          <a:effectLst/>
                        </a:rPr>
                        <a:t> </a:t>
                      </a:r>
                      <a:r>
                        <a:rPr lang="fr-FR" sz="900" i="1" dirty="0" err="1">
                          <a:solidFill>
                            <a:srgbClr val="008000"/>
                          </a:solidFill>
                          <a:effectLst/>
                        </a:rPr>
                        <a:t>chermezonii</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33">
                <a:tc>
                  <a:txBody>
                    <a:bodyPr/>
                    <a:lstStyle/>
                    <a:p>
                      <a:pPr marL="0" eaLnBrk="0" fontAlgn="base" hangingPunct="0">
                        <a:lnSpc>
                          <a:spcPct val="100000"/>
                        </a:lnSpc>
                        <a:spcAft>
                          <a:spcPts val="0"/>
                        </a:spcAft>
                      </a:pPr>
                      <a:r>
                        <a:rPr lang="fr-FR" sz="900" i="1">
                          <a:solidFill>
                            <a:srgbClr val="008000"/>
                          </a:solidFill>
                          <a:effectLst/>
                        </a:rPr>
                        <a:t>Medinilla lophoclada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dirty="0">
                          <a:solidFill>
                            <a:srgbClr val="008000"/>
                          </a:solidFill>
                          <a:effectLst/>
                        </a:rPr>
                        <a:t>rare</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33">
                <a:tc>
                  <a:txBody>
                    <a:bodyPr/>
                    <a:lstStyle/>
                    <a:p>
                      <a:pPr marL="0" eaLnBrk="0" fontAlgn="base" hangingPunct="0">
                        <a:lnSpc>
                          <a:spcPct val="100000"/>
                        </a:lnSpc>
                        <a:spcAft>
                          <a:spcPts val="0"/>
                        </a:spcAft>
                      </a:pPr>
                      <a:r>
                        <a:rPr lang="fr-FR" sz="900" i="1">
                          <a:solidFill>
                            <a:srgbClr val="008000"/>
                          </a:solidFill>
                          <a:effectLst/>
                        </a:rPr>
                        <a:t>Medinilla mandrakensis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33">
                <a:tc>
                  <a:txBody>
                    <a:bodyPr/>
                    <a:lstStyle/>
                    <a:p>
                      <a:pPr marL="0" eaLnBrk="0" fontAlgn="base" hangingPunct="0">
                        <a:lnSpc>
                          <a:spcPct val="100000"/>
                        </a:lnSpc>
                        <a:spcAft>
                          <a:spcPts val="0"/>
                        </a:spcAft>
                      </a:pPr>
                      <a:r>
                        <a:rPr lang="fr-FR" sz="900" i="1">
                          <a:solidFill>
                            <a:srgbClr val="008000"/>
                          </a:solidFill>
                          <a:effectLst/>
                        </a:rPr>
                        <a:t>Medinilla micrantha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33">
                <a:tc>
                  <a:txBody>
                    <a:bodyPr/>
                    <a:lstStyle/>
                    <a:p>
                      <a:pPr marL="0" eaLnBrk="0" fontAlgn="base" hangingPunct="0">
                        <a:lnSpc>
                          <a:spcPct val="100000"/>
                        </a:lnSpc>
                        <a:spcAft>
                          <a:spcPts val="0"/>
                        </a:spcAft>
                      </a:pPr>
                      <a:r>
                        <a:rPr lang="fr-FR" sz="900" i="1">
                          <a:solidFill>
                            <a:srgbClr val="008000"/>
                          </a:solidFill>
                          <a:effectLst/>
                        </a:rPr>
                        <a:t>Medinilla sp nov 2.</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33">
                <a:tc>
                  <a:txBody>
                    <a:bodyPr/>
                    <a:lstStyle/>
                    <a:p>
                      <a:pPr marL="0" eaLnBrk="0" fontAlgn="base" hangingPunct="0">
                        <a:lnSpc>
                          <a:spcPct val="100000"/>
                        </a:lnSpc>
                        <a:spcAft>
                          <a:spcPts val="0"/>
                        </a:spcAft>
                      </a:pPr>
                      <a:r>
                        <a:rPr lang="fr-FR" sz="900" i="1">
                          <a:solidFill>
                            <a:srgbClr val="008000"/>
                          </a:solidFill>
                          <a:effectLst/>
                        </a:rPr>
                        <a:t>Medinilla sp. nov. 1</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dirty="0">
                          <a:solidFill>
                            <a:srgbClr val="008000"/>
                          </a:solidFill>
                          <a:effectLst/>
                        </a:rPr>
                        <a:t>rare</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33">
                <a:tc>
                  <a:txBody>
                    <a:bodyPr/>
                    <a:lstStyle/>
                    <a:p>
                      <a:pPr marL="0" eaLnBrk="0" fontAlgn="base" hangingPunct="0">
                        <a:lnSpc>
                          <a:spcPct val="100000"/>
                        </a:lnSpc>
                        <a:spcAft>
                          <a:spcPts val="0"/>
                        </a:spcAft>
                      </a:pPr>
                      <a:r>
                        <a:rPr lang="fr-FR" sz="900" i="1">
                          <a:solidFill>
                            <a:srgbClr val="008000"/>
                          </a:solidFill>
                          <a:effectLst/>
                        </a:rPr>
                        <a:t>Meineckia orientalis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33">
                <a:tc>
                  <a:txBody>
                    <a:bodyPr/>
                    <a:lstStyle/>
                    <a:p>
                      <a:pPr marL="0" eaLnBrk="0" fontAlgn="base" hangingPunct="0">
                        <a:lnSpc>
                          <a:spcPct val="100000"/>
                        </a:lnSpc>
                        <a:spcAft>
                          <a:spcPts val="0"/>
                        </a:spcAft>
                      </a:pPr>
                      <a:r>
                        <a:rPr lang="fr-FR" sz="900" i="1">
                          <a:solidFill>
                            <a:srgbClr val="008000"/>
                          </a:solidFill>
                          <a:effectLst/>
                        </a:rPr>
                        <a:t>Melicope discolor</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33">
                <a:tc>
                  <a:txBody>
                    <a:bodyPr/>
                    <a:lstStyle/>
                    <a:p>
                      <a:pPr marL="0" eaLnBrk="0" fontAlgn="base" hangingPunct="0">
                        <a:lnSpc>
                          <a:spcPct val="100000"/>
                        </a:lnSpc>
                        <a:spcAft>
                          <a:spcPts val="0"/>
                        </a:spcAft>
                      </a:pPr>
                      <a:r>
                        <a:rPr lang="fr-FR" sz="900" i="1">
                          <a:solidFill>
                            <a:srgbClr val="008000"/>
                          </a:solidFill>
                          <a:effectLst/>
                        </a:rPr>
                        <a:t>Melicope sp. nov.</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33">
                <a:tc>
                  <a:txBody>
                    <a:bodyPr/>
                    <a:lstStyle/>
                    <a:p>
                      <a:pPr marL="0" eaLnBrk="0" fontAlgn="base" hangingPunct="0">
                        <a:lnSpc>
                          <a:spcPct val="100000"/>
                        </a:lnSpc>
                        <a:spcAft>
                          <a:spcPts val="0"/>
                        </a:spcAft>
                      </a:pPr>
                      <a:r>
                        <a:rPr lang="fr-FR" sz="900" i="1">
                          <a:solidFill>
                            <a:srgbClr val="008000"/>
                          </a:solidFill>
                          <a:effectLst/>
                        </a:rPr>
                        <a:t>Memecylon faucherei</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33">
                <a:tc>
                  <a:txBody>
                    <a:bodyPr/>
                    <a:lstStyle/>
                    <a:p>
                      <a:pPr marL="0" eaLnBrk="0" fontAlgn="base" hangingPunct="0">
                        <a:lnSpc>
                          <a:spcPct val="100000"/>
                        </a:lnSpc>
                        <a:spcAft>
                          <a:spcPts val="0"/>
                        </a:spcAft>
                      </a:pPr>
                      <a:r>
                        <a:rPr lang="fr-FR" sz="900" i="1">
                          <a:solidFill>
                            <a:srgbClr val="008000"/>
                          </a:solidFill>
                          <a:effectLst/>
                        </a:rPr>
                        <a:t>Memecylon sp. nov. aff. vaccinioides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33">
                <a:tc>
                  <a:txBody>
                    <a:bodyPr/>
                    <a:lstStyle/>
                    <a:p>
                      <a:pPr marL="0" eaLnBrk="0" fontAlgn="base" hangingPunct="0">
                        <a:lnSpc>
                          <a:spcPct val="100000"/>
                        </a:lnSpc>
                        <a:spcAft>
                          <a:spcPts val="0"/>
                        </a:spcAft>
                      </a:pPr>
                      <a:r>
                        <a:rPr lang="fr-FR" sz="900" i="1">
                          <a:solidFill>
                            <a:srgbClr val="008000"/>
                          </a:solidFill>
                          <a:effectLst/>
                        </a:rPr>
                        <a:t>Mendoncia sp. nov. 1</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33">
                <a:tc>
                  <a:txBody>
                    <a:bodyPr/>
                    <a:lstStyle/>
                    <a:p>
                      <a:pPr marL="0" eaLnBrk="0" fontAlgn="base" hangingPunct="0">
                        <a:lnSpc>
                          <a:spcPct val="100000"/>
                        </a:lnSpc>
                        <a:spcAft>
                          <a:spcPts val="0"/>
                        </a:spcAft>
                      </a:pPr>
                      <a:r>
                        <a:rPr lang="fr-FR" sz="900" i="1">
                          <a:solidFill>
                            <a:srgbClr val="008000"/>
                          </a:solidFill>
                          <a:effectLst/>
                        </a:rPr>
                        <a:t>Microcoelia gilpinae</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33">
                <a:tc>
                  <a:txBody>
                    <a:bodyPr/>
                    <a:lstStyle/>
                    <a:p>
                      <a:pPr marL="0" eaLnBrk="0" fontAlgn="base" hangingPunct="0">
                        <a:lnSpc>
                          <a:spcPct val="100000"/>
                        </a:lnSpc>
                        <a:spcAft>
                          <a:spcPts val="0"/>
                        </a:spcAft>
                      </a:pPr>
                      <a:r>
                        <a:rPr lang="fr-FR" sz="900" i="1">
                          <a:solidFill>
                            <a:srgbClr val="008000"/>
                          </a:solidFill>
                          <a:effectLst/>
                        </a:rPr>
                        <a:t>Microcoelia macrantha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33">
                <a:tc>
                  <a:txBody>
                    <a:bodyPr/>
                    <a:lstStyle/>
                    <a:p>
                      <a:pPr marL="0" eaLnBrk="0" fontAlgn="base" hangingPunct="0">
                        <a:lnSpc>
                          <a:spcPct val="100000"/>
                        </a:lnSpc>
                        <a:spcAft>
                          <a:spcPts val="0"/>
                        </a:spcAft>
                      </a:pPr>
                      <a:r>
                        <a:rPr lang="fr-FR" sz="900" i="1">
                          <a:solidFill>
                            <a:srgbClr val="008000"/>
                          </a:solidFill>
                          <a:effectLst/>
                        </a:rPr>
                        <a:t>Molinaea sp. nov</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33">
                <a:tc>
                  <a:txBody>
                    <a:bodyPr/>
                    <a:lstStyle/>
                    <a:p>
                      <a:pPr marL="0" eaLnBrk="0" fontAlgn="base" hangingPunct="0">
                        <a:lnSpc>
                          <a:spcPct val="100000"/>
                        </a:lnSpc>
                        <a:spcAft>
                          <a:spcPts val="0"/>
                        </a:spcAft>
                      </a:pPr>
                      <a:r>
                        <a:rPr lang="fr-FR" sz="900" i="1">
                          <a:solidFill>
                            <a:srgbClr val="008000"/>
                          </a:solidFill>
                          <a:effectLst/>
                        </a:rPr>
                        <a:t>Morinda retusa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33">
                <a:tc>
                  <a:txBody>
                    <a:bodyPr/>
                    <a:lstStyle/>
                    <a:p>
                      <a:pPr marL="0" eaLnBrk="0" fontAlgn="base" hangingPunct="0">
                        <a:lnSpc>
                          <a:spcPct val="100000"/>
                        </a:lnSpc>
                        <a:spcAft>
                          <a:spcPts val="0"/>
                        </a:spcAft>
                      </a:pPr>
                      <a:r>
                        <a:rPr lang="fr-FR" sz="900" i="1">
                          <a:solidFill>
                            <a:srgbClr val="008000"/>
                          </a:solidFill>
                          <a:effectLst/>
                        </a:rPr>
                        <a:t>Morinda sp. nov.</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33">
                <a:tc>
                  <a:txBody>
                    <a:bodyPr/>
                    <a:lstStyle/>
                    <a:p>
                      <a:pPr marL="0" eaLnBrk="0" fontAlgn="base" hangingPunct="0">
                        <a:lnSpc>
                          <a:spcPct val="100000"/>
                        </a:lnSpc>
                        <a:spcAft>
                          <a:spcPts val="0"/>
                        </a:spcAft>
                      </a:pPr>
                      <a:r>
                        <a:rPr lang="fr-FR" sz="900" i="1">
                          <a:solidFill>
                            <a:srgbClr val="008000"/>
                          </a:solidFill>
                          <a:effectLst/>
                        </a:rPr>
                        <a:t>Mussaenda arcuata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33">
                <a:tc>
                  <a:txBody>
                    <a:bodyPr/>
                    <a:lstStyle/>
                    <a:p>
                      <a:pPr marL="0" eaLnBrk="0" fontAlgn="base" hangingPunct="0">
                        <a:lnSpc>
                          <a:spcPct val="100000"/>
                        </a:lnSpc>
                        <a:spcAft>
                          <a:spcPts val="0"/>
                        </a:spcAft>
                      </a:pPr>
                      <a:r>
                        <a:rPr lang="fr-FR" sz="900" i="1">
                          <a:solidFill>
                            <a:srgbClr val="008000"/>
                          </a:solidFill>
                          <a:effectLst/>
                        </a:rPr>
                        <a:t>Neobathia sp</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patrimonial value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33">
                <a:tc>
                  <a:txBody>
                    <a:bodyPr/>
                    <a:lstStyle/>
                    <a:p>
                      <a:pPr marL="0" eaLnBrk="0" fontAlgn="base" hangingPunct="0">
                        <a:lnSpc>
                          <a:spcPct val="100000"/>
                        </a:lnSpc>
                        <a:spcAft>
                          <a:spcPts val="0"/>
                        </a:spcAft>
                      </a:pPr>
                      <a:r>
                        <a:rPr lang="fr-FR" sz="900" i="1">
                          <a:solidFill>
                            <a:srgbClr val="008000"/>
                          </a:solidFill>
                          <a:effectLst/>
                        </a:rPr>
                        <a:t>Nervilia bicarinata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33">
                <a:tc>
                  <a:txBody>
                    <a:bodyPr/>
                    <a:lstStyle/>
                    <a:p>
                      <a:pPr marL="0" eaLnBrk="0" fontAlgn="base" hangingPunct="0">
                        <a:lnSpc>
                          <a:spcPct val="100000"/>
                        </a:lnSpc>
                        <a:spcAft>
                          <a:spcPts val="0"/>
                        </a:spcAft>
                      </a:pPr>
                      <a:r>
                        <a:rPr lang="fr-FR" sz="900" i="1" dirty="0" err="1">
                          <a:solidFill>
                            <a:srgbClr val="008000"/>
                          </a:solidFill>
                          <a:effectLst/>
                        </a:rPr>
                        <a:t>Noronhia</a:t>
                      </a:r>
                      <a:r>
                        <a:rPr lang="fr-FR" sz="900" i="1" dirty="0">
                          <a:solidFill>
                            <a:srgbClr val="008000"/>
                          </a:solidFill>
                          <a:effectLst/>
                        </a:rPr>
                        <a:t> </a:t>
                      </a:r>
                      <a:r>
                        <a:rPr lang="fr-FR" sz="900" i="1" dirty="0" err="1">
                          <a:solidFill>
                            <a:srgbClr val="008000"/>
                          </a:solidFill>
                          <a:effectLst/>
                        </a:rPr>
                        <a:t>emarginata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33">
                <a:tc>
                  <a:txBody>
                    <a:bodyPr/>
                    <a:lstStyle/>
                    <a:p>
                      <a:pPr marL="0" eaLnBrk="0" fontAlgn="base" hangingPunct="0">
                        <a:lnSpc>
                          <a:spcPct val="100000"/>
                        </a:lnSpc>
                        <a:spcAft>
                          <a:spcPts val="0"/>
                        </a:spcAft>
                      </a:pPr>
                      <a:r>
                        <a:rPr lang="fr-FR" sz="900" i="1" dirty="0" err="1">
                          <a:solidFill>
                            <a:srgbClr val="008000"/>
                          </a:solidFill>
                          <a:effectLst/>
                        </a:rPr>
                        <a:t>Noronhia</a:t>
                      </a:r>
                      <a:r>
                        <a:rPr lang="fr-FR" sz="900" i="1" dirty="0">
                          <a:solidFill>
                            <a:srgbClr val="008000"/>
                          </a:solidFill>
                          <a:effectLst/>
                        </a:rPr>
                        <a:t> </a:t>
                      </a:r>
                      <a:r>
                        <a:rPr lang="fr-FR" sz="900" i="1" dirty="0" err="1">
                          <a:solidFill>
                            <a:srgbClr val="008000"/>
                          </a:solidFill>
                          <a:effectLst/>
                        </a:rPr>
                        <a:t>gracilipes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33">
                <a:tc>
                  <a:txBody>
                    <a:bodyPr/>
                    <a:lstStyle/>
                    <a:p>
                      <a:pPr marL="0" eaLnBrk="0" fontAlgn="base" hangingPunct="0">
                        <a:lnSpc>
                          <a:spcPct val="100000"/>
                        </a:lnSpc>
                        <a:spcAft>
                          <a:spcPts val="0"/>
                        </a:spcAft>
                      </a:pPr>
                      <a:r>
                        <a:rPr lang="fr-FR" sz="900" i="1" dirty="0" err="1">
                          <a:solidFill>
                            <a:srgbClr val="008000"/>
                          </a:solidFill>
                          <a:effectLst/>
                        </a:rPr>
                        <a:t>Noronhia</a:t>
                      </a:r>
                      <a:r>
                        <a:rPr lang="fr-FR" sz="900" i="1" dirty="0">
                          <a:solidFill>
                            <a:srgbClr val="008000"/>
                          </a:solidFill>
                          <a:effectLst/>
                        </a:rPr>
                        <a:t> </a:t>
                      </a:r>
                      <a:r>
                        <a:rPr lang="fr-FR" sz="900" i="1" dirty="0" err="1">
                          <a:solidFill>
                            <a:srgbClr val="008000"/>
                          </a:solidFill>
                          <a:effectLst/>
                        </a:rPr>
                        <a:t>louvelii</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33">
                <a:tc>
                  <a:txBody>
                    <a:bodyPr/>
                    <a:lstStyle/>
                    <a:p>
                      <a:pPr marL="0" eaLnBrk="0" fontAlgn="base" hangingPunct="0">
                        <a:lnSpc>
                          <a:spcPct val="100000"/>
                        </a:lnSpc>
                        <a:spcAft>
                          <a:spcPts val="0"/>
                        </a:spcAft>
                      </a:pPr>
                      <a:r>
                        <a:rPr lang="fr-FR" sz="900" i="1" dirty="0" err="1">
                          <a:solidFill>
                            <a:srgbClr val="008000"/>
                          </a:solidFill>
                          <a:effectLst/>
                        </a:rPr>
                        <a:t>Noronhia</a:t>
                      </a:r>
                      <a:r>
                        <a:rPr lang="fr-FR" sz="900" i="1" dirty="0">
                          <a:solidFill>
                            <a:srgbClr val="008000"/>
                          </a:solidFill>
                          <a:effectLst/>
                        </a:rPr>
                        <a:t> </a:t>
                      </a:r>
                      <a:r>
                        <a:rPr lang="fr-FR" sz="900" i="1" dirty="0" err="1">
                          <a:solidFill>
                            <a:srgbClr val="008000"/>
                          </a:solidFill>
                          <a:effectLst/>
                        </a:rPr>
                        <a:t>sp</a:t>
                      </a:r>
                      <a:r>
                        <a:rPr lang="fr-FR" sz="900" i="1" dirty="0">
                          <a:solidFill>
                            <a:srgbClr val="008000"/>
                          </a:solidFill>
                          <a:effectLst/>
                        </a:rPr>
                        <a:t> nov. 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33">
                <a:tc>
                  <a:txBody>
                    <a:bodyPr/>
                    <a:lstStyle/>
                    <a:p>
                      <a:pPr marL="0" eaLnBrk="0" fontAlgn="base" hangingPunct="0">
                        <a:lnSpc>
                          <a:spcPct val="100000"/>
                        </a:lnSpc>
                        <a:spcAft>
                          <a:spcPts val="0"/>
                        </a:spcAft>
                      </a:pPr>
                      <a:r>
                        <a:rPr lang="fr-FR" sz="900" i="1" dirty="0" err="1">
                          <a:solidFill>
                            <a:srgbClr val="008000"/>
                          </a:solidFill>
                          <a:effectLst/>
                        </a:rPr>
                        <a:t>Noronhia</a:t>
                      </a:r>
                      <a:r>
                        <a:rPr lang="fr-FR" sz="900" i="1" dirty="0">
                          <a:solidFill>
                            <a:srgbClr val="008000"/>
                          </a:solidFill>
                          <a:effectLst/>
                        </a:rPr>
                        <a:t> </a:t>
                      </a:r>
                      <a:r>
                        <a:rPr lang="fr-FR" sz="900" i="1" dirty="0" err="1">
                          <a:solidFill>
                            <a:srgbClr val="008000"/>
                          </a:solidFill>
                          <a:effectLst/>
                        </a:rPr>
                        <a:t>sp</a:t>
                      </a:r>
                      <a:r>
                        <a:rPr lang="fr-FR" sz="900" i="1" dirty="0">
                          <a:solidFill>
                            <a:srgbClr val="008000"/>
                          </a:solidFill>
                          <a:effectLst/>
                        </a:rPr>
                        <a:t>. </a:t>
                      </a:r>
                      <a:r>
                        <a:rPr lang="fr-FR" sz="900" i="1" dirty="0" err="1">
                          <a:solidFill>
                            <a:srgbClr val="008000"/>
                          </a:solidFill>
                          <a:effectLst/>
                        </a:rPr>
                        <a:t>nov</a:t>
                      </a:r>
                      <a:r>
                        <a:rPr lang="fr-FR" sz="900" i="1" dirty="0">
                          <a:solidFill>
                            <a:srgbClr val="008000"/>
                          </a:solidFill>
                          <a:effectLst/>
                        </a:rPr>
                        <a:t> E</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33">
                <a:tc>
                  <a:txBody>
                    <a:bodyPr/>
                    <a:lstStyle/>
                    <a:p>
                      <a:pPr marL="0" eaLnBrk="0" fontAlgn="base" hangingPunct="0">
                        <a:lnSpc>
                          <a:spcPct val="100000"/>
                        </a:lnSpc>
                        <a:spcAft>
                          <a:spcPts val="0"/>
                        </a:spcAft>
                      </a:pPr>
                      <a:r>
                        <a:rPr lang="fr-FR" sz="900" i="1" dirty="0" err="1">
                          <a:solidFill>
                            <a:srgbClr val="008000"/>
                          </a:solidFill>
                          <a:effectLst/>
                        </a:rPr>
                        <a:t>Noronhia</a:t>
                      </a:r>
                      <a:r>
                        <a:rPr lang="fr-FR" sz="900" i="1" dirty="0">
                          <a:solidFill>
                            <a:srgbClr val="008000"/>
                          </a:solidFill>
                          <a:effectLst/>
                        </a:rPr>
                        <a:t> </a:t>
                      </a:r>
                      <a:r>
                        <a:rPr lang="fr-FR" sz="900" i="1" dirty="0" err="1">
                          <a:solidFill>
                            <a:srgbClr val="008000"/>
                          </a:solidFill>
                          <a:effectLst/>
                        </a:rPr>
                        <a:t>sp</a:t>
                      </a:r>
                      <a:r>
                        <a:rPr lang="fr-FR" sz="900" i="1" dirty="0">
                          <a:solidFill>
                            <a:srgbClr val="008000"/>
                          </a:solidFill>
                          <a:effectLst/>
                        </a:rPr>
                        <a:t>. nov. C</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33">
                <a:tc>
                  <a:txBody>
                    <a:bodyPr/>
                    <a:lstStyle/>
                    <a:p>
                      <a:pPr marL="0" eaLnBrk="0" fontAlgn="base" hangingPunct="0">
                        <a:lnSpc>
                          <a:spcPct val="100000"/>
                        </a:lnSpc>
                        <a:spcAft>
                          <a:spcPts val="0"/>
                        </a:spcAft>
                      </a:pPr>
                      <a:r>
                        <a:rPr lang="fr-FR" sz="900" i="1" dirty="0" err="1">
                          <a:solidFill>
                            <a:srgbClr val="008000"/>
                          </a:solidFill>
                          <a:effectLst/>
                        </a:rPr>
                        <a:t>Oberonia</a:t>
                      </a:r>
                      <a:r>
                        <a:rPr lang="fr-FR" sz="900" i="1" dirty="0">
                          <a:solidFill>
                            <a:srgbClr val="008000"/>
                          </a:solidFill>
                          <a:effectLst/>
                        </a:rPr>
                        <a:t> </a:t>
                      </a:r>
                      <a:r>
                        <a:rPr lang="fr-FR" sz="900" i="1" dirty="0" err="1">
                          <a:solidFill>
                            <a:srgbClr val="008000"/>
                          </a:solidFill>
                          <a:effectLst/>
                        </a:rPr>
                        <a:t>disticha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dirty="0">
                          <a:solidFill>
                            <a:srgbClr val="008000"/>
                          </a:solidFill>
                          <a:effectLst/>
                        </a:rPr>
                        <a:t>ornemental</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33">
                <a:tc>
                  <a:txBody>
                    <a:bodyPr/>
                    <a:lstStyle/>
                    <a:p>
                      <a:pPr marL="0" eaLnBrk="0" fontAlgn="base" hangingPunct="0">
                        <a:lnSpc>
                          <a:spcPct val="100000"/>
                        </a:lnSpc>
                        <a:spcAft>
                          <a:spcPts val="0"/>
                        </a:spcAft>
                      </a:pPr>
                      <a:r>
                        <a:rPr lang="fr-FR" sz="900" i="1" dirty="0" err="1">
                          <a:solidFill>
                            <a:srgbClr val="008000"/>
                          </a:solidFill>
                          <a:effectLst/>
                        </a:rPr>
                        <a:t>Ochrocarpos</a:t>
                      </a:r>
                      <a:r>
                        <a:rPr lang="fr-FR" sz="900" i="1" dirty="0">
                          <a:solidFill>
                            <a:srgbClr val="008000"/>
                          </a:solidFill>
                          <a:effectLst/>
                        </a:rPr>
                        <a:t> </a:t>
                      </a:r>
                      <a:r>
                        <a:rPr lang="fr-FR" sz="900" i="1" dirty="0" err="1">
                          <a:solidFill>
                            <a:srgbClr val="008000"/>
                          </a:solidFill>
                          <a:effectLst/>
                        </a:rPr>
                        <a:t>orthocladus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33">
                <a:tc>
                  <a:txBody>
                    <a:bodyPr/>
                    <a:lstStyle/>
                    <a:p>
                      <a:pPr marL="0" eaLnBrk="0" fontAlgn="base" hangingPunct="0">
                        <a:lnSpc>
                          <a:spcPct val="100000"/>
                        </a:lnSpc>
                        <a:spcAft>
                          <a:spcPts val="0"/>
                        </a:spcAft>
                      </a:pPr>
                      <a:r>
                        <a:rPr lang="fr-FR" sz="900" i="1" dirty="0" err="1">
                          <a:solidFill>
                            <a:srgbClr val="008000"/>
                          </a:solidFill>
                          <a:effectLst/>
                        </a:rPr>
                        <a:t>Oeonia</a:t>
                      </a:r>
                      <a:r>
                        <a:rPr lang="fr-FR" sz="900" i="1" dirty="0">
                          <a:solidFill>
                            <a:srgbClr val="008000"/>
                          </a:solidFill>
                          <a:effectLst/>
                        </a:rPr>
                        <a:t> </a:t>
                      </a:r>
                      <a:r>
                        <a:rPr lang="fr-FR" sz="900" i="1" dirty="0" err="1">
                          <a:solidFill>
                            <a:srgbClr val="008000"/>
                          </a:solidFill>
                          <a:effectLst/>
                        </a:rPr>
                        <a:t>oncidiiflora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33">
                <a:tc>
                  <a:txBody>
                    <a:bodyPr/>
                    <a:lstStyle/>
                    <a:p>
                      <a:pPr marL="0" eaLnBrk="0" fontAlgn="base" hangingPunct="0">
                        <a:lnSpc>
                          <a:spcPct val="100000"/>
                        </a:lnSpc>
                        <a:spcAft>
                          <a:spcPts val="0"/>
                        </a:spcAft>
                      </a:pPr>
                      <a:r>
                        <a:rPr lang="fr-FR" sz="900" i="1" dirty="0" err="1">
                          <a:solidFill>
                            <a:srgbClr val="008000"/>
                          </a:solidFill>
                          <a:effectLst/>
                        </a:rPr>
                        <a:t>Oeonia</a:t>
                      </a:r>
                      <a:r>
                        <a:rPr lang="fr-FR" sz="900" i="1" dirty="0">
                          <a:solidFill>
                            <a:srgbClr val="008000"/>
                          </a:solidFill>
                          <a:effectLst/>
                        </a:rPr>
                        <a:t> </a:t>
                      </a:r>
                      <a:r>
                        <a:rPr lang="fr-FR" sz="900" i="1" dirty="0" err="1">
                          <a:solidFill>
                            <a:srgbClr val="008000"/>
                          </a:solidFill>
                          <a:effectLst/>
                        </a:rPr>
                        <a:t>rosea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33">
                <a:tc>
                  <a:txBody>
                    <a:bodyPr/>
                    <a:lstStyle/>
                    <a:p>
                      <a:pPr marL="0" eaLnBrk="0" fontAlgn="base" hangingPunct="0">
                        <a:lnSpc>
                          <a:spcPct val="100000"/>
                        </a:lnSpc>
                        <a:spcAft>
                          <a:spcPts val="0"/>
                        </a:spcAft>
                      </a:pPr>
                      <a:r>
                        <a:rPr lang="fr-FR" sz="900" i="1" dirty="0" err="1">
                          <a:solidFill>
                            <a:srgbClr val="008000"/>
                          </a:solidFill>
                          <a:effectLst/>
                        </a:rPr>
                        <a:t>Oeonia</a:t>
                      </a:r>
                      <a:r>
                        <a:rPr lang="fr-FR" sz="900" i="1" dirty="0">
                          <a:solidFill>
                            <a:srgbClr val="008000"/>
                          </a:solidFill>
                          <a:effectLst/>
                        </a:rPr>
                        <a:t> </a:t>
                      </a:r>
                      <a:r>
                        <a:rPr lang="fr-FR" sz="900" i="1" dirty="0" err="1">
                          <a:solidFill>
                            <a:srgbClr val="008000"/>
                          </a:solidFill>
                          <a:effectLst/>
                        </a:rPr>
                        <a:t>volucris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dirty="0">
                          <a:solidFill>
                            <a:srgbClr val="008000"/>
                          </a:solidFill>
                          <a:effectLst/>
                        </a:rPr>
                        <a:t>ornemental</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33">
                <a:tc>
                  <a:txBody>
                    <a:bodyPr/>
                    <a:lstStyle/>
                    <a:p>
                      <a:pPr marL="0" eaLnBrk="0" fontAlgn="base" hangingPunct="0">
                        <a:lnSpc>
                          <a:spcPct val="100000"/>
                        </a:lnSpc>
                        <a:spcAft>
                          <a:spcPts val="0"/>
                        </a:spcAft>
                      </a:pPr>
                      <a:r>
                        <a:rPr lang="fr-FR" sz="900" i="1" dirty="0" err="1">
                          <a:solidFill>
                            <a:srgbClr val="008000"/>
                          </a:solidFill>
                          <a:effectLst/>
                        </a:rPr>
                        <a:t>Oeoniella</a:t>
                      </a:r>
                      <a:r>
                        <a:rPr lang="fr-FR" sz="900" i="1" dirty="0">
                          <a:solidFill>
                            <a:srgbClr val="008000"/>
                          </a:solidFill>
                          <a:effectLst/>
                        </a:rPr>
                        <a:t> </a:t>
                      </a:r>
                      <a:r>
                        <a:rPr lang="fr-FR" sz="900" i="1" dirty="0" err="1">
                          <a:solidFill>
                            <a:srgbClr val="008000"/>
                          </a:solidFill>
                          <a:effectLst/>
                        </a:rPr>
                        <a:t>polystachys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dirty="0">
                          <a:solidFill>
                            <a:srgbClr val="008000"/>
                          </a:solidFill>
                          <a:effectLst/>
                        </a:rPr>
                        <a:t>ornemental</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6" name="Tableau 5"/>
          <p:cNvGraphicFramePr>
            <a:graphicFrameLocks noGrp="1"/>
          </p:cNvGraphicFramePr>
          <p:nvPr>
            <p:extLst>
              <p:ext uri="{D42A27DB-BD31-4B8C-83A1-F6EECF244321}">
                <p14:modId xmlns:p14="http://schemas.microsoft.com/office/powerpoint/2010/main" val="835444742"/>
              </p:ext>
            </p:extLst>
          </p:nvPr>
        </p:nvGraphicFramePr>
        <p:xfrm>
          <a:off x="215152" y="1317812"/>
          <a:ext cx="5578002" cy="5334208"/>
        </p:xfrm>
        <a:graphic>
          <a:graphicData uri="http://schemas.openxmlformats.org/drawingml/2006/table">
            <a:tbl>
              <a:tblPr>
                <a:tableStyleId>{5C22544A-7EE6-4342-B048-85BDC9FD1C3A}</a:tableStyleId>
              </a:tblPr>
              <a:tblGrid>
                <a:gridCol w="1928411"/>
                <a:gridCol w="297424"/>
                <a:gridCol w="668645"/>
                <a:gridCol w="325749"/>
                <a:gridCol w="436818"/>
                <a:gridCol w="325004"/>
                <a:gridCol w="436818"/>
                <a:gridCol w="1159133"/>
              </a:tblGrid>
              <a:tr h="166694">
                <a:tc>
                  <a:txBody>
                    <a:bodyPr/>
                    <a:lstStyle/>
                    <a:p>
                      <a:pPr marL="15240" eaLnBrk="0" fontAlgn="base" hangingPunct="0">
                        <a:lnSpc>
                          <a:spcPts val="485"/>
                        </a:lnSpc>
                        <a:spcAft>
                          <a:spcPts val="0"/>
                        </a:spcAft>
                      </a:pPr>
                      <a:r>
                        <a:rPr lang="fr-FR" sz="900" i="1" dirty="0" err="1">
                          <a:solidFill>
                            <a:srgbClr val="008000"/>
                          </a:solidFill>
                          <a:effectLst/>
                        </a:rPr>
                        <a:t>Olax</a:t>
                      </a:r>
                      <a:r>
                        <a:rPr lang="fr-FR" sz="900" i="1" dirty="0">
                          <a:solidFill>
                            <a:srgbClr val="008000"/>
                          </a:solidFill>
                          <a:effectLst/>
                        </a:rPr>
                        <a:t> </a:t>
                      </a:r>
                      <a:r>
                        <a:rPr lang="fr-FR" sz="900" i="1" dirty="0" err="1">
                          <a:solidFill>
                            <a:srgbClr val="008000"/>
                          </a:solidFill>
                          <a:effectLst/>
                        </a:rPr>
                        <a:t>emirnensis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6694">
                <a:tc>
                  <a:txBody>
                    <a:bodyPr/>
                    <a:lstStyle/>
                    <a:p>
                      <a:pPr marL="15240" eaLnBrk="0" fontAlgn="base" hangingPunct="0">
                        <a:lnSpc>
                          <a:spcPts val="435"/>
                        </a:lnSpc>
                        <a:spcAft>
                          <a:spcPts val="0"/>
                        </a:spcAft>
                      </a:pPr>
                      <a:r>
                        <a:rPr lang="fr-FR" sz="900" i="1">
                          <a:solidFill>
                            <a:srgbClr val="008000"/>
                          </a:solidFill>
                          <a:effectLst/>
                        </a:rPr>
                        <a:t>Oldenlandia lancifolia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6694">
                <a:tc>
                  <a:txBody>
                    <a:bodyPr/>
                    <a:lstStyle/>
                    <a:p>
                      <a:pPr marL="15240" eaLnBrk="0" fontAlgn="base" hangingPunct="0">
                        <a:lnSpc>
                          <a:spcPts val="435"/>
                        </a:lnSpc>
                        <a:spcAft>
                          <a:spcPts val="0"/>
                        </a:spcAft>
                      </a:pPr>
                      <a:r>
                        <a:rPr lang="fr-FR" sz="900" i="1">
                          <a:solidFill>
                            <a:srgbClr val="008000"/>
                          </a:solidFill>
                          <a:effectLst/>
                        </a:rPr>
                        <a:t>Oldenlandia trinervia</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6694">
                <a:tc>
                  <a:txBody>
                    <a:bodyPr/>
                    <a:lstStyle/>
                    <a:p>
                      <a:pPr marL="15240" eaLnBrk="0" fontAlgn="base" hangingPunct="0">
                        <a:lnSpc>
                          <a:spcPts val="460"/>
                        </a:lnSpc>
                        <a:spcAft>
                          <a:spcPts val="0"/>
                        </a:spcAft>
                      </a:pPr>
                      <a:r>
                        <a:rPr lang="fr-FR" sz="900" i="1">
                          <a:solidFill>
                            <a:srgbClr val="008000"/>
                          </a:solidFill>
                          <a:effectLst/>
                        </a:rPr>
                        <a:t>Oncostemum cauliflorum</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6694">
                <a:tc>
                  <a:txBody>
                    <a:bodyPr/>
                    <a:lstStyle/>
                    <a:p>
                      <a:pPr marL="15240" eaLnBrk="0" fontAlgn="base" hangingPunct="0">
                        <a:lnSpc>
                          <a:spcPts val="480"/>
                        </a:lnSpc>
                        <a:spcAft>
                          <a:spcPts val="0"/>
                        </a:spcAft>
                      </a:pPr>
                      <a:r>
                        <a:rPr lang="fr-FR" sz="900" i="1">
                          <a:solidFill>
                            <a:srgbClr val="008000"/>
                          </a:solidFill>
                          <a:effectLst/>
                        </a:rPr>
                        <a:t>Oncostemum evonymoides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6694">
                <a:tc>
                  <a:txBody>
                    <a:bodyPr/>
                    <a:lstStyle/>
                    <a:p>
                      <a:pPr marL="15240" eaLnBrk="0" fontAlgn="base" hangingPunct="0">
                        <a:lnSpc>
                          <a:spcPts val="485"/>
                        </a:lnSpc>
                        <a:spcAft>
                          <a:spcPts val="0"/>
                        </a:spcAft>
                      </a:pPr>
                      <a:r>
                        <a:rPr lang="fr-FR" sz="900" i="1" dirty="0" err="1">
                          <a:solidFill>
                            <a:srgbClr val="008000"/>
                          </a:solidFill>
                          <a:effectLst/>
                        </a:rPr>
                        <a:t>Oncostemum</a:t>
                      </a:r>
                      <a:r>
                        <a:rPr lang="fr-FR" sz="900" i="1" dirty="0">
                          <a:solidFill>
                            <a:srgbClr val="008000"/>
                          </a:solidFill>
                          <a:effectLst/>
                        </a:rPr>
                        <a:t> </a:t>
                      </a:r>
                      <a:r>
                        <a:rPr lang="fr-FR" sz="900" i="1" dirty="0" err="1">
                          <a:solidFill>
                            <a:srgbClr val="008000"/>
                          </a:solidFill>
                          <a:effectLst/>
                        </a:rPr>
                        <a:t>filicinum</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6694">
                <a:tc>
                  <a:txBody>
                    <a:bodyPr/>
                    <a:lstStyle/>
                    <a:p>
                      <a:pPr marL="15240" eaLnBrk="0" fontAlgn="base" hangingPunct="0">
                        <a:lnSpc>
                          <a:spcPts val="435"/>
                        </a:lnSpc>
                        <a:spcAft>
                          <a:spcPts val="0"/>
                        </a:spcAft>
                      </a:pPr>
                      <a:r>
                        <a:rPr lang="fr-FR" sz="900" i="1">
                          <a:solidFill>
                            <a:srgbClr val="008000"/>
                          </a:solidFill>
                          <a:effectLst/>
                        </a:rPr>
                        <a:t>Oncostemum humbertianum</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6694">
                <a:tc>
                  <a:txBody>
                    <a:bodyPr/>
                    <a:lstStyle/>
                    <a:p>
                      <a:pPr marL="15240" eaLnBrk="0" fontAlgn="base" hangingPunct="0">
                        <a:lnSpc>
                          <a:spcPts val="460"/>
                        </a:lnSpc>
                        <a:spcAft>
                          <a:spcPts val="0"/>
                        </a:spcAft>
                      </a:pPr>
                      <a:r>
                        <a:rPr lang="fr-FR" sz="900" i="1" dirty="0" err="1">
                          <a:solidFill>
                            <a:srgbClr val="008000"/>
                          </a:solidFill>
                          <a:effectLst/>
                        </a:rPr>
                        <a:t>Oncostemum</a:t>
                      </a:r>
                      <a:r>
                        <a:rPr lang="fr-FR" sz="900" i="1" dirty="0">
                          <a:solidFill>
                            <a:srgbClr val="008000"/>
                          </a:solidFill>
                          <a:effectLst/>
                        </a:rPr>
                        <a:t> </a:t>
                      </a:r>
                      <a:r>
                        <a:rPr lang="fr-FR" sz="900" i="1" dirty="0" err="1">
                          <a:solidFill>
                            <a:srgbClr val="008000"/>
                          </a:solidFill>
                          <a:effectLst/>
                        </a:rPr>
                        <a:t>laevigatum</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6694">
                <a:tc>
                  <a:txBody>
                    <a:bodyPr/>
                    <a:lstStyle/>
                    <a:p>
                      <a:pPr marL="15240" eaLnBrk="0" fontAlgn="base" hangingPunct="0">
                        <a:lnSpc>
                          <a:spcPts val="460"/>
                        </a:lnSpc>
                        <a:spcAft>
                          <a:spcPts val="0"/>
                        </a:spcAft>
                      </a:pPr>
                      <a:r>
                        <a:rPr lang="fr-FR" sz="900" i="1">
                          <a:solidFill>
                            <a:srgbClr val="008000"/>
                          </a:solidFill>
                          <a:effectLst/>
                        </a:rPr>
                        <a:t>Oncostemum linearisepalum</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6694">
                <a:tc>
                  <a:txBody>
                    <a:bodyPr/>
                    <a:lstStyle/>
                    <a:p>
                      <a:pPr marL="15240" eaLnBrk="0" fontAlgn="base" hangingPunct="0">
                        <a:lnSpc>
                          <a:spcPts val="485"/>
                        </a:lnSpc>
                        <a:spcAft>
                          <a:spcPts val="0"/>
                        </a:spcAft>
                      </a:pPr>
                      <a:r>
                        <a:rPr lang="fr-FR" sz="900" i="1" spc="5">
                          <a:solidFill>
                            <a:srgbClr val="008000"/>
                          </a:solidFill>
                          <a:effectLst/>
                        </a:rPr>
                        <a:t>Oncostemum nerifolium</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6694">
                <a:tc>
                  <a:txBody>
                    <a:bodyPr/>
                    <a:lstStyle/>
                    <a:p>
                      <a:pPr marL="15240" eaLnBrk="0" fontAlgn="base" hangingPunct="0">
                        <a:lnSpc>
                          <a:spcPts val="435"/>
                        </a:lnSpc>
                        <a:spcAft>
                          <a:spcPts val="0"/>
                        </a:spcAft>
                      </a:pPr>
                      <a:r>
                        <a:rPr lang="fr-FR" sz="900" i="1">
                          <a:solidFill>
                            <a:srgbClr val="008000"/>
                          </a:solidFill>
                          <a:effectLst/>
                        </a:rPr>
                        <a:t>Oncostemum nitidulum</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6694">
                <a:tc>
                  <a:txBody>
                    <a:bodyPr/>
                    <a:lstStyle/>
                    <a:p>
                      <a:pPr marL="15240" eaLnBrk="0" fontAlgn="base" hangingPunct="0">
                        <a:lnSpc>
                          <a:spcPts val="435"/>
                        </a:lnSpc>
                        <a:spcAft>
                          <a:spcPts val="0"/>
                        </a:spcAft>
                      </a:pPr>
                      <a:r>
                        <a:rPr lang="fr-FR" sz="900" i="1">
                          <a:solidFill>
                            <a:srgbClr val="008000"/>
                          </a:solidFill>
                          <a:effectLst/>
                        </a:rPr>
                        <a:t>Oncostemum oliganthum</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dirty="0">
                          <a:solidFill>
                            <a:srgbClr val="008000"/>
                          </a:solidFill>
                          <a:effectLst/>
                        </a:rPr>
                        <a:t>rare</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6694">
                <a:tc>
                  <a:txBody>
                    <a:bodyPr/>
                    <a:lstStyle/>
                    <a:p>
                      <a:pPr marL="15240" eaLnBrk="0" fontAlgn="base" hangingPunct="0">
                        <a:lnSpc>
                          <a:spcPts val="460"/>
                        </a:lnSpc>
                        <a:spcAft>
                          <a:spcPts val="0"/>
                        </a:spcAft>
                      </a:pPr>
                      <a:r>
                        <a:rPr lang="fr-FR" sz="900" i="1">
                          <a:solidFill>
                            <a:srgbClr val="008000"/>
                          </a:solidFill>
                          <a:effectLst/>
                        </a:rPr>
                        <a:t>Oncostemum paniculatum</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6694">
                <a:tc>
                  <a:txBody>
                    <a:bodyPr/>
                    <a:lstStyle/>
                    <a:p>
                      <a:pPr marL="15240" eaLnBrk="0" fontAlgn="base" hangingPunct="0">
                        <a:lnSpc>
                          <a:spcPts val="480"/>
                        </a:lnSpc>
                        <a:spcAft>
                          <a:spcPts val="0"/>
                        </a:spcAft>
                      </a:pPr>
                      <a:r>
                        <a:rPr lang="fr-FR" sz="900" i="1">
                          <a:solidFill>
                            <a:srgbClr val="008000"/>
                          </a:solidFill>
                          <a:effectLst/>
                        </a:rPr>
                        <a:t>Oncostemum sp nov aff. triflorum</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6694">
                <a:tc>
                  <a:txBody>
                    <a:bodyPr/>
                    <a:lstStyle/>
                    <a:p>
                      <a:pPr marL="15240" eaLnBrk="0" fontAlgn="base" hangingPunct="0">
                        <a:lnSpc>
                          <a:spcPts val="485"/>
                        </a:lnSpc>
                        <a:spcAft>
                          <a:spcPts val="0"/>
                        </a:spcAft>
                      </a:pPr>
                      <a:r>
                        <a:rPr lang="fr-FR" sz="900" i="1">
                          <a:solidFill>
                            <a:srgbClr val="008000"/>
                          </a:solidFill>
                          <a:effectLst/>
                        </a:rPr>
                        <a:t>Oncostemum sp. cf. leprosum</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6694">
                <a:tc>
                  <a:txBody>
                    <a:bodyPr/>
                    <a:lstStyle/>
                    <a:p>
                      <a:pPr marL="15240" eaLnBrk="0" fontAlgn="base" hangingPunct="0">
                        <a:lnSpc>
                          <a:spcPts val="435"/>
                        </a:lnSpc>
                        <a:spcAft>
                          <a:spcPts val="0"/>
                        </a:spcAft>
                      </a:pPr>
                      <a:r>
                        <a:rPr lang="fr-FR" sz="900" i="1">
                          <a:solidFill>
                            <a:srgbClr val="008000"/>
                          </a:solidFill>
                          <a:effectLst/>
                        </a:rPr>
                        <a:t>Oncostemum sp. nov. D</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6694">
                <a:tc>
                  <a:txBody>
                    <a:bodyPr/>
                    <a:lstStyle/>
                    <a:p>
                      <a:pPr marL="15240" eaLnBrk="0" fontAlgn="base" hangingPunct="0">
                        <a:lnSpc>
                          <a:spcPts val="460"/>
                        </a:lnSpc>
                        <a:spcAft>
                          <a:spcPts val="0"/>
                        </a:spcAft>
                      </a:pPr>
                      <a:r>
                        <a:rPr lang="fr-FR" sz="900" i="1">
                          <a:solidFill>
                            <a:srgbClr val="008000"/>
                          </a:solidFill>
                          <a:effectLst/>
                        </a:rPr>
                        <a:t>Oncostemum triflorum</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6694">
                <a:tc>
                  <a:txBody>
                    <a:bodyPr/>
                    <a:lstStyle/>
                    <a:p>
                      <a:pPr marL="15240" eaLnBrk="0" fontAlgn="base" hangingPunct="0">
                        <a:lnSpc>
                          <a:spcPts val="485"/>
                        </a:lnSpc>
                        <a:spcAft>
                          <a:spcPts val="0"/>
                        </a:spcAft>
                      </a:pPr>
                      <a:r>
                        <a:rPr lang="fr-FR" sz="900" i="1">
                          <a:solidFill>
                            <a:srgbClr val="008000"/>
                          </a:solidFill>
                          <a:effectLst/>
                        </a:rPr>
                        <a:t>Paederia mandrarensis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6694">
                <a:tc>
                  <a:txBody>
                    <a:bodyPr/>
                    <a:lstStyle/>
                    <a:p>
                      <a:pPr marL="15240" eaLnBrk="0" fontAlgn="base" hangingPunct="0">
                        <a:lnSpc>
                          <a:spcPts val="415"/>
                        </a:lnSpc>
                        <a:spcAft>
                          <a:spcPts val="0"/>
                        </a:spcAft>
                      </a:pPr>
                      <a:r>
                        <a:rPr lang="fr-FR" sz="900" i="1">
                          <a:solidFill>
                            <a:srgbClr val="008000"/>
                          </a:solidFill>
                          <a:effectLst/>
                        </a:rPr>
                        <a:t>Pauridiantha paucinervis</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5"/>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6694">
                <a:tc>
                  <a:txBody>
                    <a:bodyPr/>
                    <a:lstStyle/>
                    <a:p>
                      <a:pPr marL="15240" eaLnBrk="0" fontAlgn="base" hangingPunct="0">
                        <a:lnSpc>
                          <a:spcPts val="435"/>
                        </a:lnSpc>
                        <a:spcAft>
                          <a:spcPts val="0"/>
                        </a:spcAft>
                      </a:pPr>
                      <a:r>
                        <a:rPr lang="fr-FR" sz="900" i="1">
                          <a:solidFill>
                            <a:srgbClr val="008000"/>
                          </a:solidFill>
                          <a:effectLst/>
                        </a:rPr>
                        <a:t>Pellaea sp</a:t>
                      </a:r>
                      <a:endParaRPr lang="fr-FR" sz="900" i="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patrimonial value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6694">
                <a:tc>
                  <a:txBody>
                    <a:bodyPr/>
                    <a:lstStyle/>
                    <a:p>
                      <a:pPr marL="15240" eaLnBrk="0" fontAlgn="base" hangingPunct="0">
                        <a:lnSpc>
                          <a:spcPts val="460"/>
                        </a:lnSpc>
                        <a:spcAft>
                          <a:spcPts val="0"/>
                        </a:spcAft>
                      </a:pPr>
                      <a:r>
                        <a:rPr lang="fr-FR" sz="900" i="1" dirty="0" err="1">
                          <a:solidFill>
                            <a:srgbClr val="008000"/>
                          </a:solidFill>
                          <a:effectLst/>
                        </a:rPr>
                        <a:t>Peltiera</a:t>
                      </a:r>
                      <a:r>
                        <a:rPr lang="fr-FR" sz="900" i="1" dirty="0">
                          <a:solidFill>
                            <a:srgbClr val="008000"/>
                          </a:solidFill>
                          <a:effectLst/>
                        </a:rPr>
                        <a:t> </a:t>
                      </a:r>
                      <a:r>
                        <a:rPr lang="fr-FR" sz="900" i="1" dirty="0" err="1">
                          <a:solidFill>
                            <a:srgbClr val="008000"/>
                          </a:solidFill>
                          <a:effectLst/>
                        </a:rPr>
                        <a:t>nitida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6694">
                <a:tc>
                  <a:txBody>
                    <a:bodyPr/>
                    <a:lstStyle/>
                    <a:p>
                      <a:pPr marL="15240" eaLnBrk="0" fontAlgn="base" hangingPunct="0">
                        <a:lnSpc>
                          <a:spcPts val="460"/>
                        </a:lnSpc>
                        <a:spcAft>
                          <a:spcPts val="0"/>
                        </a:spcAft>
                      </a:pPr>
                      <a:r>
                        <a:rPr lang="fr-FR" sz="900" i="1" dirty="0" err="1">
                          <a:solidFill>
                            <a:srgbClr val="008000"/>
                          </a:solidFill>
                          <a:effectLst/>
                        </a:rPr>
                        <a:t>Pentopetia</a:t>
                      </a:r>
                      <a:r>
                        <a:rPr lang="fr-FR" sz="900" i="1" dirty="0">
                          <a:solidFill>
                            <a:srgbClr val="008000"/>
                          </a:solidFill>
                          <a:effectLst/>
                        </a:rPr>
                        <a:t> </a:t>
                      </a:r>
                      <a:r>
                        <a:rPr lang="fr-FR" sz="900" i="1" dirty="0" err="1">
                          <a:solidFill>
                            <a:srgbClr val="008000"/>
                          </a:solidFill>
                          <a:effectLst/>
                        </a:rPr>
                        <a:t>cotoneaster</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6694">
                <a:tc>
                  <a:txBody>
                    <a:bodyPr/>
                    <a:lstStyle/>
                    <a:p>
                      <a:pPr marL="15240" eaLnBrk="0" fontAlgn="base" hangingPunct="0">
                        <a:lnSpc>
                          <a:spcPts val="480"/>
                        </a:lnSpc>
                        <a:spcAft>
                          <a:spcPts val="0"/>
                        </a:spcAft>
                      </a:pPr>
                      <a:r>
                        <a:rPr lang="fr-FR" sz="900" i="1" dirty="0" err="1">
                          <a:solidFill>
                            <a:srgbClr val="008000"/>
                          </a:solidFill>
                          <a:effectLst/>
                        </a:rPr>
                        <a:t>Pentopetia</a:t>
                      </a:r>
                      <a:r>
                        <a:rPr lang="fr-FR" sz="900" i="1" dirty="0">
                          <a:solidFill>
                            <a:srgbClr val="008000"/>
                          </a:solidFill>
                          <a:effectLst/>
                        </a:rPr>
                        <a:t> </a:t>
                      </a:r>
                      <a:r>
                        <a:rPr lang="fr-FR" sz="900" i="1" dirty="0" err="1">
                          <a:solidFill>
                            <a:srgbClr val="008000"/>
                          </a:solidFill>
                          <a:effectLst/>
                        </a:rPr>
                        <a:t>longipetala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6694">
                <a:tc>
                  <a:txBody>
                    <a:bodyPr/>
                    <a:lstStyle/>
                    <a:p>
                      <a:pPr marL="15240" eaLnBrk="0" fontAlgn="base" hangingPunct="0">
                        <a:lnSpc>
                          <a:spcPts val="510"/>
                        </a:lnSpc>
                        <a:spcAft>
                          <a:spcPts val="0"/>
                        </a:spcAft>
                      </a:pPr>
                      <a:r>
                        <a:rPr lang="fr-FR" sz="900" i="1" dirty="0" err="1">
                          <a:solidFill>
                            <a:srgbClr val="008000"/>
                          </a:solidFill>
                          <a:effectLst/>
                        </a:rPr>
                        <a:t>Pentopetia</a:t>
                      </a:r>
                      <a:r>
                        <a:rPr lang="fr-FR" sz="900" i="1" dirty="0">
                          <a:solidFill>
                            <a:srgbClr val="008000"/>
                          </a:solidFill>
                          <a:effectLst/>
                        </a:rPr>
                        <a:t> </a:t>
                      </a:r>
                      <a:r>
                        <a:rPr lang="fr-FR" sz="900" i="1" dirty="0" err="1">
                          <a:solidFill>
                            <a:srgbClr val="008000"/>
                          </a:solidFill>
                          <a:effectLst/>
                        </a:rPr>
                        <a:t>pinnata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51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6694">
                <a:tc>
                  <a:txBody>
                    <a:bodyPr/>
                    <a:lstStyle/>
                    <a:p>
                      <a:pPr marL="15240" eaLnBrk="0" fontAlgn="base" hangingPunct="0">
                        <a:lnSpc>
                          <a:spcPts val="435"/>
                        </a:lnSpc>
                        <a:spcAft>
                          <a:spcPts val="0"/>
                        </a:spcAft>
                      </a:pPr>
                      <a:r>
                        <a:rPr lang="fr-FR" sz="900" i="1" dirty="0" err="1">
                          <a:solidFill>
                            <a:srgbClr val="008000"/>
                          </a:solidFill>
                          <a:effectLst/>
                        </a:rPr>
                        <a:t>Phaius</a:t>
                      </a:r>
                      <a:r>
                        <a:rPr lang="fr-FR" sz="900" i="1" dirty="0">
                          <a:solidFill>
                            <a:srgbClr val="008000"/>
                          </a:solidFill>
                          <a:effectLst/>
                        </a:rPr>
                        <a:t> </a:t>
                      </a:r>
                      <a:r>
                        <a:rPr lang="fr-FR" sz="900" i="1" dirty="0" err="1">
                          <a:solidFill>
                            <a:srgbClr val="008000"/>
                          </a:solidFill>
                          <a:effectLst/>
                        </a:rPr>
                        <a:t>pulchellus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24485" eaLnBrk="0" fontAlgn="base" hangingPunct="0">
                        <a:lnSpc>
                          <a:spcPts val="435"/>
                        </a:lnSpc>
                        <a:spcAft>
                          <a:spcPts val="0"/>
                        </a:spcAft>
                      </a:pPr>
                      <a:r>
                        <a:rPr lang="fr-FR" sz="900">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6694">
                <a:tc>
                  <a:txBody>
                    <a:bodyPr/>
                    <a:lstStyle/>
                    <a:p>
                      <a:pPr marL="15240" eaLnBrk="0" fontAlgn="base" hangingPunct="0">
                        <a:lnSpc>
                          <a:spcPts val="460"/>
                        </a:lnSpc>
                        <a:spcAft>
                          <a:spcPts val="0"/>
                        </a:spcAft>
                      </a:pPr>
                      <a:r>
                        <a:rPr lang="fr-FR" sz="900" i="1" dirty="0" err="1">
                          <a:solidFill>
                            <a:srgbClr val="008000"/>
                          </a:solidFill>
                          <a:effectLst/>
                        </a:rPr>
                        <a:t>Phaius</a:t>
                      </a:r>
                      <a:r>
                        <a:rPr lang="fr-FR" sz="900" i="1" dirty="0">
                          <a:solidFill>
                            <a:srgbClr val="008000"/>
                          </a:solidFill>
                          <a:effectLst/>
                        </a:rPr>
                        <a:t> </a:t>
                      </a:r>
                      <a:r>
                        <a:rPr lang="fr-FR" sz="900" i="1" dirty="0" err="1">
                          <a:solidFill>
                            <a:srgbClr val="008000"/>
                          </a:solidFill>
                          <a:effectLst/>
                        </a:rPr>
                        <a:t>pulcher</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24485" eaLnBrk="0" fontAlgn="base" hangingPunct="0">
                        <a:lnSpc>
                          <a:spcPts val="460"/>
                        </a:lnSpc>
                        <a:spcAft>
                          <a:spcPts val="0"/>
                        </a:spcAft>
                      </a:pPr>
                      <a:r>
                        <a:rPr lang="fr-FR" sz="900" dirty="0">
                          <a:solidFill>
                            <a:srgbClr val="008000"/>
                          </a:solidFill>
                          <a:effectLst/>
                        </a:rPr>
                        <a:t>ornemental</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6694">
                <a:tc>
                  <a:txBody>
                    <a:bodyPr/>
                    <a:lstStyle/>
                    <a:p>
                      <a:pPr marL="15240" eaLnBrk="0" fontAlgn="base" hangingPunct="0">
                        <a:lnSpc>
                          <a:spcPts val="485"/>
                        </a:lnSpc>
                        <a:spcAft>
                          <a:spcPts val="0"/>
                        </a:spcAft>
                      </a:pPr>
                      <a:r>
                        <a:rPr lang="fr-FR" sz="900" i="1" dirty="0" err="1">
                          <a:solidFill>
                            <a:srgbClr val="008000"/>
                          </a:solidFill>
                          <a:effectLst/>
                        </a:rPr>
                        <a:t>Phylica</a:t>
                      </a:r>
                      <a:r>
                        <a:rPr lang="fr-FR" sz="900" i="1" dirty="0">
                          <a:solidFill>
                            <a:srgbClr val="008000"/>
                          </a:solidFill>
                          <a:effectLst/>
                        </a:rPr>
                        <a:t> </a:t>
                      </a:r>
                      <a:r>
                        <a:rPr lang="fr-FR" sz="900" i="1" dirty="0" err="1">
                          <a:solidFill>
                            <a:srgbClr val="008000"/>
                          </a:solidFill>
                          <a:effectLst/>
                        </a:rPr>
                        <a:t>emirnensis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6694">
                <a:tc>
                  <a:txBody>
                    <a:bodyPr/>
                    <a:lstStyle/>
                    <a:p>
                      <a:pPr marL="15240" eaLnBrk="0" fontAlgn="base" hangingPunct="0">
                        <a:lnSpc>
                          <a:spcPts val="415"/>
                        </a:lnSpc>
                        <a:spcAft>
                          <a:spcPts val="0"/>
                        </a:spcAft>
                      </a:pPr>
                      <a:r>
                        <a:rPr lang="fr-FR" sz="900" i="1" dirty="0">
                          <a:solidFill>
                            <a:srgbClr val="008000"/>
                          </a:solidFill>
                          <a:effectLst/>
                        </a:rPr>
                        <a:t>Phyllanthus </a:t>
                      </a:r>
                      <a:r>
                        <a:rPr lang="fr-FR" sz="900" i="1" dirty="0" err="1">
                          <a:solidFill>
                            <a:srgbClr val="008000"/>
                          </a:solidFill>
                          <a:effectLst/>
                        </a:rPr>
                        <a:t>moramangicus</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4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6694">
                <a:tc>
                  <a:txBody>
                    <a:bodyPr/>
                    <a:lstStyle/>
                    <a:p>
                      <a:pPr marL="15240" eaLnBrk="0" fontAlgn="base" hangingPunct="0">
                        <a:lnSpc>
                          <a:spcPts val="435"/>
                        </a:lnSpc>
                        <a:spcAft>
                          <a:spcPts val="0"/>
                        </a:spcAft>
                      </a:pPr>
                      <a:r>
                        <a:rPr lang="fr-FR" sz="900" i="1" dirty="0" err="1">
                          <a:solidFill>
                            <a:srgbClr val="008000"/>
                          </a:solidFill>
                          <a:effectLst/>
                        </a:rPr>
                        <a:t>Phyllarthron</a:t>
                      </a:r>
                      <a:r>
                        <a:rPr lang="fr-FR" sz="900" i="1" dirty="0">
                          <a:solidFill>
                            <a:srgbClr val="008000"/>
                          </a:solidFill>
                          <a:effectLst/>
                        </a:rPr>
                        <a:t> </a:t>
                      </a:r>
                      <a:r>
                        <a:rPr lang="fr-FR" sz="900" i="1" dirty="0" err="1">
                          <a:solidFill>
                            <a:srgbClr val="008000"/>
                          </a:solidFill>
                          <a:effectLst/>
                        </a:rPr>
                        <a:t>sp</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patrimonial value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3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6694">
                <a:tc>
                  <a:txBody>
                    <a:bodyPr/>
                    <a:lstStyle/>
                    <a:p>
                      <a:pPr marL="15240" eaLnBrk="0" fontAlgn="base" hangingPunct="0">
                        <a:lnSpc>
                          <a:spcPts val="460"/>
                        </a:lnSpc>
                        <a:spcAft>
                          <a:spcPts val="0"/>
                        </a:spcAft>
                      </a:pPr>
                      <a:r>
                        <a:rPr lang="fr-FR" sz="900" i="1" dirty="0" err="1">
                          <a:solidFill>
                            <a:srgbClr val="008000"/>
                          </a:solidFill>
                          <a:effectLst/>
                        </a:rPr>
                        <a:t>Phylloxylum</a:t>
                      </a:r>
                      <a:r>
                        <a:rPr lang="fr-FR" sz="900" i="1" dirty="0">
                          <a:solidFill>
                            <a:srgbClr val="008000"/>
                          </a:solidFill>
                          <a:effectLst/>
                        </a:rPr>
                        <a:t> </a:t>
                      </a:r>
                      <a:r>
                        <a:rPr lang="fr-FR" sz="900" i="1" dirty="0" err="1">
                          <a:solidFill>
                            <a:srgbClr val="008000"/>
                          </a:solidFill>
                          <a:effectLst/>
                        </a:rPr>
                        <a:t>sp</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patrimonial value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6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6694">
                <a:tc>
                  <a:txBody>
                    <a:bodyPr/>
                    <a:lstStyle/>
                    <a:p>
                      <a:pPr marL="15240" eaLnBrk="0" fontAlgn="base" hangingPunct="0">
                        <a:lnSpc>
                          <a:spcPts val="485"/>
                        </a:lnSpc>
                        <a:spcAft>
                          <a:spcPts val="0"/>
                        </a:spcAft>
                      </a:pPr>
                      <a:r>
                        <a:rPr lang="fr-FR" sz="900" i="1" dirty="0" err="1">
                          <a:solidFill>
                            <a:srgbClr val="008000"/>
                          </a:solidFill>
                          <a:effectLst/>
                        </a:rPr>
                        <a:t>Platylepis</a:t>
                      </a:r>
                      <a:r>
                        <a:rPr lang="fr-FR" sz="900" i="1" dirty="0">
                          <a:solidFill>
                            <a:srgbClr val="008000"/>
                          </a:solidFill>
                          <a:effectLst/>
                        </a:rPr>
                        <a:t> </a:t>
                      </a:r>
                      <a:r>
                        <a:rPr lang="fr-FR" sz="900" i="1" dirty="0" err="1">
                          <a:solidFill>
                            <a:srgbClr val="008000"/>
                          </a:solidFill>
                          <a:effectLst/>
                        </a:rPr>
                        <a:t>polyadenia</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85"/>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24485" eaLnBrk="0" fontAlgn="base" hangingPunct="0">
                        <a:lnSpc>
                          <a:spcPts val="485"/>
                        </a:lnSpc>
                        <a:spcAft>
                          <a:spcPts val="0"/>
                        </a:spcAft>
                      </a:pPr>
                      <a:r>
                        <a:rPr lang="fr-FR" sz="900" dirty="0">
                          <a:solidFill>
                            <a:srgbClr val="008000"/>
                          </a:solidFill>
                          <a:effectLst/>
                        </a:rPr>
                        <a:t>ornemental</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6694">
                <a:tc>
                  <a:txBody>
                    <a:bodyPr/>
                    <a:lstStyle/>
                    <a:p>
                      <a:pPr marL="15240" eaLnBrk="0" fontAlgn="base" hangingPunct="0">
                        <a:lnSpc>
                          <a:spcPts val="410"/>
                        </a:lnSpc>
                        <a:spcAft>
                          <a:spcPts val="0"/>
                        </a:spcAft>
                      </a:pPr>
                      <a:r>
                        <a:rPr lang="fr-FR" sz="900" i="1" dirty="0" err="1">
                          <a:solidFill>
                            <a:srgbClr val="008000"/>
                          </a:solidFill>
                          <a:effectLst/>
                        </a:rPr>
                        <a:t>Plectrantus</a:t>
                      </a:r>
                      <a:r>
                        <a:rPr lang="fr-FR" sz="900" i="1" dirty="0">
                          <a:solidFill>
                            <a:srgbClr val="008000"/>
                          </a:solidFill>
                          <a:effectLst/>
                        </a:rPr>
                        <a:t> </a:t>
                      </a:r>
                      <a:r>
                        <a:rPr lang="fr-FR" sz="900" i="1" dirty="0" err="1">
                          <a:solidFill>
                            <a:srgbClr val="008000"/>
                          </a:solidFill>
                          <a:effectLst/>
                        </a:rPr>
                        <a:t>sp</a:t>
                      </a:r>
                      <a:endParaRPr lang="fr-FR" sz="900" i="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0"/>
                        </a:lnSpc>
                        <a:spcAft>
                          <a:spcPts val="0"/>
                        </a:spcAft>
                      </a:pPr>
                      <a:r>
                        <a:rPr lang="fr-FR" sz="900">
                          <a:solidFill>
                            <a:srgbClr val="008000"/>
                          </a:solidFill>
                          <a:effectLst/>
                        </a:rPr>
                        <a:t>patrimonial value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41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Rectangle 6"/>
          <p:cNvSpPr/>
          <p:nvPr/>
        </p:nvSpPr>
        <p:spPr>
          <a:xfrm>
            <a:off x="6017832" y="212337"/>
            <a:ext cx="5761792" cy="646331"/>
          </a:xfrm>
          <a:prstGeom prst="rect">
            <a:avLst/>
          </a:prstGeom>
        </p:spPr>
        <p:txBody>
          <a:bodyPr wrap="square">
            <a:spAutoFit/>
          </a:bodyPr>
          <a:lstStyle/>
          <a:p>
            <a:r>
              <a:rPr lang="fr-FR" sz="1200" dirty="0" err="1">
                <a:solidFill>
                  <a:srgbClr val="008000"/>
                </a:solidFill>
              </a:rPr>
              <a:t>Appendix</a:t>
            </a:r>
            <a:r>
              <a:rPr lang="fr-FR" sz="1200" dirty="0">
                <a:solidFill>
                  <a:srgbClr val="008000"/>
                </a:solidFill>
              </a:rPr>
              <a:t> 1: Key </a:t>
            </a:r>
            <a:r>
              <a:rPr lang="fr-FR" sz="1200" dirty="0" err="1">
                <a:solidFill>
                  <a:srgbClr val="008000"/>
                </a:solidFill>
              </a:rPr>
              <a:t>Biodiversity</a:t>
            </a:r>
            <a:r>
              <a:rPr lang="fr-FR" sz="1200" dirty="0">
                <a:solidFill>
                  <a:srgbClr val="008000"/>
                </a:solidFill>
              </a:rPr>
              <a:t> Components Matrix (KBCM) and Habitat Hectares Score, </a:t>
            </a:r>
            <a:r>
              <a:rPr lang="fr-FR" sz="1200" dirty="0" err="1">
                <a:solidFill>
                  <a:srgbClr val="008000"/>
                </a:solidFill>
              </a:rPr>
              <a:t>December</a:t>
            </a:r>
            <a:r>
              <a:rPr lang="fr-FR" sz="1200" dirty="0">
                <a:solidFill>
                  <a:srgbClr val="008000"/>
                </a:solidFill>
              </a:rPr>
              <a:t> 2008 </a:t>
            </a:r>
            <a:r>
              <a:rPr lang="fr-FR" sz="1200" dirty="0" err="1" smtClean="0">
                <a:solidFill>
                  <a:srgbClr val="008000"/>
                </a:solidFill>
              </a:rPr>
              <a:t>Iteration</a:t>
            </a:r>
            <a:r>
              <a:rPr lang="fr-FR" sz="1200" dirty="0" smtClean="0">
                <a:solidFill>
                  <a:srgbClr val="008000"/>
                </a:solidFill>
              </a:rPr>
              <a:t>.  Source : </a:t>
            </a:r>
            <a:r>
              <a:rPr lang="en-US" sz="1200" dirty="0">
                <a:solidFill>
                  <a:srgbClr val="008000"/>
                </a:solidFill>
              </a:rPr>
              <a:t>BBOP Pilot Project Case Study - The </a:t>
            </a:r>
            <a:r>
              <a:rPr lang="en-US" sz="1200" dirty="0" err="1">
                <a:solidFill>
                  <a:srgbClr val="008000"/>
                </a:solidFill>
              </a:rPr>
              <a:t>Ambatovy</a:t>
            </a:r>
            <a:r>
              <a:rPr lang="en-US" sz="1200" dirty="0">
                <a:solidFill>
                  <a:srgbClr val="008000"/>
                </a:solidFill>
              </a:rPr>
              <a:t> Project, </a:t>
            </a:r>
            <a:r>
              <a:rPr lang="en-US" sz="1200" dirty="0">
                <a:solidFill>
                  <a:srgbClr val="008000"/>
                </a:solidFill>
                <a:hlinkClick r:id="rId2"/>
              </a:rPr>
              <a:t>http://</a:t>
            </a:r>
            <a:r>
              <a:rPr lang="en-US" sz="1200" dirty="0" smtClean="0">
                <a:solidFill>
                  <a:srgbClr val="008000"/>
                </a:solidFill>
                <a:hlinkClick r:id="rId2"/>
              </a:rPr>
              <a:t>www.forest-trends.org/documents/files/doc_3118.pdf</a:t>
            </a:r>
            <a:r>
              <a:rPr lang="en-US" sz="1200" dirty="0" smtClean="0">
                <a:solidFill>
                  <a:srgbClr val="008000"/>
                </a:solidFill>
              </a:rPr>
              <a:t> </a:t>
            </a:r>
            <a:endParaRPr lang="fr-FR" sz="1200" dirty="0">
              <a:solidFill>
                <a:srgbClr val="008000"/>
              </a:solidFill>
            </a:endParaRPr>
          </a:p>
        </p:txBody>
      </p:sp>
    </p:spTree>
    <p:extLst>
      <p:ext uri="{BB962C8B-B14F-4D97-AF65-F5344CB8AC3E}">
        <p14:creationId xmlns:p14="http://schemas.microsoft.com/office/powerpoint/2010/main" val="22356765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6268" y="79021"/>
            <a:ext cx="437064" cy="357206"/>
          </a:xfrm>
        </p:spPr>
        <p:txBody>
          <a:bodyPr/>
          <a:lstStyle/>
          <a:p>
            <a:fld id="{814B13E8-1059-4FEE-952E-0153852B3488}" type="slidenum">
              <a:rPr lang="fr-FR" smtClean="0"/>
              <a:t>15</a:t>
            </a:fld>
            <a:endParaRPr lang="fr-FR" dirty="0"/>
          </a:p>
        </p:txBody>
      </p:sp>
      <p:sp>
        <p:nvSpPr>
          <p:cNvPr id="4" name="ZoneTexte 3"/>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5" name="ZoneTexte 4"/>
          <p:cNvSpPr txBox="1"/>
          <p:nvPr/>
        </p:nvSpPr>
        <p:spPr>
          <a:xfrm>
            <a:off x="164748" y="681856"/>
            <a:ext cx="9556043" cy="6186309"/>
          </a:xfrm>
          <a:prstGeom prst="rect">
            <a:avLst/>
          </a:prstGeom>
          <a:noFill/>
        </p:spPr>
        <p:txBody>
          <a:bodyPr wrap="square" rtlCol="0">
            <a:spAutoFit/>
          </a:bodyPr>
          <a:lstStyle/>
          <a:p>
            <a:r>
              <a:rPr lang="fr-FR" b="1" dirty="0">
                <a:solidFill>
                  <a:srgbClr val="008000"/>
                </a:solidFill>
              </a:rPr>
              <a:t>C</a:t>
            </a:r>
            <a:r>
              <a:rPr lang="fr-FR" b="1" dirty="0" smtClean="0">
                <a:solidFill>
                  <a:srgbClr val="008000"/>
                </a:solidFill>
              </a:rPr>
              <a:t>onditions et caractéristiques du sol</a:t>
            </a:r>
            <a:endParaRPr lang="fr-FR" dirty="0" smtClean="0">
              <a:solidFill>
                <a:srgbClr val="008000"/>
              </a:solidFill>
            </a:endParaRPr>
          </a:p>
          <a:p>
            <a:r>
              <a:rPr lang="fr-FR" dirty="0" smtClean="0">
                <a:solidFill>
                  <a:srgbClr val="008000"/>
                </a:solidFill>
              </a:rPr>
              <a:t>Les usages passées de ces terres, par ex. activités de </a:t>
            </a:r>
            <a:r>
              <a:rPr lang="fr-FR" dirty="0">
                <a:solidFill>
                  <a:srgbClr val="008000"/>
                </a:solidFill>
              </a:rPr>
              <a:t>carrières, </a:t>
            </a:r>
            <a:r>
              <a:rPr lang="fr-FR" dirty="0" smtClean="0">
                <a:solidFill>
                  <a:srgbClr val="008000"/>
                </a:solidFill>
              </a:rPr>
              <a:t>agriculture</a:t>
            </a:r>
            <a:r>
              <a:rPr lang="fr-FR" dirty="0">
                <a:solidFill>
                  <a:srgbClr val="008000"/>
                </a:solidFill>
              </a:rPr>
              <a:t>, </a:t>
            </a:r>
            <a:r>
              <a:rPr lang="fr-FR" dirty="0" smtClean="0">
                <a:solidFill>
                  <a:srgbClr val="008000"/>
                </a:solidFill>
              </a:rPr>
              <a:t>pâturage </a:t>
            </a:r>
            <a:r>
              <a:rPr lang="fr-FR" dirty="0">
                <a:solidFill>
                  <a:srgbClr val="008000"/>
                </a:solidFill>
              </a:rPr>
              <a:t>et </a:t>
            </a:r>
            <a:r>
              <a:rPr lang="fr-FR" dirty="0" smtClean="0">
                <a:solidFill>
                  <a:srgbClr val="008000"/>
                </a:solidFill>
              </a:rPr>
              <a:t>feu …, affecteront </a:t>
            </a:r>
            <a:r>
              <a:rPr lang="fr-FR" dirty="0">
                <a:solidFill>
                  <a:srgbClr val="008000"/>
                </a:solidFill>
              </a:rPr>
              <a:t>les caractéristiques naturelles du sol et la fertilité des </a:t>
            </a:r>
            <a:r>
              <a:rPr lang="fr-FR" dirty="0" smtClean="0">
                <a:solidFill>
                  <a:srgbClr val="008000"/>
                </a:solidFill>
              </a:rPr>
              <a:t>sols.</a:t>
            </a:r>
          </a:p>
          <a:p>
            <a:endParaRPr lang="fr-FR" dirty="0">
              <a:solidFill>
                <a:srgbClr val="008000"/>
              </a:solidFill>
            </a:endParaRPr>
          </a:p>
          <a:p>
            <a:r>
              <a:rPr lang="fr-FR" b="1" dirty="0" smtClean="0">
                <a:solidFill>
                  <a:srgbClr val="008000"/>
                </a:solidFill>
              </a:rPr>
              <a:t>Méthodes de restauration forestière </a:t>
            </a:r>
            <a:r>
              <a:rPr lang="fr-FR" dirty="0" smtClean="0">
                <a:solidFill>
                  <a:srgbClr val="008000"/>
                </a:solidFill>
              </a:rPr>
              <a:t>:</a:t>
            </a:r>
          </a:p>
          <a:p>
            <a:endParaRPr lang="fr-FR" dirty="0" smtClean="0">
              <a:solidFill>
                <a:srgbClr val="008000"/>
              </a:solidFill>
            </a:endParaRPr>
          </a:p>
          <a:p>
            <a:r>
              <a:rPr lang="fr-FR" u="sng" dirty="0" smtClean="0">
                <a:solidFill>
                  <a:srgbClr val="008000"/>
                </a:solidFill>
              </a:rPr>
              <a:t>Méthode de la </a:t>
            </a:r>
            <a:r>
              <a:rPr lang="fr-FR" u="sng" dirty="0">
                <a:solidFill>
                  <a:srgbClr val="008000"/>
                </a:solidFill>
              </a:rPr>
              <a:t>diversité </a:t>
            </a:r>
            <a:r>
              <a:rPr lang="fr-FR" u="sng" dirty="0" smtClean="0">
                <a:solidFill>
                  <a:srgbClr val="008000"/>
                </a:solidFill>
              </a:rPr>
              <a:t>maximale</a:t>
            </a:r>
            <a:endParaRPr lang="fr-FR" dirty="0">
              <a:solidFill>
                <a:srgbClr val="008000"/>
              </a:solidFill>
            </a:endParaRPr>
          </a:p>
          <a:p>
            <a:r>
              <a:rPr lang="fr-FR" dirty="0">
                <a:solidFill>
                  <a:srgbClr val="008000"/>
                </a:solidFill>
              </a:rPr>
              <a:t>• plantation </a:t>
            </a:r>
            <a:r>
              <a:rPr lang="fr-FR" dirty="0" smtClean="0">
                <a:solidFill>
                  <a:srgbClr val="008000"/>
                </a:solidFill>
              </a:rPr>
              <a:t>du plus grand nombre d’espèces possibles, a) d’espèces de forêts primaires, b) d’espèces </a:t>
            </a:r>
            <a:r>
              <a:rPr lang="fr-FR" dirty="0">
                <a:solidFill>
                  <a:srgbClr val="008000"/>
                </a:solidFill>
              </a:rPr>
              <a:t>de forêts</a:t>
            </a:r>
            <a:r>
              <a:rPr lang="fr-FR" dirty="0" smtClean="0">
                <a:solidFill>
                  <a:srgbClr val="008000"/>
                </a:solidFill>
              </a:rPr>
              <a:t> </a:t>
            </a:r>
            <a:r>
              <a:rPr lang="fr-FR" dirty="0">
                <a:solidFill>
                  <a:srgbClr val="008000"/>
                </a:solidFill>
              </a:rPr>
              <a:t>secondaires </a:t>
            </a:r>
            <a:r>
              <a:rPr lang="fr-FR" dirty="0" smtClean="0">
                <a:solidFill>
                  <a:srgbClr val="008000"/>
                </a:solidFill>
              </a:rPr>
              <a:t>matures.</a:t>
            </a:r>
            <a:endParaRPr lang="fr-FR" dirty="0">
              <a:solidFill>
                <a:srgbClr val="008000"/>
              </a:solidFill>
            </a:endParaRPr>
          </a:p>
          <a:p>
            <a:endParaRPr lang="fr-FR" dirty="0">
              <a:solidFill>
                <a:srgbClr val="008000"/>
              </a:solidFill>
            </a:endParaRPr>
          </a:p>
          <a:p>
            <a:r>
              <a:rPr lang="fr-FR" u="sng" dirty="0" smtClean="0">
                <a:solidFill>
                  <a:srgbClr val="008000"/>
                </a:solidFill>
              </a:rPr>
              <a:t>La méthode des espèces « cadre » « Framework »</a:t>
            </a:r>
            <a:endParaRPr lang="fr-FR" u="sng" dirty="0">
              <a:solidFill>
                <a:srgbClr val="008000"/>
              </a:solidFill>
            </a:endParaRPr>
          </a:p>
          <a:p>
            <a:r>
              <a:rPr lang="fr-FR" dirty="0">
                <a:solidFill>
                  <a:srgbClr val="008000"/>
                </a:solidFill>
              </a:rPr>
              <a:t>• La plantation d'espèces indigènes sous </a:t>
            </a:r>
            <a:r>
              <a:rPr lang="fr-FR" dirty="0" smtClean="0">
                <a:solidFill>
                  <a:srgbClr val="008000"/>
                </a:solidFill>
              </a:rPr>
              <a:t> des espèces établies "cadres«  (Framework) et </a:t>
            </a:r>
            <a:endParaRPr lang="fr-FR" dirty="0">
              <a:solidFill>
                <a:srgbClr val="008000"/>
              </a:solidFill>
            </a:endParaRPr>
          </a:p>
          <a:p>
            <a:r>
              <a:rPr lang="fr-FR" dirty="0">
                <a:solidFill>
                  <a:srgbClr val="008000"/>
                </a:solidFill>
              </a:rPr>
              <a:t>des espèces non indigènes (par exemple plantation </a:t>
            </a:r>
            <a:r>
              <a:rPr lang="fr-FR" dirty="0" smtClean="0">
                <a:solidFill>
                  <a:srgbClr val="008000"/>
                </a:solidFill>
              </a:rPr>
              <a:t>ex-caoutchouc, </a:t>
            </a:r>
            <a:r>
              <a:rPr lang="fr-FR" i="1" dirty="0" err="1" smtClean="0">
                <a:solidFill>
                  <a:srgbClr val="008000"/>
                </a:solidFill>
              </a:rPr>
              <a:t>Paraserianthes</a:t>
            </a:r>
            <a:r>
              <a:rPr lang="fr-FR" i="1" dirty="0" smtClean="0">
                <a:solidFill>
                  <a:srgbClr val="008000"/>
                </a:solidFill>
              </a:rPr>
              <a:t> </a:t>
            </a:r>
            <a:r>
              <a:rPr lang="fr-FR" i="1" dirty="0" err="1">
                <a:solidFill>
                  <a:srgbClr val="008000"/>
                </a:solidFill>
              </a:rPr>
              <a:t>facaltaria</a:t>
            </a:r>
            <a:r>
              <a:rPr lang="fr-FR" dirty="0">
                <a:solidFill>
                  <a:srgbClr val="008000"/>
                </a:solidFill>
              </a:rPr>
              <a:t>)</a:t>
            </a:r>
          </a:p>
          <a:p>
            <a:endParaRPr lang="fr-FR" dirty="0">
              <a:solidFill>
                <a:srgbClr val="008000"/>
              </a:solidFill>
            </a:endParaRPr>
          </a:p>
          <a:p>
            <a:r>
              <a:rPr lang="fr-FR" u="sng" dirty="0" smtClean="0">
                <a:solidFill>
                  <a:srgbClr val="008000"/>
                </a:solidFill>
              </a:rPr>
              <a:t>La méthode de la </a:t>
            </a:r>
            <a:r>
              <a:rPr lang="fr-FR" u="sng" dirty="0">
                <a:solidFill>
                  <a:srgbClr val="008000"/>
                </a:solidFill>
              </a:rPr>
              <a:t>régénération </a:t>
            </a:r>
            <a:r>
              <a:rPr lang="fr-FR" u="sng" dirty="0" smtClean="0">
                <a:solidFill>
                  <a:srgbClr val="008000"/>
                </a:solidFill>
              </a:rPr>
              <a:t>naturelle</a:t>
            </a:r>
            <a:endParaRPr lang="fr-FR" dirty="0">
              <a:solidFill>
                <a:srgbClr val="008000"/>
              </a:solidFill>
            </a:endParaRPr>
          </a:p>
          <a:p>
            <a:r>
              <a:rPr lang="fr-FR" dirty="0">
                <a:solidFill>
                  <a:srgbClr val="008000"/>
                </a:solidFill>
              </a:rPr>
              <a:t>• Nécessite </a:t>
            </a:r>
            <a:r>
              <a:rPr lang="fr-FR" dirty="0" smtClean="0">
                <a:solidFill>
                  <a:srgbClr val="008000"/>
                </a:solidFill>
              </a:rPr>
              <a:t>/ exige </a:t>
            </a:r>
            <a:r>
              <a:rPr lang="fr-FR" dirty="0">
                <a:solidFill>
                  <a:srgbClr val="008000"/>
                </a:solidFill>
              </a:rPr>
              <a:t>le retrait </a:t>
            </a:r>
            <a:r>
              <a:rPr lang="fr-FR" dirty="0" smtClean="0">
                <a:solidFill>
                  <a:srgbClr val="008000"/>
                </a:solidFill>
              </a:rPr>
              <a:t>des mauvaises herbes dominantes, sans (faire de) plantation.</a:t>
            </a:r>
          </a:p>
          <a:p>
            <a:endParaRPr lang="fr-FR" dirty="0">
              <a:solidFill>
                <a:srgbClr val="008000"/>
              </a:solidFill>
            </a:endParaRPr>
          </a:p>
          <a:p>
            <a:pPr marL="285750" indent="-285750">
              <a:buFont typeface="Wingdings" panose="05000000000000000000" pitchFamily="2" charset="2"/>
              <a:buChar char="è"/>
            </a:pPr>
            <a:r>
              <a:rPr lang="fr-FR" b="1" dirty="0" smtClean="0">
                <a:solidFill>
                  <a:srgbClr val="008000"/>
                </a:solidFill>
              </a:rPr>
              <a:t>Nous choisirons la </a:t>
            </a:r>
            <a:r>
              <a:rPr lang="fr-FR" b="1" dirty="0">
                <a:solidFill>
                  <a:srgbClr val="008000"/>
                </a:solidFill>
              </a:rPr>
              <a:t>méthode des espèces « cadre » « Framework </a:t>
            </a:r>
            <a:r>
              <a:rPr lang="fr-FR" b="1" dirty="0" smtClean="0">
                <a:solidFill>
                  <a:srgbClr val="008000"/>
                </a:solidFill>
              </a:rPr>
              <a:t>», parce que c’est la méthode </a:t>
            </a:r>
            <a:r>
              <a:rPr lang="fr-FR" b="1" i="1" dirty="0" smtClean="0">
                <a:solidFill>
                  <a:srgbClr val="008000"/>
                </a:solidFill>
              </a:rPr>
              <a:t>la moins coûteuse</a:t>
            </a:r>
            <a:r>
              <a:rPr lang="fr-FR" b="1" dirty="0" smtClean="0">
                <a:solidFill>
                  <a:srgbClr val="008000"/>
                </a:solidFill>
              </a:rPr>
              <a:t>.</a:t>
            </a:r>
            <a:r>
              <a:rPr lang="fr-FR" dirty="0" smtClean="0">
                <a:solidFill>
                  <a:srgbClr val="008000"/>
                </a:solidFill>
              </a:rPr>
              <a:t> Quand à la dernière méthode, elle est plus aléatoire </a:t>
            </a:r>
            <a:r>
              <a:rPr lang="fr-FR" smtClean="0">
                <a:solidFill>
                  <a:srgbClr val="008000"/>
                </a:solidFill>
              </a:rPr>
              <a:t>et lente dans </a:t>
            </a:r>
            <a:r>
              <a:rPr lang="fr-FR" dirty="0" smtClean="0">
                <a:solidFill>
                  <a:srgbClr val="008000"/>
                </a:solidFill>
              </a:rPr>
              <a:t>ses effets.</a:t>
            </a:r>
          </a:p>
          <a:p>
            <a:r>
              <a:rPr lang="fr-FR" dirty="0">
                <a:solidFill>
                  <a:srgbClr val="008000"/>
                </a:solidFill>
              </a:rPr>
              <a:t> </a:t>
            </a:r>
            <a:r>
              <a:rPr lang="fr-FR" dirty="0" smtClean="0">
                <a:solidFill>
                  <a:srgbClr val="008000"/>
                </a:solidFill>
              </a:rPr>
              <a:t>    Elle nécessite un désherbage régulier des plantes invasives. La seconde permet d’établir</a:t>
            </a:r>
          </a:p>
          <a:p>
            <a:r>
              <a:rPr lang="fr-FR" dirty="0" smtClean="0">
                <a:solidFill>
                  <a:srgbClr val="008000"/>
                </a:solidFill>
              </a:rPr>
              <a:t>     rapidement une couverture végétale, éliminant les invasives, par l’ombre des arbres et par les </a:t>
            </a:r>
          </a:p>
          <a:p>
            <a:r>
              <a:rPr lang="fr-FR" dirty="0">
                <a:solidFill>
                  <a:srgbClr val="008000"/>
                </a:solidFill>
              </a:rPr>
              <a:t> </a:t>
            </a:r>
            <a:r>
              <a:rPr lang="fr-FR" dirty="0" smtClean="0">
                <a:solidFill>
                  <a:srgbClr val="008000"/>
                </a:solidFill>
              </a:rPr>
              <a:t>    plantes couvre-sols (qu’on pourrait aussi utiliser pour étouffer les invasives).</a:t>
            </a:r>
            <a:endParaRPr lang="fr-FR" dirty="0">
              <a:solidFill>
                <a:srgbClr val="00800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250" y="2729608"/>
            <a:ext cx="2571750" cy="3657600"/>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3114" y="181284"/>
            <a:ext cx="1790700" cy="2409825"/>
          </a:xfrm>
          <a:prstGeom prst="rect">
            <a:avLst/>
          </a:prstGeom>
        </p:spPr>
      </p:pic>
      <p:sp>
        <p:nvSpPr>
          <p:cNvPr id="9" name="Rectangle 8"/>
          <p:cNvSpPr/>
          <p:nvPr/>
        </p:nvSpPr>
        <p:spPr>
          <a:xfrm>
            <a:off x="10006204" y="2591109"/>
            <a:ext cx="1601656" cy="276999"/>
          </a:xfrm>
          <a:prstGeom prst="rect">
            <a:avLst/>
          </a:prstGeom>
        </p:spPr>
        <p:txBody>
          <a:bodyPr wrap="none">
            <a:spAutoFit/>
          </a:bodyPr>
          <a:lstStyle/>
          <a:p>
            <a:pPr algn="ctr"/>
            <a:r>
              <a:rPr lang="fr-FR" sz="1200" dirty="0">
                <a:solidFill>
                  <a:srgbClr val="008000"/>
                </a:solidFill>
              </a:rPr>
              <a:t>Profil d’un sol forestier</a:t>
            </a:r>
          </a:p>
        </p:txBody>
      </p:sp>
      <p:sp>
        <p:nvSpPr>
          <p:cNvPr id="10" name="Rectangle 9"/>
          <p:cNvSpPr/>
          <p:nvPr/>
        </p:nvSpPr>
        <p:spPr>
          <a:xfrm>
            <a:off x="523332" y="283637"/>
            <a:ext cx="3331489" cy="369332"/>
          </a:xfrm>
          <a:prstGeom prst="rect">
            <a:avLst/>
          </a:prstGeom>
        </p:spPr>
        <p:txBody>
          <a:bodyPr wrap="none">
            <a:spAutoFit/>
          </a:bodyPr>
          <a:lstStyle/>
          <a:p>
            <a:r>
              <a:rPr lang="fr-FR" dirty="0">
                <a:solidFill>
                  <a:srgbClr val="008000"/>
                </a:solidFill>
              </a:rPr>
              <a:t>1ter. </a:t>
            </a:r>
            <a:r>
              <a:rPr lang="fr-FR" b="1" dirty="0">
                <a:solidFill>
                  <a:srgbClr val="008000"/>
                </a:solidFill>
              </a:rPr>
              <a:t>Description du </a:t>
            </a:r>
            <a:r>
              <a:rPr lang="fr-FR" b="1" dirty="0" smtClean="0">
                <a:solidFill>
                  <a:srgbClr val="008000"/>
                </a:solidFill>
              </a:rPr>
              <a:t>projet</a:t>
            </a:r>
            <a:r>
              <a:rPr lang="fr-FR" dirty="0" smtClean="0">
                <a:solidFill>
                  <a:srgbClr val="008000"/>
                </a:solidFill>
              </a:rPr>
              <a:t> (suite)</a:t>
            </a:r>
            <a:endParaRPr lang="fr-FR" b="1" dirty="0">
              <a:solidFill>
                <a:srgbClr val="008000"/>
              </a:solidFill>
            </a:endParaRPr>
          </a:p>
        </p:txBody>
      </p:sp>
      <p:sp>
        <p:nvSpPr>
          <p:cNvPr id="11" name="Rectangle 10"/>
          <p:cNvSpPr/>
          <p:nvPr/>
        </p:nvSpPr>
        <p:spPr>
          <a:xfrm>
            <a:off x="9821333" y="6387207"/>
            <a:ext cx="2172482" cy="461665"/>
          </a:xfrm>
          <a:prstGeom prst="rect">
            <a:avLst/>
          </a:prstGeom>
        </p:spPr>
        <p:txBody>
          <a:bodyPr wrap="square">
            <a:spAutoFit/>
          </a:bodyPr>
          <a:lstStyle/>
          <a:p>
            <a:pPr algn="ctr"/>
            <a:r>
              <a:rPr lang="fr-FR" sz="1200" dirty="0">
                <a:solidFill>
                  <a:srgbClr val="008000"/>
                </a:solidFill>
              </a:rPr>
              <a:t>Activités agricoles passées - sol pauvre </a:t>
            </a:r>
          </a:p>
        </p:txBody>
      </p:sp>
    </p:spTree>
    <p:extLst>
      <p:ext uri="{BB962C8B-B14F-4D97-AF65-F5344CB8AC3E}">
        <p14:creationId xmlns:p14="http://schemas.microsoft.com/office/powerpoint/2010/main" val="3874279780"/>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15152" y="212336"/>
            <a:ext cx="1053353" cy="307228"/>
          </a:xfrm>
        </p:spPr>
        <p:txBody>
          <a:bodyPr/>
          <a:lstStyle/>
          <a:p>
            <a:fld id="{814B13E8-1059-4FEE-952E-0153852B3488}" type="slidenum">
              <a:rPr lang="fr-FR" smtClean="0"/>
              <a:t>150</a:t>
            </a:fld>
            <a:endParaRPr lang="fr-FR"/>
          </a:p>
        </p:txBody>
      </p:sp>
      <p:sp>
        <p:nvSpPr>
          <p:cNvPr id="3" name="ZoneTexte 2"/>
          <p:cNvSpPr txBox="1"/>
          <p:nvPr/>
        </p:nvSpPr>
        <p:spPr>
          <a:xfrm>
            <a:off x="2408779"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5" name="Rectangle 4"/>
          <p:cNvSpPr/>
          <p:nvPr/>
        </p:nvSpPr>
        <p:spPr>
          <a:xfrm>
            <a:off x="117697" y="671639"/>
            <a:ext cx="5409044" cy="646173"/>
          </a:xfrm>
          <a:prstGeom prst="rect">
            <a:avLst/>
          </a:prstGeom>
        </p:spPr>
        <p:txBody>
          <a:bodyPr wrap="square">
            <a:spAutoFit/>
          </a:bodyPr>
          <a:lstStyle/>
          <a:p>
            <a:r>
              <a:rPr lang="fr-FR" dirty="0" smtClean="0">
                <a:solidFill>
                  <a:srgbClr val="008000"/>
                </a:solidFill>
              </a:rPr>
              <a:t>A6. </a:t>
            </a:r>
            <a:r>
              <a:rPr lang="fr-FR" b="1" dirty="0">
                <a:solidFill>
                  <a:srgbClr val="008000"/>
                </a:solidFill>
              </a:rPr>
              <a:t>Liste des espèces que l’on souhaiterait revoir sur le </a:t>
            </a:r>
            <a:r>
              <a:rPr lang="fr-FR" b="1" dirty="0" smtClean="0">
                <a:solidFill>
                  <a:srgbClr val="008000"/>
                </a:solidFill>
              </a:rPr>
              <a:t>littoral</a:t>
            </a:r>
            <a:r>
              <a:rPr lang="fr-FR" dirty="0" smtClean="0">
                <a:solidFill>
                  <a:srgbClr val="008000"/>
                </a:solidFill>
              </a:rPr>
              <a:t> (suite)</a:t>
            </a:r>
            <a:endParaRPr lang="fr-FR" dirty="0">
              <a:solidFill>
                <a:srgbClr val="008000"/>
              </a:solidFill>
            </a:endParaRPr>
          </a:p>
        </p:txBody>
      </p:sp>
      <p:graphicFrame>
        <p:nvGraphicFramePr>
          <p:cNvPr id="4" name="Tableau 3"/>
          <p:cNvGraphicFramePr>
            <a:graphicFrameLocks noGrp="1"/>
          </p:cNvGraphicFramePr>
          <p:nvPr>
            <p:extLst>
              <p:ext uri="{D42A27DB-BD31-4B8C-83A1-F6EECF244321}">
                <p14:modId xmlns:p14="http://schemas.microsoft.com/office/powerpoint/2010/main" val="290022691"/>
              </p:ext>
            </p:extLst>
          </p:nvPr>
        </p:nvGraphicFramePr>
        <p:xfrm>
          <a:off x="5979269" y="1633130"/>
          <a:ext cx="6028952" cy="4711908"/>
        </p:xfrm>
        <a:graphic>
          <a:graphicData uri="http://schemas.openxmlformats.org/drawingml/2006/table">
            <a:tbl>
              <a:tblPr>
                <a:tableStyleId>{5C22544A-7EE6-4342-B048-85BDC9FD1C3A}</a:tableStyleId>
              </a:tblPr>
              <a:tblGrid>
                <a:gridCol w="2084311"/>
                <a:gridCol w="321469"/>
                <a:gridCol w="722701"/>
                <a:gridCol w="352085"/>
                <a:gridCol w="472132"/>
                <a:gridCol w="351279"/>
                <a:gridCol w="472132"/>
                <a:gridCol w="1145268"/>
                <a:gridCol w="107575"/>
              </a:tblGrid>
              <a:tr h="185188">
                <a:tc>
                  <a:txBody>
                    <a:bodyPr/>
                    <a:lstStyle/>
                    <a:p>
                      <a:pPr marL="0" eaLnBrk="0" fontAlgn="base" hangingPunct="0">
                        <a:lnSpc>
                          <a:spcPct val="100000"/>
                        </a:lnSpc>
                        <a:spcAft>
                          <a:spcPts val="0"/>
                        </a:spcAft>
                      </a:pPr>
                      <a:r>
                        <a:rPr lang="fr-FR" sz="900" dirty="0" err="1">
                          <a:solidFill>
                            <a:srgbClr val="008000"/>
                          </a:solidFill>
                          <a:effectLst/>
                        </a:rPr>
                        <a:t>Podocarpus</a:t>
                      </a:r>
                      <a:r>
                        <a:rPr lang="fr-FR" sz="900" dirty="0">
                          <a:solidFill>
                            <a:srgbClr val="008000"/>
                          </a:solidFill>
                          <a:effectLst/>
                        </a:rPr>
                        <a:t> </a:t>
                      </a:r>
                      <a:r>
                        <a:rPr lang="fr-FR" sz="900" dirty="0" err="1">
                          <a:solidFill>
                            <a:srgbClr val="008000"/>
                          </a:solidFill>
                          <a:effectLst/>
                        </a:rPr>
                        <a:t>sp</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patrimonial value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185188">
                <a:tc>
                  <a:txBody>
                    <a:bodyPr/>
                    <a:lstStyle/>
                    <a:p>
                      <a:pPr marL="0" eaLnBrk="0" fontAlgn="base" hangingPunct="0">
                        <a:lnSpc>
                          <a:spcPct val="100000"/>
                        </a:lnSpc>
                        <a:spcAft>
                          <a:spcPts val="0"/>
                        </a:spcAft>
                      </a:pPr>
                      <a:r>
                        <a:rPr lang="fr-FR" sz="900">
                          <a:solidFill>
                            <a:srgbClr val="008000"/>
                          </a:solidFill>
                          <a:effectLst/>
                        </a:rPr>
                        <a:t>Polyscias sp. nov. 'abrahamiana'</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185188">
                <a:tc>
                  <a:txBody>
                    <a:bodyPr/>
                    <a:lstStyle/>
                    <a:p>
                      <a:pPr marL="0" eaLnBrk="0" fontAlgn="base" hangingPunct="0">
                        <a:lnSpc>
                          <a:spcPct val="100000"/>
                        </a:lnSpc>
                        <a:spcAft>
                          <a:spcPts val="0"/>
                        </a:spcAft>
                      </a:pPr>
                      <a:r>
                        <a:rPr lang="fr-FR" sz="900">
                          <a:solidFill>
                            <a:srgbClr val="008000"/>
                          </a:solidFill>
                          <a:effectLst/>
                        </a:rPr>
                        <a:t>Polyscias sp. nov. 'ambatovyensis'</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185188">
                <a:tc>
                  <a:txBody>
                    <a:bodyPr/>
                    <a:lstStyle/>
                    <a:p>
                      <a:pPr marL="0" eaLnBrk="0" fontAlgn="base" hangingPunct="0">
                        <a:lnSpc>
                          <a:spcPct val="100000"/>
                        </a:lnSpc>
                        <a:spcAft>
                          <a:spcPts val="0"/>
                        </a:spcAft>
                      </a:pPr>
                      <a:r>
                        <a:rPr lang="fr-FR" sz="900">
                          <a:solidFill>
                            <a:srgbClr val="008000"/>
                          </a:solidFill>
                          <a:effectLst/>
                        </a:rPr>
                        <a:t>Polyscias sp. nov. 'anjozorobensis'</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185188">
                <a:tc>
                  <a:txBody>
                    <a:bodyPr/>
                    <a:lstStyle/>
                    <a:p>
                      <a:pPr marL="0" eaLnBrk="0" fontAlgn="base" hangingPunct="0">
                        <a:lnSpc>
                          <a:spcPct val="100000"/>
                        </a:lnSpc>
                        <a:spcAft>
                          <a:spcPts val="0"/>
                        </a:spcAft>
                      </a:pPr>
                      <a:r>
                        <a:rPr lang="fr-FR" sz="900">
                          <a:solidFill>
                            <a:srgbClr val="008000"/>
                          </a:solidFill>
                          <a:effectLst/>
                        </a:rPr>
                        <a:t>Polystachya aurantiaca</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spc="-25">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1100">
                          <a:effectLst/>
                        </a:rPr>
                        <a:t> </a:t>
                      </a:r>
                      <a:endParaRPr lang="fr-FR" sz="9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r h="185188">
                <a:tc>
                  <a:txBody>
                    <a:bodyPr/>
                    <a:lstStyle/>
                    <a:p>
                      <a:pPr marL="0" eaLnBrk="0" fontAlgn="base" hangingPunct="0">
                        <a:lnSpc>
                          <a:spcPct val="100000"/>
                        </a:lnSpc>
                        <a:spcAft>
                          <a:spcPts val="0"/>
                        </a:spcAft>
                      </a:pPr>
                      <a:r>
                        <a:rPr lang="fr-FR" sz="900">
                          <a:solidFill>
                            <a:srgbClr val="008000"/>
                          </a:solidFill>
                          <a:effectLst/>
                        </a:rPr>
                        <a:t>Polystachya concreta</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spc="-25">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1100">
                          <a:effectLst/>
                        </a:rPr>
                        <a:t> </a:t>
                      </a:r>
                      <a:endParaRPr lang="fr-FR" sz="9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tcPr>
                </a:tc>
              </a:tr>
              <a:tr h="185188">
                <a:tc>
                  <a:txBody>
                    <a:bodyPr/>
                    <a:lstStyle/>
                    <a:p>
                      <a:pPr marL="0" eaLnBrk="0" fontAlgn="base" hangingPunct="0">
                        <a:lnSpc>
                          <a:spcPct val="100000"/>
                        </a:lnSpc>
                        <a:spcAft>
                          <a:spcPts val="0"/>
                        </a:spcAft>
                      </a:pPr>
                      <a:r>
                        <a:rPr lang="fr-FR" sz="900">
                          <a:solidFill>
                            <a:srgbClr val="008000"/>
                          </a:solidFill>
                          <a:effectLst/>
                        </a:rPr>
                        <a:t>Polystachya cornigera</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spc="-25">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1100">
                          <a:effectLst/>
                        </a:rPr>
                        <a:t> </a:t>
                      </a:r>
                      <a:endParaRPr lang="fr-FR" sz="9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tcPr>
                </a:tc>
              </a:tr>
              <a:tr h="185188">
                <a:tc>
                  <a:txBody>
                    <a:bodyPr/>
                    <a:lstStyle/>
                    <a:p>
                      <a:pPr marL="0" eaLnBrk="0" fontAlgn="base" hangingPunct="0">
                        <a:lnSpc>
                          <a:spcPct val="100000"/>
                        </a:lnSpc>
                        <a:spcAft>
                          <a:spcPts val="0"/>
                        </a:spcAft>
                      </a:pPr>
                      <a:r>
                        <a:rPr lang="fr-FR" sz="900">
                          <a:solidFill>
                            <a:srgbClr val="008000"/>
                          </a:solidFill>
                          <a:effectLst/>
                        </a:rPr>
                        <a:t>Polystachya cultriformis</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spc="-25">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1100">
                          <a:effectLst/>
                        </a:rPr>
                        <a:t> </a:t>
                      </a:r>
                      <a:endParaRPr lang="fr-FR" sz="9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tcPr>
                </a:tc>
              </a:tr>
              <a:tr h="185188">
                <a:tc>
                  <a:txBody>
                    <a:bodyPr/>
                    <a:lstStyle/>
                    <a:p>
                      <a:pPr marL="0" eaLnBrk="0" fontAlgn="base" hangingPunct="0">
                        <a:lnSpc>
                          <a:spcPct val="100000"/>
                        </a:lnSpc>
                        <a:spcAft>
                          <a:spcPts val="0"/>
                        </a:spcAft>
                      </a:pPr>
                      <a:r>
                        <a:rPr lang="fr-FR" sz="900">
                          <a:solidFill>
                            <a:srgbClr val="008000"/>
                          </a:solidFill>
                          <a:effectLst/>
                        </a:rPr>
                        <a:t>Polystachya fusiformis</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dirty="0">
                          <a:solidFill>
                            <a:srgbClr val="008000"/>
                          </a:solidFill>
                          <a:effectLst/>
                        </a:rPr>
                        <a:t>rare</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spc="-25">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1100">
                          <a:effectLst/>
                        </a:rPr>
                        <a:t> </a:t>
                      </a:r>
                      <a:endParaRPr lang="fr-FR" sz="9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tcPr>
                </a:tc>
              </a:tr>
              <a:tr h="185188">
                <a:tc>
                  <a:txBody>
                    <a:bodyPr/>
                    <a:lstStyle/>
                    <a:p>
                      <a:pPr marL="0" eaLnBrk="0" fontAlgn="base" hangingPunct="0">
                        <a:lnSpc>
                          <a:spcPct val="100000"/>
                        </a:lnSpc>
                        <a:spcAft>
                          <a:spcPts val="0"/>
                        </a:spcAft>
                      </a:pPr>
                      <a:r>
                        <a:rPr lang="fr-FR" sz="900">
                          <a:solidFill>
                            <a:srgbClr val="008000"/>
                          </a:solidFill>
                          <a:effectLst/>
                        </a:rPr>
                        <a:t>Polystachya humberti</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dirty="0">
                          <a:solidFill>
                            <a:srgbClr val="008000"/>
                          </a:solidFill>
                          <a:effectLst/>
                        </a:rPr>
                        <a:t>rare</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spc="-25">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1100">
                          <a:effectLst/>
                        </a:rPr>
                        <a:t> </a:t>
                      </a:r>
                      <a:endParaRPr lang="fr-FR" sz="9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tcPr>
                </a:tc>
              </a:tr>
              <a:tr h="185188">
                <a:tc>
                  <a:txBody>
                    <a:bodyPr/>
                    <a:lstStyle/>
                    <a:p>
                      <a:pPr marL="0" eaLnBrk="0" fontAlgn="base" hangingPunct="0">
                        <a:lnSpc>
                          <a:spcPct val="100000"/>
                        </a:lnSpc>
                        <a:spcAft>
                          <a:spcPts val="0"/>
                        </a:spcAft>
                      </a:pPr>
                      <a:r>
                        <a:rPr lang="fr-FR" sz="900">
                          <a:solidFill>
                            <a:srgbClr val="008000"/>
                          </a:solidFill>
                          <a:effectLst/>
                        </a:rPr>
                        <a:t>Polystachya mauritiana</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dirty="0">
                          <a:solidFill>
                            <a:srgbClr val="008000"/>
                          </a:solidFill>
                          <a:effectLst/>
                        </a:rPr>
                        <a:t>rare</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spc="-25">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1100">
                          <a:effectLst/>
                        </a:rPr>
                        <a:t> </a:t>
                      </a:r>
                      <a:endParaRPr lang="fr-FR" sz="9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tcPr>
                </a:tc>
              </a:tr>
              <a:tr h="185188">
                <a:tc>
                  <a:txBody>
                    <a:bodyPr/>
                    <a:lstStyle/>
                    <a:p>
                      <a:pPr marL="0" eaLnBrk="0" fontAlgn="base" hangingPunct="0">
                        <a:lnSpc>
                          <a:spcPct val="100000"/>
                        </a:lnSpc>
                        <a:spcAft>
                          <a:spcPts val="0"/>
                        </a:spcAft>
                      </a:pPr>
                      <a:r>
                        <a:rPr lang="fr-FR" sz="900">
                          <a:solidFill>
                            <a:srgbClr val="008000"/>
                          </a:solidFill>
                          <a:effectLst/>
                        </a:rPr>
                        <a:t>Polystachya rosea</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spc="-25">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1100">
                          <a:effectLst/>
                        </a:rPr>
                        <a:t> </a:t>
                      </a:r>
                      <a:endParaRPr lang="fr-FR" sz="9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tcPr>
                </a:tc>
              </a:tr>
              <a:tr h="185188">
                <a:tc>
                  <a:txBody>
                    <a:bodyPr/>
                    <a:lstStyle/>
                    <a:p>
                      <a:pPr marL="0" eaLnBrk="0" fontAlgn="base" hangingPunct="0">
                        <a:lnSpc>
                          <a:spcPct val="100000"/>
                        </a:lnSpc>
                        <a:spcAft>
                          <a:spcPts val="0"/>
                        </a:spcAft>
                      </a:pPr>
                      <a:r>
                        <a:rPr lang="fr-FR" sz="900">
                          <a:solidFill>
                            <a:srgbClr val="008000"/>
                          </a:solidFill>
                          <a:effectLst/>
                        </a:rPr>
                        <a:t>Polystachya rosellata</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spc="-25">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1100">
                          <a:effectLst/>
                        </a:rPr>
                        <a:t> </a:t>
                      </a:r>
                      <a:endParaRPr lang="fr-FR" sz="9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tcPr>
                </a:tc>
              </a:tr>
              <a:tr h="185188">
                <a:tc>
                  <a:txBody>
                    <a:bodyPr/>
                    <a:lstStyle/>
                    <a:p>
                      <a:pPr marL="0" eaLnBrk="0" fontAlgn="base" hangingPunct="0">
                        <a:lnSpc>
                          <a:spcPct val="100000"/>
                        </a:lnSpc>
                        <a:spcAft>
                          <a:spcPts val="0"/>
                        </a:spcAft>
                      </a:pPr>
                      <a:r>
                        <a:rPr lang="fr-FR" sz="900">
                          <a:solidFill>
                            <a:srgbClr val="008000"/>
                          </a:solidFill>
                          <a:effectLst/>
                        </a:rPr>
                        <a:t>Polystachya sp.</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spc="-25">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1100">
                          <a:effectLst/>
                        </a:rPr>
                        <a:t> </a:t>
                      </a:r>
                      <a:endParaRPr lang="fr-FR" sz="9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tcPr>
                </a:tc>
              </a:tr>
              <a:tr h="185188">
                <a:tc>
                  <a:txBody>
                    <a:bodyPr/>
                    <a:lstStyle/>
                    <a:p>
                      <a:pPr marL="0" eaLnBrk="0" fontAlgn="base" hangingPunct="0">
                        <a:lnSpc>
                          <a:spcPct val="100000"/>
                        </a:lnSpc>
                        <a:spcAft>
                          <a:spcPts val="0"/>
                        </a:spcAft>
                      </a:pPr>
                      <a:r>
                        <a:rPr lang="fr-FR" sz="900">
                          <a:solidFill>
                            <a:srgbClr val="008000"/>
                          </a:solidFill>
                          <a:effectLst/>
                        </a:rPr>
                        <a:t>Polystachya tsinjoarivensis</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spc="-25">
                          <a:solidFill>
                            <a:srgbClr val="008000"/>
                          </a:solidFill>
                          <a:effectLst/>
                        </a:rPr>
                        <a:t>ornemental</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1100">
                          <a:effectLst/>
                        </a:rPr>
                        <a:t> </a:t>
                      </a:r>
                      <a:endParaRPr lang="fr-FR" sz="9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r>
              <a:tr h="185188">
                <a:tc>
                  <a:txBody>
                    <a:bodyPr/>
                    <a:lstStyle/>
                    <a:p>
                      <a:pPr marL="0" eaLnBrk="0" fontAlgn="base" hangingPunct="0">
                        <a:lnSpc>
                          <a:spcPct val="100000"/>
                        </a:lnSpc>
                        <a:spcAft>
                          <a:spcPts val="0"/>
                        </a:spcAft>
                      </a:pPr>
                      <a:r>
                        <a:rPr lang="fr-FR" sz="900">
                          <a:solidFill>
                            <a:srgbClr val="008000"/>
                          </a:solidFill>
                          <a:effectLst/>
                        </a:rPr>
                        <a:t>Pseudopteris sp</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patrimonial value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185188">
                <a:tc>
                  <a:txBody>
                    <a:bodyPr/>
                    <a:lstStyle/>
                    <a:p>
                      <a:pPr marL="0" eaLnBrk="0" fontAlgn="base" hangingPunct="0">
                        <a:lnSpc>
                          <a:spcPct val="100000"/>
                        </a:lnSpc>
                        <a:spcAft>
                          <a:spcPts val="0"/>
                        </a:spcAft>
                      </a:pPr>
                      <a:r>
                        <a:rPr lang="fr-FR" sz="900">
                          <a:solidFill>
                            <a:srgbClr val="008000"/>
                          </a:solidFill>
                          <a:effectLst/>
                        </a:rPr>
                        <a:t>Psorospermum nervosum</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dirty="0">
                          <a:solidFill>
                            <a:srgbClr val="008000"/>
                          </a:solidFill>
                          <a:effectLst/>
                        </a:rPr>
                        <a:t>X</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185188">
                <a:tc>
                  <a:txBody>
                    <a:bodyPr/>
                    <a:lstStyle/>
                    <a:p>
                      <a:pPr marL="0" eaLnBrk="0" fontAlgn="base" hangingPunct="0">
                        <a:lnSpc>
                          <a:spcPct val="100000"/>
                        </a:lnSpc>
                        <a:spcAft>
                          <a:spcPts val="0"/>
                        </a:spcAft>
                      </a:pPr>
                      <a:r>
                        <a:rPr lang="fr-FR" sz="900">
                          <a:solidFill>
                            <a:srgbClr val="008000"/>
                          </a:solidFill>
                          <a:effectLst/>
                        </a:rPr>
                        <a:t>Psorospermum sp. nov. A. aff. rienanense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185188">
                <a:tc>
                  <a:txBody>
                    <a:bodyPr/>
                    <a:lstStyle/>
                    <a:p>
                      <a:pPr marL="0" eaLnBrk="0" fontAlgn="base" hangingPunct="0">
                        <a:lnSpc>
                          <a:spcPct val="100000"/>
                        </a:lnSpc>
                        <a:spcAft>
                          <a:spcPts val="0"/>
                        </a:spcAft>
                      </a:pPr>
                      <a:r>
                        <a:rPr lang="fr-FR" sz="900">
                          <a:solidFill>
                            <a:srgbClr val="008000"/>
                          </a:solidFill>
                          <a:effectLst/>
                        </a:rPr>
                        <a:t>Psorospermum sp. nov. B.</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185188">
                <a:tc>
                  <a:txBody>
                    <a:bodyPr/>
                    <a:lstStyle/>
                    <a:p>
                      <a:pPr marL="0" eaLnBrk="0" fontAlgn="base" hangingPunct="0">
                        <a:lnSpc>
                          <a:spcPct val="100000"/>
                        </a:lnSpc>
                        <a:spcAft>
                          <a:spcPts val="0"/>
                        </a:spcAft>
                      </a:pPr>
                      <a:r>
                        <a:rPr lang="fr-FR" sz="900">
                          <a:solidFill>
                            <a:srgbClr val="008000"/>
                          </a:solidFill>
                          <a:effectLst/>
                        </a:rPr>
                        <a:t>Psychotria sp</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patrimonial value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dirty="0">
                          <a:solidFill>
                            <a:srgbClr val="008000"/>
                          </a:solidFill>
                          <a:effectLst/>
                        </a:rPr>
                        <a:t>X</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185188">
                <a:tc>
                  <a:txBody>
                    <a:bodyPr/>
                    <a:lstStyle/>
                    <a:p>
                      <a:pPr marL="0" eaLnBrk="0" fontAlgn="base" hangingPunct="0">
                        <a:lnSpc>
                          <a:spcPct val="100000"/>
                        </a:lnSpc>
                        <a:spcAft>
                          <a:spcPts val="0"/>
                        </a:spcAft>
                      </a:pPr>
                      <a:r>
                        <a:rPr lang="fr-FR" sz="900">
                          <a:solidFill>
                            <a:srgbClr val="008000"/>
                          </a:solidFill>
                          <a:effectLst/>
                        </a:rPr>
                        <a:t>Psychotria taxifolia</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185188">
                <a:tc>
                  <a:txBody>
                    <a:bodyPr/>
                    <a:lstStyle/>
                    <a:p>
                      <a:pPr marL="0" eaLnBrk="0" fontAlgn="base" hangingPunct="0">
                        <a:lnSpc>
                          <a:spcPct val="100000"/>
                        </a:lnSpc>
                        <a:spcAft>
                          <a:spcPts val="0"/>
                        </a:spcAft>
                      </a:pPr>
                      <a:r>
                        <a:rPr lang="fr-FR" sz="900">
                          <a:solidFill>
                            <a:srgbClr val="008000"/>
                          </a:solidFill>
                          <a:effectLst/>
                        </a:rPr>
                        <a:t>Pycreus ferrugineus</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185188">
                <a:tc>
                  <a:txBody>
                    <a:bodyPr/>
                    <a:lstStyle/>
                    <a:p>
                      <a:pPr marL="0" eaLnBrk="0" fontAlgn="base" hangingPunct="0">
                        <a:lnSpc>
                          <a:spcPct val="100000"/>
                        </a:lnSpc>
                        <a:spcAft>
                          <a:spcPts val="0"/>
                        </a:spcAft>
                      </a:pPr>
                      <a:r>
                        <a:rPr lang="fr-FR" sz="900" spc="5">
                          <a:solidFill>
                            <a:srgbClr val="008000"/>
                          </a:solidFill>
                          <a:effectLst/>
                        </a:rPr>
                        <a:t>Pyrenacantha humbloti</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185188">
                <a:tc>
                  <a:txBody>
                    <a:bodyPr/>
                    <a:lstStyle/>
                    <a:p>
                      <a:pPr marL="0" eaLnBrk="0" fontAlgn="base" hangingPunct="0">
                        <a:lnSpc>
                          <a:spcPct val="100000"/>
                        </a:lnSpc>
                        <a:spcAft>
                          <a:spcPts val="0"/>
                        </a:spcAft>
                      </a:pPr>
                      <a:r>
                        <a:rPr lang="fr-FR" sz="900">
                          <a:solidFill>
                            <a:srgbClr val="008000"/>
                          </a:solidFill>
                          <a:effectLst/>
                        </a:rPr>
                        <a:t>Pyrenacantha laetevirens</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rare</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Aft>
                          <a:spcPts val="0"/>
                        </a:spcAft>
                      </a:pPr>
                      <a:r>
                        <a:rPr lang="fr-FR" sz="900">
                          <a:solidFill>
                            <a:srgbClr val="008000"/>
                          </a:solidFill>
                          <a:effectLst/>
                        </a:rPr>
                        <a:t>X</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Aft>
                          <a:spcPts val="0"/>
                        </a:spcAft>
                      </a:pPr>
                      <a:r>
                        <a:rPr lang="fr-FR" sz="900">
                          <a:solidFill>
                            <a:srgbClr val="008000"/>
                          </a:solidFill>
                          <a:effectLst/>
                        </a:rPr>
                        <a:t> </a:t>
                      </a:r>
                      <a:endParaRPr lang="fr-FR" sz="9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eaLnBrk="0" fontAlgn="base" hangingPunct="0">
                        <a:lnSpc>
                          <a:spcPct val="100000"/>
                        </a:lnSpc>
                        <a:spcAft>
                          <a:spcPts val="0"/>
                        </a:spcAft>
                      </a:pPr>
                      <a:r>
                        <a:rPr lang="fr-FR" sz="900" dirty="0">
                          <a:solidFill>
                            <a:srgbClr val="008000"/>
                          </a:solidFill>
                          <a:effectLst/>
                        </a:rPr>
                        <a:t> </a:t>
                      </a:r>
                      <a:endParaRPr lang="fr-FR" sz="9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bl>
          </a:graphicData>
        </a:graphic>
      </p:graphicFrame>
      <p:sp>
        <p:nvSpPr>
          <p:cNvPr id="6" name="Rectangle 5"/>
          <p:cNvSpPr/>
          <p:nvPr/>
        </p:nvSpPr>
        <p:spPr>
          <a:xfrm>
            <a:off x="215151" y="4217767"/>
            <a:ext cx="5535895" cy="1200329"/>
          </a:xfrm>
          <a:prstGeom prst="rect">
            <a:avLst/>
          </a:prstGeom>
        </p:spPr>
        <p:txBody>
          <a:bodyPr wrap="square">
            <a:spAutoFit/>
          </a:bodyPr>
          <a:lstStyle/>
          <a:p>
            <a:pPr algn="ctr"/>
            <a:r>
              <a:rPr lang="fr-FR" sz="1200" dirty="0">
                <a:solidFill>
                  <a:srgbClr val="008000"/>
                </a:solidFill>
              </a:rPr>
              <a:t>Pépinière modèle d’arbres à </a:t>
            </a:r>
            <a:r>
              <a:rPr lang="fr-FR" sz="1200" dirty="0" err="1">
                <a:solidFill>
                  <a:srgbClr val="008000"/>
                </a:solidFill>
              </a:rPr>
              <a:t>Mahabo</a:t>
            </a:r>
            <a:r>
              <a:rPr lang="fr-FR" sz="1200" dirty="0">
                <a:solidFill>
                  <a:srgbClr val="008000"/>
                </a:solidFill>
              </a:rPr>
              <a:t>, avec en arrière plan trois maisons</a:t>
            </a:r>
          </a:p>
          <a:p>
            <a:pPr algn="ctr"/>
            <a:r>
              <a:rPr lang="fr-FR" sz="1200" dirty="0">
                <a:solidFill>
                  <a:srgbClr val="008000"/>
                </a:solidFill>
              </a:rPr>
              <a:t>expérimentales fabriquées avec de l’</a:t>
            </a:r>
            <a:r>
              <a:rPr lang="fr-FR" sz="1200" i="1" dirty="0">
                <a:solidFill>
                  <a:srgbClr val="008000"/>
                </a:solidFill>
              </a:rPr>
              <a:t>Eucalyptus </a:t>
            </a:r>
            <a:r>
              <a:rPr lang="fr-FR" sz="1200" dirty="0">
                <a:solidFill>
                  <a:srgbClr val="008000"/>
                </a:solidFill>
              </a:rPr>
              <a:t>traité par différentes techniques, afin </a:t>
            </a:r>
            <a:r>
              <a:rPr lang="fr-FR" sz="1200" dirty="0" smtClean="0">
                <a:solidFill>
                  <a:srgbClr val="008000"/>
                </a:solidFill>
              </a:rPr>
              <a:t>de rechercher </a:t>
            </a:r>
            <a:r>
              <a:rPr lang="fr-FR" sz="1200" dirty="0">
                <a:solidFill>
                  <a:srgbClr val="008000"/>
                </a:solidFill>
              </a:rPr>
              <a:t>les conditions maximales de durabilité. Source : Les initiatives RCN du Missouri </a:t>
            </a:r>
            <a:r>
              <a:rPr lang="fr-FR" sz="1200" dirty="0" err="1">
                <a:solidFill>
                  <a:srgbClr val="008000"/>
                </a:solidFill>
              </a:rPr>
              <a:t>Botanical</a:t>
            </a:r>
            <a:r>
              <a:rPr lang="fr-FR" sz="1200" dirty="0">
                <a:solidFill>
                  <a:srgbClr val="008000"/>
                </a:solidFill>
              </a:rPr>
              <a:t> Garden – Madagascar, 2007, </a:t>
            </a:r>
            <a:r>
              <a:rPr lang="fr-FR" sz="1200" dirty="0">
                <a:solidFill>
                  <a:srgbClr val="008000"/>
                </a:solidFill>
                <a:hlinkClick r:id="rId2"/>
              </a:rPr>
              <a:t>http://</a:t>
            </a:r>
            <a:r>
              <a:rPr lang="fr-FR" sz="1200" dirty="0" smtClean="0">
                <a:solidFill>
                  <a:srgbClr val="008000"/>
                </a:solidFill>
                <a:hlinkClick r:id="rId2"/>
              </a:rPr>
              <a:t>www.rncalliance.org/WebRoot/rncalliance/Shops/rncalliance/46F8/C1F3/C4F8/7F94/4237/CA94/8D31/F8D3/Madagascar_21_09_2007_French.pdf</a:t>
            </a:r>
            <a:r>
              <a:rPr lang="fr-FR" sz="1200" dirty="0" smtClean="0">
                <a:solidFill>
                  <a:srgbClr val="008000"/>
                </a:solidFill>
              </a:rPr>
              <a:t> </a:t>
            </a:r>
            <a:endParaRPr lang="fr-FR" sz="1200" dirty="0">
              <a:solidFill>
                <a:srgbClr val="008000"/>
              </a:solidFill>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1160" y="1438835"/>
            <a:ext cx="3543878" cy="2657909"/>
          </a:xfrm>
          <a:prstGeom prst="rect">
            <a:avLst/>
          </a:prstGeom>
        </p:spPr>
      </p:pic>
      <p:sp>
        <p:nvSpPr>
          <p:cNvPr id="8" name="Rectangle 7"/>
          <p:cNvSpPr/>
          <p:nvPr/>
        </p:nvSpPr>
        <p:spPr>
          <a:xfrm>
            <a:off x="1082540" y="5635064"/>
            <a:ext cx="4896729" cy="830997"/>
          </a:xfrm>
          <a:prstGeom prst="rect">
            <a:avLst/>
          </a:prstGeom>
        </p:spPr>
        <p:txBody>
          <a:bodyPr wrap="square">
            <a:spAutoFit/>
          </a:bodyPr>
          <a:lstStyle/>
          <a:p>
            <a:pPr algn="r"/>
            <a:r>
              <a:rPr lang="fr-FR" sz="1200" dirty="0" err="1">
                <a:solidFill>
                  <a:srgbClr val="008000"/>
                </a:solidFill>
              </a:rPr>
              <a:t>Appendix</a:t>
            </a:r>
            <a:r>
              <a:rPr lang="fr-FR" sz="1200" dirty="0">
                <a:solidFill>
                  <a:srgbClr val="008000"/>
                </a:solidFill>
              </a:rPr>
              <a:t> 1: Key </a:t>
            </a:r>
            <a:r>
              <a:rPr lang="fr-FR" sz="1200" dirty="0" err="1">
                <a:solidFill>
                  <a:srgbClr val="008000"/>
                </a:solidFill>
              </a:rPr>
              <a:t>Biodiversity</a:t>
            </a:r>
            <a:r>
              <a:rPr lang="fr-FR" sz="1200" dirty="0">
                <a:solidFill>
                  <a:srgbClr val="008000"/>
                </a:solidFill>
              </a:rPr>
              <a:t> Components Matrix (KBCM) and Habitat Hectares Score, </a:t>
            </a:r>
            <a:r>
              <a:rPr lang="fr-FR" sz="1200" dirty="0" err="1">
                <a:solidFill>
                  <a:srgbClr val="008000"/>
                </a:solidFill>
              </a:rPr>
              <a:t>December</a:t>
            </a:r>
            <a:r>
              <a:rPr lang="fr-FR" sz="1200" dirty="0">
                <a:solidFill>
                  <a:srgbClr val="008000"/>
                </a:solidFill>
              </a:rPr>
              <a:t> 2008 </a:t>
            </a:r>
            <a:r>
              <a:rPr lang="fr-FR" sz="1200" dirty="0" err="1" smtClean="0">
                <a:solidFill>
                  <a:srgbClr val="008000"/>
                </a:solidFill>
              </a:rPr>
              <a:t>Iteration</a:t>
            </a:r>
            <a:r>
              <a:rPr lang="fr-FR" sz="1200" dirty="0" smtClean="0">
                <a:solidFill>
                  <a:srgbClr val="008000"/>
                </a:solidFill>
              </a:rPr>
              <a:t>.  Source : </a:t>
            </a:r>
            <a:r>
              <a:rPr lang="en-US" sz="1200" dirty="0">
                <a:solidFill>
                  <a:srgbClr val="008000"/>
                </a:solidFill>
              </a:rPr>
              <a:t>BBOP Pilot Project Case Study - The </a:t>
            </a:r>
            <a:r>
              <a:rPr lang="en-US" sz="1200" dirty="0" err="1">
                <a:solidFill>
                  <a:srgbClr val="008000"/>
                </a:solidFill>
              </a:rPr>
              <a:t>Ambatovy</a:t>
            </a:r>
            <a:r>
              <a:rPr lang="en-US" sz="1200" dirty="0">
                <a:solidFill>
                  <a:srgbClr val="008000"/>
                </a:solidFill>
              </a:rPr>
              <a:t> Project, </a:t>
            </a:r>
            <a:r>
              <a:rPr lang="en-US" sz="1200" dirty="0">
                <a:solidFill>
                  <a:srgbClr val="008000"/>
                </a:solidFill>
                <a:hlinkClick r:id="rId4"/>
              </a:rPr>
              <a:t>http://</a:t>
            </a:r>
            <a:r>
              <a:rPr lang="en-US" sz="1200" dirty="0" smtClean="0">
                <a:solidFill>
                  <a:srgbClr val="008000"/>
                </a:solidFill>
                <a:hlinkClick r:id="rId4"/>
              </a:rPr>
              <a:t>www.forest-trends.org/documents/files/doc_3118.pdf</a:t>
            </a:r>
            <a:r>
              <a:rPr lang="en-US" sz="1200" dirty="0" smtClean="0">
                <a:solidFill>
                  <a:srgbClr val="008000"/>
                </a:solidFill>
              </a:rPr>
              <a:t>  </a:t>
            </a:r>
            <a:r>
              <a:rPr lang="en-US" sz="1200" dirty="0" smtClean="0">
                <a:solidFill>
                  <a:srgbClr val="008000"/>
                </a:solidFill>
                <a:latin typeface="Calibri" panose="020F0502020204030204" pitchFamily="34" charset="0"/>
              </a:rPr>
              <a:t>→</a:t>
            </a:r>
            <a:endParaRPr lang="fr-FR" sz="1200" dirty="0">
              <a:solidFill>
                <a:srgbClr val="008000"/>
              </a:solidFill>
            </a:endParaRPr>
          </a:p>
        </p:txBody>
      </p:sp>
    </p:spTree>
    <p:extLst>
      <p:ext uri="{BB962C8B-B14F-4D97-AF65-F5344CB8AC3E}">
        <p14:creationId xmlns:p14="http://schemas.microsoft.com/office/powerpoint/2010/main" val="336563119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15152" y="212336"/>
            <a:ext cx="1053353" cy="307228"/>
          </a:xfrm>
        </p:spPr>
        <p:txBody>
          <a:bodyPr/>
          <a:lstStyle/>
          <a:p>
            <a:fld id="{814B13E8-1059-4FEE-952E-0153852B3488}" type="slidenum">
              <a:rPr lang="fr-FR" smtClean="0"/>
              <a:t>151</a:t>
            </a:fld>
            <a:endParaRPr lang="fr-FR"/>
          </a:p>
        </p:txBody>
      </p:sp>
      <p:sp>
        <p:nvSpPr>
          <p:cNvPr id="3" name="ZoneTexte 2"/>
          <p:cNvSpPr txBox="1"/>
          <p:nvPr/>
        </p:nvSpPr>
        <p:spPr>
          <a:xfrm>
            <a:off x="2408779"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5" name="Rectangle 4"/>
          <p:cNvSpPr/>
          <p:nvPr/>
        </p:nvSpPr>
        <p:spPr>
          <a:xfrm>
            <a:off x="117697" y="671640"/>
            <a:ext cx="7451730" cy="369332"/>
          </a:xfrm>
          <a:prstGeom prst="rect">
            <a:avLst/>
          </a:prstGeom>
        </p:spPr>
        <p:txBody>
          <a:bodyPr wrap="square">
            <a:spAutoFit/>
          </a:bodyPr>
          <a:lstStyle/>
          <a:p>
            <a:r>
              <a:rPr lang="fr-FR" dirty="0" smtClean="0">
                <a:solidFill>
                  <a:srgbClr val="008000"/>
                </a:solidFill>
              </a:rPr>
              <a:t>A6. </a:t>
            </a:r>
            <a:r>
              <a:rPr lang="fr-FR" b="1" dirty="0">
                <a:solidFill>
                  <a:srgbClr val="008000"/>
                </a:solidFill>
              </a:rPr>
              <a:t>Liste des espèces que l’on souhaiterait revoir sur le </a:t>
            </a:r>
            <a:r>
              <a:rPr lang="fr-FR" b="1" dirty="0" smtClean="0">
                <a:solidFill>
                  <a:srgbClr val="008000"/>
                </a:solidFill>
              </a:rPr>
              <a:t>littoral</a:t>
            </a:r>
            <a:r>
              <a:rPr lang="fr-FR" dirty="0" smtClean="0">
                <a:solidFill>
                  <a:srgbClr val="008000"/>
                </a:solidFill>
              </a:rPr>
              <a:t> (suite et fin)</a:t>
            </a:r>
            <a:endParaRPr lang="fr-FR" dirty="0">
              <a:solidFill>
                <a:srgbClr val="008000"/>
              </a:solidFill>
            </a:endParaRPr>
          </a:p>
        </p:txBody>
      </p:sp>
      <p:sp>
        <p:nvSpPr>
          <p:cNvPr id="4" name="Rectangle 3"/>
          <p:cNvSpPr/>
          <p:nvPr/>
        </p:nvSpPr>
        <p:spPr>
          <a:xfrm>
            <a:off x="7569427" y="233350"/>
            <a:ext cx="4507491" cy="6186309"/>
          </a:xfrm>
          <a:prstGeom prst="rect">
            <a:avLst/>
          </a:prstGeom>
        </p:spPr>
        <p:txBody>
          <a:bodyPr wrap="square">
            <a:spAutoFit/>
          </a:bodyPr>
          <a:lstStyle/>
          <a:p>
            <a:r>
              <a:rPr lang="fr-FR" sz="900" i="1" dirty="0" err="1">
                <a:solidFill>
                  <a:srgbClr val="008000"/>
                </a:solidFill>
                <a:latin typeface="Arial" panose="020B0604020202020204" pitchFamily="34" charset="0"/>
              </a:rPr>
              <a:t>Ludia</a:t>
            </a:r>
            <a:r>
              <a:rPr lang="fr-FR" sz="900" i="1" dirty="0">
                <a:solidFill>
                  <a:srgbClr val="008000"/>
                </a:solidFill>
                <a:latin typeface="Arial" panose="020B0604020202020204" pitchFamily="34" charset="0"/>
              </a:rPr>
              <a:t> </a:t>
            </a:r>
            <a:r>
              <a:rPr lang="fr-FR" sz="900" i="1" dirty="0" err="1">
                <a:solidFill>
                  <a:srgbClr val="008000"/>
                </a:solidFill>
                <a:latin typeface="Arial" panose="020B0604020202020204" pitchFamily="34" charset="0"/>
              </a:rPr>
              <a:t>madagascariensis</a:t>
            </a:r>
            <a:r>
              <a:rPr lang="fr-FR" sz="900" i="1" dirty="0">
                <a:solidFill>
                  <a:srgbClr val="008000"/>
                </a:solidFill>
                <a:latin typeface="Arial" panose="020B0604020202020204" pitchFamily="34" charset="0"/>
              </a:rPr>
              <a:t> </a:t>
            </a:r>
            <a:r>
              <a:rPr lang="fr-FR" sz="900" i="1" dirty="0" smtClean="0">
                <a:solidFill>
                  <a:srgbClr val="008000"/>
                </a:solidFill>
                <a:latin typeface="Arial" panose="020B0604020202020204" pitchFamily="34" charset="0"/>
              </a:rPr>
              <a:t>	rare	X</a:t>
            </a:r>
            <a:endParaRPr lang="fr-FR" sz="900" i="1" dirty="0">
              <a:solidFill>
                <a:srgbClr val="008000"/>
              </a:solidFill>
              <a:latin typeface="Arial" panose="020B0604020202020204" pitchFamily="34" charset="0"/>
            </a:endParaRPr>
          </a:p>
          <a:p>
            <a:r>
              <a:rPr lang="en-US" sz="900" i="1" dirty="0" err="1">
                <a:solidFill>
                  <a:srgbClr val="008000"/>
                </a:solidFill>
                <a:latin typeface="Arial" panose="020B0604020202020204" pitchFamily="34" charset="0"/>
              </a:rPr>
              <a:t>Ludia</a:t>
            </a:r>
            <a:r>
              <a:rPr lang="en-US" sz="900" i="1" dirty="0">
                <a:solidFill>
                  <a:srgbClr val="008000"/>
                </a:solidFill>
                <a:latin typeface="Arial" panose="020B0604020202020204" pitchFamily="34" charset="0"/>
              </a:rPr>
              <a:t> sp. </a:t>
            </a:r>
            <a:r>
              <a:rPr lang="en-US" sz="900" i="1" dirty="0" err="1">
                <a:solidFill>
                  <a:srgbClr val="008000"/>
                </a:solidFill>
                <a:latin typeface="Arial" panose="020B0604020202020204" pitchFamily="34" charset="0"/>
              </a:rPr>
              <a:t>nov.</a:t>
            </a:r>
            <a:r>
              <a:rPr lang="en-US" sz="900" i="1" dirty="0">
                <a:solidFill>
                  <a:srgbClr val="008000"/>
                </a:solidFill>
                <a:latin typeface="Arial" panose="020B0604020202020204" pitchFamily="34" charset="0"/>
              </a:rPr>
              <a:t> 1.aff. </a:t>
            </a:r>
            <a:r>
              <a:rPr lang="en-US" sz="900" i="1" dirty="0" err="1" smtClean="0">
                <a:solidFill>
                  <a:srgbClr val="008000"/>
                </a:solidFill>
                <a:latin typeface="Arial" panose="020B0604020202020204" pitchFamily="34" charset="0"/>
              </a:rPr>
              <a:t>Scolopioides</a:t>
            </a:r>
            <a:r>
              <a:rPr lang="en-US" sz="900" i="1" dirty="0" smtClean="0">
                <a:solidFill>
                  <a:srgbClr val="008000"/>
                </a:solidFill>
                <a:latin typeface="Arial" panose="020B0604020202020204" pitchFamily="34" charset="0"/>
              </a:rPr>
              <a:t>	rare	X</a:t>
            </a:r>
            <a:endParaRPr lang="en-US" sz="900" i="1" dirty="0">
              <a:solidFill>
                <a:srgbClr val="008000"/>
              </a:solidFill>
              <a:latin typeface="Arial" panose="020B0604020202020204" pitchFamily="34" charset="0"/>
            </a:endParaRPr>
          </a:p>
          <a:p>
            <a:r>
              <a:rPr lang="it-IT" sz="900" i="1" dirty="0">
                <a:solidFill>
                  <a:srgbClr val="008000"/>
                </a:solidFill>
                <a:latin typeface="Arial" panose="020B0604020202020204" pitchFamily="34" charset="0"/>
              </a:rPr>
              <a:t>Ludia sp. nov. </a:t>
            </a:r>
            <a:r>
              <a:rPr lang="it-IT" sz="900" i="1" dirty="0" smtClean="0">
                <a:solidFill>
                  <a:srgbClr val="008000"/>
                </a:solidFill>
                <a:latin typeface="Arial" panose="020B0604020202020204" pitchFamily="34" charset="0"/>
              </a:rPr>
              <a:t>2	rare	X</a:t>
            </a:r>
            <a:endParaRPr lang="it-IT" sz="900" i="1" dirty="0">
              <a:solidFill>
                <a:srgbClr val="008000"/>
              </a:solidFill>
              <a:latin typeface="Arial" panose="020B0604020202020204" pitchFamily="34" charset="0"/>
            </a:endParaRPr>
          </a:p>
          <a:p>
            <a:r>
              <a:rPr lang="it-IT" sz="900" i="1" dirty="0">
                <a:solidFill>
                  <a:srgbClr val="008000"/>
                </a:solidFill>
                <a:latin typeface="Arial" panose="020B0604020202020204" pitchFamily="34" charset="0"/>
              </a:rPr>
              <a:t>Ludia sp. nov. </a:t>
            </a:r>
            <a:r>
              <a:rPr lang="it-IT" sz="900" i="1" dirty="0" smtClean="0">
                <a:solidFill>
                  <a:srgbClr val="008000"/>
                </a:solidFill>
                <a:latin typeface="Arial" panose="020B0604020202020204" pitchFamily="34" charset="0"/>
              </a:rPr>
              <a:t>3	rare	X</a:t>
            </a:r>
            <a:endParaRPr lang="it-IT" sz="900" i="1" dirty="0">
              <a:solidFill>
                <a:srgbClr val="008000"/>
              </a:solidFill>
              <a:latin typeface="Arial" panose="020B0604020202020204" pitchFamily="34" charset="0"/>
            </a:endParaRPr>
          </a:p>
          <a:p>
            <a:r>
              <a:rPr lang="en-US" sz="900" i="1" dirty="0" err="1">
                <a:solidFill>
                  <a:srgbClr val="008000"/>
                </a:solidFill>
                <a:latin typeface="Arial" panose="020B0604020202020204" pitchFamily="34" charset="0"/>
              </a:rPr>
              <a:t>Ludwia</a:t>
            </a:r>
            <a:r>
              <a:rPr lang="en-US" sz="900" i="1" dirty="0">
                <a:solidFill>
                  <a:srgbClr val="008000"/>
                </a:solidFill>
                <a:latin typeface="Arial" panose="020B0604020202020204" pitchFamily="34" charset="0"/>
              </a:rPr>
              <a:t> </a:t>
            </a:r>
            <a:r>
              <a:rPr lang="en-US" sz="900" i="1" dirty="0" err="1" smtClean="0">
                <a:solidFill>
                  <a:srgbClr val="008000"/>
                </a:solidFill>
                <a:latin typeface="Arial" panose="020B0604020202020204" pitchFamily="34" charset="0"/>
              </a:rPr>
              <a:t>sp</a:t>
            </a:r>
            <a:r>
              <a:rPr lang="en-US" sz="900" i="1" dirty="0" smtClean="0">
                <a:solidFill>
                  <a:srgbClr val="008000"/>
                </a:solidFill>
                <a:latin typeface="Arial" panose="020B0604020202020204" pitchFamily="34" charset="0"/>
              </a:rPr>
              <a:t>	patrimonial value	X	as </a:t>
            </a:r>
            <a:r>
              <a:rPr lang="en-US" sz="900" i="1" dirty="0">
                <a:solidFill>
                  <a:srgbClr val="008000"/>
                </a:solidFill>
                <a:latin typeface="Arial" panose="020B0604020202020204" pitchFamily="34" charset="0"/>
              </a:rPr>
              <a:t>defined by MBG</a:t>
            </a:r>
          </a:p>
          <a:p>
            <a:r>
              <a:rPr lang="fr-FR" sz="900" i="1" dirty="0">
                <a:solidFill>
                  <a:srgbClr val="008000"/>
                </a:solidFill>
                <a:latin typeface="Arial" panose="020B0604020202020204" pitchFamily="34" charset="0"/>
              </a:rPr>
              <a:t>Macaranga </a:t>
            </a:r>
            <a:r>
              <a:rPr lang="fr-FR" sz="900" i="1" dirty="0" err="1" smtClean="0">
                <a:solidFill>
                  <a:srgbClr val="008000"/>
                </a:solidFill>
                <a:latin typeface="Arial" panose="020B0604020202020204" pitchFamily="34" charset="0"/>
              </a:rPr>
              <a:t>racemosa</a:t>
            </a:r>
            <a:r>
              <a:rPr lang="fr-FR" sz="900" i="1" dirty="0" smtClean="0">
                <a:solidFill>
                  <a:srgbClr val="008000"/>
                </a:solidFill>
                <a:latin typeface="Arial" panose="020B0604020202020204" pitchFamily="34" charset="0"/>
              </a:rPr>
              <a:t>	rare	X</a:t>
            </a:r>
            <a:endParaRPr lang="fr-FR" sz="900" i="1" dirty="0">
              <a:solidFill>
                <a:srgbClr val="008000"/>
              </a:solidFill>
              <a:latin typeface="Arial" panose="020B0604020202020204" pitchFamily="34" charset="0"/>
            </a:endParaRPr>
          </a:p>
          <a:p>
            <a:r>
              <a:rPr lang="en-US" sz="900" i="1" dirty="0" err="1">
                <a:solidFill>
                  <a:srgbClr val="008000"/>
                </a:solidFill>
                <a:latin typeface="Arial" panose="020B0604020202020204" pitchFamily="34" charset="0"/>
              </a:rPr>
              <a:t>Mailardia</a:t>
            </a:r>
            <a:r>
              <a:rPr lang="en-US" sz="900" i="1" dirty="0">
                <a:solidFill>
                  <a:srgbClr val="008000"/>
                </a:solidFill>
                <a:latin typeface="Arial" panose="020B0604020202020204" pitchFamily="34" charset="0"/>
              </a:rPr>
              <a:t> </a:t>
            </a:r>
            <a:r>
              <a:rPr lang="en-US" sz="900" i="1" dirty="0" err="1" smtClean="0">
                <a:solidFill>
                  <a:srgbClr val="008000"/>
                </a:solidFill>
                <a:latin typeface="Arial" panose="020B0604020202020204" pitchFamily="34" charset="0"/>
              </a:rPr>
              <a:t>sp</a:t>
            </a:r>
            <a:r>
              <a:rPr lang="en-US" sz="900" i="1" dirty="0" smtClean="0">
                <a:solidFill>
                  <a:srgbClr val="008000"/>
                </a:solidFill>
                <a:latin typeface="Arial" panose="020B0604020202020204" pitchFamily="34" charset="0"/>
              </a:rPr>
              <a:t>	patrimonial value	X	as </a:t>
            </a:r>
            <a:r>
              <a:rPr lang="en-US" sz="900" i="1" dirty="0">
                <a:solidFill>
                  <a:srgbClr val="008000"/>
                </a:solidFill>
                <a:latin typeface="Arial" panose="020B0604020202020204" pitchFamily="34" charset="0"/>
              </a:rPr>
              <a:t>defined by MBG</a:t>
            </a:r>
          </a:p>
          <a:p>
            <a:r>
              <a:rPr lang="it-IT" sz="900" i="1" dirty="0">
                <a:solidFill>
                  <a:srgbClr val="008000"/>
                </a:solidFill>
                <a:latin typeface="Arial" panose="020B0604020202020204" pitchFamily="34" charset="0"/>
              </a:rPr>
              <a:t>Margaritaria sp. nov. </a:t>
            </a:r>
            <a:r>
              <a:rPr lang="it-IT" sz="900" i="1" dirty="0" smtClean="0">
                <a:solidFill>
                  <a:srgbClr val="008000"/>
                </a:solidFill>
                <a:latin typeface="Arial" panose="020B0604020202020204" pitchFamily="34" charset="0"/>
              </a:rPr>
              <a:t>	Rare	X</a:t>
            </a:r>
            <a:endParaRPr lang="it-IT" sz="900" i="1" dirty="0">
              <a:solidFill>
                <a:srgbClr val="008000"/>
              </a:solidFill>
              <a:latin typeface="Arial" panose="020B0604020202020204" pitchFamily="34" charset="0"/>
            </a:endParaRPr>
          </a:p>
          <a:p>
            <a:r>
              <a:rPr lang="it-IT" sz="900" i="1" dirty="0">
                <a:solidFill>
                  <a:srgbClr val="008000"/>
                </a:solidFill>
                <a:latin typeface="Arial" panose="020B0604020202020204" pitchFamily="34" charset="0"/>
              </a:rPr>
              <a:t>Medinilla cf. oblongifolia 	</a:t>
            </a:r>
            <a:r>
              <a:rPr lang="it-IT" sz="900" i="1" dirty="0" smtClean="0">
                <a:solidFill>
                  <a:srgbClr val="008000"/>
                </a:solidFill>
                <a:latin typeface="Arial" panose="020B0604020202020204" pitchFamily="34" charset="0"/>
              </a:rPr>
              <a:t>are	X</a:t>
            </a:r>
            <a:endParaRPr lang="it-IT" sz="900" i="1" dirty="0">
              <a:solidFill>
                <a:srgbClr val="008000"/>
              </a:solidFill>
              <a:latin typeface="Arial" panose="020B0604020202020204" pitchFamily="34" charset="0"/>
            </a:endParaRPr>
          </a:p>
          <a:p>
            <a:r>
              <a:rPr lang="fr-FR" sz="900" i="1" dirty="0" err="1">
                <a:solidFill>
                  <a:srgbClr val="008000"/>
                </a:solidFill>
                <a:latin typeface="Arial" panose="020B0604020202020204" pitchFamily="34" charset="0"/>
              </a:rPr>
              <a:t>Medinilla</a:t>
            </a:r>
            <a:r>
              <a:rPr lang="fr-FR" sz="900" i="1" dirty="0">
                <a:solidFill>
                  <a:srgbClr val="008000"/>
                </a:solidFill>
                <a:latin typeface="Arial" panose="020B0604020202020204" pitchFamily="34" charset="0"/>
              </a:rPr>
              <a:t> </a:t>
            </a:r>
            <a:r>
              <a:rPr lang="fr-FR" sz="900" i="1" dirty="0" err="1" smtClean="0">
                <a:solidFill>
                  <a:srgbClr val="008000"/>
                </a:solidFill>
                <a:latin typeface="Arial" panose="020B0604020202020204" pitchFamily="34" charset="0"/>
              </a:rPr>
              <a:t>chermezonii</a:t>
            </a:r>
            <a:r>
              <a:rPr lang="fr-FR" sz="900" i="1" dirty="0" smtClean="0">
                <a:solidFill>
                  <a:srgbClr val="008000"/>
                </a:solidFill>
                <a:latin typeface="Arial" panose="020B0604020202020204" pitchFamily="34" charset="0"/>
              </a:rPr>
              <a:t>	rare	X</a:t>
            </a:r>
            <a:endParaRPr lang="fr-FR" sz="900" i="1" dirty="0">
              <a:solidFill>
                <a:srgbClr val="008000"/>
              </a:solidFill>
              <a:latin typeface="Arial" panose="020B0604020202020204" pitchFamily="34" charset="0"/>
            </a:endParaRPr>
          </a:p>
          <a:p>
            <a:r>
              <a:rPr lang="fr-FR" sz="900" i="1" dirty="0" err="1">
                <a:solidFill>
                  <a:srgbClr val="008000"/>
                </a:solidFill>
                <a:latin typeface="Arial" panose="020B0604020202020204" pitchFamily="34" charset="0"/>
              </a:rPr>
              <a:t>Medinilla</a:t>
            </a:r>
            <a:r>
              <a:rPr lang="fr-FR" sz="900" i="1" dirty="0">
                <a:solidFill>
                  <a:srgbClr val="008000"/>
                </a:solidFill>
                <a:latin typeface="Arial" panose="020B0604020202020204" pitchFamily="34" charset="0"/>
              </a:rPr>
              <a:t> </a:t>
            </a:r>
            <a:r>
              <a:rPr lang="fr-FR" sz="900" i="1" dirty="0" err="1" smtClean="0">
                <a:solidFill>
                  <a:srgbClr val="008000"/>
                </a:solidFill>
                <a:latin typeface="Arial" panose="020B0604020202020204" pitchFamily="34" charset="0"/>
              </a:rPr>
              <a:t>lophoclada</a:t>
            </a:r>
            <a:r>
              <a:rPr lang="fr-FR" sz="900" i="1" dirty="0">
                <a:solidFill>
                  <a:srgbClr val="008000"/>
                </a:solidFill>
                <a:latin typeface="Arial" panose="020B0604020202020204" pitchFamily="34" charset="0"/>
              </a:rPr>
              <a:t>	</a:t>
            </a:r>
            <a:r>
              <a:rPr lang="fr-FR" sz="900" i="1" dirty="0" smtClean="0">
                <a:solidFill>
                  <a:srgbClr val="008000"/>
                </a:solidFill>
                <a:latin typeface="Arial" panose="020B0604020202020204" pitchFamily="34" charset="0"/>
              </a:rPr>
              <a:t>rare	X</a:t>
            </a:r>
            <a:endParaRPr lang="fr-FR" sz="900" i="1" dirty="0">
              <a:solidFill>
                <a:srgbClr val="008000"/>
              </a:solidFill>
              <a:latin typeface="Arial" panose="020B0604020202020204" pitchFamily="34" charset="0"/>
            </a:endParaRPr>
          </a:p>
          <a:p>
            <a:r>
              <a:rPr lang="fr-FR" sz="900" i="1" dirty="0" err="1">
                <a:solidFill>
                  <a:srgbClr val="008000"/>
                </a:solidFill>
                <a:latin typeface="Arial" panose="020B0604020202020204" pitchFamily="34" charset="0"/>
              </a:rPr>
              <a:t>Medinilla</a:t>
            </a:r>
            <a:r>
              <a:rPr lang="fr-FR" sz="900" i="1" dirty="0">
                <a:solidFill>
                  <a:srgbClr val="008000"/>
                </a:solidFill>
                <a:latin typeface="Arial" panose="020B0604020202020204" pitchFamily="34" charset="0"/>
              </a:rPr>
              <a:t> </a:t>
            </a:r>
            <a:r>
              <a:rPr lang="fr-FR" sz="900" i="1" dirty="0" err="1" smtClean="0">
                <a:solidFill>
                  <a:srgbClr val="008000"/>
                </a:solidFill>
                <a:latin typeface="Arial" panose="020B0604020202020204" pitchFamily="34" charset="0"/>
              </a:rPr>
              <a:t>mandrakensis</a:t>
            </a:r>
            <a:r>
              <a:rPr lang="fr-FR" sz="900" i="1" dirty="0" smtClean="0">
                <a:solidFill>
                  <a:srgbClr val="008000"/>
                </a:solidFill>
                <a:latin typeface="Arial" panose="020B0604020202020204" pitchFamily="34" charset="0"/>
              </a:rPr>
              <a:t>	rare	X</a:t>
            </a:r>
            <a:endParaRPr lang="fr-FR" sz="900" i="1" dirty="0">
              <a:solidFill>
                <a:srgbClr val="008000"/>
              </a:solidFill>
              <a:latin typeface="Arial" panose="020B0604020202020204" pitchFamily="34" charset="0"/>
            </a:endParaRPr>
          </a:p>
          <a:p>
            <a:r>
              <a:rPr lang="fr-FR" sz="900" i="1" dirty="0" err="1">
                <a:solidFill>
                  <a:srgbClr val="008000"/>
                </a:solidFill>
                <a:latin typeface="Arial" panose="020B0604020202020204" pitchFamily="34" charset="0"/>
              </a:rPr>
              <a:t>Medinilla</a:t>
            </a:r>
            <a:r>
              <a:rPr lang="fr-FR" sz="900" i="1" dirty="0">
                <a:solidFill>
                  <a:srgbClr val="008000"/>
                </a:solidFill>
                <a:latin typeface="Arial" panose="020B0604020202020204" pitchFamily="34" charset="0"/>
              </a:rPr>
              <a:t> </a:t>
            </a:r>
            <a:r>
              <a:rPr lang="fr-FR" sz="900" i="1" dirty="0" err="1" smtClean="0">
                <a:solidFill>
                  <a:srgbClr val="008000"/>
                </a:solidFill>
                <a:latin typeface="Arial" panose="020B0604020202020204" pitchFamily="34" charset="0"/>
              </a:rPr>
              <a:t>micrantha</a:t>
            </a:r>
            <a:r>
              <a:rPr lang="fr-FR" sz="900" i="1" dirty="0" smtClean="0">
                <a:solidFill>
                  <a:srgbClr val="008000"/>
                </a:solidFill>
                <a:latin typeface="Arial" panose="020B0604020202020204" pitchFamily="34" charset="0"/>
              </a:rPr>
              <a:t>	rare	X</a:t>
            </a:r>
            <a:endParaRPr lang="fr-FR" sz="900" i="1" dirty="0">
              <a:solidFill>
                <a:srgbClr val="008000"/>
              </a:solidFill>
              <a:latin typeface="Arial" panose="020B0604020202020204" pitchFamily="34" charset="0"/>
            </a:endParaRPr>
          </a:p>
          <a:p>
            <a:r>
              <a:rPr lang="it-IT" sz="900" i="1" dirty="0">
                <a:solidFill>
                  <a:srgbClr val="008000"/>
                </a:solidFill>
                <a:latin typeface="Arial" panose="020B0604020202020204" pitchFamily="34" charset="0"/>
              </a:rPr>
              <a:t>Medinilla sp nov </a:t>
            </a:r>
            <a:r>
              <a:rPr lang="it-IT" sz="900" i="1" dirty="0" smtClean="0">
                <a:solidFill>
                  <a:srgbClr val="008000"/>
                </a:solidFill>
                <a:latin typeface="Arial" panose="020B0604020202020204" pitchFamily="34" charset="0"/>
              </a:rPr>
              <a:t>2.	rare	X</a:t>
            </a:r>
            <a:endParaRPr lang="it-IT" sz="900" i="1" dirty="0">
              <a:solidFill>
                <a:srgbClr val="008000"/>
              </a:solidFill>
              <a:latin typeface="Arial" panose="020B0604020202020204" pitchFamily="34" charset="0"/>
            </a:endParaRPr>
          </a:p>
          <a:p>
            <a:r>
              <a:rPr lang="it-IT" sz="900" i="1" dirty="0">
                <a:solidFill>
                  <a:srgbClr val="008000"/>
                </a:solidFill>
                <a:latin typeface="Arial" panose="020B0604020202020204" pitchFamily="34" charset="0"/>
              </a:rPr>
              <a:t>Medinilla sp. nov. </a:t>
            </a:r>
            <a:r>
              <a:rPr lang="it-IT" sz="900" i="1" dirty="0" smtClean="0">
                <a:solidFill>
                  <a:srgbClr val="008000"/>
                </a:solidFill>
                <a:latin typeface="Arial" panose="020B0604020202020204" pitchFamily="34" charset="0"/>
              </a:rPr>
              <a:t>1	rare	X</a:t>
            </a:r>
            <a:endParaRPr lang="it-IT" sz="900" i="1" dirty="0">
              <a:solidFill>
                <a:srgbClr val="008000"/>
              </a:solidFill>
              <a:latin typeface="Arial" panose="020B0604020202020204" pitchFamily="34" charset="0"/>
            </a:endParaRPr>
          </a:p>
          <a:p>
            <a:r>
              <a:rPr lang="fr-FR" sz="900" i="1" dirty="0" err="1">
                <a:solidFill>
                  <a:srgbClr val="008000"/>
                </a:solidFill>
                <a:latin typeface="Arial" panose="020B0604020202020204" pitchFamily="34" charset="0"/>
              </a:rPr>
              <a:t>Meineckia</a:t>
            </a:r>
            <a:r>
              <a:rPr lang="fr-FR" sz="900" i="1" dirty="0">
                <a:solidFill>
                  <a:srgbClr val="008000"/>
                </a:solidFill>
                <a:latin typeface="Arial" panose="020B0604020202020204" pitchFamily="34" charset="0"/>
              </a:rPr>
              <a:t> </a:t>
            </a:r>
            <a:r>
              <a:rPr lang="fr-FR" sz="900" i="1" dirty="0" smtClean="0">
                <a:solidFill>
                  <a:srgbClr val="008000"/>
                </a:solidFill>
                <a:latin typeface="Arial" panose="020B0604020202020204" pitchFamily="34" charset="0"/>
              </a:rPr>
              <a:t>orientalis	rare	X</a:t>
            </a:r>
            <a:endParaRPr lang="fr-FR" sz="900" i="1" dirty="0">
              <a:solidFill>
                <a:srgbClr val="008000"/>
              </a:solidFill>
              <a:latin typeface="Arial" panose="020B0604020202020204" pitchFamily="34" charset="0"/>
            </a:endParaRPr>
          </a:p>
          <a:p>
            <a:r>
              <a:rPr lang="fr-FR" sz="900" i="1" dirty="0" err="1">
                <a:solidFill>
                  <a:srgbClr val="008000"/>
                </a:solidFill>
                <a:latin typeface="Arial" panose="020B0604020202020204" pitchFamily="34" charset="0"/>
              </a:rPr>
              <a:t>Melicope</a:t>
            </a:r>
            <a:r>
              <a:rPr lang="fr-FR" sz="900" i="1" dirty="0">
                <a:solidFill>
                  <a:srgbClr val="008000"/>
                </a:solidFill>
                <a:latin typeface="Arial" panose="020B0604020202020204" pitchFamily="34" charset="0"/>
              </a:rPr>
              <a:t> </a:t>
            </a:r>
            <a:r>
              <a:rPr lang="fr-FR" sz="900" i="1" dirty="0" err="1" smtClean="0">
                <a:solidFill>
                  <a:srgbClr val="008000"/>
                </a:solidFill>
                <a:latin typeface="Arial" panose="020B0604020202020204" pitchFamily="34" charset="0"/>
              </a:rPr>
              <a:t>discolor</a:t>
            </a:r>
            <a:r>
              <a:rPr lang="fr-FR" sz="900" i="1" dirty="0" smtClean="0">
                <a:solidFill>
                  <a:srgbClr val="008000"/>
                </a:solidFill>
                <a:latin typeface="Arial" panose="020B0604020202020204" pitchFamily="34" charset="0"/>
              </a:rPr>
              <a:t>	rare	X</a:t>
            </a:r>
            <a:endParaRPr lang="fr-FR" sz="900" i="1" dirty="0">
              <a:solidFill>
                <a:srgbClr val="008000"/>
              </a:solidFill>
              <a:latin typeface="Arial" panose="020B0604020202020204" pitchFamily="34" charset="0"/>
            </a:endParaRPr>
          </a:p>
          <a:p>
            <a:r>
              <a:rPr lang="it-IT" sz="900" i="1" dirty="0">
                <a:solidFill>
                  <a:srgbClr val="008000"/>
                </a:solidFill>
                <a:latin typeface="Arial" panose="020B0604020202020204" pitchFamily="34" charset="0"/>
              </a:rPr>
              <a:t>Melicope sp. </a:t>
            </a:r>
            <a:r>
              <a:rPr lang="it-IT" sz="900" i="1" dirty="0" smtClean="0">
                <a:solidFill>
                  <a:srgbClr val="008000"/>
                </a:solidFill>
                <a:latin typeface="Arial" panose="020B0604020202020204" pitchFamily="34" charset="0"/>
              </a:rPr>
              <a:t>nov.	Rare	X</a:t>
            </a:r>
            <a:endParaRPr lang="it-IT" sz="900" i="1" dirty="0">
              <a:solidFill>
                <a:srgbClr val="008000"/>
              </a:solidFill>
              <a:latin typeface="Arial" panose="020B0604020202020204" pitchFamily="34" charset="0"/>
            </a:endParaRPr>
          </a:p>
          <a:p>
            <a:r>
              <a:rPr lang="fr-FR" sz="900" i="1" dirty="0" err="1">
                <a:solidFill>
                  <a:srgbClr val="008000"/>
                </a:solidFill>
                <a:latin typeface="Arial" panose="020B0604020202020204" pitchFamily="34" charset="0"/>
              </a:rPr>
              <a:t>Memecylon</a:t>
            </a:r>
            <a:r>
              <a:rPr lang="fr-FR" sz="900" i="1" dirty="0">
                <a:solidFill>
                  <a:srgbClr val="008000"/>
                </a:solidFill>
                <a:latin typeface="Arial" panose="020B0604020202020204" pitchFamily="34" charset="0"/>
              </a:rPr>
              <a:t> </a:t>
            </a:r>
            <a:r>
              <a:rPr lang="fr-FR" sz="900" i="1" dirty="0" err="1" smtClean="0">
                <a:solidFill>
                  <a:srgbClr val="008000"/>
                </a:solidFill>
                <a:latin typeface="Arial" panose="020B0604020202020204" pitchFamily="34" charset="0"/>
              </a:rPr>
              <a:t>faucherei</a:t>
            </a:r>
            <a:r>
              <a:rPr lang="fr-FR" sz="900" i="1" dirty="0" smtClean="0">
                <a:solidFill>
                  <a:srgbClr val="008000"/>
                </a:solidFill>
                <a:latin typeface="Arial" panose="020B0604020202020204" pitchFamily="34" charset="0"/>
              </a:rPr>
              <a:t>	rare	X</a:t>
            </a:r>
            <a:endParaRPr lang="fr-FR" sz="900" i="1" dirty="0">
              <a:solidFill>
                <a:srgbClr val="008000"/>
              </a:solidFill>
              <a:latin typeface="Arial" panose="020B0604020202020204" pitchFamily="34" charset="0"/>
            </a:endParaRPr>
          </a:p>
          <a:p>
            <a:r>
              <a:rPr lang="fr-FR" sz="900" i="1" dirty="0" err="1">
                <a:solidFill>
                  <a:srgbClr val="008000"/>
                </a:solidFill>
                <a:latin typeface="Arial" panose="020B0604020202020204" pitchFamily="34" charset="0"/>
              </a:rPr>
              <a:t>Memecylon</a:t>
            </a:r>
            <a:r>
              <a:rPr lang="fr-FR" sz="900" i="1" dirty="0">
                <a:solidFill>
                  <a:srgbClr val="008000"/>
                </a:solidFill>
                <a:latin typeface="Arial" panose="020B0604020202020204" pitchFamily="34" charset="0"/>
              </a:rPr>
              <a:t> </a:t>
            </a:r>
            <a:r>
              <a:rPr lang="fr-FR" sz="900" i="1" dirty="0" err="1">
                <a:solidFill>
                  <a:srgbClr val="008000"/>
                </a:solidFill>
                <a:latin typeface="Arial" panose="020B0604020202020204" pitchFamily="34" charset="0"/>
              </a:rPr>
              <a:t>sp</a:t>
            </a:r>
            <a:r>
              <a:rPr lang="fr-FR" sz="900" i="1" dirty="0">
                <a:solidFill>
                  <a:srgbClr val="008000"/>
                </a:solidFill>
                <a:latin typeface="Arial" panose="020B0604020202020204" pitchFamily="34" charset="0"/>
              </a:rPr>
              <a:t>. nov. </a:t>
            </a:r>
            <a:r>
              <a:rPr lang="fr-FR" sz="900" i="1" dirty="0" err="1">
                <a:solidFill>
                  <a:srgbClr val="008000"/>
                </a:solidFill>
                <a:latin typeface="Arial" panose="020B0604020202020204" pitchFamily="34" charset="0"/>
              </a:rPr>
              <a:t>aff.</a:t>
            </a:r>
            <a:r>
              <a:rPr lang="fr-FR" sz="900" i="1" dirty="0">
                <a:solidFill>
                  <a:srgbClr val="008000"/>
                </a:solidFill>
                <a:latin typeface="Arial" panose="020B0604020202020204" pitchFamily="34" charset="0"/>
              </a:rPr>
              <a:t> </a:t>
            </a:r>
            <a:r>
              <a:rPr lang="fr-FR" sz="900" i="1" dirty="0" err="1" smtClean="0">
                <a:solidFill>
                  <a:srgbClr val="008000"/>
                </a:solidFill>
                <a:latin typeface="Arial" panose="020B0604020202020204" pitchFamily="34" charset="0"/>
              </a:rPr>
              <a:t>Vaccinioides</a:t>
            </a:r>
            <a:r>
              <a:rPr lang="fr-FR" sz="900" i="1" dirty="0" smtClean="0">
                <a:solidFill>
                  <a:srgbClr val="008000"/>
                </a:solidFill>
                <a:latin typeface="Arial" panose="020B0604020202020204" pitchFamily="34" charset="0"/>
              </a:rPr>
              <a:t>	rare	X</a:t>
            </a:r>
            <a:endParaRPr lang="fr-FR" sz="900" i="1" dirty="0">
              <a:solidFill>
                <a:srgbClr val="008000"/>
              </a:solidFill>
              <a:latin typeface="Arial" panose="020B0604020202020204" pitchFamily="34" charset="0"/>
            </a:endParaRPr>
          </a:p>
          <a:p>
            <a:r>
              <a:rPr lang="it-IT" sz="900" i="1" dirty="0">
                <a:solidFill>
                  <a:srgbClr val="008000"/>
                </a:solidFill>
                <a:latin typeface="Arial" panose="020B0604020202020204" pitchFamily="34" charset="0"/>
              </a:rPr>
              <a:t>Mendoncia sp. nov. </a:t>
            </a:r>
            <a:r>
              <a:rPr lang="it-IT" sz="900" i="1" dirty="0" smtClean="0">
                <a:solidFill>
                  <a:srgbClr val="008000"/>
                </a:solidFill>
                <a:latin typeface="Arial" panose="020B0604020202020204" pitchFamily="34" charset="0"/>
              </a:rPr>
              <a:t>1	rare	X</a:t>
            </a:r>
            <a:endParaRPr lang="it-IT" sz="900" i="1" dirty="0">
              <a:solidFill>
                <a:srgbClr val="008000"/>
              </a:solidFill>
              <a:latin typeface="Arial" panose="020B0604020202020204" pitchFamily="34" charset="0"/>
            </a:endParaRPr>
          </a:p>
          <a:p>
            <a:r>
              <a:rPr lang="it-IT" sz="900" i="1" dirty="0">
                <a:solidFill>
                  <a:srgbClr val="008000"/>
                </a:solidFill>
                <a:latin typeface="Arial" panose="020B0604020202020204" pitchFamily="34" charset="0"/>
              </a:rPr>
              <a:t>Microcoelia </a:t>
            </a:r>
            <a:r>
              <a:rPr lang="it-IT" sz="900" i="1" dirty="0" smtClean="0">
                <a:solidFill>
                  <a:srgbClr val="008000"/>
                </a:solidFill>
                <a:latin typeface="Arial" panose="020B0604020202020204" pitchFamily="34" charset="0"/>
              </a:rPr>
              <a:t>gilpinae	rare </a:t>
            </a:r>
            <a:r>
              <a:rPr lang="it-IT" sz="900" i="1" dirty="0">
                <a:solidFill>
                  <a:srgbClr val="008000"/>
                </a:solidFill>
                <a:latin typeface="Arial" panose="020B0604020202020204" pitchFamily="34" charset="0"/>
              </a:rPr>
              <a:t>X ornemental</a:t>
            </a:r>
          </a:p>
          <a:p>
            <a:r>
              <a:rPr lang="fr-FR" sz="900" i="1" dirty="0" err="1">
                <a:solidFill>
                  <a:srgbClr val="008000"/>
                </a:solidFill>
                <a:latin typeface="Arial" panose="020B0604020202020204" pitchFamily="34" charset="0"/>
              </a:rPr>
              <a:t>Microcoelia</a:t>
            </a:r>
            <a:r>
              <a:rPr lang="fr-FR" sz="900" i="1" dirty="0">
                <a:solidFill>
                  <a:srgbClr val="008000"/>
                </a:solidFill>
                <a:latin typeface="Arial" panose="020B0604020202020204" pitchFamily="34" charset="0"/>
              </a:rPr>
              <a:t> </a:t>
            </a:r>
            <a:r>
              <a:rPr lang="fr-FR" sz="900" i="1" dirty="0" err="1" smtClean="0">
                <a:solidFill>
                  <a:srgbClr val="008000"/>
                </a:solidFill>
                <a:latin typeface="Arial" panose="020B0604020202020204" pitchFamily="34" charset="0"/>
              </a:rPr>
              <a:t>macrantha</a:t>
            </a:r>
            <a:r>
              <a:rPr lang="fr-FR" sz="900" i="1" dirty="0" smtClean="0">
                <a:solidFill>
                  <a:srgbClr val="008000"/>
                </a:solidFill>
                <a:latin typeface="Arial" panose="020B0604020202020204" pitchFamily="34" charset="0"/>
              </a:rPr>
              <a:t>	rare </a:t>
            </a:r>
            <a:r>
              <a:rPr lang="fr-FR" sz="900" i="1" dirty="0">
                <a:solidFill>
                  <a:srgbClr val="008000"/>
                </a:solidFill>
                <a:latin typeface="Arial" panose="020B0604020202020204" pitchFamily="34" charset="0"/>
              </a:rPr>
              <a:t>X ornemental</a:t>
            </a:r>
          </a:p>
          <a:p>
            <a:r>
              <a:rPr lang="it-IT" sz="900" i="1" dirty="0">
                <a:solidFill>
                  <a:srgbClr val="008000"/>
                </a:solidFill>
                <a:latin typeface="Arial" panose="020B0604020202020204" pitchFamily="34" charset="0"/>
              </a:rPr>
              <a:t>Molinaea sp. nov 	</a:t>
            </a:r>
            <a:r>
              <a:rPr lang="it-IT" sz="900" i="1" dirty="0" smtClean="0">
                <a:solidFill>
                  <a:srgbClr val="008000"/>
                </a:solidFill>
                <a:latin typeface="Arial" panose="020B0604020202020204" pitchFamily="34" charset="0"/>
              </a:rPr>
              <a:t>are	X</a:t>
            </a:r>
            <a:endParaRPr lang="it-IT" sz="900" i="1" dirty="0">
              <a:solidFill>
                <a:srgbClr val="008000"/>
              </a:solidFill>
              <a:latin typeface="Arial" panose="020B0604020202020204" pitchFamily="34" charset="0"/>
            </a:endParaRPr>
          </a:p>
          <a:p>
            <a:r>
              <a:rPr lang="fr-FR" sz="900" i="1" dirty="0" err="1">
                <a:solidFill>
                  <a:srgbClr val="008000"/>
                </a:solidFill>
                <a:latin typeface="Arial" panose="020B0604020202020204" pitchFamily="34" charset="0"/>
              </a:rPr>
              <a:t>Morinda</a:t>
            </a:r>
            <a:r>
              <a:rPr lang="fr-FR" sz="900" i="1" dirty="0">
                <a:solidFill>
                  <a:srgbClr val="008000"/>
                </a:solidFill>
                <a:latin typeface="Arial" panose="020B0604020202020204" pitchFamily="34" charset="0"/>
              </a:rPr>
              <a:t> </a:t>
            </a:r>
            <a:r>
              <a:rPr lang="fr-FR" sz="900" i="1" dirty="0" err="1" smtClean="0">
                <a:solidFill>
                  <a:srgbClr val="008000"/>
                </a:solidFill>
                <a:latin typeface="Arial" panose="020B0604020202020204" pitchFamily="34" charset="0"/>
              </a:rPr>
              <a:t>retusa</a:t>
            </a:r>
            <a:r>
              <a:rPr lang="fr-FR" sz="900" i="1" dirty="0" smtClean="0">
                <a:solidFill>
                  <a:srgbClr val="008000"/>
                </a:solidFill>
                <a:latin typeface="Arial" panose="020B0604020202020204" pitchFamily="34" charset="0"/>
              </a:rPr>
              <a:t>	rare	X</a:t>
            </a:r>
            <a:endParaRPr lang="fr-FR" sz="900" i="1" dirty="0">
              <a:solidFill>
                <a:srgbClr val="008000"/>
              </a:solidFill>
              <a:latin typeface="Arial" panose="020B0604020202020204" pitchFamily="34" charset="0"/>
            </a:endParaRPr>
          </a:p>
          <a:p>
            <a:r>
              <a:rPr lang="fr-FR" sz="900" i="1" dirty="0" err="1">
                <a:solidFill>
                  <a:srgbClr val="008000"/>
                </a:solidFill>
                <a:latin typeface="Arial" panose="020B0604020202020204" pitchFamily="34" charset="0"/>
              </a:rPr>
              <a:t>Morinda</a:t>
            </a:r>
            <a:r>
              <a:rPr lang="fr-FR" sz="900" i="1" dirty="0">
                <a:solidFill>
                  <a:srgbClr val="008000"/>
                </a:solidFill>
                <a:latin typeface="Arial" panose="020B0604020202020204" pitchFamily="34" charset="0"/>
              </a:rPr>
              <a:t> </a:t>
            </a:r>
            <a:r>
              <a:rPr lang="fr-FR" sz="900" i="1" dirty="0" err="1">
                <a:solidFill>
                  <a:srgbClr val="008000"/>
                </a:solidFill>
                <a:latin typeface="Arial" panose="020B0604020202020204" pitchFamily="34" charset="0"/>
              </a:rPr>
              <a:t>sp</a:t>
            </a:r>
            <a:r>
              <a:rPr lang="fr-FR" sz="900" i="1" dirty="0">
                <a:solidFill>
                  <a:srgbClr val="008000"/>
                </a:solidFill>
                <a:latin typeface="Arial" panose="020B0604020202020204" pitchFamily="34" charset="0"/>
              </a:rPr>
              <a:t>. </a:t>
            </a:r>
            <a:r>
              <a:rPr lang="fr-FR" sz="900" i="1" dirty="0" smtClean="0">
                <a:solidFill>
                  <a:srgbClr val="008000"/>
                </a:solidFill>
                <a:latin typeface="Arial" panose="020B0604020202020204" pitchFamily="34" charset="0"/>
              </a:rPr>
              <a:t>nov.	rare </a:t>
            </a:r>
            <a:r>
              <a:rPr lang="fr-FR" sz="900" i="1" dirty="0">
                <a:solidFill>
                  <a:srgbClr val="008000"/>
                </a:solidFill>
                <a:latin typeface="Arial" panose="020B0604020202020204" pitchFamily="34" charset="0"/>
              </a:rPr>
              <a:t>X</a:t>
            </a:r>
          </a:p>
          <a:p>
            <a:r>
              <a:rPr lang="fr-FR" sz="900" i="1" dirty="0" err="1">
                <a:solidFill>
                  <a:srgbClr val="008000"/>
                </a:solidFill>
                <a:latin typeface="Arial" panose="020B0604020202020204" pitchFamily="34" charset="0"/>
              </a:rPr>
              <a:t>Mussaenda</a:t>
            </a:r>
            <a:r>
              <a:rPr lang="fr-FR" sz="900" i="1" dirty="0">
                <a:solidFill>
                  <a:srgbClr val="008000"/>
                </a:solidFill>
                <a:latin typeface="Arial" panose="020B0604020202020204" pitchFamily="34" charset="0"/>
              </a:rPr>
              <a:t> </a:t>
            </a:r>
            <a:r>
              <a:rPr lang="fr-FR" sz="900" i="1" dirty="0" err="1" smtClean="0">
                <a:solidFill>
                  <a:srgbClr val="008000"/>
                </a:solidFill>
                <a:latin typeface="Arial" panose="020B0604020202020204" pitchFamily="34" charset="0"/>
              </a:rPr>
              <a:t>arcuata</a:t>
            </a:r>
            <a:r>
              <a:rPr lang="fr-FR" sz="900" i="1" dirty="0" smtClean="0">
                <a:solidFill>
                  <a:srgbClr val="008000"/>
                </a:solidFill>
                <a:latin typeface="Arial" panose="020B0604020202020204" pitchFamily="34" charset="0"/>
              </a:rPr>
              <a:t>	rare </a:t>
            </a:r>
            <a:r>
              <a:rPr lang="fr-FR" sz="900" i="1" dirty="0">
                <a:solidFill>
                  <a:srgbClr val="008000"/>
                </a:solidFill>
                <a:latin typeface="Arial" panose="020B0604020202020204" pitchFamily="34" charset="0"/>
              </a:rPr>
              <a:t>X</a:t>
            </a:r>
          </a:p>
          <a:p>
            <a:r>
              <a:rPr lang="en-US" sz="900" i="1" dirty="0" err="1">
                <a:solidFill>
                  <a:srgbClr val="008000"/>
                </a:solidFill>
                <a:latin typeface="Arial" panose="020B0604020202020204" pitchFamily="34" charset="0"/>
              </a:rPr>
              <a:t>Neobathia</a:t>
            </a:r>
            <a:r>
              <a:rPr lang="en-US" sz="900" i="1" dirty="0">
                <a:solidFill>
                  <a:srgbClr val="008000"/>
                </a:solidFill>
                <a:latin typeface="Arial" panose="020B0604020202020204" pitchFamily="34" charset="0"/>
              </a:rPr>
              <a:t> </a:t>
            </a:r>
            <a:r>
              <a:rPr lang="en-US" sz="900" i="1" dirty="0" err="1" smtClean="0">
                <a:solidFill>
                  <a:srgbClr val="008000"/>
                </a:solidFill>
                <a:latin typeface="Arial" panose="020B0604020202020204" pitchFamily="34" charset="0"/>
              </a:rPr>
              <a:t>sp</a:t>
            </a:r>
            <a:r>
              <a:rPr lang="en-US" sz="900" i="1" dirty="0" smtClean="0">
                <a:solidFill>
                  <a:srgbClr val="008000"/>
                </a:solidFill>
                <a:latin typeface="Arial" panose="020B0604020202020204" pitchFamily="34" charset="0"/>
              </a:rPr>
              <a:t>	patrimonial value	X	as </a:t>
            </a:r>
            <a:r>
              <a:rPr lang="en-US" sz="900" i="1" dirty="0">
                <a:solidFill>
                  <a:srgbClr val="008000"/>
                </a:solidFill>
                <a:latin typeface="Arial" panose="020B0604020202020204" pitchFamily="34" charset="0"/>
              </a:rPr>
              <a:t>defined by MBG</a:t>
            </a:r>
          </a:p>
          <a:p>
            <a:r>
              <a:rPr lang="it-IT" sz="900" i="1" dirty="0">
                <a:solidFill>
                  <a:srgbClr val="008000"/>
                </a:solidFill>
                <a:latin typeface="Arial" panose="020B0604020202020204" pitchFamily="34" charset="0"/>
              </a:rPr>
              <a:t>Nervilia </a:t>
            </a:r>
            <a:r>
              <a:rPr lang="it-IT" sz="900" i="1" dirty="0" smtClean="0">
                <a:solidFill>
                  <a:srgbClr val="008000"/>
                </a:solidFill>
                <a:latin typeface="Arial" panose="020B0604020202020204" pitchFamily="34" charset="0"/>
              </a:rPr>
              <a:t>bicarinata		rare	X	ornemental</a:t>
            </a:r>
            <a:endParaRPr lang="it-IT" sz="900" i="1" dirty="0">
              <a:solidFill>
                <a:srgbClr val="008000"/>
              </a:solidFill>
              <a:latin typeface="Arial" panose="020B0604020202020204" pitchFamily="34" charset="0"/>
            </a:endParaRPr>
          </a:p>
          <a:p>
            <a:r>
              <a:rPr lang="fr-FR" sz="900" i="1" dirty="0" err="1">
                <a:solidFill>
                  <a:srgbClr val="008000"/>
                </a:solidFill>
                <a:latin typeface="Arial" panose="020B0604020202020204" pitchFamily="34" charset="0"/>
              </a:rPr>
              <a:t>Noronhia</a:t>
            </a:r>
            <a:r>
              <a:rPr lang="fr-FR" sz="900" i="1" dirty="0">
                <a:solidFill>
                  <a:srgbClr val="008000"/>
                </a:solidFill>
                <a:latin typeface="Arial" panose="020B0604020202020204" pitchFamily="34" charset="0"/>
              </a:rPr>
              <a:t> </a:t>
            </a:r>
            <a:r>
              <a:rPr lang="fr-FR" sz="900" i="1" dirty="0" err="1" smtClean="0">
                <a:solidFill>
                  <a:srgbClr val="008000"/>
                </a:solidFill>
                <a:latin typeface="Arial" panose="020B0604020202020204" pitchFamily="34" charset="0"/>
              </a:rPr>
              <a:t>emarginata</a:t>
            </a:r>
            <a:r>
              <a:rPr lang="fr-FR" sz="900" i="1" dirty="0" smtClean="0">
                <a:solidFill>
                  <a:srgbClr val="008000"/>
                </a:solidFill>
                <a:latin typeface="Arial" panose="020B0604020202020204" pitchFamily="34" charset="0"/>
              </a:rPr>
              <a:t>	rare	X</a:t>
            </a:r>
            <a:endParaRPr lang="fr-FR" sz="900" i="1" dirty="0">
              <a:solidFill>
                <a:srgbClr val="008000"/>
              </a:solidFill>
              <a:latin typeface="Arial" panose="020B0604020202020204" pitchFamily="34" charset="0"/>
            </a:endParaRPr>
          </a:p>
          <a:p>
            <a:r>
              <a:rPr lang="fr-FR" sz="900" i="1" dirty="0" err="1">
                <a:solidFill>
                  <a:srgbClr val="008000"/>
                </a:solidFill>
                <a:latin typeface="Arial" panose="020B0604020202020204" pitchFamily="34" charset="0"/>
              </a:rPr>
              <a:t>Noronhia</a:t>
            </a:r>
            <a:r>
              <a:rPr lang="fr-FR" sz="900" i="1" dirty="0">
                <a:solidFill>
                  <a:srgbClr val="008000"/>
                </a:solidFill>
                <a:latin typeface="Arial" panose="020B0604020202020204" pitchFamily="34" charset="0"/>
              </a:rPr>
              <a:t> </a:t>
            </a:r>
            <a:r>
              <a:rPr lang="fr-FR" sz="900" i="1" dirty="0" err="1" smtClean="0">
                <a:solidFill>
                  <a:srgbClr val="008000"/>
                </a:solidFill>
                <a:latin typeface="Arial" panose="020B0604020202020204" pitchFamily="34" charset="0"/>
              </a:rPr>
              <a:t>gracilipes</a:t>
            </a:r>
            <a:r>
              <a:rPr lang="fr-FR" sz="900" i="1" dirty="0" smtClean="0">
                <a:solidFill>
                  <a:srgbClr val="008000"/>
                </a:solidFill>
                <a:latin typeface="Arial" panose="020B0604020202020204" pitchFamily="34" charset="0"/>
              </a:rPr>
              <a:t>	rare	X</a:t>
            </a:r>
            <a:endParaRPr lang="fr-FR" sz="900" i="1" dirty="0">
              <a:solidFill>
                <a:srgbClr val="008000"/>
              </a:solidFill>
              <a:latin typeface="Arial" panose="020B0604020202020204" pitchFamily="34" charset="0"/>
            </a:endParaRPr>
          </a:p>
          <a:p>
            <a:r>
              <a:rPr lang="fr-FR" sz="900" i="1" dirty="0" err="1">
                <a:solidFill>
                  <a:srgbClr val="008000"/>
                </a:solidFill>
                <a:latin typeface="Arial" panose="020B0604020202020204" pitchFamily="34" charset="0"/>
              </a:rPr>
              <a:t>Noronhia</a:t>
            </a:r>
            <a:r>
              <a:rPr lang="fr-FR" sz="900" i="1" dirty="0">
                <a:solidFill>
                  <a:srgbClr val="008000"/>
                </a:solidFill>
                <a:latin typeface="Arial" panose="020B0604020202020204" pitchFamily="34" charset="0"/>
              </a:rPr>
              <a:t> </a:t>
            </a:r>
            <a:r>
              <a:rPr lang="fr-FR" sz="900" i="1" dirty="0" err="1" smtClean="0">
                <a:solidFill>
                  <a:srgbClr val="008000"/>
                </a:solidFill>
                <a:latin typeface="Arial" panose="020B0604020202020204" pitchFamily="34" charset="0"/>
              </a:rPr>
              <a:t>louvelii</a:t>
            </a:r>
            <a:r>
              <a:rPr lang="fr-FR" sz="900" i="1" dirty="0" smtClean="0">
                <a:solidFill>
                  <a:srgbClr val="008000"/>
                </a:solidFill>
                <a:latin typeface="Arial" panose="020B0604020202020204" pitchFamily="34" charset="0"/>
              </a:rPr>
              <a:t>	rare	X</a:t>
            </a:r>
            <a:endParaRPr lang="fr-FR" sz="900" i="1" dirty="0">
              <a:solidFill>
                <a:srgbClr val="008000"/>
              </a:solidFill>
              <a:latin typeface="Arial" panose="020B0604020202020204" pitchFamily="34" charset="0"/>
            </a:endParaRPr>
          </a:p>
          <a:p>
            <a:r>
              <a:rPr lang="it-IT" sz="900" i="1" dirty="0">
                <a:solidFill>
                  <a:srgbClr val="008000"/>
                </a:solidFill>
                <a:latin typeface="Arial" panose="020B0604020202020204" pitchFamily="34" charset="0"/>
              </a:rPr>
              <a:t>Noronhia sp nov. </a:t>
            </a:r>
            <a:r>
              <a:rPr lang="it-IT" sz="900" i="1" dirty="0" smtClean="0">
                <a:solidFill>
                  <a:srgbClr val="008000"/>
                </a:solidFill>
                <a:latin typeface="Arial" panose="020B0604020202020204" pitchFamily="34" charset="0"/>
              </a:rPr>
              <a:t>A	rare	X</a:t>
            </a:r>
            <a:endParaRPr lang="it-IT" sz="900" i="1" dirty="0">
              <a:solidFill>
                <a:srgbClr val="008000"/>
              </a:solidFill>
              <a:latin typeface="Arial" panose="020B0604020202020204" pitchFamily="34" charset="0"/>
            </a:endParaRPr>
          </a:p>
          <a:p>
            <a:r>
              <a:rPr lang="it-IT" sz="900" i="1" dirty="0">
                <a:solidFill>
                  <a:srgbClr val="008000"/>
                </a:solidFill>
                <a:latin typeface="Arial" panose="020B0604020202020204" pitchFamily="34" charset="0"/>
              </a:rPr>
              <a:t>Noronhia sp. nov E 	</a:t>
            </a:r>
            <a:r>
              <a:rPr lang="it-IT" sz="900" i="1" dirty="0" smtClean="0">
                <a:solidFill>
                  <a:srgbClr val="008000"/>
                </a:solidFill>
                <a:latin typeface="Arial" panose="020B0604020202020204" pitchFamily="34" charset="0"/>
              </a:rPr>
              <a:t>are	X</a:t>
            </a:r>
            <a:endParaRPr lang="it-IT" sz="900" i="1" dirty="0">
              <a:solidFill>
                <a:srgbClr val="008000"/>
              </a:solidFill>
              <a:latin typeface="Arial" panose="020B0604020202020204" pitchFamily="34" charset="0"/>
            </a:endParaRPr>
          </a:p>
          <a:p>
            <a:r>
              <a:rPr lang="it-IT" sz="900" i="1" dirty="0">
                <a:solidFill>
                  <a:srgbClr val="008000"/>
                </a:solidFill>
                <a:latin typeface="Arial" panose="020B0604020202020204" pitchFamily="34" charset="0"/>
              </a:rPr>
              <a:t>Noronhia sp. nov. </a:t>
            </a:r>
            <a:r>
              <a:rPr lang="it-IT" sz="900" i="1" dirty="0" smtClean="0">
                <a:solidFill>
                  <a:srgbClr val="008000"/>
                </a:solidFill>
                <a:latin typeface="Arial" panose="020B0604020202020204" pitchFamily="34" charset="0"/>
              </a:rPr>
              <a:t>C	rare	X</a:t>
            </a:r>
            <a:endParaRPr lang="it-IT" sz="900" i="1" dirty="0">
              <a:solidFill>
                <a:srgbClr val="008000"/>
              </a:solidFill>
              <a:latin typeface="Arial" panose="020B0604020202020204" pitchFamily="34" charset="0"/>
            </a:endParaRPr>
          </a:p>
          <a:p>
            <a:r>
              <a:rPr lang="it-IT" sz="900" i="1" dirty="0">
                <a:solidFill>
                  <a:srgbClr val="008000"/>
                </a:solidFill>
                <a:latin typeface="Arial" panose="020B0604020202020204" pitchFamily="34" charset="0"/>
              </a:rPr>
              <a:t>Oberonia disticha 	</a:t>
            </a:r>
            <a:r>
              <a:rPr lang="it-IT" sz="900" i="1" dirty="0" smtClean="0">
                <a:solidFill>
                  <a:srgbClr val="008000"/>
                </a:solidFill>
                <a:latin typeface="Arial" panose="020B0604020202020204" pitchFamily="34" charset="0"/>
              </a:rPr>
              <a:t>are	X	ornemental</a:t>
            </a:r>
            <a:endParaRPr lang="it-IT" sz="900" i="1" dirty="0">
              <a:solidFill>
                <a:srgbClr val="008000"/>
              </a:solidFill>
              <a:latin typeface="Arial" panose="020B0604020202020204" pitchFamily="34" charset="0"/>
            </a:endParaRPr>
          </a:p>
          <a:p>
            <a:r>
              <a:rPr lang="fr-FR" sz="900" i="1" dirty="0" err="1">
                <a:solidFill>
                  <a:srgbClr val="008000"/>
                </a:solidFill>
                <a:latin typeface="Arial" panose="020B0604020202020204" pitchFamily="34" charset="0"/>
              </a:rPr>
              <a:t>Ochrocarpos</a:t>
            </a:r>
            <a:r>
              <a:rPr lang="fr-FR" sz="900" i="1" dirty="0">
                <a:solidFill>
                  <a:srgbClr val="008000"/>
                </a:solidFill>
                <a:latin typeface="Arial" panose="020B0604020202020204" pitchFamily="34" charset="0"/>
              </a:rPr>
              <a:t> </a:t>
            </a:r>
            <a:r>
              <a:rPr lang="fr-FR" sz="900" i="1" dirty="0" err="1" smtClean="0">
                <a:solidFill>
                  <a:srgbClr val="008000"/>
                </a:solidFill>
                <a:latin typeface="Arial" panose="020B0604020202020204" pitchFamily="34" charset="0"/>
              </a:rPr>
              <a:t>orthocladus</a:t>
            </a:r>
            <a:r>
              <a:rPr lang="fr-FR" sz="900" i="1" dirty="0" smtClean="0">
                <a:solidFill>
                  <a:srgbClr val="008000"/>
                </a:solidFill>
                <a:latin typeface="Arial" panose="020B0604020202020204" pitchFamily="34" charset="0"/>
              </a:rPr>
              <a:t>	rare	X</a:t>
            </a:r>
            <a:endParaRPr lang="fr-FR" sz="900" i="1" dirty="0">
              <a:solidFill>
                <a:srgbClr val="008000"/>
              </a:solidFill>
              <a:latin typeface="Arial" panose="020B0604020202020204" pitchFamily="34" charset="0"/>
            </a:endParaRPr>
          </a:p>
          <a:p>
            <a:r>
              <a:rPr lang="fr-FR" sz="900" i="1" dirty="0" err="1">
                <a:solidFill>
                  <a:srgbClr val="008000"/>
                </a:solidFill>
                <a:latin typeface="Arial" panose="020B0604020202020204" pitchFamily="34" charset="0"/>
              </a:rPr>
              <a:t>Oeonia</a:t>
            </a:r>
            <a:r>
              <a:rPr lang="fr-FR" sz="900" i="1" dirty="0">
                <a:solidFill>
                  <a:srgbClr val="008000"/>
                </a:solidFill>
                <a:latin typeface="Arial" panose="020B0604020202020204" pitchFamily="34" charset="0"/>
              </a:rPr>
              <a:t> </a:t>
            </a:r>
            <a:r>
              <a:rPr lang="fr-FR" sz="900" i="1" dirty="0" err="1" smtClean="0">
                <a:solidFill>
                  <a:srgbClr val="008000"/>
                </a:solidFill>
                <a:latin typeface="Arial" panose="020B0604020202020204" pitchFamily="34" charset="0"/>
              </a:rPr>
              <a:t>oncidiiflora</a:t>
            </a:r>
            <a:r>
              <a:rPr lang="fr-FR" sz="900" i="1" dirty="0" smtClean="0">
                <a:solidFill>
                  <a:srgbClr val="008000"/>
                </a:solidFill>
                <a:latin typeface="Arial" panose="020B0604020202020204" pitchFamily="34" charset="0"/>
              </a:rPr>
              <a:t>	rare	X	ornemental</a:t>
            </a:r>
            <a:endParaRPr lang="fr-FR" sz="900" i="1" dirty="0">
              <a:solidFill>
                <a:srgbClr val="008000"/>
              </a:solidFill>
              <a:latin typeface="Arial" panose="020B0604020202020204" pitchFamily="34" charset="0"/>
            </a:endParaRPr>
          </a:p>
          <a:p>
            <a:r>
              <a:rPr lang="it-IT" sz="900" i="1" dirty="0">
                <a:solidFill>
                  <a:srgbClr val="008000"/>
                </a:solidFill>
                <a:latin typeface="Arial" panose="020B0604020202020204" pitchFamily="34" charset="0"/>
              </a:rPr>
              <a:t>Oeonia </a:t>
            </a:r>
            <a:r>
              <a:rPr lang="it-IT" sz="900" i="1" dirty="0" smtClean="0">
                <a:solidFill>
                  <a:srgbClr val="008000"/>
                </a:solidFill>
                <a:latin typeface="Arial" panose="020B0604020202020204" pitchFamily="34" charset="0"/>
              </a:rPr>
              <a:t>rosea	rare	X	ornemental</a:t>
            </a:r>
            <a:endParaRPr lang="it-IT" sz="900" i="1" dirty="0">
              <a:solidFill>
                <a:srgbClr val="008000"/>
              </a:solidFill>
              <a:latin typeface="Arial" panose="020B0604020202020204" pitchFamily="34" charset="0"/>
            </a:endParaRPr>
          </a:p>
          <a:p>
            <a:r>
              <a:rPr lang="fr-FR" sz="900" i="1" dirty="0" err="1">
                <a:solidFill>
                  <a:srgbClr val="008000"/>
                </a:solidFill>
                <a:latin typeface="Arial" panose="020B0604020202020204" pitchFamily="34" charset="0"/>
              </a:rPr>
              <a:t>Oeonia</a:t>
            </a:r>
            <a:r>
              <a:rPr lang="fr-FR" sz="900" i="1" dirty="0">
                <a:solidFill>
                  <a:srgbClr val="008000"/>
                </a:solidFill>
                <a:latin typeface="Arial" panose="020B0604020202020204" pitchFamily="34" charset="0"/>
              </a:rPr>
              <a:t> </a:t>
            </a:r>
            <a:r>
              <a:rPr lang="fr-FR" sz="900" i="1" dirty="0" err="1" smtClean="0">
                <a:solidFill>
                  <a:srgbClr val="008000"/>
                </a:solidFill>
                <a:latin typeface="Arial" panose="020B0604020202020204" pitchFamily="34" charset="0"/>
              </a:rPr>
              <a:t>volucris</a:t>
            </a:r>
            <a:r>
              <a:rPr lang="fr-FR" sz="900" i="1" dirty="0" smtClean="0">
                <a:solidFill>
                  <a:srgbClr val="008000"/>
                </a:solidFill>
                <a:latin typeface="Arial" panose="020B0604020202020204" pitchFamily="34" charset="0"/>
              </a:rPr>
              <a:t>	rare	X	ornemental</a:t>
            </a:r>
            <a:endParaRPr lang="fr-FR" sz="900" i="1" dirty="0">
              <a:solidFill>
                <a:srgbClr val="008000"/>
              </a:solidFill>
              <a:latin typeface="Arial" panose="020B0604020202020204" pitchFamily="34" charset="0"/>
            </a:endParaRPr>
          </a:p>
          <a:p>
            <a:r>
              <a:rPr lang="fr-FR" sz="900" i="1" dirty="0" err="1">
                <a:solidFill>
                  <a:srgbClr val="008000"/>
                </a:solidFill>
                <a:latin typeface="Arial" panose="020B0604020202020204" pitchFamily="34" charset="0"/>
              </a:rPr>
              <a:t>Oeoniella</a:t>
            </a:r>
            <a:r>
              <a:rPr lang="fr-FR" sz="900" i="1" dirty="0">
                <a:solidFill>
                  <a:srgbClr val="008000"/>
                </a:solidFill>
                <a:latin typeface="Arial" panose="020B0604020202020204" pitchFamily="34" charset="0"/>
              </a:rPr>
              <a:t> </a:t>
            </a:r>
            <a:r>
              <a:rPr lang="fr-FR" sz="900" i="1" dirty="0" err="1" smtClean="0">
                <a:solidFill>
                  <a:srgbClr val="008000"/>
                </a:solidFill>
                <a:latin typeface="Arial" panose="020B0604020202020204" pitchFamily="34" charset="0"/>
              </a:rPr>
              <a:t>polystachys</a:t>
            </a:r>
            <a:r>
              <a:rPr lang="fr-FR" sz="900" i="1" dirty="0" smtClean="0">
                <a:solidFill>
                  <a:srgbClr val="008000"/>
                </a:solidFill>
                <a:latin typeface="Arial" panose="020B0604020202020204" pitchFamily="34" charset="0"/>
              </a:rPr>
              <a:t>	rare	X	ornemental</a:t>
            </a:r>
            <a:endParaRPr lang="fr-FR" sz="900" i="1" dirty="0">
              <a:solidFill>
                <a:srgbClr val="008000"/>
              </a:solidFill>
              <a:latin typeface="Arial" panose="020B0604020202020204" pitchFamily="34" charset="0"/>
            </a:endParaRPr>
          </a:p>
          <a:p>
            <a:r>
              <a:rPr lang="en-US" sz="900" i="1" dirty="0" err="1">
                <a:solidFill>
                  <a:srgbClr val="008000"/>
                </a:solidFill>
                <a:latin typeface="Arial" panose="020B0604020202020204" pitchFamily="34" charset="0"/>
              </a:rPr>
              <a:t>Olax</a:t>
            </a:r>
            <a:r>
              <a:rPr lang="en-US" sz="900" i="1" dirty="0">
                <a:solidFill>
                  <a:srgbClr val="008000"/>
                </a:solidFill>
                <a:latin typeface="Arial" panose="020B0604020202020204" pitchFamily="34" charset="0"/>
              </a:rPr>
              <a:t> </a:t>
            </a:r>
            <a:r>
              <a:rPr lang="en-US" sz="900" i="1" dirty="0" err="1" smtClean="0">
                <a:solidFill>
                  <a:srgbClr val="008000"/>
                </a:solidFill>
                <a:latin typeface="Arial" panose="020B0604020202020204" pitchFamily="34" charset="0"/>
              </a:rPr>
              <a:t>emirnensis</a:t>
            </a:r>
            <a:r>
              <a:rPr lang="en-US" sz="900" i="1" dirty="0" smtClean="0">
                <a:solidFill>
                  <a:srgbClr val="008000"/>
                </a:solidFill>
                <a:latin typeface="Arial" panose="020B0604020202020204" pitchFamily="34" charset="0"/>
              </a:rPr>
              <a:t>	X	Magical </a:t>
            </a:r>
            <a:r>
              <a:rPr lang="en-US" sz="900" i="1" dirty="0">
                <a:solidFill>
                  <a:srgbClr val="008000"/>
                </a:solidFill>
                <a:latin typeface="Arial" panose="020B0604020202020204" pitchFamily="34" charset="0"/>
              </a:rPr>
              <a:t>against bad luck</a:t>
            </a:r>
          </a:p>
          <a:p>
            <a:r>
              <a:rPr lang="fr-FR" sz="900" i="1" dirty="0" err="1">
                <a:solidFill>
                  <a:srgbClr val="008000"/>
                </a:solidFill>
                <a:latin typeface="Arial" panose="020B0604020202020204" pitchFamily="34" charset="0"/>
              </a:rPr>
              <a:t>Oldenlandia</a:t>
            </a:r>
            <a:r>
              <a:rPr lang="fr-FR" sz="900" i="1" dirty="0">
                <a:solidFill>
                  <a:srgbClr val="008000"/>
                </a:solidFill>
                <a:latin typeface="Arial" panose="020B0604020202020204" pitchFamily="34" charset="0"/>
              </a:rPr>
              <a:t> </a:t>
            </a:r>
            <a:r>
              <a:rPr lang="fr-FR" sz="900" i="1" dirty="0" err="1" smtClean="0">
                <a:solidFill>
                  <a:srgbClr val="008000"/>
                </a:solidFill>
                <a:latin typeface="Arial" panose="020B0604020202020204" pitchFamily="34" charset="0"/>
              </a:rPr>
              <a:t>lancifolia</a:t>
            </a:r>
            <a:r>
              <a:rPr lang="fr-FR" sz="900" i="1" dirty="0" smtClean="0">
                <a:solidFill>
                  <a:srgbClr val="008000"/>
                </a:solidFill>
                <a:latin typeface="Arial" panose="020B0604020202020204" pitchFamily="34" charset="0"/>
              </a:rPr>
              <a:t>	rare	X</a:t>
            </a:r>
            <a:endParaRPr lang="fr-FR" sz="900" i="1" dirty="0">
              <a:solidFill>
                <a:srgbClr val="008000"/>
              </a:solidFill>
              <a:latin typeface="Arial" panose="020B0604020202020204" pitchFamily="34" charset="0"/>
            </a:endParaRPr>
          </a:p>
          <a:p>
            <a:r>
              <a:rPr lang="fr-FR" sz="900" i="1" dirty="0" err="1">
                <a:solidFill>
                  <a:srgbClr val="008000"/>
                </a:solidFill>
                <a:latin typeface="Arial" panose="020B0604020202020204" pitchFamily="34" charset="0"/>
              </a:rPr>
              <a:t>Oldenlandia</a:t>
            </a:r>
            <a:r>
              <a:rPr lang="fr-FR" sz="900" i="1" dirty="0">
                <a:solidFill>
                  <a:srgbClr val="008000"/>
                </a:solidFill>
                <a:latin typeface="Arial" panose="020B0604020202020204" pitchFamily="34" charset="0"/>
              </a:rPr>
              <a:t> </a:t>
            </a:r>
            <a:r>
              <a:rPr lang="fr-FR" sz="900" i="1" dirty="0" err="1" smtClean="0">
                <a:solidFill>
                  <a:srgbClr val="008000"/>
                </a:solidFill>
                <a:latin typeface="Arial" panose="020B0604020202020204" pitchFamily="34" charset="0"/>
              </a:rPr>
              <a:t>trinervia</a:t>
            </a:r>
            <a:r>
              <a:rPr lang="fr-FR" sz="900" i="1" dirty="0" smtClean="0">
                <a:solidFill>
                  <a:srgbClr val="008000"/>
                </a:solidFill>
                <a:latin typeface="Arial" panose="020B0604020202020204" pitchFamily="34" charset="0"/>
              </a:rPr>
              <a:t>	rare	X</a:t>
            </a:r>
            <a:endParaRPr lang="fr-FR" sz="900" i="1" dirty="0">
              <a:solidFill>
                <a:srgbClr val="008000"/>
              </a:solidFill>
              <a:latin typeface="Arial" panose="020B0604020202020204" pitchFamily="34" charset="0"/>
            </a:endParaRPr>
          </a:p>
        </p:txBody>
      </p:sp>
      <p:sp>
        <p:nvSpPr>
          <p:cNvPr id="6" name="Rectangle 5"/>
          <p:cNvSpPr/>
          <p:nvPr/>
        </p:nvSpPr>
        <p:spPr>
          <a:xfrm>
            <a:off x="0" y="1311991"/>
            <a:ext cx="4043190" cy="5113671"/>
          </a:xfrm>
          <a:prstGeom prst="rect">
            <a:avLst/>
          </a:prstGeom>
        </p:spPr>
        <p:txBody>
          <a:bodyPr wrap="square">
            <a:spAutoFit/>
          </a:bodyPr>
          <a:lstStyle/>
          <a:p>
            <a:r>
              <a:rPr lang="fr-FR" sz="900" i="1" dirty="0" err="1">
                <a:solidFill>
                  <a:srgbClr val="008000"/>
                </a:solidFill>
                <a:latin typeface="Arial" panose="020B0604020202020204" pitchFamily="34" charset="0"/>
              </a:rPr>
              <a:t>Oncostemum</a:t>
            </a:r>
            <a:r>
              <a:rPr lang="fr-FR" sz="900" i="1" dirty="0">
                <a:solidFill>
                  <a:srgbClr val="008000"/>
                </a:solidFill>
                <a:latin typeface="Arial" panose="020B0604020202020204" pitchFamily="34" charset="0"/>
              </a:rPr>
              <a:t> </a:t>
            </a:r>
            <a:r>
              <a:rPr lang="fr-FR" sz="900" i="1" dirty="0" err="1">
                <a:solidFill>
                  <a:srgbClr val="008000"/>
                </a:solidFill>
                <a:latin typeface="Arial" panose="020B0604020202020204" pitchFamily="34" charset="0"/>
              </a:rPr>
              <a:t>cauliflorum</a:t>
            </a:r>
            <a:r>
              <a:rPr lang="fr-FR" sz="900" i="1" dirty="0">
                <a:solidFill>
                  <a:srgbClr val="008000"/>
                </a:solidFill>
                <a:latin typeface="Arial" panose="020B0604020202020204" pitchFamily="34" charset="0"/>
              </a:rPr>
              <a:t>	rare	X</a:t>
            </a:r>
          </a:p>
          <a:p>
            <a:r>
              <a:rPr lang="fr-FR" sz="900" i="1" dirty="0" err="1">
                <a:solidFill>
                  <a:srgbClr val="008000"/>
                </a:solidFill>
                <a:latin typeface="Arial" panose="020B0604020202020204" pitchFamily="34" charset="0"/>
              </a:rPr>
              <a:t>Oncostemum</a:t>
            </a:r>
            <a:r>
              <a:rPr lang="fr-FR" sz="900" i="1" dirty="0">
                <a:solidFill>
                  <a:srgbClr val="008000"/>
                </a:solidFill>
                <a:latin typeface="Arial" panose="020B0604020202020204" pitchFamily="34" charset="0"/>
              </a:rPr>
              <a:t> </a:t>
            </a:r>
            <a:r>
              <a:rPr lang="fr-FR" sz="900" i="1" dirty="0" err="1">
                <a:solidFill>
                  <a:srgbClr val="008000"/>
                </a:solidFill>
                <a:latin typeface="Arial" panose="020B0604020202020204" pitchFamily="34" charset="0"/>
              </a:rPr>
              <a:t>evonymoides</a:t>
            </a:r>
            <a:r>
              <a:rPr lang="fr-FR" sz="900" i="1" dirty="0">
                <a:solidFill>
                  <a:srgbClr val="008000"/>
                </a:solidFill>
                <a:latin typeface="Arial" panose="020B0604020202020204" pitchFamily="34" charset="0"/>
              </a:rPr>
              <a:t> 	rare	X</a:t>
            </a:r>
          </a:p>
          <a:p>
            <a:r>
              <a:rPr lang="fr-FR" sz="900" i="1" dirty="0" err="1">
                <a:solidFill>
                  <a:srgbClr val="008000"/>
                </a:solidFill>
                <a:latin typeface="Arial" panose="020B0604020202020204" pitchFamily="34" charset="0"/>
              </a:rPr>
              <a:t>Oncostemum</a:t>
            </a:r>
            <a:r>
              <a:rPr lang="fr-FR" sz="900" i="1" dirty="0">
                <a:solidFill>
                  <a:srgbClr val="008000"/>
                </a:solidFill>
                <a:latin typeface="Arial" panose="020B0604020202020204" pitchFamily="34" charset="0"/>
              </a:rPr>
              <a:t> </a:t>
            </a:r>
            <a:r>
              <a:rPr lang="fr-FR" sz="900" i="1" dirty="0" err="1">
                <a:solidFill>
                  <a:srgbClr val="008000"/>
                </a:solidFill>
                <a:latin typeface="Arial" panose="020B0604020202020204" pitchFamily="34" charset="0"/>
              </a:rPr>
              <a:t>filicinum</a:t>
            </a:r>
            <a:r>
              <a:rPr lang="fr-FR" sz="900" i="1" dirty="0">
                <a:solidFill>
                  <a:srgbClr val="008000"/>
                </a:solidFill>
                <a:latin typeface="Arial" panose="020B0604020202020204" pitchFamily="34" charset="0"/>
              </a:rPr>
              <a:t>	rare	X</a:t>
            </a:r>
          </a:p>
          <a:p>
            <a:r>
              <a:rPr lang="fr-FR" sz="900" i="1" dirty="0" err="1">
                <a:solidFill>
                  <a:srgbClr val="008000"/>
                </a:solidFill>
                <a:latin typeface="Arial" panose="020B0604020202020204" pitchFamily="34" charset="0"/>
              </a:rPr>
              <a:t>Oncostemum</a:t>
            </a:r>
            <a:r>
              <a:rPr lang="fr-FR" sz="900" i="1" dirty="0">
                <a:solidFill>
                  <a:srgbClr val="008000"/>
                </a:solidFill>
                <a:latin typeface="Arial" panose="020B0604020202020204" pitchFamily="34" charset="0"/>
              </a:rPr>
              <a:t> </a:t>
            </a:r>
            <a:r>
              <a:rPr lang="fr-FR" sz="900" i="1" dirty="0" err="1">
                <a:solidFill>
                  <a:srgbClr val="008000"/>
                </a:solidFill>
                <a:latin typeface="Arial" panose="020B0604020202020204" pitchFamily="34" charset="0"/>
              </a:rPr>
              <a:t>humbertianum</a:t>
            </a:r>
            <a:r>
              <a:rPr lang="fr-FR" sz="900" i="1" dirty="0">
                <a:solidFill>
                  <a:srgbClr val="008000"/>
                </a:solidFill>
                <a:latin typeface="Arial" panose="020B0604020202020204" pitchFamily="34" charset="0"/>
              </a:rPr>
              <a:t>	rare	X</a:t>
            </a:r>
          </a:p>
          <a:p>
            <a:r>
              <a:rPr lang="fr-FR" sz="900" i="1" dirty="0" err="1">
                <a:solidFill>
                  <a:srgbClr val="008000"/>
                </a:solidFill>
                <a:latin typeface="Arial" panose="020B0604020202020204" pitchFamily="34" charset="0"/>
              </a:rPr>
              <a:t>Oncostemum</a:t>
            </a:r>
            <a:r>
              <a:rPr lang="fr-FR" sz="900" i="1" dirty="0">
                <a:solidFill>
                  <a:srgbClr val="008000"/>
                </a:solidFill>
                <a:latin typeface="Arial" panose="020B0604020202020204" pitchFamily="34" charset="0"/>
              </a:rPr>
              <a:t> </a:t>
            </a:r>
            <a:r>
              <a:rPr lang="fr-FR" sz="900" i="1" dirty="0" err="1">
                <a:solidFill>
                  <a:srgbClr val="008000"/>
                </a:solidFill>
                <a:latin typeface="Arial" panose="020B0604020202020204" pitchFamily="34" charset="0"/>
              </a:rPr>
              <a:t>laevigatum</a:t>
            </a:r>
            <a:r>
              <a:rPr lang="fr-FR" sz="900" i="1" dirty="0">
                <a:solidFill>
                  <a:srgbClr val="008000"/>
                </a:solidFill>
                <a:latin typeface="Arial" panose="020B0604020202020204" pitchFamily="34" charset="0"/>
              </a:rPr>
              <a:t>	rare	X</a:t>
            </a:r>
          </a:p>
          <a:p>
            <a:r>
              <a:rPr lang="fr-FR" sz="900" i="1" dirty="0" err="1">
                <a:solidFill>
                  <a:srgbClr val="008000"/>
                </a:solidFill>
                <a:latin typeface="Arial" panose="020B0604020202020204" pitchFamily="34" charset="0"/>
              </a:rPr>
              <a:t>Oncostemum</a:t>
            </a:r>
            <a:r>
              <a:rPr lang="fr-FR" sz="900" i="1" dirty="0">
                <a:solidFill>
                  <a:srgbClr val="008000"/>
                </a:solidFill>
                <a:latin typeface="Arial" panose="020B0604020202020204" pitchFamily="34" charset="0"/>
              </a:rPr>
              <a:t> </a:t>
            </a:r>
            <a:r>
              <a:rPr lang="fr-FR" sz="900" i="1" dirty="0" err="1">
                <a:solidFill>
                  <a:srgbClr val="008000"/>
                </a:solidFill>
                <a:latin typeface="Arial" panose="020B0604020202020204" pitchFamily="34" charset="0"/>
              </a:rPr>
              <a:t>linearisepalum</a:t>
            </a:r>
            <a:r>
              <a:rPr lang="fr-FR" sz="900" i="1" dirty="0">
                <a:solidFill>
                  <a:srgbClr val="008000"/>
                </a:solidFill>
                <a:latin typeface="Arial" panose="020B0604020202020204" pitchFamily="34" charset="0"/>
              </a:rPr>
              <a:t>	rare	X</a:t>
            </a:r>
          </a:p>
          <a:p>
            <a:r>
              <a:rPr lang="fr-FR" sz="900" i="1" dirty="0" err="1">
                <a:solidFill>
                  <a:srgbClr val="008000"/>
                </a:solidFill>
                <a:latin typeface="Arial" panose="020B0604020202020204" pitchFamily="34" charset="0"/>
              </a:rPr>
              <a:t>Oncostemum</a:t>
            </a:r>
            <a:r>
              <a:rPr lang="fr-FR" sz="900" i="1" dirty="0">
                <a:solidFill>
                  <a:srgbClr val="008000"/>
                </a:solidFill>
                <a:latin typeface="Arial" panose="020B0604020202020204" pitchFamily="34" charset="0"/>
              </a:rPr>
              <a:t> </a:t>
            </a:r>
            <a:r>
              <a:rPr lang="fr-FR" sz="900" i="1" dirty="0" err="1">
                <a:solidFill>
                  <a:srgbClr val="008000"/>
                </a:solidFill>
                <a:latin typeface="Arial" panose="020B0604020202020204" pitchFamily="34" charset="0"/>
              </a:rPr>
              <a:t>neriifolium</a:t>
            </a:r>
            <a:r>
              <a:rPr lang="fr-FR" sz="900" i="1" dirty="0">
                <a:solidFill>
                  <a:srgbClr val="008000"/>
                </a:solidFill>
                <a:latin typeface="Arial" panose="020B0604020202020204" pitchFamily="34" charset="0"/>
              </a:rPr>
              <a:t>	rare	X</a:t>
            </a:r>
          </a:p>
          <a:p>
            <a:r>
              <a:rPr lang="fr-FR" sz="900" i="1" dirty="0" err="1">
                <a:solidFill>
                  <a:srgbClr val="008000"/>
                </a:solidFill>
                <a:latin typeface="Arial" panose="020B0604020202020204" pitchFamily="34" charset="0"/>
              </a:rPr>
              <a:t>Oncostemum</a:t>
            </a:r>
            <a:r>
              <a:rPr lang="fr-FR" sz="900" i="1" dirty="0">
                <a:solidFill>
                  <a:srgbClr val="008000"/>
                </a:solidFill>
                <a:latin typeface="Arial" panose="020B0604020202020204" pitchFamily="34" charset="0"/>
              </a:rPr>
              <a:t> </a:t>
            </a:r>
            <a:r>
              <a:rPr lang="fr-FR" sz="900" i="1" dirty="0" err="1">
                <a:solidFill>
                  <a:srgbClr val="008000"/>
                </a:solidFill>
                <a:latin typeface="Arial" panose="020B0604020202020204" pitchFamily="34" charset="0"/>
              </a:rPr>
              <a:t>nitidulum</a:t>
            </a:r>
            <a:r>
              <a:rPr lang="fr-FR" sz="900" i="1" dirty="0">
                <a:solidFill>
                  <a:srgbClr val="008000"/>
                </a:solidFill>
                <a:latin typeface="Arial" panose="020B0604020202020204" pitchFamily="34" charset="0"/>
              </a:rPr>
              <a:t>	rare	X</a:t>
            </a:r>
          </a:p>
          <a:p>
            <a:r>
              <a:rPr lang="fr-FR" sz="900" i="1" dirty="0" err="1">
                <a:solidFill>
                  <a:srgbClr val="008000"/>
                </a:solidFill>
                <a:latin typeface="Arial" panose="020B0604020202020204" pitchFamily="34" charset="0"/>
              </a:rPr>
              <a:t>Oncostemum</a:t>
            </a:r>
            <a:r>
              <a:rPr lang="fr-FR" sz="900" i="1" dirty="0">
                <a:solidFill>
                  <a:srgbClr val="008000"/>
                </a:solidFill>
                <a:latin typeface="Arial" panose="020B0604020202020204" pitchFamily="34" charset="0"/>
              </a:rPr>
              <a:t> </a:t>
            </a:r>
            <a:r>
              <a:rPr lang="fr-FR" sz="900" i="1" dirty="0" err="1">
                <a:solidFill>
                  <a:srgbClr val="008000"/>
                </a:solidFill>
                <a:latin typeface="Arial" panose="020B0604020202020204" pitchFamily="34" charset="0"/>
              </a:rPr>
              <a:t>oliganthum</a:t>
            </a:r>
            <a:r>
              <a:rPr lang="fr-FR" sz="900" i="1" dirty="0">
                <a:solidFill>
                  <a:srgbClr val="008000"/>
                </a:solidFill>
                <a:latin typeface="Arial" panose="020B0604020202020204" pitchFamily="34" charset="0"/>
              </a:rPr>
              <a:t>	rare	X</a:t>
            </a:r>
          </a:p>
          <a:p>
            <a:r>
              <a:rPr lang="fr-FR" sz="900" i="1" dirty="0" err="1">
                <a:solidFill>
                  <a:srgbClr val="008000"/>
                </a:solidFill>
                <a:latin typeface="Arial" panose="020B0604020202020204" pitchFamily="34" charset="0"/>
                <a:cs typeface="Arial" panose="020B0604020202020204" pitchFamily="34" charset="0"/>
              </a:rPr>
              <a:t>Oncostemum</a:t>
            </a:r>
            <a:r>
              <a:rPr lang="fr-FR" sz="900" i="1" dirty="0">
                <a:solidFill>
                  <a:srgbClr val="008000"/>
                </a:solidFill>
                <a:latin typeface="Arial" panose="020B0604020202020204" pitchFamily="34" charset="0"/>
                <a:cs typeface="Arial" panose="020B0604020202020204" pitchFamily="34" charset="0"/>
              </a:rPr>
              <a:t> </a:t>
            </a:r>
            <a:r>
              <a:rPr lang="fr-FR" sz="900" i="1" dirty="0" err="1" smtClean="0">
                <a:solidFill>
                  <a:srgbClr val="008000"/>
                </a:solidFill>
                <a:latin typeface="Arial" panose="020B0604020202020204" pitchFamily="34" charset="0"/>
                <a:cs typeface="Arial" panose="020B0604020202020204" pitchFamily="34" charset="0"/>
              </a:rPr>
              <a:t>paniculatum</a:t>
            </a:r>
            <a:endParaRPr lang="fr-FR" sz="900" i="1" dirty="0" smtClean="0">
              <a:solidFill>
                <a:srgbClr val="008000"/>
              </a:solidFill>
              <a:latin typeface="Arial" panose="020B0604020202020204" pitchFamily="34" charset="0"/>
              <a:cs typeface="Arial" panose="020B0604020202020204" pitchFamily="34" charset="0"/>
            </a:endParaRPr>
          </a:p>
          <a:p>
            <a:endParaRPr lang="fr-FR" sz="900" i="1" dirty="0">
              <a:solidFill>
                <a:srgbClr val="008000"/>
              </a:solidFill>
              <a:latin typeface="Arial" panose="020B0604020202020204" pitchFamily="34" charset="0"/>
              <a:cs typeface="Arial" panose="020B0604020202020204" pitchFamily="34" charset="0"/>
            </a:endParaRPr>
          </a:p>
          <a:p>
            <a:r>
              <a:rPr lang="fr-FR" sz="900" i="1" dirty="0" err="1" smtClean="0">
                <a:solidFill>
                  <a:srgbClr val="008000"/>
                </a:solidFill>
                <a:latin typeface="Arial" panose="020B0604020202020204" pitchFamily="34" charset="0"/>
                <a:cs typeface="Arial" panose="020B0604020202020204" pitchFamily="34" charset="0"/>
              </a:rPr>
              <a:t>Pyrostria</a:t>
            </a:r>
            <a:r>
              <a:rPr lang="fr-FR" sz="900" i="1" dirty="0" smtClean="0">
                <a:solidFill>
                  <a:srgbClr val="008000"/>
                </a:solidFill>
                <a:latin typeface="Arial" panose="020B0604020202020204" pitchFamily="34" charset="0"/>
                <a:cs typeface="Arial" panose="020B0604020202020204" pitchFamily="34" charset="0"/>
              </a:rPr>
              <a:t> </a:t>
            </a:r>
            <a:r>
              <a:rPr lang="fr-FR" sz="900" i="1" dirty="0" err="1" smtClean="0">
                <a:solidFill>
                  <a:srgbClr val="008000"/>
                </a:solidFill>
                <a:latin typeface="Arial" panose="020B0604020202020204" pitchFamily="34" charset="0"/>
                <a:cs typeface="Arial" panose="020B0604020202020204" pitchFamily="34" charset="0"/>
              </a:rPr>
              <a:t>analamazaotrensis</a:t>
            </a:r>
            <a:r>
              <a:rPr lang="fr-FR" sz="900" i="1" dirty="0">
                <a:solidFill>
                  <a:srgbClr val="008000"/>
                </a:solidFill>
                <a:latin typeface="Arial" panose="020B0604020202020204" pitchFamily="34" charset="0"/>
                <a:cs typeface="Arial" panose="020B0604020202020204" pitchFamily="34" charset="0"/>
              </a:rPr>
              <a:t>	</a:t>
            </a:r>
            <a:r>
              <a:rPr lang="fr-FR" sz="900" dirty="0" smtClean="0">
                <a:solidFill>
                  <a:srgbClr val="008000"/>
                </a:solidFill>
                <a:latin typeface="Arial" panose="020B0604020202020204" pitchFamily="34" charset="0"/>
                <a:cs typeface="Arial" panose="020B0604020202020204" pitchFamily="34" charset="0"/>
              </a:rPr>
              <a:t>rare	X</a:t>
            </a:r>
            <a:endParaRPr lang="fr-FR" sz="900" dirty="0">
              <a:solidFill>
                <a:srgbClr val="008000"/>
              </a:solidFill>
              <a:latin typeface="Arial" panose="020B0604020202020204" pitchFamily="34" charset="0"/>
              <a:cs typeface="Arial" panose="020B0604020202020204" pitchFamily="34" charset="0"/>
            </a:endParaRPr>
          </a:p>
          <a:p>
            <a:r>
              <a:rPr lang="en-US" sz="900" i="1" dirty="0" err="1">
                <a:solidFill>
                  <a:srgbClr val="008000"/>
                </a:solidFill>
                <a:latin typeface="Arial" panose="020B0604020202020204" pitchFamily="34" charset="0"/>
                <a:cs typeface="Arial" panose="020B0604020202020204" pitchFamily="34" charset="0"/>
              </a:rPr>
              <a:t>Rhodolaena</a:t>
            </a:r>
            <a:r>
              <a:rPr lang="en-US" sz="900" i="1" dirty="0">
                <a:solidFill>
                  <a:srgbClr val="008000"/>
                </a:solidFill>
                <a:latin typeface="Arial" panose="020B0604020202020204" pitchFamily="34" charset="0"/>
                <a:cs typeface="Arial" panose="020B0604020202020204" pitchFamily="34" charset="0"/>
              </a:rPr>
              <a:t> </a:t>
            </a:r>
            <a:r>
              <a:rPr lang="en-US" sz="900" i="1" dirty="0" err="1" smtClean="0">
                <a:solidFill>
                  <a:srgbClr val="008000"/>
                </a:solidFill>
                <a:latin typeface="Arial" panose="020B0604020202020204" pitchFamily="34" charset="0"/>
                <a:cs typeface="Arial" panose="020B0604020202020204" pitchFamily="34" charset="0"/>
              </a:rPr>
              <a:t>bakeriana</a:t>
            </a:r>
            <a:r>
              <a:rPr lang="en-US" sz="900" i="1" dirty="0">
                <a:solidFill>
                  <a:srgbClr val="008000"/>
                </a:solidFill>
                <a:latin typeface="Arial" panose="020B0604020202020204" pitchFamily="34" charset="0"/>
                <a:cs typeface="Arial" panose="020B0604020202020204" pitchFamily="34" charset="0"/>
              </a:rPr>
              <a:t>	</a:t>
            </a:r>
            <a:r>
              <a:rPr lang="en-US" sz="900" dirty="0" smtClean="0">
                <a:solidFill>
                  <a:srgbClr val="008000"/>
                </a:solidFill>
                <a:latin typeface="Arial" panose="020B0604020202020204" pitchFamily="34" charset="0"/>
                <a:cs typeface="Arial" panose="020B0604020202020204" pitchFamily="34" charset="0"/>
              </a:rPr>
              <a:t>patrimonial </a:t>
            </a:r>
            <a:r>
              <a:rPr lang="en-US" sz="900" dirty="0">
                <a:solidFill>
                  <a:srgbClr val="008000"/>
                </a:solidFill>
                <a:latin typeface="Arial" panose="020B0604020202020204" pitchFamily="34" charset="0"/>
                <a:cs typeface="Arial" panose="020B0604020202020204" pitchFamily="34" charset="0"/>
              </a:rPr>
              <a:t>value </a:t>
            </a:r>
            <a:r>
              <a:rPr lang="en-US" sz="900" dirty="0" smtClean="0">
                <a:solidFill>
                  <a:srgbClr val="008000"/>
                </a:solidFill>
                <a:latin typeface="Arial" panose="020B0604020202020204" pitchFamily="34" charset="0"/>
                <a:cs typeface="Arial" panose="020B0604020202020204" pitchFamily="34" charset="0"/>
              </a:rPr>
              <a:t>X	as </a:t>
            </a:r>
            <a:r>
              <a:rPr lang="en-US" sz="900" dirty="0">
                <a:solidFill>
                  <a:srgbClr val="008000"/>
                </a:solidFill>
                <a:latin typeface="Arial" panose="020B0604020202020204" pitchFamily="34" charset="0"/>
                <a:cs typeface="Arial" panose="020B0604020202020204" pitchFamily="34" charset="0"/>
              </a:rPr>
              <a:t>defined by MBG</a:t>
            </a:r>
          </a:p>
          <a:p>
            <a:r>
              <a:rPr lang="it-IT" sz="900" i="1" dirty="0">
                <a:solidFill>
                  <a:srgbClr val="008000"/>
                </a:solidFill>
                <a:latin typeface="Arial" panose="020B0604020202020204" pitchFamily="34" charset="0"/>
                <a:cs typeface="Arial" panose="020B0604020202020204" pitchFamily="34" charset="0"/>
              </a:rPr>
              <a:t>Rhynchospora sp. nov. </a:t>
            </a:r>
            <a:r>
              <a:rPr lang="it-IT" sz="900" i="1" dirty="0" smtClean="0">
                <a:solidFill>
                  <a:srgbClr val="008000"/>
                </a:solidFill>
                <a:latin typeface="Arial" panose="020B0604020202020204" pitchFamily="34" charset="0"/>
                <a:cs typeface="Arial" panose="020B0604020202020204" pitchFamily="34" charset="0"/>
              </a:rPr>
              <a:t>1	</a:t>
            </a:r>
            <a:r>
              <a:rPr lang="it-IT" sz="900" dirty="0" smtClean="0">
                <a:solidFill>
                  <a:srgbClr val="008000"/>
                </a:solidFill>
                <a:latin typeface="Arial" panose="020B0604020202020204" pitchFamily="34" charset="0"/>
                <a:cs typeface="Arial" panose="020B0604020202020204" pitchFamily="34" charset="0"/>
              </a:rPr>
              <a:t>rare	X</a:t>
            </a:r>
            <a:endParaRPr lang="it-IT" sz="900" dirty="0">
              <a:solidFill>
                <a:srgbClr val="008000"/>
              </a:solidFill>
              <a:latin typeface="Arial" panose="020B0604020202020204" pitchFamily="34" charset="0"/>
              <a:cs typeface="Arial" panose="020B0604020202020204" pitchFamily="34" charset="0"/>
            </a:endParaRPr>
          </a:p>
          <a:p>
            <a:r>
              <a:rPr lang="fr-FR" sz="900" i="1" dirty="0" err="1">
                <a:solidFill>
                  <a:srgbClr val="008000"/>
                </a:solidFill>
                <a:latin typeface="Arial" panose="020B0604020202020204" pitchFamily="34" charset="0"/>
                <a:cs typeface="Arial" panose="020B0604020202020204" pitchFamily="34" charset="0"/>
              </a:rPr>
              <a:t>Saldinia</a:t>
            </a:r>
            <a:r>
              <a:rPr lang="fr-FR" sz="900" i="1" dirty="0">
                <a:solidFill>
                  <a:srgbClr val="008000"/>
                </a:solidFill>
                <a:latin typeface="Arial" panose="020B0604020202020204" pitchFamily="34" charset="0"/>
                <a:cs typeface="Arial" panose="020B0604020202020204" pitchFamily="34" charset="0"/>
              </a:rPr>
              <a:t> </a:t>
            </a:r>
            <a:r>
              <a:rPr lang="fr-FR" sz="900" i="1" dirty="0" err="1" smtClean="0">
                <a:solidFill>
                  <a:srgbClr val="008000"/>
                </a:solidFill>
                <a:latin typeface="Arial" panose="020B0604020202020204" pitchFamily="34" charset="0"/>
                <a:cs typeface="Arial" panose="020B0604020202020204" pitchFamily="34" charset="0"/>
              </a:rPr>
              <a:t>coursiana</a:t>
            </a:r>
            <a:r>
              <a:rPr lang="fr-FR" sz="900" i="1" dirty="0">
                <a:solidFill>
                  <a:srgbClr val="008000"/>
                </a:solidFill>
                <a:latin typeface="Arial" panose="020B0604020202020204" pitchFamily="34" charset="0"/>
                <a:cs typeface="Arial" panose="020B0604020202020204" pitchFamily="34" charset="0"/>
              </a:rPr>
              <a:t>	</a:t>
            </a:r>
            <a:r>
              <a:rPr lang="fr-FR" sz="900" dirty="0" smtClean="0">
                <a:solidFill>
                  <a:srgbClr val="008000"/>
                </a:solidFill>
                <a:latin typeface="Arial" panose="020B0604020202020204" pitchFamily="34" charset="0"/>
                <a:cs typeface="Arial" panose="020B0604020202020204" pitchFamily="34" charset="0"/>
              </a:rPr>
              <a:t>rare	X</a:t>
            </a:r>
            <a:endParaRPr lang="fr-FR" sz="900" dirty="0">
              <a:solidFill>
                <a:srgbClr val="008000"/>
              </a:solidFill>
              <a:latin typeface="Arial" panose="020B0604020202020204" pitchFamily="34" charset="0"/>
              <a:cs typeface="Arial" panose="020B0604020202020204" pitchFamily="34" charset="0"/>
            </a:endParaRPr>
          </a:p>
          <a:p>
            <a:r>
              <a:rPr lang="fr-FR" sz="900" i="1" dirty="0" err="1">
                <a:solidFill>
                  <a:srgbClr val="008000"/>
                </a:solidFill>
                <a:latin typeface="Arial" panose="020B0604020202020204" pitchFamily="34" charset="0"/>
                <a:cs typeface="Arial" panose="020B0604020202020204" pitchFamily="34" charset="0"/>
              </a:rPr>
              <a:t>Saldinia</a:t>
            </a:r>
            <a:r>
              <a:rPr lang="fr-FR" sz="900" i="1" dirty="0">
                <a:solidFill>
                  <a:srgbClr val="008000"/>
                </a:solidFill>
                <a:latin typeface="Arial" panose="020B0604020202020204" pitchFamily="34" charset="0"/>
                <a:cs typeface="Arial" panose="020B0604020202020204" pitchFamily="34" charset="0"/>
              </a:rPr>
              <a:t> </a:t>
            </a:r>
            <a:r>
              <a:rPr lang="fr-FR" sz="900" i="1" dirty="0" err="1" smtClean="0">
                <a:solidFill>
                  <a:srgbClr val="008000"/>
                </a:solidFill>
                <a:latin typeface="Arial" panose="020B0604020202020204" pitchFamily="34" charset="0"/>
                <a:cs typeface="Arial" panose="020B0604020202020204" pitchFamily="34" charset="0"/>
              </a:rPr>
              <a:t>mandracensis</a:t>
            </a:r>
            <a:r>
              <a:rPr lang="fr-FR" sz="900" i="1" dirty="0">
                <a:solidFill>
                  <a:srgbClr val="008000"/>
                </a:solidFill>
                <a:latin typeface="Arial" panose="020B0604020202020204" pitchFamily="34" charset="0"/>
                <a:cs typeface="Arial" panose="020B0604020202020204" pitchFamily="34" charset="0"/>
              </a:rPr>
              <a:t>	</a:t>
            </a:r>
            <a:r>
              <a:rPr lang="fr-FR" sz="900" dirty="0" smtClean="0">
                <a:solidFill>
                  <a:srgbClr val="008000"/>
                </a:solidFill>
                <a:latin typeface="Arial" panose="020B0604020202020204" pitchFamily="34" charset="0"/>
                <a:cs typeface="Arial" panose="020B0604020202020204" pitchFamily="34" charset="0"/>
              </a:rPr>
              <a:t>rare	X</a:t>
            </a:r>
            <a:endParaRPr lang="fr-FR" sz="900" dirty="0">
              <a:solidFill>
                <a:srgbClr val="008000"/>
              </a:solidFill>
              <a:latin typeface="Arial" panose="020B0604020202020204" pitchFamily="34" charset="0"/>
              <a:cs typeface="Arial" panose="020B0604020202020204" pitchFamily="34" charset="0"/>
            </a:endParaRPr>
          </a:p>
          <a:p>
            <a:r>
              <a:rPr lang="fr-FR" sz="900" i="1" dirty="0" err="1">
                <a:solidFill>
                  <a:srgbClr val="008000"/>
                </a:solidFill>
                <a:latin typeface="Arial" panose="020B0604020202020204" pitchFamily="34" charset="0"/>
                <a:cs typeface="Arial" panose="020B0604020202020204" pitchFamily="34" charset="0"/>
              </a:rPr>
              <a:t>Saldinia</a:t>
            </a:r>
            <a:r>
              <a:rPr lang="fr-FR" sz="900" i="1" dirty="0">
                <a:solidFill>
                  <a:srgbClr val="008000"/>
                </a:solidFill>
                <a:latin typeface="Arial" panose="020B0604020202020204" pitchFamily="34" charset="0"/>
                <a:cs typeface="Arial" panose="020B0604020202020204" pitchFamily="34" charset="0"/>
              </a:rPr>
              <a:t> </a:t>
            </a:r>
            <a:r>
              <a:rPr lang="fr-FR" sz="900" i="1" dirty="0" err="1" smtClean="0">
                <a:solidFill>
                  <a:srgbClr val="008000"/>
                </a:solidFill>
                <a:latin typeface="Arial" panose="020B0604020202020204" pitchFamily="34" charset="0"/>
                <a:cs typeface="Arial" panose="020B0604020202020204" pitchFamily="34" charset="0"/>
              </a:rPr>
              <a:t>myrtilloides</a:t>
            </a:r>
            <a:r>
              <a:rPr lang="fr-FR" sz="900" i="1" dirty="0">
                <a:solidFill>
                  <a:srgbClr val="008000"/>
                </a:solidFill>
                <a:latin typeface="Arial" panose="020B0604020202020204" pitchFamily="34" charset="0"/>
                <a:cs typeface="Arial" panose="020B0604020202020204" pitchFamily="34" charset="0"/>
              </a:rPr>
              <a:t>	</a:t>
            </a:r>
            <a:r>
              <a:rPr lang="fr-FR" sz="900" dirty="0" smtClean="0">
                <a:solidFill>
                  <a:srgbClr val="008000"/>
                </a:solidFill>
                <a:latin typeface="Arial" panose="020B0604020202020204" pitchFamily="34" charset="0"/>
                <a:cs typeface="Arial" panose="020B0604020202020204" pitchFamily="34" charset="0"/>
              </a:rPr>
              <a:t>rare	X</a:t>
            </a:r>
            <a:endParaRPr lang="fr-FR" sz="900" dirty="0">
              <a:solidFill>
                <a:srgbClr val="008000"/>
              </a:solidFill>
              <a:latin typeface="Arial" panose="020B0604020202020204" pitchFamily="34" charset="0"/>
              <a:cs typeface="Arial" panose="020B0604020202020204" pitchFamily="34" charset="0"/>
            </a:endParaRPr>
          </a:p>
          <a:p>
            <a:r>
              <a:rPr lang="fr-FR" sz="900" i="1" dirty="0" err="1">
                <a:solidFill>
                  <a:srgbClr val="008000"/>
                </a:solidFill>
                <a:latin typeface="Arial" panose="020B0604020202020204" pitchFamily="34" charset="0"/>
                <a:cs typeface="Arial" panose="020B0604020202020204" pitchFamily="34" charset="0"/>
              </a:rPr>
              <a:t>Saldinia</a:t>
            </a:r>
            <a:r>
              <a:rPr lang="fr-FR" sz="900" i="1" dirty="0">
                <a:solidFill>
                  <a:srgbClr val="008000"/>
                </a:solidFill>
                <a:latin typeface="Arial" panose="020B0604020202020204" pitchFamily="34" charset="0"/>
                <a:cs typeface="Arial" panose="020B0604020202020204" pitchFamily="34" charset="0"/>
              </a:rPr>
              <a:t> </a:t>
            </a:r>
            <a:r>
              <a:rPr lang="fr-FR" sz="900" i="1" dirty="0" err="1" smtClean="0">
                <a:solidFill>
                  <a:srgbClr val="008000"/>
                </a:solidFill>
                <a:latin typeface="Arial" panose="020B0604020202020204" pitchFamily="34" charset="0"/>
                <a:cs typeface="Arial" panose="020B0604020202020204" pitchFamily="34" charset="0"/>
              </a:rPr>
              <a:t>proboscidea</a:t>
            </a:r>
            <a:r>
              <a:rPr lang="fr-FR" sz="900" i="1" dirty="0">
                <a:solidFill>
                  <a:srgbClr val="008000"/>
                </a:solidFill>
                <a:latin typeface="Arial" panose="020B0604020202020204" pitchFamily="34" charset="0"/>
                <a:cs typeface="Arial" panose="020B0604020202020204" pitchFamily="34" charset="0"/>
              </a:rPr>
              <a:t>	</a:t>
            </a:r>
            <a:r>
              <a:rPr lang="fr-FR" sz="900" dirty="0" smtClean="0">
                <a:solidFill>
                  <a:srgbClr val="008000"/>
                </a:solidFill>
                <a:latin typeface="Arial" panose="020B0604020202020204" pitchFamily="34" charset="0"/>
                <a:cs typeface="Arial" panose="020B0604020202020204" pitchFamily="34" charset="0"/>
              </a:rPr>
              <a:t>rare	X</a:t>
            </a:r>
            <a:endParaRPr lang="fr-FR" sz="900" dirty="0">
              <a:solidFill>
                <a:srgbClr val="008000"/>
              </a:solidFill>
              <a:latin typeface="Arial" panose="020B0604020202020204" pitchFamily="34" charset="0"/>
              <a:cs typeface="Arial" panose="020B0604020202020204" pitchFamily="34" charset="0"/>
            </a:endParaRPr>
          </a:p>
          <a:p>
            <a:r>
              <a:rPr lang="en-US" sz="900" i="1" dirty="0" err="1">
                <a:solidFill>
                  <a:srgbClr val="008000"/>
                </a:solidFill>
                <a:latin typeface="Arial" panose="020B0604020202020204" pitchFamily="34" charset="0"/>
                <a:cs typeface="Arial" panose="020B0604020202020204" pitchFamily="34" charset="0"/>
              </a:rPr>
              <a:t>Saldinia</a:t>
            </a:r>
            <a:r>
              <a:rPr lang="en-US" sz="900" i="1" dirty="0">
                <a:solidFill>
                  <a:srgbClr val="008000"/>
                </a:solidFill>
                <a:latin typeface="Arial" panose="020B0604020202020204" pitchFamily="34" charset="0"/>
                <a:cs typeface="Arial" panose="020B0604020202020204" pitchFamily="34" charset="0"/>
              </a:rPr>
              <a:t> </a:t>
            </a:r>
            <a:r>
              <a:rPr lang="en-US" sz="900" i="1" dirty="0" err="1" smtClean="0">
                <a:solidFill>
                  <a:srgbClr val="008000"/>
                </a:solidFill>
                <a:latin typeface="Arial" panose="020B0604020202020204" pitchFamily="34" charset="0"/>
                <a:cs typeface="Arial" panose="020B0604020202020204" pitchFamily="34" charset="0"/>
              </a:rPr>
              <a:t>sp</a:t>
            </a:r>
            <a:r>
              <a:rPr lang="en-US" sz="900" i="1" dirty="0">
                <a:solidFill>
                  <a:srgbClr val="008000"/>
                </a:solidFill>
                <a:latin typeface="Arial" panose="020B0604020202020204" pitchFamily="34" charset="0"/>
                <a:cs typeface="Arial" panose="020B0604020202020204" pitchFamily="34" charset="0"/>
              </a:rPr>
              <a:t>	</a:t>
            </a:r>
            <a:r>
              <a:rPr lang="en-US" sz="900" dirty="0" smtClean="0">
                <a:solidFill>
                  <a:srgbClr val="008000"/>
                </a:solidFill>
                <a:latin typeface="Arial" panose="020B0604020202020204" pitchFamily="34" charset="0"/>
                <a:cs typeface="Arial" panose="020B0604020202020204" pitchFamily="34" charset="0"/>
              </a:rPr>
              <a:t>patrimonial value	X	as </a:t>
            </a:r>
            <a:r>
              <a:rPr lang="en-US" sz="900" dirty="0">
                <a:solidFill>
                  <a:srgbClr val="008000"/>
                </a:solidFill>
                <a:latin typeface="Arial" panose="020B0604020202020204" pitchFamily="34" charset="0"/>
                <a:cs typeface="Arial" panose="020B0604020202020204" pitchFamily="34" charset="0"/>
              </a:rPr>
              <a:t>defined by MBG</a:t>
            </a:r>
          </a:p>
          <a:p>
            <a:r>
              <a:rPr lang="en-US" sz="900" i="1" dirty="0" err="1">
                <a:solidFill>
                  <a:srgbClr val="008000"/>
                </a:solidFill>
                <a:latin typeface="Arial" panose="020B0604020202020204" pitchFamily="34" charset="0"/>
                <a:cs typeface="Arial" panose="020B0604020202020204" pitchFamily="34" charset="0"/>
              </a:rPr>
              <a:t>Sarcolaena</a:t>
            </a:r>
            <a:r>
              <a:rPr lang="en-US" sz="900" i="1" dirty="0">
                <a:solidFill>
                  <a:srgbClr val="008000"/>
                </a:solidFill>
                <a:latin typeface="Arial" panose="020B0604020202020204" pitchFamily="34" charset="0"/>
                <a:cs typeface="Arial" panose="020B0604020202020204" pitchFamily="34" charset="0"/>
              </a:rPr>
              <a:t> </a:t>
            </a:r>
            <a:r>
              <a:rPr lang="en-US" sz="900" i="1" dirty="0" err="1" smtClean="0">
                <a:solidFill>
                  <a:srgbClr val="008000"/>
                </a:solidFill>
                <a:latin typeface="Arial" panose="020B0604020202020204" pitchFamily="34" charset="0"/>
                <a:cs typeface="Arial" panose="020B0604020202020204" pitchFamily="34" charset="0"/>
              </a:rPr>
              <a:t>sp</a:t>
            </a:r>
            <a:r>
              <a:rPr lang="en-US" sz="900" i="1" dirty="0">
                <a:solidFill>
                  <a:srgbClr val="008000"/>
                </a:solidFill>
                <a:latin typeface="Arial" panose="020B0604020202020204" pitchFamily="34" charset="0"/>
                <a:cs typeface="Arial" panose="020B0604020202020204" pitchFamily="34" charset="0"/>
              </a:rPr>
              <a:t>	</a:t>
            </a:r>
            <a:r>
              <a:rPr lang="en-US" sz="900" dirty="0" smtClean="0">
                <a:solidFill>
                  <a:srgbClr val="008000"/>
                </a:solidFill>
                <a:latin typeface="Arial" panose="020B0604020202020204" pitchFamily="34" charset="0"/>
                <a:cs typeface="Arial" panose="020B0604020202020204" pitchFamily="34" charset="0"/>
              </a:rPr>
              <a:t>patrimonial value	X	as </a:t>
            </a:r>
            <a:r>
              <a:rPr lang="en-US" sz="900" dirty="0">
                <a:solidFill>
                  <a:srgbClr val="008000"/>
                </a:solidFill>
                <a:latin typeface="Arial" panose="020B0604020202020204" pitchFamily="34" charset="0"/>
                <a:cs typeface="Arial" panose="020B0604020202020204" pitchFamily="34" charset="0"/>
              </a:rPr>
              <a:t>defined by MBG</a:t>
            </a:r>
          </a:p>
          <a:p>
            <a:r>
              <a:rPr lang="fr-FR" sz="900" i="1" dirty="0" err="1">
                <a:solidFill>
                  <a:srgbClr val="008000"/>
                </a:solidFill>
                <a:latin typeface="Arial" panose="020B0604020202020204" pitchFamily="34" charset="0"/>
                <a:cs typeface="Arial" panose="020B0604020202020204" pitchFamily="34" charset="0"/>
              </a:rPr>
              <a:t>Schismatoclada</a:t>
            </a:r>
            <a:r>
              <a:rPr lang="fr-FR" sz="900" i="1" dirty="0">
                <a:solidFill>
                  <a:srgbClr val="008000"/>
                </a:solidFill>
                <a:latin typeface="Arial" panose="020B0604020202020204" pitchFamily="34" charset="0"/>
                <a:cs typeface="Arial" panose="020B0604020202020204" pitchFamily="34" charset="0"/>
              </a:rPr>
              <a:t> </a:t>
            </a:r>
            <a:r>
              <a:rPr lang="fr-FR" sz="900" i="1" dirty="0" err="1" smtClean="0">
                <a:solidFill>
                  <a:srgbClr val="008000"/>
                </a:solidFill>
                <a:latin typeface="Arial" panose="020B0604020202020204" pitchFamily="34" charset="0"/>
                <a:cs typeface="Arial" panose="020B0604020202020204" pitchFamily="34" charset="0"/>
              </a:rPr>
              <a:t>concinna</a:t>
            </a:r>
            <a:r>
              <a:rPr lang="fr-FR" sz="900" i="1" dirty="0">
                <a:solidFill>
                  <a:srgbClr val="008000"/>
                </a:solidFill>
                <a:latin typeface="Arial" panose="020B0604020202020204" pitchFamily="34" charset="0"/>
                <a:cs typeface="Arial" panose="020B0604020202020204" pitchFamily="34" charset="0"/>
              </a:rPr>
              <a:t>	</a:t>
            </a:r>
            <a:r>
              <a:rPr lang="fr-FR" sz="900" dirty="0" smtClean="0">
                <a:solidFill>
                  <a:srgbClr val="008000"/>
                </a:solidFill>
                <a:latin typeface="Arial" panose="020B0604020202020204" pitchFamily="34" charset="0"/>
                <a:cs typeface="Arial" panose="020B0604020202020204" pitchFamily="34" charset="0"/>
              </a:rPr>
              <a:t>rare	X</a:t>
            </a:r>
            <a:endParaRPr lang="fr-FR" sz="900" dirty="0">
              <a:solidFill>
                <a:srgbClr val="008000"/>
              </a:solidFill>
              <a:latin typeface="Arial" panose="020B0604020202020204" pitchFamily="34" charset="0"/>
              <a:cs typeface="Arial" panose="020B0604020202020204" pitchFamily="34" charset="0"/>
            </a:endParaRPr>
          </a:p>
          <a:p>
            <a:r>
              <a:rPr lang="fr-FR" sz="900" i="1" dirty="0" err="1">
                <a:solidFill>
                  <a:srgbClr val="008000"/>
                </a:solidFill>
                <a:latin typeface="Arial" panose="020B0604020202020204" pitchFamily="34" charset="0"/>
                <a:cs typeface="Arial" panose="020B0604020202020204" pitchFamily="34" charset="0"/>
              </a:rPr>
              <a:t>Schismatoclada</a:t>
            </a:r>
            <a:r>
              <a:rPr lang="fr-FR" sz="900" i="1" dirty="0">
                <a:solidFill>
                  <a:srgbClr val="008000"/>
                </a:solidFill>
                <a:latin typeface="Arial" panose="020B0604020202020204" pitchFamily="34" charset="0"/>
                <a:cs typeface="Arial" panose="020B0604020202020204" pitchFamily="34" charset="0"/>
              </a:rPr>
              <a:t> </a:t>
            </a:r>
            <a:r>
              <a:rPr lang="fr-FR" sz="900" i="1" dirty="0" err="1" smtClean="0">
                <a:solidFill>
                  <a:srgbClr val="008000"/>
                </a:solidFill>
                <a:latin typeface="Arial" panose="020B0604020202020204" pitchFamily="34" charset="0"/>
                <a:cs typeface="Arial" panose="020B0604020202020204" pitchFamily="34" charset="0"/>
              </a:rPr>
              <a:t>psychotrioides</a:t>
            </a:r>
            <a:r>
              <a:rPr lang="fr-FR" sz="900" i="1" dirty="0">
                <a:solidFill>
                  <a:srgbClr val="008000"/>
                </a:solidFill>
                <a:latin typeface="Arial" panose="020B0604020202020204" pitchFamily="34" charset="0"/>
                <a:cs typeface="Arial" panose="020B0604020202020204" pitchFamily="34" charset="0"/>
              </a:rPr>
              <a:t>	</a:t>
            </a:r>
            <a:r>
              <a:rPr lang="fr-FR" sz="900" dirty="0" smtClean="0">
                <a:solidFill>
                  <a:srgbClr val="008000"/>
                </a:solidFill>
                <a:latin typeface="Arial" panose="020B0604020202020204" pitchFamily="34" charset="0"/>
                <a:cs typeface="Arial" panose="020B0604020202020204" pitchFamily="34" charset="0"/>
              </a:rPr>
              <a:t>rare	X</a:t>
            </a:r>
            <a:endParaRPr lang="fr-FR" sz="900" dirty="0">
              <a:solidFill>
                <a:srgbClr val="008000"/>
              </a:solidFill>
              <a:latin typeface="Arial" panose="020B0604020202020204" pitchFamily="34" charset="0"/>
              <a:cs typeface="Arial" panose="020B0604020202020204" pitchFamily="34" charset="0"/>
            </a:endParaRPr>
          </a:p>
          <a:p>
            <a:r>
              <a:rPr lang="fr-FR" sz="900" i="1" dirty="0" err="1">
                <a:solidFill>
                  <a:srgbClr val="008000"/>
                </a:solidFill>
                <a:latin typeface="Arial" panose="020B0604020202020204" pitchFamily="34" charset="0"/>
                <a:cs typeface="Arial" panose="020B0604020202020204" pitchFamily="34" charset="0"/>
              </a:rPr>
              <a:t>Scleria</a:t>
            </a:r>
            <a:r>
              <a:rPr lang="fr-FR" sz="900" i="1" dirty="0">
                <a:solidFill>
                  <a:srgbClr val="008000"/>
                </a:solidFill>
                <a:latin typeface="Arial" panose="020B0604020202020204" pitchFamily="34" charset="0"/>
                <a:cs typeface="Arial" panose="020B0604020202020204" pitchFamily="34" charset="0"/>
              </a:rPr>
              <a:t> </a:t>
            </a:r>
            <a:r>
              <a:rPr lang="fr-FR" sz="900" i="1" dirty="0" err="1" smtClean="0">
                <a:solidFill>
                  <a:srgbClr val="008000"/>
                </a:solidFill>
                <a:latin typeface="Arial" panose="020B0604020202020204" pitchFamily="34" charset="0"/>
                <a:cs typeface="Arial" panose="020B0604020202020204" pitchFamily="34" charset="0"/>
              </a:rPr>
              <a:t>madagascariensis</a:t>
            </a:r>
            <a:r>
              <a:rPr lang="fr-FR" sz="900" i="1" dirty="0">
                <a:solidFill>
                  <a:srgbClr val="008000"/>
                </a:solidFill>
                <a:latin typeface="Arial" panose="020B0604020202020204" pitchFamily="34" charset="0"/>
                <a:cs typeface="Arial" panose="020B0604020202020204" pitchFamily="34" charset="0"/>
              </a:rPr>
              <a:t>	</a:t>
            </a:r>
            <a:r>
              <a:rPr lang="fr-FR" sz="900" dirty="0" smtClean="0">
                <a:solidFill>
                  <a:srgbClr val="008000"/>
                </a:solidFill>
                <a:latin typeface="Arial" panose="020B0604020202020204" pitchFamily="34" charset="0"/>
                <a:cs typeface="Arial" panose="020B0604020202020204" pitchFamily="34" charset="0"/>
              </a:rPr>
              <a:t>rare	X</a:t>
            </a:r>
            <a:endParaRPr lang="fr-FR" sz="900" dirty="0">
              <a:solidFill>
                <a:srgbClr val="008000"/>
              </a:solidFill>
              <a:latin typeface="Arial" panose="020B0604020202020204" pitchFamily="34" charset="0"/>
              <a:cs typeface="Arial" panose="020B0604020202020204" pitchFamily="34" charset="0"/>
            </a:endParaRPr>
          </a:p>
          <a:p>
            <a:r>
              <a:rPr lang="fr-FR" sz="900" i="1" dirty="0" err="1">
                <a:solidFill>
                  <a:srgbClr val="008000"/>
                </a:solidFill>
                <a:latin typeface="Arial" panose="020B0604020202020204" pitchFamily="34" charset="0"/>
                <a:cs typeface="Arial" panose="020B0604020202020204" pitchFamily="34" charset="0"/>
              </a:rPr>
              <a:t>Scolopia</a:t>
            </a:r>
            <a:r>
              <a:rPr lang="fr-FR" sz="900" i="1" dirty="0">
                <a:solidFill>
                  <a:srgbClr val="008000"/>
                </a:solidFill>
                <a:latin typeface="Arial" panose="020B0604020202020204" pitchFamily="34" charset="0"/>
                <a:cs typeface="Arial" panose="020B0604020202020204" pitchFamily="34" charset="0"/>
              </a:rPr>
              <a:t> </a:t>
            </a:r>
            <a:r>
              <a:rPr lang="fr-FR" sz="900" i="1" dirty="0" err="1" smtClean="0">
                <a:solidFill>
                  <a:srgbClr val="008000"/>
                </a:solidFill>
                <a:latin typeface="Arial" panose="020B0604020202020204" pitchFamily="34" charset="0"/>
                <a:cs typeface="Arial" panose="020B0604020202020204" pitchFamily="34" charset="0"/>
              </a:rPr>
              <a:t>taimbarina</a:t>
            </a:r>
            <a:r>
              <a:rPr lang="fr-FR" sz="900" i="1" dirty="0">
                <a:solidFill>
                  <a:srgbClr val="008000"/>
                </a:solidFill>
                <a:latin typeface="Arial" panose="020B0604020202020204" pitchFamily="34" charset="0"/>
                <a:cs typeface="Arial" panose="020B0604020202020204" pitchFamily="34" charset="0"/>
              </a:rPr>
              <a:t>	</a:t>
            </a:r>
            <a:r>
              <a:rPr lang="fr-FR" sz="900" dirty="0" smtClean="0">
                <a:solidFill>
                  <a:srgbClr val="008000"/>
                </a:solidFill>
                <a:latin typeface="Arial" panose="020B0604020202020204" pitchFamily="34" charset="0"/>
                <a:cs typeface="Arial" panose="020B0604020202020204" pitchFamily="34" charset="0"/>
              </a:rPr>
              <a:t>rare	X</a:t>
            </a:r>
            <a:endParaRPr lang="fr-FR" sz="900" dirty="0">
              <a:solidFill>
                <a:srgbClr val="008000"/>
              </a:solidFill>
              <a:latin typeface="Arial" panose="020B0604020202020204" pitchFamily="34" charset="0"/>
              <a:cs typeface="Arial" panose="020B0604020202020204" pitchFamily="34" charset="0"/>
            </a:endParaRPr>
          </a:p>
          <a:p>
            <a:r>
              <a:rPr lang="fr-FR" sz="900" i="1" dirty="0" err="1">
                <a:solidFill>
                  <a:srgbClr val="008000"/>
                </a:solidFill>
                <a:latin typeface="Arial" panose="020B0604020202020204" pitchFamily="34" charset="0"/>
                <a:cs typeface="Arial" panose="020B0604020202020204" pitchFamily="34" charset="0"/>
              </a:rPr>
              <a:t>Scolopia</a:t>
            </a:r>
            <a:r>
              <a:rPr lang="fr-FR" sz="900" i="1" dirty="0">
                <a:solidFill>
                  <a:srgbClr val="008000"/>
                </a:solidFill>
                <a:latin typeface="Arial" panose="020B0604020202020204" pitchFamily="34" charset="0"/>
                <a:cs typeface="Arial" panose="020B0604020202020204" pitchFamily="34" charset="0"/>
              </a:rPr>
              <a:t> </a:t>
            </a:r>
            <a:r>
              <a:rPr lang="fr-FR" sz="900" i="1" dirty="0" err="1" smtClean="0">
                <a:solidFill>
                  <a:srgbClr val="008000"/>
                </a:solidFill>
                <a:latin typeface="Arial" panose="020B0604020202020204" pitchFamily="34" charset="0"/>
                <a:cs typeface="Arial" panose="020B0604020202020204" pitchFamily="34" charset="0"/>
              </a:rPr>
              <a:t>thouvenoti</a:t>
            </a:r>
            <a:r>
              <a:rPr lang="fr-FR" sz="900" i="1" dirty="0">
                <a:solidFill>
                  <a:srgbClr val="008000"/>
                </a:solidFill>
                <a:latin typeface="Arial" panose="020B0604020202020204" pitchFamily="34" charset="0"/>
                <a:cs typeface="Arial" panose="020B0604020202020204" pitchFamily="34" charset="0"/>
              </a:rPr>
              <a:t>	</a:t>
            </a:r>
            <a:r>
              <a:rPr lang="fr-FR" sz="900" dirty="0" smtClean="0">
                <a:solidFill>
                  <a:srgbClr val="008000"/>
                </a:solidFill>
                <a:latin typeface="Arial" panose="020B0604020202020204" pitchFamily="34" charset="0"/>
                <a:cs typeface="Arial" panose="020B0604020202020204" pitchFamily="34" charset="0"/>
              </a:rPr>
              <a:t>rare	X</a:t>
            </a:r>
            <a:endParaRPr lang="fr-FR" sz="900" dirty="0">
              <a:solidFill>
                <a:srgbClr val="008000"/>
              </a:solidFill>
              <a:latin typeface="Arial" panose="020B0604020202020204" pitchFamily="34" charset="0"/>
              <a:cs typeface="Arial" panose="020B0604020202020204" pitchFamily="34" charset="0"/>
            </a:endParaRPr>
          </a:p>
          <a:p>
            <a:r>
              <a:rPr lang="fr-FR" sz="900" i="1" dirty="0" err="1">
                <a:solidFill>
                  <a:srgbClr val="008000"/>
                </a:solidFill>
                <a:latin typeface="Arial" panose="020B0604020202020204" pitchFamily="34" charset="0"/>
                <a:cs typeface="Arial" panose="020B0604020202020204" pitchFamily="34" charset="0"/>
              </a:rPr>
              <a:t>Secamone</a:t>
            </a:r>
            <a:r>
              <a:rPr lang="fr-FR" sz="900" i="1" dirty="0">
                <a:solidFill>
                  <a:srgbClr val="008000"/>
                </a:solidFill>
                <a:latin typeface="Arial" panose="020B0604020202020204" pitchFamily="34" charset="0"/>
                <a:cs typeface="Arial" panose="020B0604020202020204" pitchFamily="34" charset="0"/>
              </a:rPr>
              <a:t> </a:t>
            </a:r>
            <a:r>
              <a:rPr lang="fr-FR" sz="900" i="1" dirty="0" err="1" smtClean="0">
                <a:solidFill>
                  <a:srgbClr val="008000"/>
                </a:solidFill>
                <a:latin typeface="Arial" panose="020B0604020202020204" pitchFamily="34" charset="0"/>
                <a:cs typeface="Arial" panose="020B0604020202020204" pitchFamily="34" charset="0"/>
              </a:rPr>
              <a:t>glaberrima</a:t>
            </a:r>
            <a:r>
              <a:rPr lang="fr-FR" sz="900" i="1" dirty="0">
                <a:solidFill>
                  <a:srgbClr val="008000"/>
                </a:solidFill>
                <a:latin typeface="Arial" panose="020B0604020202020204" pitchFamily="34" charset="0"/>
                <a:cs typeface="Arial" panose="020B0604020202020204" pitchFamily="34" charset="0"/>
              </a:rPr>
              <a:t>	</a:t>
            </a:r>
            <a:r>
              <a:rPr lang="fr-FR" sz="900" dirty="0" smtClean="0">
                <a:solidFill>
                  <a:srgbClr val="008000"/>
                </a:solidFill>
                <a:latin typeface="Arial" panose="020B0604020202020204" pitchFamily="34" charset="0"/>
                <a:cs typeface="Arial" panose="020B0604020202020204" pitchFamily="34" charset="0"/>
              </a:rPr>
              <a:t>rare	X</a:t>
            </a:r>
            <a:endParaRPr lang="fr-FR" sz="900" dirty="0">
              <a:solidFill>
                <a:srgbClr val="008000"/>
              </a:solidFill>
              <a:latin typeface="Arial" panose="020B0604020202020204" pitchFamily="34" charset="0"/>
              <a:cs typeface="Arial" panose="020B0604020202020204" pitchFamily="34" charset="0"/>
            </a:endParaRPr>
          </a:p>
          <a:p>
            <a:r>
              <a:rPr lang="it-IT" sz="900" i="1" dirty="0">
                <a:solidFill>
                  <a:srgbClr val="008000"/>
                </a:solidFill>
                <a:latin typeface="Arial" panose="020B0604020202020204" pitchFamily="34" charset="0"/>
                <a:cs typeface="Arial" panose="020B0604020202020204" pitchFamily="34" charset="0"/>
              </a:rPr>
              <a:t>Secamone sp. aff. </a:t>
            </a:r>
            <a:r>
              <a:rPr lang="it-IT" sz="900" i="1" dirty="0" smtClean="0">
                <a:solidFill>
                  <a:srgbClr val="008000"/>
                </a:solidFill>
                <a:latin typeface="Arial" panose="020B0604020202020204" pitchFamily="34" charset="0"/>
                <a:cs typeface="Arial" panose="020B0604020202020204" pitchFamily="34" charset="0"/>
              </a:rPr>
              <a:t>Perrieri	</a:t>
            </a:r>
            <a:r>
              <a:rPr lang="it-IT" sz="900" dirty="0" smtClean="0">
                <a:solidFill>
                  <a:srgbClr val="008000"/>
                </a:solidFill>
                <a:latin typeface="Arial" panose="020B0604020202020204" pitchFamily="34" charset="0"/>
                <a:cs typeface="Arial" panose="020B0604020202020204" pitchFamily="34" charset="0"/>
              </a:rPr>
              <a:t>rare	X</a:t>
            </a:r>
            <a:endParaRPr lang="it-IT" sz="900" dirty="0">
              <a:solidFill>
                <a:srgbClr val="008000"/>
              </a:solidFill>
              <a:latin typeface="Arial" panose="020B0604020202020204" pitchFamily="34" charset="0"/>
              <a:cs typeface="Arial" panose="020B0604020202020204" pitchFamily="34" charset="0"/>
            </a:endParaRPr>
          </a:p>
          <a:p>
            <a:r>
              <a:rPr lang="it-IT" sz="900" i="1" dirty="0">
                <a:solidFill>
                  <a:srgbClr val="008000"/>
                </a:solidFill>
                <a:latin typeface="Arial" panose="020B0604020202020204" pitchFamily="34" charset="0"/>
                <a:cs typeface="Arial" panose="020B0604020202020204" pitchFamily="34" charset="0"/>
              </a:rPr>
              <a:t>Secamone sp. nov. </a:t>
            </a:r>
            <a:r>
              <a:rPr lang="it-IT" sz="900" i="1" dirty="0" smtClean="0">
                <a:solidFill>
                  <a:srgbClr val="008000"/>
                </a:solidFill>
                <a:latin typeface="Arial" panose="020B0604020202020204" pitchFamily="34" charset="0"/>
                <a:cs typeface="Arial" panose="020B0604020202020204" pitchFamily="34" charset="0"/>
              </a:rPr>
              <a:t>1	</a:t>
            </a:r>
            <a:r>
              <a:rPr lang="it-IT" sz="900" dirty="0" smtClean="0">
                <a:solidFill>
                  <a:srgbClr val="008000"/>
                </a:solidFill>
                <a:latin typeface="Arial" panose="020B0604020202020204" pitchFamily="34" charset="0"/>
                <a:cs typeface="Arial" panose="020B0604020202020204" pitchFamily="34" charset="0"/>
              </a:rPr>
              <a:t>rare	X</a:t>
            </a:r>
            <a:endParaRPr lang="it-IT" sz="900" dirty="0">
              <a:solidFill>
                <a:srgbClr val="008000"/>
              </a:solidFill>
              <a:latin typeface="Arial" panose="020B0604020202020204" pitchFamily="34" charset="0"/>
              <a:cs typeface="Arial" panose="020B0604020202020204" pitchFamily="34" charset="0"/>
            </a:endParaRPr>
          </a:p>
          <a:p>
            <a:r>
              <a:rPr lang="en-US" sz="900" i="1" dirty="0" err="1">
                <a:solidFill>
                  <a:srgbClr val="008000"/>
                </a:solidFill>
                <a:latin typeface="Arial" panose="020B0604020202020204" pitchFamily="34" charset="0"/>
                <a:cs typeface="Arial" panose="020B0604020202020204" pitchFamily="34" charset="0"/>
              </a:rPr>
              <a:t>Selaginella</a:t>
            </a:r>
            <a:r>
              <a:rPr lang="en-US" sz="900" i="1" dirty="0">
                <a:solidFill>
                  <a:srgbClr val="008000"/>
                </a:solidFill>
                <a:latin typeface="Arial" panose="020B0604020202020204" pitchFamily="34" charset="0"/>
                <a:cs typeface="Arial" panose="020B0604020202020204" pitchFamily="34" charset="0"/>
              </a:rPr>
              <a:t> </a:t>
            </a:r>
            <a:r>
              <a:rPr lang="en-US" sz="900" i="1" dirty="0" err="1" smtClean="0">
                <a:solidFill>
                  <a:srgbClr val="008000"/>
                </a:solidFill>
                <a:latin typeface="Arial" panose="020B0604020202020204" pitchFamily="34" charset="0"/>
                <a:cs typeface="Arial" panose="020B0604020202020204" pitchFamily="34" charset="0"/>
              </a:rPr>
              <a:t>lyalii</a:t>
            </a:r>
            <a:r>
              <a:rPr lang="en-US" sz="900" i="1" dirty="0">
                <a:solidFill>
                  <a:srgbClr val="008000"/>
                </a:solidFill>
                <a:latin typeface="Arial" panose="020B0604020202020204" pitchFamily="34" charset="0"/>
                <a:cs typeface="Arial" panose="020B0604020202020204" pitchFamily="34" charset="0"/>
              </a:rPr>
              <a:t>	</a:t>
            </a:r>
            <a:r>
              <a:rPr lang="en-US" sz="900" dirty="0" smtClean="0">
                <a:solidFill>
                  <a:srgbClr val="008000"/>
                </a:solidFill>
                <a:latin typeface="Arial" panose="020B0604020202020204" pitchFamily="34" charset="0"/>
                <a:cs typeface="Arial" panose="020B0604020202020204" pitchFamily="34" charset="0"/>
              </a:rPr>
              <a:t>patrimonial value	X	as </a:t>
            </a:r>
            <a:r>
              <a:rPr lang="en-US" sz="900" dirty="0">
                <a:solidFill>
                  <a:srgbClr val="008000"/>
                </a:solidFill>
                <a:latin typeface="Arial" panose="020B0604020202020204" pitchFamily="34" charset="0"/>
                <a:cs typeface="Arial" panose="020B0604020202020204" pitchFamily="34" charset="0"/>
              </a:rPr>
              <a:t>defined by </a:t>
            </a:r>
            <a:r>
              <a:rPr lang="en-US" sz="900" dirty="0" smtClean="0">
                <a:solidFill>
                  <a:srgbClr val="008000"/>
                </a:solidFill>
                <a:latin typeface="Arial" panose="020B0604020202020204" pitchFamily="34" charset="0"/>
                <a:cs typeface="Arial" panose="020B0604020202020204" pitchFamily="34" charset="0"/>
              </a:rPr>
              <a:t>MBG</a:t>
            </a:r>
          </a:p>
          <a:p>
            <a:r>
              <a:rPr lang="en-US" sz="900" i="1" dirty="0" err="1">
                <a:solidFill>
                  <a:srgbClr val="008000"/>
                </a:solidFill>
                <a:latin typeface="Arial" panose="020B0604020202020204" pitchFamily="34" charset="0"/>
                <a:cs typeface="Arial" panose="020B0604020202020204" pitchFamily="34" charset="0"/>
              </a:rPr>
              <a:t>Senecio</a:t>
            </a:r>
            <a:r>
              <a:rPr lang="en-US" sz="900" i="1" dirty="0">
                <a:solidFill>
                  <a:srgbClr val="008000"/>
                </a:solidFill>
                <a:latin typeface="Arial" panose="020B0604020202020204" pitchFamily="34" charset="0"/>
                <a:cs typeface="Arial" panose="020B0604020202020204" pitchFamily="34" charset="0"/>
              </a:rPr>
              <a:t> vel. sp. </a:t>
            </a:r>
            <a:r>
              <a:rPr lang="en-US" sz="900" i="1" dirty="0" err="1">
                <a:solidFill>
                  <a:srgbClr val="008000"/>
                </a:solidFill>
                <a:latin typeface="Arial" panose="020B0604020202020204" pitchFamily="34" charset="0"/>
                <a:cs typeface="Arial" panose="020B0604020202020204" pitchFamily="34" charset="0"/>
              </a:rPr>
              <a:t>aff</a:t>
            </a:r>
            <a:r>
              <a:rPr lang="en-US" sz="900" i="1" dirty="0">
                <a:solidFill>
                  <a:srgbClr val="008000"/>
                </a:solidFill>
                <a:latin typeface="Arial" panose="020B0604020202020204" pitchFamily="34" charset="0"/>
                <a:cs typeface="Arial" panose="020B0604020202020204" pitchFamily="34" charset="0"/>
              </a:rPr>
              <a:t>. </a:t>
            </a:r>
            <a:r>
              <a:rPr lang="en-US" sz="900" i="1" dirty="0" err="1">
                <a:solidFill>
                  <a:srgbClr val="008000"/>
                </a:solidFill>
                <a:latin typeface="Arial" panose="020B0604020202020204" pitchFamily="34" charset="0"/>
                <a:cs typeface="Arial" panose="020B0604020202020204" pitchFamily="34" charset="0"/>
              </a:rPr>
              <a:t>Multidenticulatus</a:t>
            </a:r>
            <a:r>
              <a:rPr lang="en-US" sz="900" i="1" dirty="0">
                <a:solidFill>
                  <a:srgbClr val="008000"/>
                </a:solidFill>
                <a:latin typeface="Arial" panose="020B0604020202020204" pitchFamily="34" charset="0"/>
                <a:cs typeface="Arial" panose="020B0604020202020204" pitchFamily="34" charset="0"/>
              </a:rPr>
              <a:t>	</a:t>
            </a:r>
            <a:r>
              <a:rPr lang="en-US" sz="900" dirty="0">
                <a:solidFill>
                  <a:srgbClr val="008000"/>
                </a:solidFill>
                <a:latin typeface="Arial" panose="020B0604020202020204" pitchFamily="34" charset="0"/>
                <a:cs typeface="Arial" panose="020B0604020202020204" pitchFamily="34" charset="0"/>
              </a:rPr>
              <a:t>rare	</a:t>
            </a:r>
            <a:r>
              <a:rPr lang="en-US" sz="900" dirty="0" smtClean="0">
                <a:solidFill>
                  <a:srgbClr val="008000"/>
                </a:solidFill>
                <a:latin typeface="Arial" panose="020B0604020202020204" pitchFamily="34" charset="0"/>
                <a:cs typeface="Arial" panose="020B0604020202020204" pitchFamily="34" charset="0"/>
              </a:rPr>
              <a:t>X</a:t>
            </a:r>
          </a:p>
          <a:p>
            <a:r>
              <a:rPr lang="fr-FR" sz="900" i="1" dirty="0" err="1">
                <a:solidFill>
                  <a:srgbClr val="008000"/>
                </a:solidFill>
                <a:latin typeface="Arial" panose="020B0604020202020204" pitchFamily="34" charset="0"/>
                <a:cs typeface="Arial" panose="020B0604020202020204" pitchFamily="34" charset="0"/>
              </a:rPr>
              <a:t>Stenandrium</a:t>
            </a:r>
            <a:r>
              <a:rPr lang="fr-FR" sz="900" i="1" dirty="0">
                <a:solidFill>
                  <a:srgbClr val="008000"/>
                </a:solidFill>
                <a:latin typeface="Arial" panose="020B0604020202020204" pitchFamily="34" charset="0"/>
                <a:cs typeface="Arial" panose="020B0604020202020204" pitchFamily="34" charset="0"/>
              </a:rPr>
              <a:t> </a:t>
            </a:r>
            <a:r>
              <a:rPr lang="fr-FR" sz="900" i="1" dirty="0" err="1">
                <a:solidFill>
                  <a:srgbClr val="008000"/>
                </a:solidFill>
                <a:latin typeface="Arial" panose="020B0604020202020204" pitchFamily="34" charset="0"/>
                <a:cs typeface="Arial" panose="020B0604020202020204" pitchFamily="34" charset="0"/>
              </a:rPr>
              <a:t>amoenum</a:t>
            </a:r>
            <a:r>
              <a:rPr lang="fr-FR" sz="900" i="1" dirty="0">
                <a:solidFill>
                  <a:srgbClr val="008000"/>
                </a:solidFill>
                <a:latin typeface="Arial" panose="020B0604020202020204" pitchFamily="34" charset="0"/>
                <a:cs typeface="Arial" panose="020B0604020202020204" pitchFamily="34" charset="0"/>
              </a:rPr>
              <a:t>	</a:t>
            </a:r>
            <a:r>
              <a:rPr lang="fr-FR" sz="900" dirty="0">
                <a:solidFill>
                  <a:srgbClr val="008000"/>
                </a:solidFill>
                <a:latin typeface="Arial" panose="020B0604020202020204" pitchFamily="34" charset="0"/>
                <a:cs typeface="Arial" panose="020B0604020202020204" pitchFamily="34" charset="0"/>
              </a:rPr>
              <a:t>rare	X</a:t>
            </a:r>
          </a:p>
          <a:p>
            <a:r>
              <a:rPr lang="fr-FR" sz="900" i="1" dirty="0" err="1">
                <a:solidFill>
                  <a:srgbClr val="008000"/>
                </a:solidFill>
                <a:latin typeface="Arial" panose="020B0604020202020204" pitchFamily="34" charset="0"/>
                <a:cs typeface="Arial" panose="020B0604020202020204" pitchFamily="34" charset="0"/>
              </a:rPr>
              <a:t>Syzigium</a:t>
            </a:r>
            <a:r>
              <a:rPr lang="fr-FR" sz="900" i="1" dirty="0">
                <a:solidFill>
                  <a:srgbClr val="008000"/>
                </a:solidFill>
                <a:latin typeface="Arial" panose="020B0604020202020204" pitchFamily="34" charset="0"/>
                <a:cs typeface="Arial" panose="020B0604020202020204" pitchFamily="34" charset="0"/>
              </a:rPr>
              <a:t> </a:t>
            </a:r>
            <a:r>
              <a:rPr lang="fr-FR" sz="900" i="1" dirty="0" err="1">
                <a:solidFill>
                  <a:srgbClr val="008000"/>
                </a:solidFill>
                <a:latin typeface="Arial" panose="020B0604020202020204" pitchFamily="34" charset="0"/>
                <a:cs typeface="Arial" panose="020B0604020202020204" pitchFamily="34" charset="0"/>
              </a:rPr>
              <a:t>sp</a:t>
            </a:r>
            <a:r>
              <a:rPr lang="fr-FR" sz="900" i="1" dirty="0">
                <a:solidFill>
                  <a:srgbClr val="008000"/>
                </a:solidFill>
                <a:latin typeface="Arial" panose="020B0604020202020204" pitchFamily="34" charset="0"/>
                <a:cs typeface="Arial" panose="020B0604020202020204" pitchFamily="34" charset="0"/>
              </a:rPr>
              <a:t>. 1	</a:t>
            </a:r>
            <a:r>
              <a:rPr lang="fr-FR" sz="900" dirty="0">
                <a:solidFill>
                  <a:srgbClr val="008000"/>
                </a:solidFill>
                <a:latin typeface="Arial" panose="020B0604020202020204" pitchFamily="34" charset="0"/>
                <a:cs typeface="Arial" panose="020B0604020202020204" pitchFamily="34" charset="0"/>
              </a:rPr>
              <a:t>rare	X</a:t>
            </a:r>
          </a:p>
          <a:p>
            <a:r>
              <a:rPr lang="fr-FR" sz="900" i="1" dirty="0" err="1">
                <a:solidFill>
                  <a:srgbClr val="008000"/>
                </a:solidFill>
                <a:latin typeface="Arial" panose="020B0604020202020204" pitchFamily="34" charset="0"/>
                <a:cs typeface="Arial" panose="020B0604020202020204" pitchFamily="34" charset="0"/>
              </a:rPr>
              <a:t>Syzigium</a:t>
            </a:r>
            <a:r>
              <a:rPr lang="fr-FR" sz="900" i="1" dirty="0">
                <a:solidFill>
                  <a:srgbClr val="008000"/>
                </a:solidFill>
                <a:latin typeface="Arial" panose="020B0604020202020204" pitchFamily="34" charset="0"/>
                <a:cs typeface="Arial" panose="020B0604020202020204" pitchFamily="34" charset="0"/>
              </a:rPr>
              <a:t> </a:t>
            </a:r>
            <a:r>
              <a:rPr lang="fr-FR" sz="900" i="1" dirty="0" err="1">
                <a:solidFill>
                  <a:srgbClr val="008000"/>
                </a:solidFill>
                <a:latin typeface="Arial" panose="020B0604020202020204" pitchFamily="34" charset="0"/>
                <a:cs typeface="Arial" panose="020B0604020202020204" pitchFamily="34" charset="0"/>
              </a:rPr>
              <a:t>sp</a:t>
            </a:r>
            <a:r>
              <a:rPr lang="fr-FR" sz="900" i="1" dirty="0">
                <a:solidFill>
                  <a:srgbClr val="008000"/>
                </a:solidFill>
                <a:latin typeface="Arial" panose="020B0604020202020204" pitchFamily="34" charset="0"/>
                <a:cs typeface="Arial" panose="020B0604020202020204" pitchFamily="34" charset="0"/>
              </a:rPr>
              <a:t>. 2	</a:t>
            </a:r>
            <a:r>
              <a:rPr lang="fr-FR" sz="900" dirty="0">
                <a:solidFill>
                  <a:srgbClr val="008000"/>
                </a:solidFill>
                <a:latin typeface="Arial" panose="020B0604020202020204" pitchFamily="34" charset="0"/>
                <a:cs typeface="Arial" panose="020B0604020202020204" pitchFamily="34" charset="0"/>
              </a:rPr>
              <a:t>rare	X</a:t>
            </a:r>
          </a:p>
          <a:p>
            <a:r>
              <a:rPr lang="fr-FR" sz="900" i="1" dirty="0" err="1">
                <a:solidFill>
                  <a:srgbClr val="008000"/>
                </a:solidFill>
                <a:latin typeface="Arial" panose="020B0604020202020204" pitchFamily="34" charset="0"/>
                <a:cs typeface="Arial" panose="020B0604020202020204" pitchFamily="34" charset="0"/>
              </a:rPr>
              <a:t>Syzigium</a:t>
            </a:r>
            <a:r>
              <a:rPr lang="fr-FR" sz="900" i="1" dirty="0">
                <a:solidFill>
                  <a:srgbClr val="008000"/>
                </a:solidFill>
                <a:latin typeface="Arial" panose="020B0604020202020204" pitchFamily="34" charset="0"/>
                <a:cs typeface="Arial" panose="020B0604020202020204" pitchFamily="34" charset="0"/>
              </a:rPr>
              <a:t> </a:t>
            </a:r>
            <a:r>
              <a:rPr lang="fr-FR" sz="900" i="1" dirty="0" err="1">
                <a:solidFill>
                  <a:srgbClr val="008000"/>
                </a:solidFill>
                <a:latin typeface="Arial" panose="020B0604020202020204" pitchFamily="34" charset="0"/>
                <a:cs typeface="Arial" panose="020B0604020202020204" pitchFamily="34" charset="0"/>
              </a:rPr>
              <a:t>sp</a:t>
            </a:r>
            <a:r>
              <a:rPr lang="fr-FR" sz="900" i="1" dirty="0">
                <a:solidFill>
                  <a:srgbClr val="008000"/>
                </a:solidFill>
                <a:latin typeface="Arial" panose="020B0604020202020204" pitchFamily="34" charset="0"/>
                <a:cs typeface="Arial" panose="020B0604020202020204" pitchFamily="34" charset="0"/>
              </a:rPr>
              <a:t>. 3	</a:t>
            </a:r>
            <a:r>
              <a:rPr lang="fr-FR" sz="900" dirty="0">
                <a:solidFill>
                  <a:srgbClr val="008000"/>
                </a:solidFill>
                <a:latin typeface="Arial" panose="020B0604020202020204" pitchFamily="34" charset="0"/>
                <a:cs typeface="Arial" panose="020B0604020202020204" pitchFamily="34" charset="0"/>
              </a:rPr>
              <a:t>rare	</a:t>
            </a:r>
            <a:r>
              <a:rPr lang="fr-FR" sz="900" dirty="0" smtClean="0">
                <a:solidFill>
                  <a:srgbClr val="008000"/>
                </a:solidFill>
                <a:latin typeface="Arial" panose="020B0604020202020204" pitchFamily="34" charset="0"/>
                <a:cs typeface="Arial" panose="020B0604020202020204" pitchFamily="34" charset="0"/>
              </a:rPr>
              <a:t>X</a:t>
            </a:r>
            <a:endParaRPr lang="fr-FR" sz="900" dirty="0">
              <a:solidFill>
                <a:srgbClr val="008000"/>
              </a:solidFill>
              <a:latin typeface="Arial" panose="020B0604020202020204" pitchFamily="34" charset="0"/>
              <a:cs typeface="Arial" panose="020B0604020202020204" pitchFamily="34" charset="0"/>
            </a:endParaRPr>
          </a:p>
        </p:txBody>
      </p:sp>
      <p:sp>
        <p:nvSpPr>
          <p:cNvPr id="7" name="Rectangle 6"/>
          <p:cNvSpPr/>
          <p:nvPr/>
        </p:nvSpPr>
        <p:spPr>
          <a:xfrm>
            <a:off x="3922005" y="1263331"/>
            <a:ext cx="3647422" cy="5216813"/>
          </a:xfrm>
          <a:prstGeom prst="rect">
            <a:avLst/>
          </a:prstGeom>
        </p:spPr>
        <p:txBody>
          <a:bodyPr wrap="square">
            <a:spAutoFit/>
          </a:bodyPr>
          <a:lstStyle/>
          <a:p>
            <a:r>
              <a:rPr lang="fr-FR" sz="900" i="1" dirty="0" err="1" smtClean="0">
                <a:solidFill>
                  <a:srgbClr val="008000"/>
                </a:solidFill>
                <a:latin typeface="Arial" panose="020B0604020202020204" pitchFamily="34" charset="0"/>
                <a:cs typeface="Arial" panose="020B0604020202020204" pitchFamily="34" charset="0"/>
              </a:rPr>
              <a:t>Syzygium</a:t>
            </a:r>
            <a:r>
              <a:rPr lang="fr-FR" sz="900" i="1" dirty="0" smtClean="0">
                <a:solidFill>
                  <a:srgbClr val="008000"/>
                </a:solidFill>
                <a:latin typeface="Arial" panose="020B0604020202020204" pitchFamily="34" charset="0"/>
                <a:cs typeface="Arial" panose="020B0604020202020204" pitchFamily="34" charset="0"/>
              </a:rPr>
              <a:t> </a:t>
            </a:r>
            <a:r>
              <a:rPr lang="fr-FR" sz="900" i="1" dirty="0" err="1" smtClean="0">
                <a:solidFill>
                  <a:srgbClr val="008000"/>
                </a:solidFill>
                <a:latin typeface="Arial" panose="020B0604020202020204" pitchFamily="34" charset="0"/>
                <a:cs typeface="Arial" panose="020B0604020202020204" pitchFamily="34" charset="0"/>
              </a:rPr>
              <a:t>bernieri</a:t>
            </a:r>
            <a:r>
              <a:rPr lang="fr-FR" sz="900" i="1" dirty="0">
                <a:solidFill>
                  <a:srgbClr val="008000"/>
                </a:solidFill>
                <a:latin typeface="Arial" panose="020B0604020202020204" pitchFamily="34" charset="0"/>
                <a:cs typeface="Arial" panose="020B0604020202020204" pitchFamily="34" charset="0"/>
              </a:rPr>
              <a:t>	</a:t>
            </a:r>
            <a:r>
              <a:rPr lang="fr-FR" sz="900" i="1" dirty="0" smtClean="0">
                <a:solidFill>
                  <a:srgbClr val="008000"/>
                </a:solidFill>
                <a:latin typeface="Arial" panose="020B0604020202020204" pitchFamily="34" charset="0"/>
                <a:cs typeface="Arial" panose="020B0604020202020204" pitchFamily="34" charset="0"/>
              </a:rPr>
              <a:t>	</a:t>
            </a:r>
            <a:r>
              <a:rPr lang="fr-FR" sz="900" dirty="0" smtClean="0">
                <a:solidFill>
                  <a:srgbClr val="008000"/>
                </a:solidFill>
                <a:latin typeface="Arial" panose="020B0604020202020204" pitchFamily="34" charset="0"/>
                <a:cs typeface="Arial" panose="020B0604020202020204" pitchFamily="34" charset="0"/>
              </a:rPr>
              <a:t>rare	X</a:t>
            </a:r>
            <a:endParaRPr lang="fr-FR" sz="900" dirty="0">
              <a:solidFill>
                <a:srgbClr val="008000"/>
              </a:solidFill>
              <a:latin typeface="Arial" panose="020B0604020202020204" pitchFamily="34" charset="0"/>
              <a:cs typeface="Arial" panose="020B0604020202020204" pitchFamily="34" charset="0"/>
            </a:endParaRPr>
          </a:p>
          <a:p>
            <a:r>
              <a:rPr lang="fr-FR" sz="900" i="1" dirty="0" err="1">
                <a:solidFill>
                  <a:srgbClr val="008000"/>
                </a:solidFill>
                <a:latin typeface="Arial" panose="020B0604020202020204" pitchFamily="34" charset="0"/>
                <a:cs typeface="Arial" panose="020B0604020202020204" pitchFamily="34" charset="0"/>
              </a:rPr>
              <a:t>Syzygium</a:t>
            </a:r>
            <a:r>
              <a:rPr lang="fr-FR" sz="900" i="1" dirty="0">
                <a:solidFill>
                  <a:srgbClr val="008000"/>
                </a:solidFill>
                <a:latin typeface="Arial" panose="020B0604020202020204" pitchFamily="34" charset="0"/>
                <a:cs typeface="Arial" panose="020B0604020202020204" pitchFamily="34" charset="0"/>
              </a:rPr>
              <a:t> </a:t>
            </a:r>
            <a:r>
              <a:rPr lang="fr-FR" sz="900" i="1" dirty="0" err="1" smtClean="0">
                <a:solidFill>
                  <a:srgbClr val="008000"/>
                </a:solidFill>
                <a:latin typeface="Arial" panose="020B0604020202020204" pitchFamily="34" charset="0"/>
                <a:cs typeface="Arial" panose="020B0604020202020204" pitchFamily="34" charset="0"/>
              </a:rPr>
              <a:t>condensatum</a:t>
            </a:r>
            <a:r>
              <a:rPr lang="fr-FR" sz="900" i="1" dirty="0">
                <a:solidFill>
                  <a:srgbClr val="008000"/>
                </a:solidFill>
                <a:latin typeface="Arial" panose="020B0604020202020204" pitchFamily="34" charset="0"/>
                <a:cs typeface="Arial" panose="020B0604020202020204" pitchFamily="34" charset="0"/>
              </a:rPr>
              <a:t>	</a:t>
            </a:r>
            <a:r>
              <a:rPr lang="fr-FR" sz="900" dirty="0" smtClean="0">
                <a:solidFill>
                  <a:srgbClr val="008000"/>
                </a:solidFill>
                <a:latin typeface="Arial" panose="020B0604020202020204" pitchFamily="34" charset="0"/>
                <a:cs typeface="Arial" panose="020B0604020202020204" pitchFamily="34" charset="0"/>
              </a:rPr>
              <a:t>rare	X</a:t>
            </a:r>
            <a:endParaRPr lang="fr-FR" sz="900" dirty="0">
              <a:solidFill>
                <a:srgbClr val="008000"/>
              </a:solidFill>
              <a:latin typeface="Arial" panose="020B0604020202020204" pitchFamily="34" charset="0"/>
              <a:cs typeface="Arial" panose="020B0604020202020204" pitchFamily="34" charset="0"/>
            </a:endParaRPr>
          </a:p>
          <a:p>
            <a:r>
              <a:rPr lang="fr-FR" sz="900" i="1" dirty="0" err="1">
                <a:solidFill>
                  <a:srgbClr val="008000"/>
                </a:solidFill>
                <a:latin typeface="Arial" panose="020B0604020202020204" pitchFamily="34" charset="0"/>
                <a:cs typeface="Arial" panose="020B0604020202020204" pitchFamily="34" charset="0"/>
              </a:rPr>
              <a:t>Syzygium</a:t>
            </a:r>
            <a:r>
              <a:rPr lang="fr-FR" sz="900" i="1" dirty="0">
                <a:solidFill>
                  <a:srgbClr val="008000"/>
                </a:solidFill>
                <a:latin typeface="Arial" panose="020B0604020202020204" pitchFamily="34" charset="0"/>
                <a:cs typeface="Arial" panose="020B0604020202020204" pitchFamily="34" charset="0"/>
              </a:rPr>
              <a:t> </a:t>
            </a:r>
            <a:r>
              <a:rPr lang="fr-FR" sz="900" i="1" dirty="0" err="1" smtClean="0">
                <a:solidFill>
                  <a:srgbClr val="008000"/>
                </a:solidFill>
                <a:latin typeface="Arial" panose="020B0604020202020204" pitchFamily="34" charset="0"/>
                <a:cs typeface="Arial" panose="020B0604020202020204" pitchFamily="34" charset="0"/>
              </a:rPr>
              <a:t>emirnense</a:t>
            </a:r>
            <a:r>
              <a:rPr lang="fr-FR" sz="900" i="1" dirty="0">
                <a:solidFill>
                  <a:srgbClr val="008000"/>
                </a:solidFill>
                <a:latin typeface="Arial" panose="020B0604020202020204" pitchFamily="34" charset="0"/>
                <a:cs typeface="Arial" panose="020B0604020202020204" pitchFamily="34" charset="0"/>
              </a:rPr>
              <a:t>	</a:t>
            </a:r>
            <a:r>
              <a:rPr lang="fr-FR" sz="900" dirty="0" smtClean="0">
                <a:solidFill>
                  <a:srgbClr val="008000"/>
                </a:solidFill>
                <a:latin typeface="Arial" panose="020B0604020202020204" pitchFamily="34" charset="0"/>
                <a:cs typeface="Arial" panose="020B0604020202020204" pitchFamily="34" charset="0"/>
              </a:rPr>
              <a:t>rare	X</a:t>
            </a:r>
            <a:endParaRPr lang="fr-FR" sz="900" dirty="0">
              <a:solidFill>
                <a:srgbClr val="008000"/>
              </a:solidFill>
              <a:latin typeface="Arial" panose="020B0604020202020204" pitchFamily="34" charset="0"/>
              <a:cs typeface="Arial" panose="020B0604020202020204" pitchFamily="34" charset="0"/>
            </a:endParaRPr>
          </a:p>
          <a:p>
            <a:r>
              <a:rPr lang="fr-FR" sz="900" i="1" dirty="0" err="1">
                <a:solidFill>
                  <a:srgbClr val="008000"/>
                </a:solidFill>
                <a:latin typeface="Arial" panose="020B0604020202020204" pitchFamily="34" charset="0"/>
                <a:cs typeface="Arial" panose="020B0604020202020204" pitchFamily="34" charset="0"/>
              </a:rPr>
              <a:t>Syzygium</a:t>
            </a:r>
            <a:r>
              <a:rPr lang="fr-FR" sz="900" i="1" dirty="0">
                <a:solidFill>
                  <a:srgbClr val="008000"/>
                </a:solidFill>
                <a:latin typeface="Arial" panose="020B0604020202020204" pitchFamily="34" charset="0"/>
                <a:cs typeface="Arial" panose="020B0604020202020204" pitchFamily="34" charset="0"/>
              </a:rPr>
              <a:t> </a:t>
            </a:r>
            <a:r>
              <a:rPr lang="fr-FR" sz="900" i="1" dirty="0" smtClean="0">
                <a:solidFill>
                  <a:srgbClr val="008000"/>
                </a:solidFill>
                <a:latin typeface="Arial" panose="020B0604020202020204" pitchFamily="34" charset="0"/>
                <a:cs typeface="Arial" panose="020B0604020202020204" pitchFamily="34" charset="0"/>
              </a:rPr>
              <a:t>lugubre	</a:t>
            </a:r>
            <a:r>
              <a:rPr lang="fr-FR" sz="900" dirty="0" smtClean="0">
                <a:solidFill>
                  <a:srgbClr val="008000"/>
                </a:solidFill>
                <a:latin typeface="Arial" panose="020B0604020202020204" pitchFamily="34" charset="0"/>
                <a:cs typeface="Arial" panose="020B0604020202020204" pitchFamily="34" charset="0"/>
              </a:rPr>
              <a:t>rare	X</a:t>
            </a:r>
            <a:endParaRPr lang="fr-FR" sz="900" dirty="0">
              <a:solidFill>
                <a:srgbClr val="008000"/>
              </a:solidFill>
              <a:latin typeface="Arial" panose="020B0604020202020204" pitchFamily="34" charset="0"/>
              <a:cs typeface="Arial" panose="020B0604020202020204" pitchFamily="34" charset="0"/>
            </a:endParaRPr>
          </a:p>
          <a:p>
            <a:r>
              <a:rPr lang="fr-FR" sz="900" i="1" dirty="0" err="1">
                <a:solidFill>
                  <a:srgbClr val="008000"/>
                </a:solidFill>
                <a:latin typeface="Arial" panose="020B0604020202020204" pitchFamily="34" charset="0"/>
                <a:cs typeface="Arial" panose="020B0604020202020204" pitchFamily="34" charset="0"/>
              </a:rPr>
              <a:t>Syzygium</a:t>
            </a:r>
            <a:r>
              <a:rPr lang="fr-FR" sz="900" i="1" dirty="0">
                <a:solidFill>
                  <a:srgbClr val="008000"/>
                </a:solidFill>
                <a:latin typeface="Arial" panose="020B0604020202020204" pitchFamily="34" charset="0"/>
                <a:cs typeface="Arial" panose="020B0604020202020204" pitchFamily="34" charset="0"/>
              </a:rPr>
              <a:t> </a:t>
            </a:r>
            <a:r>
              <a:rPr lang="fr-FR" sz="900" i="1" dirty="0" err="1" smtClean="0">
                <a:solidFill>
                  <a:srgbClr val="008000"/>
                </a:solidFill>
                <a:latin typeface="Arial" panose="020B0604020202020204" pitchFamily="34" charset="0"/>
                <a:cs typeface="Arial" panose="020B0604020202020204" pitchFamily="34" charset="0"/>
              </a:rPr>
              <a:t>onivense</a:t>
            </a:r>
            <a:r>
              <a:rPr lang="fr-FR" sz="900" i="1" dirty="0">
                <a:solidFill>
                  <a:srgbClr val="008000"/>
                </a:solidFill>
                <a:latin typeface="Arial" panose="020B0604020202020204" pitchFamily="34" charset="0"/>
                <a:cs typeface="Arial" panose="020B0604020202020204" pitchFamily="34" charset="0"/>
              </a:rPr>
              <a:t>	</a:t>
            </a:r>
            <a:r>
              <a:rPr lang="fr-FR" sz="900" dirty="0" smtClean="0">
                <a:solidFill>
                  <a:srgbClr val="008000"/>
                </a:solidFill>
                <a:latin typeface="Arial" panose="020B0604020202020204" pitchFamily="34" charset="0"/>
                <a:cs typeface="Arial" panose="020B0604020202020204" pitchFamily="34" charset="0"/>
              </a:rPr>
              <a:t>rare	X</a:t>
            </a:r>
            <a:endParaRPr lang="fr-FR" sz="900" dirty="0">
              <a:solidFill>
                <a:srgbClr val="008000"/>
              </a:solidFill>
              <a:latin typeface="Arial" panose="020B0604020202020204" pitchFamily="34" charset="0"/>
              <a:cs typeface="Arial" panose="020B0604020202020204" pitchFamily="34" charset="0"/>
            </a:endParaRPr>
          </a:p>
          <a:p>
            <a:r>
              <a:rPr lang="fr-FR" sz="900" i="1" dirty="0" err="1">
                <a:solidFill>
                  <a:srgbClr val="008000"/>
                </a:solidFill>
                <a:latin typeface="Arial" panose="020B0604020202020204" pitchFamily="34" charset="0"/>
                <a:cs typeface="Arial" panose="020B0604020202020204" pitchFamily="34" charset="0"/>
              </a:rPr>
              <a:t>Syzygium</a:t>
            </a:r>
            <a:r>
              <a:rPr lang="fr-FR" sz="900" i="1" dirty="0">
                <a:solidFill>
                  <a:srgbClr val="008000"/>
                </a:solidFill>
                <a:latin typeface="Arial" panose="020B0604020202020204" pitchFamily="34" charset="0"/>
                <a:cs typeface="Arial" panose="020B0604020202020204" pitchFamily="34" charset="0"/>
              </a:rPr>
              <a:t> </a:t>
            </a:r>
            <a:r>
              <a:rPr lang="fr-FR" sz="900" i="1" dirty="0" err="1" smtClean="0">
                <a:solidFill>
                  <a:srgbClr val="008000"/>
                </a:solidFill>
                <a:latin typeface="Arial" panose="020B0604020202020204" pitchFamily="34" charset="0"/>
                <a:cs typeface="Arial" panose="020B0604020202020204" pitchFamily="34" charset="0"/>
              </a:rPr>
              <a:t>parkeri</a:t>
            </a:r>
            <a:r>
              <a:rPr lang="fr-FR" sz="900" i="1" dirty="0">
                <a:solidFill>
                  <a:srgbClr val="008000"/>
                </a:solidFill>
                <a:latin typeface="Arial" panose="020B0604020202020204" pitchFamily="34" charset="0"/>
                <a:cs typeface="Arial" panose="020B0604020202020204" pitchFamily="34" charset="0"/>
              </a:rPr>
              <a:t>	</a:t>
            </a:r>
            <a:r>
              <a:rPr lang="fr-FR" sz="900" dirty="0" smtClean="0">
                <a:solidFill>
                  <a:srgbClr val="008000"/>
                </a:solidFill>
                <a:latin typeface="Arial" panose="020B0604020202020204" pitchFamily="34" charset="0"/>
                <a:cs typeface="Arial" panose="020B0604020202020204" pitchFamily="34" charset="0"/>
              </a:rPr>
              <a:t>rare	X</a:t>
            </a:r>
            <a:endParaRPr lang="fr-FR" sz="900" dirty="0">
              <a:solidFill>
                <a:srgbClr val="008000"/>
              </a:solidFill>
              <a:latin typeface="Arial" panose="020B0604020202020204" pitchFamily="34" charset="0"/>
              <a:cs typeface="Arial" panose="020B0604020202020204" pitchFamily="34" charset="0"/>
            </a:endParaRPr>
          </a:p>
          <a:p>
            <a:r>
              <a:rPr lang="en-US" sz="900" i="1" dirty="0" err="1">
                <a:solidFill>
                  <a:srgbClr val="008000"/>
                </a:solidFill>
                <a:latin typeface="Arial" panose="020B0604020202020204" pitchFamily="34" charset="0"/>
                <a:cs typeface="Arial" panose="020B0604020202020204" pitchFamily="34" charset="0"/>
              </a:rPr>
              <a:t>Tacca</a:t>
            </a:r>
            <a:r>
              <a:rPr lang="en-US" sz="900" i="1" dirty="0">
                <a:solidFill>
                  <a:srgbClr val="008000"/>
                </a:solidFill>
                <a:latin typeface="Arial" panose="020B0604020202020204" pitchFamily="34" charset="0"/>
                <a:cs typeface="Arial" panose="020B0604020202020204" pitchFamily="34" charset="0"/>
              </a:rPr>
              <a:t> </a:t>
            </a:r>
            <a:r>
              <a:rPr lang="en-US" sz="900" i="1" dirty="0" err="1" smtClean="0">
                <a:solidFill>
                  <a:srgbClr val="008000"/>
                </a:solidFill>
                <a:latin typeface="Arial" panose="020B0604020202020204" pitchFamily="34" charset="0"/>
                <a:cs typeface="Arial" panose="020B0604020202020204" pitchFamily="34" charset="0"/>
              </a:rPr>
              <a:t>sp</a:t>
            </a:r>
            <a:r>
              <a:rPr lang="en-US" sz="900" i="1" dirty="0">
                <a:solidFill>
                  <a:srgbClr val="008000"/>
                </a:solidFill>
                <a:latin typeface="Arial" panose="020B0604020202020204" pitchFamily="34" charset="0"/>
                <a:cs typeface="Arial" panose="020B0604020202020204" pitchFamily="34" charset="0"/>
              </a:rPr>
              <a:t>	</a:t>
            </a:r>
            <a:r>
              <a:rPr lang="en-US" sz="900" dirty="0" smtClean="0">
                <a:solidFill>
                  <a:srgbClr val="008000"/>
                </a:solidFill>
                <a:latin typeface="Arial" panose="020B0604020202020204" pitchFamily="34" charset="0"/>
                <a:cs typeface="Arial" panose="020B0604020202020204" pitchFamily="34" charset="0"/>
              </a:rPr>
              <a:t>patrimonial value	X	as </a:t>
            </a:r>
            <a:r>
              <a:rPr lang="en-US" sz="900" dirty="0">
                <a:solidFill>
                  <a:srgbClr val="008000"/>
                </a:solidFill>
                <a:latin typeface="Arial" panose="020B0604020202020204" pitchFamily="34" charset="0"/>
                <a:cs typeface="Arial" panose="020B0604020202020204" pitchFamily="34" charset="0"/>
              </a:rPr>
              <a:t>defined by MBG</a:t>
            </a:r>
          </a:p>
          <a:p>
            <a:r>
              <a:rPr lang="fr-FR" sz="900" i="1" dirty="0" err="1">
                <a:solidFill>
                  <a:srgbClr val="008000"/>
                </a:solidFill>
                <a:latin typeface="Arial" panose="020B0604020202020204" pitchFamily="34" charset="0"/>
                <a:cs typeface="Arial" panose="020B0604020202020204" pitchFamily="34" charset="0"/>
              </a:rPr>
              <a:t>Tambourissa</a:t>
            </a:r>
            <a:r>
              <a:rPr lang="fr-FR" sz="900" i="1" dirty="0">
                <a:solidFill>
                  <a:srgbClr val="008000"/>
                </a:solidFill>
                <a:latin typeface="Arial" panose="020B0604020202020204" pitchFamily="34" charset="0"/>
                <a:cs typeface="Arial" panose="020B0604020202020204" pitchFamily="34" charset="0"/>
              </a:rPr>
              <a:t> </a:t>
            </a:r>
            <a:r>
              <a:rPr lang="fr-FR" sz="900" i="1" dirty="0" err="1" smtClean="0">
                <a:solidFill>
                  <a:srgbClr val="008000"/>
                </a:solidFill>
                <a:latin typeface="Arial" panose="020B0604020202020204" pitchFamily="34" charset="0"/>
                <a:cs typeface="Arial" panose="020B0604020202020204" pitchFamily="34" charset="0"/>
              </a:rPr>
              <a:t>capuronii</a:t>
            </a:r>
            <a:r>
              <a:rPr lang="fr-FR" sz="900" i="1" dirty="0">
                <a:solidFill>
                  <a:srgbClr val="008000"/>
                </a:solidFill>
                <a:latin typeface="Arial" panose="020B0604020202020204" pitchFamily="34" charset="0"/>
                <a:cs typeface="Arial" panose="020B0604020202020204" pitchFamily="34" charset="0"/>
              </a:rPr>
              <a:t>	</a:t>
            </a:r>
            <a:r>
              <a:rPr lang="fr-FR" sz="900" dirty="0" smtClean="0">
                <a:solidFill>
                  <a:srgbClr val="008000"/>
                </a:solidFill>
                <a:latin typeface="Arial" panose="020B0604020202020204" pitchFamily="34" charset="0"/>
                <a:cs typeface="Arial" panose="020B0604020202020204" pitchFamily="34" charset="0"/>
              </a:rPr>
              <a:t>rare	X</a:t>
            </a:r>
            <a:endParaRPr lang="fr-FR" sz="900" dirty="0">
              <a:solidFill>
                <a:srgbClr val="008000"/>
              </a:solidFill>
              <a:latin typeface="Arial" panose="020B0604020202020204" pitchFamily="34" charset="0"/>
              <a:cs typeface="Arial" panose="020B0604020202020204" pitchFamily="34" charset="0"/>
            </a:endParaRPr>
          </a:p>
          <a:p>
            <a:r>
              <a:rPr lang="sv-SE" sz="900" i="1" dirty="0">
                <a:solidFill>
                  <a:srgbClr val="008000"/>
                </a:solidFill>
                <a:latin typeface="Arial" panose="020B0604020202020204" pitchFamily="34" charset="0"/>
                <a:cs typeface="Arial" panose="020B0604020202020204" pitchFamily="34" charset="0"/>
              </a:rPr>
              <a:t>Tambourissa sp nov. aff. </a:t>
            </a:r>
            <a:r>
              <a:rPr lang="sv-SE" sz="900" i="1" dirty="0" smtClean="0">
                <a:solidFill>
                  <a:srgbClr val="008000"/>
                </a:solidFill>
                <a:latin typeface="Arial" panose="020B0604020202020204" pitchFamily="34" charset="0"/>
                <a:cs typeface="Arial" panose="020B0604020202020204" pitchFamily="34" charset="0"/>
              </a:rPr>
              <a:t>Mandrarensis	</a:t>
            </a:r>
            <a:r>
              <a:rPr lang="sv-SE" sz="900" dirty="0" smtClean="0">
                <a:solidFill>
                  <a:srgbClr val="008000"/>
                </a:solidFill>
                <a:latin typeface="Arial" panose="020B0604020202020204" pitchFamily="34" charset="0"/>
                <a:cs typeface="Arial" panose="020B0604020202020204" pitchFamily="34" charset="0"/>
              </a:rPr>
              <a:t>rare	X</a:t>
            </a:r>
            <a:endParaRPr lang="sv-SE" sz="900" dirty="0">
              <a:solidFill>
                <a:srgbClr val="008000"/>
              </a:solidFill>
              <a:latin typeface="Arial" panose="020B0604020202020204" pitchFamily="34" charset="0"/>
              <a:cs typeface="Arial" panose="020B0604020202020204" pitchFamily="34" charset="0"/>
            </a:endParaRPr>
          </a:p>
          <a:p>
            <a:r>
              <a:rPr lang="it-IT" sz="900" i="1" dirty="0">
                <a:solidFill>
                  <a:srgbClr val="008000"/>
                </a:solidFill>
                <a:latin typeface="Arial" panose="020B0604020202020204" pitchFamily="34" charset="0"/>
                <a:cs typeface="Arial" panose="020B0604020202020204" pitchFamily="34" charset="0"/>
              </a:rPr>
              <a:t>Tambourissa sp. nov. </a:t>
            </a:r>
            <a:r>
              <a:rPr lang="it-IT" sz="900" i="1" dirty="0" smtClean="0">
                <a:solidFill>
                  <a:srgbClr val="008000"/>
                </a:solidFill>
                <a:latin typeface="Arial" panose="020B0604020202020204" pitchFamily="34" charset="0"/>
                <a:cs typeface="Arial" panose="020B0604020202020204" pitchFamily="34" charset="0"/>
              </a:rPr>
              <a:t>A	</a:t>
            </a:r>
            <a:r>
              <a:rPr lang="it-IT" sz="900" dirty="0" smtClean="0">
                <a:solidFill>
                  <a:srgbClr val="008000"/>
                </a:solidFill>
                <a:latin typeface="Arial" panose="020B0604020202020204" pitchFamily="34" charset="0"/>
                <a:cs typeface="Arial" panose="020B0604020202020204" pitchFamily="34" charset="0"/>
              </a:rPr>
              <a:t>rare	X</a:t>
            </a:r>
            <a:endParaRPr lang="it-IT" sz="900" dirty="0">
              <a:solidFill>
                <a:srgbClr val="008000"/>
              </a:solidFill>
              <a:latin typeface="Arial" panose="020B0604020202020204" pitchFamily="34" charset="0"/>
              <a:cs typeface="Arial" panose="020B0604020202020204" pitchFamily="34" charset="0"/>
            </a:endParaRPr>
          </a:p>
          <a:p>
            <a:r>
              <a:rPr lang="fr-FR" sz="900" i="1" dirty="0" err="1">
                <a:solidFill>
                  <a:srgbClr val="008000"/>
                </a:solidFill>
                <a:latin typeface="Arial" panose="020B0604020202020204" pitchFamily="34" charset="0"/>
                <a:cs typeface="Arial" panose="020B0604020202020204" pitchFamily="34" charset="0"/>
              </a:rPr>
              <a:t>Tambourissa</a:t>
            </a:r>
            <a:r>
              <a:rPr lang="fr-FR" sz="900" i="1" dirty="0">
                <a:solidFill>
                  <a:srgbClr val="008000"/>
                </a:solidFill>
                <a:latin typeface="Arial" panose="020B0604020202020204" pitchFamily="34" charset="0"/>
                <a:cs typeface="Arial" panose="020B0604020202020204" pitchFamily="34" charset="0"/>
              </a:rPr>
              <a:t> </a:t>
            </a:r>
            <a:r>
              <a:rPr lang="fr-FR" sz="900" i="1" dirty="0" err="1" smtClean="0">
                <a:solidFill>
                  <a:srgbClr val="008000"/>
                </a:solidFill>
                <a:latin typeface="Arial" panose="020B0604020202020204" pitchFamily="34" charset="0"/>
                <a:cs typeface="Arial" panose="020B0604020202020204" pitchFamily="34" charset="0"/>
              </a:rPr>
              <a:t>trichophylla</a:t>
            </a:r>
            <a:r>
              <a:rPr lang="fr-FR" sz="900" i="1" dirty="0">
                <a:solidFill>
                  <a:srgbClr val="008000"/>
                </a:solidFill>
                <a:latin typeface="Arial" panose="020B0604020202020204" pitchFamily="34" charset="0"/>
                <a:cs typeface="Arial" panose="020B0604020202020204" pitchFamily="34" charset="0"/>
              </a:rPr>
              <a:t>	</a:t>
            </a:r>
            <a:r>
              <a:rPr lang="fr-FR" sz="900" dirty="0" smtClean="0">
                <a:solidFill>
                  <a:srgbClr val="008000"/>
                </a:solidFill>
                <a:latin typeface="Arial" panose="020B0604020202020204" pitchFamily="34" charset="0"/>
                <a:cs typeface="Arial" panose="020B0604020202020204" pitchFamily="34" charset="0"/>
              </a:rPr>
              <a:t>rare	X</a:t>
            </a:r>
            <a:endParaRPr lang="fr-FR" sz="900" dirty="0">
              <a:solidFill>
                <a:srgbClr val="008000"/>
              </a:solidFill>
              <a:latin typeface="Arial" panose="020B0604020202020204" pitchFamily="34" charset="0"/>
              <a:cs typeface="Arial" panose="020B0604020202020204" pitchFamily="34" charset="0"/>
            </a:endParaRPr>
          </a:p>
          <a:p>
            <a:r>
              <a:rPr lang="fr-FR" sz="900" i="1" dirty="0" err="1">
                <a:solidFill>
                  <a:srgbClr val="008000"/>
                </a:solidFill>
                <a:latin typeface="Arial" panose="020B0604020202020204" pitchFamily="34" charset="0"/>
                <a:cs typeface="Arial" panose="020B0604020202020204" pitchFamily="34" charset="0"/>
              </a:rPr>
              <a:t>Tarenna</a:t>
            </a:r>
            <a:r>
              <a:rPr lang="fr-FR" sz="900" i="1" dirty="0">
                <a:solidFill>
                  <a:srgbClr val="008000"/>
                </a:solidFill>
                <a:latin typeface="Arial" panose="020B0604020202020204" pitchFamily="34" charset="0"/>
                <a:cs typeface="Arial" panose="020B0604020202020204" pitchFamily="34" charset="0"/>
              </a:rPr>
              <a:t> </a:t>
            </a:r>
            <a:r>
              <a:rPr lang="fr-FR" sz="900" i="1" dirty="0" err="1" smtClean="0">
                <a:solidFill>
                  <a:srgbClr val="008000"/>
                </a:solidFill>
                <a:latin typeface="Arial" panose="020B0604020202020204" pitchFamily="34" charset="0"/>
                <a:cs typeface="Arial" panose="020B0604020202020204" pitchFamily="34" charset="0"/>
              </a:rPr>
              <a:t>alleizettei</a:t>
            </a:r>
            <a:r>
              <a:rPr lang="fr-FR" sz="900" i="1" dirty="0">
                <a:solidFill>
                  <a:srgbClr val="008000"/>
                </a:solidFill>
                <a:latin typeface="Arial" panose="020B0604020202020204" pitchFamily="34" charset="0"/>
                <a:cs typeface="Arial" panose="020B0604020202020204" pitchFamily="34" charset="0"/>
              </a:rPr>
              <a:t>	</a:t>
            </a:r>
            <a:r>
              <a:rPr lang="fr-FR" sz="900" dirty="0" smtClean="0">
                <a:solidFill>
                  <a:srgbClr val="008000"/>
                </a:solidFill>
                <a:latin typeface="Arial" panose="020B0604020202020204" pitchFamily="34" charset="0"/>
                <a:cs typeface="Arial" panose="020B0604020202020204" pitchFamily="34" charset="0"/>
              </a:rPr>
              <a:t>rare	X</a:t>
            </a:r>
            <a:endParaRPr lang="fr-FR" sz="900" dirty="0">
              <a:solidFill>
                <a:srgbClr val="008000"/>
              </a:solidFill>
              <a:latin typeface="Arial" panose="020B0604020202020204" pitchFamily="34" charset="0"/>
              <a:cs typeface="Arial" panose="020B0604020202020204" pitchFamily="34" charset="0"/>
            </a:endParaRPr>
          </a:p>
          <a:p>
            <a:r>
              <a:rPr lang="fr-FR" sz="900" i="1" dirty="0" err="1">
                <a:solidFill>
                  <a:srgbClr val="008000"/>
                </a:solidFill>
                <a:latin typeface="Arial" panose="020B0604020202020204" pitchFamily="34" charset="0"/>
                <a:cs typeface="Arial" panose="020B0604020202020204" pitchFamily="34" charset="0"/>
              </a:rPr>
              <a:t>Tarenna</a:t>
            </a:r>
            <a:r>
              <a:rPr lang="fr-FR" sz="900" i="1" dirty="0">
                <a:solidFill>
                  <a:srgbClr val="008000"/>
                </a:solidFill>
                <a:latin typeface="Arial" panose="020B0604020202020204" pitchFamily="34" charset="0"/>
                <a:cs typeface="Arial" panose="020B0604020202020204" pitchFamily="34" charset="0"/>
              </a:rPr>
              <a:t> </a:t>
            </a:r>
            <a:r>
              <a:rPr lang="fr-FR" sz="900" i="1" dirty="0" err="1">
                <a:solidFill>
                  <a:srgbClr val="008000"/>
                </a:solidFill>
                <a:latin typeface="Arial" panose="020B0604020202020204" pitchFamily="34" charset="0"/>
                <a:cs typeface="Arial" panose="020B0604020202020204" pitchFamily="34" charset="0"/>
              </a:rPr>
              <a:t>sp</a:t>
            </a:r>
            <a:r>
              <a:rPr lang="fr-FR" sz="900" i="1" dirty="0">
                <a:solidFill>
                  <a:srgbClr val="008000"/>
                </a:solidFill>
                <a:latin typeface="Arial" panose="020B0604020202020204" pitchFamily="34" charset="0"/>
                <a:cs typeface="Arial" panose="020B0604020202020204" pitchFamily="34" charset="0"/>
              </a:rPr>
              <a:t>. nov. </a:t>
            </a:r>
            <a:r>
              <a:rPr lang="fr-FR" sz="900" i="1" dirty="0" err="1">
                <a:solidFill>
                  <a:srgbClr val="008000"/>
                </a:solidFill>
                <a:latin typeface="Arial" panose="020B0604020202020204" pitchFamily="34" charset="0"/>
                <a:cs typeface="Arial" panose="020B0604020202020204" pitchFamily="34" charset="0"/>
              </a:rPr>
              <a:t>aff</a:t>
            </a:r>
            <a:r>
              <a:rPr lang="fr-FR" sz="900" i="1" dirty="0">
                <a:solidFill>
                  <a:srgbClr val="008000"/>
                </a:solidFill>
                <a:latin typeface="Arial" panose="020B0604020202020204" pitchFamily="34" charset="0"/>
                <a:cs typeface="Arial" panose="020B0604020202020204" pitchFamily="34" charset="0"/>
              </a:rPr>
              <a:t> </a:t>
            </a:r>
            <a:r>
              <a:rPr lang="fr-FR" sz="900" i="1" dirty="0" err="1" smtClean="0">
                <a:solidFill>
                  <a:srgbClr val="008000"/>
                </a:solidFill>
                <a:latin typeface="Arial" panose="020B0604020202020204" pitchFamily="34" charset="0"/>
                <a:cs typeface="Arial" panose="020B0604020202020204" pitchFamily="34" charset="0"/>
              </a:rPr>
              <a:t>spiranthera</a:t>
            </a:r>
            <a:r>
              <a:rPr lang="fr-FR" sz="900" i="1" dirty="0">
                <a:solidFill>
                  <a:srgbClr val="008000"/>
                </a:solidFill>
                <a:latin typeface="Arial" panose="020B0604020202020204" pitchFamily="34" charset="0"/>
                <a:cs typeface="Arial" panose="020B0604020202020204" pitchFamily="34" charset="0"/>
              </a:rPr>
              <a:t>	</a:t>
            </a:r>
            <a:r>
              <a:rPr lang="fr-FR" sz="900" dirty="0" smtClean="0">
                <a:solidFill>
                  <a:srgbClr val="008000"/>
                </a:solidFill>
                <a:latin typeface="Arial" panose="020B0604020202020204" pitchFamily="34" charset="0"/>
                <a:cs typeface="Arial" panose="020B0604020202020204" pitchFamily="34" charset="0"/>
              </a:rPr>
              <a:t>rare	X</a:t>
            </a:r>
            <a:endParaRPr lang="fr-FR" sz="900" dirty="0">
              <a:solidFill>
                <a:srgbClr val="008000"/>
              </a:solidFill>
              <a:latin typeface="Arial" panose="020B0604020202020204" pitchFamily="34" charset="0"/>
              <a:cs typeface="Arial" panose="020B0604020202020204" pitchFamily="34" charset="0"/>
            </a:endParaRPr>
          </a:p>
          <a:p>
            <a:r>
              <a:rPr lang="en-US" sz="900" i="1" dirty="0">
                <a:solidFill>
                  <a:srgbClr val="008000"/>
                </a:solidFill>
                <a:latin typeface="Arial" panose="020B0604020202020204" pitchFamily="34" charset="0"/>
                <a:cs typeface="Arial" panose="020B0604020202020204" pitchFamily="34" charset="0"/>
              </a:rPr>
              <a:t>Terminalia </a:t>
            </a:r>
            <a:r>
              <a:rPr lang="en-US" sz="900" i="1" dirty="0" err="1" smtClean="0">
                <a:solidFill>
                  <a:srgbClr val="008000"/>
                </a:solidFill>
                <a:latin typeface="Arial" panose="020B0604020202020204" pitchFamily="34" charset="0"/>
                <a:cs typeface="Arial" panose="020B0604020202020204" pitchFamily="34" charset="0"/>
              </a:rPr>
              <a:t>sp</a:t>
            </a:r>
            <a:r>
              <a:rPr lang="en-US" sz="900" i="1" dirty="0">
                <a:solidFill>
                  <a:srgbClr val="008000"/>
                </a:solidFill>
                <a:latin typeface="Arial" panose="020B0604020202020204" pitchFamily="34" charset="0"/>
                <a:cs typeface="Arial" panose="020B0604020202020204" pitchFamily="34" charset="0"/>
              </a:rPr>
              <a:t>	</a:t>
            </a:r>
            <a:r>
              <a:rPr lang="en-US" sz="900" dirty="0" smtClean="0">
                <a:solidFill>
                  <a:srgbClr val="008000"/>
                </a:solidFill>
                <a:latin typeface="Arial" panose="020B0604020202020204" pitchFamily="34" charset="0"/>
                <a:cs typeface="Arial" panose="020B0604020202020204" pitchFamily="34" charset="0"/>
              </a:rPr>
              <a:t>patrimonial value	X	as </a:t>
            </a:r>
            <a:r>
              <a:rPr lang="en-US" sz="900" dirty="0">
                <a:solidFill>
                  <a:srgbClr val="008000"/>
                </a:solidFill>
                <a:latin typeface="Arial" panose="020B0604020202020204" pitchFamily="34" charset="0"/>
                <a:cs typeface="Arial" panose="020B0604020202020204" pitchFamily="34" charset="0"/>
              </a:rPr>
              <a:t>defined by MBG</a:t>
            </a:r>
          </a:p>
          <a:p>
            <a:r>
              <a:rPr lang="en-US" sz="900" i="1" dirty="0">
                <a:solidFill>
                  <a:srgbClr val="008000"/>
                </a:solidFill>
                <a:latin typeface="Arial" panose="020B0604020202020204" pitchFamily="34" charset="0"/>
                <a:cs typeface="Arial" panose="020B0604020202020204" pitchFamily="34" charset="0"/>
              </a:rPr>
              <a:t>Terminalia </a:t>
            </a:r>
            <a:r>
              <a:rPr lang="en-US" sz="900" i="1" dirty="0" err="1" smtClean="0">
                <a:solidFill>
                  <a:srgbClr val="008000"/>
                </a:solidFill>
                <a:latin typeface="Arial" panose="020B0604020202020204" pitchFamily="34" charset="0"/>
                <a:cs typeface="Arial" panose="020B0604020202020204" pitchFamily="34" charset="0"/>
              </a:rPr>
              <a:t>sp</a:t>
            </a:r>
            <a:r>
              <a:rPr lang="en-US" sz="900" i="1" dirty="0">
                <a:solidFill>
                  <a:srgbClr val="008000"/>
                </a:solidFill>
                <a:latin typeface="Arial" panose="020B0604020202020204" pitchFamily="34" charset="0"/>
                <a:cs typeface="Arial" panose="020B0604020202020204" pitchFamily="34" charset="0"/>
              </a:rPr>
              <a:t>	</a:t>
            </a:r>
            <a:r>
              <a:rPr lang="en-US" sz="900" dirty="0" smtClean="0">
                <a:solidFill>
                  <a:srgbClr val="008000"/>
                </a:solidFill>
                <a:latin typeface="Arial" panose="020B0604020202020204" pitchFamily="34" charset="0"/>
                <a:cs typeface="Arial" panose="020B0604020202020204" pitchFamily="34" charset="0"/>
              </a:rPr>
              <a:t>patrimonial value	X	as </a:t>
            </a:r>
            <a:r>
              <a:rPr lang="en-US" sz="900" dirty="0">
                <a:solidFill>
                  <a:srgbClr val="008000"/>
                </a:solidFill>
                <a:latin typeface="Arial" panose="020B0604020202020204" pitchFamily="34" charset="0"/>
                <a:cs typeface="Arial" panose="020B0604020202020204" pitchFamily="34" charset="0"/>
              </a:rPr>
              <a:t>defined by MBG</a:t>
            </a:r>
          </a:p>
          <a:p>
            <a:r>
              <a:rPr lang="fr-FR" sz="900" i="1" dirty="0" err="1">
                <a:solidFill>
                  <a:srgbClr val="008000"/>
                </a:solidFill>
                <a:latin typeface="Arial" panose="020B0604020202020204" pitchFamily="34" charset="0"/>
                <a:cs typeface="Arial" panose="020B0604020202020204" pitchFamily="34" charset="0"/>
              </a:rPr>
              <a:t>Tragia</a:t>
            </a:r>
            <a:r>
              <a:rPr lang="fr-FR" sz="900" i="1" dirty="0">
                <a:solidFill>
                  <a:srgbClr val="008000"/>
                </a:solidFill>
                <a:latin typeface="Arial" panose="020B0604020202020204" pitchFamily="34" charset="0"/>
                <a:cs typeface="Arial" panose="020B0604020202020204" pitchFamily="34" charset="0"/>
              </a:rPr>
              <a:t> </a:t>
            </a:r>
            <a:r>
              <a:rPr lang="fr-FR" sz="900" i="1" dirty="0" err="1" smtClean="0">
                <a:solidFill>
                  <a:srgbClr val="008000"/>
                </a:solidFill>
                <a:latin typeface="Arial" panose="020B0604020202020204" pitchFamily="34" charset="0"/>
                <a:cs typeface="Arial" panose="020B0604020202020204" pitchFamily="34" charset="0"/>
              </a:rPr>
              <a:t>perrieri</a:t>
            </a:r>
            <a:r>
              <a:rPr lang="fr-FR" sz="900" i="1" dirty="0">
                <a:solidFill>
                  <a:srgbClr val="008000"/>
                </a:solidFill>
                <a:latin typeface="Arial" panose="020B0604020202020204" pitchFamily="34" charset="0"/>
                <a:cs typeface="Arial" panose="020B0604020202020204" pitchFamily="34" charset="0"/>
              </a:rPr>
              <a:t>	</a:t>
            </a:r>
            <a:r>
              <a:rPr lang="fr-FR" sz="900" dirty="0" smtClean="0">
                <a:solidFill>
                  <a:srgbClr val="008000"/>
                </a:solidFill>
                <a:latin typeface="Arial" panose="020B0604020202020204" pitchFamily="34" charset="0"/>
                <a:cs typeface="Arial" panose="020B0604020202020204" pitchFamily="34" charset="0"/>
              </a:rPr>
              <a:t>rare	X</a:t>
            </a:r>
            <a:endParaRPr lang="fr-FR" sz="900" dirty="0">
              <a:solidFill>
                <a:srgbClr val="008000"/>
              </a:solidFill>
              <a:latin typeface="Arial" panose="020B0604020202020204" pitchFamily="34" charset="0"/>
              <a:cs typeface="Arial" panose="020B0604020202020204" pitchFamily="34" charset="0"/>
            </a:endParaRPr>
          </a:p>
          <a:p>
            <a:r>
              <a:rPr lang="en-US" sz="900" i="1" dirty="0" err="1">
                <a:solidFill>
                  <a:srgbClr val="008000"/>
                </a:solidFill>
                <a:latin typeface="Arial" panose="020B0604020202020204" pitchFamily="34" charset="0"/>
                <a:cs typeface="Arial" panose="020B0604020202020204" pitchFamily="34" charset="0"/>
              </a:rPr>
              <a:t>Tricalysia</a:t>
            </a:r>
            <a:r>
              <a:rPr lang="en-US" sz="900" i="1" dirty="0">
                <a:solidFill>
                  <a:srgbClr val="008000"/>
                </a:solidFill>
                <a:latin typeface="Arial" panose="020B0604020202020204" pitchFamily="34" charset="0"/>
                <a:cs typeface="Arial" panose="020B0604020202020204" pitchFamily="34" charset="0"/>
              </a:rPr>
              <a:t> sp. </a:t>
            </a:r>
            <a:r>
              <a:rPr lang="en-US" sz="900" i="1" dirty="0" err="1">
                <a:solidFill>
                  <a:srgbClr val="008000"/>
                </a:solidFill>
                <a:latin typeface="Arial" panose="020B0604020202020204" pitchFamily="34" charset="0"/>
                <a:cs typeface="Arial" panose="020B0604020202020204" pitchFamily="34" charset="0"/>
              </a:rPr>
              <a:t>ined</a:t>
            </a:r>
            <a:r>
              <a:rPr lang="en-US" sz="900" i="1" dirty="0">
                <a:solidFill>
                  <a:srgbClr val="008000"/>
                </a:solidFill>
                <a:latin typeface="Arial" panose="020B0604020202020204" pitchFamily="34" charset="0"/>
                <a:cs typeface="Arial" panose="020B0604020202020204" pitchFamily="34" charset="0"/>
              </a:rPr>
              <a:t>. </a:t>
            </a:r>
            <a:r>
              <a:rPr lang="en-US" sz="900" i="1" dirty="0" smtClean="0">
                <a:solidFill>
                  <a:srgbClr val="008000"/>
                </a:solidFill>
                <a:latin typeface="Arial" panose="020B0604020202020204" pitchFamily="34" charset="0"/>
                <a:cs typeface="Arial" panose="020B0604020202020204" pitchFamily="34" charset="0"/>
              </a:rPr>
              <a:t>'</a:t>
            </a:r>
            <a:r>
              <a:rPr lang="en-US" sz="900" i="1" dirty="0" err="1" smtClean="0">
                <a:solidFill>
                  <a:srgbClr val="008000"/>
                </a:solidFill>
                <a:latin typeface="Arial" panose="020B0604020202020204" pitchFamily="34" charset="0"/>
                <a:cs typeface="Arial" panose="020B0604020202020204" pitchFamily="34" charset="0"/>
              </a:rPr>
              <a:t>analamazaotrensis</a:t>
            </a:r>
            <a:r>
              <a:rPr lang="en-US" sz="900" i="1" dirty="0" smtClean="0">
                <a:solidFill>
                  <a:srgbClr val="008000"/>
                </a:solidFill>
                <a:latin typeface="Arial" panose="020B0604020202020204" pitchFamily="34" charset="0"/>
                <a:cs typeface="Arial" panose="020B0604020202020204" pitchFamily="34" charset="0"/>
              </a:rPr>
              <a:t>‘	</a:t>
            </a:r>
            <a:r>
              <a:rPr lang="en-US" sz="900" dirty="0" smtClean="0">
                <a:solidFill>
                  <a:srgbClr val="008000"/>
                </a:solidFill>
                <a:latin typeface="Arial" panose="020B0604020202020204" pitchFamily="34" charset="0"/>
                <a:cs typeface="Arial" panose="020B0604020202020204" pitchFamily="34" charset="0"/>
              </a:rPr>
              <a:t>rare	X</a:t>
            </a:r>
            <a:endParaRPr lang="en-US" sz="900" dirty="0">
              <a:solidFill>
                <a:srgbClr val="008000"/>
              </a:solidFill>
              <a:latin typeface="Arial" panose="020B0604020202020204" pitchFamily="34" charset="0"/>
              <a:cs typeface="Arial" panose="020B0604020202020204" pitchFamily="34" charset="0"/>
            </a:endParaRPr>
          </a:p>
          <a:p>
            <a:r>
              <a:rPr lang="fr-FR" sz="900" i="1" dirty="0" err="1">
                <a:solidFill>
                  <a:srgbClr val="008000"/>
                </a:solidFill>
                <a:latin typeface="Arial" panose="020B0604020202020204" pitchFamily="34" charset="0"/>
                <a:cs typeface="Arial" panose="020B0604020202020204" pitchFamily="34" charset="0"/>
              </a:rPr>
              <a:t>Tristellateia</a:t>
            </a:r>
            <a:r>
              <a:rPr lang="fr-FR" sz="900" i="1" dirty="0">
                <a:solidFill>
                  <a:srgbClr val="008000"/>
                </a:solidFill>
                <a:latin typeface="Arial" panose="020B0604020202020204" pitchFamily="34" charset="0"/>
                <a:cs typeface="Arial" panose="020B0604020202020204" pitchFamily="34" charset="0"/>
              </a:rPr>
              <a:t> </a:t>
            </a:r>
            <a:r>
              <a:rPr lang="fr-FR" sz="900" i="1" dirty="0" err="1" smtClean="0">
                <a:solidFill>
                  <a:srgbClr val="008000"/>
                </a:solidFill>
                <a:latin typeface="Arial" panose="020B0604020202020204" pitchFamily="34" charset="0"/>
                <a:cs typeface="Arial" panose="020B0604020202020204" pitchFamily="34" charset="0"/>
              </a:rPr>
              <a:t>grandiflora</a:t>
            </a:r>
            <a:r>
              <a:rPr lang="fr-FR" sz="900" i="1" dirty="0">
                <a:solidFill>
                  <a:srgbClr val="008000"/>
                </a:solidFill>
                <a:latin typeface="Arial" panose="020B0604020202020204" pitchFamily="34" charset="0"/>
                <a:cs typeface="Arial" panose="020B0604020202020204" pitchFamily="34" charset="0"/>
              </a:rPr>
              <a:t>	</a:t>
            </a:r>
            <a:r>
              <a:rPr lang="fr-FR" sz="900" dirty="0" smtClean="0">
                <a:solidFill>
                  <a:srgbClr val="008000"/>
                </a:solidFill>
                <a:latin typeface="Arial" panose="020B0604020202020204" pitchFamily="34" charset="0"/>
                <a:cs typeface="Arial" panose="020B0604020202020204" pitchFamily="34" charset="0"/>
              </a:rPr>
              <a:t>rare	X</a:t>
            </a:r>
            <a:endParaRPr lang="fr-FR" sz="900" dirty="0">
              <a:solidFill>
                <a:srgbClr val="008000"/>
              </a:solidFill>
              <a:latin typeface="Arial" panose="020B0604020202020204" pitchFamily="34" charset="0"/>
              <a:cs typeface="Arial" panose="020B0604020202020204" pitchFamily="34" charset="0"/>
            </a:endParaRPr>
          </a:p>
          <a:p>
            <a:r>
              <a:rPr lang="en-US" sz="900" i="1" dirty="0" err="1">
                <a:solidFill>
                  <a:srgbClr val="008000"/>
                </a:solidFill>
                <a:latin typeface="Arial" panose="020B0604020202020204" pitchFamily="34" charset="0"/>
                <a:cs typeface="Arial" panose="020B0604020202020204" pitchFamily="34" charset="0"/>
              </a:rPr>
              <a:t>Vepris</a:t>
            </a:r>
            <a:r>
              <a:rPr lang="en-US" sz="900" i="1" dirty="0">
                <a:solidFill>
                  <a:srgbClr val="008000"/>
                </a:solidFill>
                <a:latin typeface="Arial" panose="020B0604020202020204" pitchFamily="34" charset="0"/>
                <a:cs typeface="Arial" panose="020B0604020202020204" pitchFamily="34" charset="0"/>
              </a:rPr>
              <a:t> </a:t>
            </a:r>
            <a:r>
              <a:rPr lang="en-US" sz="900" i="1" dirty="0" smtClean="0">
                <a:solidFill>
                  <a:srgbClr val="008000"/>
                </a:solidFill>
                <a:latin typeface="Arial" panose="020B0604020202020204" pitchFamily="34" charset="0"/>
                <a:cs typeface="Arial" panose="020B0604020202020204" pitchFamily="34" charset="0"/>
              </a:rPr>
              <a:t>sp1	</a:t>
            </a:r>
            <a:r>
              <a:rPr lang="en-US" sz="900" dirty="0" smtClean="0">
                <a:solidFill>
                  <a:srgbClr val="008000"/>
                </a:solidFill>
                <a:latin typeface="Arial" panose="020B0604020202020204" pitchFamily="34" charset="0"/>
                <a:cs typeface="Arial" panose="020B0604020202020204" pitchFamily="34" charset="0"/>
              </a:rPr>
              <a:t>patrimonial value	X	as </a:t>
            </a:r>
            <a:r>
              <a:rPr lang="en-US" sz="900" dirty="0">
                <a:solidFill>
                  <a:srgbClr val="008000"/>
                </a:solidFill>
                <a:latin typeface="Arial" panose="020B0604020202020204" pitchFamily="34" charset="0"/>
                <a:cs typeface="Arial" panose="020B0604020202020204" pitchFamily="34" charset="0"/>
              </a:rPr>
              <a:t>defined by MBG</a:t>
            </a:r>
          </a:p>
          <a:p>
            <a:r>
              <a:rPr lang="en-US" sz="900" i="1" dirty="0" err="1">
                <a:solidFill>
                  <a:srgbClr val="008000"/>
                </a:solidFill>
                <a:latin typeface="Arial" panose="020B0604020202020204" pitchFamily="34" charset="0"/>
                <a:cs typeface="Arial" panose="020B0604020202020204" pitchFamily="34" charset="0"/>
              </a:rPr>
              <a:t>Vepris</a:t>
            </a:r>
            <a:r>
              <a:rPr lang="en-US" sz="900" i="1" dirty="0">
                <a:solidFill>
                  <a:srgbClr val="008000"/>
                </a:solidFill>
                <a:latin typeface="Arial" panose="020B0604020202020204" pitchFamily="34" charset="0"/>
                <a:cs typeface="Arial" panose="020B0604020202020204" pitchFamily="34" charset="0"/>
              </a:rPr>
              <a:t> </a:t>
            </a:r>
            <a:r>
              <a:rPr lang="en-US" sz="900" i="1" dirty="0" smtClean="0">
                <a:solidFill>
                  <a:srgbClr val="008000"/>
                </a:solidFill>
                <a:latin typeface="Arial" panose="020B0604020202020204" pitchFamily="34" charset="0"/>
                <a:cs typeface="Arial" panose="020B0604020202020204" pitchFamily="34" charset="0"/>
              </a:rPr>
              <a:t>sp2	</a:t>
            </a:r>
            <a:r>
              <a:rPr lang="en-US" sz="900" dirty="0" smtClean="0">
                <a:solidFill>
                  <a:srgbClr val="008000"/>
                </a:solidFill>
                <a:latin typeface="Arial" panose="020B0604020202020204" pitchFamily="34" charset="0"/>
                <a:cs typeface="Arial" panose="020B0604020202020204" pitchFamily="34" charset="0"/>
              </a:rPr>
              <a:t>patrimonial value	X	as </a:t>
            </a:r>
            <a:r>
              <a:rPr lang="en-US" sz="900" dirty="0">
                <a:solidFill>
                  <a:srgbClr val="008000"/>
                </a:solidFill>
                <a:latin typeface="Arial" panose="020B0604020202020204" pitchFamily="34" charset="0"/>
                <a:cs typeface="Arial" panose="020B0604020202020204" pitchFamily="34" charset="0"/>
              </a:rPr>
              <a:t>defined by MBG</a:t>
            </a:r>
          </a:p>
          <a:p>
            <a:r>
              <a:rPr lang="en-US" sz="900" i="1" dirty="0" err="1">
                <a:solidFill>
                  <a:srgbClr val="008000"/>
                </a:solidFill>
                <a:latin typeface="Arial" panose="020B0604020202020204" pitchFamily="34" charset="0"/>
                <a:cs typeface="Arial" panose="020B0604020202020204" pitchFamily="34" charset="0"/>
              </a:rPr>
              <a:t>Vigueranthus</a:t>
            </a:r>
            <a:r>
              <a:rPr lang="en-US" sz="900" i="1" dirty="0">
                <a:solidFill>
                  <a:srgbClr val="008000"/>
                </a:solidFill>
                <a:latin typeface="Arial" panose="020B0604020202020204" pitchFamily="34" charset="0"/>
                <a:cs typeface="Arial" panose="020B0604020202020204" pitchFamily="34" charset="0"/>
              </a:rPr>
              <a:t> </a:t>
            </a:r>
            <a:r>
              <a:rPr lang="en-US" sz="900" i="1" dirty="0" smtClean="0">
                <a:solidFill>
                  <a:srgbClr val="008000"/>
                </a:solidFill>
                <a:latin typeface="Arial" panose="020B0604020202020204" pitchFamily="34" charset="0"/>
                <a:cs typeface="Arial" panose="020B0604020202020204" pitchFamily="34" charset="0"/>
              </a:rPr>
              <a:t>sp.	</a:t>
            </a:r>
            <a:r>
              <a:rPr lang="en-US" sz="900" dirty="0" smtClean="0">
                <a:solidFill>
                  <a:srgbClr val="008000"/>
                </a:solidFill>
                <a:latin typeface="Arial" panose="020B0604020202020204" pitchFamily="34" charset="0"/>
                <a:cs typeface="Arial" panose="020B0604020202020204" pitchFamily="34" charset="0"/>
              </a:rPr>
              <a:t>patrimonial value	X	as </a:t>
            </a:r>
            <a:r>
              <a:rPr lang="en-US" sz="900" dirty="0">
                <a:solidFill>
                  <a:srgbClr val="008000"/>
                </a:solidFill>
                <a:latin typeface="Arial" panose="020B0604020202020204" pitchFamily="34" charset="0"/>
                <a:cs typeface="Arial" panose="020B0604020202020204" pitchFamily="34" charset="0"/>
              </a:rPr>
              <a:t>defined by MBG</a:t>
            </a:r>
          </a:p>
          <a:p>
            <a:r>
              <a:rPr lang="en-US" sz="900" i="1" dirty="0" err="1">
                <a:solidFill>
                  <a:srgbClr val="008000"/>
                </a:solidFill>
                <a:latin typeface="Arial" panose="020B0604020202020204" pitchFamily="34" charset="0"/>
                <a:cs typeface="Arial" panose="020B0604020202020204" pitchFamily="34" charset="0"/>
              </a:rPr>
              <a:t>Viguieranthus</a:t>
            </a:r>
            <a:r>
              <a:rPr lang="en-US" sz="900" i="1" dirty="0">
                <a:solidFill>
                  <a:srgbClr val="008000"/>
                </a:solidFill>
                <a:latin typeface="Arial" panose="020B0604020202020204" pitchFamily="34" charset="0"/>
                <a:cs typeface="Arial" panose="020B0604020202020204" pitchFamily="34" charset="0"/>
              </a:rPr>
              <a:t> </a:t>
            </a:r>
            <a:r>
              <a:rPr lang="en-US" sz="900" i="1" dirty="0" smtClean="0">
                <a:solidFill>
                  <a:srgbClr val="008000"/>
                </a:solidFill>
                <a:latin typeface="Arial" panose="020B0604020202020204" pitchFamily="34" charset="0"/>
                <a:cs typeface="Arial" panose="020B0604020202020204" pitchFamily="34" charset="0"/>
              </a:rPr>
              <a:t>sp.	</a:t>
            </a:r>
            <a:r>
              <a:rPr lang="en-US" sz="900" dirty="0" smtClean="0">
                <a:solidFill>
                  <a:srgbClr val="008000"/>
                </a:solidFill>
                <a:latin typeface="Arial" panose="020B0604020202020204" pitchFamily="34" charset="0"/>
                <a:cs typeface="Arial" panose="020B0604020202020204" pitchFamily="34" charset="0"/>
              </a:rPr>
              <a:t>X	Magical </a:t>
            </a:r>
            <a:r>
              <a:rPr lang="en-US" sz="900" dirty="0" err="1">
                <a:solidFill>
                  <a:srgbClr val="008000"/>
                </a:solidFill>
                <a:latin typeface="Arial" panose="020B0604020202020204" pitchFamily="34" charset="0"/>
                <a:cs typeface="Arial" panose="020B0604020202020204" pitchFamily="34" charset="0"/>
              </a:rPr>
              <a:t>sorcellery</a:t>
            </a:r>
            <a:endParaRPr lang="en-US" sz="900" dirty="0">
              <a:solidFill>
                <a:srgbClr val="008000"/>
              </a:solidFill>
              <a:latin typeface="Arial" panose="020B0604020202020204" pitchFamily="34" charset="0"/>
              <a:cs typeface="Arial" panose="020B0604020202020204" pitchFamily="34" charset="0"/>
            </a:endParaRPr>
          </a:p>
          <a:p>
            <a:r>
              <a:rPr lang="fr-FR" sz="900" i="1" dirty="0" err="1">
                <a:solidFill>
                  <a:srgbClr val="008000"/>
                </a:solidFill>
                <a:latin typeface="Arial" panose="020B0604020202020204" pitchFamily="34" charset="0"/>
                <a:cs typeface="Arial" panose="020B0604020202020204" pitchFamily="34" charset="0"/>
              </a:rPr>
              <a:t>Viscum</a:t>
            </a:r>
            <a:r>
              <a:rPr lang="fr-FR" sz="900" i="1" dirty="0">
                <a:solidFill>
                  <a:srgbClr val="008000"/>
                </a:solidFill>
                <a:latin typeface="Arial" panose="020B0604020202020204" pitchFamily="34" charset="0"/>
                <a:cs typeface="Arial" panose="020B0604020202020204" pitchFamily="34" charset="0"/>
              </a:rPr>
              <a:t> </a:t>
            </a:r>
            <a:r>
              <a:rPr lang="fr-FR" sz="900" i="1" dirty="0" err="1" smtClean="0">
                <a:solidFill>
                  <a:srgbClr val="008000"/>
                </a:solidFill>
                <a:latin typeface="Arial" panose="020B0604020202020204" pitchFamily="34" charset="0"/>
                <a:cs typeface="Arial" panose="020B0604020202020204" pitchFamily="34" charset="0"/>
              </a:rPr>
              <a:t>multicostatum</a:t>
            </a:r>
            <a:r>
              <a:rPr lang="fr-FR" sz="900" i="1" dirty="0">
                <a:solidFill>
                  <a:srgbClr val="008000"/>
                </a:solidFill>
                <a:latin typeface="Arial" panose="020B0604020202020204" pitchFamily="34" charset="0"/>
                <a:cs typeface="Arial" panose="020B0604020202020204" pitchFamily="34" charset="0"/>
              </a:rPr>
              <a:t>	</a:t>
            </a:r>
            <a:r>
              <a:rPr lang="fr-FR" sz="900" dirty="0" smtClean="0">
                <a:solidFill>
                  <a:srgbClr val="008000"/>
                </a:solidFill>
                <a:latin typeface="Arial" panose="020B0604020202020204" pitchFamily="34" charset="0"/>
                <a:cs typeface="Arial" panose="020B0604020202020204" pitchFamily="34" charset="0"/>
              </a:rPr>
              <a:t>rare	X</a:t>
            </a:r>
            <a:endParaRPr lang="fr-FR" sz="900" dirty="0">
              <a:solidFill>
                <a:srgbClr val="008000"/>
              </a:solidFill>
              <a:latin typeface="Arial" panose="020B0604020202020204" pitchFamily="34" charset="0"/>
              <a:cs typeface="Arial" panose="020B0604020202020204" pitchFamily="34" charset="0"/>
            </a:endParaRPr>
          </a:p>
          <a:p>
            <a:r>
              <a:rPr lang="fr-FR" sz="900" i="1" dirty="0" err="1">
                <a:solidFill>
                  <a:srgbClr val="008000"/>
                </a:solidFill>
                <a:latin typeface="Arial" panose="020B0604020202020204" pitchFamily="34" charset="0"/>
                <a:cs typeface="Arial" panose="020B0604020202020204" pitchFamily="34" charset="0"/>
              </a:rPr>
              <a:t>Viscum</a:t>
            </a:r>
            <a:r>
              <a:rPr lang="fr-FR" sz="900" i="1" dirty="0">
                <a:solidFill>
                  <a:srgbClr val="008000"/>
                </a:solidFill>
                <a:latin typeface="Arial" panose="020B0604020202020204" pitchFamily="34" charset="0"/>
                <a:cs typeface="Arial" panose="020B0604020202020204" pitchFamily="34" charset="0"/>
              </a:rPr>
              <a:t> </a:t>
            </a:r>
            <a:r>
              <a:rPr lang="fr-FR" sz="900" i="1" dirty="0" smtClean="0">
                <a:solidFill>
                  <a:srgbClr val="008000"/>
                </a:solidFill>
                <a:latin typeface="Arial" panose="020B0604020202020204" pitchFamily="34" charset="0"/>
                <a:cs typeface="Arial" panose="020B0604020202020204" pitchFamily="34" charset="0"/>
              </a:rPr>
              <a:t>radula	</a:t>
            </a:r>
            <a:r>
              <a:rPr lang="fr-FR" sz="900" dirty="0" smtClean="0">
                <a:solidFill>
                  <a:srgbClr val="008000"/>
                </a:solidFill>
                <a:latin typeface="Arial" panose="020B0604020202020204" pitchFamily="34" charset="0"/>
                <a:cs typeface="Arial" panose="020B0604020202020204" pitchFamily="34" charset="0"/>
              </a:rPr>
              <a:t>rare	X</a:t>
            </a:r>
            <a:endParaRPr lang="fr-FR" sz="900" dirty="0">
              <a:solidFill>
                <a:srgbClr val="008000"/>
              </a:solidFill>
              <a:latin typeface="Arial" panose="020B0604020202020204" pitchFamily="34" charset="0"/>
              <a:cs typeface="Arial" panose="020B0604020202020204" pitchFamily="34" charset="0"/>
            </a:endParaRPr>
          </a:p>
          <a:p>
            <a:r>
              <a:rPr lang="fr-FR" sz="900" i="1" dirty="0" err="1">
                <a:solidFill>
                  <a:srgbClr val="008000"/>
                </a:solidFill>
                <a:latin typeface="Arial" panose="020B0604020202020204" pitchFamily="34" charset="0"/>
                <a:cs typeface="Arial" panose="020B0604020202020204" pitchFamily="34" charset="0"/>
              </a:rPr>
              <a:t>Viscum</a:t>
            </a:r>
            <a:r>
              <a:rPr lang="fr-FR" sz="900" i="1" dirty="0">
                <a:solidFill>
                  <a:srgbClr val="008000"/>
                </a:solidFill>
                <a:latin typeface="Arial" panose="020B0604020202020204" pitchFamily="34" charset="0"/>
                <a:cs typeface="Arial" panose="020B0604020202020204" pitchFamily="34" charset="0"/>
              </a:rPr>
              <a:t> </a:t>
            </a:r>
            <a:r>
              <a:rPr lang="fr-FR" sz="900" i="1" dirty="0" err="1">
                <a:solidFill>
                  <a:srgbClr val="008000"/>
                </a:solidFill>
                <a:latin typeface="Arial" panose="020B0604020202020204" pitchFamily="34" charset="0"/>
                <a:cs typeface="Arial" panose="020B0604020202020204" pitchFamily="34" charset="0"/>
              </a:rPr>
              <a:t>sp</a:t>
            </a:r>
            <a:r>
              <a:rPr lang="fr-FR" sz="900" i="1" dirty="0">
                <a:solidFill>
                  <a:srgbClr val="008000"/>
                </a:solidFill>
                <a:latin typeface="Arial" panose="020B0604020202020204" pitchFamily="34" charset="0"/>
                <a:cs typeface="Arial" panose="020B0604020202020204" pitchFamily="34" charset="0"/>
              </a:rPr>
              <a:t>. Nov. </a:t>
            </a:r>
            <a:r>
              <a:rPr lang="fr-FR" sz="900" i="1" dirty="0" smtClean="0">
                <a:solidFill>
                  <a:srgbClr val="008000"/>
                </a:solidFill>
                <a:latin typeface="Arial" panose="020B0604020202020204" pitchFamily="34" charset="0"/>
                <a:cs typeface="Arial" panose="020B0604020202020204" pitchFamily="34" charset="0"/>
              </a:rPr>
              <a:t>1	</a:t>
            </a:r>
            <a:r>
              <a:rPr lang="fr-FR" sz="900" dirty="0" smtClean="0">
                <a:solidFill>
                  <a:srgbClr val="008000"/>
                </a:solidFill>
                <a:latin typeface="Arial" panose="020B0604020202020204" pitchFamily="34" charset="0"/>
                <a:cs typeface="Arial" panose="020B0604020202020204" pitchFamily="34" charset="0"/>
              </a:rPr>
              <a:t>rare	X</a:t>
            </a:r>
            <a:endParaRPr lang="fr-FR" sz="900" dirty="0">
              <a:solidFill>
                <a:srgbClr val="008000"/>
              </a:solidFill>
              <a:latin typeface="Arial" panose="020B0604020202020204" pitchFamily="34" charset="0"/>
              <a:cs typeface="Arial" panose="020B0604020202020204" pitchFamily="34" charset="0"/>
            </a:endParaRPr>
          </a:p>
          <a:p>
            <a:r>
              <a:rPr lang="fr-FR" sz="900" i="1" dirty="0" err="1">
                <a:solidFill>
                  <a:srgbClr val="008000"/>
                </a:solidFill>
                <a:latin typeface="Arial" panose="020B0604020202020204" pitchFamily="34" charset="0"/>
                <a:cs typeface="Arial" panose="020B0604020202020204" pitchFamily="34" charset="0"/>
              </a:rPr>
              <a:t>Viscum</a:t>
            </a:r>
            <a:r>
              <a:rPr lang="fr-FR" sz="900" i="1" dirty="0">
                <a:solidFill>
                  <a:srgbClr val="008000"/>
                </a:solidFill>
                <a:latin typeface="Arial" panose="020B0604020202020204" pitchFamily="34" charset="0"/>
                <a:cs typeface="Arial" panose="020B0604020202020204" pitchFamily="34" charset="0"/>
              </a:rPr>
              <a:t> </a:t>
            </a:r>
            <a:r>
              <a:rPr lang="fr-FR" sz="900" i="1" dirty="0" err="1">
                <a:solidFill>
                  <a:srgbClr val="008000"/>
                </a:solidFill>
                <a:latin typeface="Arial" panose="020B0604020202020204" pitchFamily="34" charset="0"/>
                <a:cs typeface="Arial" panose="020B0604020202020204" pitchFamily="34" charset="0"/>
              </a:rPr>
              <a:t>sp</a:t>
            </a:r>
            <a:r>
              <a:rPr lang="fr-FR" sz="900" i="1" dirty="0">
                <a:solidFill>
                  <a:srgbClr val="008000"/>
                </a:solidFill>
                <a:latin typeface="Arial" panose="020B0604020202020204" pitchFamily="34" charset="0"/>
                <a:cs typeface="Arial" panose="020B0604020202020204" pitchFamily="34" charset="0"/>
              </a:rPr>
              <a:t>. Nov. </a:t>
            </a:r>
            <a:r>
              <a:rPr lang="fr-FR" sz="900" i="1" dirty="0" smtClean="0">
                <a:solidFill>
                  <a:srgbClr val="008000"/>
                </a:solidFill>
                <a:latin typeface="Arial" panose="020B0604020202020204" pitchFamily="34" charset="0"/>
                <a:cs typeface="Arial" panose="020B0604020202020204" pitchFamily="34" charset="0"/>
              </a:rPr>
              <a:t>2	</a:t>
            </a:r>
            <a:r>
              <a:rPr lang="fr-FR" sz="900" dirty="0" smtClean="0">
                <a:solidFill>
                  <a:srgbClr val="008000"/>
                </a:solidFill>
                <a:latin typeface="Arial" panose="020B0604020202020204" pitchFamily="34" charset="0"/>
                <a:cs typeface="Arial" panose="020B0604020202020204" pitchFamily="34" charset="0"/>
              </a:rPr>
              <a:t>rare	X</a:t>
            </a:r>
            <a:endParaRPr lang="fr-FR" sz="900" dirty="0">
              <a:solidFill>
                <a:srgbClr val="008000"/>
              </a:solidFill>
              <a:latin typeface="Arial" panose="020B0604020202020204" pitchFamily="34" charset="0"/>
              <a:cs typeface="Arial" panose="020B0604020202020204" pitchFamily="34" charset="0"/>
            </a:endParaRPr>
          </a:p>
          <a:p>
            <a:r>
              <a:rPr lang="fr-FR" sz="900" i="1" dirty="0">
                <a:solidFill>
                  <a:srgbClr val="008000"/>
                </a:solidFill>
                <a:latin typeface="Arial" panose="020B0604020202020204" pitchFamily="34" charset="0"/>
                <a:cs typeface="Arial" panose="020B0604020202020204" pitchFamily="34" charset="0"/>
              </a:rPr>
              <a:t>Vitex </a:t>
            </a:r>
            <a:r>
              <a:rPr lang="fr-FR" sz="900" i="1" dirty="0" err="1" smtClean="0">
                <a:solidFill>
                  <a:srgbClr val="008000"/>
                </a:solidFill>
                <a:latin typeface="Arial" panose="020B0604020202020204" pitchFamily="34" charset="0"/>
                <a:cs typeface="Arial" panose="020B0604020202020204" pitchFamily="34" charset="0"/>
              </a:rPr>
              <a:t>coursii</a:t>
            </a:r>
            <a:r>
              <a:rPr lang="fr-FR" sz="900" i="1" dirty="0">
                <a:solidFill>
                  <a:srgbClr val="008000"/>
                </a:solidFill>
                <a:latin typeface="Arial" panose="020B0604020202020204" pitchFamily="34" charset="0"/>
                <a:cs typeface="Arial" panose="020B0604020202020204" pitchFamily="34" charset="0"/>
              </a:rPr>
              <a:t>	</a:t>
            </a:r>
            <a:r>
              <a:rPr lang="fr-FR" sz="900" dirty="0" smtClean="0">
                <a:solidFill>
                  <a:srgbClr val="008000"/>
                </a:solidFill>
                <a:latin typeface="Arial" panose="020B0604020202020204" pitchFamily="34" charset="0"/>
                <a:cs typeface="Arial" panose="020B0604020202020204" pitchFamily="34" charset="0"/>
              </a:rPr>
              <a:t>rare	X</a:t>
            </a:r>
            <a:endParaRPr lang="fr-FR" sz="900" dirty="0">
              <a:solidFill>
                <a:srgbClr val="008000"/>
              </a:solidFill>
              <a:latin typeface="Arial" panose="020B0604020202020204" pitchFamily="34" charset="0"/>
              <a:cs typeface="Arial" panose="020B0604020202020204" pitchFamily="34" charset="0"/>
            </a:endParaRPr>
          </a:p>
          <a:p>
            <a:r>
              <a:rPr lang="fr-FR" sz="900" i="1" dirty="0">
                <a:solidFill>
                  <a:srgbClr val="008000"/>
                </a:solidFill>
                <a:latin typeface="Arial" panose="020B0604020202020204" pitchFamily="34" charset="0"/>
                <a:cs typeface="Arial" panose="020B0604020202020204" pitchFamily="34" charset="0"/>
              </a:rPr>
              <a:t>Vitex </a:t>
            </a:r>
            <a:r>
              <a:rPr lang="fr-FR" sz="900" i="1" dirty="0" err="1" smtClean="0">
                <a:solidFill>
                  <a:srgbClr val="008000"/>
                </a:solidFill>
                <a:latin typeface="Arial" panose="020B0604020202020204" pitchFamily="34" charset="0"/>
                <a:cs typeface="Arial" panose="020B0604020202020204" pitchFamily="34" charset="0"/>
              </a:rPr>
              <a:t>oscitans</a:t>
            </a:r>
            <a:r>
              <a:rPr lang="fr-FR" sz="900" i="1" dirty="0">
                <a:solidFill>
                  <a:srgbClr val="008000"/>
                </a:solidFill>
                <a:latin typeface="Arial" panose="020B0604020202020204" pitchFamily="34" charset="0"/>
                <a:cs typeface="Arial" panose="020B0604020202020204" pitchFamily="34" charset="0"/>
              </a:rPr>
              <a:t>	</a:t>
            </a:r>
            <a:r>
              <a:rPr lang="fr-FR" sz="900" dirty="0" smtClean="0">
                <a:solidFill>
                  <a:srgbClr val="008000"/>
                </a:solidFill>
                <a:latin typeface="Arial" panose="020B0604020202020204" pitchFamily="34" charset="0"/>
                <a:cs typeface="Arial" panose="020B0604020202020204" pitchFamily="34" charset="0"/>
              </a:rPr>
              <a:t>rare	X</a:t>
            </a:r>
            <a:endParaRPr lang="fr-FR" sz="900" dirty="0">
              <a:solidFill>
                <a:srgbClr val="008000"/>
              </a:solidFill>
              <a:latin typeface="Arial" panose="020B0604020202020204" pitchFamily="34" charset="0"/>
              <a:cs typeface="Arial" panose="020B0604020202020204" pitchFamily="34" charset="0"/>
            </a:endParaRPr>
          </a:p>
          <a:p>
            <a:r>
              <a:rPr lang="fr-FR" sz="900" i="1" dirty="0" err="1">
                <a:solidFill>
                  <a:srgbClr val="008000"/>
                </a:solidFill>
                <a:latin typeface="Arial" panose="020B0604020202020204" pitchFamily="34" charset="0"/>
                <a:cs typeface="Arial" panose="020B0604020202020204" pitchFamily="34" charset="0"/>
              </a:rPr>
              <a:t>Xylopia</a:t>
            </a:r>
            <a:r>
              <a:rPr lang="fr-FR" sz="900" i="1" dirty="0">
                <a:solidFill>
                  <a:srgbClr val="008000"/>
                </a:solidFill>
                <a:latin typeface="Arial" panose="020B0604020202020204" pitchFamily="34" charset="0"/>
                <a:cs typeface="Arial" panose="020B0604020202020204" pitchFamily="34" charset="0"/>
              </a:rPr>
              <a:t> </a:t>
            </a:r>
            <a:r>
              <a:rPr lang="fr-FR" sz="900" i="1" dirty="0" err="1" smtClean="0">
                <a:solidFill>
                  <a:srgbClr val="008000"/>
                </a:solidFill>
                <a:latin typeface="Arial" panose="020B0604020202020204" pitchFamily="34" charset="0"/>
                <a:cs typeface="Arial" panose="020B0604020202020204" pitchFamily="34" charset="0"/>
              </a:rPr>
              <a:t>sp</a:t>
            </a:r>
            <a:r>
              <a:rPr lang="fr-FR" sz="900" i="1" dirty="0">
                <a:solidFill>
                  <a:srgbClr val="008000"/>
                </a:solidFill>
                <a:latin typeface="Arial" panose="020B0604020202020204" pitchFamily="34" charset="0"/>
                <a:cs typeface="Arial" panose="020B0604020202020204" pitchFamily="34" charset="0"/>
              </a:rPr>
              <a:t>	</a:t>
            </a:r>
            <a:r>
              <a:rPr lang="fr-FR" sz="900" dirty="0" smtClean="0">
                <a:solidFill>
                  <a:srgbClr val="008000"/>
                </a:solidFill>
                <a:latin typeface="Arial" panose="020B0604020202020204" pitchFamily="34" charset="0"/>
                <a:cs typeface="Arial" panose="020B0604020202020204" pitchFamily="34" charset="0"/>
              </a:rPr>
              <a:t>patrimonial value	X</a:t>
            </a:r>
            <a:endParaRPr lang="fr-FR" sz="900" i="1" dirty="0">
              <a:solidFill>
                <a:srgbClr val="008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513281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0" y="216629"/>
            <a:ext cx="524219" cy="320675"/>
          </a:xfrm>
        </p:spPr>
        <p:txBody>
          <a:bodyPr/>
          <a:lstStyle/>
          <a:p>
            <a:fld id="{814B13E8-1059-4FEE-952E-0153852B3488}" type="slidenum">
              <a:rPr lang="fr-FR" smtClean="0"/>
              <a:t>152</a:t>
            </a:fld>
            <a:endParaRPr lang="fr-FR" dirty="0"/>
          </a:p>
        </p:txBody>
      </p:sp>
      <p:sp>
        <p:nvSpPr>
          <p:cNvPr id="3" name="ZoneTexte 2"/>
          <p:cNvSpPr txBox="1"/>
          <p:nvPr/>
        </p:nvSpPr>
        <p:spPr>
          <a:xfrm>
            <a:off x="4154888" y="169049"/>
            <a:ext cx="321539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4" name="Rectangle 3"/>
          <p:cNvSpPr/>
          <p:nvPr/>
        </p:nvSpPr>
        <p:spPr>
          <a:xfrm>
            <a:off x="0" y="754386"/>
            <a:ext cx="7471508" cy="349093"/>
          </a:xfrm>
          <a:prstGeom prst="rect">
            <a:avLst/>
          </a:prstGeom>
          <a:solidFill>
            <a:srgbClr val="008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FFFF00"/>
                </a:solidFill>
              </a:rPr>
              <a:t>Comment la méthode des espèces </a:t>
            </a:r>
            <a:r>
              <a:rPr lang="fr-FR" sz="1600" b="1" dirty="0" smtClean="0">
                <a:solidFill>
                  <a:srgbClr val="FFFF00"/>
                </a:solidFill>
              </a:rPr>
              <a:t>cadres (clés) «</a:t>
            </a:r>
            <a:r>
              <a:rPr lang="fr-FR" sz="1600" b="1" dirty="0">
                <a:solidFill>
                  <a:srgbClr val="FFFF00"/>
                </a:solidFill>
              </a:rPr>
              <a:t> Framework </a:t>
            </a:r>
            <a:r>
              <a:rPr lang="fr-FR" sz="1600" b="1" dirty="0" smtClean="0">
                <a:solidFill>
                  <a:srgbClr val="FFFF00"/>
                </a:solidFill>
              </a:rPr>
              <a:t>»  </a:t>
            </a:r>
            <a:r>
              <a:rPr lang="fr-FR" sz="1600" b="1" dirty="0">
                <a:solidFill>
                  <a:srgbClr val="FFFF00"/>
                </a:solidFill>
              </a:rPr>
              <a:t>fonctionne</a:t>
            </a:r>
          </a:p>
        </p:txBody>
      </p:sp>
      <p:sp>
        <p:nvSpPr>
          <p:cNvPr id="5" name="Rectangle 4"/>
          <p:cNvSpPr/>
          <p:nvPr/>
        </p:nvSpPr>
        <p:spPr>
          <a:xfrm>
            <a:off x="1169513" y="1407750"/>
            <a:ext cx="4695357" cy="313678"/>
          </a:xfrm>
          <a:prstGeom prst="rect">
            <a:avLst/>
          </a:prstGeom>
          <a:solidFill>
            <a:srgbClr val="008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rgbClr val="FFFF00"/>
                </a:solidFill>
              </a:rPr>
              <a:t>Sélection des </a:t>
            </a:r>
            <a:r>
              <a:rPr lang="fr-FR" sz="1400" dirty="0">
                <a:solidFill>
                  <a:srgbClr val="FFFF00"/>
                </a:solidFill>
              </a:rPr>
              <a:t>espèces </a:t>
            </a:r>
            <a:r>
              <a:rPr lang="fr-FR" sz="1400" dirty="0" smtClean="0">
                <a:solidFill>
                  <a:srgbClr val="FFFF00"/>
                </a:solidFill>
              </a:rPr>
              <a:t>cadres </a:t>
            </a:r>
            <a:r>
              <a:rPr lang="fr-FR" sz="1400" dirty="0">
                <a:solidFill>
                  <a:srgbClr val="FFFF00"/>
                </a:solidFill>
              </a:rPr>
              <a:t>(ou </a:t>
            </a:r>
            <a:r>
              <a:rPr lang="fr-FR" sz="1400" dirty="0" smtClean="0">
                <a:solidFill>
                  <a:srgbClr val="FFFF00"/>
                </a:solidFill>
              </a:rPr>
              <a:t>clés) « Framework »</a:t>
            </a:r>
            <a:endParaRPr lang="fr-FR" sz="1400" dirty="0">
              <a:solidFill>
                <a:srgbClr val="FFFF00"/>
              </a:solidFill>
            </a:endParaRPr>
          </a:p>
        </p:txBody>
      </p:sp>
      <p:sp>
        <p:nvSpPr>
          <p:cNvPr id="7" name="Rectangle 6"/>
          <p:cNvSpPr/>
          <p:nvPr/>
        </p:nvSpPr>
        <p:spPr>
          <a:xfrm>
            <a:off x="1200145" y="1983690"/>
            <a:ext cx="4664726" cy="466037"/>
          </a:xfrm>
          <a:prstGeom prst="rect">
            <a:avLst/>
          </a:prstGeom>
          <a:solidFill>
            <a:srgbClr val="008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rgbClr val="FFFF00"/>
                </a:solidFill>
              </a:rPr>
              <a:t>Plantation de 20à 30 </a:t>
            </a:r>
            <a:r>
              <a:rPr lang="fr-FR" sz="1400" i="1" dirty="0">
                <a:solidFill>
                  <a:srgbClr val="FFFF00"/>
                </a:solidFill>
              </a:rPr>
              <a:t>espèces cadres </a:t>
            </a:r>
            <a:r>
              <a:rPr lang="fr-FR" sz="1400" dirty="0">
                <a:solidFill>
                  <a:srgbClr val="FFFF00"/>
                </a:solidFill>
              </a:rPr>
              <a:t>:</a:t>
            </a:r>
          </a:p>
          <a:p>
            <a:pPr algn="ctr"/>
            <a:r>
              <a:rPr lang="fr-FR" sz="1400" dirty="0">
                <a:solidFill>
                  <a:srgbClr val="FFFF00"/>
                </a:solidFill>
              </a:rPr>
              <a:t>D</a:t>
            </a:r>
            <a:r>
              <a:rPr lang="fr-FR" sz="1400" dirty="0" smtClean="0">
                <a:solidFill>
                  <a:srgbClr val="FFFF00"/>
                </a:solidFill>
              </a:rPr>
              <a:t>ésherbage et épandage </a:t>
            </a:r>
            <a:r>
              <a:rPr lang="fr-FR" sz="1400" dirty="0">
                <a:solidFill>
                  <a:srgbClr val="FFFF00"/>
                </a:solidFill>
              </a:rPr>
              <a:t>d'engrais </a:t>
            </a:r>
            <a:r>
              <a:rPr lang="fr-FR" sz="1400" dirty="0" smtClean="0">
                <a:solidFill>
                  <a:srgbClr val="FFFF00"/>
                </a:solidFill>
              </a:rPr>
              <a:t>pendant </a:t>
            </a:r>
            <a:r>
              <a:rPr lang="fr-FR" sz="1400" dirty="0">
                <a:solidFill>
                  <a:srgbClr val="FFFF00"/>
                </a:solidFill>
              </a:rPr>
              <a:t>2 ans</a:t>
            </a:r>
          </a:p>
        </p:txBody>
      </p:sp>
      <p:sp>
        <p:nvSpPr>
          <p:cNvPr id="8" name="Rectangle 7"/>
          <p:cNvSpPr/>
          <p:nvPr/>
        </p:nvSpPr>
        <p:spPr>
          <a:xfrm>
            <a:off x="279018" y="2722490"/>
            <a:ext cx="2980981" cy="455951"/>
          </a:xfrm>
          <a:prstGeom prst="rect">
            <a:avLst/>
          </a:prstGeom>
          <a:solidFill>
            <a:srgbClr val="008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FFFF00"/>
                </a:solidFill>
              </a:rPr>
              <a:t>Les mauvaises herbes sous </a:t>
            </a:r>
            <a:r>
              <a:rPr lang="fr-FR" sz="1400" dirty="0" smtClean="0">
                <a:solidFill>
                  <a:srgbClr val="FFFF00"/>
                </a:solidFill>
              </a:rPr>
              <a:t>ombrage, privées de lumière, site reconquis</a:t>
            </a:r>
            <a:endParaRPr lang="fr-FR" sz="1400" dirty="0">
              <a:solidFill>
                <a:srgbClr val="FFFF00"/>
              </a:solidFill>
            </a:endParaRPr>
          </a:p>
        </p:txBody>
      </p:sp>
      <p:sp>
        <p:nvSpPr>
          <p:cNvPr id="9" name="Rectangle 8"/>
          <p:cNvSpPr/>
          <p:nvPr/>
        </p:nvSpPr>
        <p:spPr>
          <a:xfrm>
            <a:off x="1596468" y="3116047"/>
            <a:ext cx="3362896" cy="512915"/>
          </a:xfrm>
          <a:prstGeom prst="rect">
            <a:avLst/>
          </a:prstGeom>
          <a:solidFill>
            <a:srgbClr val="008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rgbClr val="FFFF00"/>
                </a:solidFill>
              </a:rPr>
              <a:t>Rétablissement de la structure forestière</a:t>
            </a:r>
            <a:endParaRPr lang="fr-FR" sz="1400" dirty="0">
              <a:solidFill>
                <a:srgbClr val="FFFF00"/>
              </a:solidFill>
            </a:endParaRPr>
          </a:p>
          <a:p>
            <a:pPr algn="ctr"/>
            <a:r>
              <a:rPr lang="fr-FR" sz="1400" dirty="0">
                <a:solidFill>
                  <a:srgbClr val="FFFF00"/>
                </a:solidFill>
              </a:rPr>
              <a:t>(canopée </a:t>
            </a:r>
            <a:r>
              <a:rPr lang="fr-FR" sz="1400" dirty="0" err="1" smtClean="0">
                <a:solidFill>
                  <a:srgbClr val="FFFF00"/>
                </a:solidFill>
              </a:rPr>
              <a:t>multi-étagée</a:t>
            </a:r>
            <a:r>
              <a:rPr lang="fr-FR" sz="1400" dirty="0">
                <a:solidFill>
                  <a:srgbClr val="FFFF00"/>
                </a:solidFill>
              </a:rPr>
              <a:t>)</a:t>
            </a:r>
          </a:p>
        </p:txBody>
      </p:sp>
      <p:sp>
        <p:nvSpPr>
          <p:cNvPr id="10" name="Rectangle 9"/>
          <p:cNvSpPr/>
          <p:nvPr/>
        </p:nvSpPr>
        <p:spPr>
          <a:xfrm>
            <a:off x="4830528" y="3408992"/>
            <a:ext cx="2640980" cy="1138933"/>
          </a:xfrm>
          <a:prstGeom prst="rect">
            <a:avLst/>
          </a:prstGeom>
          <a:solidFill>
            <a:srgbClr val="008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solidFill>
                  <a:srgbClr val="FFFF00"/>
                </a:solidFill>
              </a:rPr>
              <a:t>Rétablissement </a:t>
            </a:r>
            <a:r>
              <a:rPr lang="fr-FR" sz="1400" dirty="0" smtClean="0">
                <a:solidFill>
                  <a:srgbClr val="FFFF00"/>
                </a:solidFill>
              </a:rPr>
              <a:t>du </a:t>
            </a:r>
            <a:r>
              <a:rPr lang="fr-FR" sz="1400" dirty="0">
                <a:solidFill>
                  <a:srgbClr val="FFFF00"/>
                </a:solidFill>
              </a:rPr>
              <a:t>fonctionnement </a:t>
            </a:r>
            <a:r>
              <a:rPr lang="fr-FR" sz="1400" dirty="0" smtClean="0">
                <a:solidFill>
                  <a:srgbClr val="FFFF00"/>
                </a:solidFill>
              </a:rPr>
              <a:t>écologique :</a:t>
            </a:r>
            <a:endParaRPr lang="fr-FR" sz="1400" dirty="0">
              <a:solidFill>
                <a:srgbClr val="FFFF00"/>
              </a:solidFill>
            </a:endParaRPr>
          </a:p>
          <a:p>
            <a:r>
              <a:rPr lang="fr-FR" sz="1400" dirty="0">
                <a:solidFill>
                  <a:srgbClr val="FFFF00"/>
                </a:solidFill>
              </a:rPr>
              <a:t>· Accumulation de </a:t>
            </a:r>
            <a:r>
              <a:rPr lang="fr-FR" sz="1400" dirty="0" smtClean="0">
                <a:solidFill>
                  <a:srgbClr val="FFFF00"/>
                </a:solidFill>
              </a:rPr>
              <a:t>litière (feuilles)</a:t>
            </a:r>
            <a:endParaRPr lang="fr-FR" sz="1400" dirty="0">
              <a:solidFill>
                <a:srgbClr val="FFFF00"/>
              </a:solidFill>
            </a:endParaRPr>
          </a:p>
          <a:p>
            <a:r>
              <a:rPr lang="fr-FR" sz="1400" dirty="0">
                <a:solidFill>
                  <a:srgbClr val="FFFF00"/>
                </a:solidFill>
              </a:rPr>
              <a:t>· Cycle des éléments nutritifs</a:t>
            </a:r>
          </a:p>
          <a:p>
            <a:r>
              <a:rPr lang="fr-FR" sz="1400" dirty="0">
                <a:solidFill>
                  <a:srgbClr val="FFFF00"/>
                </a:solidFill>
              </a:rPr>
              <a:t>· Fruits et autres </a:t>
            </a:r>
            <a:r>
              <a:rPr lang="fr-FR" sz="1400" dirty="0" smtClean="0">
                <a:solidFill>
                  <a:srgbClr val="FFFF00"/>
                </a:solidFill>
              </a:rPr>
              <a:t>aliments</a:t>
            </a:r>
            <a:endParaRPr lang="fr-FR" sz="1400" dirty="0">
              <a:solidFill>
                <a:srgbClr val="FFFF00"/>
              </a:solidFill>
            </a:endParaRPr>
          </a:p>
        </p:txBody>
      </p:sp>
      <p:sp>
        <p:nvSpPr>
          <p:cNvPr id="11" name="Rectangle 10"/>
          <p:cNvSpPr/>
          <p:nvPr/>
        </p:nvSpPr>
        <p:spPr>
          <a:xfrm>
            <a:off x="595702" y="4155048"/>
            <a:ext cx="2334786" cy="901669"/>
          </a:xfrm>
          <a:prstGeom prst="rect">
            <a:avLst/>
          </a:prstGeom>
          <a:solidFill>
            <a:srgbClr val="008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rgbClr val="FFFF00"/>
                </a:solidFill>
              </a:rPr>
              <a:t>Amélioration des conditions </a:t>
            </a:r>
            <a:r>
              <a:rPr lang="fr-FR" sz="1400" dirty="0">
                <a:solidFill>
                  <a:srgbClr val="FFFF00"/>
                </a:solidFill>
              </a:rPr>
              <a:t>pour la germination des </a:t>
            </a:r>
            <a:r>
              <a:rPr lang="fr-FR" sz="1400" dirty="0" smtClean="0">
                <a:solidFill>
                  <a:srgbClr val="FFFF00"/>
                </a:solidFill>
              </a:rPr>
              <a:t>semences et </a:t>
            </a:r>
            <a:r>
              <a:rPr lang="fr-FR" sz="1400" dirty="0">
                <a:solidFill>
                  <a:srgbClr val="FFFF00"/>
                </a:solidFill>
              </a:rPr>
              <a:t>la survie des semis améliorés</a:t>
            </a:r>
          </a:p>
        </p:txBody>
      </p:sp>
      <p:sp>
        <p:nvSpPr>
          <p:cNvPr id="12" name="Rectangle 11"/>
          <p:cNvSpPr/>
          <p:nvPr/>
        </p:nvSpPr>
        <p:spPr>
          <a:xfrm>
            <a:off x="3495539" y="4690476"/>
            <a:ext cx="2398260" cy="483477"/>
          </a:xfrm>
          <a:prstGeom prst="rect">
            <a:avLst/>
          </a:prstGeom>
          <a:solidFill>
            <a:srgbClr val="008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rgbClr val="FFFF00"/>
                </a:solidFill>
              </a:rPr>
              <a:t>Attrait de la faune sauvage </a:t>
            </a:r>
            <a:r>
              <a:rPr lang="fr-FR" sz="1400" dirty="0" err="1" smtClean="0">
                <a:solidFill>
                  <a:srgbClr val="FFFF00"/>
                </a:solidFill>
              </a:rPr>
              <a:t>disperseur</a:t>
            </a:r>
            <a:r>
              <a:rPr lang="fr-FR" sz="1400" dirty="0" smtClean="0">
                <a:solidFill>
                  <a:srgbClr val="FFFF00"/>
                </a:solidFill>
              </a:rPr>
              <a:t> de graines</a:t>
            </a:r>
            <a:endParaRPr lang="fr-FR" sz="1400" dirty="0">
              <a:solidFill>
                <a:srgbClr val="FFFF00"/>
              </a:solidFill>
            </a:endParaRPr>
          </a:p>
        </p:txBody>
      </p:sp>
      <p:sp>
        <p:nvSpPr>
          <p:cNvPr id="13" name="Rectangle 12"/>
          <p:cNvSpPr/>
          <p:nvPr/>
        </p:nvSpPr>
        <p:spPr>
          <a:xfrm>
            <a:off x="5585610" y="5368848"/>
            <a:ext cx="2212616" cy="460881"/>
          </a:xfrm>
          <a:prstGeom prst="rect">
            <a:avLst/>
          </a:prstGeom>
          <a:solidFill>
            <a:srgbClr val="008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rgbClr val="FFFF00"/>
                </a:solidFill>
              </a:rPr>
              <a:t>Amélioration de la dispersion graines</a:t>
            </a:r>
            <a:endParaRPr lang="fr-FR" sz="1400" dirty="0">
              <a:solidFill>
                <a:srgbClr val="FFFF00"/>
              </a:solidFill>
            </a:endParaRPr>
          </a:p>
        </p:txBody>
      </p:sp>
      <p:sp>
        <p:nvSpPr>
          <p:cNvPr id="14" name="Rectangle 13"/>
          <p:cNvSpPr/>
          <p:nvPr/>
        </p:nvSpPr>
        <p:spPr>
          <a:xfrm>
            <a:off x="610274" y="5627891"/>
            <a:ext cx="3388834" cy="692898"/>
          </a:xfrm>
          <a:prstGeom prst="rect">
            <a:avLst/>
          </a:prstGeom>
          <a:solidFill>
            <a:srgbClr val="008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rgbClr val="FFFF00"/>
                </a:solidFill>
              </a:rPr>
              <a:t>Recrutement : rétablissement </a:t>
            </a:r>
            <a:r>
              <a:rPr lang="fr-FR" sz="1400" dirty="0">
                <a:solidFill>
                  <a:srgbClr val="FFFF00"/>
                </a:solidFill>
              </a:rPr>
              <a:t>naturel</a:t>
            </a:r>
            <a:r>
              <a:rPr lang="fr-FR" sz="1400" dirty="0" smtClean="0">
                <a:solidFill>
                  <a:srgbClr val="FFFF00"/>
                </a:solidFill>
              </a:rPr>
              <a:t> </a:t>
            </a:r>
            <a:r>
              <a:rPr lang="fr-FR" sz="1400" dirty="0">
                <a:solidFill>
                  <a:srgbClr val="FFFF00"/>
                </a:solidFill>
              </a:rPr>
              <a:t>des espèces d'arbres non </a:t>
            </a:r>
            <a:r>
              <a:rPr lang="fr-FR" sz="1400" dirty="0" smtClean="0">
                <a:solidFill>
                  <a:srgbClr val="FFFF00"/>
                </a:solidFill>
              </a:rPr>
              <a:t>plantées</a:t>
            </a:r>
            <a:endParaRPr lang="fr-FR" sz="1400" dirty="0">
              <a:solidFill>
                <a:srgbClr val="FFFF00"/>
              </a:solidFill>
            </a:endParaRPr>
          </a:p>
        </p:txBody>
      </p:sp>
      <p:sp>
        <p:nvSpPr>
          <p:cNvPr id="15" name="Rectangle 14"/>
          <p:cNvSpPr/>
          <p:nvPr/>
        </p:nvSpPr>
        <p:spPr>
          <a:xfrm>
            <a:off x="3360145" y="6203644"/>
            <a:ext cx="3713008" cy="455170"/>
          </a:xfrm>
          <a:prstGeom prst="rect">
            <a:avLst/>
          </a:prstGeom>
          <a:solidFill>
            <a:srgbClr val="008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FFFF00"/>
                </a:solidFill>
              </a:rPr>
              <a:t>Rétablissement </a:t>
            </a:r>
            <a:r>
              <a:rPr lang="fr-FR" sz="1400" dirty="0" smtClean="0">
                <a:solidFill>
                  <a:srgbClr val="FFFF00"/>
                </a:solidFill>
              </a:rPr>
              <a:t>de la biodiversité</a:t>
            </a:r>
            <a:endParaRPr lang="fr-FR" sz="1400" dirty="0">
              <a:solidFill>
                <a:srgbClr val="FFFF00"/>
              </a:solidFill>
            </a:endParaRPr>
          </a:p>
        </p:txBody>
      </p:sp>
      <p:sp>
        <p:nvSpPr>
          <p:cNvPr id="17" name="Rectangle 16"/>
          <p:cNvSpPr/>
          <p:nvPr/>
        </p:nvSpPr>
        <p:spPr>
          <a:xfrm>
            <a:off x="8212525" y="5679304"/>
            <a:ext cx="3377220" cy="979511"/>
          </a:xfrm>
          <a:prstGeom prst="rect">
            <a:avLst/>
          </a:prstGeom>
          <a:solidFill>
            <a:srgbClr val="008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smtClean="0">
                <a:solidFill>
                  <a:srgbClr val="FFFF00"/>
                </a:solidFill>
              </a:rPr>
              <a:t>Restauration de la forêt « originelle »</a:t>
            </a:r>
          </a:p>
          <a:p>
            <a:pPr algn="ctr"/>
            <a:r>
              <a:rPr lang="fr-FR" sz="1600" dirty="0" smtClean="0">
                <a:solidFill>
                  <a:srgbClr val="FFFF00"/>
                </a:solidFill>
              </a:rPr>
              <a:t>Restauration de la structure et de la fonction de la forêt</a:t>
            </a:r>
            <a:endParaRPr lang="fr-FR" sz="1600" dirty="0">
              <a:solidFill>
                <a:srgbClr val="FFFF00"/>
              </a:solidFill>
            </a:endParaRPr>
          </a:p>
        </p:txBody>
      </p:sp>
      <p:cxnSp>
        <p:nvCxnSpPr>
          <p:cNvPr id="22" name="Connecteur droit avec flèche 21"/>
          <p:cNvCxnSpPr/>
          <p:nvPr/>
        </p:nvCxnSpPr>
        <p:spPr>
          <a:xfrm>
            <a:off x="2772052" y="2434437"/>
            <a:ext cx="0" cy="314673"/>
          </a:xfrm>
          <a:prstGeom prst="straightConnector1">
            <a:avLst/>
          </a:prstGeom>
          <a:ln w="28575">
            <a:solidFill>
              <a:srgbClr val="008000"/>
            </a:solidFill>
            <a:headEnd type="triangle" w="sm" len="sm"/>
            <a:tailEnd type="triangle" w="lg" len="lg"/>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flipH="1">
            <a:off x="697893" y="3210882"/>
            <a:ext cx="1" cy="957620"/>
          </a:xfrm>
          <a:prstGeom prst="straightConnector1">
            <a:avLst/>
          </a:prstGeom>
          <a:ln w="28575">
            <a:solidFill>
              <a:srgbClr val="008000"/>
            </a:solidFill>
            <a:headEnd type="triangle" w="sm" len="sm"/>
            <a:tailEnd type="triangle" w="lg" len="lg"/>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flipH="1">
            <a:off x="4491564" y="4509173"/>
            <a:ext cx="395549" cy="186094"/>
          </a:xfrm>
          <a:prstGeom prst="straightConnector1">
            <a:avLst/>
          </a:prstGeom>
          <a:ln w="28575">
            <a:solidFill>
              <a:srgbClr val="008000"/>
            </a:solidFill>
            <a:headEnd type="triangle" w="sm" len="sm"/>
            <a:tailEnd type="triangle" w="lg" len="lg"/>
          </a:ln>
        </p:spPr>
        <p:style>
          <a:lnRef idx="1">
            <a:schemeClr val="accent1"/>
          </a:lnRef>
          <a:fillRef idx="0">
            <a:schemeClr val="accent1"/>
          </a:fillRef>
          <a:effectRef idx="0">
            <a:schemeClr val="accent1"/>
          </a:effectRef>
          <a:fontRef idx="minor">
            <a:schemeClr val="tx1"/>
          </a:fontRef>
        </p:style>
      </p:cxnSp>
      <p:cxnSp>
        <p:nvCxnSpPr>
          <p:cNvPr id="33" name="Connecteur droit avec flèche 32"/>
          <p:cNvCxnSpPr/>
          <p:nvPr/>
        </p:nvCxnSpPr>
        <p:spPr>
          <a:xfrm>
            <a:off x="4178174" y="3628963"/>
            <a:ext cx="14419" cy="897964"/>
          </a:xfrm>
          <a:prstGeom prst="straightConnector1">
            <a:avLst/>
          </a:prstGeom>
          <a:ln w="28575">
            <a:solidFill>
              <a:srgbClr val="008000"/>
            </a:solidFill>
            <a:headEnd type="triangle" w="sm" len="sm"/>
            <a:tailEnd type="triangle" w="lg" len="lg"/>
          </a:ln>
        </p:spPr>
        <p:style>
          <a:lnRef idx="1">
            <a:schemeClr val="accent1"/>
          </a:lnRef>
          <a:fillRef idx="0">
            <a:schemeClr val="accent1"/>
          </a:fillRef>
          <a:effectRef idx="0">
            <a:schemeClr val="accent1"/>
          </a:effectRef>
          <a:fontRef idx="minor">
            <a:schemeClr val="tx1"/>
          </a:fontRef>
        </p:style>
      </p:cxnSp>
      <p:cxnSp>
        <p:nvCxnSpPr>
          <p:cNvPr id="35" name="Connecteur droit avec flèche 34"/>
          <p:cNvCxnSpPr/>
          <p:nvPr/>
        </p:nvCxnSpPr>
        <p:spPr>
          <a:xfrm>
            <a:off x="7073153" y="6485550"/>
            <a:ext cx="1139373" cy="17551"/>
          </a:xfrm>
          <a:prstGeom prst="straightConnector1">
            <a:avLst/>
          </a:prstGeom>
          <a:ln w="28575">
            <a:solidFill>
              <a:srgbClr val="008000"/>
            </a:solidFill>
            <a:headEnd type="triangle" w="sm" len="sm"/>
            <a:tailEnd type="triangle" w="lg" len="lg"/>
          </a:ln>
        </p:spPr>
        <p:style>
          <a:lnRef idx="1">
            <a:schemeClr val="accent1"/>
          </a:lnRef>
          <a:fillRef idx="0">
            <a:schemeClr val="accent1"/>
          </a:fillRef>
          <a:effectRef idx="0">
            <a:schemeClr val="accent1"/>
          </a:effectRef>
          <a:fontRef idx="minor">
            <a:schemeClr val="tx1"/>
          </a:fontRef>
        </p:style>
      </p:cxnSp>
      <p:cxnSp>
        <p:nvCxnSpPr>
          <p:cNvPr id="47" name="Connecteur droit avec flèche 46"/>
          <p:cNvCxnSpPr>
            <a:stCxn id="13" idx="1"/>
          </p:cNvCxnSpPr>
          <p:nvPr/>
        </p:nvCxnSpPr>
        <p:spPr>
          <a:xfrm flipH="1">
            <a:off x="3999108" y="5599289"/>
            <a:ext cx="1586502" cy="157852"/>
          </a:xfrm>
          <a:prstGeom prst="straightConnector1">
            <a:avLst/>
          </a:prstGeom>
          <a:ln w="28575">
            <a:solidFill>
              <a:srgbClr val="008000"/>
            </a:solidFill>
            <a:headEnd type="triangle" w="sm" len="sm"/>
            <a:tailEnd type="triangle" w="lg" len="lg"/>
          </a:ln>
        </p:spPr>
        <p:style>
          <a:lnRef idx="1">
            <a:schemeClr val="accent1"/>
          </a:lnRef>
          <a:fillRef idx="0">
            <a:schemeClr val="accent1"/>
          </a:fillRef>
          <a:effectRef idx="0">
            <a:schemeClr val="accent1"/>
          </a:effectRef>
          <a:fontRef idx="minor">
            <a:schemeClr val="tx1"/>
          </a:fontRef>
        </p:style>
      </p:cxnSp>
      <p:sp>
        <p:nvSpPr>
          <p:cNvPr id="64" name="ZoneTexte 63"/>
          <p:cNvSpPr txBox="1"/>
          <p:nvPr/>
        </p:nvSpPr>
        <p:spPr>
          <a:xfrm>
            <a:off x="1596468" y="5203804"/>
            <a:ext cx="1496604" cy="276999"/>
          </a:xfrm>
          <a:prstGeom prst="rect">
            <a:avLst/>
          </a:prstGeom>
          <a:noFill/>
          <a:ln>
            <a:solidFill>
              <a:srgbClr val="FF0000"/>
            </a:solidFill>
          </a:ln>
        </p:spPr>
        <p:txBody>
          <a:bodyPr wrap="square" rtlCol="0">
            <a:spAutoFit/>
          </a:bodyPr>
          <a:lstStyle/>
          <a:p>
            <a:pPr algn="ctr"/>
            <a:r>
              <a:rPr lang="fr-FR" sz="1200" dirty="0" smtClean="0">
                <a:solidFill>
                  <a:srgbClr val="FF0000"/>
                </a:solidFill>
              </a:rPr>
              <a:t>Rétroaction positive</a:t>
            </a:r>
            <a:endParaRPr lang="fr-FR" sz="1200" dirty="0">
              <a:solidFill>
                <a:srgbClr val="FF0000"/>
              </a:solidFill>
            </a:endParaRPr>
          </a:p>
        </p:txBody>
      </p:sp>
      <p:cxnSp>
        <p:nvCxnSpPr>
          <p:cNvPr id="69" name="Connecteur droit avec flèche 68"/>
          <p:cNvCxnSpPr/>
          <p:nvPr/>
        </p:nvCxnSpPr>
        <p:spPr>
          <a:xfrm>
            <a:off x="3360145" y="1707614"/>
            <a:ext cx="0" cy="293172"/>
          </a:xfrm>
          <a:prstGeom prst="straightConnector1">
            <a:avLst/>
          </a:prstGeom>
          <a:ln w="28575">
            <a:solidFill>
              <a:srgbClr val="008000"/>
            </a:solidFill>
            <a:headEnd type="triangle" w="sm" len="sm"/>
            <a:tailEnd type="triangle" w="lg" len="lg"/>
          </a:ln>
        </p:spPr>
        <p:style>
          <a:lnRef idx="1">
            <a:schemeClr val="accent1"/>
          </a:lnRef>
          <a:fillRef idx="0">
            <a:schemeClr val="accent1"/>
          </a:fillRef>
          <a:effectRef idx="0">
            <a:schemeClr val="accent1"/>
          </a:effectRef>
          <a:fontRef idx="minor">
            <a:schemeClr val="tx1"/>
          </a:fontRef>
        </p:style>
      </p:cxnSp>
      <p:cxnSp>
        <p:nvCxnSpPr>
          <p:cNvPr id="71" name="Connecteur droit avec flèche 70"/>
          <p:cNvCxnSpPr/>
          <p:nvPr/>
        </p:nvCxnSpPr>
        <p:spPr>
          <a:xfrm flipH="1">
            <a:off x="7073153" y="5985443"/>
            <a:ext cx="932223" cy="335346"/>
          </a:xfrm>
          <a:prstGeom prst="straightConnector1">
            <a:avLst/>
          </a:prstGeom>
          <a:ln w="28575">
            <a:solidFill>
              <a:srgbClr val="008000"/>
            </a:solidFill>
            <a:headEnd type="triangle" w="sm" len="sm"/>
            <a:tailEnd type="triangle" w="lg" len="lg"/>
          </a:ln>
        </p:spPr>
        <p:style>
          <a:lnRef idx="1">
            <a:schemeClr val="accent1"/>
          </a:lnRef>
          <a:fillRef idx="0">
            <a:schemeClr val="accent1"/>
          </a:fillRef>
          <a:effectRef idx="0">
            <a:schemeClr val="accent1"/>
          </a:effectRef>
          <a:fontRef idx="minor">
            <a:schemeClr val="tx1"/>
          </a:fontRef>
        </p:style>
      </p:cxnSp>
      <p:cxnSp>
        <p:nvCxnSpPr>
          <p:cNvPr id="77" name="Connecteur droit 76"/>
          <p:cNvCxnSpPr/>
          <p:nvPr/>
        </p:nvCxnSpPr>
        <p:spPr>
          <a:xfrm flipH="1">
            <a:off x="8005375" y="4943997"/>
            <a:ext cx="1" cy="1041446"/>
          </a:xfrm>
          <a:prstGeom prst="line">
            <a:avLst/>
          </a:prstGeom>
          <a:ln w="254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92" name="Connecteur droit avec flèche 91"/>
          <p:cNvCxnSpPr/>
          <p:nvPr/>
        </p:nvCxnSpPr>
        <p:spPr>
          <a:xfrm flipH="1">
            <a:off x="2921243" y="3908273"/>
            <a:ext cx="1914208" cy="325993"/>
          </a:xfrm>
          <a:prstGeom prst="straightConnector1">
            <a:avLst/>
          </a:prstGeom>
          <a:ln w="28575">
            <a:solidFill>
              <a:srgbClr val="008000"/>
            </a:solidFill>
            <a:headEnd type="triangle" w="sm" len="sm"/>
            <a:tailEnd type="triangle" w="lg" len="lg"/>
          </a:ln>
        </p:spPr>
        <p:style>
          <a:lnRef idx="1">
            <a:schemeClr val="accent1"/>
          </a:lnRef>
          <a:fillRef idx="0">
            <a:schemeClr val="accent1"/>
          </a:fillRef>
          <a:effectRef idx="0">
            <a:schemeClr val="accent1"/>
          </a:effectRef>
          <a:fontRef idx="minor">
            <a:schemeClr val="tx1"/>
          </a:fontRef>
        </p:style>
      </p:cxnSp>
      <p:cxnSp>
        <p:nvCxnSpPr>
          <p:cNvPr id="99" name="Connecteur droit 98"/>
          <p:cNvCxnSpPr/>
          <p:nvPr/>
        </p:nvCxnSpPr>
        <p:spPr>
          <a:xfrm>
            <a:off x="3236558" y="2867520"/>
            <a:ext cx="641788" cy="14056"/>
          </a:xfrm>
          <a:prstGeom prst="line">
            <a:avLst/>
          </a:prstGeom>
          <a:ln w="254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01" name="Connecteur droit avec flèche 100"/>
          <p:cNvCxnSpPr/>
          <p:nvPr/>
        </p:nvCxnSpPr>
        <p:spPr>
          <a:xfrm>
            <a:off x="3878346" y="2884803"/>
            <a:ext cx="149740" cy="252852"/>
          </a:xfrm>
          <a:prstGeom prst="straightConnector1">
            <a:avLst/>
          </a:prstGeom>
          <a:ln w="22225">
            <a:solidFill>
              <a:srgbClr val="008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9" name="Connecteur droit 108"/>
          <p:cNvCxnSpPr/>
          <p:nvPr/>
        </p:nvCxnSpPr>
        <p:spPr>
          <a:xfrm>
            <a:off x="4935694" y="3167811"/>
            <a:ext cx="641788" cy="14056"/>
          </a:xfrm>
          <a:prstGeom prst="line">
            <a:avLst/>
          </a:prstGeom>
          <a:ln w="254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10" name="Connecteur droit avec flèche 109"/>
          <p:cNvCxnSpPr/>
          <p:nvPr/>
        </p:nvCxnSpPr>
        <p:spPr>
          <a:xfrm>
            <a:off x="5577482" y="3185094"/>
            <a:ext cx="149740" cy="252852"/>
          </a:xfrm>
          <a:prstGeom prst="straightConnector1">
            <a:avLst/>
          </a:prstGeom>
          <a:ln w="22225">
            <a:solidFill>
              <a:srgbClr val="008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1" name="Connecteur droit avec flèche 110"/>
          <p:cNvCxnSpPr/>
          <p:nvPr/>
        </p:nvCxnSpPr>
        <p:spPr>
          <a:xfrm>
            <a:off x="1489417" y="5074142"/>
            <a:ext cx="0" cy="605162"/>
          </a:xfrm>
          <a:prstGeom prst="straightConnector1">
            <a:avLst/>
          </a:prstGeom>
          <a:ln w="22225">
            <a:solidFill>
              <a:srgbClr val="008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2" name="Connecteur droit 111"/>
          <p:cNvCxnSpPr/>
          <p:nvPr/>
        </p:nvCxnSpPr>
        <p:spPr>
          <a:xfrm flipV="1">
            <a:off x="216114" y="1613578"/>
            <a:ext cx="953635" cy="978196"/>
          </a:xfrm>
          <a:prstGeom prst="line">
            <a:avLst/>
          </a:prstGeom>
          <a:ln w="254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14" name="Connecteur droit 113"/>
          <p:cNvCxnSpPr/>
          <p:nvPr/>
        </p:nvCxnSpPr>
        <p:spPr>
          <a:xfrm flipV="1">
            <a:off x="164216" y="2597632"/>
            <a:ext cx="51898" cy="3905469"/>
          </a:xfrm>
          <a:prstGeom prst="line">
            <a:avLst/>
          </a:prstGeom>
          <a:ln w="254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22" name="Connecteur droit avec flèche 121"/>
          <p:cNvCxnSpPr/>
          <p:nvPr/>
        </p:nvCxnSpPr>
        <p:spPr>
          <a:xfrm flipV="1">
            <a:off x="164216" y="6503101"/>
            <a:ext cx="3204713" cy="1614"/>
          </a:xfrm>
          <a:prstGeom prst="straightConnector1">
            <a:avLst/>
          </a:prstGeom>
          <a:ln w="22225">
            <a:solidFill>
              <a:srgbClr val="008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5" name="Connecteur droit avec flèche 124"/>
          <p:cNvCxnSpPr/>
          <p:nvPr/>
        </p:nvCxnSpPr>
        <p:spPr>
          <a:xfrm flipV="1">
            <a:off x="3218358" y="3628963"/>
            <a:ext cx="7099" cy="2043736"/>
          </a:xfrm>
          <a:prstGeom prst="straightConnector1">
            <a:avLst/>
          </a:prstGeom>
          <a:ln w="222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3" name="Connecteur droit 132"/>
          <p:cNvCxnSpPr>
            <a:stCxn id="14" idx="3"/>
          </p:cNvCxnSpPr>
          <p:nvPr/>
        </p:nvCxnSpPr>
        <p:spPr>
          <a:xfrm flipV="1">
            <a:off x="3999108" y="5973532"/>
            <a:ext cx="726842" cy="808"/>
          </a:xfrm>
          <a:prstGeom prst="line">
            <a:avLst/>
          </a:prstGeom>
          <a:ln w="254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34" name="Connecteur droit avec flèche 133"/>
          <p:cNvCxnSpPr/>
          <p:nvPr/>
        </p:nvCxnSpPr>
        <p:spPr>
          <a:xfrm>
            <a:off x="4725950" y="5976759"/>
            <a:ext cx="149740" cy="252852"/>
          </a:xfrm>
          <a:prstGeom prst="straightConnector1">
            <a:avLst/>
          </a:prstGeom>
          <a:ln w="22225">
            <a:solidFill>
              <a:srgbClr val="008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1" name="Connecteur droit 140"/>
          <p:cNvCxnSpPr/>
          <p:nvPr/>
        </p:nvCxnSpPr>
        <p:spPr>
          <a:xfrm>
            <a:off x="5893799" y="5112587"/>
            <a:ext cx="641788" cy="14056"/>
          </a:xfrm>
          <a:prstGeom prst="line">
            <a:avLst/>
          </a:prstGeom>
          <a:ln w="254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42" name="Connecteur droit avec flèche 141"/>
          <p:cNvCxnSpPr/>
          <p:nvPr/>
        </p:nvCxnSpPr>
        <p:spPr>
          <a:xfrm>
            <a:off x="6535587" y="5129870"/>
            <a:ext cx="149740" cy="252852"/>
          </a:xfrm>
          <a:prstGeom prst="straightConnector1">
            <a:avLst/>
          </a:prstGeom>
          <a:ln w="22225">
            <a:solidFill>
              <a:srgbClr val="008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6" name="Connecteur droit avec flèche 145"/>
          <p:cNvCxnSpPr/>
          <p:nvPr/>
        </p:nvCxnSpPr>
        <p:spPr>
          <a:xfrm flipV="1">
            <a:off x="3391049" y="4077940"/>
            <a:ext cx="1439478" cy="281277"/>
          </a:xfrm>
          <a:prstGeom prst="straightConnector1">
            <a:avLst/>
          </a:prstGeom>
          <a:ln w="222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2" name="Connecteur droit 151"/>
          <p:cNvCxnSpPr/>
          <p:nvPr/>
        </p:nvCxnSpPr>
        <p:spPr>
          <a:xfrm flipH="1">
            <a:off x="3407417" y="4359217"/>
            <a:ext cx="29554" cy="131348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2" name="Connecteur droit avec flèche 161"/>
          <p:cNvCxnSpPr/>
          <p:nvPr/>
        </p:nvCxnSpPr>
        <p:spPr>
          <a:xfrm flipV="1">
            <a:off x="3651712" y="5171214"/>
            <a:ext cx="0" cy="494267"/>
          </a:xfrm>
          <a:prstGeom prst="straightConnector1">
            <a:avLst/>
          </a:prstGeom>
          <a:ln w="222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1" name="Connecteur droit avec flèche 170"/>
          <p:cNvCxnSpPr/>
          <p:nvPr/>
        </p:nvCxnSpPr>
        <p:spPr>
          <a:xfrm flipH="1">
            <a:off x="2533233" y="3611631"/>
            <a:ext cx="238819" cy="503418"/>
          </a:xfrm>
          <a:prstGeom prst="straightConnector1">
            <a:avLst/>
          </a:prstGeom>
          <a:ln w="28575">
            <a:solidFill>
              <a:srgbClr val="008000"/>
            </a:solidFill>
            <a:headEnd type="triangle" w="sm" len="sm"/>
            <a:tailEnd type="triangle" w="lg" len="lg"/>
          </a:ln>
        </p:spPr>
        <p:style>
          <a:lnRef idx="1">
            <a:schemeClr val="accent1"/>
          </a:lnRef>
          <a:fillRef idx="0">
            <a:schemeClr val="accent1"/>
          </a:fillRef>
          <a:effectRef idx="0">
            <a:schemeClr val="accent1"/>
          </a:effectRef>
          <a:fontRef idx="minor">
            <a:schemeClr val="tx1"/>
          </a:fontRef>
        </p:style>
      </p:cxnSp>
      <p:sp>
        <p:nvSpPr>
          <p:cNvPr id="183" name="Rectangle 182"/>
          <p:cNvSpPr/>
          <p:nvPr/>
        </p:nvSpPr>
        <p:spPr>
          <a:xfrm>
            <a:off x="461794" y="318010"/>
            <a:ext cx="3838808" cy="369332"/>
          </a:xfrm>
          <a:prstGeom prst="rect">
            <a:avLst/>
          </a:prstGeom>
        </p:spPr>
        <p:txBody>
          <a:bodyPr wrap="none">
            <a:spAutoFit/>
          </a:bodyPr>
          <a:lstStyle/>
          <a:p>
            <a:r>
              <a:rPr lang="fr-FR" dirty="0" smtClean="0">
                <a:solidFill>
                  <a:srgbClr val="008000"/>
                </a:solidFill>
              </a:rPr>
              <a:t>A7. </a:t>
            </a:r>
            <a:r>
              <a:rPr lang="fr-FR" b="1" dirty="0" smtClean="0">
                <a:solidFill>
                  <a:srgbClr val="008000"/>
                </a:solidFill>
              </a:rPr>
              <a:t>Méthode des espèces cadres (clés)</a:t>
            </a:r>
            <a:endParaRPr lang="fr-FR" dirty="0"/>
          </a:p>
        </p:txBody>
      </p:sp>
      <p:pic>
        <p:nvPicPr>
          <p:cNvPr id="184" name="Image 18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8621" y="56723"/>
            <a:ext cx="4702298" cy="4887274"/>
          </a:xfrm>
          <a:prstGeom prst="rect">
            <a:avLst/>
          </a:prstGeom>
          <a:effectLst>
            <a:glow rad="63500">
              <a:schemeClr val="accent1">
                <a:satMod val="175000"/>
                <a:alpha val="40000"/>
              </a:schemeClr>
            </a:glow>
            <a:softEdge rad="12700"/>
          </a:effectLst>
        </p:spPr>
      </p:pic>
      <p:sp>
        <p:nvSpPr>
          <p:cNvPr id="201" name="ZoneTexte 200"/>
          <p:cNvSpPr txBox="1"/>
          <p:nvPr/>
        </p:nvSpPr>
        <p:spPr>
          <a:xfrm>
            <a:off x="8080667" y="4969567"/>
            <a:ext cx="4072569" cy="461665"/>
          </a:xfrm>
          <a:prstGeom prst="rect">
            <a:avLst/>
          </a:prstGeom>
          <a:noFill/>
        </p:spPr>
        <p:txBody>
          <a:bodyPr wrap="square" rtlCol="0">
            <a:spAutoFit/>
          </a:bodyPr>
          <a:lstStyle/>
          <a:p>
            <a:pPr algn="just"/>
            <a:r>
              <a:rPr lang="fr-FR" sz="1200" dirty="0" smtClean="0">
                <a:solidFill>
                  <a:srgbClr val="008000"/>
                </a:solidFill>
              </a:rPr>
              <a:t>Source diagramme : </a:t>
            </a:r>
            <a:r>
              <a:rPr lang="fr-FR" sz="1200" dirty="0" err="1" smtClean="0">
                <a:solidFill>
                  <a:srgbClr val="008000"/>
                </a:solidFill>
              </a:rPr>
              <a:t>Chap</a:t>
            </a:r>
            <a:r>
              <a:rPr lang="fr-FR" sz="1200" dirty="0" smtClean="0">
                <a:solidFill>
                  <a:srgbClr val="008000"/>
                </a:solidFill>
              </a:rPr>
              <a:t> 5. La Méthode des espèces « Framework ». Restauration des forêts tropicales, page 125.</a:t>
            </a:r>
            <a:endParaRPr lang="fr-FR" sz="1200" dirty="0">
              <a:solidFill>
                <a:srgbClr val="008000"/>
              </a:solidFill>
            </a:endParaRPr>
          </a:p>
        </p:txBody>
      </p:sp>
      <p:cxnSp>
        <p:nvCxnSpPr>
          <p:cNvPr id="202" name="Connecteur droit 201"/>
          <p:cNvCxnSpPr/>
          <p:nvPr/>
        </p:nvCxnSpPr>
        <p:spPr>
          <a:xfrm flipH="1" flipV="1">
            <a:off x="5893799" y="4943997"/>
            <a:ext cx="2111577" cy="1365"/>
          </a:xfrm>
          <a:prstGeom prst="line">
            <a:avLst/>
          </a:prstGeom>
          <a:ln w="25400">
            <a:solidFill>
              <a:srgbClr val="008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057583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16024" y="133344"/>
            <a:ext cx="589561" cy="361362"/>
          </a:xfrm>
        </p:spPr>
        <p:txBody>
          <a:bodyPr/>
          <a:lstStyle/>
          <a:p>
            <a:fld id="{814B13E8-1059-4FEE-952E-0153852B3488}" type="slidenum">
              <a:rPr lang="fr-FR" smtClean="0"/>
              <a:t>153</a:t>
            </a:fld>
            <a:endParaRPr lang="fr-FR"/>
          </a:p>
        </p:txBody>
      </p:sp>
      <p:cxnSp>
        <p:nvCxnSpPr>
          <p:cNvPr id="3" name="Straight Arrow Connector 3"/>
          <p:cNvCxnSpPr/>
          <p:nvPr/>
        </p:nvCxnSpPr>
        <p:spPr>
          <a:xfrm flipV="1">
            <a:off x="2520280" y="3645024"/>
            <a:ext cx="4032448" cy="129614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952328" y="1700808"/>
            <a:ext cx="2808312" cy="360040"/>
          </a:xfrm>
          <a:prstGeom prst="rect">
            <a:avLst/>
          </a:prstGeom>
          <a:solidFill>
            <a:srgbClr val="99CC00">
              <a:alpha val="34000"/>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008000"/>
                </a:solidFill>
              </a:rPr>
              <a:t>Sélection des espèces cadres (ou clés) « Framework »</a:t>
            </a:r>
          </a:p>
        </p:txBody>
      </p:sp>
      <p:sp>
        <p:nvSpPr>
          <p:cNvPr id="5" name="Rectangle 4"/>
          <p:cNvSpPr/>
          <p:nvPr/>
        </p:nvSpPr>
        <p:spPr>
          <a:xfrm>
            <a:off x="2952328" y="2348880"/>
            <a:ext cx="2952328" cy="576064"/>
          </a:xfrm>
          <a:prstGeom prst="rect">
            <a:avLst/>
          </a:prstGeom>
          <a:solidFill>
            <a:srgbClr val="99CC00">
              <a:alpha val="34000"/>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008000"/>
                </a:solidFill>
              </a:rPr>
              <a:t>Plantation de 20à 30 </a:t>
            </a:r>
            <a:r>
              <a:rPr lang="fr-FR" sz="1200" i="1" dirty="0">
                <a:solidFill>
                  <a:srgbClr val="008000"/>
                </a:solidFill>
              </a:rPr>
              <a:t>espèces cadres </a:t>
            </a:r>
            <a:r>
              <a:rPr lang="fr-FR" sz="1200" dirty="0">
                <a:solidFill>
                  <a:srgbClr val="008000"/>
                </a:solidFill>
              </a:rPr>
              <a:t>:</a:t>
            </a:r>
          </a:p>
          <a:p>
            <a:pPr algn="ctr"/>
            <a:r>
              <a:rPr lang="fr-FR" sz="1200" dirty="0">
                <a:solidFill>
                  <a:srgbClr val="008000"/>
                </a:solidFill>
              </a:rPr>
              <a:t>Désherbage et épandage d'engrais pendant 2 ans</a:t>
            </a:r>
          </a:p>
        </p:txBody>
      </p:sp>
      <p:sp>
        <p:nvSpPr>
          <p:cNvPr id="6" name="Rectangle 5"/>
          <p:cNvSpPr/>
          <p:nvPr/>
        </p:nvSpPr>
        <p:spPr>
          <a:xfrm>
            <a:off x="216024" y="2636912"/>
            <a:ext cx="2592288" cy="432048"/>
          </a:xfrm>
          <a:prstGeom prst="rect">
            <a:avLst/>
          </a:prstGeom>
          <a:solidFill>
            <a:srgbClr val="99CC00">
              <a:alpha val="34000"/>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008000"/>
                </a:solidFill>
              </a:rPr>
              <a:t>Les mauvaises herbes sous ombrage, privées de lumière, site reconquis</a:t>
            </a:r>
          </a:p>
        </p:txBody>
      </p:sp>
      <p:sp>
        <p:nvSpPr>
          <p:cNvPr id="7" name="Rectangle 6"/>
          <p:cNvSpPr/>
          <p:nvPr/>
        </p:nvSpPr>
        <p:spPr>
          <a:xfrm>
            <a:off x="3600400" y="2991509"/>
            <a:ext cx="2628292" cy="581507"/>
          </a:xfrm>
          <a:prstGeom prst="rect">
            <a:avLst/>
          </a:prstGeom>
          <a:solidFill>
            <a:srgbClr val="99CC00">
              <a:alpha val="34000"/>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008000"/>
                </a:solidFill>
              </a:rPr>
              <a:t>Rétablissement de la structure forestière</a:t>
            </a:r>
          </a:p>
          <a:p>
            <a:pPr algn="ctr"/>
            <a:r>
              <a:rPr lang="fr-FR" sz="1200" dirty="0">
                <a:solidFill>
                  <a:srgbClr val="008000"/>
                </a:solidFill>
              </a:rPr>
              <a:t>(canopée </a:t>
            </a:r>
            <a:r>
              <a:rPr lang="fr-FR" sz="1200" dirty="0" err="1">
                <a:solidFill>
                  <a:srgbClr val="008000"/>
                </a:solidFill>
              </a:rPr>
              <a:t>multi-étagée</a:t>
            </a:r>
            <a:r>
              <a:rPr lang="fr-FR" sz="1200" dirty="0">
                <a:solidFill>
                  <a:srgbClr val="008000"/>
                </a:solidFill>
              </a:rPr>
              <a:t>)</a:t>
            </a:r>
          </a:p>
        </p:txBody>
      </p:sp>
      <p:sp>
        <p:nvSpPr>
          <p:cNvPr id="8" name="Rectangle 7"/>
          <p:cNvSpPr/>
          <p:nvPr/>
        </p:nvSpPr>
        <p:spPr>
          <a:xfrm>
            <a:off x="6552728" y="2924944"/>
            <a:ext cx="2376264" cy="862507"/>
          </a:xfrm>
          <a:prstGeom prst="rect">
            <a:avLst/>
          </a:prstGeom>
          <a:solidFill>
            <a:srgbClr val="99CC00">
              <a:alpha val="34000"/>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200" dirty="0">
                <a:solidFill>
                  <a:srgbClr val="008000"/>
                </a:solidFill>
              </a:rPr>
              <a:t>Rétablissement du fonctionnement écologique :</a:t>
            </a:r>
          </a:p>
          <a:p>
            <a:r>
              <a:rPr lang="fr-FR" sz="1200" dirty="0">
                <a:solidFill>
                  <a:srgbClr val="008000"/>
                </a:solidFill>
              </a:rPr>
              <a:t>· Accumulation de litière (feuilles)</a:t>
            </a:r>
          </a:p>
          <a:p>
            <a:r>
              <a:rPr lang="fr-FR" sz="1200" dirty="0">
                <a:solidFill>
                  <a:srgbClr val="008000"/>
                </a:solidFill>
              </a:rPr>
              <a:t>· Cycle des éléments nutritifs</a:t>
            </a:r>
          </a:p>
          <a:p>
            <a:r>
              <a:rPr lang="fr-FR" sz="1200" dirty="0">
                <a:solidFill>
                  <a:srgbClr val="008000"/>
                </a:solidFill>
              </a:rPr>
              <a:t>· Fruits et autres aliments</a:t>
            </a:r>
          </a:p>
        </p:txBody>
      </p:sp>
      <p:sp>
        <p:nvSpPr>
          <p:cNvPr id="9" name="Rectangle 8"/>
          <p:cNvSpPr/>
          <p:nvPr/>
        </p:nvSpPr>
        <p:spPr>
          <a:xfrm>
            <a:off x="1152128" y="3861048"/>
            <a:ext cx="2592288" cy="648072"/>
          </a:xfrm>
          <a:prstGeom prst="rect">
            <a:avLst/>
          </a:prstGeom>
          <a:solidFill>
            <a:srgbClr val="99CC00">
              <a:alpha val="34000"/>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008000"/>
                </a:solidFill>
              </a:rPr>
              <a:t>Amélioration des conditions pour la germination des semences et la survie des semis améliorés</a:t>
            </a:r>
          </a:p>
        </p:txBody>
      </p:sp>
      <p:sp>
        <p:nvSpPr>
          <p:cNvPr id="10" name="Rectangle 9"/>
          <p:cNvSpPr/>
          <p:nvPr/>
        </p:nvSpPr>
        <p:spPr>
          <a:xfrm>
            <a:off x="5184576" y="4149080"/>
            <a:ext cx="2376264" cy="432048"/>
          </a:xfrm>
          <a:prstGeom prst="rect">
            <a:avLst/>
          </a:prstGeom>
          <a:solidFill>
            <a:srgbClr val="99CC00">
              <a:alpha val="34000"/>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008000"/>
                </a:solidFill>
              </a:rPr>
              <a:t>Attrait </a:t>
            </a:r>
            <a:r>
              <a:rPr lang="fr-FR" sz="1200" dirty="0" smtClean="0">
                <a:solidFill>
                  <a:srgbClr val="008000"/>
                </a:solidFill>
              </a:rPr>
              <a:t>des animaux sauvages </a:t>
            </a:r>
            <a:r>
              <a:rPr lang="fr-FR" sz="1200" dirty="0" err="1">
                <a:solidFill>
                  <a:srgbClr val="008000"/>
                </a:solidFill>
              </a:rPr>
              <a:t>disperseur</a:t>
            </a:r>
            <a:r>
              <a:rPr lang="fr-FR" sz="1200" dirty="0">
                <a:solidFill>
                  <a:srgbClr val="008000"/>
                </a:solidFill>
              </a:rPr>
              <a:t> de graines</a:t>
            </a:r>
          </a:p>
        </p:txBody>
      </p:sp>
      <p:sp>
        <p:nvSpPr>
          <p:cNvPr id="11" name="Rectangle 10"/>
          <p:cNvSpPr/>
          <p:nvPr/>
        </p:nvSpPr>
        <p:spPr>
          <a:xfrm>
            <a:off x="5328592" y="4725144"/>
            <a:ext cx="1800200" cy="432048"/>
          </a:xfrm>
          <a:prstGeom prst="rect">
            <a:avLst/>
          </a:prstGeom>
          <a:solidFill>
            <a:srgbClr val="99CC00">
              <a:alpha val="34000"/>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008000"/>
                </a:solidFill>
              </a:rPr>
              <a:t>Amélioration de la dispersion graines</a:t>
            </a:r>
          </a:p>
        </p:txBody>
      </p:sp>
      <p:sp>
        <p:nvSpPr>
          <p:cNvPr id="12" name="Rectangle 11"/>
          <p:cNvSpPr/>
          <p:nvPr/>
        </p:nvSpPr>
        <p:spPr>
          <a:xfrm>
            <a:off x="3024336" y="5085184"/>
            <a:ext cx="2088232" cy="432048"/>
          </a:xfrm>
          <a:prstGeom prst="rect">
            <a:avLst/>
          </a:prstGeom>
          <a:solidFill>
            <a:srgbClr val="99CC00">
              <a:alpha val="34000"/>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008000"/>
                </a:solidFill>
              </a:rPr>
              <a:t>Rétablissement de la biodiversité</a:t>
            </a:r>
          </a:p>
        </p:txBody>
      </p:sp>
      <p:sp>
        <p:nvSpPr>
          <p:cNvPr id="13" name="Rectangle 12"/>
          <p:cNvSpPr/>
          <p:nvPr/>
        </p:nvSpPr>
        <p:spPr>
          <a:xfrm>
            <a:off x="6336704" y="5373216"/>
            <a:ext cx="2592288" cy="432048"/>
          </a:xfrm>
          <a:prstGeom prst="rect">
            <a:avLst/>
          </a:prstGeom>
          <a:solidFill>
            <a:srgbClr val="99CC00">
              <a:alpha val="34000"/>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008000"/>
                </a:solidFill>
              </a:rPr>
              <a:t>Restauration de la forêt « originelle »</a:t>
            </a:r>
          </a:p>
        </p:txBody>
      </p:sp>
      <p:sp>
        <p:nvSpPr>
          <p:cNvPr id="14" name="Rectangle 13"/>
          <p:cNvSpPr/>
          <p:nvPr/>
        </p:nvSpPr>
        <p:spPr>
          <a:xfrm>
            <a:off x="216024" y="4941168"/>
            <a:ext cx="2592288" cy="432048"/>
          </a:xfrm>
          <a:prstGeom prst="rect">
            <a:avLst/>
          </a:prstGeom>
          <a:solidFill>
            <a:srgbClr val="99CC00">
              <a:alpha val="34000"/>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008000"/>
                </a:solidFill>
              </a:rPr>
              <a:t>Recrutement : rétablissement naturel des espèces d'arbres non plantées</a:t>
            </a:r>
          </a:p>
        </p:txBody>
      </p:sp>
      <p:cxnSp>
        <p:nvCxnSpPr>
          <p:cNvPr id="15" name="Straight Arrow Connector 17"/>
          <p:cNvCxnSpPr>
            <a:stCxn id="4" idx="2"/>
            <a:endCxn id="5" idx="0"/>
          </p:cNvCxnSpPr>
          <p:nvPr/>
        </p:nvCxnSpPr>
        <p:spPr>
          <a:xfrm rot="16200000" flipH="1">
            <a:off x="4248472" y="2168860"/>
            <a:ext cx="288032" cy="72008"/>
          </a:xfrm>
          <a:prstGeom prst="straightConnector1">
            <a:avLst/>
          </a:prstGeom>
          <a:ln w="190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8"/>
          <p:cNvCxnSpPr/>
          <p:nvPr/>
        </p:nvCxnSpPr>
        <p:spPr>
          <a:xfrm rot="5400000">
            <a:off x="2628292" y="3320988"/>
            <a:ext cx="936104" cy="144016"/>
          </a:xfrm>
          <a:prstGeom prst="straightConnector1">
            <a:avLst/>
          </a:prstGeom>
          <a:ln w="190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9"/>
          <p:cNvCxnSpPr>
            <a:stCxn id="6" idx="3"/>
            <a:endCxn id="7" idx="1"/>
          </p:cNvCxnSpPr>
          <p:nvPr/>
        </p:nvCxnSpPr>
        <p:spPr>
          <a:xfrm>
            <a:off x="2808312" y="2852936"/>
            <a:ext cx="792088" cy="429327"/>
          </a:xfrm>
          <a:prstGeom prst="straightConnector1">
            <a:avLst/>
          </a:prstGeom>
          <a:ln w="190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20"/>
          <p:cNvCxnSpPr>
            <a:stCxn id="7" idx="3"/>
            <a:endCxn id="8" idx="1"/>
          </p:cNvCxnSpPr>
          <p:nvPr/>
        </p:nvCxnSpPr>
        <p:spPr>
          <a:xfrm>
            <a:off x="6228692" y="3282263"/>
            <a:ext cx="324036" cy="73935"/>
          </a:xfrm>
          <a:prstGeom prst="straightConnector1">
            <a:avLst/>
          </a:prstGeom>
          <a:ln w="190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21"/>
          <p:cNvCxnSpPr>
            <a:stCxn id="7" idx="2"/>
          </p:cNvCxnSpPr>
          <p:nvPr/>
        </p:nvCxnSpPr>
        <p:spPr>
          <a:xfrm>
            <a:off x="4914546" y="3573016"/>
            <a:ext cx="702078" cy="576064"/>
          </a:xfrm>
          <a:prstGeom prst="straightConnector1">
            <a:avLst/>
          </a:prstGeom>
          <a:ln w="190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22"/>
          <p:cNvCxnSpPr/>
          <p:nvPr/>
        </p:nvCxnSpPr>
        <p:spPr>
          <a:xfrm rot="10800000" flipV="1">
            <a:off x="3528392" y="3573016"/>
            <a:ext cx="504056" cy="288032"/>
          </a:xfrm>
          <a:prstGeom prst="straightConnector1">
            <a:avLst/>
          </a:prstGeom>
          <a:ln w="190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3"/>
          <p:cNvCxnSpPr/>
          <p:nvPr/>
        </p:nvCxnSpPr>
        <p:spPr>
          <a:xfrm rot="5400000">
            <a:off x="972902" y="3464210"/>
            <a:ext cx="792088" cy="1588"/>
          </a:xfrm>
          <a:prstGeom prst="straightConnector1">
            <a:avLst/>
          </a:prstGeom>
          <a:ln w="190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4"/>
          <p:cNvCxnSpPr>
            <a:stCxn id="14" idx="3"/>
            <a:endCxn id="12" idx="1"/>
          </p:cNvCxnSpPr>
          <p:nvPr/>
        </p:nvCxnSpPr>
        <p:spPr>
          <a:xfrm>
            <a:off x="2808312" y="5157192"/>
            <a:ext cx="216024" cy="144016"/>
          </a:xfrm>
          <a:prstGeom prst="straightConnector1">
            <a:avLst/>
          </a:prstGeom>
          <a:ln w="190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5"/>
          <p:cNvCxnSpPr>
            <a:endCxn id="13" idx="1"/>
          </p:cNvCxnSpPr>
          <p:nvPr/>
        </p:nvCxnSpPr>
        <p:spPr>
          <a:xfrm>
            <a:off x="5112568" y="5229200"/>
            <a:ext cx="1224136" cy="360040"/>
          </a:xfrm>
          <a:prstGeom prst="straightConnector1">
            <a:avLst/>
          </a:prstGeom>
          <a:ln w="190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6"/>
          <p:cNvCxnSpPr/>
          <p:nvPr/>
        </p:nvCxnSpPr>
        <p:spPr>
          <a:xfrm rot="5400000">
            <a:off x="6804756" y="3825044"/>
            <a:ext cx="360040" cy="288032"/>
          </a:xfrm>
          <a:prstGeom prst="straightConnector1">
            <a:avLst/>
          </a:prstGeom>
          <a:ln w="190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7"/>
          <p:cNvCxnSpPr>
            <a:stCxn id="10" idx="2"/>
            <a:endCxn id="11" idx="0"/>
          </p:cNvCxnSpPr>
          <p:nvPr/>
        </p:nvCxnSpPr>
        <p:spPr>
          <a:xfrm rot="5400000">
            <a:off x="6228692" y="4581128"/>
            <a:ext cx="144016" cy="144016"/>
          </a:xfrm>
          <a:prstGeom prst="straightConnector1">
            <a:avLst/>
          </a:prstGeom>
          <a:ln w="190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8"/>
          <p:cNvCxnSpPr>
            <a:stCxn id="11" idx="1"/>
          </p:cNvCxnSpPr>
          <p:nvPr/>
        </p:nvCxnSpPr>
        <p:spPr>
          <a:xfrm rot="10800000">
            <a:off x="2808312" y="4941168"/>
            <a:ext cx="2520280" cy="1588"/>
          </a:xfrm>
          <a:prstGeom prst="straightConnector1">
            <a:avLst/>
          </a:prstGeom>
          <a:ln w="190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9"/>
          <p:cNvCxnSpPr/>
          <p:nvPr/>
        </p:nvCxnSpPr>
        <p:spPr>
          <a:xfrm rot="10800000" flipV="1">
            <a:off x="144016" y="1843235"/>
            <a:ext cx="2808312" cy="1"/>
          </a:xfrm>
          <a:prstGeom prst="line">
            <a:avLst/>
          </a:prstGeom>
          <a:ln w="19050">
            <a:solidFill>
              <a:schemeClr val="accent3">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30"/>
          <p:cNvCxnSpPr/>
          <p:nvPr/>
        </p:nvCxnSpPr>
        <p:spPr>
          <a:xfrm rot="5400000">
            <a:off x="-1764196" y="3753036"/>
            <a:ext cx="3816424" cy="0"/>
          </a:xfrm>
          <a:prstGeom prst="line">
            <a:avLst/>
          </a:prstGeom>
          <a:ln w="19050">
            <a:solidFill>
              <a:schemeClr val="accent3">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31"/>
          <p:cNvCxnSpPr/>
          <p:nvPr/>
        </p:nvCxnSpPr>
        <p:spPr>
          <a:xfrm flipV="1">
            <a:off x="144016" y="5445224"/>
            <a:ext cx="2880320" cy="216024"/>
          </a:xfrm>
          <a:prstGeom prst="straightConnector1">
            <a:avLst/>
          </a:prstGeom>
          <a:ln w="190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32"/>
          <p:cNvCxnSpPr>
            <a:stCxn id="14" idx="3"/>
            <a:endCxn id="10" idx="1"/>
          </p:cNvCxnSpPr>
          <p:nvPr/>
        </p:nvCxnSpPr>
        <p:spPr>
          <a:xfrm flipV="1">
            <a:off x="2808312" y="4365104"/>
            <a:ext cx="2376264" cy="7920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3"/>
          <p:cNvSpPr txBox="1"/>
          <p:nvPr/>
        </p:nvSpPr>
        <p:spPr>
          <a:xfrm>
            <a:off x="4464496" y="4545125"/>
            <a:ext cx="720080" cy="338554"/>
          </a:xfrm>
          <a:prstGeom prst="rect">
            <a:avLst/>
          </a:prstGeom>
          <a:noFill/>
          <a:ln w="25400">
            <a:solidFill>
              <a:srgbClr val="FF0000">
                <a:alpha val="62000"/>
              </a:srgbClr>
            </a:solidFill>
          </a:ln>
        </p:spPr>
        <p:txBody>
          <a:bodyPr wrap="square" rtlCol="0">
            <a:spAutoFit/>
          </a:bodyPr>
          <a:lstStyle/>
          <a:p>
            <a:pPr algn="ctr"/>
            <a:r>
              <a:rPr lang="fr-FR" sz="800" dirty="0">
                <a:solidFill>
                  <a:srgbClr val="FF0000"/>
                </a:solidFill>
              </a:rPr>
              <a:t>Rétroaction p</a:t>
            </a:r>
            <a:r>
              <a:rPr lang="en-US" sz="800" dirty="0" err="1">
                <a:solidFill>
                  <a:srgbClr val="FF0000"/>
                </a:solidFill>
              </a:rPr>
              <a:t>ositive</a:t>
            </a:r>
            <a:endParaRPr lang="en-US" sz="800" dirty="0">
              <a:solidFill>
                <a:srgbClr val="FF0000"/>
              </a:solidFill>
            </a:endParaRPr>
          </a:p>
        </p:txBody>
      </p:sp>
      <p:cxnSp>
        <p:nvCxnSpPr>
          <p:cNvPr id="32" name="Straight Arrow Connector 127"/>
          <p:cNvCxnSpPr/>
          <p:nvPr/>
        </p:nvCxnSpPr>
        <p:spPr>
          <a:xfrm flipV="1">
            <a:off x="1152128" y="3429000"/>
            <a:ext cx="2448272" cy="1512168"/>
          </a:xfrm>
          <a:prstGeom prst="curvedConnector3">
            <a:avLst>
              <a:gd name="adj1" fmla="val -2082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6"/>
          <p:cNvCxnSpPr>
            <a:endCxn id="9" idx="3"/>
          </p:cNvCxnSpPr>
          <p:nvPr/>
        </p:nvCxnSpPr>
        <p:spPr>
          <a:xfrm rot="10800000" flipV="1">
            <a:off x="3744416" y="3501008"/>
            <a:ext cx="2808312" cy="684076"/>
          </a:xfrm>
          <a:prstGeom prst="straightConnector1">
            <a:avLst/>
          </a:prstGeom>
          <a:ln w="190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4" name="TextBox 37"/>
          <p:cNvSpPr txBox="1"/>
          <p:nvPr/>
        </p:nvSpPr>
        <p:spPr>
          <a:xfrm>
            <a:off x="1440160" y="3140968"/>
            <a:ext cx="720080" cy="338554"/>
          </a:xfrm>
          <a:prstGeom prst="rect">
            <a:avLst/>
          </a:prstGeom>
          <a:noFill/>
          <a:ln w="25400">
            <a:solidFill>
              <a:srgbClr val="FF0000">
                <a:alpha val="62000"/>
              </a:srgbClr>
            </a:solidFill>
          </a:ln>
        </p:spPr>
        <p:txBody>
          <a:bodyPr wrap="square" rtlCol="0">
            <a:spAutoFit/>
          </a:bodyPr>
          <a:lstStyle/>
          <a:p>
            <a:pPr algn="ctr"/>
            <a:r>
              <a:rPr lang="fr-FR" sz="800" dirty="0" smtClean="0">
                <a:solidFill>
                  <a:srgbClr val="FF0000"/>
                </a:solidFill>
              </a:rPr>
              <a:t>Rétroaction p</a:t>
            </a:r>
            <a:r>
              <a:rPr lang="en-US" sz="800" dirty="0" err="1" smtClean="0">
                <a:solidFill>
                  <a:srgbClr val="FF0000"/>
                </a:solidFill>
              </a:rPr>
              <a:t>ositive</a:t>
            </a:r>
            <a:endParaRPr lang="en-US" sz="800" dirty="0">
              <a:solidFill>
                <a:srgbClr val="FF0000"/>
              </a:solidFill>
            </a:endParaRPr>
          </a:p>
        </p:txBody>
      </p:sp>
      <p:sp>
        <p:nvSpPr>
          <p:cNvPr id="35" name="ZoneTexte 34"/>
          <p:cNvSpPr txBox="1"/>
          <p:nvPr/>
        </p:nvSpPr>
        <p:spPr>
          <a:xfrm>
            <a:off x="4692497" y="133344"/>
            <a:ext cx="321539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36" name="Rectangle 35"/>
          <p:cNvSpPr/>
          <p:nvPr/>
        </p:nvSpPr>
        <p:spPr>
          <a:xfrm>
            <a:off x="252873" y="642843"/>
            <a:ext cx="6587887" cy="369332"/>
          </a:xfrm>
          <a:prstGeom prst="rect">
            <a:avLst/>
          </a:prstGeom>
        </p:spPr>
        <p:txBody>
          <a:bodyPr wrap="square">
            <a:spAutoFit/>
          </a:bodyPr>
          <a:lstStyle/>
          <a:p>
            <a:r>
              <a:rPr lang="fr-FR" dirty="0" smtClean="0">
                <a:solidFill>
                  <a:srgbClr val="008000"/>
                </a:solidFill>
              </a:rPr>
              <a:t>A7. </a:t>
            </a:r>
            <a:r>
              <a:rPr lang="fr-FR" b="1" dirty="0" smtClean="0">
                <a:solidFill>
                  <a:srgbClr val="008000"/>
                </a:solidFill>
              </a:rPr>
              <a:t>Méthode des espèces « cadres » (clés) « Framework » (suite)</a:t>
            </a:r>
            <a:endParaRPr lang="fr-FR" dirty="0"/>
          </a:p>
        </p:txBody>
      </p:sp>
      <p:pic>
        <p:nvPicPr>
          <p:cNvPr id="43" name="Image 4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3644" y="675216"/>
            <a:ext cx="1914525" cy="1438275"/>
          </a:xfrm>
          <a:prstGeom prst="rect">
            <a:avLst/>
          </a:prstGeom>
        </p:spPr>
      </p:pic>
      <p:pic>
        <p:nvPicPr>
          <p:cNvPr id="44" name="Image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1254" y="724099"/>
            <a:ext cx="1895475" cy="1419225"/>
          </a:xfrm>
          <a:prstGeom prst="rect">
            <a:avLst/>
          </a:prstGeom>
        </p:spPr>
      </p:pic>
      <p:sp>
        <p:nvSpPr>
          <p:cNvPr id="45" name="ZoneTexte 44"/>
          <p:cNvSpPr txBox="1"/>
          <p:nvPr/>
        </p:nvSpPr>
        <p:spPr>
          <a:xfrm>
            <a:off x="9111727" y="2204864"/>
            <a:ext cx="2958353" cy="4524315"/>
          </a:xfrm>
          <a:prstGeom prst="rect">
            <a:avLst/>
          </a:prstGeom>
          <a:noFill/>
        </p:spPr>
        <p:txBody>
          <a:bodyPr wrap="square" rtlCol="0">
            <a:spAutoFit/>
          </a:bodyPr>
          <a:lstStyle/>
          <a:p>
            <a:pPr algn="just"/>
            <a:r>
              <a:rPr lang="fr-FR" sz="1200" dirty="0" smtClean="0">
                <a:solidFill>
                  <a:srgbClr val="008000"/>
                </a:solidFill>
                <a:latin typeface="Calibri" panose="020F0502020204030204" pitchFamily="34" charset="0"/>
              </a:rPr>
              <a:t>↑ </a:t>
            </a:r>
            <a:r>
              <a:rPr lang="fr-FR" sz="1200" dirty="0" smtClean="0">
                <a:solidFill>
                  <a:srgbClr val="008000"/>
                </a:solidFill>
              </a:rPr>
              <a:t>(</a:t>
            </a:r>
            <a:r>
              <a:rPr lang="fr-FR" sz="1200" dirty="0">
                <a:solidFill>
                  <a:srgbClr val="008000"/>
                </a:solidFill>
              </a:rPr>
              <a:t>A) Près d’un an avant la prise de cette photographie (photo prise en mai 2007), les agriculteurs ont défriché illégalement la </a:t>
            </a:r>
            <a:r>
              <a:rPr lang="fr-FR" sz="1200" dirty="0" smtClean="0">
                <a:solidFill>
                  <a:srgbClr val="008000"/>
                </a:solidFill>
              </a:rPr>
              <a:t>forêt sempervirente </a:t>
            </a:r>
            <a:r>
              <a:rPr lang="fr-FR" sz="1200" dirty="0">
                <a:solidFill>
                  <a:srgbClr val="008000"/>
                </a:solidFill>
              </a:rPr>
              <a:t>de plaine de ce site situé dans la réserve forestière au sud de la Thaïlande pour établir une plantation d’hévéas. Beaucoup </a:t>
            </a:r>
            <a:r>
              <a:rPr lang="fr-FR" sz="1200" dirty="0" smtClean="0">
                <a:solidFill>
                  <a:srgbClr val="008000"/>
                </a:solidFill>
              </a:rPr>
              <a:t>de sources </a:t>
            </a:r>
            <a:r>
              <a:rPr lang="fr-FR" sz="1200" dirty="0">
                <a:solidFill>
                  <a:srgbClr val="008000"/>
                </a:solidFill>
              </a:rPr>
              <a:t>de la régénération naturelle ont subsisté, dont les essences pionnières et climaciques, rendant le site idéal pour la restauration </a:t>
            </a:r>
            <a:r>
              <a:rPr lang="fr-FR" sz="1200" dirty="0" smtClean="0">
                <a:solidFill>
                  <a:srgbClr val="008000"/>
                </a:solidFill>
              </a:rPr>
              <a:t>par la </a:t>
            </a:r>
            <a:r>
              <a:rPr lang="fr-FR" sz="1200" dirty="0">
                <a:solidFill>
                  <a:srgbClr val="008000"/>
                </a:solidFill>
              </a:rPr>
              <a:t>RNA. Des amas de paillage composés de carton ont été placés autour des jeunes arbres et des plantules restantes, les mauvaises </a:t>
            </a:r>
            <a:r>
              <a:rPr lang="fr-FR" sz="1200" dirty="0" smtClean="0">
                <a:solidFill>
                  <a:srgbClr val="008000"/>
                </a:solidFill>
              </a:rPr>
              <a:t>herbes ont </a:t>
            </a:r>
            <a:r>
              <a:rPr lang="fr-FR" sz="1200" dirty="0">
                <a:solidFill>
                  <a:srgbClr val="008000"/>
                </a:solidFill>
              </a:rPr>
              <a:t>été coupées et l’engrais a été appliqué trois fois au cours de la saison des pluies. </a:t>
            </a:r>
            <a:endParaRPr lang="fr-FR" sz="1200" dirty="0" smtClean="0">
              <a:solidFill>
                <a:srgbClr val="008000"/>
              </a:solidFill>
            </a:endParaRPr>
          </a:p>
          <a:p>
            <a:pPr algn="just"/>
            <a:r>
              <a:rPr lang="fr-FR" sz="1200" dirty="0" smtClean="0">
                <a:solidFill>
                  <a:srgbClr val="008000"/>
                </a:solidFill>
              </a:rPr>
              <a:t>(</a:t>
            </a:r>
            <a:r>
              <a:rPr lang="fr-FR" sz="1200" dirty="0">
                <a:solidFill>
                  <a:srgbClr val="008000"/>
                </a:solidFill>
              </a:rPr>
              <a:t>B) Juste 6 mois plus tard, la fermeture de la </a:t>
            </a:r>
            <a:r>
              <a:rPr lang="fr-FR" sz="1200" dirty="0" smtClean="0">
                <a:solidFill>
                  <a:srgbClr val="008000"/>
                </a:solidFill>
              </a:rPr>
              <a:t>canopée avait </a:t>
            </a:r>
            <a:r>
              <a:rPr lang="fr-FR" sz="1200" dirty="0">
                <a:solidFill>
                  <a:srgbClr val="008000"/>
                </a:solidFill>
              </a:rPr>
              <a:t>été réalisée (photo prise en novembre 2007). La plupart des espèces d’arbres de la canopée étaient des espèces pionnières, et </a:t>
            </a:r>
            <a:r>
              <a:rPr lang="fr-FR" sz="1200" dirty="0" smtClean="0">
                <a:solidFill>
                  <a:srgbClr val="008000"/>
                </a:solidFill>
              </a:rPr>
              <a:t>donc le </a:t>
            </a:r>
            <a:r>
              <a:rPr lang="fr-FR" sz="1200" dirty="0">
                <a:solidFill>
                  <a:srgbClr val="008000"/>
                </a:solidFill>
              </a:rPr>
              <a:t>sous-bois a été enrichi par la plantation de gaules des essences forestières climaciques cultivées dans les pépinières.</a:t>
            </a:r>
          </a:p>
        </p:txBody>
      </p:sp>
      <p:sp>
        <p:nvSpPr>
          <p:cNvPr id="46" name="Rectangle 45"/>
          <p:cNvSpPr/>
          <p:nvPr/>
        </p:nvSpPr>
        <p:spPr>
          <a:xfrm>
            <a:off x="7981267" y="1770141"/>
            <a:ext cx="521297" cy="369332"/>
          </a:xfrm>
          <a:prstGeom prst="rect">
            <a:avLst/>
          </a:prstGeom>
        </p:spPr>
        <p:txBody>
          <a:bodyPr wrap="none">
            <a:spAutoFit/>
          </a:bodyPr>
          <a:lstStyle/>
          <a:p>
            <a:r>
              <a:rPr lang="fr-FR" b="1" dirty="0">
                <a:solidFill>
                  <a:schemeClr val="bg1"/>
                </a:solidFill>
              </a:rPr>
              <a:t>(A) </a:t>
            </a:r>
          </a:p>
        </p:txBody>
      </p:sp>
      <p:sp>
        <p:nvSpPr>
          <p:cNvPr id="47" name="Rectangle 46"/>
          <p:cNvSpPr/>
          <p:nvPr/>
        </p:nvSpPr>
        <p:spPr>
          <a:xfrm>
            <a:off x="9973107" y="1731641"/>
            <a:ext cx="511679" cy="369332"/>
          </a:xfrm>
          <a:prstGeom prst="rect">
            <a:avLst/>
          </a:prstGeom>
        </p:spPr>
        <p:txBody>
          <a:bodyPr wrap="none">
            <a:spAutoFit/>
          </a:bodyPr>
          <a:lstStyle/>
          <a:p>
            <a:r>
              <a:rPr lang="fr-FR" b="1" dirty="0" smtClean="0">
                <a:solidFill>
                  <a:schemeClr val="bg1"/>
                </a:solidFill>
              </a:rPr>
              <a:t>(B) </a:t>
            </a:r>
            <a:endParaRPr lang="fr-FR" b="1" dirty="0">
              <a:solidFill>
                <a:schemeClr val="bg1"/>
              </a:solidFill>
            </a:endParaRPr>
          </a:p>
        </p:txBody>
      </p:sp>
      <p:sp>
        <p:nvSpPr>
          <p:cNvPr id="42" name="ZoneTexte 41"/>
          <p:cNvSpPr txBox="1"/>
          <p:nvPr/>
        </p:nvSpPr>
        <p:spPr>
          <a:xfrm>
            <a:off x="3780419" y="6061849"/>
            <a:ext cx="1885939" cy="276999"/>
          </a:xfrm>
          <a:prstGeom prst="rect">
            <a:avLst/>
          </a:prstGeom>
          <a:noFill/>
        </p:spPr>
        <p:txBody>
          <a:bodyPr wrap="square" rtlCol="0">
            <a:spAutoFit/>
          </a:bodyPr>
          <a:lstStyle/>
          <a:p>
            <a:pPr algn="ctr"/>
            <a:r>
              <a:rPr lang="fr-FR" sz="1200" dirty="0">
                <a:solidFill>
                  <a:srgbClr val="008000"/>
                </a:solidFill>
              </a:rPr>
              <a:t>© FORRU Stephen Elliott</a:t>
            </a:r>
          </a:p>
        </p:txBody>
      </p:sp>
      <p:sp>
        <p:nvSpPr>
          <p:cNvPr id="48" name="ZoneTexte 47"/>
          <p:cNvSpPr txBox="1"/>
          <p:nvPr/>
        </p:nvSpPr>
        <p:spPr>
          <a:xfrm>
            <a:off x="10017936" y="6466217"/>
            <a:ext cx="1885939" cy="276999"/>
          </a:xfrm>
          <a:prstGeom prst="rect">
            <a:avLst/>
          </a:prstGeom>
          <a:noFill/>
        </p:spPr>
        <p:txBody>
          <a:bodyPr wrap="square" rtlCol="0">
            <a:spAutoFit/>
          </a:bodyPr>
          <a:lstStyle/>
          <a:p>
            <a:pPr algn="ctr"/>
            <a:r>
              <a:rPr lang="fr-FR" sz="1200" dirty="0">
                <a:solidFill>
                  <a:srgbClr val="008000"/>
                </a:solidFill>
              </a:rPr>
              <a:t>© FORRU Stephen Elliott</a:t>
            </a:r>
          </a:p>
        </p:txBody>
      </p:sp>
    </p:spTree>
    <p:extLst>
      <p:ext uri="{BB962C8B-B14F-4D97-AF65-F5344CB8AC3E}">
        <p14:creationId xmlns:p14="http://schemas.microsoft.com/office/powerpoint/2010/main" val="1156320817"/>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87287" y="129168"/>
            <a:ext cx="546253" cy="353726"/>
          </a:xfrm>
        </p:spPr>
        <p:txBody>
          <a:bodyPr/>
          <a:lstStyle/>
          <a:p>
            <a:fld id="{814B13E8-1059-4FEE-952E-0153852B3488}" type="slidenum">
              <a:rPr lang="fr-FR" smtClean="0"/>
              <a:t>154</a:t>
            </a:fld>
            <a:endParaRPr lang="fr-FR"/>
          </a:p>
        </p:txBody>
      </p:sp>
      <p:sp>
        <p:nvSpPr>
          <p:cNvPr id="3" name="Rectangle 2"/>
          <p:cNvSpPr/>
          <p:nvPr/>
        </p:nvSpPr>
        <p:spPr>
          <a:xfrm>
            <a:off x="381703" y="547686"/>
            <a:ext cx="5991897" cy="369332"/>
          </a:xfrm>
          <a:prstGeom prst="rect">
            <a:avLst/>
          </a:prstGeom>
        </p:spPr>
        <p:txBody>
          <a:bodyPr wrap="none">
            <a:spAutoFit/>
          </a:bodyPr>
          <a:lstStyle/>
          <a:p>
            <a:r>
              <a:rPr lang="fr-FR" dirty="0" smtClean="0">
                <a:solidFill>
                  <a:srgbClr val="008000"/>
                </a:solidFill>
              </a:rPr>
              <a:t>A7. </a:t>
            </a:r>
            <a:r>
              <a:rPr lang="fr-FR" b="1" dirty="0" smtClean="0">
                <a:solidFill>
                  <a:srgbClr val="008000"/>
                </a:solidFill>
              </a:rPr>
              <a:t>Méthode des espèces cadres (clés) « Framework » (suite)</a:t>
            </a:r>
            <a:endParaRPr lang="fr-FR" dirty="0"/>
          </a:p>
        </p:txBody>
      </p:sp>
      <p:sp>
        <p:nvSpPr>
          <p:cNvPr id="4" name="ZoneTexte 3"/>
          <p:cNvSpPr txBox="1"/>
          <p:nvPr/>
        </p:nvSpPr>
        <p:spPr>
          <a:xfrm>
            <a:off x="4413849" y="192301"/>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5" name="ZoneTexte 4"/>
          <p:cNvSpPr txBox="1"/>
          <p:nvPr/>
        </p:nvSpPr>
        <p:spPr>
          <a:xfrm>
            <a:off x="187287" y="1046602"/>
            <a:ext cx="11865166" cy="5632311"/>
          </a:xfrm>
          <a:prstGeom prst="rect">
            <a:avLst/>
          </a:prstGeom>
          <a:noFill/>
        </p:spPr>
        <p:txBody>
          <a:bodyPr wrap="square" rtlCol="0">
            <a:spAutoFit/>
          </a:bodyPr>
          <a:lstStyle/>
          <a:p>
            <a:pPr algn="just"/>
            <a:r>
              <a:rPr lang="fr-FR" dirty="0">
                <a:solidFill>
                  <a:srgbClr val="008000"/>
                </a:solidFill>
              </a:rPr>
              <a:t>Partout où il </a:t>
            </a:r>
            <a:r>
              <a:rPr lang="fr-FR" dirty="0" smtClean="0">
                <a:solidFill>
                  <a:srgbClr val="008000"/>
                </a:solidFill>
              </a:rPr>
              <a:t>y a </a:t>
            </a:r>
            <a:r>
              <a:rPr lang="fr-FR" dirty="0">
                <a:solidFill>
                  <a:srgbClr val="008000"/>
                </a:solidFill>
              </a:rPr>
              <a:t>trop peu de </a:t>
            </a:r>
            <a:r>
              <a:rPr lang="fr-FR" i="1" dirty="0" smtClean="0">
                <a:solidFill>
                  <a:srgbClr val="008000"/>
                </a:solidFill>
              </a:rPr>
              <a:t>régénérateurs</a:t>
            </a:r>
            <a:r>
              <a:rPr lang="fr-FR" dirty="0" smtClean="0">
                <a:solidFill>
                  <a:srgbClr val="008000"/>
                </a:solidFill>
              </a:rPr>
              <a:t> </a:t>
            </a:r>
            <a:r>
              <a:rPr lang="fr-FR" dirty="0">
                <a:solidFill>
                  <a:srgbClr val="008000"/>
                </a:solidFill>
              </a:rPr>
              <a:t>naturels pour parvenir à la fermeture rapide du </a:t>
            </a:r>
            <a:r>
              <a:rPr lang="fr-FR" dirty="0" smtClean="0">
                <a:solidFill>
                  <a:srgbClr val="008000"/>
                </a:solidFill>
              </a:rPr>
              <a:t>couvert végétal (canopée), par</a:t>
            </a:r>
            <a:r>
              <a:rPr lang="fr-FR" dirty="0">
                <a:solidFill>
                  <a:srgbClr val="008000"/>
                </a:solidFill>
              </a:rPr>
              <a:t> </a:t>
            </a:r>
            <a:r>
              <a:rPr lang="fr-FR" dirty="0" smtClean="0">
                <a:solidFill>
                  <a:srgbClr val="008000"/>
                </a:solidFill>
                <a:hlinkClick r:id="rId2"/>
              </a:rPr>
              <a:t>RNA</a:t>
            </a:r>
            <a:r>
              <a:rPr lang="fr-FR" dirty="0">
                <a:solidFill>
                  <a:srgbClr val="008000"/>
                </a:solidFill>
              </a:rPr>
              <a:t> </a:t>
            </a:r>
            <a:r>
              <a:rPr lang="fr-FR" dirty="0" smtClean="0">
                <a:solidFill>
                  <a:srgbClr val="008000"/>
                </a:solidFill>
              </a:rPr>
              <a:t>(°) (là où moins de 3100 pieds d’arbres issus de la régénération naturelle </a:t>
            </a:r>
            <a:r>
              <a:rPr lang="fr-FR" dirty="0">
                <a:solidFill>
                  <a:srgbClr val="008000"/>
                </a:solidFill>
              </a:rPr>
              <a:t>/ </a:t>
            </a:r>
            <a:r>
              <a:rPr lang="fr-FR" dirty="0" smtClean="0">
                <a:solidFill>
                  <a:srgbClr val="008000"/>
                </a:solidFill>
              </a:rPr>
              <a:t>ha peuvent être trouvés), </a:t>
            </a:r>
            <a:r>
              <a:rPr lang="fr-FR" dirty="0">
                <a:solidFill>
                  <a:srgbClr val="008000"/>
                </a:solidFill>
              </a:rPr>
              <a:t>la plantation d'arbres est nécessaire </a:t>
            </a:r>
            <a:r>
              <a:rPr lang="fr-FR" dirty="0" smtClean="0">
                <a:solidFill>
                  <a:srgbClr val="008000"/>
                </a:solidFill>
              </a:rPr>
              <a:t>pour </a:t>
            </a:r>
            <a:r>
              <a:rPr lang="fr-FR" dirty="0">
                <a:solidFill>
                  <a:srgbClr val="008000"/>
                </a:solidFill>
              </a:rPr>
              <a:t>rétablir rapidement </a:t>
            </a:r>
            <a:r>
              <a:rPr lang="fr-FR" dirty="0" smtClean="0">
                <a:solidFill>
                  <a:srgbClr val="008000"/>
                </a:solidFill>
              </a:rPr>
              <a:t>l’écosystème </a:t>
            </a:r>
            <a:r>
              <a:rPr lang="fr-FR" dirty="0">
                <a:solidFill>
                  <a:srgbClr val="008000"/>
                </a:solidFill>
              </a:rPr>
              <a:t>de la forêt </a:t>
            </a:r>
            <a:r>
              <a:rPr lang="fr-FR" dirty="0" smtClean="0">
                <a:solidFill>
                  <a:srgbClr val="008000"/>
                </a:solidFill>
              </a:rPr>
              <a:t>tropicale.</a:t>
            </a:r>
          </a:p>
          <a:p>
            <a:pPr algn="just"/>
            <a:r>
              <a:rPr lang="fr-FR" dirty="0" smtClean="0">
                <a:solidFill>
                  <a:srgbClr val="FF0000"/>
                </a:solidFill>
              </a:rPr>
              <a:t>Dans tous les types </a:t>
            </a:r>
            <a:r>
              <a:rPr lang="fr-FR" dirty="0">
                <a:solidFill>
                  <a:srgbClr val="FF0000"/>
                </a:solidFill>
              </a:rPr>
              <a:t>de forêt tropicale, il peut y avoir des centaines d'espèces d'arbres à choisir. Il est impossible </a:t>
            </a:r>
            <a:r>
              <a:rPr lang="fr-FR" dirty="0" smtClean="0">
                <a:solidFill>
                  <a:srgbClr val="FF0000"/>
                </a:solidFill>
              </a:rPr>
              <a:t>de tous les planter et les faire croître. </a:t>
            </a:r>
            <a:r>
              <a:rPr lang="fr-FR" dirty="0" smtClean="0">
                <a:solidFill>
                  <a:srgbClr val="008000"/>
                </a:solidFill>
              </a:rPr>
              <a:t>Dont la question </a:t>
            </a:r>
            <a:r>
              <a:rPr lang="fr-FR" dirty="0">
                <a:solidFill>
                  <a:srgbClr val="008000"/>
                </a:solidFill>
              </a:rPr>
              <a:t>devient: quel arbre espèces </a:t>
            </a:r>
            <a:r>
              <a:rPr lang="fr-FR" dirty="0" smtClean="0">
                <a:solidFill>
                  <a:srgbClr val="008000"/>
                </a:solidFill>
              </a:rPr>
              <a:t>est à sélectionner, par</a:t>
            </a:r>
            <a:r>
              <a:rPr lang="fr-FR" dirty="0">
                <a:solidFill>
                  <a:srgbClr val="008000"/>
                </a:solidFill>
              </a:rPr>
              <a:t> la </a:t>
            </a:r>
            <a:r>
              <a:rPr lang="fr-FR" dirty="0" smtClean="0">
                <a:solidFill>
                  <a:srgbClr val="008000"/>
                </a:solidFill>
              </a:rPr>
              <a:t>« méthode des espèces cadres », la </a:t>
            </a:r>
            <a:r>
              <a:rPr lang="fr-FR" dirty="0">
                <a:solidFill>
                  <a:srgbClr val="008000"/>
                </a:solidFill>
              </a:rPr>
              <a:t>moins intensive des </a:t>
            </a:r>
            <a:r>
              <a:rPr lang="fr-FR" dirty="0" smtClean="0">
                <a:solidFill>
                  <a:srgbClr val="008000"/>
                </a:solidFill>
              </a:rPr>
              <a:t>méthodes de </a:t>
            </a:r>
            <a:r>
              <a:rPr lang="fr-FR" dirty="0">
                <a:solidFill>
                  <a:srgbClr val="008000"/>
                </a:solidFill>
              </a:rPr>
              <a:t>plantation d'arbres, car </a:t>
            </a:r>
            <a:r>
              <a:rPr lang="fr-FR" dirty="0" smtClean="0">
                <a:solidFill>
                  <a:srgbClr val="008000"/>
                </a:solidFill>
              </a:rPr>
              <a:t>elle </a:t>
            </a:r>
            <a:r>
              <a:rPr lang="fr-FR" dirty="0">
                <a:solidFill>
                  <a:srgbClr val="008000"/>
                </a:solidFill>
              </a:rPr>
              <a:t>exploite les mécanismes naturels (et gratuits) </a:t>
            </a:r>
            <a:r>
              <a:rPr lang="fr-FR" dirty="0" smtClean="0">
                <a:solidFill>
                  <a:srgbClr val="008000"/>
                </a:solidFill>
              </a:rPr>
              <a:t>de dispersion </a:t>
            </a:r>
            <a:r>
              <a:rPr lang="fr-FR" dirty="0">
                <a:solidFill>
                  <a:srgbClr val="008000"/>
                </a:solidFill>
              </a:rPr>
              <a:t>des graines pour parvenir </a:t>
            </a:r>
            <a:r>
              <a:rPr lang="fr-FR" dirty="0" smtClean="0">
                <a:solidFill>
                  <a:srgbClr val="008000"/>
                </a:solidFill>
              </a:rPr>
              <a:t>à (provoquer) la restauration de la biodiversité.</a:t>
            </a:r>
            <a:r>
              <a:rPr lang="fr-FR" dirty="0">
                <a:solidFill>
                  <a:srgbClr val="008000"/>
                </a:solidFill>
              </a:rPr>
              <a:t> Elle consiste à planter </a:t>
            </a:r>
            <a:r>
              <a:rPr lang="fr-FR" dirty="0" smtClean="0">
                <a:solidFill>
                  <a:srgbClr val="008000"/>
                </a:solidFill>
              </a:rPr>
              <a:t>le plus petit nombre d’arbres </a:t>
            </a:r>
            <a:r>
              <a:rPr lang="fr-FR" dirty="0">
                <a:solidFill>
                  <a:srgbClr val="008000"/>
                </a:solidFill>
              </a:rPr>
              <a:t>nécessaires </a:t>
            </a:r>
            <a:r>
              <a:rPr lang="fr-FR" dirty="0" smtClean="0">
                <a:solidFill>
                  <a:srgbClr val="008000"/>
                </a:solidFill>
              </a:rPr>
              <a:t>pour « ombrager » (couvrir), priver de lumière les </a:t>
            </a:r>
            <a:r>
              <a:rPr lang="fr-FR" dirty="0">
                <a:solidFill>
                  <a:srgbClr val="008000"/>
                </a:solidFill>
              </a:rPr>
              <a:t>mauvaises herbes </a:t>
            </a:r>
            <a:r>
              <a:rPr lang="fr-FR" dirty="0" smtClean="0">
                <a:solidFill>
                  <a:srgbClr val="008000"/>
                </a:solidFill>
              </a:rPr>
              <a:t>(c’est-à-dire pour assurer la « reconquête »  du site) </a:t>
            </a:r>
            <a:r>
              <a:rPr lang="fr-FR" dirty="0">
                <a:solidFill>
                  <a:srgbClr val="008000"/>
                </a:solidFill>
              </a:rPr>
              <a:t>et attirer les animaux </a:t>
            </a:r>
            <a:r>
              <a:rPr lang="fr-FR" i="1" dirty="0" err="1">
                <a:solidFill>
                  <a:srgbClr val="008000"/>
                </a:solidFill>
              </a:rPr>
              <a:t>disperseurs</a:t>
            </a:r>
            <a:r>
              <a:rPr lang="fr-FR" dirty="0">
                <a:solidFill>
                  <a:srgbClr val="008000"/>
                </a:solidFill>
              </a:rPr>
              <a:t> de graines</a:t>
            </a:r>
            <a:r>
              <a:rPr lang="fr-FR" dirty="0" smtClean="0">
                <a:solidFill>
                  <a:srgbClr val="008000"/>
                </a:solidFill>
              </a:rPr>
              <a:t>. </a:t>
            </a:r>
          </a:p>
          <a:p>
            <a:pPr algn="just"/>
            <a:r>
              <a:rPr lang="fr-FR" dirty="0" smtClean="0">
                <a:solidFill>
                  <a:srgbClr val="008000"/>
                </a:solidFill>
              </a:rPr>
              <a:t>Pour </a:t>
            </a:r>
            <a:r>
              <a:rPr lang="fr-FR" dirty="0">
                <a:solidFill>
                  <a:srgbClr val="008000"/>
                </a:solidFill>
              </a:rPr>
              <a:t>que la méthode fonctionne, </a:t>
            </a:r>
            <a:r>
              <a:rPr lang="fr-FR" dirty="0" smtClean="0">
                <a:solidFill>
                  <a:srgbClr val="008000"/>
                </a:solidFill>
              </a:rPr>
              <a:t>des reliques (vestiges), pouvant agir comme source de graines, de forêts du </a:t>
            </a:r>
            <a:r>
              <a:rPr lang="fr-FR" dirty="0">
                <a:solidFill>
                  <a:srgbClr val="008000"/>
                </a:solidFill>
              </a:rPr>
              <a:t>type </a:t>
            </a:r>
            <a:r>
              <a:rPr lang="fr-FR" dirty="0" smtClean="0">
                <a:solidFill>
                  <a:srgbClr val="008000"/>
                </a:solidFill>
              </a:rPr>
              <a:t>de la </a:t>
            </a:r>
            <a:r>
              <a:rPr lang="fr-FR" dirty="0">
                <a:solidFill>
                  <a:srgbClr val="008000"/>
                </a:solidFill>
              </a:rPr>
              <a:t>forêt cible doivent survivre à quelques kilomètres du site de </a:t>
            </a:r>
            <a:r>
              <a:rPr lang="fr-FR" dirty="0" smtClean="0">
                <a:solidFill>
                  <a:srgbClr val="008000"/>
                </a:solidFill>
              </a:rPr>
              <a:t>restauration.</a:t>
            </a:r>
            <a:r>
              <a:rPr lang="fr-FR" dirty="0">
                <a:solidFill>
                  <a:srgbClr val="008000"/>
                </a:solidFill>
              </a:rPr>
              <a:t> </a:t>
            </a:r>
            <a:r>
              <a:rPr lang="fr-FR" dirty="0" smtClean="0">
                <a:solidFill>
                  <a:srgbClr val="008000"/>
                </a:solidFill>
              </a:rPr>
              <a:t>Les animaux </a:t>
            </a:r>
            <a:r>
              <a:rPr lang="fr-FR" dirty="0">
                <a:solidFill>
                  <a:srgbClr val="008000"/>
                </a:solidFill>
              </a:rPr>
              <a:t>(surtout les oiseaux et les chauves-souris</a:t>
            </a:r>
            <a:r>
              <a:rPr lang="fr-FR" dirty="0" smtClean="0">
                <a:solidFill>
                  <a:srgbClr val="008000"/>
                </a:solidFill>
              </a:rPr>
              <a:t>) doivent être </a:t>
            </a:r>
            <a:r>
              <a:rPr lang="fr-FR" dirty="0">
                <a:solidFill>
                  <a:srgbClr val="008000"/>
                </a:solidFill>
              </a:rPr>
              <a:t>capables de disperser les </a:t>
            </a:r>
            <a:r>
              <a:rPr lang="fr-FR" dirty="0" smtClean="0">
                <a:solidFill>
                  <a:srgbClr val="008000"/>
                </a:solidFill>
              </a:rPr>
              <a:t>graines, à partir des </a:t>
            </a:r>
            <a:r>
              <a:rPr lang="fr-FR" dirty="0">
                <a:solidFill>
                  <a:srgbClr val="008000"/>
                </a:solidFill>
              </a:rPr>
              <a:t>parcelles de </a:t>
            </a:r>
            <a:r>
              <a:rPr lang="fr-FR" dirty="0" smtClean="0">
                <a:solidFill>
                  <a:srgbClr val="008000"/>
                </a:solidFill>
              </a:rPr>
              <a:t>forêts </a:t>
            </a:r>
            <a:r>
              <a:rPr lang="fr-FR" dirty="0">
                <a:solidFill>
                  <a:srgbClr val="008000"/>
                </a:solidFill>
              </a:rPr>
              <a:t>résiduelles ou des arbres isolés vers </a:t>
            </a:r>
            <a:r>
              <a:rPr lang="fr-FR" dirty="0" smtClean="0">
                <a:solidFill>
                  <a:srgbClr val="008000"/>
                </a:solidFill>
              </a:rPr>
              <a:t>le site </a:t>
            </a:r>
            <a:r>
              <a:rPr lang="fr-FR" dirty="0">
                <a:solidFill>
                  <a:srgbClr val="008000"/>
                </a:solidFill>
              </a:rPr>
              <a:t>de restauration, doivent </a:t>
            </a:r>
            <a:r>
              <a:rPr lang="fr-FR" dirty="0" smtClean="0">
                <a:solidFill>
                  <a:srgbClr val="008000"/>
                </a:solidFill>
              </a:rPr>
              <a:t>être assez communs (répandus).</a:t>
            </a:r>
            <a:r>
              <a:rPr lang="fr-FR" dirty="0">
                <a:solidFill>
                  <a:srgbClr val="008000"/>
                </a:solidFill>
              </a:rPr>
              <a:t> La </a:t>
            </a:r>
            <a:r>
              <a:rPr lang="fr-FR" i="1" dirty="0">
                <a:solidFill>
                  <a:srgbClr val="008000"/>
                </a:solidFill>
              </a:rPr>
              <a:t>méthode </a:t>
            </a:r>
            <a:r>
              <a:rPr lang="fr-FR" i="1" dirty="0" smtClean="0">
                <a:solidFill>
                  <a:srgbClr val="008000"/>
                </a:solidFill>
              </a:rPr>
              <a:t>des espèces </a:t>
            </a:r>
            <a:r>
              <a:rPr lang="fr-FR" i="1" dirty="0">
                <a:solidFill>
                  <a:srgbClr val="008000"/>
                </a:solidFill>
              </a:rPr>
              <a:t>cadre </a:t>
            </a:r>
            <a:r>
              <a:rPr lang="fr-FR" dirty="0">
                <a:solidFill>
                  <a:srgbClr val="008000"/>
                </a:solidFill>
              </a:rPr>
              <a:t>améliore </a:t>
            </a:r>
            <a:r>
              <a:rPr lang="fr-FR" dirty="0" smtClean="0">
                <a:solidFill>
                  <a:srgbClr val="008000"/>
                </a:solidFill>
              </a:rPr>
              <a:t>le service (la capacité) de dispersion </a:t>
            </a:r>
            <a:r>
              <a:rPr lang="fr-FR" dirty="0">
                <a:solidFill>
                  <a:srgbClr val="008000"/>
                </a:solidFill>
              </a:rPr>
              <a:t>des semences </a:t>
            </a:r>
            <a:r>
              <a:rPr lang="fr-FR" dirty="0" smtClean="0">
                <a:solidFill>
                  <a:srgbClr val="008000"/>
                </a:solidFill>
              </a:rPr>
              <a:t>naturelles </a:t>
            </a:r>
            <a:r>
              <a:rPr lang="fr-FR" dirty="0">
                <a:solidFill>
                  <a:srgbClr val="008000"/>
                </a:solidFill>
              </a:rPr>
              <a:t>pour atteindre rapidement le recrutement des espèces d'arbres dans les parcelles de restauration</a:t>
            </a:r>
            <a:r>
              <a:rPr lang="fr-FR" dirty="0" smtClean="0">
                <a:solidFill>
                  <a:srgbClr val="008000"/>
                </a:solidFill>
              </a:rPr>
              <a:t>. </a:t>
            </a:r>
            <a:r>
              <a:rPr lang="fr-FR" dirty="0">
                <a:solidFill>
                  <a:srgbClr val="008000"/>
                </a:solidFill>
              </a:rPr>
              <a:t>Par conséquent, les niveaux </a:t>
            </a:r>
            <a:r>
              <a:rPr lang="fr-FR" dirty="0" smtClean="0">
                <a:solidFill>
                  <a:srgbClr val="008000"/>
                </a:solidFill>
              </a:rPr>
              <a:t>de biodiversité </a:t>
            </a:r>
            <a:r>
              <a:rPr lang="fr-FR" dirty="0">
                <a:solidFill>
                  <a:srgbClr val="008000"/>
                </a:solidFill>
              </a:rPr>
              <a:t>se rétablissent pour atteindre ceux typiques des écosystèmes forestiers </a:t>
            </a:r>
            <a:r>
              <a:rPr lang="fr-FR" dirty="0" smtClean="0">
                <a:solidFill>
                  <a:srgbClr val="008000"/>
                </a:solidFill>
              </a:rPr>
              <a:t>climaciques sans </a:t>
            </a:r>
            <a:r>
              <a:rPr lang="fr-FR" dirty="0">
                <a:solidFill>
                  <a:srgbClr val="008000"/>
                </a:solidFill>
              </a:rPr>
              <a:t>nécessairement planter toutes les espèces d’arbres qui composent l’écosystème forestier</a:t>
            </a:r>
          </a:p>
          <a:p>
            <a:pPr algn="just"/>
            <a:r>
              <a:rPr lang="fr-FR" dirty="0">
                <a:solidFill>
                  <a:srgbClr val="008000"/>
                </a:solidFill>
              </a:rPr>
              <a:t>cible. En outre, les arbres plantés rétablissent rapidement la structure et le fonctionnement </a:t>
            </a:r>
            <a:r>
              <a:rPr lang="fr-FR" dirty="0" smtClean="0">
                <a:solidFill>
                  <a:srgbClr val="008000"/>
                </a:solidFill>
              </a:rPr>
              <a:t>des forêts</a:t>
            </a:r>
            <a:r>
              <a:rPr lang="fr-FR" dirty="0">
                <a:solidFill>
                  <a:srgbClr val="008000"/>
                </a:solidFill>
              </a:rPr>
              <a:t>, et créent les conditions pédologiques propices à la germination des graines d’arbres </a:t>
            </a:r>
            <a:r>
              <a:rPr lang="fr-FR" dirty="0" smtClean="0">
                <a:solidFill>
                  <a:srgbClr val="008000"/>
                </a:solidFill>
              </a:rPr>
              <a:t>et à </a:t>
            </a:r>
            <a:r>
              <a:rPr lang="fr-FR" dirty="0">
                <a:solidFill>
                  <a:srgbClr val="008000"/>
                </a:solidFill>
              </a:rPr>
              <a:t>l’établissement des </a:t>
            </a:r>
            <a:r>
              <a:rPr lang="fr-FR" dirty="0" smtClean="0">
                <a:solidFill>
                  <a:srgbClr val="008000"/>
                </a:solidFill>
              </a:rPr>
              <a:t>plantules (suite page 156 </a:t>
            </a:r>
            <a:r>
              <a:rPr lang="fr-FR" dirty="0" smtClean="0">
                <a:solidFill>
                  <a:srgbClr val="008000"/>
                </a:solidFill>
                <a:latin typeface="Calibri" panose="020F0502020204030204" pitchFamily="34" charset="0"/>
              </a:rPr>
              <a:t>→)</a:t>
            </a:r>
            <a:r>
              <a:rPr lang="fr-FR" dirty="0" smtClean="0">
                <a:solidFill>
                  <a:srgbClr val="008000"/>
                </a:solidFill>
              </a:rPr>
              <a:t>.</a:t>
            </a:r>
          </a:p>
          <a:p>
            <a:pPr algn="just"/>
            <a:r>
              <a:rPr lang="fr-FR" sz="1200" dirty="0" smtClean="0">
                <a:solidFill>
                  <a:srgbClr val="008000"/>
                </a:solidFill>
              </a:rPr>
              <a:t>Source </a:t>
            </a:r>
            <a:r>
              <a:rPr lang="fr-FR" sz="1200" dirty="0">
                <a:solidFill>
                  <a:srgbClr val="008000"/>
                </a:solidFill>
              </a:rPr>
              <a:t>: </a:t>
            </a:r>
            <a:r>
              <a:rPr lang="fr-FR" sz="1200" i="1" dirty="0">
                <a:solidFill>
                  <a:srgbClr val="008000"/>
                </a:solidFill>
              </a:rPr>
              <a:t>Framework </a:t>
            </a:r>
            <a:r>
              <a:rPr lang="fr-FR" sz="1200" i="1" dirty="0" err="1">
                <a:solidFill>
                  <a:srgbClr val="008000"/>
                </a:solidFill>
              </a:rPr>
              <a:t>Species</a:t>
            </a:r>
            <a:r>
              <a:rPr lang="fr-FR" sz="1200" i="1" dirty="0">
                <a:solidFill>
                  <a:srgbClr val="008000"/>
                </a:solidFill>
              </a:rPr>
              <a:t> </a:t>
            </a:r>
            <a:r>
              <a:rPr lang="fr-FR" sz="1200" i="1" dirty="0" smtClean="0">
                <a:solidFill>
                  <a:srgbClr val="008000"/>
                </a:solidFill>
              </a:rPr>
              <a:t>Method</a:t>
            </a:r>
            <a:r>
              <a:rPr lang="fr-FR" sz="1200" dirty="0" smtClean="0">
                <a:solidFill>
                  <a:srgbClr val="008000"/>
                </a:solidFill>
              </a:rPr>
              <a:t>, </a:t>
            </a:r>
            <a:r>
              <a:rPr lang="fr-FR" sz="1200" dirty="0">
                <a:solidFill>
                  <a:srgbClr val="008000"/>
                </a:solidFill>
                <a:hlinkClick r:id="rId3"/>
              </a:rPr>
              <a:t>http://</a:t>
            </a:r>
            <a:r>
              <a:rPr lang="fr-FR" sz="1200" dirty="0" smtClean="0">
                <a:solidFill>
                  <a:srgbClr val="008000"/>
                </a:solidFill>
                <a:hlinkClick r:id="rId3"/>
              </a:rPr>
              <a:t>www.forru.org/en/content.php?mid=70</a:t>
            </a:r>
            <a:r>
              <a:rPr lang="fr-FR" sz="1200" dirty="0" smtClean="0">
                <a:solidFill>
                  <a:srgbClr val="008000"/>
                </a:solidFill>
              </a:rPr>
              <a:t> </a:t>
            </a:r>
          </a:p>
          <a:p>
            <a:pPr algn="just"/>
            <a:endParaRPr lang="fr-FR" sz="1200" dirty="0" smtClean="0">
              <a:solidFill>
                <a:srgbClr val="008000"/>
              </a:solidFill>
            </a:endParaRPr>
          </a:p>
          <a:p>
            <a:pPr algn="just"/>
            <a:r>
              <a:rPr lang="fr-FR" sz="1200" dirty="0" smtClean="0">
                <a:solidFill>
                  <a:srgbClr val="008000"/>
                </a:solidFill>
              </a:rPr>
              <a:t>(°) RNA : Régénération </a:t>
            </a:r>
            <a:r>
              <a:rPr lang="fr-FR" sz="1200" dirty="0">
                <a:solidFill>
                  <a:srgbClr val="008000"/>
                </a:solidFill>
              </a:rPr>
              <a:t>naturelle «assistée» ou «accélérée</a:t>
            </a:r>
            <a:r>
              <a:rPr lang="fr-FR" sz="1200" dirty="0" smtClean="0">
                <a:solidFill>
                  <a:srgbClr val="008000"/>
                </a:solidFill>
              </a:rPr>
              <a:t>».</a:t>
            </a:r>
            <a:endParaRPr lang="fr-FR" sz="1200" dirty="0">
              <a:solidFill>
                <a:srgbClr val="008000"/>
              </a:solidFill>
            </a:endParaRPr>
          </a:p>
        </p:txBody>
      </p:sp>
    </p:spTree>
    <p:extLst>
      <p:ext uri="{BB962C8B-B14F-4D97-AF65-F5344CB8AC3E}">
        <p14:creationId xmlns:p14="http://schemas.microsoft.com/office/powerpoint/2010/main" val="20119523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87287" y="159211"/>
            <a:ext cx="670932" cy="376431"/>
          </a:xfrm>
        </p:spPr>
        <p:txBody>
          <a:bodyPr/>
          <a:lstStyle/>
          <a:p>
            <a:fld id="{814B13E8-1059-4FEE-952E-0153852B3488}" type="slidenum">
              <a:rPr lang="fr-FR" smtClean="0"/>
              <a:t>155</a:t>
            </a:fld>
            <a:endParaRPr lang="fr-FR"/>
          </a:p>
        </p:txBody>
      </p:sp>
      <p:sp>
        <p:nvSpPr>
          <p:cNvPr id="3" name="ZoneTexte 2"/>
          <p:cNvSpPr txBox="1"/>
          <p:nvPr/>
        </p:nvSpPr>
        <p:spPr>
          <a:xfrm>
            <a:off x="187287" y="940484"/>
            <a:ext cx="11766820" cy="1468179"/>
          </a:xfrm>
          <a:prstGeom prst="rect">
            <a:avLst/>
          </a:prstGeom>
          <a:noFill/>
        </p:spPr>
        <p:txBody>
          <a:bodyPr wrap="square" rtlCol="0">
            <a:spAutoFit/>
          </a:bodyPr>
          <a:lstStyle/>
          <a:p>
            <a:pPr algn="just"/>
            <a:r>
              <a:rPr lang="fr-FR" b="1" dirty="0">
                <a:solidFill>
                  <a:srgbClr val="008000"/>
                </a:solidFill>
              </a:rPr>
              <a:t>Relation entre les plantes et les oiseaux</a:t>
            </a:r>
          </a:p>
          <a:p>
            <a:pPr algn="just"/>
            <a:r>
              <a:rPr lang="fr-FR" dirty="0">
                <a:solidFill>
                  <a:srgbClr val="008000"/>
                </a:solidFill>
              </a:rPr>
              <a:t>Les plantes peuvent être utilisées par les oiseaux soit pour la recherche des proies (cas </a:t>
            </a:r>
            <a:r>
              <a:rPr lang="fr-FR" dirty="0" smtClean="0">
                <a:solidFill>
                  <a:srgbClr val="008000"/>
                </a:solidFill>
              </a:rPr>
              <a:t>des insectivores</a:t>
            </a:r>
            <a:r>
              <a:rPr lang="fr-FR" dirty="0">
                <a:solidFill>
                  <a:srgbClr val="008000"/>
                </a:solidFill>
              </a:rPr>
              <a:t>) soit utilisée pour leurs nourritures (cas de </a:t>
            </a:r>
            <a:r>
              <a:rPr lang="fr-FR" dirty="0" err="1">
                <a:solidFill>
                  <a:srgbClr val="008000"/>
                </a:solidFill>
              </a:rPr>
              <a:t>nectarivores</a:t>
            </a:r>
            <a:r>
              <a:rPr lang="fr-FR" dirty="0">
                <a:solidFill>
                  <a:srgbClr val="008000"/>
                </a:solidFill>
              </a:rPr>
              <a:t> et des </a:t>
            </a:r>
            <a:r>
              <a:rPr lang="fr-FR" b="1" dirty="0">
                <a:solidFill>
                  <a:srgbClr val="008000"/>
                </a:solidFill>
              </a:rPr>
              <a:t>frugivores</a:t>
            </a:r>
            <a:r>
              <a:rPr lang="fr-FR" dirty="0" smtClean="0">
                <a:solidFill>
                  <a:srgbClr val="008000"/>
                </a:solidFill>
              </a:rPr>
              <a:t>), soit </a:t>
            </a:r>
            <a:r>
              <a:rPr lang="fr-FR" dirty="0">
                <a:solidFill>
                  <a:srgbClr val="008000"/>
                </a:solidFill>
              </a:rPr>
              <a:t>utilisée seulement comme support ou lieu de repos (insectivores). Au niveau de </a:t>
            </a:r>
            <a:r>
              <a:rPr lang="fr-FR" dirty="0" smtClean="0">
                <a:solidFill>
                  <a:srgbClr val="008000"/>
                </a:solidFill>
              </a:rPr>
              <a:t>ces plantes</a:t>
            </a:r>
            <a:r>
              <a:rPr lang="fr-FR" dirty="0">
                <a:solidFill>
                  <a:srgbClr val="008000"/>
                </a:solidFill>
              </a:rPr>
              <a:t>, les parties utilisées sont : les </a:t>
            </a:r>
            <a:r>
              <a:rPr lang="fr-FR" b="1" dirty="0">
                <a:solidFill>
                  <a:srgbClr val="008000"/>
                </a:solidFill>
              </a:rPr>
              <a:t>graines, les fruits</a:t>
            </a:r>
            <a:r>
              <a:rPr lang="fr-FR" dirty="0">
                <a:solidFill>
                  <a:srgbClr val="008000"/>
                </a:solidFill>
              </a:rPr>
              <a:t>, les fleurs, les feuilles, </a:t>
            </a:r>
            <a:r>
              <a:rPr lang="fr-FR" dirty="0" smtClean="0">
                <a:solidFill>
                  <a:srgbClr val="008000"/>
                </a:solidFill>
              </a:rPr>
              <a:t>les branches</a:t>
            </a:r>
            <a:r>
              <a:rPr lang="fr-FR" dirty="0">
                <a:solidFill>
                  <a:srgbClr val="008000"/>
                </a:solidFill>
              </a:rPr>
              <a:t>, le tronc, les racines</a:t>
            </a:r>
            <a:r>
              <a:rPr lang="fr-FR" dirty="0" smtClean="0">
                <a:solidFill>
                  <a:srgbClr val="008000"/>
                </a:solidFill>
              </a:rPr>
              <a:t>. </a:t>
            </a:r>
            <a:endParaRPr lang="fr-FR" dirty="0">
              <a:solidFill>
                <a:srgbClr val="008000"/>
              </a:solidFill>
            </a:endParaRPr>
          </a:p>
        </p:txBody>
      </p:sp>
      <p:sp>
        <p:nvSpPr>
          <p:cNvPr id="5" name="Rectangle 4"/>
          <p:cNvSpPr/>
          <p:nvPr/>
        </p:nvSpPr>
        <p:spPr>
          <a:xfrm>
            <a:off x="187287" y="553397"/>
            <a:ext cx="5991897" cy="369332"/>
          </a:xfrm>
          <a:prstGeom prst="rect">
            <a:avLst/>
          </a:prstGeom>
        </p:spPr>
        <p:txBody>
          <a:bodyPr wrap="none">
            <a:spAutoFit/>
          </a:bodyPr>
          <a:lstStyle/>
          <a:p>
            <a:r>
              <a:rPr lang="fr-FR" dirty="0" smtClean="0">
                <a:solidFill>
                  <a:srgbClr val="008000"/>
                </a:solidFill>
              </a:rPr>
              <a:t>A7. </a:t>
            </a:r>
            <a:r>
              <a:rPr lang="fr-FR" b="1" dirty="0" smtClean="0">
                <a:solidFill>
                  <a:srgbClr val="008000"/>
                </a:solidFill>
              </a:rPr>
              <a:t>Méthode des espèces cadres (clés) « Framework » (suite)</a:t>
            </a:r>
            <a:endParaRPr lang="fr-FR" dirty="0"/>
          </a:p>
        </p:txBody>
      </p:sp>
      <p:sp>
        <p:nvSpPr>
          <p:cNvPr id="6" name="ZoneTexte 5"/>
          <p:cNvSpPr txBox="1"/>
          <p:nvPr/>
        </p:nvSpPr>
        <p:spPr>
          <a:xfrm>
            <a:off x="4413849" y="192301"/>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7" name="ZoneTexte 6"/>
          <p:cNvSpPr txBox="1"/>
          <p:nvPr/>
        </p:nvSpPr>
        <p:spPr>
          <a:xfrm>
            <a:off x="2925299" y="5375640"/>
            <a:ext cx="1929585" cy="468985"/>
          </a:xfrm>
          <a:prstGeom prst="rect">
            <a:avLst/>
          </a:prstGeom>
          <a:noFill/>
        </p:spPr>
        <p:txBody>
          <a:bodyPr wrap="square" rtlCol="0">
            <a:spAutoFit/>
          </a:bodyPr>
          <a:lstStyle/>
          <a:p>
            <a:pPr algn="ctr"/>
            <a:r>
              <a:rPr lang="fr-FR" sz="1200" dirty="0">
                <a:solidFill>
                  <a:srgbClr val="008000"/>
                </a:solidFill>
              </a:rPr>
              <a:t>Relation entre chauve-souris </a:t>
            </a:r>
            <a:r>
              <a:rPr lang="fr-FR" sz="1200" dirty="0" smtClean="0">
                <a:solidFill>
                  <a:srgbClr val="008000"/>
                </a:solidFill>
              </a:rPr>
              <a:t>et plantes (ici fleurs)</a:t>
            </a:r>
            <a:endParaRPr lang="fr-FR" sz="1200" dirty="0">
              <a:solidFill>
                <a:srgbClr val="008000"/>
              </a:solidFill>
            </a:endParaRPr>
          </a:p>
        </p:txBody>
      </p:sp>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7177" y="49016"/>
            <a:ext cx="1877610" cy="1249464"/>
          </a:xfrm>
          <a:prstGeom prst="rect">
            <a:avLst/>
          </a:prstGeom>
        </p:spPr>
      </p:pic>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3174" y="3439210"/>
            <a:ext cx="1733550" cy="1943100"/>
          </a:xfrm>
          <a:prstGeom prst="rect">
            <a:avLst/>
          </a:prstGeom>
        </p:spPr>
      </p:pic>
      <p:sp>
        <p:nvSpPr>
          <p:cNvPr id="12" name="ZoneTexte 11"/>
          <p:cNvSpPr txBox="1"/>
          <p:nvPr/>
        </p:nvSpPr>
        <p:spPr>
          <a:xfrm>
            <a:off x="756256" y="2934388"/>
            <a:ext cx="2788694" cy="276999"/>
          </a:xfrm>
          <a:prstGeom prst="rect">
            <a:avLst/>
          </a:prstGeom>
          <a:noFill/>
        </p:spPr>
        <p:txBody>
          <a:bodyPr wrap="square" rtlCol="0">
            <a:spAutoFit/>
          </a:bodyPr>
          <a:lstStyle/>
          <a:p>
            <a:pPr algn="ctr"/>
            <a:r>
              <a:rPr lang="fr-FR" sz="1200" dirty="0">
                <a:solidFill>
                  <a:srgbClr val="008000"/>
                </a:solidFill>
              </a:rPr>
              <a:t>Relation entre plantes et chauve-souris</a:t>
            </a:r>
          </a:p>
        </p:txBody>
      </p:sp>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0481" y="4618122"/>
            <a:ext cx="5778500" cy="1651000"/>
          </a:xfrm>
          <a:prstGeom prst="rect">
            <a:avLst/>
          </a:prstGeom>
        </p:spPr>
      </p:pic>
      <p:sp>
        <p:nvSpPr>
          <p:cNvPr id="14" name="ZoneTexte 13"/>
          <p:cNvSpPr txBox="1"/>
          <p:nvPr/>
        </p:nvSpPr>
        <p:spPr>
          <a:xfrm>
            <a:off x="5900481" y="6269122"/>
            <a:ext cx="5904455" cy="461665"/>
          </a:xfrm>
          <a:prstGeom prst="rect">
            <a:avLst/>
          </a:prstGeom>
          <a:noFill/>
        </p:spPr>
        <p:txBody>
          <a:bodyPr wrap="square" rtlCol="0">
            <a:spAutoFit/>
          </a:bodyPr>
          <a:lstStyle/>
          <a:p>
            <a:pPr algn="ctr"/>
            <a:r>
              <a:rPr lang="fr-FR" sz="1200" dirty="0">
                <a:solidFill>
                  <a:srgbClr val="008000"/>
                </a:solidFill>
              </a:rPr>
              <a:t>Source image : </a:t>
            </a:r>
            <a:r>
              <a:rPr lang="fr-FR" sz="1200" dirty="0">
                <a:solidFill>
                  <a:srgbClr val="008000"/>
                </a:solidFill>
                <a:hlinkClick r:id="rId5"/>
              </a:rPr>
              <a:t>http://</a:t>
            </a:r>
            <a:r>
              <a:rPr lang="fr-FR" sz="1200" dirty="0" smtClean="0">
                <a:solidFill>
                  <a:srgbClr val="008000"/>
                </a:solidFill>
                <a:hlinkClick r:id="rId5"/>
              </a:rPr>
              <a:t>m.harunyahya.fr/tr/Livres/4824/LE-MIRACLE-DE-LA-CREATION-DANS-LES-PLANTES/chapter/9567/Et-une-plante-na%C3%AEt</a:t>
            </a:r>
            <a:r>
              <a:rPr lang="fr-FR" sz="1200" dirty="0" smtClean="0">
                <a:solidFill>
                  <a:srgbClr val="008000"/>
                </a:solidFill>
              </a:rPr>
              <a:t> </a:t>
            </a:r>
            <a:endParaRPr lang="fr-FR" sz="1200" dirty="0">
              <a:solidFill>
                <a:srgbClr val="008000"/>
              </a:solidFill>
            </a:endParaRPr>
          </a:p>
        </p:txBody>
      </p:sp>
      <p:pic>
        <p:nvPicPr>
          <p:cNvPr id="15" name="Imag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287" y="3392651"/>
            <a:ext cx="2038350" cy="2143125"/>
          </a:xfrm>
          <a:prstGeom prst="rect">
            <a:avLst/>
          </a:prstGeom>
        </p:spPr>
      </p:pic>
      <p:sp>
        <p:nvSpPr>
          <p:cNvPr id="16" name="ZoneTexte 15"/>
          <p:cNvSpPr txBox="1"/>
          <p:nvPr/>
        </p:nvSpPr>
        <p:spPr>
          <a:xfrm>
            <a:off x="0" y="5610133"/>
            <a:ext cx="3014439" cy="1015663"/>
          </a:xfrm>
          <a:prstGeom prst="rect">
            <a:avLst/>
          </a:prstGeom>
          <a:noFill/>
        </p:spPr>
        <p:txBody>
          <a:bodyPr wrap="square" rtlCol="0">
            <a:spAutoFit/>
          </a:bodyPr>
          <a:lstStyle/>
          <a:p>
            <a:pPr algn="ctr"/>
            <a:r>
              <a:rPr lang="fr-FR" sz="1200" dirty="0" smtClean="0">
                <a:solidFill>
                  <a:srgbClr val="008000"/>
                </a:solidFill>
                <a:latin typeface="Calibri" panose="020F0502020204030204" pitchFamily="34" charset="0"/>
              </a:rPr>
              <a:t>↑ </a:t>
            </a:r>
            <a:r>
              <a:rPr lang="fr-FR" sz="1200" dirty="0" err="1" smtClean="0">
                <a:solidFill>
                  <a:srgbClr val="008000"/>
                </a:solidFill>
              </a:rPr>
              <a:t>Rousette</a:t>
            </a:r>
            <a:r>
              <a:rPr lang="fr-FR" sz="1200" dirty="0" smtClean="0">
                <a:solidFill>
                  <a:srgbClr val="008000"/>
                </a:solidFill>
              </a:rPr>
              <a:t> </a:t>
            </a:r>
            <a:r>
              <a:rPr lang="fr-FR" sz="1200" dirty="0">
                <a:solidFill>
                  <a:srgbClr val="008000"/>
                </a:solidFill>
              </a:rPr>
              <a:t>malgache (</a:t>
            </a:r>
            <a:r>
              <a:rPr lang="fr-FR" sz="1200" i="1" dirty="0" err="1">
                <a:solidFill>
                  <a:srgbClr val="008000"/>
                </a:solidFill>
              </a:rPr>
              <a:t>Rousettus</a:t>
            </a:r>
            <a:r>
              <a:rPr lang="fr-FR" sz="1200" i="1" dirty="0">
                <a:solidFill>
                  <a:srgbClr val="008000"/>
                </a:solidFill>
              </a:rPr>
              <a:t> </a:t>
            </a:r>
            <a:r>
              <a:rPr lang="fr-FR" sz="1200" i="1" dirty="0" err="1">
                <a:solidFill>
                  <a:srgbClr val="008000"/>
                </a:solidFill>
              </a:rPr>
              <a:t>madagascariensis</a:t>
            </a:r>
            <a:r>
              <a:rPr lang="fr-FR" sz="1200" dirty="0">
                <a:solidFill>
                  <a:srgbClr val="008000"/>
                </a:solidFill>
              </a:rPr>
              <a:t>) s'alimentant sur les fruits. Source : </a:t>
            </a:r>
            <a:r>
              <a:rPr lang="fr-FR" sz="1200" dirty="0">
                <a:solidFill>
                  <a:srgbClr val="008000"/>
                </a:solidFill>
                <a:hlinkClick r:id="rId7"/>
              </a:rPr>
              <a:t>http://</a:t>
            </a:r>
            <a:r>
              <a:rPr lang="fr-FR" sz="1200" dirty="0" smtClean="0">
                <a:solidFill>
                  <a:srgbClr val="008000"/>
                </a:solidFill>
                <a:hlinkClick r:id="rId7"/>
              </a:rPr>
              <a:t>www.arkive.org/madagascan-rousette/rousettus-madagascariensis/image-G47576.html</a:t>
            </a:r>
            <a:r>
              <a:rPr lang="fr-FR" sz="1200" dirty="0" smtClean="0">
                <a:solidFill>
                  <a:srgbClr val="008000"/>
                </a:solidFill>
              </a:rPr>
              <a:t> </a:t>
            </a:r>
            <a:endParaRPr lang="fr-FR" sz="1200" dirty="0">
              <a:solidFill>
                <a:srgbClr val="008000"/>
              </a:solidFill>
            </a:endParaRPr>
          </a:p>
        </p:txBody>
      </p:sp>
      <p:pic>
        <p:nvPicPr>
          <p:cNvPr id="17" name="Imag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3176" y="2189948"/>
            <a:ext cx="2228850" cy="2047875"/>
          </a:xfrm>
          <a:prstGeom prst="rect">
            <a:avLst/>
          </a:prstGeom>
        </p:spPr>
      </p:pic>
      <p:sp>
        <p:nvSpPr>
          <p:cNvPr id="18" name="ZoneTexte 17"/>
          <p:cNvSpPr txBox="1"/>
          <p:nvPr/>
        </p:nvSpPr>
        <p:spPr>
          <a:xfrm>
            <a:off x="9195143" y="4262347"/>
            <a:ext cx="2609793" cy="276999"/>
          </a:xfrm>
          <a:prstGeom prst="rect">
            <a:avLst/>
          </a:prstGeom>
          <a:noFill/>
        </p:spPr>
        <p:txBody>
          <a:bodyPr wrap="square" rtlCol="0">
            <a:spAutoFit/>
          </a:bodyPr>
          <a:lstStyle/>
          <a:p>
            <a:pPr algn="ctr"/>
            <a:r>
              <a:rPr lang="fr-FR" sz="1200" dirty="0" err="1">
                <a:solidFill>
                  <a:srgbClr val="008000"/>
                </a:solidFill>
              </a:rPr>
              <a:t>Colombar</a:t>
            </a:r>
            <a:r>
              <a:rPr lang="fr-FR" sz="1200" dirty="0">
                <a:solidFill>
                  <a:srgbClr val="008000"/>
                </a:solidFill>
              </a:rPr>
              <a:t> </a:t>
            </a:r>
            <a:r>
              <a:rPr lang="fr-FR" sz="1200" dirty="0" err="1">
                <a:solidFill>
                  <a:srgbClr val="008000"/>
                </a:solidFill>
              </a:rPr>
              <a:t>maïtsou</a:t>
            </a:r>
            <a:r>
              <a:rPr lang="fr-FR" sz="1200" dirty="0">
                <a:solidFill>
                  <a:srgbClr val="008000"/>
                </a:solidFill>
              </a:rPr>
              <a:t> (</a:t>
            </a:r>
            <a:r>
              <a:rPr lang="fr-FR" sz="1200" i="1" dirty="0" err="1">
                <a:solidFill>
                  <a:srgbClr val="008000"/>
                </a:solidFill>
              </a:rPr>
              <a:t>Treron</a:t>
            </a:r>
            <a:r>
              <a:rPr lang="fr-FR" sz="1200" i="1" dirty="0">
                <a:solidFill>
                  <a:srgbClr val="008000"/>
                </a:solidFill>
              </a:rPr>
              <a:t> australis</a:t>
            </a:r>
            <a:r>
              <a:rPr lang="fr-FR" sz="1200" dirty="0">
                <a:solidFill>
                  <a:srgbClr val="008000"/>
                </a:solidFill>
              </a:rPr>
              <a:t>)</a:t>
            </a:r>
          </a:p>
        </p:txBody>
      </p:sp>
      <p:pic>
        <p:nvPicPr>
          <p:cNvPr id="20" name="Imag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06037" y="2149076"/>
            <a:ext cx="2619375" cy="1743075"/>
          </a:xfrm>
          <a:prstGeom prst="rect">
            <a:avLst/>
          </a:prstGeom>
        </p:spPr>
      </p:pic>
      <p:sp>
        <p:nvSpPr>
          <p:cNvPr id="21" name="ZoneTexte 20"/>
          <p:cNvSpPr txBox="1"/>
          <p:nvPr/>
        </p:nvSpPr>
        <p:spPr>
          <a:xfrm>
            <a:off x="6106037" y="3899685"/>
            <a:ext cx="2609793" cy="646331"/>
          </a:xfrm>
          <a:prstGeom prst="rect">
            <a:avLst/>
          </a:prstGeom>
          <a:noFill/>
        </p:spPr>
        <p:txBody>
          <a:bodyPr wrap="square" rtlCol="0">
            <a:spAutoFit/>
          </a:bodyPr>
          <a:lstStyle/>
          <a:p>
            <a:pPr algn="ctr"/>
            <a:r>
              <a:rPr lang="fr-FR" sz="1200" dirty="0">
                <a:solidFill>
                  <a:srgbClr val="008000"/>
                </a:solidFill>
              </a:rPr>
              <a:t>Pigeon de Madagascar (</a:t>
            </a:r>
            <a:r>
              <a:rPr lang="fr-FR" sz="1200" i="1" dirty="0" err="1">
                <a:solidFill>
                  <a:srgbClr val="008000"/>
                </a:solidFill>
              </a:rPr>
              <a:t>Nesoenas</a:t>
            </a:r>
            <a:r>
              <a:rPr lang="fr-FR" sz="1200" i="1" dirty="0">
                <a:solidFill>
                  <a:srgbClr val="008000"/>
                </a:solidFill>
              </a:rPr>
              <a:t> </a:t>
            </a:r>
            <a:r>
              <a:rPr lang="fr-FR" sz="1200" i="1" dirty="0" err="1">
                <a:solidFill>
                  <a:srgbClr val="008000"/>
                </a:solidFill>
              </a:rPr>
              <a:t>picturatus</a:t>
            </a:r>
            <a:r>
              <a:rPr lang="fr-FR" sz="1200" dirty="0">
                <a:solidFill>
                  <a:srgbClr val="008000"/>
                </a:solidFill>
              </a:rPr>
              <a:t>, anciennement </a:t>
            </a:r>
            <a:r>
              <a:rPr lang="fr-FR" sz="1200" i="1" dirty="0" err="1">
                <a:solidFill>
                  <a:srgbClr val="008000"/>
                </a:solidFill>
              </a:rPr>
              <a:t>Streptopelia</a:t>
            </a:r>
            <a:r>
              <a:rPr lang="fr-FR" sz="1200" i="1" dirty="0">
                <a:solidFill>
                  <a:srgbClr val="008000"/>
                </a:solidFill>
              </a:rPr>
              <a:t> </a:t>
            </a:r>
            <a:r>
              <a:rPr lang="fr-FR" sz="1200" i="1" dirty="0" err="1">
                <a:solidFill>
                  <a:srgbClr val="008000"/>
                </a:solidFill>
              </a:rPr>
              <a:t>picturata</a:t>
            </a:r>
            <a:r>
              <a:rPr lang="fr-FR" sz="1200" dirty="0" smtClean="0">
                <a:solidFill>
                  <a:srgbClr val="008000"/>
                </a:solidFill>
              </a:rPr>
              <a:t>).</a:t>
            </a:r>
            <a:endParaRPr lang="fr-FR" sz="1200" dirty="0">
              <a:solidFill>
                <a:srgbClr val="008000"/>
              </a:solidFill>
            </a:endParaRPr>
          </a:p>
        </p:txBody>
      </p:sp>
      <p:sp>
        <p:nvSpPr>
          <p:cNvPr id="22" name="ZoneTexte 21"/>
          <p:cNvSpPr txBox="1"/>
          <p:nvPr/>
        </p:nvSpPr>
        <p:spPr>
          <a:xfrm>
            <a:off x="3530663" y="2556138"/>
            <a:ext cx="2589662" cy="276999"/>
          </a:xfrm>
          <a:prstGeom prst="rect">
            <a:avLst/>
          </a:prstGeom>
          <a:noFill/>
        </p:spPr>
        <p:txBody>
          <a:bodyPr wrap="square" rtlCol="0">
            <a:spAutoFit/>
          </a:bodyPr>
          <a:lstStyle/>
          <a:p>
            <a:pPr algn="ctr"/>
            <a:r>
              <a:rPr lang="fr-FR" sz="1200" dirty="0">
                <a:solidFill>
                  <a:srgbClr val="008000"/>
                </a:solidFill>
              </a:rPr>
              <a:t>Relation entre plantes et </a:t>
            </a:r>
            <a:r>
              <a:rPr lang="fr-FR" sz="1200" dirty="0" smtClean="0">
                <a:solidFill>
                  <a:srgbClr val="008000"/>
                </a:solidFill>
              </a:rPr>
              <a:t>oiseaux </a:t>
            </a:r>
            <a:r>
              <a:rPr lang="fr-FR" sz="1200" dirty="0" smtClean="0">
                <a:solidFill>
                  <a:srgbClr val="008000"/>
                </a:solidFill>
                <a:latin typeface="Calibri" panose="020F0502020204030204" pitchFamily="34" charset="0"/>
              </a:rPr>
              <a:t>↘→</a:t>
            </a:r>
            <a:endParaRPr lang="fr-FR" sz="1200" dirty="0">
              <a:solidFill>
                <a:srgbClr val="008000"/>
              </a:solidFill>
            </a:endParaRPr>
          </a:p>
        </p:txBody>
      </p:sp>
    </p:spTree>
    <p:extLst>
      <p:ext uri="{BB962C8B-B14F-4D97-AF65-F5344CB8AC3E}">
        <p14:creationId xmlns:p14="http://schemas.microsoft.com/office/powerpoint/2010/main" val="338604781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381703" y="192301"/>
            <a:ext cx="854725" cy="290593"/>
          </a:xfrm>
        </p:spPr>
        <p:txBody>
          <a:bodyPr/>
          <a:lstStyle/>
          <a:p>
            <a:fld id="{814B13E8-1059-4FEE-952E-0153852B3488}" type="slidenum">
              <a:rPr lang="fr-FR" smtClean="0"/>
              <a:t>156</a:t>
            </a:fld>
            <a:endParaRPr lang="fr-FR"/>
          </a:p>
        </p:txBody>
      </p:sp>
      <p:sp>
        <p:nvSpPr>
          <p:cNvPr id="3" name="Rectangle 2"/>
          <p:cNvSpPr/>
          <p:nvPr/>
        </p:nvSpPr>
        <p:spPr>
          <a:xfrm>
            <a:off x="381703" y="547686"/>
            <a:ext cx="5991897" cy="369332"/>
          </a:xfrm>
          <a:prstGeom prst="rect">
            <a:avLst/>
          </a:prstGeom>
        </p:spPr>
        <p:txBody>
          <a:bodyPr wrap="none">
            <a:spAutoFit/>
          </a:bodyPr>
          <a:lstStyle/>
          <a:p>
            <a:r>
              <a:rPr lang="fr-FR" dirty="0" smtClean="0">
                <a:solidFill>
                  <a:srgbClr val="008000"/>
                </a:solidFill>
              </a:rPr>
              <a:t>A7. </a:t>
            </a:r>
            <a:r>
              <a:rPr lang="fr-FR" b="1" dirty="0">
                <a:solidFill>
                  <a:srgbClr val="008000"/>
                </a:solidFill>
              </a:rPr>
              <a:t>Méthode des espèces </a:t>
            </a:r>
            <a:r>
              <a:rPr lang="fr-FR" b="1" dirty="0" smtClean="0">
                <a:solidFill>
                  <a:srgbClr val="008000"/>
                </a:solidFill>
              </a:rPr>
              <a:t>cadres </a:t>
            </a:r>
            <a:r>
              <a:rPr lang="fr-FR" b="1" dirty="0">
                <a:solidFill>
                  <a:srgbClr val="008000"/>
                </a:solidFill>
              </a:rPr>
              <a:t>(</a:t>
            </a:r>
            <a:r>
              <a:rPr lang="fr-FR" b="1" dirty="0" smtClean="0">
                <a:solidFill>
                  <a:srgbClr val="008000"/>
                </a:solidFill>
              </a:rPr>
              <a:t>clés) </a:t>
            </a:r>
            <a:r>
              <a:rPr lang="fr-FR" b="1" dirty="0">
                <a:solidFill>
                  <a:srgbClr val="008000"/>
                </a:solidFill>
              </a:rPr>
              <a:t>« Framework » </a:t>
            </a:r>
            <a:r>
              <a:rPr lang="fr-FR" b="1" dirty="0" smtClean="0">
                <a:solidFill>
                  <a:srgbClr val="008000"/>
                </a:solidFill>
              </a:rPr>
              <a:t>(suite)</a:t>
            </a:r>
            <a:endParaRPr lang="fr-FR" dirty="0"/>
          </a:p>
        </p:txBody>
      </p:sp>
      <p:sp>
        <p:nvSpPr>
          <p:cNvPr id="4" name="ZoneTexte 3"/>
          <p:cNvSpPr txBox="1"/>
          <p:nvPr/>
        </p:nvSpPr>
        <p:spPr>
          <a:xfrm>
            <a:off x="4413849" y="192301"/>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5" name="ZoneTexte 4"/>
          <p:cNvSpPr txBox="1"/>
          <p:nvPr/>
        </p:nvSpPr>
        <p:spPr>
          <a:xfrm>
            <a:off x="187287" y="1046602"/>
            <a:ext cx="11865166" cy="5816977"/>
          </a:xfrm>
          <a:prstGeom prst="rect">
            <a:avLst/>
          </a:prstGeom>
          <a:noFill/>
        </p:spPr>
        <p:txBody>
          <a:bodyPr wrap="square" rtlCol="0">
            <a:spAutoFit/>
          </a:bodyPr>
          <a:lstStyle/>
          <a:p>
            <a:pPr algn="just"/>
            <a:r>
              <a:rPr lang="fr-FR" b="1" dirty="0" smtClean="0">
                <a:solidFill>
                  <a:srgbClr val="008000"/>
                </a:solidFill>
              </a:rPr>
              <a:t>Quelles sont les espèces « </a:t>
            </a:r>
            <a:r>
              <a:rPr lang="fr-FR" b="1" i="1" dirty="0" smtClean="0">
                <a:solidFill>
                  <a:srgbClr val="008000"/>
                </a:solidFill>
              </a:rPr>
              <a:t>d'arbres cadres</a:t>
            </a:r>
            <a:r>
              <a:rPr lang="fr-FR" b="1" dirty="0" smtClean="0">
                <a:solidFill>
                  <a:srgbClr val="008000"/>
                </a:solidFill>
              </a:rPr>
              <a:t> » « Framework » ?</a:t>
            </a:r>
          </a:p>
          <a:p>
            <a:pPr algn="just"/>
            <a:r>
              <a:rPr lang="fr-FR" dirty="0">
                <a:solidFill>
                  <a:srgbClr val="008000"/>
                </a:solidFill>
              </a:rPr>
              <a:t>La méthode des espèces </a:t>
            </a:r>
            <a:r>
              <a:rPr lang="fr-FR" dirty="0" smtClean="0">
                <a:solidFill>
                  <a:srgbClr val="008000"/>
                </a:solidFill>
              </a:rPr>
              <a:t>« </a:t>
            </a:r>
            <a:r>
              <a:rPr lang="fr-FR" dirty="0" err="1" smtClean="0">
                <a:solidFill>
                  <a:srgbClr val="008000"/>
                </a:solidFill>
              </a:rPr>
              <a:t>framework</a:t>
            </a:r>
            <a:r>
              <a:rPr lang="fr-FR" dirty="0" smtClean="0">
                <a:solidFill>
                  <a:srgbClr val="008000"/>
                </a:solidFill>
              </a:rPr>
              <a:t> » </a:t>
            </a:r>
            <a:r>
              <a:rPr lang="fr-FR" dirty="0">
                <a:solidFill>
                  <a:srgbClr val="008000"/>
                </a:solidFill>
              </a:rPr>
              <a:t>implique la plantation de mélanges de 20 à 30 (</a:t>
            </a:r>
            <a:r>
              <a:rPr lang="fr-FR" dirty="0" smtClean="0">
                <a:solidFill>
                  <a:srgbClr val="008000"/>
                </a:solidFill>
              </a:rPr>
              <a:t>soit environ </a:t>
            </a:r>
            <a:r>
              <a:rPr lang="fr-FR" dirty="0">
                <a:solidFill>
                  <a:srgbClr val="008000"/>
                </a:solidFill>
              </a:rPr>
              <a:t>10% du nombre estimé d’espèces d’arbres dans la forêt cible, si elle est connue) </a:t>
            </a:r>
            <a:r>
              <a:rPr lang="fr-FR" dirty="0" smtClean="0">
                <a:solidFill>
                  <a:srgbClr val="008000"/>
                </a:solidFill>
              </a:rPr>
              <a:t>des essences </a:t>
            </a:r>
            <a:r>
              <a:rPr lang="fr-FR" dirty="0">
                <a:solidFill>
                  <a:srgbClr val="008000"/>
                </a:solidFill>
              </a:rPr>
              <a:t>forestières autochtones qui sont typiques de l’écosystème forestier cible et qui ont </a:t>
            </a:r>
            <a:r>
              <a:rPr lang="fr-FR" dirty="0" smtClean="0">
                <a:solidFill>
                  <a:srgbClr val="008000"/>
                </a:solidFill>
              </a:rPr>
              <a:t>en commun </a:t>
            </a:r>
            <a:r>
              <a:rPr lang="fr-FR" dirty="0">
                <a:solidFill>
                  <a:srgbClr val="008000"/>
                </a:solidFill>
              </a:rPr>
              <a:t>les caractéristiques écologiques </a:t>
            </a:r>
            <a:r>
              <a:rPr lang="fr-FR" dirty="0" smtClean="0">
                <a:solidFill>
                  <a:srgbClr val="008000"/>
                </a:solidFill>
              </a:rPr>
              <a:t>suivantes :</a:t>
            </a:r>
          </a:p>
          <a:p>
            <a:pPr algn="just"/>
            <a:endParaRPr lang="fr-FR" dirty="0">
              <a:solidFill>
                <a:srgbClr val="008000"/>
              </a:solidFill>
            </a:endParaRPr>
          </a:p>
          <a:p>
            <a:pPr algn="just"/>
            <a:r>
              <a:rPr lang="fr-FR" dirty="0">
                <a:solidFill>
                  <a:srgbClr val="008000"/>
                </a:solidFill>
              </a:rPr>
              <a:t>• des taux de survie élevés lorsqu’elles sont plantées sur des sites déboisés;</a:t>
            </a:r>
          </a:p>
          <a:p>
            <a:pPr algn="just"/>
            <a:r>
              <a:rPr lang="fr-FR" dirty="0">
                <a:solidFill>
                  <a:srgbClr val="008000"/>
                </a:solidFill>
              </a:rPr>
              <a:t>• une croissance rapide;</a:t>
            </a:r>
          </a:p>
          <a:p>
            <a:pPr algn="just"/>
            <a:r>
              <a:rPr lang="fr-FR" dirty="0">
                <a:solidFill>
                  <a:srgbClr val="008000"/>
                </a:solidFill>
              </a:rPr>
              <a:t>• des cimes denses et étendues qui privent de lumière les plantes herbacées;</a:t>
            </a:r>
          </a:p>
          <a:p>
            <a:pPr algn="just"/>
            <a:r>
              <a:rPr lang="fr-FR" dirty="0">
                <a:solidFill>
                  <a:srgbClr val="008000"/>
                </a:solidFill>
              </a:rPr>
              <a:t>• la production, à un jeune âge, de fleurs, de fruits, ou d’autres ressources qui attirent </a:t>
            </a:r>
            <a:r>
              <a:rPr lang="fr-FR" dirty="0" smtClean="0">
                <a:solidFill>
                  <a:srgbClr val="008000"/>
                </a:solidFill>
              </a:rPr>
              <a:t>les animaux </a:t>
            </a:r>
            <a:r>
              <a:rPr lang="fr-FR" dirty="0" err="1" smtClean="0">
                <a:solidFill>
                  <a:srgbClr val="008000"/>
                </a:solidFill>
              </a:rPr>
              <a:t>disperseurs</a:t>
            </a:r>
            <a:r>
              <a:rPr lang="fr-FR" dirty="0" smtClean="0">
                <a:solidFill>
                  <a:srgbClr val="008000"/>
                </a:solidFill>
              </a:rPr>
              <a:t> </a:t>
            </a:r>
            <a:r>
              <a:rPr lang="fr-FR" dirty="0">
                <a:solidFill>
                  <a:srgbClr val="008000"/>
                </a:solidFill>
              </a:rPr>
              <a:t>de graines.</a:t>
            </a:r>
          </a:p>
          <a:p>
            <a:pPr algn="just"/>
            <a:endParaRPr lang="fr-FR" dirty="0" smtClean="0">
              <a:solidFill>
                <a:srgbClr val="008000"/>
              </a:solidFill>
            </a:endParaRPr>
          </a:p>
          <a:p>
            <a:pPr algn="just"/>
            <a:r>
              <a:rPr lang="fr-FR" dirty="0" smtClean="0">
                <a:solidFill>
                  <a:srgbClr val="008000"/>
                </a:solidFill>
              </a:rPr>
              <a:t>Dans </a:t>
            </a:r>
            <a:r>
              <a:rPr lang="fr-FR" dirty="0">
                <a:solidFill>
                  <a:srgbClr val="008000"/>
                </a:solidFill>
              </a:rPr>
              <a:t>les régions tropicales </a:t>
            </a:r>
            <a:r>
              <a:rPr lang="fr-FR" dirty="0" smtClean="0">
                <a:solidFill>
                  <a:srgbClr val="008000"/>
                </a:solidFill>
              </a:rPr>
              <a:t>saisonnièrement </a:t>
            </a:r>
            <a:r>
              <a:rPr lang="fr-FR" dirty="0">
                <a:solidFill>
                  <a:srgbClr val="008000"/>
                </a:solidFill>
              </a:rPr>
              <a:t>sèches, où les feux de végétation en saison </a:t>
            </a:r>
            <a:r>
              <a:rPr lang="fr-FR" dirty="0" smtClean="0">
                <a:solidFill>
                  <a:srgbClr val="008000"/>
                </a:solidFill>
              </a:rPr>
              <a:t>sèche représentent </a:t>
            </a:r>
            <a:r>
              <a:rPr lang="fr-FR" dirty="0">
                <a:solidFill>
                  <a:srgbClr val="008000"/>
                </a:solidFill>
              </a:rPr>
              <a:t>un danger tout au long de l’année, une caractéristique supplémentaire </a:t>
            </a:r>
            <a:r>
              <a:rPr lang="fr-FR" dirty="0" smtClean="0">
                <a:solidFill>
                  <a:srgbClr val="008000"/>
                </a:solidFill>
              </a:rPr>
              <a:t>souhaitée des </a:t>
            </a:r>
            <a:r>
              <a:rPr lang="fr-FR" dirty="0">
                <a:solidFill>
                  <a:srgbClr val="008000"/>
                </a:solidFill>
              </a:rPr>
              <a:t>espèces </a:t>
            </a:r>
            <a:r>
              <a:rPr lang="fr-FR" dirty="0" smtClean="0">
                <a:solidFill>
                  <a:srgbClr val="008000"/>
                </a:solidFill>
              </a:rPr>
              <a:t>« </a:t>
            </a:r>
            <a:r>
              <a:rPr lang="fr-FR" dirty="0" err="1" smtClean="0">
                <a:solidFill>
                  <a:srgbClr val="008000"/>
                </a:solidFill>
              </a:rPr>
              <a:t>framework</a:t>
            </a:r>
            <a:r>
              <a:rPr lang="fr-FR" dirty="0" smtClean="0">
                <a:solidFill>
                  <a:srgbClr val="008000"/>
                </a:solidFill>
              </a:rPr>
              <a:t> » </a:t>
            </a:r>
            <a:r>
              <a:rPr lang="fr-FR" dirty="0">
                <a:solidFill>
                  <a:srgbClr val="008000"/>
                </a:solidFill>
              </a:rPr>
              <a:t>est la </a:t>
            </a:r>
            <a:r>
              <a:rPr lang="fr-FR" dirty="0" smtClean="0">
                <a:solidFill>
                  <a:srgbClr val="008000"/>
                </a:solidFill>
              </a:rPr>
              <a:t>résilience </a:t>
            </a:r>
            <a:r>
              <a:rPr lang="fr-FR" dirty="0">
                <a:solidFill>
                  <a:srgbClr val="008000"/>
                </a:solidFill>
              </a:rPr>
              <a:t>à la combustion. En cas d’échec des mesures </a:t>
            </a:r>
            <a:r>
              <a:rPr lang="fr-FR" dirty="0" smtClean="0">
                <a:solidFill>
                  <a:srgbClr val="008000"/>
                </a:solidFill>
              </a:rPr>
              <a:t>de prévention </a:t>
            </a:r>
            <a:r>
              <a:rPr lang="fr-FR" dirty="0">
                <a:solidFill>
                  <a:srgbClr val="008000"/>
                </a:solidFill>
              </a:rPr>
              <a:t>des incendies, le succès des plantations de restauration des forêts peut dépendre </a:t>
            </a:r>
            <a:r>
              <a:rPr lang="fr-FR" dirty="0" smtClean="0">
                <a:solidFill>
                  <a:srgbClr val="008000"/>
                </a:solidFill>
              </a:rPr>
              <a:t>de la </a:t>
            </a:r>
            <a:r>
              <a:rPr lang="fr-FR" dirty="0">
                <a:solidFill>
                  <a:srgbClr val="008000"/>
                </a:solidFill>
              </a:rPr>
              <a:t>capacité des arbres plantés à repousser à partir la partie basse du tronc après que le feu a </a:t>
            </a:r>
            <a:r>
              <a:rPr lang="fr-FR" dirty="0" smtClean="0">
                <a:solidFill>
                  <a:srgbClr val="008000"/>
                </a:solidFill>
              </a:rPr>
              <a:t>brûlé leurs </a:t>
            </a:r>
            <a:r>
              <a:rPr lang="fr-FR" dirty="0">
                <a:solidFill>
                  <a:srgbClr val="008000"/>
                </a:solidFill>
              </a:rPr>
              <a:t>parties aériennes (c.-à-d. le </a:t>
            </a:r>
            <a:r>
              <a:rPr lang="fr-FR" dirty="0" smtClean="0">
                <a:solidFill>
                  <a:srgbClr val="008000"/>
                </a:solidFill>
              </a:rPr>
              <a:t>recépage; les rejets).</a:t>
            </a:r>
            <a:endParaRPr lang="fr-FR" dirty="0">
              <a:solidFill>
                <a:srgbClr val="008000"/>
              </a:solidFill>
            </a:endParaRPr>
          </a:p>
          <a:p>
            <a:pPr algn="just"/>
            <a:r>
              <a:rPr lang="fr-FR" dirty="0">
                <a:solidFill>
                  <a:srgbClr val="008000"/>
                </a:solidFill>
              </a:rPr>
              <a:t>Sur le plan pratique, la propagation des espèces </a:t>
            </a:r>
            <a:r>
              <a:rPr lang="fr-FR" dirty="0" smtClean="0">
                <a:solidFill>
                  <a:srgbClr val="008000"/>
                </a:solidFill>
              </a:rPr>
              <a:t>« </a:t>
            </a:r>
            <a:r>
              <a:rPr lang="fr-FR" dirty="0" err="1" smtClean="0">
                <a:solidFill>
                  <a:srgbClr val="008000"/>
                </a:solidFill>
              </a:rPr>
              <a:t>framework</a:t>
            </a:r>
            <a:r>
              <a:rPr lang="fr-FR" dirty="0" smtClean="0">
                <a:solidFill>
                  <a:srgbClr val="008000"/>
                </a:solidFill>
              </a:rPr>
              <a:t> » </a:t>
            </a:r>
            <a:r>
              <a:rPr lang="fr-FR" dirty="0">
                <a:solidFill>
                  <a:srgbClr val="008000"/>
                </a:solidFill>
              </a:rPr>
              <a:t>devrait être facile et l’idéal </a:t>
            </a:r>
            <a:r>
              <a:rPr lang="fr-FR" dirty="0" smtClean="0">
                <a:solidFill>
                  <a:srgbClr val="008000"/>
                </a:solidFill>
              </a:rPr>
              <a:t>serait que </a:t>
            </a:r>
            <a:r>
              <a:rPr lang="fr-FR" dirty="0">
                <a:solidFill>
                  <a:srgbClr val="008000"/>
                </a:solidFill>
              </a:rPr>
              <a:t>leurs graines germent rapidement et de manière synchrone, avec une croissance </a:t>
            </a:r>
            <a:r>
              <a:rPr lang="fr-FR" dirty="0" smtClean="0">
                <a:solidFill>
                  <a:srgbClr val="008000"/>
                </a:solidFill>
              </a:rPr>
              <a:t>ultérieure de </a:t>
            </a:r>
            <a:r>
              <a:rPr lang="fr-FR" dirty="0">
                <a:solidFill>
                  <a:srgbClr val="008000"/>
                </a:solidFill>
              </a:rPr>
              <a:t>jeunes arbres vigoureux à une taille convenable (30–50 cm de hauteur) en moins d’un an. </a:t>
            </a:r>
            <a:r>
              <a:rPr lang="fr-FR" dirty="0" smtClean="0">
                <a:solidFill>
                  <a:srgbClr val="008000"/>
                </a:solidFill>
              </a:rPr>
              <a:t>En outre</a:t>
            </a:r>
            <a:r>
              <a:rPr lang="fr-FR" dirty="0">
                <a:solidFill>
                  <a:srgbClr val="008000"/>
                </a:solidFill>
              </a:rPr>
              <a:t>, là où la restauration forestière doit apporter des avantages aux communautés locales, </a:t>
            </a:r>
            <a:r>
              <a:rPr lang="fr-FR" dirty="0" smtClean="0">
                <a:solidFill>
                  <a:srgbClr val="008000"/>
                </a:solidFill>
              </a:rPr>
              <a:t>les critères </a:t>
            </a:r>
            <a:r>
              <a:rPr lang="fr-FR" dirty="0">
                <a:solidFill>
                  <a:srgbClr val="008000"/>
                </a:solidFill>
              </a:rPr>
              <a:t>économiques tels que la productivité et la valeur des produits et des services </a:t>
            </a:r>
            <a:r>
              <a:rPr lang="fr-FR" dirty="0" smtClean="0">
                <a:solidFill>
                  <a:srgbClr val="008000"/>
                </a:solidFill>
              </a:rPr>
              <a:t>écologiques fournis </a:t>
            </a:r>
            <a:r>
              <a:rPr lang="fr-FR" dirty="0">
                <a:solidFill>
                  <a:srgbClr val="008000"/>
                </a:solidFill>
              </a:rPr>
              <a:t>par chaque espèce peuvent être pris en compte (suite page </a:t>
            </a:r>
            <a:r>
              <a:rPr lang="fr-FR" dirty="0" smtClean="0">
                <a:solidFill>
                  <a:srgbClr val="008000"/>
                </a:solidFill>
              </a:rPr>
              <a:t>158 </a:t>
            </a:r>
            <a:r>
              <a:rPr lang="fr-FR" dirty="0">
                <a:solidFill>
                  <a:srgbClr val="008000"/>
                </a:solidFill>
                <a:latin typeface="Calibri" panose="020F0502020204030204" pitchFamily="34" charset="0"/>
              </a:rPr>
              <a:t>→</a:t>
            </a:r>
            <a:r>
              <a:rPr lang="fr-FR" dirty="0" smtClean="0">
                <a:solidFill>
                  <a:srgbClr val="008000"/>
                </a:solidFill>
                <a:latin typeface="Calibri" panose="020F0502020204030204" pitchFamily="34" charset="0"/>
              </a:rPr>
              <a:t>)</a:t>
            </a:r>
            <a:r>
              <a:rPr lang="fr-FR" dirty="0" smtClean="0">
                <a:solidFill>
                  <a:srgbClr val="008000"/>
                </a:solidFill>
              </a:rPr>
              <a:t>.</a:t>
            </a:r>
          </a:p>
          <a:p>
            <a:pPr algn="just"/>
            <a:r>
              <a:rPr lang="fr-FR" sz="1200" dirty="0" smtClean="0">
                <a:solidFill>
                  <a:srgbClr val="008000"/>
                </a:solidFill>
              </a:rPr>
              <a:t>Source </a:t>
            </a:r>
            <a:r>
              <a:rPr lang="fr-FR" sz="1200" dirty="0">
                <a:solidFill>
                  <a:srgbClr val="008000"/>
                </a:solidFill>
              </a:rPr>
              <a:t>: </a:t>
            </a:r>
            <a:r>
              <a:rPr lang="fr-FR" sz="1200" i="1" dirty="0">
                <a:solidFill>
                  <a:srgbClr val="008000"/>
                </a:solidFill>
              </a:rPr>
              <a:t>Framework </a:t>
            </a:r>
            <a:r>
              <a:rPr lang="fr-FR" sz="1200" i="1" dirty="0" err="1">
                <a:solidFill>
                  <a:srgbClr val="008000"/>
                </a:solidFill>
              </a:rPr>
              <a:t>Species</a:t>
            </a:r>
            <a:r>
              <a:rPr lang="fr-FR" sz="1200" i="1" dirty="0">
                <a:solidFill>
                  <a:srgbClr val="008000"/>
                </a:solidFill>
              </a:rPr>
              <a:t> </a:t>
            </a:r>
            <a:r>
              <a:rPr lang="fr-FR" sz="1200" i="1" dirty="0" smtClean="0">
                <a:solidFill>
                  <a:srgbClr val="008000"/>
                </a:solidFill>
              </a:rPr>
              <a:t>Method</a:t>
            </a:r>
            <a:r>
              <a:rPr lang="fr-FR" sz="1200" dirty="0" smtClean="0">
                <a:solidFill>
                  <a:srgbClr val="008000"/>
                </a:solidFill>
              </a:rPr>
              <a:t>, </a:t>
            </a:r>
            <a:r>
              <a:rPr lang="fr-FR" sz="1200" dirty="0">
                <a:solidFill>
                  <a:srgbClr val="008000"/>
                </a:solidFill>
                <a:hlinkClick r:id="rId2"/>
              </a:rPr>
              <a:t>http://</a:t>
            </a:r>
            <a:r>
              <a:rPr lang="fr-FR" sz="1200" dirty="0" smtClean="0">
                <a:solidFill>
                  <a:srgbClr val="008000"/>
                </a:solidFill>
                <a:hlinkClick r:id="rId2"/>
              </a:rPr>
              <a:t>www.forru.org/en/content.php?mid=70</a:t>
            </a:r>
            <a:r>
              <a:rPr lang="fr-FR" sz="1200" dirty="0" smtClean="0">
                <a:solidFill>
                  <a:srgbClr val="008000"/>
                </a:solidFill>
              </a:rPr>
              <a:t> </a:t>
            </a:r>
            <a:endParaRPr lang="fr-FR" sz="1200" dirty="0">
              <a:solidFill>
                <a:srgbClr val="008000"/>
              </a:solidFill>
            </a:endParaRPr>
          </a:p>
        </p:txBody>
      </p:sp>
    </p:spTree>
    <p:extLst>
      <p:ext uri="{BB962C8B-B14F-4D97-AF65-F5344CB8AC3E}">
        <p14:creationId xmlns:p14="http://schemas.microsoft.com/office/powerpoint/2010/main" val="3225637889"/>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52873" y="136845"/>
            <a:ext cx="595489" cy="365831"/>
          </a:xfrm>
        </p:spPr>
        <p:txBody>
          <a:bodyPr/>
          <a:lstStyle/>
          <a:p>
            <a:fld id="{814B13E8-1059-4FEE-952E-0153852B3488}" type="slidenum">
              <a:rPr lang="fr-FR" smtClean="0"/>
              <a:t>157</a:t>
            </a:fld>
            <a:endParaRPr lang="fr-FR"/>
          </a:p>
        </p:txBody>
      </p:sp>
      <p:sp>
        <p:nvSpPr>
          <p:cNvPr id="4" name="ZoneTexte 3"/>
          <p:cNvSpPr txBox="1"/>
          <p:nvPr/>
        </p:nvSpPr>
        <p:spPr>
          <a:xfrm>
            <a:off x="4692497" y="133344"/>
            <a:ext cx="321539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5" name="Rectangle 4"/>
          <p:cNvSpPr/>
          <p:nvPr/>
        </p:nvSpPr>
        <p:spPr>
          <a:xfrm>
            <a:off x="252873" y="642843"/>
            <a:ext cx="6587887" cy="369332"/>
          </a:xfrm>
          <a:prstGeom prst="rect">
            <a:avLst/>
          </a:prstGeom>
        </p:spPr>
        <p:txBody>
          <a:bodyPr wrap="square">
            <a:spAutoFit/>
          </a:bodyPr>
          <a:lstStyle/>
          <a:p>
            <a:r>
              <a:rPr lang="fr-FR" dirty="0" smtClean="0">
                <a:solidFill>
                  <a:srgbClr val="008000"/>
                </a:solidFill>
              </a:rPr>
              <a:t>A7. </a:t>
            </a:r>
            <a:r>
              <a:rPr lang="fr-FR" b="1" dirty="0" smtClean="0">
                <a:solidFill>
                  <a:srgbClr val="008000"/>
                </a:solidFill>
              </a:rPr>
              <a:t>Méthode des espèces « cadres » (clés) « Framework » (suite)</a:t>
            </a:r>
            <a:endParaRPr lang="fr-FR" dirty="0"/>
          </a:p>
        </p:txBody>
      </p:sp>
      <p:pic>
        <p:nvPicPr>
          <p:cNvPr id="6" name="Image 5"/>
          <p:cNvPicPr>
            <a:picLocks noChangeAspect="1"/>
          </p:cNvPicPr>
          <p:nvPr/>
        </p:nvPicPr>
        <p:blipFill>
          <a:blip r:embed="rId2"/>
          <a:stretch>
            <a:fillRect/>
          </a:stretch>
        </p:blipFill>
        <p:spPr>
          <a:xfrm>
            <a:off x="1093221" y="1680791"/>
            <a:ext cx="3200400" cy="4286641"/>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3734" y="4427977"/>
            <a:ext cx="1155102" cy="1674061"/>
          </a:xfrm>
          <a:prstGeom prst="rect">
            <a:avLst/>
          </a:prstGeom>
        </p:spPr>
      </p:pic>
      <p:sp>
        <p:nvSpPr>
          <p:cNvPr id="9" name="ZoneTexte 8"/>
          <p:cNvSpPr txBox="1"/>
          <p:nvPr/>
        </p:nvSpPr>
        <p:spPr>
          <a:xfrm>
            <a:off x="4470651" y="3410362"/>
            <a:ext cx="2700735" cy="461665"/>
          </a:xfrm>
          <a:prstGeom prst="rect">
            <a:avLst/>
          </a:prstGeom>
          <a:noFill/>
        </p:spPr>
        <p:txBody>
          <a:bodyPr wrap="square" rtlCol="0">
            <a:spAutoFit/>
          </a:bodyPr>
          <a:lstStyle/>
          <a:p>
            <a:pPr algn="ctr"/>
            <a:r>
              <a:rPr lang="fr-FR" sz="1200" dirty="0" smtClean="0">
                <a:solidFill>
                  <a:srgbClr val="008000"/>
                </a:solidFill>
              </a:rPr>
              <a:t>Roussette de Madagascar. </a:t>
            </a:r>
            <a:r>
              <a:rPr lang="fr-FR" sz="1200" dirty="0">
                <a:solidFill>
                  <a:srgbClr val="008000"/>
                </a:solidFill>
              </a:rPr>
              <a:t>Source : </a:t>
            </a:r>
            <a:r>
              <a:rPr lang="fr-FR" sz="1200" dirty="0">
                <a:solidFill>
                  <a:srgbClr val="008000"/>
                </a:solidFill>
                <a:hlinkClick r:id="rId4"/>
              </a:rPr>
              <a:t>http://www.europeenaqutiaine.eu</a:t>
            </a:r>
            <a:r>
              <a:rPr lang="fr-FR" sz="1200" dirty="0" smtClean="0">
                <a:solidFill>
                  <a:srgbClr val="008000"/>
                </a:solidFill>
                <a:hlinkClick r:id="rId4"/>
              </a:rPr>
              <a:t>/</a:t>
            </a:r>
            <a:r>
              <a:rPr lang="fr-FR" sz="1200" dirty="0" smtClean="0">
                <a:solidFill>
                  <a:srgbClr val="008000"/>
                </a:solidFill>
              </a:rPr>
              <a:t> </a:t>
            </a:r>
            <a:endParaRPr lang="fr-FR" sz="1200" dirty="0">
              <a:solidFill>
                <a:srgbClr val="008000"/>
              </a:solidFill>
            </a:endParaRPr>
          </a:p>
        </p:txBody>
      </p:sp>
      <p:sp>
        <p:nvSpPr>
          <p:cNvPr id="10" name="ZoneTexte 9"/>
          <p:cNvSpPr txBox="1"/>
          <p:nvPr/>
        </p:nvSpPr>
        <p:spPr>
          <a:xfrm>
            <a:off x="3969066" y="1125817"/>
            <a:ext cx="3894973" cy="276999"/>
          </a:xfrm>
          <a:prstGeom prst="rect">
            <a:avLst/>
          </a:prstGeom>
          <a:noFill/>
        </p:spPr>
        <p:txBody>
          <a:bodyPr wrap="square" rtlCol="0">
            <a:spAutoFit/>
          </a:bodyPr>
          <a:lstStyle/>
          <a:p>
            <a:pPr algn="ctr"/>
            <a:r>
              <a:rPr lang="fr-FR" sz="1200" dirty="0" smtClean="0">
                <a:solidFill>
                  <a:srgbClr val="008000"/>
                </a:solidFill>
              </a:rPr>
              <a:t>Oiseaux et chauve-souris frugivores, </a:t>
            </a:r>
            <a:r>
              <a:rPr lang="fr-FR" sz="1200" i="1" dirty="0" err="1" smtClean="0">
                <a:solidFill>
                  <a:srgbClr val="008000"/>
                </a:solidFill>
              </a:rPr>
              <a:t>disperseurs</a:t>
            </a:r>
            <a:r>
              <a:rPr lang="fr-FR" sz="1200" i="1" dirty="0" smtClean="0">
                <a:solidFill>
                  <a:srgbClr val="008000"/>
                </a:solidFill>
              </a:rPr>
              <a:t> de graines</a:t>
            </a:r>
            <a:endParaRPr lang="fr-FR" sz="1200" i="1" dirty="0">
              <a:solidFill>
                <a:srgbClr val="008000"/>
              </a:solidFill>
            </a:endParaRPr>
          </a:p>
        </p:txBody>
      </p:sp>
      <p:sp>
        <p:nvSpPr>
          <p:cNvPr id="11" name="ZoneTexte 10"/>
          <p:cNvSpPr txBox="1"/>
          <p:nvPr/>
        </p:nvSpPr>
        <p:spPr>
          <a:xfrm>
            <a:off x="3694796" y="6170246"/>
            <a:ext cx="3973689" cy="276999"/>
          </a:xfrm>
          <a:prstGeom prst="rect">
            <a:avLst/>
          </a:prstGeom>
          <a:noFill/>
        </p:spPr>
        <p:txBody>
          <a:bodyPr wrap="square" rtlCol="0">
            <a:spAutoFit/>
          </a:bodyPr>
          <a:lstStyle/>
          <a:p>
            <a:pPr algn="ctr"/>
            <a:r>
              <a:rPr lang="fr-FR" sz="1200" dirty="0" smtClean="0">
                <a:solidFill>
                  <a:srgbClr val="008000"/>
                </a:solidFill>
              </a:rPr>
              <a:t>Exemple</a:t>
            </a:r>
            <a:r>
              <a:rPr lang="fr-FR" sz="1200" dirty="0">
                <a:solidFill>
                  <a:srgbClr val="008000"/>
                </a:solidFill>
              </a:rPr>
              <a:t>, perroquet </a:t>
            </a:r>
            <a:r>
              <a:rPr lang="fr-FR" sz="1200" dirty="0" err="1">
                <a:solidFill>
                  <a:srgbClr val="008000"/>
                </a:solidFill>
              </a:rPr>
              <a:t>Vaza</a:t>
            </a:r>
            <a:r>
              <a:rPr lang="fr-FR" sz="1200" dirty="0">
                <a:solidFill>
                  <a:srgbClr val="008000"/>
                </a:solidFill>
              </a:rPr>
              <a:t> noir (</a:t>
            </a:r>
            <a:r>
              <a:rPr lang="fr-FR" sz="1200" i="1" dirty="0" err="1">
                <a:solidFill>
                  <a:srgbClr val="008000"/>
                </a:solidFill>
              </a:rPr>
              <a:t>Coracopsis</a:t>
            </a:r>
            <a:r>
              <a:rPr lang="fr-FR" sz="1200" i="1" dirty="0">
                <a:solidFill>
                  <a:srgbClr val="008000"/>
                </a:solidFill>
              </a:rPr>
              <a:t> </a:t>
            </a:r>
            <a:r>
              <a:rPr lang="fr-FR" sz="1200" i="1" dirty="0" err="1">
                <a:solidFill>
                  <a:srgbClr val="008000"/>
                </a:solidFill>
              </a:rPr>
              <a:t>nigra</a:t>
            </a:r>
            <a:r>
              <a:rPr lang="fr-FR" sz="1200" dirty="0">
                <a:solidFill>
                  <a:srgbClr val="008000"/>
                </a:solidFill>
              </a:rPr>
              <a:t>)</a:t>
            </a:r>
          </a:p>
        </p:txBody>
      </p:sp>
      <p:sp>
        <p:nvSpPr>
          <p:cNvPr id="12" name="ZoneTexte 11"/>
          <p:cNvSpPr txBox="1"/>
          <p:nvPr/>
        </p:nvSpPr>
        <p:spPr>
          <a:xfrm>
            <a:off x="1558888" y="6043378"/>
            <a:ext cx="2099734" cy="461665"/>
          </a:xfrm>
          <a:prstGeom prst="rect">
            <a:avLst/>
          </a:prstGeom>
          <a:noFill/>
        </p:spPr>
        <p:txBody>
          <a:bodyPr wrap="square" rtlCol="0">
            <a:spAutoFit/>
          </a:bodyPr>
          <a:lstStyle/>
          <a:p>
            <a:pPr algn="ctr"/>
            <a:r>
              <a:rPr lang="fr-FR" sz="1200" dirty="0" smtClean="0">
                <a:solidFill>
                  <a:srgbClr val="008000"/>
                </a:solidFill>
              </a:rPr>
              <a:t>Arbre fruitier, espèce </a:t>
            </a:r>
            <a:r>
              <a:rPr lang="fr-FR" sz="1200" b="1" dirty="0">
                <a:solidFill>
                  <a:srgbClr val="008000"/>
                </a:solidFill>
              </a:rPr>
              <a:t>« </a:t>
            </a:r>
            <a:r>
              <a:rPr lang="fr-FR" sz="1200" b="1" dirty="0" smtClean="0">
                <a:solidFill>
                  <a:srgbClr val="008000"/>
                </a:solidFill>
              </a:rPr>
              <a:t>cadre</a:t>
            </a:r>
            <a:r>
              <a:rPr lang="fr-FR" sz="1200" b="1" dirty="0">
                <a:solidFill>
                  <a:srgbClr val="008000"/>
                </a:solidFill>
              </a:rPr>
              <a:t> » (</a:t>
            </a:r>
            <a:r>
              <a:rPr lang="fr-FR" sz="1200" b="1" dirty="0" smtClean="0">
                <a:solidFill>
                  <a:srgbClr val="008000"/>
                </a:solidFill>
              </a:rPr>
              <a:t>clé) </a:t>
            </a:r>
            <a:r>
              <a:rPr lang="fr-FR" sz="1200" b="1" dirty="0">
                <a:solidFill>
                  <a:srgbClr val="008000"/>
                </a:solidFill>
              </a:rPr>
              <a:t>« Framework »</a:t>
            </a:r>
            <a:r>
              <a:rPr lang="fr-FR" sz="1200" dirty="0" smtClean="0">
                <a:solidFill>
                  <a:srgbClr val="008000"/>
                </a:solidFill>
              </a:rPr>
              <a:t> </a:t>
            </a:r>
            <a:endParaRPr lang="fr-FR" sz="1200" dirty="0">
              <a:solidFill>
                <a:srgbClr val="008000"/>
              </a:solidFill>
            </a:endParaRPr>
          </a:p>
        </p:txBody>
      </p:sp>
      <p:cxnSp>
        <p:nvCxnSpPr>
          <p:cNvPr id="15" name="Connecteur droit 14"/>
          <p:cNvCxnSpPr/>
          <p:nvPr/>
        </p:nvCxnSpPr>
        <p:spPr>
          <a:xfrm flipV="1">
            <a:off x="3327278" y="2329160"/>
            <a:ext cx="641788" cy="357076"/>
          </a:xfrm>
          <a:prstGeom prst="line">
            <a:avLst/>
          </a:prstGeom>
          <a:ln w="254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a:off x="3969066" y="2325143"/>
            <a:ext cx="501585" cy="4017"/>
          </a:xfrm>
          <a:prstGeom prst="straightConnector1">
            <a:avLst/>
          </a:prstGeom>
          <a:ln w="22225">
            <a:solidFill>
              <a:srgbClr val="008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a:off x="4346231" y="4930988"/>
            <a:ext cx="501585" cy="4017"/>
          </a:xfrm>
          <a:prstGeom prst="straightConnector1">
            <a:avLst/>
          </a:prstGeom>
          <a:ln w="22225">
            <a:solidFill>
              <a:srgbClr val="008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3788105" y="4581499"/>
            <a:ext cx="580356" cy="349489"/>
          </a:xfrm>
          <a:prstGeom prst="line">
            <a:avLst/>
          </a:prstGeom>
          <a:ln w="254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V="1">
            <a:off x="6148577" y="4924829"/>
            <a:ext cx="1218342" cy="3227"/>
          </a:xfrm>
          <a:prstGeom prst="line">
            <a:avLst/>
          </a:prstGeom>
          <a:ln w="254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a:off x="7366919" y="4928056"/>
            <a:ext cx="149740" cy="252852"/>
          </a:xfrm>
          <a:prstGeom prst="straightConnector1">
            <a:avLst/>
          </a:prstGeom>
          <a:ln w="22225">
            <a:solidFill>
              <a:srgbClr val="008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24" name="Imag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0650" y="1974479"/>
            <a:ext cx="1933575" cy="2362200"/>
          </a:xfrm>
          <a:prstGeom prst="rect">
            <a:avLst/>
          </a:prstGeom>
        </p:spPr>
      </p:pic>
      <p:pic>
        <p:nvPicPr>
          <p:cNvPr id="25" name="Imag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4565" y="4831643"/>
            <a:ext cx="2041373" cy="1531030"/>
          </a:xfrm>
          <a:prstGeom prst="rect">
            <a:avLst/>
          </a:prstGeom>
        </p:spPr>
      </p:pic>
      <p:pic>
        <p:nvPicPr>
          <p:cNvPr id="26" name="Imag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55679" y="4756243"/>
            <a:ext cx="2133019" cy="1597705"/>
          </a:xfrm>
          <a:prstGeom prst="rect">
            <a:avLst/>
          </a:prstGeom>
        </p:spPr>
      </p:pic>
      <p:pic>
        <p:nvPicPr>
          <p:cNvPr id="27" name="Imag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10661" y="1531255"/>
            <a:ext cx="1743075" cy="2619375"/>
          </a:xfrm>
          <a:prstGeom prst="rect">
            <a:avLst/>
          </a:prstGeom>
        </p:spPr>
      </p:pic>
      <p:cxnSp>
        <p:nvCxnSpPr>
          <p:cNvPr id="28" name="Connecteur droit avec flèche 27"/>
          <p:cNvCxnSpPr/>
          <p:nvPr/>
        </p:nvCxnSpPr>
        <p:spPr>
          <a:xfrm flipH="1" flipV="1">
            <a:off x="8625251" y="4245172"/>
            <a:ext cx="11289" cy="441368"/>
          </a:xfrm>
          <a:prstGeom prst="straightConnector1">
            <a:avLst/>
          </a:prstGeom>
          <a:ln w="22225">
            <a:solidFill>
              <a:srgbClr val="008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flipH="1" flipV="1">
            <a:off x="10822188" y="4150630"/>
            <a:ext cx="11289" cy="441368"/>
          </a:xfrm>
          <a:prstGeom prst="straightConnector1">
            <a:avLst/>
          </a:prstGeom>
          <a:ln w="22225">
            <a:solidFill>
              <a:srgbClr val="008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3" name="ZoneTexte 32"/>
          <p:cNvSpPr txBox="1"/>
          <p:nvPr/>
        </p:nvSpPr>
        <p:spPr>
          <a:xfrm>
            <a:off x="7463130" y="6505043"/>
            <a:ext cx="4514381" cy="276999"/>
          </a:xfrm>
          <a:prstGeom prst="rect">
            <a:avLst/>
          </a:prstGeom>
          <a:noFill/>
        </p:spPr>
        <p:txBody>
          <a:bodyPr wrap="square" rtlCol="0">
            <a:spAutoFit/>
          </a:bodyPr>
          <a:lstStyle/>
          <a:p>
            <a:pPr algn="ctr"/>
            <a:r>
              <a:rPr lang="fr-FR" sz="1200" dirty="0" smtClean="0">
                <a:solidFill>
                  <a:srgbClr val="008000"/>
                </a:solidFill>
              </a:rPr>
              <a:t>Déjections (crottes) des oiseaux contenant les semences</a:t>
            </a:r>
            <a:endParaRPr lang="fr-FR" sz="1200" dirty="0">
              <a:solidFill>
                <a:srgbClr val="008000"/>
              </a:solidFill>
            </a:endParaRPr>
          </a:p>
        </p:txBody>
      </p:sp>
      <p:sp>
        <p:nvSpPr>
          <p:cNvPr id="34" name="ZoneTexte 33"/>
          <p:cNvSpPr txBox="1"/>
          <p:nvPr/>
        </p:nvSpPr>
        <p:spPr>
          <a:xfrm>
            <a:off x="8263467" y="1466258"/>
            <a:ext cx="3093155" cy="276999"/>
          </a:xfrm>
          <a:prstGeom prst="rect">
            <a:avLst/>
          </a:prstGeom>
          <a:noFill/>
        </p:spPr>
        <p:txBody>
          <a:bodyPr wrap="square" rtlCol="0">
            <a:spAutoFit/>
          </a:bodyPr>
          <a:lstStyle/>
          <a:p>
            <a:pPr algn="ctr"/>
            <a:r>
              <a:rPr lang="fr-FR" sz="1200" dirty="0" smtClean="0">
                <a:solidFill>
                  <a:srgbClr val="008000"/>
                </a:solidFill>
              </a:rPr>
              <a:t>Pousse des jeunes plantules d’arbres et autres</a:t>
            </a:r>
            <a:endParaRPr lang="fr-FR" sz="1200" dirty="0">
              <a:solidFill>
                <a:srgbClr val="008000"/>
              </a:solidFill>
            </a:endParaRPr>
          </a:p>
        </p:txBody>
      </p:sp>
      <p:pic>
        <p:nvPicPr>
          <p:cNvPr id="17" name="Imag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3249" y="1546550"/>
            <a:ext cx="2533650" cy="1800225"/>
          </a:xfrm>
          <a:prstGeom prst="rect">
            <a:avLst/>
          </a:prstGeom>
        </p:spPr>
      </p:pic>
      <p:cxnSp>
        <p:nvCxnSpPr>
          <p:cNvPr id="30" name="Connecteur droit 29"/>
          <p:cNvCxnSpPr/>
          <p:nvPr/>
        </p:nvCxnSpPr>
        <p:spPr>
          <a:xfrm>
            <a:off x="7171386" y="2364286"/>
            <a:ext cx="641788" cy="14056"/>
          </a:xfrm>
          <a:prstGeom prst="line">
            <a:avLst/>
          </a:prstGeom>
          <a:ln w="254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a:off x="7813174" y="2381569"/>
            <a:ext cx="149740" cy="252852"/>
          </a:xfrm>
          <a:prstGeom prst="straightConnector1">
            <a:avLst/>
          </a:prstGeom>
          <a:ln w="22225">
            <a:solidFill>
              <a:srgbClr val="008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936431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381703" y="192301"/>
            <a:ext cx="854725" cy="290593"/>
          </a:xfrm>
        </p:spPr>
        <p:txBody>
          <a:bodyPr/>
          <a:lstStyle/>
          <a:p>
            <a:fld id="{814B13E8-1059-4FEE-952E-0153852B3488}" type="slidenum">
              <a:rPr lang="fr-FR" smtClean="0"/>
              <a:t>158</a:t>
            </a:fld>
            <a:endParaRPr lang="fr-FR"/>
          </a:p>
        </p:txBody>
      </p:sp>
      <p:sp>
        <p:nvSpPr>
          <p:cNvPr id="3" name="Rectangle 2"/>
          <p:cNvSpPr/>
          <p:nvPr/>
        </p:nvSpPr>
        <p:spPr>
          <a:xfrm>
            <a:off x="381703" y="547686"/>
            <a:ext cx="5991897" cy="369332"/>
          </a:xfrm>
          <a:prstGeom prst="rect">
            <a:avLst/>
          </a:prstGeom>
        </p:spPr>
        <p:txBody>
          <a:bodyPr wrap="none">
            <a:spAutoFit/>
          </a:bodyPr>
          <a:lstStyle/>
          <a:p>
            <a:r>
              <a:rPr lang="fr-FR" dirty="0" smtClean="0">
                <a:solidFill>
                  <a:srgbClr val="008000"/>
                </a:solidFill>
              </a:rPr>
              <a:t>A7. </a:t>
            </a:r>
            <a:r>
              <a:rPr lang="fr-FR" b="1" dirty="0">
                <a:solidFill>
                  <a:srgbClr val="008000"/>
                </a:solidFill>
              </a:rPr>
              <a:t>Méthode des espèces </a:t>
            </a:r>
            <a:r>
              <a:rPr lang="fr-FR" b="1" dirty="0" smtClean="0">
                <a:solidFill>
                  <a:srgbClr val="008000"/>
                </a:solidFill>
              </a:rPr>
              <a:t>cadres </a:t>
            </a:r>
            <a:r>
              <a:rPr lang="fr-FR" b="1" dirty="0">
                <a:solidFill>
                  <a:srgbClr val="008000"/>
                </a:solidFill>
              </a:rPr>
              <a:t>(</a:t>
            </a:r>
            <a:r>
              <a:rPr lang="fr-FR" b="1" dirty="0" smtClean="0">
                <a:solidFill>
                  <a:srgbClr val="008000"/>
                </a:solidFill>
              </a:rPr>
              <a:t>clés) </a:t>
            </a:r>
            <a:r>
              <a:rPr lang="fr-FR" b="1" dirty="0">
                <a:solidFill>
                  <a:srgbClr val="008000"/>
                </a:solidFill>
              </a:rPr>
              <a:t>« Framework » </a:t>
            </a:r>
            <a:r>
              <a:rPr lang="fr-FR" b="1" dirty="0" smtClean="0">
                <a:solidFill>
                  <a:srgbClr val="008000"/>
                </a:solidFill>
              </a:rPr>
              <a:t>(suite)</a:t>
            </a:r>
            <a:endParaRPr lang="fr-FR" dirty="0"/>
          </a:p>
        </p:txBody>
      </p:sp>
      <p:sp>
        <p:nvSpPr>
          <p:cNvPr id="4" name="ZoneTexte 3"/>
          <p:cNvSpPr txBox="1"/>
          <p:nvPr/>
        </p:nvSpPr>
        <p:spPr>
          <a:xfrm>
            <a:off x="4413849" y="192301"/>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5" name="ZoneTexte 4"/>
          <p:cNvSpPr txBox="1"/>
          <p:nvPr/>
        </p:nvSpPr>
        <p:spPr>
          <a:xfrm>
            <a:off x="187287" y="1046602"/>
            <a:ext cx="11865166" cy="5816977"/>
          </a:xfrm>
          <a:prstGeom prst="rect">
            <a:avLst/>
          </a:prstGeom>
          <a:noFill/>
        </p:spPr>
        <p:txBody>
          <a:bodyPr wrap="square" rtlCol="0">
            <a:spAutoFit/>
          </a:bodyPr>
          <a:lstStyle/>
          <a:p>
            <a:r>
              <a:rPr lang="fr-FR" b="1" dirty="0">
                <a:solidFill>
                  <a:srgbClr val="008000"/>
                </a:solidFill>
              </a:rPr>
              <a:t>Les </a:t>
            </a:r>
            <a:r>
              <a:rPr lang="fr-FR" b="1" dirty="0" smtClean="0">
                <a:solidFill>
                  <a:srgbClr val="008000"/>
                </a:solidFill>
              </a:rPr>
              <a:t>arbres cadres </a:t>
            </a:r>
            <a:r>
              <a:rPr lang="fr-FR" b="1" dirty="0">
                <a:solidFill>
                  <a:srgbClr val="008000"/>
                </a:solidFill>
              </a:rPr>
              <a:t>«</a:t>
            </a:r>
            <a:r>
              <a:rPr lang="fr-FR" b="1" dirty="0" err="1">
                <a:solidFill>
                  <a:srgbClr val="008000"/>
                </a:solidFill>
              </a:rPr>
              <a:t>framework</a:t>
            </a:r>
            <a:r>
              <a:rPr lang="fr-FR" b="1" dirty="0">
                <a:solidFill>
                  <a:srgbClr val="008000"/>
                </a:solidFill>
              </a:rPr>
              <a:t>» sont-ils des espèces pionnières ou </a:t>
            </a:r>
            <a:r>
              <a:rPr lang="fr-FR" b="1" dirty="0" smtClean="0">
                <a:solidFill>
                  <a:srgbClr val="008000"/>
                </a:solidFill>
              </a:rPr>
              <a:t>climaciques ?</a:t>
            </a:r>
            <a:endParaRPr lang="fr-FR" b="1" dirty="0">
              <a:solidFill>
                <a:srgbClr val="008000"/>
              </a:solidFill>
            </a:endParaRPr>
          </a:p>
          <a:p>
            <a:pPr algn="just"/>
            <a:r>
              <a:rPr lang="fr-FR" dirty="0">
                <a:solidFill>
                  <a:srgbClr val="008000"/>
                </a:solidFill>
              </a:rPr>
              <a:t>Les mélanges d’espèces d’arbres «</a:t>
            </a:r>
            <a:r>
              <a:rPr lang="fr-FR" dirty="0" err="1">
                <a:solidFill>
                  <a:srgbClr val="008000"/>
                </a:solidFill>
              </a:rPr>
              <a:t>framework</a:t>
            </a:r>
            <a:r>
              <a:rPr lang="fr-FR" dirty="0">
                <a:solidFill>
                  <a:srgbClr val="008000"/>
                </a:solidFill>
              </a:rPr>
              <a:t>» sélectionnées pour la plantation devraient </a:t>
            </a:r>
            <a:r>
              <a:rPr lang="fr-FR" dirty="0" smtClean="0">
                <a:solidFill>
                  <a:srgbClr val="008000"/>
                </a:solidFill>
              </a:rPr>
              <a:t>inclure les </a:t>
            </a:r>
            <a:r>
              <a:rPr lang="fr-FR" dirty="0">
                <a:solidFill>
                  <a:srgbClr val="008000"/>
                </a:solidFill>
              </a:rPr>
              <a:t>espèces pionnières et les espèces climaciques (ou des espèces qui représentent toutes </a:t>
            </a:r>
            <a:r>
              <a:rPr lang="fr-FR" dirty="0" smtClean="0">
                <a:solidFill>
                  <a:srgbClr val="008000"/>
                </a:solidFill>
              </a:rPr>
              <a:t>les « guildes » </a:t>
            </a:r>
            <a:r>
              <a:rPr lang="fr-FR" dirty="0">
                <a:solidFill>
                  <a:srgbClr val="008000"/>
                </a:solidFill>
              </a:rPr>
              <a:t>de </a:t>
            </a:r>
            <a:r>
              <a:rPr lang="fr-FR" dirty="0" smtClean="0">
                <a:solidFill>
                  <a:srgbClr val="008000"/>
                </a:solidFill>
              </a:rPr>
              <a:t>succession, </a:t>
            </a:r>
            <a:r>
              <a:rPr lang="fr-FR" dirty="0">
                <a:solidFill>
                  <a:srgbClr val="008000"/>
                </a:solidFill>
              </a:rPr>
              <a:t>si elles sont connues). La </a:t>
            </a:r>
            <a:r>
              <a:rPr lang="fr-FR" i="1" dirty="0">
                <a:solidFill>
                  <a:srgbClr val="008000"/>
                </a:solidFill>
              </a:rPr>
              <a:t>succession </a:t>
            </a:r>
            <a:r>
              <a:rPr lang="fr-FR" i="1" dirty="0" smtClean="0">
                <a:solidFill>
                  <a:srgbClr val="008000"/>
                </a:solidFill>
              </a:rPr>
              <a:t>forestière </a:t>
            </a:r>
            <a:r>
              <a:rPr lang="fr-FR" dirty="0" smtClean="0">
                <a:solidFill>
                  <a:srgbClr val="008000"/>
                </a:solidFill>
              </a:rPr>
              <a:t>peut </a:t>
            </a:r>
            <a:r>
              <a:rPr lang="fr-FR" dirty="0">
                <a:solidFill>
                  <a:srgbClr val="008000"/>
                </a:solidFill>
              </a:rPr>
              <a:t>être «court-circuitée» par la plantation juxtaposée d’arbres pionniers et climaciques en </a:t>
            </a:r>
            <a:r>
              <a:rPr lang="fr-FR" dirty="0" smtClean="0">
                <a:solidFill>
                  <a:srgbClr val="008000"/>
                </a:solidFill>
              </a:rPr>
              <a:t>une seule </a:t>
            </a:r>
            <a:r>
              <a:rPr lang="fr-FR" dirty="0">
                <a:solidFill>
                  <a:srgbClr val="008000"/>
                </a:solidFill>
              </a:rPr>
              <a:t>étape. Mais, pour parvenir à la fermeture rapide de la canopée, </a:t>
            </a:r>
            <a:r>
              <a:rPr lang="fr-FR" dirty="0" err="1">
                <a:solidFill>
                  <a:srgbClr val="008000"/>
                </a:solidFill>
              </a:rPr>
              <a:t>Goosem</a:t>
            </a:r>
            <a:r>
              <a:rPr lang="fr-FR" dirty="0">
                <a:solidFill>
                  <a:srgbClr val="008000"/>
                </a:solidFill>
              </a:rPr>
              <a:t> et Tucker (</a:t>
            </a:r>
            <a:r>
              <a:rPr lang="fr-FR" dirty="0" smtClean="0">
                <a:solidFill>
                  <a:srgbClr val="008000"/>
                </a:solidFill>
              </a:rPr>
              <a:t>1995) recommandent </a:t>
            </a:r>
            <a:r>
              <a:rPr lang="fr-FR" dirty="0">
                <a:solidFill>
                  <a:srgbClr val="008000"/>
                </a:solidFill>
              </a:rPr>
              <a:t>qu’au moins 30% des arbres plantés soient des espèces </a:t>
            </a:r>
            <a:r>
              <a:rPr lang="fr-FR" dirty="0" smtClean="0">
                <a:solidFill>
                  <a:srgbClr val="008000"/>
                </a:solidFill>
              </a:rPr>
              <a:t>pionnières. De </a:t>
            </a:r>
            <a:r>
              <a:rPr lang="fr-FR" dirty="0">
                <a:solidFill>
                  <a:srgbClr val="008000"/>
                </a:solidFill>
              </a:rPr>
              <a:t>nombreuses essences forestières climaciques se développent bien dans les conditions </a:t>
            </a:r>
            <a:r>
              <a:rPr lang="fr-FR" dirty="0" smtClean="0">
                <a:solidFill>
                  <a:srgbClr val="008000"/>
                </a:solidFill>
              </a:rPr>
              <a:t>ouvertes et </a:t>
            </a:r>
            <a:r>
              <a:rPr lang="fr-FR" dirty="0">
                <a:solidFill>
                  <a:srgbClr val="008000"/>
                </a:solidFill>
              </a:rPr>
              <a:t>ensoleillées des zones déboisées, mais elles ne parviennent pas à coloniser ces zones de </a:t>
            </a:r>
            <a:r>
              <a:rPr lang="fr-FR" dirty="0" smtClean="0">
                <a:solidFill>
                  <a:srgbClr val="008000"/>
                </a:solidFill>
              </a:rPr>
              <a:t>façon naturelle </a:t>
            </a:r>
            <a:r>
              <a:rPr lang="fr-FR" dirty="0">
                <a:solidFill>
                  <a:srgbClr val="008000"/>
                </a:solidFill>
              </a:rPr>
              <a:t>en raison de l’absence de la dispersion de graines. Les espèces d’arbres </a:t>
            </a:r>
            <a:r>
              <a:rPr lang="fr-FR" dirty="0" smtClean="0">
                <a:solidFill>
                  <a:srgbClr val="008000"/>
                </a:solidFill>
              </a:rPr>
              <a:t>climaciques ont </a:t>
            </a:r>
            <a:r>
              <a:rPr lang="fr-FR" dirty="0">
                <a:solidFill>
                  <a:srgbClr val="008000"/>
                </a:solidFill>
              </a:rPr>
              <a:t>souvent des graines qui sont dispersées par de grands animaux et la raréfaction des </a:t>
            </a:r>
            <a:r>
              <a:rPr lang="fr-FR" dirty="0" smtClean="0">
                <a:solidFill>
                  <a:srgbClr val="008000"/>
                </a:solidFill>
              </a:rPr>
              <a:t>grands </a:t>
            </a:r>
            <a:r>
              <a:rPr lang="fr-FR" dirty="0">
                <a:solidFill>
                  <a:srgbClr val="008000"/>
                </a:solidFill>
              </a:rPr>
              <a:t>mammifères sur de vastes zones empêche la dispersion de ces arbres dans les sites </a:t>
            </a:r>
            <a:r>
              <a:rPr lang="fr-FR" dirty="0" smtClean="0">
                <a:solidFill>
                  <a:srgbClr val="008000"/>
                </a:solidFill>
              </a:rPr>
              <a:t>déboisés. En </a:t>
            </a:r>
            <a:r>
              <a:rPr lang="fr-FR" dirty="0">
                <a:solidFill>
                  <a:srgbClr val="008000"/>
                </a:solidFill>
              </a:rPr>
              <a:t>intégrant certains d’entre eux parmi les arbres qui sont plantés, il est possible de </a:t>
            </a:r>
            <a:r>
              <a:rPr lang="fr-FR" dirty="0" smtClean="0">
                <a:solidFill>
                  <a:srgbClr val="008000"/>
                </a:solidFill>
              </a:rPr>
              <a:t>contourner cette </a:t>
            </a:r>
            <a:r>
              <a:rPr lang="fr-FR" dirty="0">
                <a:solidFill>
                  <a:srgbClr val="008000"/>
                </a:solidFill>
              </a:rPr>
              <a:t>limite et d’accélérer la régénération de la forêt climacique</a:t>
            </a:r>
            <a:r>
              <a:rPr lang="fr-FR" dirty="0" smtClean="0">
                <a:solidFill>
                  <a:srgbClr val="008000"/>
                </a:solidFill>
              </a:rPr>
              <a:t>. </a:t>
            </a:r>
          </a:p>
          <a:p>
            <a:pPr algn="just"/>
            <a:r>
              <a:rPr lang="fr-FR" dirty="0" smtClean="0">
                <a:solidFill>
                  <a:srgbClr val="008000"/>
                </a:solidFill>
              </a:rPr>
              <a:t>Les </a:t>
            </a:r>
            <a:r>
              <a:rPr lang="fr-FR" dirty="0">
                <a:solidFill>
                  <a:srgbClr val="008000"/>
                </a:solidFill>
              </a:rPr>
              <a:t>arbres pionniers plantés apportent la plus grande contribution à la fermeture précoce </a:t>
            </a:r>
            <a:r>
              <a:rPr lang="fr-FR" dirty="0" smtClean="0">
                <a:solidFill>
                  <a:srgbClr val="008000"/>
                </a:solidFill>
              </a:rPr>
              <a:t>de la </a:t>
            </a:r>
            <a:r>
              <a:rPr lang="fr-FR" dirty="0">
                <a:solidFill>
                  <a:srgbClr val="008000"/>
                </a:solidFill>
              </a:rPr>
              <a:t>canopée et à l’ombrage sur les plantes herbacées. Le point à partir duquel les cimes </a:t>
            </a:r>
            <a:r>
              <a:rPr lang="fr-FR" dirty="0" smtClean="0">
                <a:solidFill>
                  <a:srgbClr val="008000"/>
                </a:solidFill>
              </a:rPr>
              <a:t>des arbres </a:t>
            </a:r>
            <a:r>
              <a:rPr lang="fr-FR" dirty="0">
                <a:solidFill>
                  <a:srgbClr val="008000"/>
                </a:solidFill>
              </a:rPr>
              <a:t>dominent la pelouse herbacée s’appelle </a:t>
            </a:r>
            <a:r>
              <a:rPr lang="fr-FR" dirty="0" smtClean="0">
                <a:solidFill>
                  <a:srgbClr val="008000"/>
                </a:solidFill>
              </a:rPr>
              <a:t>« reconquête </a:t>
            </a:r>
            <a:r>
              <a:rPr lang="fr-FR" dirty="0">
                <a:solidFill>
                  <a:srgbClr val="008000"/>
                </a:solidFill>
              </a:rPr>
              <a:t>du </a:t>
            </a:r>
            <a:r>
              <a:rPr lang="fr-FR" dirty="0" smtClean="0">
                <a:solidFill>
                  <a:srgbClr val="008000"/>
                </a:solidFill>
              </a:rPr>
              <a:t>site ». Les </a:t>
            </a:r>
            <a:r>
              <a:rPr lang="fr-FR" dirty="0">
                <a:solidFill>
                  <a:srgbClr val="008000"/>
                </a:solidFill>
              </a:rPr>
              <a:t>essences </a:t>
            </a:r>
            <a:r>
              <a:rPr lang="fr-FR" dirty="0" smtClean="0">
                <a:solidFill>
                  <a:srgbClr val="008000"/>
                </a:solidFill>
              </a:rPr>
              <a:t>pionnières arrivent </a:t>
            </a:r>
            <a:r>
              <a:rPr lang="fr-FR" dirty="0">
                <a:solidFill>
                  <a:srgbClr val="008000"/>
                </a:solidFill>
              </a:rPr>
              <a:t>à maturité de façon précoce et certaines peuvent commencer à fleurir et à porter </a:t>
            </a:r>
            <a:r>
              <a:rPr lang="fr-FR" dirty="0" smtClean="0">
                <a:solidFill>
                  <a:srgbClr val="008000"/>
                </a:solidFill>
              </a:rPr>
              <a:t>des fruits </a:t>
            </a:r>
            <a:r>
              <a:rPr lang="fr-FR" dirty="0">
                <a:solidFill>
                  <a:srgbClr val="008000"/>
                </a:solidFill>
              </a:rPr>
              <a:t>seulement 2 à 3 ans après la plantation. Le nectar des fleurs, les fruits charnus, et </a:t>
            </a:r>
            <a:r>
              <a:rPr lang="fr-FR" dirty="0" smtClean="0">
                <a:solidFill>
                  <a:srgbClr val="008000"/>
                </a:solidFill>
              </a:rPr>
              <a:t>les emplacements </a:t>
            </a:r>
            <a:r>
              <a:rPr lang="fr-FR" dirty="0">
                <a:solidFill>
                  <a:srgbClr val="008000"/>
                </a:solidFill>
              </a:rPr>
              <a:t>pour les perchoirs, les nids et les juchoirs créés au sein de la cime des </a:t>
            </a:r>
            <a:r>
              <a:rPr lang="fr-FR" dirty="0" smtClean="0">
                <a:solidFill>
                  <a:srgbClr val="008000"/>
                </a:solidFill>
              </a:rPr>
              <a:t>arbres attirent </a:t>
            </a:r>
            <a:r>
              <a:rPr lang="fr-FR" dirty="0">
                <a:solidFill>
                  <a:srgbClr val="008000"/>
                </a:solidFill>
              </a:rPr>
              <a:t>la faune de la forêt avoisinante. La diversité des animaux augmente de façon </a:t>
            </a:r>
            <a:r>
              <a:rPr lang="fr-FR" dirty="0" smtClean="0">
                <a:solidFill>
                  <a:srgbClr val="008000"/>
                </a:solidFill>
              </a:rPr>
              <a:t>spectaculaire à </a:t>
            </a:r>
            <a:r>
              <a:rPr lang="fr-FR" dirty="0">
                <a:solidFill>
                  <a:srgbClr val="008000"/>
                </a:solidFill>
              </a:rPr>
              <a:t>mesure que les nouveaux arbres s’établissent et, surtout, beaucoup d’animaux fréquentant </a:t>
            </a:r>
            <a:r>
              <a:rPr lang="fr-FR" dirty="0" smtClean="0">
                <a:solidFill>
                  <a:srgbClr val="008000"/>
                </a:solidFill>
              </a:rPr>
              <a:t>les sites </a:t>
            </a:r>
            <a:r>
              <a:rPr lang="fr-FR" dirty="0">
                <a:solidFill>
                  <a:srgbClr val="008000"/>
                </a:solidFill>
              </a:rPr>
              <a:t>de restauration portent avec eux des graines d’arbres de la forêt climacique. En outre, le </a:t>
            </a:r>
            <a:r>
              <a:rPr lang="fr-FR" dirty="0" smtClean="0">
                <a:solidFill>
                  <a:srgbClr val="008000"/>
                </a:solidFill>
              </a:rPr>
              <a:t>sol forestier </a:t>
            </a:r>
            <a:r>
              <a:rPr lang="fr-FR" dirty="0">
                <a:solidFill>
                  <a:srgbClr val="008000"/>
                </a:solidFill>
              </a:rPr>
              <a:t>frais, ombragé, humide, riche en humus et exempt de mauvaises herbes, créé sous </a:t>
            </a:r>
            <a:r>
              <a:rPr lang="fr-FR" dirty="0" smtClean="0">
                <a:solidFill>
                  <a:srgbClr val="008000"/>
                </a:solidFill>
              </a:rPr>
              <a:t>la canopée </a:t>
            </a:r>
            <a:r>
              <a:rPr lang="fr-FR" dirty="0">
                <a:solidFill>
                  <a:srgbClr val="008000"/>
                </a:solidFill>
              </a:rPr>
              <a:t>des arbres plantés, offre des conditions idéales pour la germination des </a:t>
            </a:r>
            <a:r>
              <a:rPr lang="fr-FR" dirty="0" smtClean="0">
                <a:solidFill>
                  <a:srgbClr val="008000"/>
                </a:solidFill>
              </a:rPr>
              <a:t>graines</a:t>
            </a:r>
            <a:r>
              <a:rPr lang="fr-FR" dirty="0">
                <a:solidFill>
                  <a:srgbClr val="008000"/>
                </a:solidFill>
              </a:rPr>
              <a:t> (suite page 160 </a:t>
            </a:r>
            <a:r>
              <a:rPr lang="fr-FR" dirty="0">
                <a:solidFill>
                  <a:srgbClr val="008000"/>
                </a:solidFill>
                <a:latin typeface="Calibri" panose="020F0502020204030204" pitchFamily="34" charset="0"/>
              </a:rPr>
              <a:t>→)</a:t>
            </a:r>
            <a:r>
              <a:rPr lang="fr-FR" dirty="0">
                <a:solidFill>
                  <a:srgbClr val="008000"/>
                </a:solidFill>
              </a:rPr>
              <a:t>.</a:t>
            </a:r>
            <a:endParaRPr lang="fr-FR" dirty="0" smtClean="0">
              <a:solidFill>
                <a:srgbClr val="008000"/>
              </a:solidFill>
            </a:endParaRPr>
          </a:p>
          <a:p>
            <a:pPr algn="just"/>
            <a:r>
              <a:rPr lang="fr-FR" sz="1200" dirty="0" smtClean="0">
                <a:solidFill>
                  <a:srgbClr val="008000"/>
                </a:solidFill>
              </a:rPr>
              <a:t>Source </a:t>
            </a:r>
            <a:r>
              <a:rPr lang="fr-FR" sz="1200" dirty="0">
                <a:solidFill>
                  <a:srgbClr val="008000"/>
                </a:solidFill>
              </a:rPr>
              <a:t>: </a:t>
            </a:r>
            <a:r>
              <a:rPr lang="fr-FR" sz="1200" i="1" dirty="0">
                <a:solidFill>
                  <a:srgbClr val="008000"/>
                </a:solidFill>
              </a:rPr>
              <a:t>Framework </a:t>
            </a:r>
            <a:r>
              <a:rPr lang="fr-FR" sz="1200" i="1" dirty="0" err="1">
                <a:solidFill>
                  <a:srgbClr val="008000"/>
                </a:solidFill>
              </a:rPr>
              <a:t>Species</a:t>
            </a:r>
            <a:r>
              <a:rPr lang="fr-FR" sz="1200" i="1" dirty="0">
                <a:solidFill>
                  <a:srgbClr val="008000"/>
                </a:solidFill>
              </a:rPr>
              <a:t> </a:t>
            </a:r>
            <a:r>
              <a:rPr lang="fr-FR" sz="1200" i="1" dirty="0" smtClean="0">
                <a:solidFill>
                  <a:srgbClr val="008000"/>
                </a:solidFill>
              </a:rPr>
              <a:t>Method</a:t>
            </a:r>
            <a:r>
              <a:rPr lang="fr-FR" sz="1200" dirty="0" smtClean="0">
                <a:solidFill>
                  <a:srgbClr val="008000"/>
                </a:solidFill>
              </a:rPr>
              <a:t>, </a:t>
            </a:r>
            <a:r>
              <a:rPr lang="fr-FR" sz="1200" dirty="0">
                <a:solidFill>
                  <a:srgbClr val="008000"/>
                </a:solidFill>
                <a:hlinkClick r:id="rId2"/>
              </a:rPr>
              <a:t>http://</a:t>
            </a:r>
            <a:r>
              <a:rPr lang="fr-FR" sz="1200" dirty="0" smtClean="0">
                <a:solidFill>
                  <a:srgbClr val="008000"/>
                </a:solidFill>
                <a:hlinkClick r:id="rId2"/>
              </a:rPr>
              <a:t>www.forru.org/en/content.php?mid=70</a:t>
            </a:r>
            <a:r>
              <a:rPr lang="fr-FR" sz="1200" dirty="0" smtClean="0">
                <a:solidFill>
                  <a:srgbClr val="008000"/>
                </a:solidFill>
              </a:rPr>
              <a:t> </a:t>
            </a:r>
            <a:endParaRPr lang="fr-FR" sz="1200" dirty="0">
              <a:solidFill>
                <a:srgbClr val="008000"/>
              </a:solidFill>
            </a:endParaRPr>
          </a:p>
        </p:txBody>
      </p:sp>
    </p:spTree>
    <p:extLst>
      <p:ext uri="{BB962C8B-B14F-4D97-AF65-F5344CB8AC3E}">
        <p14:creationId xmlns:p14="http://schemas.microsoft.com/office/powerpoint/2010/main" val="1258991832"/>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381703" y="192301"/>
            <a:ext cx="854725" cy="290593"/>
          </a:xfrm>
        </p:spPr>
        <p:txBody>
          <a:bodyPr/>
          <a:lstStyle/>
          <a:p>
            <a:fld id="{814B13E8-1059-4FEE-952E-0153852B3488}" type="slidenum">
              <a:rPr lang="fr-FR" smtClean="0"/>
              <a:t>159</a:t>
            </a:fld>
            <a:endParaRPr lang="fr-FR"/>
          </a:p>
        </p:txBody>
      </p:sp>
      <p:sp>
        <p:nvSpPr>
          <p:cNvPr id="3" name="Rectangle 2"/>
          <p:cNvSpPr/>
          <p:nvPr/>
        </p:nvSpPr>
        <p:spPr>
          <a:xfrm>
            <a:off x="381703" y="547686"/>
            <a:ext cx="5991897" cy="369332"/>
          </a:xfrm>
          <a:prstGeom prst="rect">
            <a:avLst/>
          </a:prstGeom>
        </p:spPr>
        <p:txBody>
          <a:bodyPr wrap="none">
            <a:spAutoFit/>
          </a:bodyPr>
          <a:lstStyle/>
          <a:p>
            <a:r>
              <a:rPr lang="fr-FR" dirty="0" smtClean="0">
                <a:solidFill>
                  <a:srgbClr val="008000"/>
                </a:solidFill>
              </a:rPr>
              <a:t>A7. </a:t>
            </a:r>
            <a:r>
              <a:rPr lang="fr-FR" b="1" dirty="0">
                <a:solidFill>
                  <a:srgbClr val="008000"/>
                </a:solidFill>
              </a:rPr>
              <a:t>Méthode des espèces </a:t>
            </a:r>
            <a:r>
              <a:rPr lang="fr-FR" b="1" dirty="0" smtClean="0">
                <a:solidFill>
                  <a:srgbClr val="008000"/>
                </a:solidFill>
              </a:rPr>
              <a:t>cadres </a:t>
            </a:r>
            <a:r>
              <a:rPr lang="fr-FR" b="1" dirty="0">
                <a:solidFill>
                  <a:srgbClr val="008000"/>
                </a:solidFill>
              </a:rPr>
              <a:t>(</a:t>
            </a:r>
            <a:r>
              <a:rPr lang="fr-FR" b="1" dirty="0" smtClean="0">
                <a:solidFill>
                  <a:srgbClr val="008000"/>
                </a:solidFill>
              </a:rPr>
              <a:t>clés) </a:t>
            </a:r>
            <a:r>
              <a:rPr lang="fr-FR" b="1" dirty="0">
                <a:solidFill>
                  <a:srgbClr val="008000"/>
                </a:solidFill>
              </a:rPr>
              <a:t>« Framework » </a:t>
            </a:r>
            <a:r>
              <a:rPr lang="fr-FR" b="1" dirty="0" smtClean="0">
                <a:solidFill>
                  <a:srgbClr val="008000"/>
                </a:solidFill>
              </a:rPr>
              <a:t>(suite)</a:t>
            </a:r>
            <a:endParaRPr lang="fr-FR" dirty="0"/>
          </a:p>
        </p:txBody>
      </p:sp>
      <p:sp>
        <p:nvSpPr>
          <p:cNvPr id="4" name="ZoneTexte 3"/>
          <p:cNvSpPr txBox="1"/>
          <p:nvPr/>
        </p:nvSpPr>
        <p:spPr>
          <a:xfrm>
            <a:off x="4413849" y="192301"/>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9" name="ZoneTexte 8"/>
          <p:cNvSpPr txBox="1"/>
          <p:nvPr/>
        </p:nvSpPr>
        <p:spPr>
          <a:xfrm>
            <a:off x="0" y="2724885"/>
            <a:ext cx="5249732" cy="1569660"/>
          </a:xfrm>
          <a:prstGeom prst="rect">
            <a:avLst/>
          </a:prstGeom>
          <a:noFill/>
        </p:spPr>
        <p:txBody>
          <a:bodyPr wrap="square" rtlCol="0">
            <a:spAutoFit/>
          </a:bodyPr>
          <a:lstStyle/>
          <a:p>
            <a:pPr algn="ctr"/>
            <a:r>
              <a:rPr lang="fr-FR" sz="1200" dirty="0">
                <a:solidFill>
                  <a:srgbClr val="008000"/>
                </a:solidFill>
              </a:rPr>
              <a:t>Dans les années 1980, des organisations de conservation ont averti </a:t>
            </a:r>
            <a:r>
              <a:rPr lang="fr-FR" sz="1200" dirty="0" smtClean="0">
                <a:solidFill>
                  <a:srgbClr val="008000"/>
                </a:solidFill>
              </a:rPr>
              <a:t>qu’une </a:t>
            </a:r>
            <a:r>
              <a:rPr lang="fr-FR" sz="1200" dirty="0">
                <a:solidFill>
                  <a:srgbClr val="008000"/>
                </a:solidFill>
              </a:rPr>
              <a:t>fois </a:t>
            </a:r>
            <a:r>
              <a:rPr lang="fr-FR" sz="1200" dirty="0" smtClean="0">
                <a:solidFill>
                  <a:srgbClr val="008000"/>
                </a:solidFill>
              </a:rPr>
              <a:t>détruites</a:t>
            </a:r>
            <a:r>
              <a:rPr lang="fr-FR" sz="1200" dirty="0">
                <a:solidFill>
                  <a:srgbClr val="008000"/>
                </a:solidFill>
              </a:rPr>
              <a:t>, les forêts tropicales ne pourraient jamais être </a:t>
            </a:r>
            <a:r>
              <a:rPr lang="fr-FR" sz="1200" dirty="0" smtClean="0">
                <a:solidFill>
                  <a:srgbClr val="008000"/>
                </a:solidFill>
              </a:rPr>
              <a:t>restaurées</a:t>
            </a:r>
            <a:r>
              <a:rPr lang="fr-FR" sz="1200" dirty="0">
                <a:solidFill>
                  <a:srgbClr val="008000"/>
                </a:solidFill>
              </a:rPr>
              <a:t>. Trente années de recherche de restauration remettent maintenant </a:t>
            </a:r>
            <a:r>
              <a:rPr lang="fr-FR" sz="1200" dirty="0" smtClean="0">
                <a:solidFill>
                  <a:srgbClr val="008000"/>
                </a:solidFill>
              </a:rPr>
              <a:t>en  cause cette certitude : </a:t>
            </a:r>
            <a:r>
              <a:rPr lang="fr-FR" sz="1200" dirty="0">
                <a:solidFill>
                  <a:srgbClr val="008000"/>
                </a:solidFill>
              </a:rPr>
              <a:t>a) Ce site dans le parc national </a:t>
            </a:r>
            <a:r>
              <a:rPr lang="fr-FR" sz="1200" dirty="0" err="1">
                <a:solidFill>
                  <a:srgbClr val="008000"/>
                </a:solidFill>
              </a:rPr>
              <a:t>Doi</a:t>
            </a:r>
            <a:r>
              <a:rPr lang="fr-FR" sz="1200" dirty="0">
                <a:solidFill>
                  <a:srgbClr val="008000"/>
                </a:solidFill>
              </a:rPr>
              <a:t> </a:t>
            </a:r>
            <a:r>
              <a:rPr lang="fr-FR" sz="1200" dirty="0" err="1">
                <a:solidFill>
                  <a:srgbClr val="008000"/>
                </a:solidFill>
              </a:rPr>
              <a:t>Suthep</a:t>
            </a:r>
            <a:r>
              <a:rPr lang="fr-FR" sz="1200" dirty="0">
                <a:solidFill>
                  <a:srgbClr val="008000"/>
                </a:solidFill>
              </a:rPr>
              <a:t>-Pui, N. Thaïlande a été déboisé, plus cultivée et ensuite brûlé. La souche d'arbre noir était l'un des arbres de la forêt d'origine. Les populations locales ont fait équipe avec les scientifiques pour réparer leur bassin versant</a:t>
            </a:r>
            <a:r>
              <a:rPr lang="fr-FR" sz="1200" dirty="0" smtClean="0">
                <a:solidFill>
                  <a:srgbClr val="008000"/>
                </a:solidFill>
              </a:rPr>
              <a:t>. </a:t>
            </a:r>
            <a:r>
              <a:rPr lang="fr-FR" sz="1200" dirty="0">
                <a:solidFill>
                  <a:srgbClr val="008000"/>
                </a:solidFill>
              </a:rPr>
              <a:t>Source : </a:t>
            </a:r>
            <a:r>
              <a:rPr lang="fr-FR" sz="1200" dirty="0">
                <a:solidFill>
                  <a:srgbClr val="008000"/>
                </a:solidFill>
                <a:hlinkClick r:id="rId2"/>
              </a:rPr>
              <a:t>https://</a:t>
            </a:r>
            <a:r>
              <a:rPr lang="fr-FR" sz="1200" dirty="0" smtClean="0">
                <a:solidFill>
                  <a:srgbClr val="008000"/>
                </a:solidFill>
                <a:hlinkClick r:id="rId2"/>
              </a:rPr>
              <a:t>en.wikipedia.org/wiki/Forest_restoration</a:t>
            </a:r>
            <a:r>
              <a:rPr lang="fr-FR" sz="1200" dirty="0" smtClean="0">
                <a:solidFill>
                  <a:srgbClr val="008000"/>
                </a:solidFill>
              </a:rPr>
              <a:t> </a:t>
            </a:r>
            <a:endParaRPr lang="fr-FR" sz="1200" dirty="0">
              <a:solidFill>
                <a:srgbClr val="008000"/>
              </a:solidFill>
            </a:endParaRPr>
          </a:p>
        </p:txBody>
      </p:sp>
      <p:sp>
        <p:nvSpPr>
          <p:cNvPr id="11" name="Rectangle 10"/>
          <p:cNvSpPr/>
          <p:nvPr/>
        </p:nvSpPr>
        <p:spPr>
          <a:xfrm>
            <a:off x="5355018" y="2505017"/>
            <a:ext cx="3514163" cy="1200329"/>
          </a:xfrm>
          <a:prstGeom prst="rect">
            <a:avLst/>
          </a:prstGeom>
        </p:spPr>
        <p:txBody>
          <a:bodyPr wrap="square">
            <a:spAutoFit/>
          </a:bodyPr>
          <a:lstStyle/>
          <a:p>
            <a:pPr algn="ctr"/>
            <a:r>
              <a:rPr lang="fr-FR" sz="1200" dirty="0">
                <a:solidFill>
                  <a:srgbClr val="008000"/>
                </a:solidFill>
                <a:latin typeface="Calibri" panose="020F0502020204030204" pitchFamily="34" charset="0"/>
              </a:rPr>
              <a:t>b) des espèces d'arbres prévention des incendies, nourrir la régénération naturelle et cadres de plantation ont entraîné dans les arbres poussant au-dessus de la canopée des mauvaises herbes dans un an</a:t>
            </a:r>
            <a:r>
              <a:rPr lang="fr-FR" sz="1200" dirty="0" smtClean="0">
                <a:solidFill>
                  <a:srgbClr val="008000"/>
                </a:solidFill>
                <a:latin typeface="Calibri" panose="020F0502020204030204" pitchFamily="34" charset="0"/>
              </a:rPr>
              <a:t>. </a:t>
            </a:r>
            <a:r>
              <a:rPr lang="fr-FR" sz="1200" dirty="0">
                <a:solidFill>
                  <a:srgbClr val="008000"/>
                </a:solidFill>
              </a:rPr>
              <a:t>. Source : </a:t>
            </a:r>
            <a:r>
              <a:rPr lang="fr-FR" sz="1200" dirty="0">
                <a:solidFill>
                  <a:srgbClr val="008000"/>
                </a:solidFill>
                <a:hlinkClick r:id="rId2"/>
              </a:rPr>
              <a:t>https://en.wikipedia.org/wiki/Forest_restoration</a:t>
            </a:r>
            <a:r>
              <a:rPr lang="fr-FR" sz="1200" dirty="0">
                <a:solidFill>
                  <a:srgbClr val="008000"/>
                </a:solidFill>
              </a:rPr>
              <a:t> </a:t>
            </a:r>
          </a:p>
        </p:txBody>
      </p:sp>
      <p:sp>
        <p:nvSpPr>
          <p:cNvPr id="12" name="Rectangle 11"/>
          <p:cNvSpPr/>
          <p:nvPr/>
        </p:nvSpPr>
        <p:spPr>
          <a:xfrm>
            <a:off x="8735209" y="2166397"/>
            <a:ext cx="3302598" cy="646331"/>
          </a:xfrm>
          <a:prstGeom prst="rect">
            <a:avLst/>
          </a:prstGeom>
        </p:spPr>
        <p:txBody>
          <a:bodyPr wrap="square">
            <a:spAutoFit/>
          </a:bodyPr>
          <a:lstStyle/>
          <a:p>
            <a:pPr algn="ctr"/>
            <a:r>
              <a:rPr lang="fr-FR" sz="1200" dirty="0">
                <a:solidFill>
                  <a:srgbClr val="008000"/>
                </a:solidFill>
                <a:latin typeface="Calibri" panose="020F0502020204030204" pitchFamily="34" charset="0"/>
              </a:rPr>
              <a:t>c) Après 12 ans, la forêt restaurée submergé la souche d'arbre noir</a:t>
            </a:r>
            <a:r>
              <a:rPr lang="fr-FR" sz="1200" dirty="0" smtClean="0">
                <a:solidFill>
                  <a:srgbClr val="008000"/>
                </a:solidFill>
                <a:latin typeface="Calibri" panose="020F0502020204030204" pitchFamily="34" charset="0"/>
              </a:rPr>
              <a:t>. </a:t>
            </a:r>
            <a:r>
              <a:rPr lang="fr-FR" sz="1200" dirty="0">
                <a:solidFill>
                  <a:srgbClr val="008000"/>
                </a:solidFill>
              </a:rPr>
              <a:t>. Source : </a:t>
            </a:r>
            <a:r>
              <a:rPr lang="fr-FR" sz="1200" dirty="0">
                <a:solidFill>
                  <a:srgbClr val="008000"/>
                </a:solidFill>
                <a:hlinkClick r:id="rId2"/>
              </a:rPr>
              <a:t>https://en.wikipedia.org/wiki/Forest_restoration</a:t>
            </a:r>
            <a:r>
              <a:rPr lang="fr-FR" sz="1200" dirty="0">
                <a:solidFill>
                  <a:srgbClr val="008000"/>
                </a:solidFill>
              </a:rPr>
              <a:t> </a:t>
            </a:r>
          </a:p>
        </p:txBody>
      </p:sp>
      <p:pic>
        <p:nvPicPr>
          <p:cNvPr id="15" name="Imag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2900" y="917018"/>
            <a:ext cx="2438400" cy="1619250"/>
          </a:xfrm>
          <a:prstGeom prst="rect">
            <a:avLst/>
          </a:prstGeom>
        </p:spPr>
      </p:pic>
      <p:pic>
        <p:nvPicPr>
          <p:cNvPr id="16" name="Imag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9732" y="981810"/>
            <a:ext cx="2619375" cy="1743075"/>
          </a:xfrm>
          <a:prstGeom prst="rect">
            <a:avLst/>
          </a:prstGeom>
        </p:spPr>
      </p:pic>
      <p:pic>
        <p:nvPicPr>
          <p:cNvPr id="17" name="Imag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7928" y="337597"/>
            <a:ext cx="2495550" cy="1828800"/>
          </a:xfrm>
          <a:prstGeom prst="rect">
            <a:avLst/>
          </a:prstGeom>
        </p:spPr>
      </p:pic>
      <p:sp>
        <p:nvSpPr>
          <p:cNvPr id="18" name="Rectangle 17"/>
          <p:cNvSpPr/>
          <p:nvPr/>
        </p:nvSpPr>
        <p:spPr>
          <a:xfrm>
            <a:off x="125507" y="4393944"/>
            <a:ext cx="5124225" cy="1754326"/>
          </a:xfrm>
          <a:prstGeom prst="rect">
            <a:avLst/>
          </a:prstGeom>
        </p:spPr>
        <p:txBody>
          <a:bodyPr wrap="square">
            <a:spAutoFit/>
          </a:bodyPr>
          <a:lstStyle/>
          <a:p>
            <a:pPr algn="just"/>
            <a:r>
              <a:rPr lang="fr-FR" sz="1200" dirty="0">
                <a:solidFill>
                  <a:srgbClr val="008000"/>
                </a:solidFill>
                <a:latin typeface="MetaPlusMedium-Caps"/>
              </a:rPr>
              <a:t>Area de </a:t>
            </a:r>
            <a:r>
              <a:rPr lang="fr-FR" sz="1200" dirty="0" err="1">
                <a:solidFill>
                  <a:srgbClr val="008000"/>
                </a:solidFill>
                <a:latin typeface="MetaPlusMedium-Caps"/>
              </a:rPr>
              <a:t>Conservacion</a:t>
            </a:r>
            <a:r>
              <a:rPr lang="fr-FR" sz="1200" dirty="0">
                <a:solidFill>
                  <a:srgbClr val="008000"/>
                </a:solidFill>
                <a:latin typeface="MetaPlusMedium-Caps"/>
              </a:rPr>
              <a:t> Guanacaste : (A) Les limites forestières de </a:t>
            </a:r>
            <a:r>
              <a:rPr lang="fr-FR" sz="1200" dirty="0" err="1">
                <a:solidFill>
                  <a:srgbClr val="008000"/>
                </a:solidFill>
                <a:latin typeface="MetaPlusMedium-Caps"/>
              </a:rPr>
              <a:t>Jaragua</a:t>
            </a:r>
            <a:r>
              <a:rPr lang="fr-FR" sz="1200" dirty="0">
                <a:solidFill>
                  <a:srgbClr val="008000"/>
                </a:solidFill>
                <a:latin typeface="MetaPlusMedium-Caps"/>
              </a:rPr>
              <a:t> étaient caractéristiques de dizaines de milliers d’hectares de l’ACG au début du processus de restauration (photo prise en décembre 1980). Agé d’au moins 200 ans, le pâturage était autrefois occupé par les herbes autochtones qui étaient brûlées tous les 1 à 3 ans. La forêt secondaire de vieux chênes a conservé plus de 100 espèces d’arbres. (B) La même vue (photo prise en novembre 2000) après 17 ans de prévention des incendies. La canopée de la forêt de chênes est encore visible et la main de Winnie </a:t>
            </a:r>
            <a:r>
              <a:rPr lang="fr-FR" sz="1200" dirty="0" err="1">
                <a:solidFill>
                  <a:srgbClr val="008000"/>
                </a:solidFill>
                <a:latin typeface="MetaPlusMedium-Caps"/>
              </a:rPr>
              <a:t>Hallwach</a:t>
            </a:r>
            <a:r>
              <a:rPr lang="fr-FR" sz="1200" dirty="0">
                <a:solidFill>
                  <a:srgbClr val="008000"/>
                </a:solidFill>
                <a:latin typeface="MetaPlusMedium-Caps"/>
              </a:rPr>
              <a:t> se situe à 2 m au-dessus du sol. </a:t>
            </a:r>
            <a:endParaRPr lang="fr-FR" sz="1200" dirty="0" smtClean="0">
              <a:solidFill>
                <a:srgbClr val="008000"/>
              </a:solidFill>
              <a:latin typeface="MetaPlusMedium-Caps"/>
            </a:endParaRPr>
          </a:p>
        </p:txBody>
      </p:sp>
      <p:pic>
        <p:nvPicPr>
          <p:cNvPr id="19" name="Imag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9732" y="3879058"/>
            <a:ext cx="3152775" cy="2095500"/>
          </a:xfrm>
          <a:prstGeom prst="rect">
            <a:avLst/>
          </a:prstGeom>
        </p:spPr>
      </p:pic>
      <p:pic>
        <p:nvPicPr>
          <p:cNvPr id="20" name="Imag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29033" y="3917158"/>
            <a:ext cx="3152775" cy="2057400"/>
          </a:xfrm>
          <a:prstGeom prst="rect">
            <a:avLst/>
          </a:prstGeom>
        </p:spPr>
      </p:pic>
      <p:sp>
        <p:nvSpPr>
          <p:cNvPr id="21" name="ZoneTexte 20"/>
          <p:cNvSpPr txBox="1"/>
          <p:nvPr/>
        </p:nvSpPr>
        <p:spPr>
          <a:xfrm>
            <a:off x="125507" y="6051943"/>
            <a:ext cx="11912300" cy="646331"/>
          </a:xfrm>
          <a:prstGeom prst="rect">
            <a:avLst/>
          </a:prstGeom>
          <a:noFill/>
        </p:spPr>
        <p:txBody>
          <a:bodyPr wrap="square" rtlCol="0">
            <a:spAutoFit/>
          </a:bodyPr>
          <a:lstStyle/>
          <a:p>
            <a:pPr algn="just"/>
            <a:r>
              <a:rPr lang="fr-FR" sz="1200" dirty="0">
                <a:solidFill>
                  <a:srgbClr val="008000"/>
                </a:solidFill>
                <a:latin typeface="MetaPlusMedium-Caps"/>
              </a:rPr>
              <a:t>La régénération est dominée par </a:t>
            </a:r>
            <a:r>
              <a:rPr lang="fr-FR" sz="1200" i="1" dirty="0" err="1">
                <a:solidFill>
                  <a:srgbClr val="008000"/>
                </a:solidFill>
                <a:latin typeface="MetaPlusMedium-Caps"/>
              </a:rPr>
              <a:t>Rehdera</a:t>
            </a:r>
            <a:r>
              <a:rPr lang="fr-FR" sz="1200" i="1" dirty="0">
                <a:solidFill>
                  <a:srgbClr val="008000"/>
                </a:solidFill>
                <a:latin typeface="MetaPlusMedium-Caps"/>
              </a:rPr>
              <a:t> </a:t>
            </a:r>
            <a:r>
              <a:rPr lang="fr-FR" sz="1200" i="1" dirty="0" err="1">
                <a:solidFill>
                  <a:srgbClr val="008000"/>
                </a:solidFill>
                <a:latin typeface="MetaPlusMedium-Caps"/>
              </a:rPr>
              <a:t>trinervis</a:t>
            </a:r>
            <a:r>
              <a:rPr lang="fr-FR" sz="1200" i="1" dirty="0">
                <a:solidFill>
                  <a:srgbClr val="008000"/>
                </a:solidFill>
                <a:latin typeface="MetaPlusMedium-Caps"/>
              </a:rPr>
              <a:t> </a:t>
            </a:r>
            <a:r>
              <a:rPr lang="fr-FR" sz="1200" dirty="0">
                <a:solidFill>
                  <a:srgbClr val="008000"/>
                </a:solidFill>
                <a:latin typeface="MetaPlusMedium-Caps"/>
              </a:rPr>
              <a:t>(</a:t>
            </a:r>
            <a:r>
              <a:rPr lang="fr-FR" sz="1200" i="1" dirty="0" err="1">
                <a:solidFill>
                  <a:srgbClr val="008000"/>
                </a:solidFill>
                <a:latin typeface="MetaPlusMedium-Caps"/>
              </a:rPr>
              <a:t>Verbenaceae</a:t>
            </a:r>
            <a:r>
              <a:rPr lang="fr-FR" sz="1200" dirty="0">
                <a:solidFill>
                  <a:srgbClr val="008000"/>
                </a:solidFill>
                <a:latin typeface="MetaPlusMedium-Caps"/>
              </a:rPr>
              <a:t>), un arbre moyen dont les graines sont dispersées par le vent, mélangé avec 70 autres espèces ligneuses. Une telle invasion des pâturages par la forêt à la suite de la prévention des incendies est maintenant caractéristique de dizaines de milliers d’hectares de l’ACG. (Photos: Daniel </a:t>
            </a:r>
            <a:r>
              <a:rPr lang="fr-FR" sz="1200" dirty="0" err="1">
                <a:solidFill>
                  <a:srgbClr val="008000"/>
                </a:solidFill>
                <a:latin typeface="MetaPlusMedium-Caps"/>
              </a:rPr>
              <a:t>Janzen</a:t>
            </a:r>
            <a:r>
              <a:rPr lang="fr-FR" sz="1200" dirty="0" smtClean="0">
                <a:solidFill>
                  <a:srgbClr val="008000"/>
                </a:solidFill>
                <a:latin typeface="MetaPlusMedium-Caps"/>
              </a:rPr>
              <a:t>.). </a:t>
            </a:r>
            <a:r>
              <a:rPr lang="fr-FR" sz="1200" dirty="0">
                <a:solidFill>
                  <a:srgbClr val="008000"/>
                </a:solidFill>
              </a:rPr>
              <a:t>Source </a:t>
            </a:r>
            <a:r>
              <a:rPr lang="fr-FR" sz="1200" dirty="0" smtClean="0">
                <a:solidFill>
                  <a:srgbClr val="008000"/>
                </a:solidFill>
              </a:rPr>
              <a:t>photos: </a:t>
            </a:r>
            <a:r>
              <a:rPr lang="fr-FR" sz="1200" dirty="0" err="1">
                <a:solidFill>
                  <a:srgbClr val="008000"/>
                </a:solidFill>
              </a:rPr>
              <a:t>Chap</a:t>
            </a:r>
            <a:r>
              <a:rPr lang="fr-FR" sz="1200" dirty="0">
                <a:solidFill>
                  <a:srgbClr val="008000"/>
                </a:solidFill>
              </a:rPr>
              <a:t> 5. </a:t>
            </a:r>
            <a:r>
              <a:rPr lang="en-US" sz="1200" dirty="0">
                <a:solidFill>
                  <a:srgbClr val="008000"/>
                </a:solidFill>
              </a:rPr>
              <a:t>Case study 3 – Area de </a:t>
            </a:r>
            <a:r>
              <a:rPr lang="en-US" sz="1200" dirty="0" err="1">
                <a:solidFill>
                  <a:srgbClr val="008000"/>
                </a:solidFill>
              </a:rPr>
              <a:t>Conservacion</a:t>
            </a:r>
            <a:r>
              <a:rPr lang="en-US" sz="1200" dirty="0">
                <a:solidFill>
                  <a:srgbClr val="008000"/>
                </a:solidFill>
              </a:rPr>
              <a:t> Guanacaste (ACG</a:t>
            </a:r>
            <a:r>
              <a:rPr lang="en-US" sz="1200" dirty="0" smtClean="0">
                <a:solidFill>
                  <a:srgbClr val="008000"/>
                </a:solidFill>
              </a:rPr>
              <a:t>). In </a:t>
            </a:r>
            <a:r>
              <a:rPr lang="fr-FR" sz="1200" i="1" dirty="0" smtClean="0">
                <a:solidFill>
                  <a:srgbClr val="008000"/>
                </a:solidFill>
              </a:rPr>
              <a:t>Restauration </a:t>
            </a:r>
            <a:r>
              <a:rPr lang="fr-FR" sz="1200" i="1" dirty="0">
                <a:solidFill>
                  <a:srgbClr val="008000"/>
                </a:solidFill>
              </a:rPr>
              <a:t>des forêts tropicales</a:t>
            </a:r>
            <a:r>
              <a:rPr lang="fr-FR" sz="1200" dirty="0">
                <a:solidFill>
                  <a:srgbClr val="008000"/>
                </a:solidFill>
              </a:rPr>
              <a:t>, page 125</a:t>
            </a:r>
            <a:r>
              <a:rPr lang="fr-FR" sz="1200" dirty="0" smtClean="0">
                <a:solidFill>
                  <a:srgbClr val="008000"/>
                </a:solidFill>
              </a:rPr>
              <a:t>. </a:t>
            </a:r>
            <a:r>
              <a:rPr lang="fr-FR" sz="1200" dirty="0">
                <a:solidFill>
                  <a:srgbClr val="008000"/>
                </a:solidFill>
                <a:latin typeface="Calibri" panose="020F0502020204030204" pitchFamily="34" charset="0"/>
              </a:rPr>
              <a:t>↑</a:t>
            </a:r>
            <a:endParaRPr lang="fr-FR" sz="1200" dirty="0">
              <a:solidFill>
                <a:srgbClr val="008000"/>
              </a:solidFill>
            </a:endParaRPr>
          </a:p>
        </p:txBody>
      </p:sp>
      <p:sp>
        <p:nvSpPr>
          <p:cNvPr id="22" name="ZoneTexte 21"/>
          <p:cNvSpPr txBox="1"/>
          <p:nvPr/>
        </p:nvSpPr>
        <p:spPr>
          <a:xfrm>
            <a:off x="5355018" y="5459253"/>
            <a:ext cx="324128" cy="369332"/>
          </a:xfrm>
          <a:prstGeom prst="rect">
            <a:avLst/>
          </a:prstGeom>
          <a:noFill/>
        </p:spPr>
        <p:txBody>
          <a:bodyPr wrap="square" rtlCol="0">
            <a:spAutoFit/>
          </a:bodyPr>
          <a:lstStyle/>
          <a:p>
            <a:r>
              <a:rPr lang="fr-FR" b="1" dirty="0" smtClean="0">
                <a:solidFill>
                  <a:schemeClr val="bg1"/>
                </a:solidFill>
              </a:rPr>
              <a:t>A</a:t>
            </a:r>
            <a:endParaRPr lang="fr-FR" b="1" dirty="0">
              <a:solidFill>
                <a:schemeClr val="bg1"/>
              </a:solidFill>
            </a:endParaRPr>
          </a:p>
        </p:txBody>
      </p:sp>
      <p:sp>
        <p:nvSpPr>
          <p:cNvPr id="23" name="ZoneTexte 22"/>
          <p:cNvSpPr txBox="1"/>
          <p:nvPr/>
        </p:nvSpPr>
        <p:spPr>
          <a:xfrm>
            <a:off x="8735209" y="5459253"/>
            <a:ext cx="324128" cy="369332"/>
          </a:xfrm>
          <a:prstGeom prst="rect">
            <a:avLst/>
          </a:prstGeom>
          <a:noFill/>
        </p:spPr>
        <p:txBody>
          <a:bodyPr wrap="square" rtlCol="0">
            <a:spAutoFit/>
          </a:bodyPr>
          <a:lstStyle/>
          <a:p>
            <a:r>
              <a:rPr lang="fr-FR" b="1" dirty="0">
                <a:solidFill>
                  <a:schemeClr val="bg1"/>
                </a:solidFill>
              </a:rPr>
              <a:t>B</a:t>
            </a:r>
          </a:p>
        </p:txBody>
      </p:sp>
    </p:spTree>
    <p:extLst>
      <p:ext uri="{BB962C8B-B14F-4D97-AF65-F5344CB8AC3E}">
        <p14:creationId xmlns:p14="http://schemas.microsoft.com/office/powerpoint/2010/main" val="17976939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52400" y="126193"/>
            <a:ext cx="792664" cy="310035"/>
          </a:xfrm>
        </p:spPr>
        <p:txBody>
          <a:bodyPr/>
          <a:lstStyle/>
          <a:p>
            <a:fld id="{814B13E8-1059-4FEE-952E-0153852B3488}" type="slidenum">
              <a:rPr lang="fr-FR" smtClean="0"/>
              <a:t>16</a:t>
            </a:fld>
            <a:endParaRPr lang="fr-FR" dirty="0"/>
          </a:p>
        </p:txBody>
      </p:sp>
      <p:sp>
        <p:nvSpPr>
          <p:cNvPr id="4" name="ZoneTexte 3"/>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5" name="ZoneTexte 4"/>
          <p:cNvSpPr txBox="1"/>
          <p:nvPr/>
        </p:nvSpPr>
        <p:spPr>
          <a:xfrm>
            <a:off x="304800" y="1061157"/>
            <a:ext cx="9279467" cy="5632311"/>
          </a:xfrm>
          <a:prstGeom prst="rect">
            <a:avLst/>
          </a:prstGeom>
          <a:noFill/>
        </p:spPr>
        <p:txBody>
          <a:bodyPr wrap="square" rtlCol="0">
            <a:spAutoFit/>
          </a:bodyPr>
          <a:lstStyle/>
          <a:p>
            <a:r>
              <a:rPr lang="fr-FR" b="1" dirty="0" smtClean="0">
                <a:solidFill>
                  <a:srgbClr val="008000"/>
                </a:solidFill>
              </a:rPr>
              <a:t>Sélection des espèces / essences forestières</a:t>
            </a:r>
            <a:endParaRPr lang="fr-FR" b="1" dirty="0">
              <a:solidFill>
                <a:srgbClr val="008000"/>
              </a:solidFill>
            </a:endParaRPr>
          </a:p>
          <a:p>
            <a:r>
              <a:rPr lang="fr-FR" dirty="0">
                <a:solidFill>
                  <a:srgbClr val="008000"/>
                </a:solidFill>
              </a:rPr>
              <a:t>• </a:t>
            </a:r>
            <a:r>
              <a:rPr lang="fr-FR" dirty="0" smtClean="0">
                <a:solidFill>
                  <a:srgbClr val="008000"/>
                </a:solidFill>
              </a:rPr>
              <a:t>Livres / guides de </a:t>
            </a:r>
            <a:r>
              <a:rPr lang="fr-FR" dirty="0">
                <a:solidFill>
                  <a:srgbClr val="008000"/>
                </a:solidFill>
              </a:rPr>
              <a:t>référence</a:t>
            </a:r>
            <a:r>
              <a:rPr lang="fr-FR" dirty="0" smtClean="0">
                <a:solidFill>
                  <a:srgbClr val="008000"/>
                </a:solidFill>
              </a:rPr>
              <a:t> des arbres natifs pour identifier correctement </a:t>
            </a:r>
            <a:r>
              <a:rPr lang="fr-FR" dirty="0">
                <a:solidFill>
                  <a:srgbClr val="008000"/>
                </a:solidFill>
              </a:rPr>
              <a:t>les espèces d'arbres </a:t>
            </a:r>
            <a:r>
              <a:rPr lang="fr-FR" dirty="0" smtClean="0">
                <a:solidFill>
                  <a:srgbClr val="008000"/>
                </a:solidFill>
              </a:rPr>
              <a:t>et pour la </a:t>
            </a:r>
            <a:r>
              <a:rPr lang="fr-FR" dirty="0">
                <a:solidFill>
                  <a:srgbClr val="008000"/>
                </a:solidFill>
              </a:rPr>
              <a:t>connaissance des espèces d'arbres appropriés </a:t>
            </a:r>
            <a:r>
              <a:rPr lang="fr-FR" dirty="0" smtClean="0">
                <a:solidFill>
                  <a:srgbClr val="008000"/>
                </a:solidFill>
              </a:rPr>
              <a:t>au site spécifique choisi.</a:t>
            </a:r>
            <a:endParaRPr lang="fr-FR" dirty="0">
              <a:solidFill>
                <a:srgbClr val="008000"/>
              </a:solidFill>
            </a:endParaRPr>
          </a:p>
          <a:p>
            <a:r>
              <a:rPr lang="fr-FR" dirty="0">
                <a:solidFill>
                  <a:srgbClr val="008000"/>
                </a:solidFill>
              </a:rPr>
              <a:t>• </a:t>
            </a:r>
            <a:r>
              <a:rPr lang="fr-FR" dirty="0" smtClean="0">
                <a:solidFill>
                  <a:srgbClr val="008000"/>
                </a:solidFill>
              </a:rPr>
              <a:t>Sources </a:t>
            </a:r>
            <a:r>
              <a:rPr lang="fr-FR" dirty="0">
                <a:solidFill>
                  <a:srgbClr val="008000"/>
                </a:solidFill>
              </a:rPr>
              <a:t>(</a:t>
            </a:r>
            <a:r>
              <a:rPr lang="fr-FR" dirty="0" smtClean="0">
                <a:solidFill>
                  <a:srgbClr val="008000"/>
                </a:solidFill>
              </a:rPr>
              <a:t>Locale </a:t>
            </a:r>
            <a:r>
              <a:rPr lang="fr-FR" dirty="0">
                <a:solidFill>
                  <a:srgbClr val="008000"/>
                </a:solidFill>
              </a:rPr>
              <a:t>/ </a:t>
            </a:r>
            <a:r>
              <a:rPr lang="fr-FR" dirty="0" smtClean="0">
                <a:solidFill>
                  <a:srgbClr val="008000"/>
                </a:solidFill>
              </a:rPr>
              <a:t>Région / Pays) </a:t>
            </a:r>
            <a:r>
              <a:rPr lang="fr-FR" dirty="0">
                <a:solidFill>
                  <a:srgbClr val="008000"/>
                </a:solidFill>
              </a:rPr>
              <a:t>des </a:t>
            </a:r>
            <a:r>
              <a:rPr lang="fr-FR" dirty="0" smtClean="0">
                <a:solidFill>
                  <a:srgbClr val="008000"/>
                </a:solidFill>
              </a:rPr>
              <a:t>échantillonnages / des récoltes.</a:t>
            </a:r>
          </a:p>
          <a:p>
            <a:endParaRPr lang="fr-FR" dirty="0">
              <a:solidFill>
                <a:srgbClr val="008000"/>
              </a:solidFill>
            </a:endParaRPr>
          </a:p>
          <a:p>
            <a:r>
              <a:rPr lang="fr-FR" dirty="0" smtClean="0">
                <a:solidFill>
                  <a:srgbClr val="008000"/>
                </a:solidFill>
              </a:rPr>
              <a:t>Préparation éventuelle du terrain (non obligatoire)</a:t>
            </a:r>
            <a:endParaRPr lang="fr-FR" dirty="0">
              <a:solidFill>
                <a:srgbClr val="008000"/>
              </a:solidFill>
            </a:endParaRPr>
          </a:p>
          <a:p>
            <a:r>
              <a:rPr lang="fr-FR" dirty="0">
                <a:solidFill>
                  <a:srgbClr val="008000"/>
                </a:solidFill>
              </a:rPr>
              <a:t>• Retirer </a:t>
            </a:r>
            <a:r>
              <a:rPr lang="fr-FR" dirty="0" smtClean="0">
                <a:solidFill>
                  <a:srgbClr val="008000"/>
                </a:solidFill>
              </a:rPr>
              <a:t>le tapis, éventuellement, dense des mauvaises herbes</a:t>
            </a:r>
            <a:endParaRPr lang="fr-FR" dirty="0">
              <a:solidFill>
                <a:srgbClr val="008000"/>
              </a:solidFill>
            </a:endParaRPr>
          </a:p>
          <a:p>
            <a:r>
              <a:rPr lang="fr-FR" dirty="0">
                <a:solidFill>
                  <a:srgbClr val="008000"/>
                </a:solidFill>
              </a:rPr>
              <a:t>• Couper et enlever soigneusement </a:t>
            </a:r>
            <a:r>
              <a:rPr lang="fr-FR" dirty="0" smtClean="0">
                <a:solidFill>
                  <a:srgbClr val="008000"/>
                </a:solidFill>
              </a:rPr>
              <a:t>les tiges souterraines de certaines espèces envahissantes (rhizomes …).</a:t>
            </a:r>
          </a:p>
          <a:p>
            <a:r>
              <a:rPr lang="fr-FR" dirty="0" smtClean="0">
                <a:solidFill>
                  <a:srgbClr val="008000"/>
                </a:solidFill>
              </a:rPr>
              <a:t>• Conserver des </a:t>
            </a:r>
            <a:r>
              <a:rPr lang="fr-FR" dirty="0">
                <a:solidFill>
                  <a:srgbClr val="008000"/>
                </a:solidFill>
              </a:rPr>
              <a:t>bandes de </a:t>
            </a:r>
            <a:r>
              <a:rPr lang="fr-FR" dirty="0" smtClean="0">
                <a:solidFill>
                  <a:srgbClr val="008000"/>
                </a:solidFill>
              </a:rPr>
              <a:t>végétation dans les « clairières », </a:t>
            </a:r>
            <a:r>
              <a:rPr lang="fr-FR" dirty="0">
                <a:solidFill>
                  <a:srgbClr val="008000"/>
                </a:solidFill>
              </a:rPr>
              <a:t>à grande échelle</a:t>
            </a:r>
            <a:r>
              <a:rPr lang="fr-FR" dirty="0" smtClean="0">
                <a:solidFill>
                  <a:srgbClr val="008000"/>
                </a:solidFill>
              </a:rPr>
              <a:t>, sur </a:t>
            </a:r>
            <a:r>
              <a:rPr lang="fr-FR" dirty="0">
                <a:solidFill>
                  <a:srgbClr val="008000"/>
                </a:solidFill>
              </a:rPr>
              <a:t>les pentes afin de minimiser l'érosion des </a:t>
            </a:r>
            <a:r>
              <a:rPr lang="fr-FR" dirty="0" smtClean="0">
                <a:solidFill>
                  <a:srgbClr val="008000"/>
                </a:solidFill>
              </a:rPr>
              <a:t>sols.</a:t>
            </a:r>
            <a:endParaRPr lang="fr-FR" dirty="0">
              <a:solidFill>
                <a:srgbClr val="008000"/>
              </a:solidFill>
            </a:endParaRPr>
          </a:p>
          <a:p>
            <a:r>
              <a:rPr lang="fr-FR" dirty="0">
                <a:solidFill>
                  <a:srgbClr val="008000"/>
                </a:solidFill>
              </a:rPr>
              <a:t>• Conserver les </a:t>
            </a:r>
            <a:r>
              <a:rPr lang="fr-FR" dirty="0" smtClean="0">
                <a:solidFill>
                  <a:srgbClr val="008000"/>
                </a:solidFill>
              </a:rPr>
              <a:t>troncs des arbres </a:t>
            </a:r>
            <a:r>
              <a:rPr lang="fr-FR" dirty="0">
                <a:solidFill>
                  <a:srgbClr val="008000"/>
                </a:solidFill>
              </a:rPr>
              <a:t>tombés et les espèces d'arbres </a:t>
            </a:r>
            <a:r>
              <a:rPr lang="fr-FR" dirty="0" smtClean="0">
                <a:solidFill>
                  <a:srgbClr val="008000"/>
                </a:solidFill>
              </a:rPr>
              <a:t>désirables (souhaités) existants </a:t>
            </a:r>
            <a:r>
              <a:rPr lang="fr-FR" dirty="0">
                <a:solidFill>
                  <a:srgbClr val="008000"/>
                </a:solidFill>
              </a:rPr>
              <a:t>pour attirer la vie </a:t>
            </a:r>
            <a:r>
              <a:rPr lang="fr-FR" dirty="0" smtClean="0">
                <a:solidFill>
                  <a:srgbClr val="008000"/>
                </a:solidFill>
              </a:rPr>
              <a:t>sauvage.</a:t>
            </a:r>
          </a:p>
          <a:p>
            <a:endParaRPr lang="fr-FR" dirty="0">
              <a:solidFill>
                <a:srgbClr val="008000"/>
              </a:solidFill>
            </a:endParaRPr>
          </a:p>
          <a:p>
            <a:r>
              <a:rPr lang="fr-FR" b="1" dirty="0" smtClean="0">
                <a:solidFill>
                  <a:srgbClr val="008000"/>
                </a:solidFill>
              </a:rPr>
              <a:t>Plantations</a:t>
            </a:r>
            <a:endParaRPr lang="fr-FR" b="1" dirty="0">
              <a:solidFill>
                <a:srgbClr val="008000"/>
              </a:solidFill>
            </a:endParaRPr>
          </a:p>
          <a:p>
            <a:r>
              <a:rPr lang="fr-FR" dirty="0">
                <a:solidFill>
                  <a:srgbClr val="008000"/>
                </a:solidFill>
              </a:rPr>
              <a:t>• </a:t>
            </a:r>
            <a:r>
              <a:rPr lang="fr-FR" dirty="0" smtClean="0">
                <a:solidFill>
                  <a:srgbClr val="008000"/>
                </a:solidFill>
              </a:rPr>
              <a:t>S’assurer de la </a:t>
            </a:r>
            <a:r>
              <a:rPr lang="fr-FR" dirty="0">
                <a:solidFill>
                  <a:srgbClr val="008000"/>
                </a:solidFill>
              </a:rPr>
              <a:t>bonne </a:t>
            </a:r>
            <a:r>
              <a:rPr lang="fr-FR" dirty="0" smtClean="0">
                <a:solidFill>
                  <a:srgbClr val="008000"/>
                </a:solidFill>
              </a:rPr>
              <a:t>répartition du </a:t>
            </a:r>
            <a:r>
              <a:rPr lang="fr-FR" dirty="0">
                <a:solidFill>
                  <a:srgbClr val="008000"/>
                </a:solidFill>
              </a:rPr>
              <a:t>mélange</a:t>
            </a:r>
            <a:r>
              <a:rPr lang="fr-FR" dirty="0" smtClean="0">
                <a:solidFill>
                  <a:srgbClr val="008000"/>
                </a:solidFill>
              </a:rPr>
              <a:t> </a:t>
            </a:r>
            <a:r>
              <a:rPr lang="fr-FR" dirty="0">
                <a:solidFill>
                  <a:srgbClr val="008000"/>
                </a:solidFill>
              </a:rPr>
              <a:t>des différentes espèces </a:t>
            </a:r>
            <a:r>
              <a:rPr lang="fr-FR" dirty="0" smtClean="0">
                <a:solidFill>
                  <a:srgbClr val="008000"/>
                </a:solidFill>
              </a:rPr>
              <a:t>d'arbres.</a:t>
            </a:r>
            <a:endParaRPr lang="fr-FR" dirty="0">
              <a:solidFill>
                <a:srgbClr val="008000"/>
              </a:solidFill>
            </a:endParaRPr>
          </a:p>
          <a:p>
            <a:r>
              <a:rPr lang="fr-FR" dirty="0">
                <a:solidFill>
                  <a:srgbClr val="008000"/>
                </a:solidFill>
              </a:rPr>
              <a:t>• La distance de plantation recommandée entre la plantation varie 1-3 mètres de distance selon la taille des gaules, évitant les lignes </a:t>
            </a:r>
            <a:r>
              <a:rPr lang="fr-FR" dirty="0" smtClean="0">
                <a:solidFill>
                  <a:srgbClr val="008000"/>
                </a:solidFill>
              </a:rPr>
              <a:t>droites.</a:t>
            </a:r>
            <a:endParaRPr lang="fr-FR" dirty="0">
              <a:solidFill>
                <a:srgbClr val="008000"/>
              </a:solidFill>
            </a:endParaRPr>
          </a:p>
          <a:p>
            <a:r>
              <a:rPr lang="fr-FR" dirty="0" smtClean="0">
                <a:solidFill>
                  <a:srgbClr val="008000"/>
                </a:solidFill>
              </a:rPr>
              <a:t>•Utiliser </a:t>
            </a:r>
            <a:r>
              <a:rPr lang="fr-FR" dirty="0">
                <a:solidFill>
                  <a:srgbClr val="008000"/>
                </a:solidFill>
              </a:rPr>
              <a:t>la terre d'origine comme remblai pour les nouvelles plantations. </a:t>
            </a:r>
            <a:r>
              <a:rPr lang="fr-FR" dirty="0" smtClean="0">
                <a:solidFill>
                  <a:srgbClr val="008000"/>
                </a:solidFill>
              </a:rPr>
              <a:t>Cela afin </a:t>
            </a:r>
            <a:r>
              <a:rPr lang="fr-FR" dirty="0">
                <a:solidFill>
                  <a:srgbClr val="008000"/>
                </a:solidFill>
              </a:rPr>
              <a:t>d'encourager de nouvelles racines à se développer et </a:t>
            </a:r>
            <a:r>
              <a:rPr lang="fr-FR" dirty="0" smtClean="0">
                <a:solidFill>
                  <a:srgbClr val="008000"/>
                </a:solidFill>
              </a:rPr>
              <a:t>s’installer dans </a:t>
            </a:r>
            <a:r>
              <a:rPr lang="fr-FR" dirty="0">
                <a:solidFill>
                  <a:srgbClr val="008000"/>
                </a:solidFill>
              </a:rPr>
              <a:t>le sol environnant.</a:t>
            </a:r>
          </a:p>
        </p:txBody>
      </p:sp>
      <p:sp>
        <p:nvSpPr>
          <p:cNvPr id="10" name="Rectangle 9"/>
          <p:cNvSpPr/>
          <p:nvPr/>
        </p:nvSpPr>
        <p:spPr>
          <a:xfrm>
            <a:off x="152400" y="564026"/>
            <a:ext cx="3331489" cy="369332"/>
          </a:xfrm>
          <a:prstGeom prst="rect">
            <a:avLst/>
          </a:prstGeom>
        </p:spPr>
        <p:txBody>
          <a:bodyPr wrap="none">
            <a:spAutoFit/>
          </a:bodyPr>
          <a:lstStyle/>
          <a:p>
            <a:r>
              <a:rPr lang="fr-FR" dirty="0">
                <a:solidFill>
                  <a:srgbClr val="008000"/>
                </a:solidFill>
              </a:rPr>
              <a:t>1ter. </a:t>
            </a:r>
            <a:r>
              <a:rPr lang="fr-FR" b="1" dirty="0">
                <a:solidFill>
                  <a:srgbClr val="008000"/>
                </a:solidFill>
              </a:rPr>
              <a:t>Description du </a:t>
            </a:r>
            <a:r>
              <a:rPr lang="fr-FR" b="1" dirty="0" smtClean="0">
                <a:solidFill>
                  <a:srgbClr val="008000"/>
                </a:solidFill>
              </a:rPr>
              <a:t>projet</a:t>
            </a:r>
            <a:r>
              <a:rPr lang="fr-FR" dirty="0" smtClean="0">
                <a:solidFill>
                  <a:srgbClr val="008000"/>
                </a:solidFill>
              </a:rPr>
              <a:t> (suite)</a:t>
            </a:r>
            <a:endParaRPr lang="fr-FR" b="1" dirty="0">
              <a:solidFill>
                <a:srgbClr val="008000"/>
              </a:solidFill>
            </a:endParaRPr>
          </a:p>
        </p:txBody>
      </p:sp>
      <p:pic>
        <p:nvPicPr>
          <p:cNvPr id="3" name="Image 2"/>
          <p:cNvPicPr>
            <a:picLocks noChangeAspect="1"/>
          </p:cNvPicPr>
          <p:nvPr/>
        </p:nvPicPr>
        <p:blipFill>
          <a:blip r:embed="rId2"/>
          <a:stretch>
            <a:fillRect/>
          </a:stretch>
        </p:blipFill>
        <p:spPr>
          <a:xfrm>
            <a:off x="9750777" y="106156"/>
            <a:ext cx="2082800" cy="2976481"/>
          </a:xfrm>
          <a:prstGeom prst="rect">
            <a:avLst/>
          </a:prstGeom>
        </p:spPr>
      </p:pic>
      <p:pic>
        <p:nvPicPr>
          <p:cNvPr id="6" name="Image 5"/>
          <p:cNvPicPr>
            <a:picLocks noChangeAspect="1"/>
          </p:cNvPicPr>
          <p:nvPr/>
        </p:nvPicPr>
        <p:blipFill>
          <a:blip r:embed="rId3"/>
          <a:stretch>
            <a:fillRect/>
          </a:stretch>
        </p:blipFill>
        <p:spPr>
          <a:xfrm>
            <a:off x="9832622" y="3424532"/>
            <a:ext cx="2235200" cy="2989201"/>
          </a:xfrm>
          <a:prstGeom prst="rect">
            <a:avLst/>
          </a:prstGeom>
        </p:spPr>
      </p:pic>
    </p:spTree>
    <p:extLst>
      <p:ext uri="{BB962C8B-B14F-4D97-AF65-F5344CB8AC3E}">
        <p14:creationId xmlns:p14="http://schemas.microsoft.com/office/powerpoint/2010/main" val="102136409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381703" y="192301"/>
            <a:ext cx="854725" cy="290593"/>
          </a:xfrm>
        </p:spPr>
        <p:txBody>
          <a:bodyPr/>
          <a:lstStyle/>
          <a:p>
            <a:fld id="{814B13E8-1059-4FEE-952E-0153852B3488}" type="slidenum">
              <a:rPr lang="fr-FR" smtClean="0"/>
              <a:t>160</a:t>
            </a:fld>
            <a:endParaRPr lang="fr-FR"/>
          </a:p>
        </p:txBody>
      </p:sp>
      <p:sp>
        <p:nvSpPr>
          <p:cNvPr id="3" name="Rectangle 2"/>
          <p:cNvSpPr/>
          <p:nvPr/>
        </p:nvSpPr>
        <p:spPr>
          <a:xfrm>
            <a:off x="381703" y="547686"/>
            <a:ext cx="5991897" cy="369332"/>
          </a:xfrm>
          <a:prstGeom prst="rect">
            <a:avLst/>
          </a:prstGeom>
        </p:spPr>
        <p:txBody>
          <a:bodyPr wrap="none">
            <a:spAutoFit/>
          </a:bodyPr>
          <a:lstStyle/>
          <a:p>
            <a:r>
              <a:rPr lang="fr-FR" dirty="0" smtClean="0">
                <a:solidFill>
                  <a:srgbClr val="008000"/>
                </a:solidFill>
              </a:rPr>
              <a:t>A7. </a:t>
            </a:r>
            <a:r>
              <a:rPr lang="fr-FR" b="1" dirty="0">
                <a:solidFill>
                  <a:srgbClr val="008000"/>
                </a:solidFill>
              </a:rPr>
              <a:t>Méthode des espèces </a:t>
            </a:r>
            <a:r>
              <a:rPr lang="fr-FR" b="1" dirty="0" smtClean="0">
                <a:solidFill>
                  <a:srgbClr val="008000"/>
                </a:solidFill>
              </a:rPr>
              <a:t>cadres </a:t>
            </a:r>
            <a:r>
              <a:rPr lang="fr-FR" b="1" dirty="0">
                <a:solidFill>
                  <a:srgbClr val="008000"/>
                </a:solidFill>
              </a:rPr>
              <a:t>(</a:t>
            </a:r>
            <a:r>
              <a:rPr lang="fr-FR" b="1" dirty="0" smtClean="0">
                <a:solidFill>
                  <a:srgbClr val="008000"/>
                </a:solidFill>
              </a:rPr>
              <a:t>clés) </a:t>
            </a:r>
            <a:r>
              <a:rPr lang="fr-FR" b="1" dirty="0">
                <a:solidFill>
                  <a:srgbClr val="008000"/>
                </a:solidFill>
              </a:rPr>
              <a:t>« Framework »</a:t>
            </a:r>
            <a:r>
              <a:rPr lang="fr-FR" b="1" dirty="0" smtClean="0">
                <a:solidFill>
                  <a:srgbClr val="008000"/>
                </a:solidFill>
              </a:rPr>
              <a:t> (suite)</a:t>
            </a:r>
            <a:endParaRPr lang="fr-FR" dirty="0"/>
          </a:p>
        </p:txBody>
      </p:sp>
      <p:sp>
        <p:nvSpPr>
          <p:cNvPr id="4" name="ZoneTexte 3"/>
          <p:cNvSpPr txBox="1"/>
          <p:nvPr/>
        </p:nvSpPr>
        <p:spPr>
          <a:xfrm>
            <a:off x="4413849" y="192301"/>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5" name="ZoneTexte 4"/>
          <p:cNvSpPr txBox="1"/>
          <p:nvPr/>
        </p:nvSpPr>
        <p:spPr>
          <a:xfrm>
            <a:off x="187287" y="1046602"/>
            <a:ext cx="11865166" cy="5816977"/>
          </a:xfrm>
          <a:prstGeom prst="rect">
            <a:avLst/>
          </a:prstGeom>
          <a:noFill/>
        </p:spPr>
        <p:txBody>
          <a:bodyPr wrap="square" rtlCol="0">
            <a:spAutoFit/>
          </a:bodyPr>
          <a:lstStyle/>
          <a:p>
            <a:pPr algn="just"/>
            <a:r>
              <a:rPr lang="fr-FR" dirty="0" smtClean="0">
                <a:solidFill>
                  <a:srgbClr val="008000"/>
                </a:solidFill>
              </a:rPr>
              <a:t>Les </a:t>
            </a:r>
            <a:r>
              <a:rPr lang="fr-FR" dirty="0">
                <a:solidFill>
                  <a:srgbClr val="008000"/>
                </a:solidFill>
              </a:rPr>
              <a:t>espèces pionnières commencent à mourir après 15 à 20 ans, en créant des </a:t>
            </a:r>
            <a:r>
              <a:rPr lang="fr-FR" dirty="0" smtClean="0">
                <a:solidFill>
                  <a:srgbClr val="008000"/>
                </a:solidFill>
              </a:rPr>
              <a:t>trouées de </a:t>
            </a:r>
            <a:r>
              <a:rPr lang="fr-FR" dirty="0">
                <a:solidFill>
                  <a:srgbClr val="008000"/>
                </a:solidFill>
              </a:rPr>
              <a:t>lumière. Celles-ci permettent aux jeunes arbres de nouvelles espèces d’arbres </a:t>
            </a:r>
            <a:r>
              <a:rPr lang="fr-FR" dirty="0" smtClean="0">
                <a:solidFill>
                  <a:srgbClr val="008000"/>
                </a:solidFill>
              </a:rPr>
              <a:t>de croître </a:t>
            </a:r>
            <a:r>
              <a:rPr lang="fr-FR" dirty="0">
                <a:solidFill>
                  <a:srgbClr val="008000"/>
                </a:solidFill>
              </a:rPr>
              <a:t>et de remplacer les essences pionnières plantées dans la canopée forestière. Si </a:t>
            </a:r>
            <a:r>
              <a:rPr lang="fr-FR" dirty="0" smtClean="0">
                <a:solidFill>
                  <a:srgbClr val="008000"/>
                </a:solidFill>
              </a:rPr>
              <a:t>l’on plantait </a:t>
            </a:r>
            <a:r>
              <a:rPr lang="fr-FR" dirty="0">
                <a:solidFill>
                  <a:srgbClr val="008000"/>
                </a:solidFill>
              </a:rPr>
              <a:t>uniquement les espèces pionnières de courte durée, elles pourraient mourir </a:t>
            </a:r>
            <a:r>
              <a:rPr lang="fr-FR" dirty="0" smtClean="0">
                <a:solidFill>
                  <a:srgbClr val="008000"/>
                </a:solidFill>
              </a:rPr>
              <a:t>avant l’établissement </a:t>
            </a:r>
            <a:r>
              <a:rPr lang="fr-FR" dirty="0">
                <a:solidFill>
                  <a:srgbClr val="008000"/>
                </a:solidFill>
              </a:rPr>
              <a:t>d’un nombre suffisant de nouvelles espèces d’arbres, ce qui </a:t>
            </a:r>
            <a:r>
              <a:rPr lang="fr-FR" dirty="0" smtClean="0">
                <a:solidFill>
                  <a:srgbClr val="008000"/>
                </a:solidFill>
              </a:rPr>
              <a:t>conduirait à </a:t>
            </a:r>
            <a:r>
              <a:rPr lang="fr-FR" dirty="0">
                <a:solidFill>
                  <a:srgbClr val="008000"/>
                </a:solidFill>
              </a:rPr>
              <a:t>la possibilité de ré-invasion du site par les mauvaises herbes herbacées (Lamb, 2011</a:t>
            </a:r>
            <a:r>
              <a:rPr lang="fr-FR" dirty="0" smtClean="0">
                <a:solidFill>
                  <a:srgbClr val="008000"/>
                </a:solidFill>
              </a:rPr>
              <a:t>). Les </a:t>
            </a:r>
            <a:r>
              <a:rPr lang="fr-FR" dirty="0">
                <a:solidFill>
                  <a:srgbClr val="008000"/>
                </a:solidFill>
              </a:rPr>
              <a:t>essences climaciques plantées forment un sous-bois qui empêche cela. Elles </a:t>
            </a:r>
            <a:r>
              <a:rPr lang="fr-FR" dirty="0" smtClean="0">
                <a:solidFill>
                  <a:srgbClr val="008000"/>
                </a:solidFill>
              </a:rPr>
              <a:t>ajoutent également </a:t>
            </a:r>
            <a:r>
              <a:rPr lang="fr-FR" dirty="0">
                <a:solidFill>
                  <a:srgbClr val="008000"/>
                </a:solidFill>
              </a:rPr>
              <a:t>la diversité et quelques-unes des caractéristiques structurelles et des niches de </a:t>
            </a:r>
            <a:r>
              <a:rPr lang="fr-FR" dirty="0" smtClean="0">
                <a:solidFill>
                  <a:srgbClr val="008000"/>
                </a:solidFill>
              </a:rPr>
              <a:t>la forêt </a:t>
            </a:r>
            <a:r>
              <a:rPr lang="fr-FR" dirty="0">
                <a:solidFill>
                  <a:srgbClr val="008000"/>
                </a:solidFill>
              </a:rPr>
              <a:t>climacique dès le début du projet de restauration</a:t>
            </a:r>
            <a:r>
              <a:rPr lang="fr-FR" dirty="0" smtClean="0">
                <a:solidFill>
                  <a:srgbClr val="008000"/>
                </a:solidFill>
              </a:rPr>
              <a:t>.</a:t>
            </a:r>
          </a:p>
          <a:p>
            <a:pPr algn="just"/>
            <a:endParaRPr lang="fr-FR" dirty="0">
              <a:solidFill>
                <a:srgbClr val="008000"/>
              </a:solidFill>
            </a:endParaRPr>
          </a:p>
          <a:p>
            <a:r>
              <a:rPr lang="fr-FR" b="1" dirty="0">
                <a:solidFill>
                  <a:srgbClr val="008000"/>
                </a:solidFill>
              </a:rPr>
              <a:t>Sélection des essences «</a:t>
            </a:r>
            <a:r>
              <a:rPr lang="fr-FR" b="1" dirty="0" err="1">
                <a:solidFill>
                  <a:srgbClr val="008000"/>
                </a:solidFill>
              </a:rPr>
              <a:t>framework</a:t>
            </a:r>
            <a:r>
              <a:rPr lang="fr-FR" b="1" dirty="0">
                <a:solidFill>
                  <a:srgbClr val="008000"/>
                </a:solidFill>
              </a:rPr>
              <a:t>»</a:t>
            </a:r>
          </a:p>
          <a:p>
            <a:pPr algn="just"/>
            <a:r>
              <a:rPr lang="fr-FR" dirty="0">
                <a:solidFill>
                  <a:srgbClr val="008000"/>
                </a:solidFill>
              </a:rPr>
              <a:t>La sélection des espèces «</a:t>
            </a:r>
            <a:r>
              <a:rPr lang="fr-FR" dirty="0" err="1">
                <a:solidFill>
                  <a:srgbClr val="008000"/>
                </a:solidFill>
              </a:rPr>
              <a:t>framework</a:t>
            </a:r>
            <a:r>
              <a:rPr lang="fr-FR" dirty="0">
                <a:solidFill>
                  <a:srgbClr val="008000"/>
                </a:solidFill>
              </a:rPr>
              <a:t>» se fait en deux étapes: i) la présélection, en se basant </a:t>
            </a:r>
            <a:r>
              <a:rPr lang="fr-FR" dirty="0" smtClean="0">
                <a:solidFill>
                  <a:srgbClr val="008000"/>
                </a:solidFill>
              </a:rPr>
              <a:t>sur les </a:t>
            </a:r>
            <a:r>
              <a:rPr lang="fr-FR" dirty="0">
                <a:solidFill>
                  <a:srgbClr val="008000"/>
                </a:solidFill>
              </a:rPr>
              <a:t>connaissances actuelles, aux fins d’identifier les espèces «</a:t>
            </a:r>
            <a:r>
              <a:rPr lang="fr-FR" dirty="0" err="1">
                <a:solidFill>
                  <a:srgbClr val="008000"/>
                </a:solidFill>
              </a:rPr>
              <a:t>framework</a:t>
            </a:r>
            <a:r>
              <a:rPr lang="fr-FR" dirty="0">
                <a:solidFill>
                  <a:srgbClr val="008000"/>
                </a:solidFill>
              </a:rPr>
              <a:t>» qui seront </a:t>
            </a:r>
            <a:r>
              <a:rPr lang="fr-FR" dirty="0" smtClean="0">
                <a:solidFill>
                  <a:srgbClr val="008000"/>
                </a:solidFill>
              </a:rPr>
              <a:t>soumises aux </a:t>
            </a:r>
            <a:r>
              <a:rPr lang="fr-FR" dirty="0">
                <a:solidFill>
                  <a:srgbClr val="008000"/>
                </a:solidFill>
              </a:rPr>
              <a:t>essais, et ii) les expériences dans les pépinières et les essais dans les champs pour </a:t>
            </a:r>
            <a:r>
              <a:rPr lang="fr-FR" dirty="0" smtClean="0">
                <a:solidFill>
                  <a:srgbClr val="008000"/>
                </a:solidFill>
              </a:rPr>
              <a:t>confirmer les </a:t>
            </a:r>
            <a:r>
              <a:rPr lang="fr-FR" dirty="0">
                <a:solidFill>
                  <a:srgbClr val="008000"/>
                </a:solidFill>
              </a:rPr>
              <a:t>traits «</a:t>
            </a:r>
            <a:r>
              <a:rPr lang="fr-FR" dirty="0" err="1">
                <a:solidFill>
                  <a:srgbClr val="008000"/>
                </a:solidFill>
              </a:rPr>
              <a:t>framework</a:t>
            </a:r>
            <a:r>
              <a:rPr lang="fr-FR" dirty="0">
                <a:solidFill>
                  <a:srgbClr val="008000"/>
                </a:solidFill>
              </a:rPr>
              <a:t>». Au début d’un projet, des informations détaillées sur chaque espèce </a:t>
            </a:r>
            <a:r>
              <a:rPr lang="fr-FR" dirty="0" smtClean="0">
                <a:solidFill>
                  <a:srgbClr val="008000"/>
                </a:solidFill>
              </a:rPr>
              <a:t>sont susceptible </a:t>
            </a:r>
            <a:r>
              <a:rPr lang="fr-FR" dirty="0">
                <a:solidFill>
                  <a:srgbClr val="008000"/>
                </a:solidFill>
              </a:rPr>
              <a:t>d’être rares. La présélection doit être fondée sur les sources d’information </a:t>
            </a:r>
            <a:r>
              <a:rPr lang="fr-FR" dirty="0" smtClean="0">
                <a:solidFill>
                  <a:srgbClr val="008000"/>
                </a:solidFill>
              </a:rPr>
              <a:t>existantes et </a:t>
            </a:r>
            <a:r>
              <a:rPr lang="fr-FR" dirty="0">
                <a:solidFill>
                  <a:srgbClr val="008000"/>
                </a:solidFill>
              </a:rPr>
              <a:t>sur l’étude de la forêt cible. Avec la multiplication progressive des résultats des </a:t>
            </a:r>
            <a:r>
              <a:rPr lang="fr-FR" dirty="0" smtClean="0">
                <a:solidFill>
                  <a:srgbClr val="008000"/>
                </a:solidFill>
              </a:rPr>
              <a:t>expériences en </a:t>
            </a:r>
            <a:r>
              <a:rPr lang="fr-FR" dirty="0">
                <a:solidFill>
                  <a:srgbClr val="008000"/>
                </a:solidFill>
              </a:rPr>
              <a:t>pépinière et des essais en champ, la liste des espèces d’arbres «</a:t>
            </a:r>
            <a:r>
              <a:rPr lang="fr-FR" dirty="0" err="1">
                <a:solidFill>
                  <a:srgbClr val="008000"/>
                </a:solidFill>
              </a:rPr>
              <a:t>framework</a:t>
            </a:r>
            <a:r>
              <a:rPr lang="fr-FR" dirty="0">
                <a:solidFill>
                  <a:srgbClr val="008000"/>
                </a:solidFill>
              </a:rPr>
              <a:t>» acceptables </a:t>
            </a:r>
            <a:r>
              <a:rPr lang="fr-FR" dirty="0" smtClean="0">
                <a:solidFill>
                  <a:srgbClr val="008000"/>
                </a:solidFill>
              </a:rPr>
              <a:t>peut être </a:t>
            </a:r>
            <a:r>
              <a:rPr lang="fr-FR" dirty="0">
                <a:solidFill>
                  <a:srgbClr val="008000"/>
                </a:solidFill>
              </a:rPr>
              <a:t>progressivement </a:t>
            </a:r>
            <a:r>
              <a:rPr lang="fr-FR" dirty="0" smtClean="0">
                <a:solidFill>
                  <a:srgbClr val="008000"/>
                </a:solidFill>
              </a:rPr>
              <a:t>affinée. </a:t>
            </a:r>
            <a:r>
              <a:rPr lang="fr-FR" dirty="0">
                <a:solidFill>
                  <a:srgbClr val="008000"/>
                </a:solidFill>
              </a:rPr>
              <a:t>La sélection des espèces «</a:t>
            </a:r>
            <a:r>
              <a:rPr lang="fr-FR" dirty="0" err="1" smtClean="0">
                <a:solidFill>
                  <a:srgbClr val="008000"/>
                </a:solidFill>
              </a:rPr>
              <a:t>framework</a:t>
            </a:r>
            <a:r>
              <a:rPr lang="fr-FR" dirty="0" smtClean="0">
                <a:solidFill>
                  <a:srgbClr val="008000"/>
                </a:solidFill>
              </a:rPr>
              <a:t>» s’améliore</a:t>
            </a:r>
            <a:r>
              <a:rPr lang="fr-FR" dirty="0">
                <a:solidFill>
                  <a:srgbClr val="008000"/>
                </a:solidFill>
              </a:rPr>
              <a:t> </a:t>
            </a:r>
            <a:r>
              <a:rPr lang="fr-FR" dirty="0" smtClean="0">
                <a:solidFill>
                  <a:srgbClr val="008000"/>
                </a:solidFill>
              </a:rPr>
              <a:t>peu </a:t>
            </a:r>
            <a:r>
              <a:rPr lang="fr-FR" dirty="0">
                <a:solidFill>
                  <a:srgbClr val="008000"/>
                </a:solidFill>
              </a:rPr>
              <a:t>à peu à chaque plantation, les espèces aux mauvais rendements étant abandonnées et </a:t>
            </a:r>
            <a:r>
              <a:rPr lang="fr-FR" dirty="0" smtClean="0">
                <a:solidFill>
                  <a:srgbClr val="008000"/>
                </a:solidFill>
              </a:rPr>
              <a:t>de nouvelles </a:t>
            </a:r>
            <a:r>
              <a:rPr lang="fr-FR" dirty="0">
                <a:solidFill>
                  <a:srgbClr val="008000"/>
                </a:solidFill>
              </a:rPr>
              <a:t>espèces testées.</a:t>
            </a:r>
          </a:p>
          <a:p>
            <a:pPr algn="just"/>
            <a:r>
              <a:rPr lang="fr-FR" dirty="0">
                <a:solidFill>
                  <a:srgbClr val="008000"/>
                </a:solidFill>
              </a:rPr>
              <a:t>Parmi les sources d’information pour les présélections, figurent: i) les flores, ii) les </a:t>
            </a:r>
            <a:r>
              <a:rPr lang="fr-FR" dirty="0" smtClean="0">
                <a:solidFill>
                  <a:srgbClr val="008000"/>
                </a:solidFill>
              </a:rPr>
              <a:t>résultats de </a:t>
            </a:r>
            <a:r>
              <a:rPr lang="fr-FR" dirty="0">
                <a:solidFill>
                  <a:srgbClr val="008000"/>
                </a:solidFill>
              </a:rPr>
              <a:t>l’étude de la forêt </a:t>
            </a:r>
            <a:r>
              <a:rPr lang="fr-FR" dirty="0" smtClean="0">
                <a:solidFill>
                  <a:srgbClr val="008000"/>
                </a:solidFill>
              </a:rPr>
              <a:t>cible, les </a:t>
            </a:r>
            <a:r>
              <a:rPr lang="fr-FR" dirty="0">
                <a:solidFill>
                  <a:srgbClr val="008000"/>
                </a:solidFill>
              </a:rPr>
              <a:t>connaissances locales et autochtones </a:t>
            </a:r>
            <a:r>
              <a:rPr lang="fr-FR" dirty="0" smtClean="0">
                <a:solidFill>
                  <a:srgbClr val="008000"/>
                </a:solidFill>
              </a:rPr>
              <a:t>et iv</a:t>
            </a:r>
            <a:r>
              <a:rPr lang="fr-FR" dirty="0">
                <a:solidFill>
                  <a:srgbClr val="008000"/>
                </a:solidFill>
              </a:rPr>
              <a:t>) des documents scientifiques et/ou des rapports de projet décrivant tous les travaux </a:t>
            </a:r>
            <a:r>
              <a:rPr lang="fr-FR" dirty="0" err="1" smtClean="0">
                <a:solidFill>
                  <a:srgbClr val="008000"/>
                </a:solidFill>
              </a:rPr>
              <a:t>faitsprécédemment</a:t>
            </a:r>
            <a:r>
              <a:rPr lang="fr-FR" dirty="0" smtClean="0">
                <a:solidFill>
                  <a:srgbClr val="008000"/>
                </a:solidFill>
              </a:rPr>
              <a:t> </a:t>
            </a:r>
            <a:r>
              <a:rPr lang="fr-FR" dirty="0">
                <a:solidFill>
                  <a:srgbClr val="008000"/>
                </a:solidFill>
              </a:rPr>
              <a:t>dans la zone (</a:t>
            </a:r>
            <a:r>
              <a:rPr lang="fr-FR" b="1" dirty="0" smtClean="0">
                <a:solidFill>
                  <a:srgbClr val="008000"/>
                </a:solidFill>
              </a:rPr>
              <a:t>Tableau T1</a:t>
            </a:r>
            <a:r>
              <a:rPr lang="fr-FR" dirty="0" smtClean="0">
                <a:solidFill>
                  <a:srgbClr val="008000"/>
                </a:solidFill>
              </a:rPr>
              <a:t>).</a:t>
            </a:r>
          </a:p>
          <a:p>
            <a:pPr algn="just"/>
            <a:r>
              <a:rPr lang="fr-FR" sz="1200" dirty="0" smtClean="0">
                <a:solidFill>
                  <a:srgbClr val="008000"/>
                </a:solidFill>
              </a:rPr>
              <a:t>Source </a:t>
            </a:r>
            <a:r>
              <a:rPr lang="fr-FR" sz="1200" dirty="0">
                <a:solidFill>
                  <a:srgbClr val="008000"/>
                </a:solidFill>
              </a:rPr>
              <a:t>: </a:t>
            </a:r>
            <a:r>
              <a:rPr lang="fr-FR" sz="1200" i="1" dirty="0">
                <a:solidFill>
                  <a:srgbClr val="008000"/>
                </a:solidFill>
              </a:rPr>
              <a:t>Framework </a:t>
            </a:r>
            <a:r>
              <a:rPr lang="fr-FR" sz="1200" i="1" dirty="0" err="1">
                <a:solidFill>
                  <a:srgbClr val="008000"/>
                </a:solidFill>
              </a:rPr>
              <a:t>Species</a:t>
            </a:r>
            <a:r>
              <a:rPr lang="fr-FR" sz="1200" i="1" dirty="0">
                <a:solidFill>
                  <a:srgbClr val="008000"/>
                </a:solidFill>
              </a:rPr>
              <a:t> </a:t>
            </a:r>
            <a:r>
              <a:rPr lang="fr-FR" sz="1200" i="1" dirty="0" smtClean="0">
                <a:solidFill>
                  <a:srgbClr val="008000"/>
                </a:solidFill>
              </a:rPr>
              <a:t>Method</a:t>
            </a:r>
            <a:r>
              <a:rPr lang="fr-FR" sz="1200" dirty="0" smtClean="0">
                <a:solidFill>
                  <a:srgbClr val="008000"/>
                </a:solidFill>
              </a:rPr>
              <a:t>, </a:t>
            </a:r>
            <a:r>
              <a:rPr lang="fr-FR" sz="1200" dirty="0">
                <a:solidFill>
                  <a:srgbClr val="008000"/>
                </a:solidFill>
                <a:hlinkClick r:id="rId2"/>
              </a:rPr>
              <a:t>http://</a:t>
            </a:r>
            <a:r>
              <a:rPr lang="fr-FR" sz="1200" dirty="0" smtClean="0">
                <a:solidFill>
                  <a:srgbClr val="008000"/>
                </a:solidFill>
                <a:hlinkClick r:id="rId2"/>
              </a:rPr>
              <a:t>www.forru.org/en/content.php?mid=70</a:t>
            </a:r>
            <a:r>
              <a:rPr lang="fr-FR" sz="1200" dirty="0" smtClean="0">
                <a:solidFill>
                  <a:srgbClr val="008000"/>
                </a:solidFill>
              </a:rPr>
              <a:t> </a:t>
            </a:r>
            <a:endParaRPr lang="fr-FR" sz="1200" dirty="0">
              <a:solidFill>
                <a:srgbClr val="008000"/>
              </a:solidFill>
            </a:endParaRPr>
          </a:p>
        </p:txBody>
      </p:sp>
    </p:spTree>
    <p:extLst>
      <p:ext uri="{BB962C8B-B14F-4D97-AF65-F5344CB8AC3E}">
        <p14:creationId xmlns:p14="http://schemas.microsoft.com/office/powerpoint/2010/main" val="208111416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381703" y="192301"/>
            <a:ext cx="854725" cy="290593"/>
          </a:xfrm>
        </p:spPr>
        <p:txBody>
          <a:bodyPr/>
          <a:lstStyle/>
          <a:p>
            <a:fld id="{814B13E8-1059-4FEE-952E-0153852B3488}" type="slidenum">
              <a:rPr lang="fr-FR" smtClean="0"/>
              <a:t>161</a:t>
            </a:fld>
            <a:endParaRPr lang="fr-FR"/>
          </a:p>
        </p:txBody>
      </p:sp>
      <p:sp>
        <p:nvSpPr>
          <p:cNvPr id="3" name="Rectangle 2"/>
          <p:cNvSpPr/>
          <p:nvPr/>
        </p:nvSpPr>
        <p:spPr>
          <a:xfrm>
            <a:off x="381703" y="547686"/>
            <a:ext cx="5991897" cy="369332"/>
          </a:xfrm>
          <a:prstGeom prst="rect">
            <a:avLst/>
          </a:prstGeom>
        </p:spPr>
        <p:txBody>
          <a:bodyPr wrap="none">
            <a:spAutoFit/>
          </a:bodyPr>
          <a:lstStyle/>
          <a:p>
            <a:r>
              <a:rPr lang="fr-FR" dirty="0" smtClean="0">
                <a:solidFill>
                  <a:srgbClr val="008000"/>
                </a:solidFill>
              </a:rPr>
              <a:t>A7. </a:t>
            </a:r>
            <a:r>
              <a:rPr lang="fr-FR" b="1" dirty="0">
                <a:solidFill>
                  <a:srgbClr val="008000"/>
                </a:solidFill>
              </a:rPr>
              <a:t>Méthode des espèces </a:t>
            </a:r>
            <a:r>
              <a:rPr lang="fr-FR" b="1" dirty="0" smtClean="0">
                <a:solidFill>
                  <a:srgbClr val="008000"/>
                </a:solidFill>
              </a:rPr>
              <a:t>cadres </a:t>
            </a:r>
            <a:r>
              <a:rPr lang="fr-FR" b="1" dirty="0">
                <a:solidFill>
                  <a:srgbClr val="008000"/>
                </a:solidFill>
              </a:rPr>
              <a:t>(</a:t>
            </a:r>
            <a:r>
              <a:rPr lang="fr-FR" b="1" dirty="0" smtClean="0">
                <a:solidFill>
                  <a:srgbClr val="008000"/>
                </a:solidFill>
              </a:rPr>
              <a:t>clés) </a:t>
            </a:r>
            <a:r>
              <a:rPr lang="fr-FR" b="1" dirty="0">
                <a:solidFill>
                  <a:srgbClr val="008000"/>
                </a:solidFill>
              </a:rPr>
              <a:t>« Framework »</a:t>
            </a:r>
            <a:r>
              <a:rPr lang="fr-FR" b="1" dirty="0" smtClean="0">
                <a:solidFill>
                  <a:srgbClr val="008000"/>
                </a:solidFill>
              </a:rPr>
              <a:t> (suite)</a:t>
            </a:r>
            <a:endParaRPr lang="fr-FR" dirty="0"/>
          </a:p>
        </p:txBody>
      </p:sp>
      <p:sp>
        <p:nvSpPr>
          <p:cNvPr id="4" name="ZoneTexte 3"/>
          <p:cNvSpPr txBox="1"/>
          <p:nvPr/>
        </p:nvSpPr>
        <p:spPr>
          <a:xfrm>
            <a:off x="4413849" y="192301"/>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974" y="1088198"/>
            <a:ext cx="2324100" cy="1762125"/>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703" y="1078673"/>
            <a:ext cx="2324100" cy="1771650"/>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9174" y="1097759"/>
            <a:ext cx="2324100" cy="1771650"/>
          </a:xfrm>
          <a:prstGeom prst="rect">
            <a:avLst/>
          </a:prstGeom>
        </p:spPr>
      </p:pic>
      <p:sp>
        <p:nvSpPr>
          <p:cNvPr id="10" name="ZoneTexte 9"/>
          <p:cNvSpPr txBox="1"/>
          <p:nvPr/>
        </p:nvSpPr>
        <p:spPr>
          <a:xfrm>
            <a:off x="-180387" y="2931795"/>
            <a:ext cx="3448279" cy="1388125"/>
          </a:xfrm>
          <a:prstGeom prst="rect">
            <a:avLst/>
          </a:prstGeom>
          <a:noFill/>
        </p:spPr>
        <p:txBody>
          <a:bodyPr wrap="square" rtlCol="0">
            <a:spAutoFit/>
          </a:bodyPr>
          <a:lstStyle/>
          <a:p>
            <a:pPr algn="ctr"/>
            <a:r>
              <a:rPr lang="fr-FR" sz="1200" dirty="0">
                <a:solidFill>
                  <a:srgbClr val="008000"/>
                </a:solidFill>
              </a:rPr>
              <a:t>Dans la méthode des espèces «</a:t>
            </a:r>
            <a:r>
              <a:rPr lang="fr-FR" sz="1200" dirty="0" err="1">
                <a:solidFill>
                  <a:srgbClr val="008000"/>
                </a:solidFill>
              </a:rPr>
              <a:t>framework</a:t>
            </a:r>
            <a:r>
              <a:rPr lang="fr-FR" sz="1200" dirty="0">
                <a:solidFill>
                  <a:srgbClr val="008000"/>
                </a:solidFill>
              </a:rPr>
              <a:t>»,</a:t>
            </a:r>
          </a:p>
          <a:p>
            <a:pPr algn="ctr"/>
            <a:r>
              <a:rPr lang="fr-FR" sz="1200" dirty="0">
                <a:solidFill>
                  <a:srgbClr val="008000"/>
                </a:solidFill>
              </a:rPr>
              <a:t>les essences pionnières (colorées en bleu) et les</a:t>
            </a:r>
          </a:p>
          <a:p>
            <a:pPr algn="ctr"/>
            <a:r>
              <a:rPr lang="fr-FR" sz="1200" dirty="0">
                <a:solidFill>
                  <a:srgbClr val="008000"/>
                </a:solidFill>
              </a:rPr>
              <a:t>espèces climaciques (en rouge) sont plantées</a:t>
            </a:r>
          </a:p>
          <a:p>
            <a:pPr algn="ctr"/>
            <a:r>
              <a:rPr lang="fr-FR" sz="1200" dirty="0">
                <a:solidFill>
                  <a:srgbClr val="008000"/>
                </a:solidFill>
              </a:rPr>
              <a:t>les unes aux cotés des autres à une distance</a:t>
            </a:r>
          </a:p>
          <a:p>
            <a:pPr algn="ctr"/>
            <a:r>
              <a:rPr lang="fr-FR" sz="1200" dirty="0">
                <a:solidFill>
                  <a:srgbClr val="008000"/>
                </a:solidFill>
              </a:rPr>
              <a:t>de 1,8 m en une seule étape, «court-circuitant»</a:t>
            </a:r>
          </a:p>
          <a:p>
            <a:pPr algn="ctr"/>
            <a:r>
              <a:rPr lang="fr-FR" sz="1200" dirty="0">
                <a:solidFill>
                  <a:srgbClr val="008000"/>
                </a:solidFill>
              </a:rPr>
              <a:t>ainsi la succession, tout en préservant les arbres</a:t>
            </a:r>
          </a:p>
          <a:p>
            <a:pPr algn="ctr"/>
            <a:r>
              <a:rPr lang="fr-FR" sz="1200" dirty="0">
                <a:solidFill>
                  <a:srgbClr val="008000"/>
                </a:solidFill>
              </a:rPr>
              <a:t>naturels et les jeunes arbres (en vert).</a:t>
            </a:r>
          </a:p>
        </p:txBody>
      </p:sp>
      <p:sp>
        <p:nvSpPr>
          <p:cNvPr id="11" name="ZoneTexte 10"/>
          <p:cNvSpPr txBox="1"/>
          <p:nvPr/>
        </p:nvSpPr>
        <p:spPr>
          <a:xfrm>
            <a:off x="3117085" y="2899423"/>
            <a:ext cx="3448279" cy="1754326"/>
          </a:xfrm>
          <a:prstGeom prst="rect">
            <a:avLst/>
          </a:prstGeom>
          <a:noFill/>
        </p:spPr>
        <p:txBody>
          <a:bodyPr wrap="square" rtlCol="0">
            <a:spAutoFit/>
          </a:bodyPr>
          <a:lstStyle/>
          <a:p>
            <a:pPr algn="ctr"/>
            <a:r>
              <a:rPr lang="fr-FR" sz="1200" dirty="0">
                <a:solidFill>
                  <a:srgbClr val="008000"/>
                </a:solidFill>
              </a:rPr>
              <a:t>Les arbres pionniers plantés croissent</a:t>
            </a:r>
          </a:p>
          <a:p>
            <a:pPr algn="ctr"/>
            <a:r>
              <a:rPr lang="fr-FR" sz="1200" dirty="0">
                <a:solidFill>
                  <a:srgbClr val="008000"/>
                </a:solidFill>
              </a:rPr>
              <a:t>rapidement et dominent la canopée supérieure.</a:t>
            </a:r>
          </a:p>
          <a:p>
            <a:pPr algn="ctr"/>
            <a:r>
              <a:rPr lang="fr-FR" sz="1200" dirty="0">
                <a:solidFill>
                  <a:srgbClr val="008000"/>
                </a:solidFill>
              </a:rPr>
              <a:t>Ils commencent à fleurir et porter des fruits</a:t>
            </a:r>
          </a:p>
          <a:p>
            <a:pPr algn="ctr"/>
            <a:r>
              <a:rPr lang="fr-FR" sz="1200" dirty="0">
                <a:solidFill>
                  <a:srgbClr val="008000"/>
                </a:solidFill>
              </a:rPr>
              <a:t>quelques années après la plantation. Cela attire</a:t>
            </a:r>
          </a:p>
          <a:p>
            <a:pPr algn="ctr"/>
            <a:r>
              <a:rPr lang="fr-FR" sz="1200" dirty="0">
                <a:solidFill>
                  <a:srgbClr val="008000"/>
                </a:solidFill>
              </a:rPr>
              <a:t>les animaux </a:t>
            </a:r>
            <a:r>
              <a:rPr lang="fr-FR" sz="1200" dirty="0" err="1">
                <a:solidFill>
                  <a:srgbClr val="008000"/>
                </a:solidFill>
              </a:rPr>
              <a:t>disperseurs</a:t>
            </a:r>
            <a:r>
              <a:rPr lang="fr-FR" sz="1200" dirty="0">
                <a:solidFill>
                  <a:srgbClr val="008000"/>
                </a:solidFill>
              </a:rPr>
              <a:t> de graines. Les essences</a:t>
            </a:r>
          </a:p>
          <a:p>
            <a:pPr algn="ctr"/>
            <a:r>
              <a:rPr lang="fr-FR" sz="1200" dirty="0">
                <a:solidFill>
                  <a:srgbClr val="008000"/>
                </a:solidFill>
              </a:rPr>
              <a:t>climaciques plantées forment un sous-bois, tandis</a:t>
            </a:r>
          </a:p>
          <a:p>
            <a:pPr algn="ctr"/>
            <a:r>
              <a:rPr lang="fr-FR" sz="1200" dirty="0">
                <a:solidFill>
                  <a:srgbClr val="008000"/>
                </a:solidFill>
              </a:rPr>
              <a:t>que les semis des espèces «recrutées» (</a:t>
            </a:r>
            <a:r>
              <a:rPr lang="fr-FR" sz="1200" dirty="0" smtClean="0">
                <a:solidFill>
                  <a:srgbClr val="008000"/>
                </a:solidFill>
              </a:rPr>
              <a:t>c’est à-</a:t>
            </a:r>
            <a:endParaRPr lang="fr-FR" sz="1200" dirty="0">
              <a:solidFill>
                <a:srgbClr val="008000"/>
              </a:solidFill>
            </a:endParaRPr>
          </a:p>
          <a:p>
            <a:pPr algn="ctr"/>
            <a:r>
              <a:rPr lang="fr-FR" sz="1200" dirty="0">
                <a:solidFill>
                  <a:srgbClr val="008000"/>
                </a:solidFill>
              </a:rPr>
              <a:t>dire non plantées) (apportées par la faune</a:t>
            </a:r>
          </a:p>
          <a:p>
            <a:pPr algn="ctr"/>
            <a:r>
              <a:rPr lang="fr-FR" sz="1200" dirty="0">
                <a:solidFill>
                  <a:srgbClr val="008000"/>
                </a:solidFill>
              </a:rPr>
              <a:t>attirée) poussent sur le sol de la forêt.</a:t>
            </a:r>
          </a:p>
        </p:txBody>
      </p:sp>
      <p:sp>
        <p:nvSpPr>
          <p:cNvPr id="12" name="ZoneTexte 11"/>
          <p:cNvSpPr txBox="1"/>
          <p:nvPr/>
        </p:nvSpPr>
        <p:spPr>
          <a:xfrm>
            <a:off x="6456907" y="2890028"/>
            <a:ext cx="3448279" cy="1754326"/>
          </a:xfrm>
          <a:prstGeom prst="rect">
            <a:avLst/>
          </a:prstGeom>
          <a:noFill/>
        </p:spPr>
        <p:txBody>
          <a:bodyPr wrap="square" rtlCol="0">
            <a:spAutoFit/>
          </a:bodyPr>
          <a:lstStyle/>
          <a:p>
            <a:pPr algn="ctr"/>
            <a:r>
              <a:rPr lang="fr-FR" sz="1200" dirty="0">
                <a:solidFill>
                  <a:srgbClr val="008000"/>
                </a:solidFill>
              </a:rPr>
              <a:t>Après 10 à 20 ans, quelques-uns des arbres</a:t>
            </a:r>
          </a:p>
          <a:p>
            <a:pPr algn="ctr"/>
            <a:r>
              <a:rPr lang="fr-FR" sz="1200" dirty="0">
                <a:solidFill>
                  <a:srgbClr val="008000"/>
                </a:solidFill>
              </a:rPr>
              <a:t>pionniers plantés commencent à mourir,</a:t>
            </a:r>
          </a:p>
          <a:p>
            <a:pPr algn="ctr"/>
            <a:r>
              <a:rPr lang="fr-FR" sz="1200" dirty="0">
                <a:solidFill>
                  <a:srgbClr val="008000"/>
                </a:solidFill>
              </a:rPr>
              <a:t>en fournissant des trouées de lumière dans</a:t>
            </a:r>
          </a:p>
          <a:p>
            <a:pPr algn="ctr"/>
            <a:r>
              <a:rPr lang="fr-FR" sz="1200" dirty="0">
                <a:solidFill>
                  <a:srgbClr val="008000"/>
                </a:solidFill>
              </a:rPr>
              <a:t>lesquelles les espèces recrutées peuvent se</a:t>
            </a:r>
          </a:p>
          <a:p>
            <a:pPr algn="ctr"/>
            <a:r>
              <a:rPr lang="fr-FR" sz="1200" dirty="0">
                <a:solidFill>
                  <a:srgbClr val="008000"/>
                </a:solidFill>
              </a:rPr>
              <a:t>développer. Les essences climaciques croissent et</a:t>
            </a:r>
          </a:p>
          <a:p>
            <a:pPr algn="ctr"/>
            <a:r>
              <a:rPr lang="fr-FR" sz="1200" dirty="0">
                <a:solidFill>
                  <a:srgbClr val="008000"/>
                </a:solidFill>
              </a:rPr>
              <a:t>dominent de la canopée forestière et la structure</a:t>
            </a:r>
          </a:p>
          <a:p>
            <a:pPr algn="ctr"/>
            <a:r>
              <a:rPr lang="fr-FR" sz="1200" dirty="0">
                <a:solidFill>
                  <a:srgbClr val="008000"/>
                </a:solidFill>
              </a:rPr>
              <a:t>de la forêt, le fonctionnement écologique et les</a:t>
            </a:r>
          </a:p>
          <a:p>
            <a:pPr algn="ctr"/>
            <a:r>
              <a:rPr lang="fr-FR" sz="1200" dirty="0">
                <a:solidFill>
                  <a:srgbClr val="008000"/>
                </a:solidFill>
              </a:rPr>
              <a:t>niveaux de biodiversité tendent vers ceux de la</a:t>
            </a:r>
          </a:p>
          <a:p>
            <a:pPr algn="ctr"/>
            <a:r>
              <a:rPr lang="fr-FR" sz="1200" dirty="0">
                <a:solidFill>
                  <a:srgbClr val="008000"/>
                </a:solidFill>
              </a:rPr>
              <a:t>forêt climacique.</a:t>
            </a:r>
          </a:p>
        </p:txBody>
      </p:sp>
      <p:sp>
        <p:nvSpPr>
          <p:cNvPr id="13" name="Rectangle 12"/>
          <p:cNvSpPr/>
          <p:nvPr/>
        </p:nvSpPr>
        <p:spPr>
          <a:xfrm>
            <a:off x="1695000" y="5453349"/>
            <a:ext cx="3273607" cy="1196091"/>
          </a:xfrm>
          <a:prstGeom prst="rect">
            <a:avLst/>
          </a:prstGeom>
        </p:spPr>
        <p:txBody>
          <a:bodyPr wrap="square">
            <a:spAutoFit/>
          </a:bodyPr>
          <a:lstStyle/>
          <a:p>
            <a:pPr algn="just"/>
            <a:r>
              <a:rPr lang="fr-FR" sz="1200" dirty="0" smtClean="0">
                <a:solidFill>
                  <a:srgbClr val="008000"/>
                </a:solidFill>
                <a:latin typeface="Calibri" panose="020F0502020204030204" pitchFamily="34" charset="0"/>
              </a:rPr>
              <a:t>← Les </a:t>
            </a:r>
            <a:r>
              <a:rPr lang="fr-FR" sz="1200" dirty="0">
                <a:solidFill>
                  <a:srgbClr val="008000"/>
                </a:solidFill>
                <a:latin typeface="Calibri" panose="020F0502020204030204" pitchFamily="34" charset="0"/>
              </a:rPr>
              <a:t>carnivores, comme </a:t>
            </a:r>
            <a:r>
              <a:rPr lang="fr-FR" sz="1200" dirty="0" err="1">
                <a:solidFill>
                  <a:srgbClr val="008000"/>
                </a:solidFill>
                <a:latin typeface="Calibri" panose="020F0502020204030204" pitchFamily="34" charset="0"/>
              </a:rPr>
              <a:t>fossa</a:t>
            </a:r>
            <a:r>
              <a:rPr lang="fr-FR" sz="1200" dirty="0">
                <a:solidFill>
                  <a:srgbClr val="008000"/>
                </a:solidFill>
                <a:latin typeface="Calibri" panose="020F0502020204030204" pitchFamily="34" charset="0"/>
              </a:rPr>
              <a:t>, ou </a:t>
            </a:r>
            <a:r>
              <a:rPr lang="fr-FR" sz="1200" dirty="0" err="1">
                <a:solidFill>
                  <a:srgbClr val="008000"/>
                </a:solidFill>
                <a:latin typeface="Calibri" panose="020F0502020204030204" pitchFamily="34" charset="0"/>
              </a:rPr>
              <a:t>cryptoprocte</a:t>
            </a:r>
            <a:r>
              <a:rPr lang="fr-FR" sz="1200" dirty="0">
                <a:solidFill>
                  <a:srgbClr val="008000"/>
                </a:solidFill>
                <a:latin typeface="Calibri" panose="020F0502020204030204" pitchFamily="34" charset="0"/>
              </a:rPr>
              <a:t> féroce (</a:t>
            </a:r>
            <a:r>
              <a:rPr lang="fr-FR" sz="1200" i="1" dirty="0" err="1">
                <a:solidFill>
                  <a:srgbClr val="008000"/>
                </a:solidFill>
              </a:rPr>
              <a:t>Cryptoprocta</a:t>
            </a:r>
            <a:r>
              <a:rPr lang="fr-FR" sz="1200" i="1" dirty="0">
                <a:solidFill>
                  <a:srgbClr val="008000"/>
                </a:solidFill>
              </a:rPr>
              <a:t> </a:t>
            </a:r>
            <a:r>
              <a:rPr lang="fr-FR" sz="1200" i="1" dirty="0" err="1">
                <a:solidFill>
                  <a:srgbClr val="008000"/>
                </a:solidFill>
              </a:rPr>
              <a:t>ferox</a:t>
            </a:r>
            <a:r>
              <a:rPr lang="fr-FR" sz="1200" dirty="0" smtClean="0">
                <a:solidFill>
                  <a:srgbClr val="008000"/>
                </a:solidFill>
                <a:latin typeface="Calibri" panose="020F0502020204030204" pitchFamily="34" charset="0"/>
              </a:rPr>
              <a:t>), </a:t>
            </a:r>
            <a:r>
              <a:rPr lang="fr-FR" sz="1200" dirty="0">
                <a:solidFill>
                  <a:srgbClr val="008000"/>
                </a:solidFill>
                <a:latin typeface="Calibri" panose="020F0502020204030204" pitchFamily="34" charset="0"/>
              </a:rPr>
              <a:t>peuvent aider à </a:t>
            </a:r>
            <a:r>
              <a:rPr lang="fr-FR" sz="1200" dirty="0" err="1" smtClean="0">
                <a:solidFill>
                  <a:srgbClr val="008000"/>
                </a:solidFill>
                <a:latin typeface="Calibri" panose="020F0502020204030204" pitchFamily="34" charset="0"/>
              </a:rPr>
              <a:t>luttercontre</a:t>
            </a:r>
            <a:r>
              <a:rPr lang="fr-FR" sz="1200" dirty="0" smtClean="0">
                <a:solidFill>
                  <a:srgbClr val="008000"/>
                </a:solidFill>
                <a:latin typeface="Calibri" panose="020F0502020204030204" pitchFamily="34" charset="0"/>
              </a:rPr>
              <a:t> </a:t>
            </a:r>
            <a:r>
              <a:rPr lang="fr-FR" sz="1200" dirty="0">
                <a:solidFill>
                  <a:srgbClr val="008000"/>
                </a:solidFill>
                <a:latin typeface="Calibri" panose="020F0502020204030204" pitchFamily="34" charset="0"/>
              </a:rPr>
              <a:t>les rongeurs prédateurs de graines</a:t>
            </a:r>
            <a:r>
              <a:rPr lang="fr-FR" sz="1200" dirty="0" smtClean="0">
                <a:solidFill>
                  <a:srgbClr val="008000"/>
                </a:solidFill>
                <a:latin typeface="Calibri" panose="020F0502020204030204" pitchFamily="34" charset="0"/>
              </a:rPr>
              <a:t>, de </a:t>
            </a:r>
            <a:r>
              <a:rPr lang="fr-FR" sz="1200" dirty="0">
                <a:solidFill>
                  <a:srgbClr val="008000"/>
                </a:solidFill>
                <a:latin typeface="Calibri" panose="020F0502020204030204" pitchFamily="34" charset="0"/>
              </a:rPr>
              <a:t>sorte que </a:t>
            </a:r>
            <a:r>
              <a:rPr lang="fr-FR" sz="1200" b="1" dirty="0">
                <a:solidFill>
                  <a:srgbClr val="008000"/>
                </a:solidFill>
                <a:latin typeface="Calibri" panose="020F0502020204030204" pitchFamily="34" charset="0"/>
              </a:rPr>
              <a:t>leur capture ou leur </a:t>
            </a:r>
            <a:r>
              <a:rPr lang="fr-FR" sz="1200" b="1" dirty="0" smtClean="0">
                <a:solidFill>
                  <a:srgbClr val="008000"/>
                </a:solidFill>
                <a:latin typeface="Calibri" panose="020F0502020204030204" pitchFamily="34" charset="0"/>
              </a:rPr>
              <a:t>abattage dans </a:t>
            </a:r>
            <a:r>
              <a:rPr lang="fr-FR" sz="1200" b="1" dirty="0">
                <a:solidFill>
                  <a:srgbClr val="008000"/>
                </a:solidFill>
                <a:latin typeface="Calibri" panose="020F0502020204030204" pitchFamily="34" charset="0"/>
              </a:rPr>
              <a:t>les sites de restauration devrait </a:t>
            </a:r>
            <a:r>
              <a:rPr lang="fr-FR" sz="1200" b="1" dirty="0" smtClean="0">
                <a:solidFill>
                  <a:srgbClr val="008000"/>
                </a:solidFill>
                <a:latin typeface="Calibri" panose="020F0502020204030204" pitchFamily="34" charset="0"/>
              </a:rPr>
              <a:t>être fortement </a:t>
            </a:r>
            <a:r>
              <a:rPr lang="fr-FR" sz="1200" b="1" dirty="0">
                <a:solidFill>
                  <a:srgbClr val="008000"/>
                </a:solidFill>
                <a:latin typeface="Calibri" panose="020F0502020204030204" pitchFamily="34" charset="0"/>
              </a:rPr>
              <a:t>découragé</a:t>
            </a:r>
            <a:r>
              <a:rPr lang="fr-FR" sz="1200" b="1" dirty="0" smtClean="0">
                <a:solidFill>
                  <a:srgbClr val="008000"/>
                </a:solidFill>
                <a:latin typeface="Calibri" panose="020F0502020204030204" pitchFamily="34" charset="0"/>
              </a:rPr>
              <a:t>.</a:t>
            </a:r>
          </a:p>
        </p:txBody>
      </p:sp>
      <p:pic>
        <p:nvPicPr>
          <p:cNvPr id="14" name="Imag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439" y="4724515"/>
            <a:ext cx="1352550" cy="1771650"/>
          </a:xfrm>
          <a:prstGeom prst="rect">
            <a:avLst/>
          </a:prstGeom>
        </p:spPr>
      </p:pic>
      <p:sp>
        <p:nvSpPr>
          <p:cNvPr id="15" name="Rectangle 14"/>
          <p:cNvSpPr/>
          <p:nvPr/>
        </p:nvSpPr>
        <p:spPr>
          <a:xfrm>
            <a:off x="5215798" y="6163758"/>
            <a:ext cx="2978226" cy="619178"/>
          </a:xfrm>
          <a:prstGeom prst="rect">
            <a:avLst/>
          </a:prstGeom>
        </p:spPr>
        <p:txBody>
          <a:bodyPr wrap="square">
            <a:spAutoFit/>
          </a:bodyPr>
          <a:lstStyle/>
          <a:p>
            <a:pPr algn="ctr" eaLnBrk="0" fontAlgn="base" hangingPunct="0">
              <a:lnSpc>
                <a:spcPts val="950"/>
              </a:lnSpc>
              <a:spcAft>
                <a:spcPts val="0"/>
              </a:spcAft>
            </a:pPr>
            <a:r>
              <a:rPr lang="fr-FR" sz="1200" spc="-5" dirty="0">
                <a:solidFill>
                  <a:srgbClr val="008000"/>
                </a:solidFill>
                <a:latin typeface="Calibri" panose="020F0502020204030204" pitchFamily="34" charset="0"/>
                <a:ea typeface="Times New Roman" panose="02020603050405020304" pitchFamily="18" charset="0"/>
                <a:cs typeface="Gill Sans MT" panose="020B0502020104020203" pitchFamily="34" charset="0"/>
              </a:rPr>
              <a:t>Les bovins peuvent agir en tant que «tondeuses à gazon vivantes» et peuvent disperser les graines, </a:t>
            </a:r>
            <a:r>
              <a:rPr lang="fr-FR" sz="1200" spc="-5" dirty="0">
                <a:solidFill>
                  <a:srgbClr val="FF0000"/>
                </a:solidFill>
                <a:latin typeface="Calibri" panose="020F0502020204030204" pitchFamily="34" charset="0"/>
                <a:ea typeface="Times New Roman" panose="02020603050405020304" pitchFamily="18" charset="0"/>
                <a:cs typeface="Gill Sans MT" panose="020B0502020104020203" pitchFamily="34" charset="0"/>
              </a:rPr>
              <a:t>mais des populations denses étouffent la régénération de la forêt.</a:t>
            </a:r>
            <a:endParaRPr lang="fr-FR" sz="1200" dirty="0">
              <a:solidFill>
                <a:srgbClr val="FF0000"/>
              </a:solidFill>
              <a:effectLst/>
              <a:latin typeface="Calibri" panose="020F0502020204030204" pitchFamily="34" charset="0"/>
              <a:ea typeface="Times New Roman" panose="02020603050405020304" pitchFamily="18" charset="0"/>
            </a:endParaRPr>
          </a:p>
        </p:txBody>
      </p:sp>
      <p:pic>
        <p:nvPicPr>
          <p:cNvPr id="16" name="Imag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7474" y="4638816"/>
            <a:ext cx="2876550" cy="1514475"/>
          </a:xfrm>
          <a:prstGeom prst="rect">
            <a:avLst/>
          </a:prstGeom>
        </p:spPr>
      </p:pic>
      <p:sp>
        <p:nvSpPr>
          <p:cNvPr id="17" name="ZoneTexte 16"/>
          <p:cNvSpPr txBox="1"/>
          <p:nvPr/>
        </p:nvSpPr>
        <p:spPr>
          <a:xfrm>
            <a:off x="9007048" y="5665168"/>
            <a:ext cx="3086102" cy="830997"/>
          </a:xfrm>
          <a:prstGeom prst="rect">
            <a:avLst/>
          </a:prstGeom>
          <a:noFill/>
        </p:spPr>
        <p:txBody>
          <a:bodyPr wrap="square" rtlCol="0">
            <a:spAutoFit/>
          </a:bodyPr>
          <a:lstStyle/>
          <a:p>
            <a:pPr algn="r"/>
            <a:r>
              <a:rPr lang="fr-FR" sz="1200" dirty="0">
                <a:solidFill>
                  <a:srgbClr val="008000"/>
                </a:solidFill>
              </a:rPr>
              <a:t>Les perchoirs artificiels pour oiseaux peuvent être utilisés pour augmenter la dispersion des graines d’arbres de la forêt intacte vers des sites de restauration</a:t>
            </a:r>
          </a:p>
        </p:txBody>
      </p:sp>
      <p:pic>
        <p:nvPicPr>
          <p:cNvPr id="18" name="Imag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62836" y="1766582"/>
            <a:ext cx="2090465" cy="3843758"/>
          </a:xfrm>
          <a:prstGeom prst="rect">
            <a:avLst/>
          </a:prstGeom>
        </p:spPr>
      </p:pic>
      <p:sp>
        <p:nvSpPr>
          <p:cNvPr id="19" name="ZoneTexte 18"/>
          <p:cNvSpPr txBox="1"/>
          <p:nvPr/>
        </p:nvSpPr>
        <p:spPr>
          <a:xfrm>
            <a:off x="3257101" y="4943464"/>
            <a:ext cx="1885939" cy="276999"/>
          </a:xfrm>
          <a:prstGeom prst="rect">
            <a:avLst/>
          </a:prstGeom>
          <a:noFill/>
        </p:spPr>
        <p:txBody>
          <a:bodyPr wrap="square" rtlCol="0">
            <a:spAutoFit/>
          </a:bodyPr>
          <a:lstStyle/>
          <a:p>
            <a:pPr algn="ctr"/>
            <a:r>
              <a:rPr lang="fr-FR" sz="1200" dirty="0">
                <a:solidFill>
                  <a:srgbClr val="008000"/>
                </a:solidFill>
              </a:rPr>
              <a:t>© FORRU Stephen Elliott</a:t>
            </a:r>
          </a:p>
        </p:txBody>
      </p:sp>
    </p:spTree>
    <p:extLst>
      <p:ext uri="{BB962C8B-B14F-4D97-AF65-F5344CB8AC3E}">
        <p14:creationId xmlns:p14="http://schemas.microsoft.com/office/powerpoint/2010/main" val="364432171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42654" y="170237"/>
            <a:ext cx="777607" cy="342709"/>
          </a:xfrm>
        </p:spPr>
        <p:txBody>
          <a:bodyPr/>
          <a:lstStyle/>
          <a:p>
            <a:fld id="{814B13E8-1059-4FEE-952E-0153852B3488}" type="slidenum">
              <a:rPr lang="fr-FR" smtClean="0"/>
              <a:t>162</a:t>
            </a:fld>
            <a:endParaRPr lang="fr-FR" dirty="0"/>
          </a:p>
        </p:txBody>
      </p:sp>
      <p:sp>
        <p:nvSpPr>
          <p:cNvPr id="5" name="Rectangle 4"/>
          <p:cNvSpPr/>
          <p:nvPr/>
        </p:nvSpPr>
        <p:spPr>
          <a:xfrm>
            <a:off x="142654" y="659373"/>
            <a:ext cx="6544933" cy="369332"/>
          </a:xfrm>
          <a:prstGeom prst="rect">
            <a:avLst/>
          </a:prstGeom>
        </p:spPr>
        <p:txBody>
          <a:bodyPr wrap="none">
            <a:spAutoFit/>
          </a:bodyPr>
          <a:lstStyle/>
          <a:p>
            <a:r>
              <a:rPr lang="fr-FR" dirty="0" smtClean="0">
                <a:solidFill>
                  <a:srgbClr val="008000"/>
                </a:solidFill>
              </a:rPr>
              <a:t>A7. </a:t>
            </a:r>
            <a:r>
              <a:rPr lang="fr-FR" b="1" dirty="0">
                <a:solidFill>
                  <a:srgbClr val="008000"/>
                </a:solidFill>
              </a:rPr>
              <a:t>Méthode des espèces </a:t>
            </a:r>
            <a:r>
              <a:rPr lang="fr-FR" b="1" dirty="0" smtClean="0">
                <a:solidFill>
                  <a:srgbClr val="008000"/>
                </a:solidFill>
              </a:rPr>
              <a:t>cadres </a:t>
            </a:r>
            <a:r>
              <a:rPr lang="fr-FR" b="1" dirty="0">
                <a:solidFill>
                  <a:srgbClr val="008000"/>
                </a:solidFill>
              </a:rPr>
              <a:t>(</a:t>
            </a:r>
            <a:r>
              <a:rPr lang="fr-FR" b="1" dirty="0" smtClean="0">
                <a:solidFill>
                  <a:srgbClr val="008000"/>
                </a:solidFill>
              </a:rPr>
              <a:t>clés) </a:t>
            </a:r>
            <a:r>
              <a:rPr lang="fr-FR" b="1" dirty="0">
                <a:solidFill>
                  <a:srgbClr val="008000"/>
                </a:solidFill>
              </a:rPr>
              <a:t>« Framework »</a:t>
            </a:r>
            <a:r>
              <a:rPr lang="fr-FR" b="1" dirty="0" smtClean="0">
                <a:solidFill>
                  <a:srgbClr val="008000"/>
                </a:solidFill>
              </a:rPr>
              <a:t> (suite et fin)</a:t>
            </a:r>
            <a:endParaRPr lang="fr-FR" dirty="0"/>
          </a:p>
        </p:txBody>
      </p:sp>
      <p:sp>
        <p:nvSpPr>
          <p:cNvPr id="6" name="ZoneTexte 5"/>
          <p:cNvSpPr txBox="1"/>
          <p:nvPr/>
        </p:nvSpPr>
        <p:spPr>
          <a:xfrm>
            <a:off x="4465380" y="156925"/>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graphicFrame>
        <p:nvGraphicFramePr>
          <p:cNvPr id="7" name="Tableau 6"/>
          <p:cNvGraphicFramePr>
            <a:graphicFrameLocks noGrp="1"/>
          </p:cNvGraphicFramePr>
          <p:nvPr>
            <p:extLst>
              <p:ext uri="{D42A27DB-BD31-4B8C-83A1-F6EECF244321}">
                <p14:modId xmlns:p14="http://schemas.microsoft.com/office/powerpoint/2010/main" val="3756940772"/>
              </p:ext>
            </p:extLst>
          </p:nvPr>
        </p:nvGraphicFramePr>
        <p:xfrm>
          <a:off x="881320" y="1175132"/>
          <a:ext cx="11188759" cy="5476424"/>
        </p:xfrm>
        <a:graphic>
          <a:graphicData uri="http://schemas.openxmlformats.org/drawingml/2006/table">
            <a:tbl>
              <a:tblPr>
                <a:tableStyleId>{5C22544A-7EE6-4342-B048-85BDC9FD1C3A}</a:tableStyleId>
              </a:tblPr>
              <a:tblGrid>
                <a:gridCol w="1280967"/>
                <a:gridCol w="1549101"/>
                <a:gridCol w="1592132"/>
                <a:gridCol w="2060775"/>
                <a:gridCol w="1549739"/>
                <a:gridCol w="1572130"/>
                <a:gridCol w="1583915"/>
              </a:tblGrid>
              <a:tr h="164734">
                <a:tc gridSpan="5">
                  <a:txBody>
                    <a:bodyPr/>
                    <a:lstStyle/>
                    <a:p>
                      <a:pPr marL="36000" algn="ctr" eaLnBrk="0" fontAlgn="base" hangingPunct="0">
                        <a:lnSpc>
                          <a:spcPct val="100000"/>
                        </a:lnSpc>
                        <a:spcBef>
                          <a:spcPts val="0"/>
                        </a:spcBef>
                        <a:spcAft>
                          <a:spcPts val="0"/>
                        </a:spcAft>
                      </a:pPr>
                      <a:r>
                        <a:rPr lang="fr-FR" sz="1050" b="1" dirty="0" smtClean="0">
                          <a:solidFill>
                            <a:srgbClr val="008000"/>
                          </a:solidFill>
                          <a:effectLst/>
                          <a:latin typeface="Calibri" panose="020F0502020204030204" pitchFamily="34" charset="0"/>
                          <a:ea typeface="Times New Roman" panose="02020603050405020304" pitchFamily="18" charset="0"/>
                        </a:rPr>
                        <a:t>Pré-sélection</a:t>
                      </a:r>
                      <a:endParaRPr lang="fr-FR" sz="1050" b="1"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36000" algn="ctr" eaLnBrk="0" fontAlgn="base" hangingPunct="0">
                        <a:lnSpc>
                          <a:spcPct val="100000"/>
                        </a:lnSpc>
                        <a:spcBef>
                          <a:spcPts val="0"/>
                        </a:spcBef>
                        <a:spcAft>
                          <a:spcPts val="0"/>
                        </a:spcAft>
                      </a:pPr>
                      <a:endParaRPr lang="fr-FR" sz="10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36000" algn="ctr" eaLnBrk="0" fontAlgn="base" hangingPunct="0">
                        <a:lnSpc>
                          <a:spcPct val="100000"/>
                        </a:lnSpc>
                        <a:spcBef>
                          <a:spcPts val="0"/>
                        </a:spcBef>
                        <a:spcAft>
                          <a:spcPts val="0"/>
                        </a:spcAft>
                      </a:pPr>
                      <a:endParaRPr lang="fr-FR" sz="10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36000" algn="ctr" eaLnBrk="0" fontAlgn="base" hangingPunct="0">
                        <a:lnSpc>
                          <a:spcPct val="100000"/>
                        </a:lnSpc>
                        <a:spcBef>
                          <a:spcPts val="0"/>
                        </a:spcBef>
                        <a:spcAft>
                          <a:spcPts val="0"/>
                        </a:spcAft>
                      </a:pPr>
                      <a:endParaRPr lang="fr-FR" sz="10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36000" marR="182880" algn="ctr" eaLnBrk="0" fontAlgn="base" hangingPunct="0">
                        <a:lnSpc>
                          <a:spcPct val="100000"/>
                        </a:lnSpc>
                        <a:spcBef>
                          <a:spcPts val="0"/>
                        </a:spcBef>
                        <a:spcAft>
                          <a:spcPts val="0"/>
                        </a:spcAft>
                      </a:pPr>
                      <a:endParaRPr lang="fr-FR" sz="10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36000" algn="ctr" eaLnBrk="0" fontAlgn="base" hangingPunct="0">
                        <a:lnSpc>
                          <a:spcPct val="100000"/>
                        </a:lnSpc>
                        <a:spcBef>
                          <a:spcPts val="0"/>
                        </a:spcBef>
                        <a:spcAft>
                          <a:spcPts val="0"/>
                        </a:spcAft>
                      </a:pPr>
                      <a:r>
                        <a:rPr lang="fr-FR" sz="1050" b="1" dirty="0" smtClean="0">
                          <a:solidFill>
                            <a:srgbClr val="008000"/>
                          </a:solidFill>
                          <a:effectLst/>
                          <a:latin typeface="Calibri" panose="020F0502020204030204" pitchFamily="34" charset="0"/>
                          <a:ea typeface="Times New Roman" panose="02020603050405020304" pitchFamily="18" charset="0"/>
                        </a:rPr>
                        <a:t>Sélection finale</a:t>
                      </a:r>
                      <a:endParaRPr lang="fr-FR" sz="1050" b="1" dirty="0">
                        <a:solidFill>
                          <a:srgbClr val="008000"/>
                        </a:solidFill>
                        <a:effectLst/>
                        <a:latin typeface="Calibri" panose="020F050202020403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36000" marR="274320" algn="ctr" eaLnBrk="0" fontAlgn="base" hangingPunct="0">
                        <a:lnSpc>
                          <a:spcPct val="100000"/>
                        </a:lnSpc>
                        <a:spcBef>
                          <a:spcPts val="0"/>
                        </a:spcBef>
                        <a:spcAft>
                          <a:spcPts val="0"/>
                        </a:spcAft>
                      </a:pPr>
                      <a:endParaRPr lang="fr-FR" sz="1000"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27501">
                <a:tc>
                  <a:txBody>
                    <a:bodyPr/>
                    <a:lstStyle/>
                    <a:p>
                      <a:pPr marL="36000" algn="ctr" eaLnBrk="0" fontAlgn="base" hangingPunct="0">
                        <a:lnSpc>
                          <a:spcPct val="100000"/>
                        </a:lnSpc>
                        <a:spcBef>
                          <a:spcPts val="0"/>
                        </a:spcBef>
                        <a:spcAft>
                          <a:spcPts val="0"/>
                        </a:spcAft>
                      </a:pPr>
                      <a:r>
                        <a:rPr lang="fr-FR" sz="1050" b="1" dirty="0">
                          <a:solidFill>
                            <a:srgbClr val="008000"/>
                          </a:solidFill>
                          <a:effectLst/>
                          <a:latin typeface="Calibri" panose="020F0502020204030204" pitchFamily="34" charset="0"/>
                        </a:rPr>
                        <a:t>Caractéristique </a:t>
                      </a:r>
                      <a:r>
                        <a:rPr lang="fr-FR" sz="1050" b="1" dirty="0" smtClean="0">
                          <a:solidFill>
                            <a:srgbClr val="008000"/>
                          </a:solidFill>
                          <a:effectLst/>
                          <a:latin typeface="Calibri" panose="020F0502020204030204" pitchFamily="34" charset="0"/>
                        </a:rPr>
                        <a:t>« </a:t>
                      </a:r>
                      <a:r>
                        <a:rPr lang="fr-FR" sz="1050" b="1" dirty="0" err="1" smtClean="0">
                          <a:solidFill>
                            <a:srgbClr val="008000"/>
                          </a:solidFill>
                          <a:effectLst/>
                          <a:latin typeface="Calibri" panose="020F0502020204030204" pitchFamily="34" charset="0"/>
                        </a:rPr>
                        <a:t>framework</a:t>
                      </a:r>
                      <a:r>
                        <a:rPr lang="fr-FR" sz="1050" b="1" dirty="0" smtClean="0">
                          <a:solidFill>
                            <a:srgbClr val="008000"/>
                          </a:solidFill>
                          <a:effectLst/>
                          <a:latin typeface="Calibri" panose="020F0502020204030204" pitchFamily="34" charset="0"/>
                        </a:rPr>
                        <a:t> »</a:t>
                      </a:r>
                      <a:endParaRPr lang="fr-FR" sz="1050" b="1"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algn="ctr" eaLnBrk="0" fontAlgn="base" hangingPunct="0">
                        <a:lnSpc>
                          <a:spcPct val="100000"/>
                        </a:lnSpc>
                        <a:spcBef>
                          <a:spcPts val="0"/>
                        </a:spcBef>
                        <a:spcAft>
                          <a:spcPts val="0"/>
                        </a:spcAft>
                      </a:pPr>
                      <a:r>
                        <a:rPr lang="fr-FR" sz="1050" b="1" spc="-25" dirty="0">
                          <a:solidFill>
                            <a:srgbClr val="008000"/>
                          </a:solidFill>
                          <a:effectLst/>
                          <a:latin typeface="Calibri" panose="020F0502020204030204" pitchFamily="34" charset="0"/>
                        </a:rPr>
                        <a:t>Flores</a:t>
                      </a:r>
                      <a:endParaRPr lang="fr-FR" sz="1050" b="1"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algn="ctr" eaLnBrk="0" fontAlgn="base" hangingPunct="0">
                        <a:lnSpc>
                          <a:spcPct val="100000"/>
                        </a:lnSpc>
                        <a:spcBef>
                          <a:spcPts val="0"/>
                        </a:spcBef>
                        <a:spcAft>
                          <a:spcPts val="0"/>
                        </a:spcAft>
                      </a:pPr>
                      <a:r>
                        <a:rPr lang="fr-FR" sz="1050" b="1" dirty="0">
                          <a:solidFill>
                            <a:srgbClr val="008000"/>
                          </a:solidFill>
                          <a:effectLst/>
                          <a:latin typeface="Calibri" panose="020F0502020204030204" pitchFamily="34" charset="0"/>
                        </a:rPr>
                        <a:t>Etude de la</a:t>
                      </a:r>
                      <a:br>
                        <a:rPr lang="fr-FR" sz="1050" b="1" dirty="0">
                          <a:solidFill>
                            <a:srgbClr val="008000"/>
                          </a:solidFill>
                          <a:effectLst/>
                          <a:latin typeface="Calibri" panose="020F0502020204030204" pitchFamily="34" charset="0"/>
                        </a:rPr>
                      </a:br>
                      <a:r>
                        <a:rPr lang="fr-FR" sz="1050" b="1" dirty="0" smtClean="0">
                          <a:solidFill>
                            <a:srgbClr val="008000"/>
                          </a:solidFill>
                          <a:effectLst/>
                          <a:latin typeface="Calibri" panose="020F0502020204030204" pitchFamily="34" charset="0"/>
                        </a:rPr>
                        <a:t>forêt </a:t>
                      </a:r>
                      <a:r>
                        <a:rPr lang="fr-FR" sz="1050" b="1" dirty="0">
                          <a:solidFill>
                            <a:srgbClr val="008000"/>
                          </a:solidFill>
                          <a:effectLst/>
                          <a:latin typeface="Calibri" panose="020F0502020204030204" pitchFamily="34" charset="0"/>
                        </a:rPr>
                        <a:t>cible</a:t>
                      </a:r>
                      <a:endParaRPr lang="fr-FR" sz="1050" b="1"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algn="ctr" eaLnBrk="0" fontAlgn="base" hangingPunct="0">
                        <a:lnSpc>
                          <a:spcPct val="100000"/>
                        </a:lnSpc>
                        <a:spcBef>
                          <a:spcPts val="0"/>
                        </a:spcBef>
                        <a:spcAft>
                          <a:spcPts val="0"/>
                        </a:spcAft>
                      </a:pPr>
                      <a:r>
                        <a:rPr lang="fr-FR" sz="1050" b="1" spc="10" dirty="0">
                          <a:solidFill>
                            <a:srgbClr val="008000"/>
                          </a:solidFill>
                          <a:effectLst/>
                          <a:latin typeface="Calibri" panose="020F0502020204030204" pitchFamily="34" charset="0"/>
                        </a:rPr>
                        <a:t>Connaissances autochtones</a:t>
                      </a:r>
                      <a:endParaRPr lang="fr-FR" sz="1050" b="1"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marR="182880" algn="ctr" eaLnBrk="0" fontAlgn="base" hangingPunct="0">
                        <a:lnSpc>
                          <a:spcPct val="100000"/>
                        </a:lnSpc>
                        <a:spcBef>
                          <a:spcPts val="0"/>
                        </a:spcBef>
                        <a:spcAft>
                          <a:spcPts val="0"/>
                        </a:spcAft>
                      </a:pPr>
                      <a:r>
                        <a:rPr lang="fr-FR" sz="1050" b="1" dirty="0">
                          <a:solidFill>
                            <a:srgbClr val="008000"/>
                          </a:solidFill>
                          <a:effectLst/>
                          <a:latin typeface="Calibri" panose="020F0502020204030204" pitchFamily="34" charset="0"/>
                        </a:rPr>
                        <a:t>Documents et rapports de précédents projets</a:t>
                      </a:r>
                      <a:endParaRPr lang="fr-FR" sz="1050" b="1"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algn="ctr" eaLnBrk="0" fontAlgn="base" hangingPunct="0">
                        <a:lnSpc>
                          <a:spcPct val="100000"/>
                        </a:lnSpc>
                        <a:spcBef>
                          <a:spcPts val="0"/>
                        </a:spcBef>
                        <a:spcAft>
                          <a:spcPts val="0"/>
                        </a:spcAft>
                      </a:pPr>
                      <a:r>
                        <a:rPr lang="fr-FR" sz="1050" b="1" dirty="0">
                          <a:solidFill>
                            <a:srgbClr val="008000"/>
                          </a:solidFill>
                          <a:effectLst/>
                          <a:latin typeface="Calibri" panose="020F0502020204030204" pitchFamily="34" charset="0"/>
                        </a:rPr>
                        <a:t>Recherche en </a:t>
                      </a:r>
                      <a:r>
                        <a:rPr lang="fr-FR" sz="1050" b="1" dirty="0" smtClean="0">
                          <a:solidFill>
                            <a:srgbClr val="008000"/>
                          </a:solidFill>
                          <a:effectLst/>
                          <a:latin typeface="Calibri" panose="020F0502020204030204" pitchFamily="34" charset="0"/>
                        </a:rPr>
                        <a:t>pépinière</a:t>
                      </a:r>
                      <a:endParaRPr lang="fr-FR" sz="1050" b="1" dirty="0">
                        <a:solidFill>
                          <a:srgbClr val="008000"/>
                        </a:solidFill>
                        <a:effectLst/>
                        <a:latin typeface="Calibri" panose="020F050202020403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marR="274320" algn="ctr" eaLnBrk="0" fontAlgn="base" hangingPunct="0">
                        <a:lnSpc>
                          <a:spcPct val="100000"/>
                        </a:lnSpc>
                        <a:spcBef>
                          <a:spcPts val="0"/>
                        </a:spcBef>
                        <a:spcAft>
                          <a:spcPts val="0"/>
                        </a:spcAft>
                      </a:pPr>
                      <a:r>
                        <a:rPr lang="fr-FR" sz="1050" b="1" spc="-10" dirty="0">
                          <a:solidFill>
                            <a:srgbClr val="008000"/>
                          </a:solidFill>
                          <a:effectLst/>
                          <a:latin typeface="Calibri" panose="020F0502020204030204" pitchFamily="34" charset="0"/>
                        </a:rPr>
                        <a:t>Essais en </a:t>
                      </a:r>
                      <a:r>
                        <a:rPr lang="fr-FR" sz="1050" b="1" spc="-10" dirty="0" smtClean="0">
                          <a:solidFill>
                            <a:srgbClr val="008000"/>
                          </a:solidFill>
                          <a:effectLst/>
                          <a:latin typeface="Calibri" panose="020F0502020204030204" pitchFamily="34" charset="0"/>
                        </a:rPr>
                        <a:t>champ</a:t>
                      </a:r>
                      <a:endParaRPr lang="fr-FR" sz="1050" b="1"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823669">
                <a:tc>
                  <a:txBody>
                    <a:bodyPr/>
                    <a:lstStyle/>
                    <a:p>
                      <a:pPr marL="36000" marR="160020" algn="ctr" eaLnBrk="0" fontAlgn="base" hangingPunct="0">
                        <a:lnSpc>
                          <a:spcPct val="100000"/>
                        </a:lnSpc>
                        <a:spcBef>
                          <a:spcPts val="0"/>
                        </a:spcBef>
                        <a:spcAft>
                          <a:spcPts val="0"/>
                        </a:spcAft>
                      </a:pPr>
                      <a:r>
                        <a:rPr lang="fr-FR" sz="1050" spc="-35" dirty="0">
                          <a:solidFill>
                            <a:srgbClr val="008000"/>
                          </a:solidFill>
                          <a:effectLst/>
                          <a:latin typeface="Calibri" panose="020F0502020204030204" pitchFamily="34" charset="0"/>
                        </a:rPr>
                        <a:t>Autochtones, </a:t>
                      </a:r>
                      <a:r>
                        <a:rPr lang="fr-FR" sz="1050" spc="-35" dirty="0" smtClean="0">
                          <a:solidFill>
                            <a:srgbClr val="008000"/>
                          </a:solidFill>
                          <a:effectLst/>
                          <a:latin typeface="Calibri" panose="020F0502020204030204" pitchFamily="34" charset="0"/>
                        </a:rPr>
                        <a:t>non-domestiquées</a:t>
                      </a:r>
                      <a:r>
                        <a:rPr lang="fr-FR" sz="1050" spc="-35" dirty="0">
                          <a:solidFill>
                            <a:srgbClr val="008000"/>
                          </a:solidFill>
                          <a:effectLst/>
                          <a:latin typeface="Calibri" panose="020F0502020204030204" pitchFamily="34" charset="0"/>
                        </a:rPr>
                        <a:t>, adaptées a l'habitat ou a l'altitude</a:t>
                      </a:r>
                      <a:endParaRPr lang="fr-FR" sz="1050"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marR="160020" algn="ctr" eaLnBrk="0" fontAlgn="base" hangingPunct="0">
                        <a:lnSpc>
                          <a:spcPct val="100000"/>
                        </a:lnSpc>
                        <a:spcBef>
                          <a:spcPts val="0"/>
                        </a:spcBef>
                        <a:spcAft>
                          <a:spcPts val="0"/>
                        </a:spcAft>
                      </a:pPr>
                      <a:r>
                        <a:rPr lang="fr-FR" sz="1050" spc="-35" dirty="0">
                          <a:solidFill>
                            <a:srgbClr val="008000"/>
                          </a:solidFill>
                          <a:effectLst/>
                          <a:latin typeface="Calibri" panose="020F0502020204030204" pitchFamily="34" charset="0"/>
                        </a:rPr>
                        <a:t>Souvent indiquées dans les descriptions de plantes dans les ouvrages de botanique</a:t>
                      </a:r>
                      <a:endParaRPr lang="fr-FR" sz="1050"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marR="160020" algn="ctr" eaLnBrk="0" fontAlgn="base" hangingPunct="0">
                        <a:lnSpc>
                          <a:spcPct val="100000"/>
                        </a:lnSpc>
                        <a:spcBef>
                          <a:spcPts val="0"/>
                        </a:spcBef>
                        <a:spcAft>
                          <a:spcPts val="0"/>
                        </a:spcAft>
                      </a:pPr>
                      <a:r>
                        <a:rPr lang="fr-FR" sz="1050" spc="-45" dirty="0">
                          <a:solidFill>
                            <a:srgbClr val="008000"/>
                          </a:solidFill>
                          <a:effectLst/>
                          <a:latin typeface="Calibri" panose="020F0502020204030204" pitchFamily="34" charset="0"/>
                        </a:rPr>
                        <a:t>Enumérez les essences à partir de l'étude de la forêt cible</a:t>
                      </a:r>
                      <a:endParaRPr lang="fr-FR" sz="1050"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marR="160020" algn="ctr" eaLnBrk="0" fontAlgn="base" hangingPunct="0">
                        <a:lnSpc>
                          <a:spcPct val="100000"/>
                        </a:lnSpc>
                        <a:spcBef>
                          <a:spcPts val="0"/>
                        </a:spcBef>
                        <a:spcAft>
                          <a:spcPts val="0"/>
                        </a:spcAft>
                      </a:pPr>
                      <a:r>
                        <a:rPr lang="fr-FR" sz="1050" spc="-40" dirty="0">
                          <a:solidFill>
                            <a:srgbClr val="008000"/>
                          </a:solidFill>
                          <a:effectLst/>
                          <a:latin typeface="Calibri" panose="020F0502020204030204" pitchFamily="34" charset="0"/>
                        </a:rPr>
                        <a:t>Peu fiables: les villageois ne parviennent pas à distinguer les espèces autochtones des espèces exotiques</a:t>
                      </a:r>
                      <a:endParaRPr lang="fr-FR" sz="1050"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algn="ctr" eaLnBrk="0" fontAlgn="base" hangingPunct="0">
                        <a:lnSpc>
                          <a:spcPct val="100000"/>
                        </a:lnSpc>
                        <a:spcBef>
                          <a:spcPts val="0"/>
                        </a:spcBef>
                        <a:spcAft>
                          <a:spcPts val="0"/>
                        </a:spcAft>
                      </a:pPr>
                      <a:r>
                        <a:rPr lang="fr-FR" sz="1050" spc="-40" dirty="0">
                          <a:solidFill>
                            <a:srgbClr val="008000"/>
                          </a:solidFill>
                          <a:effectLst/>
                          <a:latin typeface="Calibri" panose="020F0502020204030204" pitchFamily="34" charset="0"/>
                        </a:rPr>
                        <a:t>Les EIE et </a:t>
                      </a:r>
                      <a:r>
                        <a:rPr lang="fr-FR" sz="1050" spc="-40" dirty="0" smtClean="0">
                          <a:solidFill>
                            <a:srgbClr val="008000"/>
                          </a:solidFill>
                          <a:effectLst/>
                          <a:latin typeface="Calibri" panose="020F0502020204030204" pitchFamily="34" charset="0"/>
                        </a:rPr>
                        <a:t>les précédentes </a:t>
                      </a:r>
                      <a:r>
                        <a:rPr lang="fr-FR" sz="1050" spc="-40" dirty="0">
                          <a:solidFill>
                            <a:srgbClr val="008000"/>
                          </a:solidFill>
                          <a:effectLst/>
                          <a:latin typeface="Calibri" panose="020F0502020204030204" pitchFamily="34" charset="0"/>
                        </a:rPr>
                        <a:t>études pour les plans de gestion de la conservation énumèrent souvent les essences </a:t>
                      </a:r>
                      <a:r>
                        <a:rPr lang="fr-FR" sz="1050" spc="-40" dirty="0" smtClean="0">
                          <a:solidFill>
                            <a:srgbClr val="008000"/>
                          </a:solidFill>
                          <a:effectLst/>
                          <a:latin typeface="Calibri" panose="020F0502020204030204" pitchFamily="34" charset="0"/>
                        </a:rPr>
                        <a:t>locales</a:t>
                      </a:r>
                      <a:endParaRPr lang="fr-FR" sz="1050"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algn="ctr" eaLnBrk="0" fontAlgn="base" hangingPunct="0">
                        <a:lnSpc>
                          <a:spcPct val="100000"/>
                        </a:lnSpc>
                        <a:spcBef>
                          <a:spcPts val="0"/>
                        </a:spcBef>
                        <a:spcAft>
                          <a:spcPts val="0"/>
                        </a:spcAft>
                      </a:pPr>
                      <a:r>
                        <a:rPr lang="fr-FR" sz="1050">
                          <a:solidFill>
                            <a:srgbClr val="008000"/>
                          </a:solidFill>
                          <a:effectLst/>
                          <a:latin typeface="Calibri" panose="020F0502020204030204" pitchFamily="34" charset="0"/>
                        </a:rPr>
                        <a:t> </a:t>
                      </a:r>
                      <a:endParaRPr lang="fr-FR" sz="105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algn="ctr" eaLnBrk="0" fontAlgn="base" hangingPunct="0">
                        <a:lnSpc>
                          <a:spcPct val="100000"/>
                        </a:lnSpc>
                        <a:spcBef>
                          <a:spcPts val="0"/>
                        </a:spcBef>
                        <a:spcAft>
                          <a:spcPts val="0"/>
                        </a:spcAft>
                      </a:pPr>
                      <a:r>
                        <a:rPr lang="fr-FR" sz="1050">
                          <a:solidFill>
                            <a:srgbClr val="008000"/>
                          </a:solidFill>
                          <a:effectLst/>
                          <a:latin typeface="Calibri" panose="020F0502020204030204" pitchFamily="34" charset="0"/>
                        </a:rPr>
                        <a:t> </a:t>
                      </a:r>
                      <a:endParaRPr lang="fr-FR" sz="105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60954">
                <a:tc>
                  <a:txBody>
                    <a:bodyPr/>
                    <a:lstStyle/>
                    <a:p>
                      <a:pPr marL="36000" marR="137160" algn="ctr" eaLnBrk="0" fontAlgn="base" hangingPunct="0">
                        <a:lnSpc>
                          <a:spcPct val="100000"/>
                        </a:lnSpc>
                        <a:spcBef>
                          <a:spcPts val="0"/>
                        </a:spcBef>
                        <a:spcAft>
                          <a:spcPts val="0"/>
                        </a:spcAft>
                      </a:pPr>
                      <a:r>
                        <a:rPr lang="fr-FR" sz="1050" spc="-40" dirty="0">
                          <a:solidFill>
                            <a:srgbClr val="008000"/>
                          </a:solidFill>
                          <a:effectLst/>
                          <a:latin typeface="Calibri" panose="020F0502020204030204" pitchFamily="34" charset="0"/>
                        </a:rPr>
                        <a:t>Forts taux de survie et de croissance</a:t>
                      </a:r>
                      <a:endParaRPr lang="fr-FR" sz="1050"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marR="539115" algn="ctr" eaLnBrk="0" fontAlgn="base" hangingPunct="0">
                        <a:lnSpc>
                          <a:spcPct val="100000"/>
                        </a:lnSpc>
                        <a:spcBef>
                          <a:spcPts val="0"/>
                        </a:spcBef>
                        <a:spcAft>
                          <a:spcPts val="0"/>
                        </a:spcAft>
                      </a:pPr>
                      <a:r>
                        <a:rPr lang="fr-FR" sz="1050" dirty="0">
                          <a:solidFill>
                            <a:srgbClr val="008000"/>
                          </a:solidFill>
                          <a:effectLst/>
                          <a:latin typeface="Calibri" panose="020F0502020204030204" pitchFamily="34" charset="0"/>
                        </a:rPr>
                        <a:t>-</a:t>
                      </a:r>
                      <a:endParaRPr lang="fr-FR" sz="1050"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algn="ctr" eaLnBrk="0" fontAlgn="base" hangingPunct="0">
                        <a:lnSpc>
                          <a:spcPct val="100000"/>
                        </a:lnSpc>
                        <a:spcBef>
                          <a:spcPts val="0"/>
                        </a:spcBef>
                        <a:spcAft>
                          <a:spcPts val="0"/>
                        </a:spcAft>
                      </a:pPr>
                      <a:r>
                        <a:rPr lang="fr-FR" sz="1050" dirty="0">
                          <a:solidFill>
                            <a:srgbClr val="008000"/>
                          </a:solidFill>
                          <a:effectLst/>
                          <a:latin typeface="Calibri" panose="020F0502020204030204" pitchFamily="34" charset="0"/>
                        </a:rPr>
                        <a:t> </a:t>
                      </a:r>
                      <a:endParaRPr lang="fr-FR" sz="1050"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marR="114300" algn="ctr" eaLnBrk="0" fontAlgn="base" hangingPunct="0">
                        <a:lnSpc>
                          <a:spcPct val="100000"/>
                        </a:lnSpc>
                        <a:spcBef>
                          <a:spcPts val="0"/>
                        </a:spcBef>
                        <a:spcAft>
                          <a:spcPts val="0"/>
                        </a:spcAft>
                      </a:pPr>
                      <a:r>
                        <a:rPr lang="fr-FR" sz="1050" spc="-35" dirty="0">
                          <a:solidFill>
                            <a:srgbClr val="008000"/>
                          </a:solidFill>
                          <a:effectLst/>
                          <a:latin typeface="Calibri" panose="020F0502020204030204" pitchFamily="34" charset="0"/>
                        </a:rPr>
                        <a:t>Demandez aux habitants de la zone les essences qui survivent bien et croissent rapidement dans les champs en jachère</a:t>
                      </a:r>
                      <a:endParaRPr lang="fr-FR" sz="1050"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marR="251460" algn="ctr" eaLnBrk="0" fontAlgn="base" hangingPunct="0">
                        <a:lnSpc>
                          <a:spcPct val="100000"/>
                        </a:lnSpc>
                        <a:spcBef>
                          <a:spcPts val="0"/>
                        </a:spcBef>
                        <a:spcAft>
                          <a:spcPts val="0"/>
                        </a:spcAft>
                      </a:pPr>
                      <a:r>
                        <a:rPr lang="fr-FR" sz="1050" spc="-45">
                          <a:solidFill>
                            <a:srgbClr val="008000"/>
                          </a:solidFill>
                          <a:effectLst/>
                          <a:latin typeface="Calibri" panose="020F0502020204030204" pitchFamily="34" charset="0"/>
                        </a:rPr>
                        <a:t>Peu probables, sauf pour les essences économiques dans les précédents projets forestiers</a:t>
                      </a:r>
                      <a:endParaRPr lang="fr-FR" sz="105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marR="160020" algn="ctr" eaLnBrk="0" fontAlgn="base" hangingPunct="0">
                        <a:lnSpc>
                          <a:spcPct val="100000"/>
                        </a:lnSpc>
                        <a:spcBef>
                          <a:spcPts val="0"/>
                        </a:spcBef>
                        <a:spcAft>
                          <a:spcPts val="0"/>
                        </a:spcAft>
                      </a:pPr>
                      <a:r>
                        <a:rPr lang="fr-FR" sz="1050" spc="-45" dirty="0">
                          <a:solidFill>
                            <a:srgbClr val="008000"/>
                          </a:solidFill>
                          <a:effectLst/>
                          <a:latin typeface="Calibri" panose="020F0502020204030204" pitchFamily="34" charset="0"/>
                        </a:rPr>
                        <a:t>Evaluez la survie et la croissance des plantules poussant </a:t>
                      </a:r>
                      <a:r>
                        <a:rPr lang="fr-FR" sz="1050" spc="-45" dirty="0" smtClean="0">
                          <a:solidFill>
                            <a:srgbClr val="008000"/>
                          </a:solidFill>
                          <a:effectLst/>
                          <a:latin typeface="Calibri" panose="020F0502020204030204" pitchFamily="34" charset="0"/>
                        </a:rPr>
                        <a:t>dans </a:t>
                      </a:r>
                      <a:r>
                        <a:rPr lang="fr-FR" sz="1050" spc="-45" dirty="0">
                          <a:solidFill>
                            <a:srgbClr val="008000"/>
                          </a:solidFill>
                          <a:effectLst/>
                          <a:latin typeface="Calibri" panose="020F0502020204030204" pitchFamily="34" charset="0"/>
                        </a:rPr>
                        <a:t>les pépinières</a:t>
                      </a:r>
                      <a:endParaRPr lang="fr-FR" sz="1050"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marR="205740" algn="ctr" eaLnBrk="0" fontAlgn="base" hangingPunct="0">
                        <a:lnSpc>
                          <a:spcPct val="100000"/>
                        </a:lnSpc>
                        <a:spcBef>
                          <a:spcPts val="0"/>
                        </a:spcBef>
                        <a:spcAft>
                          <a:spcPts val="0"/>
                        </a:spcAft>
                      </a:pPr>
                      <a:r>
                        <a:rPr lang="fr-FR" sz="1050" spc="-55" dirty="0">
                          <a:solidFill>
                            <a:srgbClr val="008000"/>
                          </a:solidFill>
                          <a:effectLst/>
                          <a:latin typeface="Calibri" panose="020F0502020204030204" pitchFamily="34" charset="0"/>
                        </a:rPr>
                        <a:t>Suivez un échantillon d'arbres </a:t>
                      </a:r>
                      <a:r>
                        <a:rPr lang="fr-FR" sz="1050" spc="-55" dirty="0" smtClean="0">
                          <a:solidFill>
                            <a:srgbClr val="008000"/>
                          </a:solidFill>
                          <a:effectLst/>
                          <a:latin typeface="Calibri" panose="020F0502020204030204" pitchFamily="34" charset="0"/>
                        </a:rPr>
                        <a:t>plantés </a:t>
                      </a:r>
                      <a:r>
                        <a:rPr lang="fr-FR" sz="1050" spc="-55" dirty="0">
                          <a:solidFill>
                            <a:srgbClr val="008000"/>
                          </a:solidFill>
                          <a:effectLst/>
                          <a:latin typeface="Calibri" panose="020F0502020204030204" pitchFamily="34" charset="0"/>
                        </a:rPr>
                        <a:t>de chaque espèce pour la survie et la </a:t>
                      </a:r>
                      <a:r>
                        <a:rPr lang="fr-FR" sz="1050" spc="-55" dirty="0" smtClean="0">
                          <a:solidFill>
                            <a:srgbClr val="008000"/>
                          </a:solidFill>
                          <a:effectLst/>
                          <a:latin typeface="Calibri" panose="020F0502020204030204" pitchFamily="34" charset="0"/>
                        </a:rPr>
                        <a:t>croissance</a:t>
                      </a:r>
                      <a:endParaRPr lang="fr-FR" sz="1050"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740927">
                <a:tc>
                  <a:txBody>
                    <a:bodyPr/>
                    <a:lstStyle/>
                    <a:p>
                      <a:pPr marL="36000" algn="ctr" eaLnBrk="0" fontAlgn="base" hangingPunct="0">
                        <a:lnSpc>
                          <a:spcPct val="100000"/>
                        </a:lnSpc>
                        <a:spcBef>
                          <a:spcPts val="0"/>
                        </a:spcBef>
                        <a:spcAft>
                          <a:spcPts val="0"/>
                        </a:spcAft>
                      </a:pPr>
                      <a:r>
                        <a:rPr lang="fr-FR" sz="1050" dirty="0">
                          <a:solidFill>
                            <a:srgbClr val="008000"/>
                          </a:solidFill>
                          <a:effectLst/>
                          <a:latin typeface="Calibri" panose="020F0502020204030204" pitchFamily="34" charset="0"/>
                        </a:rPr>
                        <a:t>Une </a:t>
                      </a:r>
                      <a:r>
                        <a:rPr lang="fr-FR" sz="1050" dirty="0" smtClean="0">
                          <a:solidFill>
                            <a:srgbClr val="008000"/>
                          </a:solidFill>
                          <a:effectLst/>
                          <a:latin typeface="Calibri" panose="020F0502020204030204" pitchFamily="34" charset="0"/>
                        </a:rPr>
                        <a:t>cime </a:t>
                      </a:r>
                      <a:r>
                        <a:rPr lang="fr-FR" sz="1050" dirty="0">
                          <a:solidFill>
                            <a:srgbClr val="008000"/>
                          </a:solidFill>
                          <a:effectLst/>
                          <a:latin typeface="Calibri" panose="020F0502020204030204" pitchFamily="34" charset="0"/>
                        </a:rPr>
                        <a:t>dense et étendue prive les mauvaises herbes de lumière</a:t>
                      </a:r>
                      <a:endParaRPr lang="fr-FR" sz="1050"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marR="182880" algn="ctr" eaLnBrk="0" fontAlgn="base" hangingPunct="0">
                        <a:lnSpc>
                          <a:spcPct val="100000"/>
                        </a:lnSpc>
                        <a:spcBef>
                          <a:spcPts val="0"/>
                        </a:spcBef>
                        <a:spcAft>
                          <a:spcPts val="0"/>
                        </a:spcAft>
                      </a:pPr>
                      <a:r>
                        <a:rPr lang="fr-FR" sz="1050" spc="-40" dirty="0">
                          <a:solidFill>
                            <a:srgbClr val="008000"/>
                          </a:solidFill>
                          <a:effectLst/>
                          <a:latin typeface="Calibri" panose="020F0502020204030204" pitchFamily="34" charset="0"/>
                        </a:rPr>
                        <a:t>Peu d'ouvrages couvre la structure de la </a:t>
                      </a:r>
                      <a:r>
                        <a:rPr lang="fr-FR" sz="1050" spc="-40" dirty="0" smtClean="0">
                          <a:solidFill>
                            <a:srgbClr val="008000"/>
                          </a:solidFill>
                          <a:effectLst/>
                          <a:latin typeface="Calibri" panose="020F0502020204030204" pitchFamily="34" charset="0"/>
                        </a:rPr>
                        <a:t>cime </a:t>
                      </a:r>
                      <a:r>
                        <a:rPr lang="fr-FR" sz="1050" spc="-40" dirty="0">
                          <a:solidFill>
                            <a:srgbClr val="008000"/>
                          </a:solidFill>
                          <a:effectLst/>
                          <a:latin typeface="Calibri" panose="020F0502020204030204" pitchFamily="34" charset="0"/>
                        </a:rPr>
                        <a:t>des arbres</a:t>
                      </a:r>
                      <a:endParaRPr lang="fr-FR" sz="1050"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marR="182880" algn="ctr" eaLnBrk="0" fontAlgn="base" hangingPunct="0">
                        <a:lnSpc>
                          <a:spcPct val="100000"/>
                        </a:lnSpc>
                        <a:spcBef>
                          <a:spcPts val="0"/>
                        </a:spcBef>
                        <a:spcAft>
                          <a:spcPts val="0"/>
                        </a:spcAft>
                      </a:pPr>
                      <a:r>
                        <a:rPr lang="fr-FR" sz="1050" spc="-35" dirty="0">
                          <a:solidFill>
                            <a:srgbClr val="008000"/>
                          </a:solidFill>
                          <a:effectLst/>
                          <a:latin typeface="Calibri" panose="020F0502020204030204" pitchFamily="34" charset="0"/>
                        </a:rPr>
                        <a:t>Observez la structure de la </a:t>
                      </a:r>
                      <a:r>
                        <a:rPr lang="fr-FR" sz="1050" spc="-35" dirty="0" smtClean="0">
                          <a:solidFill>
                            <a:srgbClr val="008000"/>
                          </a:solidFill>
                          <a:effectLst/>
                          <a:latin typeface="Calibri" panose="020F0502020204030204" pitchFamily="34" charset="0"/>
                        </a:rPr>
                        <a:t>cime </a:t>
                      </a:r>
                      <a:r>
                        <a:rPr lang="fr-FR" sz="1050" spc="-35" dirty="0">
                          <a:solidFill>
                            <a:srgbClr val="008000"/>
                          </a:solidFill>
                          <a:effectLst/>
                          <a:latin typeface="Calibri" panose="020F0502020204030204" pitchFamily="34" charset="0"/>
                        </a:rPr>
                        <a:t>des arbres </a:t>
                      </a:r>
                      <a:r>
                        <a:rPr lang="fr-FR" sz="1050" spc="-35" dirty="0" smtClean="0">
                          <a:solidFill>
                            <a:srgbClr val="008000"/>
                          </a:solidFill>
                          <a:effectLst/>
                          <a:latin typeface="Calibri" panose="020F0502020204030204" pitchFamily="34" charset="0"/>
                        </a:rPr>
                        <a:t>dans </a:t>
                      </a:r>
                      <a:r>
                        <a:rPr lang="fr-FR" sz="1050" spc="-35" dirty="0">
                          <a:solidFill>
                            <a:srgbClr val="008000"/>
                          </a:solidFill>
                          <a:effectLst/>
                          <a:latin typeface="Calibri" panose="020F0502020204030204" pitchFamily="34" charset="0"/>
                        </a:rPr>
                        <a:t>la </a:t>
                      </a:r>
                      <a:r>
                        <a:rPr lang="fr-FR" sz="1050" spc="-35" dirty="0" smtClean="0">
                          <a:solidFill>
                            <a:srgbClr val="008000"/>
                          </a:solidFill>
                          <a:effectLst/>
                          <a:latin typeface="Calibri" panose="020F0502020204030204" pitchFamily="34" charset="0"/>
                        </a:rPr>
                        <a:t>forêt</a:t>
                      </a:r>
                      <a:r>
                        <a:rPr lang="fr-FR" sz="1050" spc="-35" baseline="0" dirty="0" smtClean="0">
                          <a:solidFill>
                            <a:srgbClr val="008000"/>
                          </a:solidFill>
                          <a:effectLst/>
                          <a:latin typeface="Calibri" panose="020F0502020204030204" pitchFamily="34" charset="0"/>
                        </a:rPr>
                        <a:t> ci</a:t>
                      </a:r>
                      <a:r>
                        <a:rPr lang="fr-FR" sz="1050" spc="-35" dirty="0" smtClean="0">
                          <a:solidFill>
                            <a:srgbClr val="008000"/>
                          </a:solidFill>
                          <a:effectLst/>
                          <a:latin typeface="Calibri" panose="020F0502020204030204" pitchFamily="34" charset="0"/>
                        </a:rPr>
                        <a:t>ble</a:t>
                      </a:r>
                      <a:endParaRPr lang="fr-FR" sz="1050"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algn="ctr" eaLnBrk="0" fontAlgn="base" hangingPunct="0">
                        <a:lnSpc>
                          <a:spcPct val="100000"/>
                        </a:lnSpc>
                        <a:spcBef>
                          <a:spcPts val="0"/>
                        </a:spcBef>
                        <a:spcAft>
                          <a:spcPts val="0"/>
                        </a:spcAft>
                      </a:pPr>
                      <a:r>
                        <a:rPr lang="fr-FR" sz="1050" dirty="0">
                          <a:solidFill>
                            <a:srgbClr val="008000"/>
                          </a:solidFill>
                          <a:effectLst/>
                          <a:latin typeface="Calibri" panose="020F0502020204030204" pitchFamily="34" charset="0"/>
                        </a:rPr>
                        <a:t> </a:t>
                      </a:r>
                      <a:endParaRPr lang="fr-FR" sz="1050"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algn="ctr" eaLnBrk="0" fontAlgn="base" hangingPunct="0">
                        <a:lnSpc>
                          <a:spcPct val="100000"/>
                        </a:lnSpc>
                        <a:spcBef>
                          <a:spcPts val="0"/>
                        </a:spcBef>
                        <a:spcAft>
                          <a:spcPts val="0"/>
                        </a:spcAft>
                      </a:pPr>
                      <a:r>
                        <a:rPr lang="fr-FR" sz="1050" dirty="0">
                          <a:solidFill>
                            <a:srgbClr val="008000"/>
                          </a:solidFill>
                          <a:effectLst/>
                          <a:latin typeface="Calibri" panose="020F0502020204030204" pitchFamily="34" charset="0"/>
                        </a:rPr>
                        <a:t> </a:t>
                      </a:r>
                      <a:endParaRPr lang="fr-FR" sz="1050"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marR="45720" algn="ctr" eaLnBrk="0" fontAlgn="base" hangingPunct="0">
                        <a:lnSpc>
                          <a:spcPct val="100000"/>
                        </a:lnSpc>
                        <a:spcBef>
                          <a:spcPts val="0"/>
                        </a:spcBef>
                        <a:spcAft>
                          <a:spcPts val="0"/>
                        </a:spcAft>
                      </a:pPr>
                      <a:r>
                        <a:rPr lang="fr-FR" sz="1050" spc="-45" dirty="0">
                          <a:solidFill>
                            <a:srgbClr val="008000"/>
                          </a:solidFill>
                          <a:effectLst/>
                          <a:latin typeface="Calibri" panose="020F0502020204030204" pitchFamily="34" charset="0"/>
                        </a:rPr>
                        <a:t>La taille des feuilles et l'architecture de la </a:t>
                      </a:r>
                      <a:r>
                        <a:rPr lang="fr-FR" sz="1050" spc="-45" dirty="0" smtClean="0">
                          <a:solidFill>
                            <a:srgbClr val="008000"/>
                          </a:solidFill>
                          <a:effectLst/>
                          <a:latin typeface="Calibri" panose="020F0502020204030204" pitchFamily="34" charset="0"/>
                        </a:rPr>
                        <a:t>cime </a:t>
                      </a:r>
                      <a:r>
                        <a:rPr lang="fr-FR" sz="1050" spc="-45" dirty="0">
                          <a:solidFill>
                            <a:srgbClr val="008000"/>
                          </a:solidFill>
                          <a:effectLst/>
                          <a:latin typeface="Calibri" panose="020F0502020204030204" pitchFamily="34" charset="0"/>
                        </a:rPr>
                        <a:t>peuvent être indiquées par les jeunes arbres en pépinière</a:t>
                      </a:r>
                      <a:endParaRPr lang="fr-FR" sz="1050"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marR="114300" algn="ctr" eaLnBrk="0" fontAlgn="base" hangingPunct="0">
                        <a:lnSpc>
                          <a:spcPct val="100000"/>
                        </a:lnSpc>
                        <a:spcBef>
                          <a:spcPts val="0"/>
                        </a:spcBef>
                        <a:spcAft>
                          <a:spcPts val="0"/>
                        </a:spcAft>
                      </a:pPr>
                      <a:r>
                        <a:rPr lang="fr-FR" sz="1050" spc="-50" dirty="0">
                          <a:solidFill>
                            <a:srgbClr val="008000"/>
                          </a:solidFill>
                          <a:effectLst/>
                          <a:latin typeface="Calibri" panose="020F0502020204030204" pitchFamily="34" charset="0"/>
                        </a:rPr>
                        <a:t>Suivez un échantillon d'arbres plantes de chaque espèce pour la largeur de la cime et la </a:t>
                      </a:r>
                      <a:r>
                        <a:rPr lang="fr-FR" sz="1050" spc="-50" dirty="0" smtClean="0">
                          <a:solidFill>
                            <a:srgbClr val="008000"/>
                          </a:solidFill>
                          <a:effectLst/>
                          <a:latin typeface="Calibri" panose="020F0502020204030204" pitchFamily="34" charset="0"/>
                        </a:rPr>
                        <a:t>réduction </a:t>
                      </a:r>
                      <a:r>
                        <a:rPr lang="fr-FR" sz="1050" spc="-50" dirty="0">
                          <a:solidFill>
                            <a:srgbClr val="008000"/>
                          </a:solidFill>
                          <a:effectLst/>
                          <a:latin typeface="Calibri" panose="020F0502020204030204" pitchFamily="34" charset="0"/>
                        </a:rPr>
                        <a:t>de la couverture herbacée au-dessous</a:t>
                      </a:r>
                      <a:endParaRPr lang="fr-FR" sz="1050"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27657">
                <a:tc>
                  <a:txBody>
                    <a:bodyPr/>
                    <a:lstStyle/>
                    <a:p>
                      <a:pPr marL="36000" marR="411480" algn="ctr" eaLnBrk="0" fontAlgn="base" hangingPunct="0">
                        <a:lnSpc>
                          <a:spcPct val="100000"/>
                        </a:lnSpc>
                        <a:spcBef>
                          <a:spcPts val="0"/>
                        </a:spcBef>
                        <a:spcAft>
                          <a:spcPts val="0"/>
                        </a:spcAft>
                      </a:pPr>
                      <a:r>
                        <a:rPr lang="fr-FR" sz="1050" spc="-35">
                          <a:solidFill>
                            <a:srgbClr val="008000"/>
                          </a:solidFill>
                          <a:effectLst/>
                          <a:latin typeface="Calibri" panose="020F0502020204030204" pitchFamily="34" charset="0"/>
                        </a:rPr>
                        <a:t>Attirent la faune</a:t>
                      </a:r>
                      <a:endParaRPr lang="fr-FR" sz="105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marR="228600" algn="ctr" eaLnBrk="0" fontAlgn="base" hangingPunct="0">
                        <a:lnSpc>
                          <a:spcPct val="100000"/>
                        </a:lnSpc>
                        <a:spcBef>
                          <a:spcPts val="0"/>
                        </a:spcBef>
                        <a:spcAft>
                          <a:spcPts val="0"/>
                        </a:spcAft>
                      </a:pPr>
                      <a:r>
                        <a:rPr lang="fr-FR" sz="1050" spc="-40" dirty="0">
                          <a:solidFill>
                            <a:srgbClr val="008000"/>
                          </a:solidFill>
                          <a:effectLst/>
                          <a:latin typeface="Calibri" panose="020F0502020204030204" pitchFamily="34" charset="0"/>
                        </a:rPr>
                        <a:t>Fruits charnus ou fleurs riches en nectar </a:t>
                      </a:r>
                      <a:r>
                        <a:rPr lang="fr-FR" sz="1050" spc="-40" dirty="0" smtClean="0">
                          <a:solidFill>
                            <a:srgbClr val="008000"/>
                          </a:solidFill>
                          <a:effectLst/>
                          <a:latin typeface="Calibri" panose="020F0502020204030204" pitchFamily="34" charset="0"/>
                        </a:rPr>
                        <a:t>indiqués dans </a:t>
                      </a:r>
                      <a:r>
                        <a:rPr lang="fr-FR" sz="1050" spc="-40" dirty="0">
                          <a:solidFill>
                            <a:srgbClr val="008000"/>
                          </a:solidFill>
                          <a:effectLst/>
                          <a:latin typeface="Calibri" panose="020F0502020204030204" pitchFamily="34" charset="0"/>
                        </a:rPr>
                        <a:t>les descriptions taxonomiques</a:t>
                      </a:r>
                      <a:endParaRPr lang="fr-FR" sz="1050"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marR="228600" algn="ctr" eaLnBrk="0" fontAlgn="base" hangingPunct="0">
                        <a:lnSpc>
                          <a:spcPct val="100000"/>
                        </a:lnSpc>
                        <a:spcBef>
                          <a:spcPts val="0"/>
                        </a:spcBef>
                        <a:spcAft>
                          <a:spcPts val="0"/>
                        </a:spcAft>
                      </a:pPr>
                      <a:r>
                        <a:rPr lang="fr-FR" sz="1050" spc="-45" dirty="0">
                          <a:solidFill>
                            <a:srgbClr val="008000"/>
                          </a:solidFill>
                          <a:effectLst/>
                          <a:latin typeface="Calibri" panose="020F0502020204030204" pitchFamily="34" charset="0"/>
                        </a:rPr>
                        <a:t>Observez le type de fruits et les animaux mangeant les fruits ou les </a:t>
                      </a:r>
                      <a:r>
                        <a:rPr lang="fr-FR" sz="1050" spc="-45" dirty="0" smtClean="0">
                          <a:solidFill>
                            <a:srgbClr val="008000"/>
                          </a:solidFill>
                          <a:effectLst/>
                          <a:latin typeface="Calibri" panose="020F0502020204030204" pitchFamily="34" charset="0"/>
                        </a:rPr>
                        <a:t>fleurs dans </a:t>
                      </a:r>
                      <a:r>
                        <a:rPr lang="fr-FR" sz="1050" spc="-45" dirty="0">
                          <a:solidFill>
                            <a:srgbClr val="008000"/>
                          </a:solidFill>
                          <a:effectLst/>
                          <a:latin typeface="Calibri" panose="020F0502020204030204" pitchFamily="34" charset="0"/>
                        </a:rPr>
                        <a:t>la forêt</a:t>
                      </a:r>
                      <a:endParaRPr lang="fr-FR" sz="1050"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algn="ctr" eaLnBrk="0" fontAlgn="base" hangingPunct="0">
                        <a:lnSpc>
                          <a:spcPct val="100000"/>
                        </a:lnSpc>
                        <a:spcBef>
                          <a:spcPts val="0"/>
                        </a:spcBef>
                        <a:spcAft>
                          <a:spcPts val="0"/>
                        </a:spcAft>
                      </a:pPr>
                      <a:r>
                        <a:rPr lang="fr-FR" sz="1050">
                          <a:solidFill>
                            <a:srgbClr val="008000"/>
                          </a:solidFill>
                          <a:effectLst/>
                          <a:latin typeface="Calibri" panose="020F0502020204030204" pitchFamily="34" charset="0"/>
                        </a:rPr>
                        <a:t>Les villageois connaissent souvent les essences qui attirent les oiseaux</a:t>
                      </a:r>
                      <a:endParaRPr lang="fr-FR" sz="105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algn="ctr" eaLnBrk="0" fontAlgn="base" hangingPunct="0">
                        <a:lnSpc>
                          <a:spcPct val="100000"/>
                        </a:lnSpc>
                        <a:spcBef>
                          <a:spcPts val="0"/>
                        </a:spcBef>
                        <a:spcAft>
                          <a:spcPts val="0"/>
                        </a:spcAft>
                      </a:pPr>
                      <a:r>
                        <a:rPr lang="fr-FR" sz="1050" dirty="0">
                          <a:solidFill>
                            <a:srgbClr val="008000"/>
                          </a:solidFill>
                          <a:effectLst/>
                          <a:latin typeface="Calibri" panose="020F0502020204030204" pitchFamily="34" charset="0"/>
                        </a:rPr>
                        <a:t> </a:t>
                      </a:r>
                      <a:endParaRPr lang="fr-FR" sz="1050"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algn="ctr" eaLnBrk="0" fontAlgn="base" hangingPunct="0">
                        <a:lnSpc>
                          <a:spcPct val="100000"/>
                        </a:lnSpc>
                        <a:spcBef>
                          <a:spcPts val="0"/>
                        </a:spcBef>
                        <a:spcAft>
                          <a:spcPts val="0"/>
                        </a:spcAft>
                      </a:pPr>
                      <a:r>
                        <a:rPr lang="fr-FR" sz="1050" dirty="0">
                          <a:solidFill>
                            <a:srgbClr val="008000"/>
                          </a:solidFill>
                          <a:effectLst/>
                          <a:latin typeface="Calibri" panose="020F0502020204030204" pitchFamily="34" charset="0"/>
                        </a:rPr>
                        <a:t> </a:t>
                      </a:r>
                      <a:endParaRPr lang="fr-FR" sz="1050"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marR="251460" algn="ctr" eaLnBrk="0" fontAlgn="base" hangingPunct="0">
                        <a:lnSpc>
                          <a:spcPct val="100000"/>
                        </a:lnSpc>
                        <a:spcBef>
                          <a:spcPts val="0"/>
                        </a:spcBef>
                        <a:spcAft>
                          <a:spcPts val="0"/>
                        </a:spcAft>
                      </a:pPr>
                      <a:r>
                        <a:rPr lang="fr-FR" sz="1050" spc="-35" dirty="0">
                          <a:solidFill>
                            <a:srgbClr val="008000"/>
                          </a:solidFill>
                          <a:effectLst/>
                          <a:latin typeface="Calibri" panose="020F0502020204030204" pitchFamily="34" charset="0"/>
                        </a:rPr>
                        <a:t>Etude </a:t>
                      </a:r>
                      <a:r>
                        <a:rPr lang="fr-FR" sz="1050" spc="-35" dirty="0" err="1" smtClean="0">
                          <a:solidFill>
                            <a:srgbClr val="008000"/>
                          </a:solidFill>
                          <a:effectLst/>
                          <a:latin typeface="Calibri" panose="020F0502020204030204" pitchFamily="34" charset="0"/>
                        </a:rPr>
                        <a:t>phénologique</a:t>
                      </a:r>
                      <a:r>
                        <a:rPr lang="fr-FR" sz="1050" spc="-35" dirty="0" smtClean="0">
                          <a:solidFill>
                            <a:srgbClr val="008000"/>
                          </a:solidFill>
                          <a:effectLst/>
                          <a:latin typeface="Calibri" panose="020F0502020204030204" pitchFamily="34" charset="0"/>
                        </a:rPr>
                        <a:t> </a:t>
                      </a:r>
                      <a:r>
                        <a:rPr lang="fr-FR" sz="1050" spc="-35" dirty="0">
                          <a:solidFill>
                            <a:srgbClr val="008000"/>
                          </a:solidFill>
                          <a:effectLst/>
                          <a:latin typeface="Calibri" panose="020F0502020204030204" pitchFamily="34" charset="0"/>
                        </a:rPr>
                        <a:t>des arbres après la plantation</a:t>
                      </a:r>
                      <a:endParaRPr lang="fr-FR" sz="1050"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912025">
                <a:tc>
                  <a:txBody>
                    <a:bodyPr/>
                    <a:lstStyle/>
                    <a:p>
                      <a:pPr marL="36000" algn="ctr" eaLnBrk="0" fontAlgn="base" hangingPunct="0">
                        <a:lnSpc>
                          <a:spcPct val="100000"/>
                        </a:lnSpc>
                        <a:spcBef>
                          <a:spcPts val="0"/>
                        </a:spcBef>
                        <a:spcAft>
                          <a:spcPts val="0"/>
                        </a:spcAft>
                      </a:pPr>
                      <a:r>
                        <a:rPr lang="fr-FR" sz="1050" spc="-30">
                          <a:solidFill>
                            <a:srgbClr val="008000"/>
                          </a:solidFill>
                          <a:effectLst/>
                          <a:latin typeface="Calibri" panose="020F0502020204030204" pitchFamily="34" charset="0"/>
                        </a:rPr>
                        <a:t>Résilience au feu</a:t>
                      </a:r>
                      <a:endParaRPr lang="fr-FR" sz="105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marR="539115" algn="ctr" eaLnBrk="0" fontAlgn="base" hangingPunct="0">
                        <a:lnSpc>
                          <a:spcPct val="100000"/>
                        </a:lnSpc>
                        <a:spcBef>
                          <a:spcPts val="0"/>
                        </a:spcBef>
                        <a:spcAft>
                          <a:spcPts val="0"/>
                        </a:spcAft>
                      </a:pPr>
                      <a:r>
                        <a:rPr lang="fr-FR" sz="1050" dirty="0">
                          <a:solidFill>
                            <a:srgbClr val="008000"/>
                          </a:solidFill>
                          <a:effectLst/>
                          <a:latin typeface="Calibri" panose="020F0502020204030204" pitchFamily="34" charset="0"/>
                        </a:rPr>
                        <a:t>-</a:t>
                      </a:r>
                      <a:endParaRPr lang="fr-FR" sz="1050"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marR="228600" algn="ctr" eaLnBrk="0" fontAlgn="base" hangingPunct="0">
                        <a:lnSpc>
                          <a:spcPct val="100000"/>
                        </a:lnSpc>
                        <a:spcBef>
                          <a:spcPts val="0"/>
                        </a:spcBef>
                        <a:spcAft>
                          <a:spcPts val="0"/>
                        </a:spcAft>
                      </a:pPr>
                      <a:r>
                        <a:rPr lang="fr-FR" sz="1050" spc="-40" dirty="0">
                          <a:solidFill>
                            <a:srgbClr val="008000"/>
                          </a:solidFill>
                          <a:effectLst/>
                          <a:latin typeface="Calibri" panose="020F0502020204030204" pitchFamily="34" charset="0"/>
                        </a:rPr>
                        <a:t>Etudiez les arbres dans les zones récemment </a:t>
                      </a:r>
                      <a:r>
                        <a:rPr lang="fr-FR" sz="1050" spc="-40" dirty="0" smtClean="0">
                          <a:solidFill>
                            <a:srgbClr val="008000"/>
                          </a:solidFill>
                          <a:effectLst/>
                          <a:latin typeface="Calibri" panose="020F0502020204030204" pitchFamily="34" charset="0"/>
                        </a:rPr>
                        <a:t>brûlées</a:t>
                      </a:r>
                      <a:endParaRPr lang="fr-FR" sz="1050"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marR="137160" algn="ctr" eaLnBrk="0" fontAlgn="base" hangingPunct="0">
                        <a:lnSpc>
                          <a:spcPct val="100000"/>
                        </a:lnSpc>
                        <a:spcBef>
                          <a:spcPts val="0"/>
                        </a:spcBef>
                        <a:spcAft>
                          <a:spcPts val="0"/>
                        </a:spcAft>
                      </a:pPr>
                      <a:r>
                        <a:rPr lang="fr-FR" sz="1050" spc="-40">
                          <a:solidFill>
                            <a:srgbClr val="008000"/>
                          </a:solidFill>
                          <a:effectLst/>
                          <a:latin typeface="Calibri" panose="020F0502020204030204" pitchFamily="34" charset="0"/>
                        </a:rPr>
                        <a:t>Les villageois connaissent souvent les essences qui se retablissent aptes un incendie dans les champs en jachère</a:t>
                      </a:r>
                      <a:endParaRPr lang="fr-FR" sz="105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algn="ctr" eaLnBrk="0" fontAlgn="base" hangingPunct="0">
                        <a:lnSpc>
                          <a:spcPct val="100000"/>
                        </a:lnSpc>
                        <a:spcBef>
                          <a:spcPts val="0"/>
                        </a:spcBef>
                        <a:spcAft>
                          <a:spcPts val="0"/>
                        </a:spcAft>
                      </a:pPr>
                      <a:r>
                        <a:rPr lang="fr-FR" sz="1050">
                          <a:solidFill>
                            <a:srgbClr val="008000"/>
                          </a:solidFill>
                          <a:effectLst/>
                          <a:latin typeface="Calibri" panose="020F0502020204030204" pitchFamily="34" charset="0"/>
                        </a:rPr>
                        <a:t> </a:t>
                      </a:r>
                      <a:endParaRPr lang="fr-FR" sz="105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algn="ctr" eaLnBrk="0" fontAlgn="base" hangingPunct="0">
                        <a:lnSpc>
                          <a:spcPct val="100000"/>
                        </a:lnSpc>
                        <a:spcBef>
                          <a:spcPts val="0"/>
                        </a:spcBef>
                        <a:spcAft>
                          <a:spcPts val="0"/>
                        </a:spcAft>
                      </a:pPr>
                      <a:r>
                        <a:rPr lang="fr-FR" sz="1050" dirty="0">
                          <a:solidFill>
                            <a:srgbClr val="008000"/>
                          </a:solidFill>
                          <a:effectLst/>
                          <a:latin typeface="Calibri" panose="020F0502020204030204" pitchFamily="34" charset="0"/>
                        </a:rPr>
                        <a:t> </a:t>
                      </a:r>
                      <a:endParaRPr lang="fr-FR" sz="1050"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algn="ctr" eaLnBrk="0" fontAlgn="base" hangingPunct="0">
                        <a:lnSpc>
                          <a:spcPct val="100000"/>
                        </a:lnSpc>
                        <a:spcBef>
                          <a:spcPts val="0"/>
                        </a:spcBef>
                        <a:spcAft>
                          <a:spcPts val="0"/>
                        </a:spcAft>
                      </a:pPr>
                      <a:r>
                        <a:rPr lang="fr-FR" sz="1050" spc="-45" dirty="0">
                          <a:solidFill>
                            <a:srgbClr val="008000"/>
                          </a:solidFill>
                          <a:effectLst/>
                          <a:latin typeface="Calibri" panose="020F0502020204030204" pitchFamily="34" charset="0"/>
                        </a:rPr>
                        <a:t>La où les mesures de prévention des incendies échouent, étudiez les arbres dans les parcelles consumées immédiatement après un incendie et 1 an après</a:t>
                      </a:r>
                      <a:endParaRPr lang="fr-FR" sz="1050"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67153">
                <a:tc>
                  <a:txBody>
                    <a:bodyPr/>
                    <a:lstStyle/>
                    <a:p>
                      <a:pPr marL="36000" algn="ctr" eaLnBrk="0" fontAlgn="base" hangingPunct="0">
                        <a:lnSpc>
                          <a:spcPct val="100000"/>
                        </a:lnSpc>
                        <a:spcBef>
                          <a:spcPts val="0"/>
                        </a:spcBef>
                        <a:spcAft>
                          <a:spcPts val="0"/>
                        </a:spcAft>
                      </a:pPr>
                      <a:r>
                        <a:rPr lang="fr-FR" sz="1050" spc="-25">
                          <a:solidFill>
                            <a:srgbClr val="008000"/>
                          </a:solidFill>
                          <a:effectLst/>
                          <a:latin typeface="Calibri" panose="020F0502020204030204" pitchFamily="34" charset="0"/>
                        </a:rPr>
                        <a:t>Propagation facile</a:t>
                      </a:r>
                      <a:endParaRPr lang="fr-FR" sz="105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algn="ctr" eaLnBrk="0" fontAlgn="base" hangingPunct="0">
                        <a:lnSpc>
                          <a:spcPct val="100000"/>
                        </a:lnSpc>
                        <a:spcBef>
                          <a:spcPts val="0"/>
                        </a:spcBef>
                        <a:spcAft>
                          <a:spcPts val="0"/>
                        </a:spcAft>
                      </a:pPr>
                      <a:r>
                        <a:rPr lang="fr-FR" sz="1050">
                          <a:solidFill>
                            <a:srgbClr val="008000"/>
                          </a:solidFill>
                          <a:effectLst/>
                          <a:latin typeface="Calibri" panose="020F0502020204030204" pitchFamily="34" charset="0"/>
                        </a:rPr>
                        <a:t> </a:t>
                      </a:r>
                      <a:endParaRPr lang="fr-FR" sz="105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algn="ctr" eaLnBrk="0" fontAlgn="base" hangingPunct="0">
                        <a:lnSpc>
                          <a:spcPct val="100000"/>
                        </a:lnSpc>
                        <a:spcBef>
                          <a:spcPts val="0"/>
                        </a:spcBef>
                        <a:spcAft>
                          <a:spcPts val="0"/>
                        </a:spcAft>
                      </a:pPr>
                      <a:r>
                        <a:rPr lang="fr-FR" sz="1050" dirty="0">
                          <a:solidFill>
                            <a:srgbClr val="008000"/>
                          </a:solidFill>
                          <a:effectLst/>
                          <a:latin typeface="Calibri" panose="020F0502020204030204" pitchFamily="34" charset="0"/>
                        </a:rPr>
                        <a:t>-</a:t>
                      </a:r>
                      <a:endParaRPr lang="fr-FR" sz="1050"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algn="ctr" eaLnBrk="0" fontAlgn="base" hangingPunct="0">
                        <a:lnSpc>
                          <a:spcPct val="100000"/>
                        </a:lnSpc>
                        <a:spcBef>
                          <a:spcPts val="0"/>
                        </a:spcBef>
                        <a:spcAft>
                          <a:spcPts val="0"/>
                        </a:spcAft>
                      </a:pPr>
                      <a:r>
                        <a:rPr lang="fr-FR" sz="1050">
                          <a:solidFill>
                            <a:srgbClr val="008000"/>
                          </a:solidFill>
                          <a:effectLst/>
                          <a:latin typeface="Calibri" panose="020F0502020204030204" pitchFamily="34" charset="0"/>
                        </a:rPr>
                        <a:t> </a:t>
                      </a:r>
                      <a:endParaRPr lang="fr-FR" sz="105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algn="ctr" eaLnBrk="0" fontAlgn="base" hangingPunct="0">
                        <a:lnSpc>
                          <a:spcPct val="100000"/>
                        </a:lnSpc>
                        <a:spcBef>
                          <a:spcPts val="0"/>
                        </a:spcBef>
                        <a:spcAft>
                          <a:spcPts val="0"/>
                        </a:spcAft>
                      </a:pPr>
                      <a:r>
                        <a:rPr lang="fr-FR" sz="1050" dirty="0">
                          <a:solidFill>
                            <a:srgbClr val="008000"/>
                          </a:solidFill>
                          <a:effectLst/>
                          <a:latin typeface="Calibri" panose="020F0502020204030204" pitchFamily="34" charset="0"/>
                        </a:rPr>
                        <a:t>Peu probables, sauf les</a:t>
                      </a:r>
                      <a:br>
                        <a:rPr lang="fr-FR" sz="1050" dirty="0">
                          <a:solidFill>
                            <a:srgbClr val="008000"/>
                          </a:solidFill>
                          <a:effectLst/>
                          <a:latin typeface="Calibri" panose="020F0502020204030204" pitchFamily="34" charset="0"/>
                        </a:rPr>
                      </a:br>
                      <a:r>
                        <a:rPr lang="fr-FR" sz="1050" dirty="0">
                          <a:solidFill>
                            <a:srgbClr val="008000"/>
                          </a:solidFill>
                          <a:effectLst/>
                          <a:latin typeface="Calibri" panose="020F0502020204030204" pitchFamily="34" charset="0"/>
                        </a:rPr>
                        <a:t>essences économiques</a:t>
                      </a:r>
                      <a:br>
                        <a:rPr lang="fr-FR" sz="1050" dirty="0">
                          <a:solidFill>
                            <a:srgbClr val="008000"/>
                          </a:solidFill>
                          <a:effectLst/>
                          <a:latin typeface="Calibri" panose="020F0502020204030204" pitchFamily="34" charset="0"/>
                        </a:rPr>
                      </a:br>
                      <a:r>
                        <a:rPr lang="fr-FR" sz="1050" dirty="0" smtClean="0">
                          <a:solidFill>
                            <a:srgbClr val="008000"/>
                          </a:solidFill>
                          <a:effectLst/>
                          <a:latin typeface="Calibri" panose="020F0502020204030204" pitchFamily="34" charset="0"/>
                        </a:rPr>
                        <a:t>dans </a:t>
                      </a:r>
                      <a:r>
                        <a:rPr lang="fr-FR" sz="1050" dirty="0">
                          <a:solidFill>
                            <a:srgbClr val="008000"/>
                          </a:solidFill>
                          <a:effectLst/>
                          <a:latin typeface="Calibri" panose="020F0502020204030204" pitchFamily="34" charset="0"/>
                        </a:rPr>
                        <a:t>les projets forestiers</a:t>
                      </a:r>
                      <a:endParaRPr lang="fr-FR" sz="1050"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algn="ctr" eaLnBrk="0" fontAlgn="base" hangingPunct="0">
                        <a:lnSpc>
                          <a:spcPct val="100000"/>
                        </a:lnSpc>
                        <a:spcBef>
                          <a:spcPts val="0"/>
                        </a:spcBef>
                        <a:spcAft>
                          <a:spcPts val="0"/>
                        </a:spcAft>
                      </a:pPr>
                      <a:r>
                        <a:rPr lang="fr-FR" sz="1050" spc="-35">
                          <a:solidFill>
                            <a:srgbClr val="008000"/>
                          </a:solidFill>
                          <a:effectLst/>
                          <a:latin typeface="Calibri" panose="020F0502020204030204" pitchFamily="34" charset="0"/>
                        </a:rPr>
                        <a:t>Expériences de</a:t>
                      </a:r>
                      <a:endParaRPr lang="fr-FR" sz="1050">
                        <a:solidFill>
                          <a:srgbClr val="008000"/>
                        </a:solidFill>
                        <a:effectLst/>
                        <a:latin typeface="Calibri" panose="020F0502020204030204" pitchFamily="34" charset="0"/>
                      </a:endParaRPr>
                    </a:p>
                    <a:p>
                      <a:pPr marL="36000" marR="137160" algn="ctr" eaLnBrk="0" fontAlgn="base" hangingPunct="0">
                        <a:lnSpc>
                          <a:spcPct val="100000"/>
                        </a:lnSpc>
                        <a:spcBef>
                          <a:spcPts val="0"/>
                        </a:spcBef>
                        <a:spcAft>
                          <a:spcPts val="0"/>
                        </a:spcAft>
                      </a:pPr>
                      <a:r>
                        <a:rPr lang="fr-FR" sz="1050" spc="-35">
                          <a:solidFill>
                            <a:srgbClr val="008000"/>
                          </a:solidFill>
                          <a:effectLst/>
                          <a:latin typeface="Calibri" panose="020F0502020204030204" pitchFamily="34" charset="0"/>
                        </a:rPr>
                        <a:t>germination et suivi des plantules</a:t>
                      </a:r>
                      <a:endParaRPr lang="fr-FR" sz="105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marR="544830" algn="ctr" eaLnBrk="0" fontAlgn="base" hangingPunct="0">
                        <a:lnSpc>
                          <a:spcPct val="100000"/>
                        </a:lnSpc>
                        <a:spcBef>
                          <a:spcPts val="0"/>
                        </a:spcBef>
                        <a:spcAft>
                          <a:spcPts val="0"/>
                        </a:spcAft>
                      </a:pPr>
                      <a:r>
                        <a:rPr lang="fr-FR" sz="1050" dirty="0">
                          <a:solidFill>
                            <a:srgbClr val="008000"/>
                          </a:solidFill>
                          <a:effectLst/>
                          <a:latin typeface="Calibri" panose="020F0502020204030204" pitchFamily="34" charset="0"/>
                        </a:rPr>
                        <a:t>‑</a:t>
                      </a:r>
                      <a:endParaRPr lang="fr-FR" sz="1050"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04688">
                <a:tc>
                  <a:txBody>
                    <a:bodyPr/>
                    <a:lstStyle/>
                    <a:p>
                      <a:pPr marL="36000" marR="114300" algn="ctr" eaLnBrk="0" fontAlgn="base" hangingPunct="0">
                        <a:lnSpc>
                          <a:spcPct val="100000"/>
                        </a:lnSpc>
                        <a:spcBef>
                          <a:spcPts val="0"/>
                        </a:spcBef>
                        <a:spcAft>
                          <a:spcPts val="0"/>
                        </a:spcAft>
                      </a:pPr>
                      <a:r>
                        <a:rPr lang="fr-FR" sz="1050" spc="-45" dirty="0">
                          <a:solidFill>
                            <a:srgbClr val="008000"/>
                          </a:solidFill>
                          <a:effectLst/>
                          <a:latin typeface="Calibri" panose="020F0502020204030204" pitchFamily="34" charset="0"/>
                        </a:rPr>
                        <a:t>Essences climatiques ou </a:t>
                      </a:r>
                      <a:r>
                        <a:rPr lang="fr-FR" sz="1050" spc="-45" dirty="0" smtClean="0">
                          <a:solidFill>
                            <a:srgbClr val="008000"/>
                          </a:solidFill>
                          <a:effectLst/>
                          <a:latin typeface="Calibri" panose="020F0502020204030204" pitchFamily="34" charset="0"/>
                        </a:rPr>
                        <a:t>à </a:t>
                      </a:r>
                      <a:r>
                        <a:rPr lang="fr-FR" sz="1050" spc="-45" dirty="0">
                          <a:solidFill>
                            <a:srgbClr val="008000"/>
                          </a:solidFill>
                          <a:effectLst/>
                          <a:latin typeface="Calibri" panose="020F0502020204030204" pitchFamily="34" charset="0"/>
                        </a:rPr>
                        <a:t>grosses graines</a:t>
                      </a:r>
                      <a:endParaRPr lang="fr-FR" sz="1050"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algn="ctr" eaLnBrk="0" fontAlgn="base" hangingPunct="0">
                        <a:lnSpc>
                          <a:spcPct val="100000"/>
                        </a:lnSpc>
                        <a:spcBef>
                          <a:spcPts val="0"/>
                        </a:spcBef>
                        <a:spcAft>
                          <a:spcPts val="0"/>
                        </a:spcAft>
                      </a:pPr>
                      <a:r>
                        <a:rPr lang="fr-FR" sz="1050" spc="-40" dirty="0">
                          <a:solidFill>
                            <a:srgbClr val="008000"/>
                          </a:solidFill>
                          <a:effectLst/>
                          <a:latin typeface="Calibri" panose="020F0502020204030204" pitchFamily="34" charset="0"/>
                        </a:rPr>
                        <a:t>Souvent indiquées dans les descriptions des plantes </a:t>
                      </a:r>
                      <a:r>
                        <a:rPr lang="fr-FR" sz="1050" spc="-40" dirty="0" smtClean="0">
                          <a:solidFill>
                            <a:srgbClr val="008000"/>
                          </a:solidFill>
                          <a:effectLst/>
                          <a:latin typeface="Calibri" panose="020F0502020204030204" pitchFamily="34" charset="0"/>
                        </a:rPr>
                        <a:t>dans </a:t>
                      </a:r>
                      <a:r>
                        <a:rPr lang="fr-FR" sz="1050" spc="-40" dirty="0">
                          <a:solidFill>
                            <a:srgbClr val="008000"/>
                          </a:solidFill>
                          <a:effectLst/>
                          <a:latin typeface="Calibri" panose="020F0502020204030204" pitchFamily="34" charset="0"/>
                        </a:rPr>
                        <a:t>la littérature botanique</a:t>
                      </a:r>
                      <a:endParaRPr lang="fr-FR" sz="1050"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marR="114300" algn="ctr" eaLnBrk="0" fontAlgn="base" hangingPunct="0">
                        <a:lnSpc>
                          <a:spcPct val="100000"/>
                        </a:lnSpc>
                        <a:spcBef>
                          <a:spcPts val="0"/>
                        </a:spcBef>
                        <a:spcAft>
                          <a:spcPts val="0"/>
                        </a:spcAft>
                      </a:pPr>
                      <a:r>
                        <a:rPr lang="fr-FR" sz="1050" spc="-30" dirty="0">
                          <a:solidFill>
                            <a:srgbClr val="008000"/>
                          </a:solidFill>
                          <a:effectLst/>
                          <a:latin typeface="Calibri" panose="020F0502020204030204" pitchFamily="34" charset="0"/>
                        </a:rPr>
                        <a:t>Observez les fruits et les graines des arbres dam la forêt cible</a:t>
                      </a:r>
                      <a:endParaRPr lang="fr-FR" sz="1050"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algn="ctr" eaLnBrk="0" fontAlgn="base" hangingPunct="0">
                        <a:lnSpc>
                          <a:spcPct val="100000"/>
                        </a:lnSpc>
                        <a:spcBef>
                          <a:spcPts val="0"/>
                        </a:spcBef>
                        <a:spcAft>
                          <a:spcPts val="0"/>
                        </a:spcAft>
                      </a:pPr>
                      <a:r>
                        <a:rPr lang="fr-FR" sz="1050">
                          <a:solidFill>
                            <a:srgbClr val="008000"/>
                          </a:solidFill>
                          <a:effectLst/>
                          <a:latin typeface="Calibri" panose="020F0502020204030204" pitchFamily="34" charset="0"/>
                        </a:rPr>
                        <a:t> </a:t>
                      </a:r>
                      <a:endParaRPr lang="fr-FR" sz="105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algn="ctr" eaLnBrk="0" fontAlgn="base" hangingPunct="0">
                        <a:lnSpc>
                          <a:spcPct val="100000"/>
                        </a:lnSpc>
                        <a:spcBef>
                          <a:spcPts val="0"/>
                        </a:spcBef>
                        <a:spcAft>
                          <a:spcPts val="0"/>
                        </a:spcAft>
                      </a:pPr>
                      <a:r>
                        <a:rPr lang="fr-FR" sz="1050">
                          <a:solidFill>
                            <a:srgbClr val="008000"/>
                          </a:solidFill>
                          <a:effectLst/>
                          <a:latin typeface="Calibri" panose="020F0502020204030204" pitchFamily="34" charset="0"/>
                        </a:rPr>
                        <a:t>-</a:t>
                      </a:r>
                      <a:endParaRPr lang="fr-FR" sz="1050">
                        <a:solidFill>
                          <a:srgbClr val="008000"/>
                        </a:solidFill>
                        <a:effectLst/>
                        <a:latin typeface="Calibri" panose="020F0502020204030204" pitchFamily="34" charset="0"/>
                        <a:ea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algn="ctr" eaLnBrk="0" fontAlgn="base" hangingPunct="0">
                        <a:lnSpc>
                          <a:spcPct val="100000"/>
                        </a:lnSpc>
                        <a:spcBef>
                          <a:spcPts val="0"/>
                        </a:spcBef>
                        <a:spcAft>
                          <a:spcPts val="0"/>
                        </a:spcAft>
                      </a:pPr>
                      <a:r>
                        <a:rPr lang="fr-FR" sz="1050">
                          <a:solidFill>
                            <a:srgbClr val="008000"/>
                          </a:solidFill>
                          <a:effectLst/>
                          <a:latin typeface="Calibri" panose="020F0502020204030204" pitchFamily="34" charset="0"/>
                        </a:rPr>
                        <a:t> </a:t>
                      </a:r>
                      <a:endParaRPr lang="fr-FR" sz="105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marR="544830" algn="ctr" eaLnBrk="0" fontAlgn="base" hangingPunct="0">
                        <a:lnSpc>
                          <a:spcPct val="100000"/>
                        </a:lnSpc>
                        <a:spcBef>
                          <a:spcPts val="0"/>
                        </a:spcBef>
                        <a:spcAft>
                          <a:spcPts val="0"/>
                        </a:spcAft>
                      </a:pPr>
                      <a:r>
                        <a:rPr lang="fr-FR" sz="1050" dirty="0">
                          <a:solidFill>
                            <a:srgbClr val="008000"/>
                          </a:solidFill>
                          <a:effectLst/>
                          <a:latin typeface="Calibri" panose="020F0502020204030204" pitchFamily="34" charset="0"/>
                        </a:rPr>
                        <a:t>-</a:t>
                      </a:r>
                      <a:endParaRPr lang="fr-FR" sz="1050" dirty="0">
                        <a:solidFill>
                          <a:srgbClr val="008000"/>
                        </a:solidFill>
                        <a:effectLst/>
                        <a:latin typeface="Calibri" panose="020F0502020204030204" pitchFamily="34" charset="0"/>
                        <a:ea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8" name="ZoneTexte 7"/>
          <p:cNvSpPr txBox="1"/>
          <p:nvPr/>
        </p:nvSpPr>
        <p:spPr>
          <a:xfrm rot="16200000">
            <a:off x="-1655122" y="2848359"/>
            <a:ext cx="4334218" cy="738664"/>
          </a:xfrm>
          <a:prstGeom prst="rect">
            <a:avLst/>
          </a:prstGeom>
          <a:noFill/>
        </p:spPr>
        <p:txBody>
          <a:bodyPr wrap="square" rtlCol="0">
            <a:spAutoFit/>
          </a:bodyPr>
          <a:lstStyle/>
          <a:p>
            <a:pPr algn="ctr"/>
            <a:r>
              <a:rPr lang="fr-FR" sz="1400" dirty="0">
                <a:solidFill>
                  <a:srgbClr val="008000"/>
                </a:solidFill>
              </a:rPr>
              <a:t>Tableau T</a:t>
            </a:r>
            <a:r>
              <a:rPr lang="fr-FR" sz="1400" dirty="0" smtClean="0">
                <a:solidFill>
                  <a:srgbClr val="008000"/>
                </a:solidFill>
              </a:rPr>
              <a:t>1</a:t>
            </a:r>
            <a:r>
              <a:rPr lang="fr-FR" sz="1400" dirty="0">
                <a:solidFill>
                  <a:srgbClr val="008000"/>
                </a:solidFill>
              </a:rPr>
              <a:t>. La présélection et la sélection finale des essences «</a:t>
            </a:r>
            <a:r>
              <a:rPr lang="fr-FR" sz="1400" dirty="0" err="1">
                <a:solidFill>
                  <a:srgbClr val="008000"/>
                </a:solidFill>
              </a:rPr>
              <a:t>framework</a:t>
            </a:r>
            <a:r>
              <a:rPr lang="fr-FR" sz="1400" dirty="0">
                <a:solidFill>
                  <a:srgbClr val="008000"/>
                </a:solidFill>
              </a:rPr>
              <a:t>» (</a:t>
            </a:r>
            <a:r>
              <a:rPr lang="fr-FR" sz="1400" dirty="0" smtClean="0">
                <a:solidFill>
                  <a:srgbClr val="008000"/>
                </a:solidFill>
              </a:rPr>
              <a:t>ou «cadres</a:t>
            </a:r>
            <a:r>
              <a:rPr lang="fr-FR" sz="1400" dirty="0">
                <a:solidFill>
                  <a:srgbClr val="008000"/>
                </a:solidFill>
              </a:rPr>
              <a:t>») reposent sur une gamme variée de </a:t>
            </a:r>
            <a:r>
              <a:rPr lang="fr-FR" sz="1400" dirty="0" smtClean="0">
                <a:solidFill>
                  <a:srgbClr val="008000"/>
                </a:solidFill>
              </a:rPr>
              <a:t>différentes sources </a:t>
            </a:r>
            <a:r>
              <a:rPr lang="fr-FR" sz="1400" dirty="0">
                <a:solidFill>
                  <a:srgbClr val="008000"/>
                </a:solidFill>
              </a:rPr>
              <a:t>d’informations</a:t>
            </a:r>
          </a:p>
        </p:txBody>
      </p:sp>
      <p:sp>
        <p:nvSpPr>
          <p:cNvPr id="9" name="ZoneTexte 8"/>
          <p:cNvSpPr txBox="1"/>
          <p:nvPr/>
        </p:nvSpPr>
        <p:spPr>
          <a:xfrm rot="16200000">
            <a:off x="-315860" y="5845411"/>
            <a:ext cx="1563511" cy="461665"/>
          </a:xfrm>
          <a:prstGeom prst="rect">
            <a:avLst/>
          </a:prstGeom>
          <a:noFill/>
        </p:spPr>
        <p:txBody>
          <a:bodyPr wrap="square" rtlCol="0">
            <a:spAutoFit/>
          </a:bodyPr>
          <a:lstStyle/>
          <a:p>
            <a:pPr algn="ctr"/>
            <a:r>
              <a:rPr lang="fr-FR" sz="1200" dirty="0">
                <a:solidFill>
                  <a:srgbClr val="008000"/>
                </a:solidFill>
              </a:rPr>
              <a:t>© FORRU Stephen Elliott</a:t>
            </a:r>
          </a:p>
        </p:txBody>
      </p:sp>
    </p:spTree>
    <p:extLst>
      <p:ext uri="{BB962C8B-B14F-4D97-AF65-F5344CB8AC3E}">
        <p14:creationId xmlns:p14="http://schemas.microsoft.com/office/powerpoint/2010/main" val="823992145"/>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03200" y="156925"/>
            <a:ext cx="595489" cy="365831"/>
          </a:xfrm>
        </p:spPr>
        <p:txBody>
          <a:bodyPr/>
          <a:lstStyle/>
          <a:p>
            <a:fld id="{814B13E8-1059-4FEE-952E-0153852B3488}" type="slidenum">
              <a:rPr lang="fr-FR" smtClean="0"/>
              <a:t>163</a:t>
            </a:fld>
            <a:endParaRPr lang="fr-FR" dirty="0"/>
          </a:p>
        </p:txBody>
      </p:sp>
      <p:sp>
        <p:nvSpPr>
          <p:cNvPr id="3" name="ZoneTexte 2"/>
          <p:cNvSpPr txBox="1"/>
          <p:nvPr/>
        </p:nvSpPr>
        <p:spPr>
          <a:xfrm>
            <a:off x="203200" y="526257"/>
            <a:ext cx="2856090" cy="383822"/>
          </a:xfrm>
          <a:prstGeom prst="rect">
            <a:avLst/>
          </a:prstGeom>
          <a:noFill/>
        </p:spPr>
        <p:txBody>
          <a:bodyPr wrap="square" rtlCol="0">
            <a:spAutoFit/>
          </a:bodyPr>
          <a:lstStyle/>
          <a:p>
            <a:r>
              <a:rPr lang="fr-FR" dirty="0" smtClean="0">
                <a:solidFill>
                  <a:srgbClr val="008000"/>
                </a:solidFill>
              </a:rPr>
              <a:t>A7. </a:t>
            </a:r>
            <a:r>
              <a:rPr lang="fr-FR" b="1" dirty="0" smtClean="0">
                <a:solidFill>
                  <a:srgbClr val="008000"/>
                </a:solidFill>
              </a:rPr>
              <a:t>La gestion des semences</a:t>
            </a:r>
            <a:endParaRPr lang="fr-FR" b="1" dirty="0">
              <a:solidFill>
                <a:srgbClr val="008000"/>
              </a:solidFill>
            </a:endParaRPr>
          </a:p>
        </p:txBody>
      </p:sp>
      <p:sp>
        <p:nvSpPr>
          <p:cNvPr id="5" name="ZoneTexte 4"/>
          <p:cNvSpPr txBox="1"/>
          <p:nvPr/>
        </p:nvSpPr>
        <p:spPr>
          <a:xfrm>
            <a:off x="4465380" y="156925"/>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8" name="Text Box 1"/>
          <p:cNvSpPr txBox="1">
            <a:spLocks noChangeArrowheads="1"/>
          </p:cNvSpPr>
          <p:nvPr/>
        </p:nvSpPr>
        <p:spPr bwMode="auto">
          <a:xfrm>
            <a:off x="203200" y="1354723"/>
            <a:ext cx="4402842" cy="3220155"/>
          </a:xfrm>
          <a:prstGeom prst="rect">
            <a:avLst/>
          </a:prstGeom>
          <a:solidFill>
            <a:srgbClr val="FFFFFF">
              <a:alpha val="0"/>
            </a:srgbClr>
          </a:solidFill>
          <a:ln w="22225" cmpd="dbl">
            <a:solidFill>
              <a:schemeClr val="tx1"/>
            </a:solidFill>
            <a:miter lim="800000"/>
            <a:headEnd/>
            <a:tailEnd/>
          </a:ln>
        </p:spPr>
        <p:txBody>
          <a:bodyPr vert="horz" wrap="square" lIns="0" tIns="0" rIns="0" bIns="0" numCol="1" anchor="t" anchorCtr="0" compatLnSpc="1">
            <a:prstTxWarp prst="textNoShape">
              <a:avLst/>
            </a:prstTxWarp>
          </a:bodyPr>
          <a:lstStyle>
            <a:lvl1pPr eaLnBrk="0" fontAlgn="base" hangingPunct="0">
              <a:spcBef>
                <a:spcPct val="0"/>
              </a:spcBef>
              <a:spcAft>
                <a:spcPct val="0"/>
              </a:spcAft>
              <a:tabLst>
                <a:tab pos="1417638" algn="l"/>
              </a:tabLst>
              <a:defRPr>
                <a:solidFill>
                  <a:schemeClr val="tx1"/>
                </a:solidFill>
                <a:latin typeface="Arial" panose="020B0604020202020204" pitchFamily="34" charset="0"/>
              </a:defRPr>
            </a:lvl1pPr>
            <a:lvl2pPr eaLnBrk="0" fontAlgn="base" hangingPunct="0">
              <a:spcBef>
                <a:spcPct val="0"/>
              </a:spcBef>
              <a:spcAft>
                <a:spcPct val="0"/>
              </a:spcAft>
              <a:tabLst>
                <a:tab pos="1417638" algn="l"/>
              </a:tabLst>
              <a:defRPr>
                <a:solidFill>
                  <a:schemeClr val="tx1"/>
                </a:solidFill>
                <a:latin typeface="Arial" panose="020B0604020202020204" pitchFamily="34" charset="0"/>
              </a:defRPr>
            </a:lvl2pPr>
            <a:lvl3pPr eaLnBrk="0" fontAlgn="base" hangingPunct="0">
              <a:spcBef>
                <a:spcPct val="0"/>
              </a:spcBef>
              <a:spcAft>
                <a:spcPct val="0"/>
              </a:spcAft>
              <a:tabLst>
                <a:tab pos="1417638" algn="l"/>
              </a:tabLst>
              <a:defRPr>
                <a:solidFill>
                  <a:schemeClr val="tx1"/>
                </a:solidFill>
                <a:latin typeface="Arial" panose="020B0604020202020204" pitchFamily="34" charset="0"/>
              </a:defRPr>
            </a:lvl3pPr>
            <a:lvl4pPr eaLnBrk="0" fontAlgn="base" hangingPunct="0">
              <a:spcBef>
                <a:spcPct val="0"/>
              </a:spcBef>
              <a:spcAft>
                <a:spcPct val="0"/>
              </a:spcAft>
              <a:tabLst>
                <a:tab pos="1417638" algn="l"/>
              </a:tabLst>
              <a:defRPr>
                <a:solidFill>
                  <a:schemeClr val="tx1"/>
                </a:solidFill>
                <a:latin typeface="Arial" panose="020B0604020202020204" pitchFamily="34" charset="0"/>
              </a:defRPr>
            </a:lvl4pPr>
            <a:lvl5pPr eaLnBrk="0" fontAlgn="base" hangingPunct="0">
              <a:spcBef>
                <a:spcPct val="0"/>
              </a:spcBef>
              <a:spcAft>
                <a:spcPct val="0"/>
              </a:spcAft>
              <a:tabLst>
                <a:tab pos="1417638" algn="l"/>
              </a:tabLst>
              <a:defRPr>
                <a:solidFill>
                  <a:schemeClr val="tx1"/>
                </a:solidFill>
                <a:latin typeface="Arial" panose="020B0604020202020204" pitchFamily="34" charset="0"/>
              </a:defRPr>
            </a:lvl5pPr>
            <a:lvl6pPr eaLnBrk="0" fontAlgn="base" hangingPunct="0">
              <a:spcBef>
                <a:spcPct val="0"/>
              </a:spcBef>
              <a:spcAft>
                <a:spcPct val="0"/>
              </a:spcAft>
              <a:tabLst>
                <a:tab pos="1417638" algn="l"/>
              </a:tabLst>
              <a:defRPr>
                <a:solidFill>
                  <a:schemeClr val="tx1"/>
                </a:solidFill>
                <a:latin typeface="Arial" panose="020B0604020202020204" pitchFamily="34" charset="0"/>
              </a:defRPr>
            </a:lvl6pPr>
            <a:lvl7pPr eaLnBrk="0" fontAlgn="base" hangingPunct="0">
              <a:spcBef>
                <a:spcPct val="0"/>
              </a:spcBef>
              <a:spcAft>
                <a:spcPct val="0"/>
              </a:spcAft>
              <a:tabLst>
                <a:tab pos="1417638" algn="l"/>
              </a:tabLst>
              <a:defRPr>
                <a:solidFill>
                  <a:schemeClr val="tx1"/>
                </a:solidFill>
                <a:latin typeface="Arial" panose="020B0604020202020204" pitchFamily="34" charset="0"/>
              </a:defRPr>
            </a:lvl7pPr>
            <a:lvl8pPr eaLnBrk="0" fontAlgn="base" hangingPunct="0">
              <a:spcBef>
                <a:spcPct val="0"/>
              </a:spcBef>
              <a:spcAft>
                <a:spcPct val="0"/>
              </a:spcAft>
              <a:tabLst>
                <a:tab pos="1417638" algn="l"/>
              </a:tabLst>
              <a:defRPr>
                <a:solidFill>
                  <a:schemeClr val="tx1"/>
                </a:solidFill>
                <a:latin typeface="Arial" panose="020B0604020202020204" pitchFamily="34" charset="0"/>
              </a:defRPr>
            </a:lvl8pPr>
            <a:lvl9pPr eaLnBrk="0" fontAlgn="base" hangingPunct="0">
              <a:spcBef>
                <a:spcPct val="0"/>
              </a:spcBef>
              <a:spcAft>
                <a:spcPct val="0"/>
              </a:spcAft>
              <a:tabLst>
                <a:tab pos="14176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417638" algn="l"/>
              </a:tabLst>
            </a:pPr>
            <a:r>
              <a:rPr kumimoji="0" lang="fr-FR" altLang="fr-F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Verdana" panose="020B0604030504040204" pitchFamily="34" charset="0"/>
              </a:rPr>
              <a:t>Numéro</a:t>
            </a:r>
            <a:r>
              <a:rPr kumimoji="0" lang="fr-FR" altLang="fr-FR" sz="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Verdana" panose="020B0604030504040204" pitchFamily="34" charset="0"/>
              </a:rPr>
              <a:t> </a:t>
            </a:r>
            <a:r>
              <a:rPr kumimoji="0" lang="fr-FR" altLang="fr-F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Verdana" panose="020B0604030504040204" pitchFamily="34" charset="0"/>
              </a:rPr>
              <a:t>de l'espèce:	                  Numéro de lot:</a:t>
            </a:r>
            <a:endParaRPr kumimoji="0" lang="fr-FR" altLang="fr-FR" sz="1200" b="0"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1417638" algn="l"/>
              </a:tabLst>
            </a:pPr>
            <a:r>
              <a:rPr kumimoji="0" lang="fr-FR" altLang="fr-FR" sz="12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Verdana" panose="020B0604030504040204" pitchFamily="34" charset="0"/>
              </a:rPr>
              <a:t>FICHE DE TECHNIQUE SUR LA</a:t>
            </a:r>
            <a:br>
              <a:rPr kumimoji="0" lang="fr-FR" altLang="fr-FR" sz="12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Verdana" panose="020B0604030504040204" pitchFamily="34" charset="0"/>
              </a:rPr>
            </a:br>
            <a:r>
              <a:rPr kumimoji="0" lang="fr-FR" altLang="fr-FR" sz="12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Verdana" panose="020B0604030504040204" pitchFamily="34" charset="0"/>
              </a:rPr>
              <a:t>COLLECTE DE SEMENCES</a:t>
            </a:r>
            <a:endParaRPr kumimoji="0" lang="fr-FR" altLang="fr-FR" sz="12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417638" algn="l"/>
              </a:tabLst>
            </a:pPr>
            <a:r>
              <a:rPr kumimoji="0" lang="fr-FR" altLang="fr-F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Verdana" panose="020B0604030504040204" pitchFamily="34" charset="0"/>
              </a:rPr>
              <a:t>Famille:</a:t>
            </a:r>
            <a:endParaRPr kumimoji="0" lang="fr-FR" altLang="fr-FR" sz="12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417638" algn="l"/>
              </a:tabLst>
            </a:pPr>
            <a:r>
              <a:rPr kumimoji="0" lang="fr-FR" altLang="fr-F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Verdana" panose="020B0604030504040204" pitchFamily="34" charset="0"/>
              </a:rPr>
              <a:t>Espèce:	   Nom commun:</a:t>
            </a:r>
            <a:endParaRPr kumimoji="0" lang="fr-FR" altLang="fr-FR" sz="12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417638" algn="l"/>
              </a:tabLst>
            </a:pPr>
            <a:r>
              <a:rPr kumimoji="0" lang="fr-FR" altLang="fr-F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Verdana" panose="020B0604030504040204" pitchFamily="34" charset="0"/>
              </a:rPr>
              <a:t>Date de collecte:	   Nom de l'agent</a:t>
            </a:r>
            <a:endParaRPr kumimoji="0" lang="fr-FR" altLang="fr-FR" sz="12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417638" algn="l"/>
              </a:tabLst>
            </a:pPr>
            <a:r>
              <a:rPr kumimoji="0" lang="fr-FR" altLang="fr-F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Verdana" panose="020B0604030504040204" pitchFamily="34" charset="0"/>
              </a:rPr>
              <a:t>                                    de collecte:</a:t>
            </a:r>
            <a:endParaRPr kumimoji="0" lang="fr-FR" altLang="fr-FR" sz="12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417638" algn="l"/>
              </a:tabLst>
            </a:pPr>
            <a:r>
              <a:rPr kumimoji="0" lang="fr-FR" altLang="fr-F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Verdana" panose="020B0604030504040204" pitchFamily="34" charset="0"/>
              </a:rPr>
              <a:t>No d'étiquette de l'arbre.:	        Circonférence</a:t>
            </a:r>
            <a:endParaRPr kumimoji="0" lang="fr-FR" altLang="fr-FR" sz="12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417638" algn="l"/>
              </a:tabLst>
            </a:pPr>
            <a:r>
              <a:rPr kumimoji="0" lang="fr-FR" altLang="fr-F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Verdana" panose="020B0604030504040204" pitchFamily="34" charset="0"/>
              </a:rPr>
              <a:t>                                                   du tronc:</a:t>
            </a:r>
            <a:endParaRPr kumimoji="0" lang="fr-FR" altLang="fr-FR" sz="12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417638" algn="l"/>
              </a:tabLst>
            </a:pPr>
            <a:r>
              <a:rPr kumimoji="0" lang="fr-FR" altLang="fr-F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Verdana" panose="020B0604030504040204" pitchFamily="34" charset="0"/>
              </a:rPr>
              <a:t>Ramassées au sol [  ] ou coupées sur la branche de l'arbre [  ]</a:t>
            </a:r>
            <a:endParaRPr kumimoji="0" lang="fr-FR" altLang="fr-FR" sz="12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417638" algn="l"/>
              </a:tabLst>
            </a:pPr>
            <a:r>
              <a:rPr kumimoji="0" lang="fr-FR" altLang="fr-F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Verdana" panose="020B0604030504040204" pitchFamily="34" charset="0"/>
              </a:rPr>
              <a:t>Localisation:	     Altitude:</a:t>
            </a:r>
            <a:endParaRPr kumimoji="0" lang="fr-FR" altLang="fr-FR" sz="12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417638" algn="l"/>
              </a:tabLst>
            </a:pPr>
            <a:r>
              <a:rPr kumimoji="0" lang="fr-FR" altLang="fr-F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Verdana" panose="020B0604030504040204" pitchFamily="34" charset="0"/>
              </a:rPr>
              <a:t>Le type de forêt:</a:t>
            </a:r>
            <a:endParaRPr kumimoji="0" lang="fr-FR" altLang="fr-FR" sz="12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417638" algn="l"/>
              </a:tabLst>
            </a:pPr>
            <a:r>
              <a:rPr kumimoji="0" lang="fr-FR" altLang="fr-F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Verdana" panose="020B0604030504040204" pitchFamily="34" charset="0"/>
              </a:rPr>
              <a:t>Nombre approximatif de semences collectées:     </a:t>
            </a:r>
          </a:p>
          <a:p>
            <a:pPr marL="0" marR="0" lvl="0" indent="0" algn="l" defTabSz="914400" rtl="0" eaLnBrk="0" fontAlgn="base" latinLnBrk="0" hangingPunct="0">
              <a:lnSpc>
                <a:spcPct val="100000"/>
              </a:lnSpc>
              <a:spcBef>
                <a:spcPct val="0"/>
              </a:spcBef>
              <a:spcAft>
                <a:spcPct val="0"/>
              </a:spcAft>
              <a:buClrTx/>
              <a:buSzTx/>
              <a:buFontTx/>
              <a:buNone/>
              <a:tabLst>
                <a:tab pos="1417638" algn="l"/>
              </a:tabLst>
            </a:pPr>
            <a:r>
              <a:rPr kumimoji="0" lang="fr-FR" altLang="fr-F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Verdana" panose="020B0604030504040204" pitchFamily="34" charset="0"/>
              </a:rPr>
              <a:t>Détails concernant le stockage /</a:t>
            </a:r>
            <a:r>
              <a:rPr kumimoji="0" lang="fr-FR" altLang="fr-FR" sz="1200" b="0" i="0" u="none" strike="noStrike" cap="none" normalizeH="0" dirty="0" smtClean="0">
                <a:ln>
                  <a:noFill/>
                </a:ln>
                <a:solidFill>
                  <a:schemeClr val="tx1"/>
                </a:solidFill>
                <a:effectLst/>
                <a:latin typeface="Arial" panose="020B0604020202020204" pitchFamily="34" charset="0"/>
                <a:ea typeface="Times New Roman" panose="02020603050405020304" pitchFamily="18" charset="0"/>
                <a:cs typeface="Verdana" panose="020B0604030504040204" pitchFamily="34" charset="0"/>
              </a:rPr>
              <a:t> t</a:t>
            </a:r>
            <a:r>
              <a:rPr kumimoji="0" lang="fr-FR" altLang="fr-F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Verdana" panose="020B0604030504040204" pitchFamily="34" charset="0"/>
              </a:rPr>
              <a:t>ransport:</a:t>
            </a:r>
            <a:endParaRPr kumimoji="0" lang="fr-FR" altLang="fr-FR" sz="12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417638" algn="l"/>
              </a:tabLst>
            </a:pPr>
            <a:r>
              <a:rPr kumimoji="0" lang="fr-FR" altLang="fr-F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Verdana" panose="020B0604030504040204" pitchFamily="34" charset="0"/>
              </a:rPr>
              <a:t>Traitement de pré-semis:	   Date de semis:</a:t>
            </a:r>
            <a:br>
              <a:rPr kumimoji="0" lang="fr-FR" altLang="fr-F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Verdana" panose="020B0604030504040204" pitchFamily="34" charset="0"/>
              </a:rPr>
            </a:br>
            <a:r>
              <a:rPr kumimoji="0" lang="fr-FR" altLang="fr-F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Verdana" panose="020B0604030504040204" pitchFamily="34" charset="0"/>
              </a:rPr>
              <a:t>Prélèvement de l'échantillon de feuilles et fruits [  ] </a:t>
            </a:r>
          </a:p>
          <a:p>
            <a:pPr marL="0" marR="0" lvl="0" indent="0" algn="l" defTabSz="914400" rtl="0" eaLnBrk="0" fontAlgn="base" latinLnBrk="0" hangingPunct="0">
              <a:lnSpc>
                <a:spcPct val="100000"/>
              </a:lnSpc>
              <a:spcBef>
                <a:spcPct val="0"/>
              </a:spcBef>
              <a:spcAft>
                <a:spcPct val="0"/>
              </a:spcAft>
              <a:buClrTx/>
              <a:buSzTx/>
              <a:buFontTx/>
              <a:buNone/>
              <a:tabLst>
                <a:tab pos="1417638" algn="l"/>
              </a:tabLst>
            </a:pPr>
            <a:r>
              <a:rPr kumimoji="0" lang="fr-FR" altLang="fr-F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Verdana" panose="020B0604030504040204" pitchFamily="34" charset="0"/>
              </a:rPr>
              <a:t>Notes pour l'étiquette de I' herbier:</a:t>
            </a:r>
            <a:endParaRPr kumimoji="0" lang="fr-FR" altLang="fr-FR" sz="1200" b="0" i="0" u="none" strike="noStrike" cap="none" normalizeH="0" baseline="0" dirty="0" smtClean="0">
              <a:ln>
                <a:noFill/>
              </a:ln>
              <a:solidFill>
                <a:schemeClr val="tx1"/>
              </a:solidFill>
              <a:effectLst/>
              <a:latin typeface="Arial" panose="020B0604020202020204" pitchFamily="34" charset="0"/>
            </a:endParaRPr>
          </a:p>
        </p:txBody>
      </p:sp>
      <p:sp>
        <p:nvSpPr>
          <p:cNvPr id="9" name="Rectangle 4"/>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Rectangle 10"/>
          <p:cNvSpPr/>
          <p:nvPr/>
        </p:nvSpPr>
        <p:spPr>
          <a:xfrm>
            <a:off x="9241014" y="1662554"/>
            <a:ext cx="2799643" cy="830997"/>
          </a:xfrm>
          <a:prstGeom prst="rect">
            <a:avLst/>
          </a:prstGeom>
        </p:spPr>
        <p:txBody>
          <a:bodyPr wrap="square">
            <a:spAutoFit/>
          </a:bodyPr>
          <a:lstStyle/>
          <a:p>
            <a:pPr algn="just"/>
            <a:r>
              <a:rPr lang="fr-FR" sz="1200" dirty="0">
                <a:solidFill>
                  <a:srgbClr val="008000"/>
                </a:solidFill>
                <a:latin typeface="GillSans"/>
              </a:rPr>
              <a:t>Séparez les bonnes graines des mauvaises graines: les bonnes </a:t>
            </a:r>
            <a:r>
              <a:rPr lang="fr-FR" sz="1200" dirty="0" smtClean="0">
                <a:solidFill>
                  <a:srgbClr val="008000"/>
                </a:solidFill>
                <a:latin typeface="GillSans"/>
              </a:rPr>
              <a:t>graines vont </a:t>
            </a:r>
            <a:r>
              <a:rPr lang="fr-FR" sz="1200" dirty="0">
                <a:solidFill>
                  <a:srgbClr val="008000"/>
                </a:solidFill>
                <a:latin typeface="GillSans"/>
              </a:rPr>
              <a:t>au fond (à gauche), les mauvaises graines flottent (à droite).</a:t>
            </a:r>
            <a:endParaRPr lang="fr-FR" sz="1200" dirty="0">
              <a:solidFill>
                <a:srgbClr val="008000"/>
              </a:solidFill>
            </a:endParaRP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0711" y="157604"/>
            <a:ext cx="2000250" cy="1504950"/>
          </a:xfrm>
          <a:prstGeom prst="rect">
            <a:avLst/>
          </a:prstGeom>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4301" y="2493551"/>
            <a:ext cx="3296356" cy="1249010"/>
          </a:xfrm>
          <a:prstGeom prst="rect">
            <a:avLst/>
          </a:prstGeom>
        </p:spPr>
      </p:pic>
      <p:sp>
        <p:nvSpPr>
          <p:cNvPr id="14" name="ZoneTexte 13"/>
          <p:cNvSpPr txBox="1"/>
          <p:nvPr/>
        </p:nvSpPr>
        <p:spPr>
          <a:xfrm>
            <a:off x="8614479" y="3748079"/>
            <a:ext cx="3556000" cy="1015663"/>
          </a:xfrm>
          <a:prstGeom prst="rect">
            <a:avLst/>
          </a:prstGeom>
          <a:noFill/>
        </p:spPr>
        <p:txBody>
          <a:bodyPr wrap="square" rtlCol="0">
            <a:spAutoFit/>
          </a:bodyPr>
          <a:lstStyle/>
          <a:p>
            <a:pPr algn="just"/>
            <a:r>
              <a:rPr lang="fr-FR" sz="1200" dirty="0">
                <a:solidFill>
                  <a:srgbClr val="008000"/>
                </a:solidFill>
              </a:rPr>
              <a:t>Essai </a:t>
            </a:r>
            <a:r>
              <a:rPr lang="fr-FR" sz="1200" dirty="0" smtClean="0">
                <a:solidFill>
                  <a:srgbClr val="008000"/>
                </a:solidFill>
              </a:rPr>
              <a:t>rudimentaire du </a:t>
            </a:r>
            <a:r>
              <a:rPr lang="fr-FR" sz="1200" dirty="0">
                <a:solidFill>
                  <a:srgbClr val="008000"/>
                </a:solidFill>
              </a:rPr>
              <a:t>sel pour </a:t>
            </a:r>
            <a:r>
              <a:rPr lang="fr-FR" sz="1200" dirty="0" smtClean="0">
                <a:solidFill>
                  <a:srgbClr val="008000"/>
                </a:solidFill>
              </a:rPr>
              <a:t>vérifier la </a:t>
            </a:r>
            <a:r>
              <a:rPr lang="fr-FR" sz="1200" dirty="0">
                <a:solidFill>
                  <a:srgbClr val="008000"/>
                </a:solidFill>
              </a:rPr>
              <a:t>teneur en </a:t>
            </a:r>
            <a:r>
              <a:rPr lang="fr-FR" sz="1200" dirty="0" smtClean="0">
                <a:solidFill>
                  <a:srgbClr val="008000"/>
                </a:solidFill>
              </a:rPr>
              <a:t>humidité des </a:t>
            </a:r>
            <a:r>
              <a:rPr lang="fr-FR" sz="1200" dirty="0">
                <a:solidFill>
                  <a:srgbClr val="008000"/>
                </a:solidFill>
              </a:rPr>
              <a:t>graines. Le </a:t>
            </a:r>
            <a:r>
              <a:rPr lang="fr-FR" sz="1200" dirty="0" smtClean="0">
                <a:solidFill>
                  <a:srgbClr val="008000"/>
                </a:solidFill>
              </a:rPr>
              <a:t>petit pot </a:t>
            </a:r>
            <a:r>
              <a:rPr lang="fr-FR" sz="1200" dirty="0">
                <a:solidFill>
                  <a:srgbClr val="008000"/>
                </a:solidFill>
              </a:rPr>
              <a:t>à </a:t>
            </a:r>
            <a:r>
              <a:rPr lang="fr-FR" sz="1200" dirty="0" smtClean="0">
                <a:solidFill>
                  <a:srgbClr val="008000"/>
                </a:solidFill>
              </a:rPr>
              <a:t>confiture (</a:t>
            </a:r>
            <a:r>
              <a:rPr lang="fr-FR" sz="1200" dirty="0">
                <a:solidFill>
                  <a:srgbClr val="008000"/>
                </a:solidFill>
              </a:rPr>
              <a:t>avant) et le </a:t>
            </a:r>
            <a:r>
              <a:rPr lang="fr-FR" sz="1200" dirty="0" smtClean="0">
                <a:solidFill>
                  <a:srgbClr val="008000"/>
                </a:solidFill>
              </a:rPr>
              <a:t>troisième flacon </a:t>
            </a:r>
            <a:r>
              <a:rPr lang="fr-FR" sz="1200" dirty="0">
                <a:solidFill>
                  <a:srgbClr val="008000"/>
                </a:solidFill>
              </a:rPr>
              <a:t>à partir de </a:t>
            </a:r>
            <a:r>
              <a:rPr lang="fr-FR" sz="1200" dirty="0" smtClean="0">
                <a:solidFill>
                  <a:srgbClr val="008000"/>
                </a:solidFill>
              </a:rPr>
              <a:t>la droite contiennent du </a:t>
            </a:r>
            <a:r>
              <a:rPr lang="fr-FR" sz="1200" dirty="0">
                <a:solidFill>
                  <a:srgbClr val="008000"/>
                </a:solidFill>
              </a:rPr>
              <a:t>sel fluide </a:t>
            </a:r>
            <a:r>
              <a:rPr lang="fr-FR" sz="1200" dirty="0" smtClean="0">
                <a:solidFill>
                  <a:srgbClr val="008000"/>
                </a:solidFill>
              </a:rPr>
              <a:t>indiquant les </a:t>
            </a:r>
            <a:r>
              <a:rPr lang="fr-FR" sz="1200" dirty="0">
                <a:solidFill>
                  <a:srgbClr val="008000"/>
                </a:solidFill>
              </a:rPr>
              <a:t>graines qui </a:t>
            </a:r>
            <a:r>
              <a:rPr lang="fr-FR" sz="1200" dirty="0" smtClean="0">
                <a:solidFill>
                  <a:srgbClr val="008000"/>
                </a:solidFill>
              </a:rPr>
              <a:t>sont assez </a:t>
            </a:r>
            <a:r>
              <a:rPr lang="fr-FR" sz="1200" dirty="0">
                <a:solidFill>
                  <a:srgbClr val="008000"/>
                </a:solidFill>
              </a:rPr>
              <a:t>sèches </a:t>
            </a:r>
            <a:r>
              <a:rPr lang="fr-FR" sz="1200" dirty="0" smtClean="0">
                <a:solidFill>
                  <a:srgbClr val="008000"/>
                </a:solidFill>
              </a:rPr>
              <a:t>pour le stockage.</a:t>
            </a:r>
            <a:endParaRPr lang="fr-FR" sz="1200" dirty="0">
              <a:solidFill>
                <a:srgbClr val="008000"/>
              </a:solidFill>
            </a:endParaRPr>
          </a:p>
        </p:txBody>
      </p:sp>
      <p:sp>
        <p:nvSpPr>
          <p:cNvPr id="15" name="ZoneTexte 14"/>
          <p:cNvSpPr txBox="1"/>
          <p:nvPr/>
        </p:nvSpPr>
        <p:spPr>
          <a:xfrm>
            <a:off x="203200" y="901845"/>
            <a:ext cx="2416752" cy="369332"/>
          </a:xfrm>
          <a:prstGeom prst="rect">
            <a:avLst/>
          </a:prstGeom>
          <a:noFill/>
        </p:spPr>
        <p:txBody>
          <a:bodyPr wrap="none" rtlCol="0">
            <a:spAutoFit/>
          </a:bodyPr>
          <a:lstStyle/>
          <a:p>
            <a:r>
              <a:rPr lang="fr-FR" b="1" dirty="0">
                <a:solidFill>
                  <a:srgbClr val="008000"/>
                </a:solidFill>
              </a:rPr>
              <a:t>C</a:t>
            </a:r>
            <a:r>
              <a:rPr lang="fr-FR" b="1" dirty="0" smtClean="0">
                <a:solidFill>
                  <a:srgbClr val="008000"/>
                </a:solidFill>
              </a:rPr>
              <a:t>ollectes de semences </a:t>
            </a:r>
            <a:r>
              <a:rPr lang="fr-FR" dirty="0" smtClean="0">
                <a:solidFill>
                  <a:srgbClr val="008000"/>
                </a:solidFill>
              </a:rPr>
              <a:t>:</a:t>
            </a:r>
            <a:endParaRPr lang="fr-FR" dirty="0">
              <a:solidFill>
                <a:srgbClr val="008000"/>
              </a:solidFill>
            </a:endParaRPr>
          </a:p>
        </p:txBody>
      </p:sp>
      <p:sp>
        <p:nvSpPr>
          <p:cNvPr id="16" name="ZoneTexte 15"/>
          <p:cNvSpPr txBox="1"/>
          <p:nvPr/>
        </p:nvSpPr>
        <p:spPr>
          <a:xfrm>
            <a:off x="4887692" y="683965"/>
            <a:ext cx="4055097" cy="1477328"/>
          </a:xfrm>
          <a:prstGeom prst="rect">
            <a:avLst/>
          </a:prstGeom>
          <a:noFill/>
        </p:spPr>
        <p:txBody>
          <a:bodyPr wrap="square" rtlCol="0">
            <a:spAutoFit/>
          </a:bodyPr>
          <a:lstStyle/>
          <a:p>
            <a:r>
              <a:rPr lang="fr-FR" b="1" dirty="0" smtClean="0">
                <a:solidFill>
                  <a:srgbClr val="008000"/>
                </a:solidFill>
              </a:rPr>
              <a:t>Séchage et tri des semences </a:t>
            </a:r>
            <a:r>
              <a:rPr lang="fr-FR" dirty="0" smtClean="0">
                <a:solidFill>
                  <a:srgbClr val="008000"/>
                </a:solidFill>
              </a:rPr>
              <a:t>:</a:t>
            </a:r>
          </a:p>
          <a:p>
            <a:endParaRPr lang="fr-FR" sz="1200" dirty="0">
              <a:solidFill>
                <a:srgbClr val="008000"/>
              </a:solidFill>
            </a:endParaRPr>
          </a:p>
          <a:p>
            <a:pPr algn="just"/>
            <a:r>
              <a:rPr lang="fr-FR" sz="1200" dirty="0">
                <a:solidFill>
                  <a:srgbClr val="008000"/>
                </a:solidFill>
              </a:rPr>
              <a:t>Le charbon de bois est un agent desséchant pas cher </a:t>
            </a:r>
            <a:r>
              <a:rPr lang="fr-FR" sz="1200" dirty="0" smtClean="0">
                <a:solidFill>
                  <a:srgbClr val="008000"/>
                </a:solidFill>
              </a:rPr>
              <a:t>qui est </a:t>
            </a:r>
            <a:r>
              <a:rPr lang="fr-FR" sz="1200" dirty="0">
                <a:solidFill>
                  <a:srgbClr val="008000"/>
                </a:solidFill>
              </a:rPr>
              <a:t>largement disponible dans les communautés rurales </a:t>
            </a:r>
            <a:r>
              <a:rPr lang="fr-FR" sz="1200" dirty="0" smtClean="0">
                <a:solidFill>
                  <a:srgbClr val="008000"/>
                </a:solidFill>
              </a:rPr>
              <a:t>des zones tropicales. </a:t>
            </a:r>
            <a:r>
              <a:rPr lang="fr-FR" sz="1200" dirty="0">
                <a:solidFill>
                  <a:srgbClr val="008000"/>
                </a:solidFill>
              </a:rPr>
              <a:t>Le charbon de </a:t>
            </a:r>
            <a:r>
              <a:rPr lang="fr-FR" sz="1200" dirty="0" smtClean="0">
                <a:solidFill>
                  <a:srgbClr val="008000"/>
                </a:solidFill>
              </a:rPr>
              <a:t>bois dans </a:t>
            </a:r>
            <a:r>
              <a:rPr lang="fr-FR" sz="1200" dirty="0">
                <a:solidFill>
                  <a:srgbClr val="008000"/>
                </a:solidFill>
              </a:rPr>
              <a:t>un </a:t>
            </a:r>
            <a:r>
              <a:rPr lang="fr-FR" sz="1200" dirty="0" smtClean="0">
                <a:solidFill>
                  <a:srgbClr val="008000"/>
                </a:solidFill>
              </a:rPr>
              <a:t>récipient scellé </a:t>
            </a:r>
            <a:r>
              <a:rPr lang="fr-FR" sz="1200" dirty="0">
                <a:solidFill>
                  <a:srgbClr val="008000"/>
                </a:solidFill>
              </a:rPr>
              <a:t>ou dans </a:t>
            </a:r>
            <a:r>
              <a:rPr lang="fr-FR" sz="1200" dirty="0" smtClean="0">
                <a:solidFill>
                  <a:srgbClr val="008000"/>
                </a:solidFill>
              </a:rPr>
              <a:t>des sacs </a:t>
            </a:r>
            <a:r>
              <a:rPr lang="fr-FR" sz="1200" dirty="0">
                <a:solidFill>
                  <a:srgbClr val="008000"/>
                </a:solidFill>
              </a:rPr>
              <a:t>scellés peut </a:t>
            </a:r>
            <a:r>
              <a:rPr lang="fr-FR" sz="1200" dirty="0" smtClean="0">
                <a:solidFill>
                  <a:srgbClr val="008000"/>
                </a:solidFill>
              </a:rPr>
              <a:t>être utilisé </a:t>
            </a:r>
            <a:r>
              <a:rPr lang="fr-FR" sz="1200" dirty="0">
                <a:solidFill>
                  <a:srgbClr val="008000"/>
                </a:solidFill>
              </a:rPr>
              <a:t>en tant </a:t>
            </a:r>
            <a:r>
              <a:rPr lang="fr-FR" sz="1200" dirty="0" smtClean="0">
                <a:solidFill>
                  <a:srgbClr val="008000"/>
                </a:solidFill>
              </a:rPr>
              <a:t>que déshydratant naturel.</a:t>
            </a:r>
            <a:endParaRPr lang="fr-FR" sz="1200" dirty="0">
              <a:solidFill>
                <a:srgbClr val="008000"/>
              </a:solidFill>
            </a:endParaRPr>
          </a:p>
        </p:txBody>
      </p:sp>
      <p:sp>
        <p:nvSpPr>
          <p:cNvPr id="17" name="ZoneTexte 16"/>
          <p:cNvSpPr txBox="1"/>
          <p:nvPr/>
        </p:nvSpPr>
        <p:spPr>
          <a:xfrm>
            <a:off x="4606042" y="5493177"/>
            <a:ext cx="2155862" cy="830997"/>
          </a:xfrm>
          <a:prstGeom prst="rect">
            <a:avLst/>
          </a:prstGeom>
          <a:noFill/>
        </p:spPr>
        <p:txBody>
          <a:bodyPr wrap="square" rtlCol="0">
            <a:spAutoFit/>
          </a:bodyPr>
          <a:lstStyle/>
          <a:p>
            <a:pPr algn="ctr"/>
            <a:r>
              <a:rPr lang="fr-FR" sz="1200" dirty="0">
                <a:solidFill>
                  <a:srgbClr val="008000"/>
                </a:solidFill>
              </a:rPr>
              <a:t>D</a:t>
            </a:r>
            <a:r>
              <a:rPr lang="fr-FR" sz="1200" dirty="0" smtClean="0">
                <a:solidFill>
                  <a:srgbClr val="008000"/>
                </a:solidFill>
              </a:rPr>
              <a:t>e </a:t>
            </a:r>
            <a:r>
              <a:rPr lang="fr-FR" sz="1200" dirty="0">
                <a:solidFill>
                  <a:srgbClr val="008000"/>
                </a:solidFill>
              </a:rPr>
              <a:t>simples hygromètres à cadran bon marché </a:t>
            </a:r>
            <a:r>
              <a:rPr lang="fr-FR" sz="1200" dirty="0" smtClean="0">
                <a:solidFill>
                  <a:srgbClr val="008000"/>
                </a:solidFill>
              </a:rPr>
              <a:t>peuvent être utilisés </a:t>
            </a:r>
            <a:r>
              <a:rPr lang="fr-FR" sz="1200" dirty="0">
                <a:solidFill>
                  <a:srgbClr val="008000"/>
                </a:solidFill>
              </a:rPr>
              <a:t>pour évaluer la teneur en humidité des graines</a:t>
            </a:r>
          </a:p>
        </p:txBody>
      </p:sp>
      <p:pic>
        <p:nvPicPr>
          <p:cNvPr id="18" name="Imag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7692" y="3769152"/>
            <a:ext cx="1590675" cy="1724025"/>
          </a:xfrm>
          <a:prstGeom prst="rect">
            <a:avLst/>
          </a:prstGeom>
        </p:spPr>
      </p:pic>
      <p:pic>
        <p:nvPicPr>
          <p:cNvPr id="19" name="Imag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7692" y="2178756"/>
            <a:ext cx="1733550" cy="1295400"/>
          </a:xfrm>
          <a:prstGeom prst="rect">
            <a:avLst/>
          </a:prstGeom>
        </p:spPr>
      </p:pic>
      <p:pic>
        <p:nvPicPr>
          <p:cNvPr id="20" name="Imag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1445" y="2099483"/>
            <a:ext cx="1714500" cy="1476375"/>
          </a:xfrm>
          <a:prstGeom prst="rect">
            <a:avLst/>
          </a:prstGeom>
        </p:spPr>
      </p:pic>
      <p:pic>
        <p:nvPicPr>
          <p:cNvPr id="21" name="Imag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03689" y="3717161"/>
            <a:ext cx="1190625" cy="1809750"/>
          </a:xfrm>
          <a:prstGeom prst="rect">
            <a:avLst/>
          </a:prstGeom>
        </p:spPr>
      </p:pic>
      <p:sp>
        <p:nvSpPr>
          <p:cNvPr id="22" name="ZoneTexte 21"/>
          <p:cNvSpPr txBox="1"/>
          <p:nvPr/>
        </p:nvSpPr>
        <p:spPr>
          <a:xfrm>
            <a:off x="6662911" y="5528103"/>
            <a:ext cx="1833034" cy="1015663"/>
          </a:xfrm>
          <a:prstGeom prst="rect">
            <a:avLst/>
          </a:prstGeom>
          <a:noFill/>
        </p:spPr>
        <p:txBody>
          <a:bodyPr wrap="square" rtlCol="0">
            <a:spAutoFit/>
          </a:bodyPr>
          <a:lstStyle/>
          <a:p>
            <a:pPr algn="ctr"/>
            <a:r>
              <a:rPr lang="fr-FR" sz="1200" dirty="0">
                <a:solidFill>
                  <a:srgbClr val="008000"/>
                </a:solidFill>
              </a:rPr>
              <a:t>Séparez les graines de la </a:t>
            </a:r>
            <a:r>
              <a:rPr lang="fr-FR" sz="1200" dirty="0" smtClean="0">
                <a:solidFill>
                  <a:srgbClr val="008000"/>
                </a:solidFill>
              </a:rPr>
              <a:t>pulpe (comme dans la figue) à l’intérieur </a:t>
            </a:r>
            <a:r>
              <a:rPr lang="fr-FR" sz="1200" dirty="0">
                <a:solidFill>
                  <a:srgbClr val="008000"/>
                </a:solidFill>
              </a:rPr>
              <a:t>du fruit et séchez-les à l’air</a:t>
            </a:r>
          </a:p>
          <a:p>
            <a:pPr algn="ctr"/>
            <a:r>
              <a:rPr lang="fr-FR" sz="1200" dirty="0">
                <a:solidFill>
                  <a:srgbClr val="008000"/>
                </a:solidFill>
              </a:rPr>
              <a:t>pendant quelques jours.</a:t>
            </a:r>
          </a:p>
        </p:txBody>
      </p:sp>
      <p:pic>
        <p:nvPicPr>
          <p:cNvPr id="23" name="Imag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1506" y="4763742"/>
            <a:ext cx="2381250" cy="1343025"/>
          </a:xfrm>
          <a:prstGeom prst="rect">
            <a:avLst/>
          </a:prstGeom>
        </p:spPr>
      </p:pic>
      <p:sp>
        <p:nvSpPr>
          <p:cNvPr id="24" name="ZoneTexte 23"/>
          <p:cNvSpPr txBox="1"/>
          <p:nvPr/>
        </p:nvSpPr>
        <p:spPr>
          <a:xfrm>
            <a:off x="222956" y="6127766"/>
            <a:ext cx="3409244" cy="646331"/>
          </a:xfrm>
          <a:prstGeom prst="rect">
            <a:avLst/>
          </a:prstGeom>
          <a:noFill/>
        </p:spPr>
        <p:txBody>
          <a:bodyPr wrap="square" rtlCol="0">
            <a:spAutoFit/>
          </a:bodyPr>
          <a:lstStyle/>
          <a:p>
            <a:pPr algn="ctr"/>
            <a:r>
              <a:rPr lang="fr-FR" sz="1200" dirty="0">
                <a:solidFill>
                  <a:srgbClr val="008000"/>
                </a:solidFill>
              </a:rPr>
              <a:t>Ne risquez </a:t>
            </a:r>
            <a:r>
              <a:rPr lang="fr-FR" sz="1200" dirty="0" smtClean="0">
                <a:solidFill>
                  <a:srgbClr val="008000"/>
                </a:solidFill>
              </a:rPr>
              <a:t>pas votre </a:t>
            </a:r>
            <a:r>
              <a:rPr lang="fr-FR" sz="1200" dirty="0">
                <a:solidFill>
                  <a:srgbClr val="008000"/>
                </a:solidFill>
              </a:rPr>
              <a:t>vie à </a:t>
            </a:r>
            <a:r>
              <a:rPr lang="fr-FR" sz="1200" dirty="0" smtClean="0">
                <a:solidFill>
                  <a:srgbClr val="008000"/>
                </a:solidFill>
              </a:rPr>
              <a:t>récolter quelques </a:t>
            </a:r>
            <a:r>
              <a:rPr lang="fr-FR" sz="1200" dirty="0">
                <a:solidFill>
                  <a:srgbClr val="008000"/>
                </a:solidFill>
              </a:rPr>
              <a:t>graines</a:t>
            </a:r>
            <a:r>
              <a:rPr lang="fr-FR" sz="1200" dirty="0" smtClean="0">
                <a:solidFill>
                  <a:srgbClr val="008000"/>
                </a:solidFill>
              </a:rPr>
              <a:t>. Si </a:t>
            </a:r>
            <a:r>
              <a:rPr lang="fr-FR" sz="1200" dirty="0">
                <a:solidFill>
                  <a:srgbClr val="008000"/>
                </a:solidFill>
              </a:rPr>
              <a:t>la </a:t>
            </a:r>
            <a:r>
              <a:rPr lang="fr-FR" sz="1200" dirty="0" smtClean="0">
                <a:solidFill>
                  <a:srgbClr val="008000"/>
                </a:solidFill>
              </a:rPr>
              <a:t>nécessité de </a:t>
            </a:r>
            <a:r>
              <a:rPr lang="fr-FR" sz="1200" dirty="0">
                <a:solidFill>
                  <a:srgbClr val="008000"/>
                </a:solidFill>
              </a:rPr>
              <a:t>grimper </a:t>
            </a:r>
            <a:r>
              <a:rPr lang="fr-FR" sz="1200" dirty="0" smtClean="0">
                <a:solidFill>
                  <a:srgbClr val="008000"/>
                </a:solidFill>
              </a:rPr>
              <a:t>sur les </a:t>
            </a:r>
            <a:r>
              <a:rPr lang="fr-FR" sz="1200" dirty="0">
                <a:solidFill>
                  <a:srgbClr val="008000"/>
                </a:solidFill>
              </a:rPr>
              <a:t>arbres se </a:t>
            </a:r>
            <a:r>
              <a:rPr lang="fr-FR" sz="1200" dirty="0" smtClean="0">
                <a:solidFill>
                  <a:srgbClr val="008000"/>
                </a:solidFill>
              </a:rPr>
              <a:t>fait ressentir</a:t>
            </a:r>
            <a:r>
              <a:rPr lang="fr-FR" sz="1200" dirty="0">
                <a:solidFill>
                  <a:srgbClr val="008000"/>
                </a:solidFill>
              </a:rPr>
              <a:t>, portez </a:t>
            </a:r>
            <a:r>
              <a:rPr lang="fr-FR" sz="1200" dirty="0" smtClean="0">
                <a:solidFill>
                  <a:srgbClr val="008000"/>
                </a:solidFill>
              </a:rPr>
              <a:t>un harnais </a:t>
            </a:r>
            <a:r>
              <a:rPr lang="fr-FR" sz="1200" dirty="0">
                <a:solidFill>
                  <a:srgbClr val="008000"/>
                </a:solidFill>
              </a:rPr>
              <a:t>de sécurité.</a:t>
            </a:r>
          </a:p>
        </p:txBody>
      </p:sp>
      <p:sp>
        <p:nvSpPr>
          <p:cNvPr id="25" name="Rectangle 24"/>
          <p:cNvSpPr/>
          <p:nvPr/>
        </p:nvSpPr>
        <p:spPr>
          <a:xfrm>
            <a:off x="3190210" y="4574878"/>
            <a:ext cx="1566647" cy="276999"/>
          </a:xfrm>
          <a:prstGeom prst="rect">
            <a:avLst/>
          </a:prstGeom>
        </p:spPr>
        <p:txBody>
          <a:bodyPr wrap="none">
            <a:spAutoFit/>
          </a:bodyPr>
          <a:lstStyle/>
          <a:p>
            <a:pPr algn="ctr"/>
            <a:r>
              <a:rPr lang="fr-FR" sz="1200" dirty="0">
                <a:solidFill>
                  <a:srgbClr val="008000"/>
                </a:solidFill>
              </a:rPr>
              <a:t>Etiquettes </a:t>
            </a:r>
            <a:r>
              <a:rPr lang="fr-FR" sz="1200" dirty="0" smtClean="0">
                <a:solidFill>
                  <a:srgbClr val="008000"/>
                </a:solidFill>
              </a:rPr>
              <a:t>de collecte </a:t>
            </a:r>
            <a:endParaRPr lang="fr-FR" sz="1200" dirty="0">
              <a:solidFill>
                <a:srgbClr val="008000"/>
              </a:solidFill>
            </a:endParaRPr>
          </a:p>
        </p:txBody>
      </p:sp>
      <p:sp>
        <p:nvSpPr>
          <p:cNvPr id="27" name="Rectangle 26"/>
          <p:cNvSpPr/>
          <p:nvPr/>
        </p:nvSpPr>
        <p:spPr>
          <a:xfrm>
            <a:off x="8561448" y="5168179"/>
            <a:ext cx="1287380" cy="1384995"/>
          </a:xfrm>
          <a:prstGeom prst="rect">
            <a:avLst/>
          </a:prstGeom>
        </p:spPr>
        <p:txBody>
          <a:bodyPr wrap="square">
            <a:spAutoFit/>
          </a:bodyPr>
          <a:lstStyle/>
          <a:p>
            <a:r>
              <a:rPr lang="fr-FR" sz="1200" dirty="0" smtClean="0">
                <a:solidFill>
                  <a:srgbClr val="008000"/>
                </a:solidFill>
              </a:rPr>
              <a:t>Elles doivent être stockées dans un endroit frais et sec (voire au réfrigérateur, dans le bas du bas, s’il est sec).</a:t>
            </a:r>
            <a:endParaRPr lang="fr-FR" sz="1200" dirty="0">
              <a:solidFill>
                <a:srgbClr val="008000"/>
              </a:solidFill>
            </a:endParaRPr>
          </a:p>
        </p:txBody>
      </p:sp>
      <p:pic>
        <p:nvPicPr>
          <p:cNvPr id="28" name="Imag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68458" y="5259646"/>
            <a:ext cx="2095500" cy="1552575"/>
          </a:xfrm>
          <a:prstGeom prst="rect">
            <a:avLst/>
          </a:prstGeom>
        </p:spPr>
      </p:pic>
      <p:sp>
        <p:nvSpPr>
          <p:cNvPr id="29" name="Rectangle 28"/>
          <p:cNvSpPr/>
          <p:nvPr/>
        </p:nvSpPr>
        <p:spPr>
          <a:xfrm>
            <a:off x="8553106" y="4827028"/>
            <a:ext cx="2522294" cy="369332"/>
          </a:xfrm>
          <a:prstGeom prst="rect">
            <a:avLst/>
          </a:prstGeom>
        </p:spPr>
        <p:txBody>
          <a:bodyPr wrap="none">
            <a:spAutoFit/>
          </a:bodyPr>
          <a:lstStyle/>
          <a:p>
            <a:r>
              <a:rPr lang="fr-FR" b="1" dirty="0">
                <a:solidFill>
                  <a:srgbClr val="008000"/>
                </a:solidFill>
              </a:rPr>
              <a:t>Stockage des semences </a:t>
            </a:r>
            <a:r>
              <a:rPr lang="fr-FR" dirty="0">
                <a:solidFill>
                  <a:srgbClr val="008000"/>
                </a:solidFill>
              </a:rPr>
              <a:t>:</a:t>
            </a:r>
          </a:p>
        </p:txBody>
      </p:sp>
      <p:sp>
        <p:nvSpPr>
          <p:cNvPr id="30" name="ZoneTexte 29"/>
          <p:cNvSpPr txBox="1"/>
          <p:nvPr/>
        </p:nvSpPr>
        <p:spPr>
          <a:xfrm>
            <a:off x="4119750" y="6417312"/>
            <a:ext cx="1885939" cy="276999"/>
          </a:xfrm>
          <a:prstGeom prst="rect">
            <a:avLst/>
          </a:prstGeom>
          <a:noFill/>
        </p:spPr>
        <p:txBody>
          <a:bodyPr wrap="square" rtlCol="0">
            <a:spAutoFit/>
          </a:bodyPr>
          <a:lstStyle/>
          <a:p>
            <a:pPr algn="ctr"/>
            <a:r>
              <a:rPr lang="fr-FR" sz="1200" dirty="0">
                <a:solidFill>
                  <a:srgbClr val="008000"/>
                </a:solidFill>
              </a:rPr>
              <a:t>© FORRU Stephen Elliott</a:t>
            </a:r>
          </a:p>
        </p:txBody>
      </p:sp>
    </p:spTree>
    <p:extLst>
      <p:ext uri="{BB962C8B-B14F-4D97-AF65-F5344CB8AC3E}">
        <p14:creationId xmlns:p14="http://schemas.microsoft.com/office/powerpoint/2010/main" val="251134096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203200" y="156925"/>
            <a:ext cx="595489" cy="365831"/>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4B13E8-1059-4FEE-952E-0153852B3488}" type="slidenum">
              <a:rPr lang="fr-FR" smtClean="0"/>
              <a:pPr/>
              <a:t>164</a:t>
            </a:fld>
            <a:endParaRPr lang="fr-FR" dirty="0"/>
          </a:p>
        </p:txBody>
      </p:sp>
      <p:sp>
        <p:nvSpPr>
          <p:cNvPr id="4" name="ZoneTexte 3"/>
          <p:cNvSpPr txBox="1"/>
          <p:nvPr/>
        </p:nvSpPr>
        <p:spPr>
          <a:xfrm>
            <a:off x="203200" y="526256"/>
            <a:ext cx="4262180" cy="369332"/>
          </a:xfrm>
          <a:prstGeom prst="rect">
            <a:avLst/>
          </a:prstGeom>
          <a:noFill/>
        </p:spPr>
        <p:txBody>
          <a:bodyPr wrap="square" rtlCol="0">
            <a:spAutoFit/>
          </a:bodyPr>
          <a:lstStyle/>
          <a:p>
            <a:r>
              <a:rPr lang="fr-FR" dirty="0" smtClean="0">
                <a:solidFill>
                  <a:srgbClr val="008000"/>
                </a:solidFill>
              </a:rPr>
              <a:t>A7. </a:t>
            </a:r>
            <a:r>
              <a:rPr lang="fr-FR" b="1" dirty="0" smtClean="0">
                <a:solidFill>
                  <a:srgbClr val="008000"/>
                </a:solidFill>
              </a:rPr>
              <a:t>La gestion des semences (suite et fin)</a:t>
            </a:r>
            <a:endParaRPr lang="fr-FR" b="1" dirty="0">
              <a:solidFill>
                <a:srgbClr val="008000"/>
              </a:solidFill>
            </a:endParaRPr>
          </a:p>
        </p:txBody>
      </p:sp>
      <p:sp>
        <p:nvSpPr>
          <p:cNvPr id="5" name="ZoneTexte 4"/>
          <p:cNvSpPr txBox="1"/>
          <p:nvPr/>
        </p:nvSpPr>
        <p:spPr>
          <a:xfrm>
            <a:off x="3280047" y="138363"/>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6" name="ZoneTexte 5"/>
          <p:cNvSpPr txBox="1"/>
          <p:nvPr/>
        </p:nvSpPr>
        <p:spPr>
          <a:xfrm>
            <a:off x="6958027" y="3332412"/>
            <a:ext cx="5113867" cy="3416320"/>
          </a:xfrm>
          <a:prstGeom prst="rect">
            <a:avLst/>
          </a:prstGeom>
          <a:noFill/>
          <a:ln w="25400">
            <a:solidFill>
              <a:schemeClr val="tx1"/>
            </a:solidFill>
          </a:ln>
        </p:spPr>
        <p:txBody>
          <a:bodyPr wrap="square" rtlCol="0">
            <a:spAutoFit/>
          </a:bodyPr>
          <a:lstStyle/>
          <a:p>
            <a:pPr eaLnBrk="0" fontAlgn="base" hangingPunct="0"/>
            <a:r>
              <a:rPr lang="fr-FR" sz="1200" dirty="0"/>
              <a:t>X</a:t>
            </a:r>
            <a:r>
              <a:rPr lang="fr-FR" sz="1200" dirty="0" smtClean="0"/>
              <a:t> </a:t>
            </a:r>
            <a:r>
              <a:rPr lang="fr-FR" sz="1200" dirty="0"/>
              <a:t>Spécimen de référence collecté?</a:t>
            </a:r>
          </a:p>
          <a:p>
            <a:pPr eaLnBrk="0" fontAlgn="base" hangingPunct="0"/>
            <a:r>
              <a:rPr lang="fr-FR" sz="1200" b="1" dirty="0"/>
              <a:t>HERBIER, DEPARTEMENT DE BIOLOGIE, UNITE DE RECHERCHE SUR LA RESTAURATION FORESTIERE DE L'UNIVERSITÉ DE CHIANG MAI, SPECIMEN DE REFERENCE</a:t>
            </a:r>
            <a:endParaRPr lang="fr-FR" sz="1200" dirty="0"/>
          </a:p>
          <a:p>
            <a:pPr eaLnBrk="0" fontAlgn="base" hangingPunct="0"/>
            <a:r>
              <a:rPr lang="fr-FR" sz="1200" i="1" dirty="0"/>
              <a:t>NOTE </a:t>
            </a:r>
            <a:r>
              <a:rPr lang="fr-FR" sz="1200" dirty="0"/>
              <a:t>les dates sont sous le </a:t>
            </a:r>
            <a:r>
              <a:rPr lang="fr-FR" sz="1200" i="1" dirty="0"/>
              <a:t>format </a:t>
            </a:r>
            <a:r>
              <a:rPr lang="fr-FR" sz="1200" i="1" dirty="0" err="1"/>
              <a:t>jourlmoislannée</a:t>
            </a:r>
            <a:endParaRPr lang="fr-FR" sz="1200" dirty="0"/>
          </a:p>
          <a:p>
            <a:pPr eaLnBrk="0" fontAlgn="base" hangingPunct="0"/>
            <a:r>
              <a:rPr lang="fr-FR" sz="1200" b="1" dirty="0"/>
              <a:t>FAMILLE: </a:t>
            </a:r>
            <a:r>
              <a:rPr lang="fr-FR" sz="1200" i="1" dirty="0" err="1"/>
              <a:t>Rosaceae</a:t>
            </a:r>
            <a:endParaRPr lang="fr-FR" sz="1200" dirty="0"/>
          </a:p>
          <a:p>
            <a:pPr eaLnBrk="0" fontAlgn="base" hangingPunct="0"/>
            <a:r>
              <a:rPr lang="fr-FR" sz="1200" b="1" dirty="0"/>
              <a:t>NOM BOTANIQUE: </a:t>
            </a:r>
            <a:r>
              <a:rPr lang="fr-FR" sz="1200" i="1" dirty="0" err="1"/>
              <a:t>Cerasus</a:t>
            </a:r>
            <a:r>
              <a:rPr lang="fr-FR" sz="1200" i="1" dirty="0"/>
              <a:t> </a:t>
            </a:r>
            <a:r>
              <a:rPr lang="fr-FR" sz="1200" dirty="0" err="1"/>
              <a:t>cerasoides</a:t>
            </a:r>
            <a:r>
              <a:rPr lang="fr-FR" sz="1200" dirty="0"/>
              <a:t> (</a:t>
            </a:r>
            <a:r>
              <a:rPr lang="fr-FR" sz="1200" dirty="0" err="1"/>
              <a:t>Buch</a:t>
            </a:r>
            <a:r>
              <a:rPr lang="fr-FR" sz="1200" dirty="0"/>
              <a:t>.-Ham. ex D. Don) S.Y. Sokolov</a:t>
            </a:r>
          </a:p>
          <a:p>
            <a:pPr eaLnBrk="0" fontAlgn="base" hangingPunct="0"/>
            <a:r>
              <a:rPr lang="fr-FR" sz="1200" b="1" dirty="0"/>
              <a:t>PROVINCE: </a:t>
            </a:r>
            <a:r>
              <a:rPr lang="fr-FR" sz="1200" dirty="0"/>
              <a:t>Chiang Mai	</a:t>
            </a:r>
            <a:r>
              <a:rPr lang="fr-FR" sz="1200" b="1" dirty="0"/>
              <a:t>DATE: </a:t>
            </a:r>
            <a:r>
              <a:rPr lang="fr-FR" sz="1200" dirty="0"/>
              <a:t>20/03/2005</a:t>
            </a:r>
          </a:p>
          <a:p>
            <a:pPr eaLnBrk="0" fontAlgn="base" hangingPunct="0"/>
            <a:r>
              <a:rPr lang="fr-FR" sz="1200" b="1" dirty="0"/>
              <a:t>DISTRICT: </a:t>
            </a:r>
            <a:r>
              <a:rPr lang="fr-FR" sz="1200" dirty="0" err="1"/>
              <a:t>Suthep</a:t>
            </a:r>
            <a:r>
              <a:rPr lang="fr-FR" sz="1200" dirty="0"/>
              <a:t>	</a:t>
            </a:r>
            <a:r>
              <a:rPr lang="fr-FR" sz="1200" b="1" dirty="0"/>
              <a:t>ALTITUDE: </a:t>
            </a:r>
            <a:r>
              <a:rPr lang="fr-FR" sz="1200" dirty="0"/>
              <a:t>1.040 m</a:t>
            </a:r>
          </a:p>
          <a:p>
            <a:pPr eaLnBrk="0" fontAlgn="base" hangingPunct="0"/>
            <a:r>
              <a:rPr lang="fr-FR" sz="1200" b="1" dirty="0"/>
              <a:t>LIEU: </a:t>
            </a:r>
            <a:r>
              <a:rPr lang="fr-FR" sz="1200" dirty="0"/>
              <a:t>Parc national de Dol </a:t>
            </a:r>
            <a:r>
              <a:rPr lang="fr-FR" sz="1200" dirty="0" err="1"/>
              <a:t>Suthep</a:t>
            </a:r>
            <a:r>
              <a:rPr lang="fr-FR" sz="1200" dirty="0"/>
              <a:t>-Pui. en bordure de route à côté des plantations de </a:t>
            </a:r>
            <a:r>
              <a:rPr lang="fr-FR" sz="1200" dirty="0" err="1"/>
              <a:t>qinquina</a:t>
            </a:r>
            <a:r>
              <a:rPr lang="fr-FR" sz="1200" dirty="0"/>
              <a:t> </a:t>
            </a:r>
            <a:r>
              <a:rPr lang="fr-FR" sz="1200" dirty="0" smtClean="0"/>
              <a:t>         </a:t>
            </a:r>
            <a:r>
              <a:rPr lang="fr-FR" sz="1200" b="1" dirty="0" smtClean="0"/>
              <a:t>HABITAT</a:t>
            </a:r>
            <a:r>
              <a:rPr lang="fr-FR" sz="1200" b="1" dirty="0"/>
              <a:t>: </a:t>
            </a:r>
            <a:r>
              <a:rPr lang="fr-FR" sz="1200" dirty="0"/>
              <a:t>forêt sempervirente primaire. zone en bordure de route perturbée. soubassement granitique</a:t>
            </a:r>
          </a:p>
          <a:p>
            <a:pPr eaLnBrk="0" fontAlgn="base" hangingPunct="0"/>
            <a:r>
              <a:rPr lang="fr-FR" sz="1200" b="1" dirty="0"/>
              <a:t>NOTE: </a:t>
            </a:r>
            <a:r>
              <a:rPr lang="fr-FR" sz="1200" dirty="0"/>
              <a:t>Hauteur 6 m; DHP 28 cm</a:t>
            </a:r>
          </a:p>
          <a:p>
            <a:pPr eaLnBrk="0" fontAlgn="base" hangingPunct="0"/>
            <a:r>
              <a:rPr lang="fr-FR" sz="1200" dirty="0"/>
              <a:t>Ecorce: </a:t>
            </a:r>
            <a:r>
              <a:rPr lang="fr-FR" sz="1200" dirty="0" err="1"/>
              <a:t>lenticellée</a:t>
            </a:r>
            <a:r>
              <a:rPr lang="fr-FR" sz="1200" dirty="0"/>
              <a:t>. pelée, brun foncé</a:t>
            </a:r>
          </a:p>
          <a:p>
            <a:pPr eaLnBrk="0" fontAlgn="base" hangingPunct="0"/>
            <a:r>
              <a:rPr lang="fr-FR" sz="1200" dirty="0" smtClean="0"/>
              <a:t>Fruit</a:t>
            </a:r>
            <a:r>
              <a:rPr lang="fr-FR" sz="1200" i="1" dirty="0" smtClean="0"/>
              <a:t> : </a:t>
            </a:r>
            <a:r>
              <a:rPr lang="fr-FR" sz="1200" dirty="0"/>
              <a:t>14</a:t>
            </a:r>
            <a:r>
              <a:rPr lang="fr-FR" sz="1200" b="1" dirty="0"/>
              <a:t> </a:t>
            </a:r>
            <a:r>
              <a:rPr lang="fr-FR" sz="1200" dirty="0"/>
              <a:t>mm x 6 </a:t>
            </a:r>
            <a:r>
              <a:rPr lang="fr-FR" sz="1200" dirty="0" err="1"/>
              <a:t>mm.</a:t>
            </a:r>
            <a:r>
              <a:rPr lang="fr-FR" sz="1200" dirty="0"/>
              <a:t> péricarpes juteux. rouge vif</a:t>
            </a:r>
          </a:p>
          <a:p>
            <a:pPr eaLnBrk="0" fontAlgn="base" hangingPunct="0"/>
            <a:r>
              <a:rPr lang="fr-FR" sz="1200" dirty="0"/>
              <a:t>Graines: pyrène pierreux, environ 7-10 mm de diamètre. brun clair, contient 1 graine </a:t>
            </a:r>
            <a:r>
              <a:rPr lang="fr-FR" sz="1200" i="1" dirty="0"/>
              <a:t>Feuille: </a:t>
            </a:r>
            <a:r>
              <a:rPr lang="fr-FR" sz="1200" dirty="0"/>
              <a:t>vert ci-dessus, vert pâle dessous</a:t>
            </a:r>
          </a:p>
          <a:p>
            <a:pPr eaLnBrk="0" fontAlgn="base" hangingPunct="0"/>
            <a:r>
              <a:rPr lang="fr-FR" sz="1200" b="1" dirty="0"/>
              <a:t>COLLECTEUR: </a:t>
            </a:r>
            <a:r>
              <a:rPr lang="fr-FR" sz="1200" dirty="0"/>
              <a:t>S. </a:t>
            </a:r>
            <a:r>
              <a:rPr lang="fr-FR" sz="1200" dirty="0" err="1"/>
              <a:t>Kopachon</a:t>
            </a:r>
            <a:r>
              <a:rPr lang="fr-FR" sz="1200" dirty="0"/>
              <a:t>	</a:t>
            </a:r>
            <a:r>
              <a:rPr lang="fr-FR" sz="1200" b="1" dirty="0"/>
              <a:t>NUMÉRO: </a:t>
            </a:r>
            <a:r>
              <a:rPr lang="fr-FR" sz="1200" dirty="0"/>
              <a:t>E071	</a:t>
            </a:r>
            <a:r>
              <a:rPr lang="fr-FR" sz="1200" b="1" dirty="0"/>
              <a:t>DOUBLON: </a:t>
            </a:r>
            <a:r>
              <a:rPr lang="fr-FR" sz="1200" dirty="0" smtClean="0"/>
              <a:t>5</a:t>
            </a:r>
            <a:endParaRPr lang="fr-FR" sz="1200" dirty="0"/>
          </a:p>
        </p:txBody>
      </p:sp>
      <p:sp>
        <p:nvSpPr>
          <p:cNvPr id="11" name="ZoneTexte 10"/>
          <p:cNvSpPr txBox="1"/>
          <p:nvPr/>
        </p:nvSpPr>
        <p:spPr>
          <a:xfrm>
            <a:off x="6958027" y="206570"/>
            <a:ext cx="5113867" cy="3046988"/>
          </a:xfrm>
          <a:prstGeom prst="rect">
            <a:avLst/>
          </a:prstGeom>
          <a:noFill/>
          <a:ln w="28575">
            <a:solidFill>
              <a:schemeClr val="tx1"/>
            </a:solidFill>
          </a:ln>
        </p:spPr>
        <p:txBody>
          <a:bodyPr wrap="square" rtlCol="0">
            <a:spAutoFit/>
          </a:bodyPr>
          <a:lstStyle/>
          <a:p>
            <a:pPr eaLnBrk="0" fontAlgn="base" hangingPunct="0"/>
            <a:r>
              <a:rPr lang="fr-FR" sz="1200" dirty="0"/>
              <a:t>Date de collecte: 20/03/2005	No de l'espèce: 071	No de lot: I</a:t>
            </a:r>
          </a:p>
          <a:p>
            <a:pPr eaLnBrk="0" fontAlgn="base" hangingPunct="0"/>
            <a:r>
              <a:rPr lang="fr-FR" sz="1200" dirty="0"/>
              <a:t>FICHE DE COLLECTE DE DONNEES SUR LES SEMENCES</a:t>
            </a:r>
          </a:p>
          <a:p>
            <a:pPr eaLnBrk="0" fontAlgn="base" hangingPunct="0"/>
            <a:r>
              <a:rPr lang="fr-FR" sz="1200" dirty="0"/>
              <a:t>Famille: </a:t>
            </a:r>
            <a:r>
              <a:rPr lang="fr-FR" sz="1200" dirty="0" err="1"/>
              <a:t>Rosaceae</a:t>
            </a:r>
            <a:r>
              <a:rPr lang="fr-FR" sz="1200" dirty="0"/>
              <a:t>	Nom botanique: </a:t>
            </a:r>
            <a:r>
              <a:rPr lang="fr-FR" sz="1200" i="1" dirty="0" err="1"/>
              <a:t>Cerasus</a:t>
            </a:r>
            <a:r>
              <a:rPr lang="fr-FR" sz="1200" i="1" dirty="0"/>
              <a:t> </a:t>
            </a:r>
            <a:r>
              <a:rPr lang="fr-FR" sz="1200" i="1" dirty="0" err="1"/>
              <a:t>cerasoides</a:t>
            </a:r>
            <a:r>
              <a:rPr lang="fr-FR" sz="1200" i="1" dirty="0"/>
              <a:t> </a:t>
            </a:r>
            <a:r>
              <a:rPr lang="fr-FR" sz="1200" dirty="0"/>
              <a:t>(</a:t>
            </a:r>
            <a:r>
              <a:rPr lang="fr-FR" sz="1200" dirty="0" err="1"/>
              <a:t>Buch</a:t>
            </a:r>
            <a:r>
              <a:rPr lang="fr-FR" sz="1200" dirty="0"/>
              <a:t>.-Ham.</a:t>
            </a:r>
          </a:p>
          <a:p>
            <a:pPr eaLnBrk="0" fontAlgn="base" hangingPunct="0"/>
            <a:r>
              <a:rPr lang="fr-FR" sz="1200" dirty="0"/>
              <a:t>ex D. Don) S.Y. Sokolov</a:t>
            </a:r>
          </a:p>
          <a:p>
            <a:pPr eaLnBrk="0" fontAlgn="base" hangingPunct="0"/>
            <a:r>
              <a:rPr lang="fr-FR" sz="1200" dirty="0"/>
              <a:t>Nom commun: </a:t>
            </a:r>
            <a:r>
              <a:rPr lang="fr-FR" sz="1200" dirty="0" err="1"/>
              <a:t>Nang</a:t>
            </a:r>
            <a:r>
              <a:rPr lang="fr-FR" sz="1200" dirty="0"/>
              <a:t> </a:t>
            </a:r>
            <a:r>
              <a:rPr lang="fr-FR" sz="1200" dirty="0" err="1"/>
              <a:t>Praya</a:t>
            </a:r>
            <a:r>
              <a:rPr lang="fr-FR" sz="1200" dirty="0"/>
              <a:t> Sua </a:t>
            </a:r>
            <a:r>
              <a:rPr lang="fr-FR" sz="1200" dirty="0" err="1"/>
              <a:t>Klong</a:t>
            </a:r>
            <a:endParaRPr lang="fr-FR" sz="1200" dirty="0"/>
          </a:p>
          <a:p>
            <a:pPr eaLnBrk="0" fontAlgn="base" hangingPunct="0"/>
            <a:r>
              <a:rPr lang="fr-FR" sz="1200" dirty="0"/>
              <a:t>Lieu: Parc national de </a:t>
            </a:r>
            <a:r>
              <a:rPr lang="fr-FR" sz="1200" dirty="0" err="1"/>
              <a:t>Doi</a:t>
            </a:r>
            <a:r>
              <a:rPr lang="fr-FR" sz="1200" dirty="0"/>
              <a:t> </a:t>
            </a:r>
            <a:r>
              <a:rPr lang="fr-FR" sz="1200" dirty="0" err="1"/>
              <a:t>Suthep</a:t>
            </a:r>
            <a:r>
              <a:rPr lang="fr-FR" sz="1200" dirty="0"/>
              <a:t>-Pui. en bordure de route à côté des plantations de quinquina</a:t>
            </a:r>
          </a:p>
          <a:p>
            <a:pPr eaLnBrk="0" fontAlgn="base" hangingPunct="0"/>
            <a:r>
              <a:rPr lang="fr-FR" sz="1200" dirty="0"/>
              <a:t>Localisation GPS: 18 48 23.37 N:98 54 44.76E	Altitude: 1.040 m</a:t>
            </a:r>
          </a:p>
          <a:p>
            <a:pPr eaLnBrk="0" fontAlgn="base" hangingPunct="0"/>
            <a:r>
              <a:rPr lang="fr-FR" sz="1200" dirty="0"/>
              <a:t>Type de forêt: forêt sempervirente primaire, zone en bordure de route perturbée. soubassement granitique</a:t>
            </a:r>
          </a:p>
          <a:p>
            <a:pPr eaLnBrk="0" fontAlgn="base" hangingPunct="0"/>
            <a:r>
              <a:rPr lang="fr-FR" sz="1200" dirty="0"/>
              <a:t>Récoltées sur:	un arbre	g au sol</a:t>
            </a:r>
          </a:p>
          <a:p>
            <a:pPr eaLnBrk="0" fontAlgn="base" hangingPunct="0"/>
            <a:r>
              <a:rPr lang="fr-FR" sz="1200" dirty="0"/>
              <a:t>No d'étiquette de l'arbre: 71.1 </a:t>
            </a:r>
            <a:endParaRPr lang="fr-FR" sz="1200" dirty="0" smtClean="0"/>
          </a:p>
          <a:p>
            <a:pPr eaLnBrk="0" fontAlgn="base" hangingPunct="0"/>
            <a:r>
              <a:rPr lang="fr-FR" sz="1200" dirty="0" smtClean="0"/>
              <a:t>Diamètre </a:t>
            </a:r>
            <a:r>
              <a:rPr lang="fr-FR" sz="1200" dirty="0"/>
              <a:t>de l'arbre: 88 cm </a:t>
            </a:r>
            <a:r>
              <a:rPr lang="fr-FR" sz="1200" dirty="0" smtClean="0"/>
              <a:t>    Hauteur </a:t>
            </a:r>
            <a:r>
              <a:rPr lang="fr-FR" sz="1200" dirty="0"/>
              <a:t>de l'arbre: 6 m</a:t>
            </a:r>
          </a:p>
          <a:p>
            <a:pPr eaLnBrk="0" fontAlgn="base" hangingPunct="0"/>
            <a:r>
              <a:rPr lang="fr-FR" sz="1200" dirty="0"/>
              <a:t>Collecteur: S. </a:t>
            </a:r>
            <a:r>
              <a:rPr lang="fr-FR" sz="1200" dirty="0" err="1"/>
              <a:t>Kopachon</a:t>
            </a:r>
            <a:r>
              <a:rPr lang="fr-FR" sz="1200" dirty="0"/>
              <a:t>	Date de semis: 20/03/2005</a:t>
            </a:r>
          </a:p>
          <a:p>
            <a:pPr eaLnBrk="0" fontAlgn="base" hangingPunct="0"/>
            <a:r>
              <a:rPr lang="fr-FR" sz="1200" dirty="0"/>
              <a:t> </a:t>
            </a:r>
          </a:p>
          <a:p>
            <a:pPr eaLnBrk="0" fontAlgn="base" hangingPunct="0"/>
            <a:r>
              <a:rPr lang="fr-FR" sz="1200" dirty="0"/>
              <a:t>Notes: les Bulbuls mangeaient les </a:t>
            </a:r>
            <a:r>
              <a:rPr lang="fr-FR" sz="1200" dirty="0" smtClean="0"/>
              <a:t>fruits</a:t>
            </a:r>
            <a:endParaRPr lang="fr-FR" sz="1200" dirty="0"/>
          </a:p>
        </p:txBody>
      </p:sp>
      <p:sp>
        <p:nvSpPr>
          <p:cNvPr id="12" name="ZoneTexte 11"/>
          <p:cNvSpPr txBox="1"/>
          <p:nvPr/>
        </p:nvSpPr>
        <p:spPr>
          <a:xfrm>
            <a:off x="5388778" y="1083733"/>
            <a:ext cx="1275645" cy="646331"/>
          </a:xfrm>
          <a:prstGeom prst="rect">
            <a:avLst/>
          </a:prstGeom>
          <a:noFill/>
        </p:spPr>
        <p:txBody>
          <a:bodyPr wrap="square" rtlCol="0">
            <a:spAutoFit/>
          </a:bodyPr>
          <a:lstStyle/>
          <a:p>
            <a:pPr algn="r"/>
            <a:r>
              <a:rPr lang="fr-FR" sz="1200" dirty="0" smtClean="0">
                <a:solidFill>
                  <a:srgbClr val="008000"/>
                </a:solidFill>
              </a:rPr>
              <a:t>Exemples de fiches de collecte de semences </a:t>
            </a:r>
            <a:r>
              <a:rPr lang="fr-FR" sz="1200" dirty="0" smtClean="0">
                <a:solidFill>
                  <a:srgbClr val="008000"/>
                </a:solidFill>
                <a:latin typeface="Calibri" panose="020F0502020204030204" pitchFamily="34" charset="0"/>
              </a:rPr>
              <a:t>→</a:t>
            </a:r>
            <a:endParaRPr lang="fr-FR" sz="1200" dirty="0">
              <a:solidFill>
                <a:srgbClr val="008000"/>
              </a:solidFill>
            </a:endParaRPr>
          </a:p>
        </p:txBody>
      </p:sp>
      <p:sp>
        <p:nvSpPr>
          <p:cNvPr id="13" name="ZoneTexte 12"/>
          <p:cNvSpPr txBox="1"/>
          <p:nvPr/>
        </p:nvSpPr>
        <p:spPr>
          <a:xfrm>
            <a:off x="4972235" y="1891401"/>
            <a:ext cx="1885939" cy="276999"/>
          </a:xfrm>
          <a:prstGeom prst="rect">
            <a:avLst/>
          </a:prstGeom>
          <a:noFill/>
        </p:spPr>
        <p:txBody>
          <a:bodyPr wrap="square" rtlCol="0">
            <a:spAutoFit/>
          </a:bodyPr>
          <a:lstStyle/>
          <a:p>
            <a:pPr algn="ctr"/>
            <a:r>
              <a:rPr lang="fr-FR" sz="1200" dirty="0">
                <a:solidFill>
                  <a:srgbClr val="008000"/>
                </a:solidFill>
              </a:rPr>
              <a:t>© FORRU Stephen Elliott</a:t>
            </a:r>
          </a:p>
        </p:txBody>
      </p:sp>
      <p:pic>
        <p:nvPicPr>
          <p:cNvPr id="14" name="Imag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11" y="914149"/>
            <a:ext cx="3612404" cy="5221289"/>
          </a:xfrm>
          <a:prstGeom prst="rect">
            <a:avLst/>
          </a:prstGeom>
        </p:spPr>
      </p:pic>
      <p:sp>
        <p:nvSpPr>
          <p:cNvPr id="15" name="ZoneTexte 14"/>
          <p:cNvSpPr txBox="1"/>
          <p:nvPr/>
        </p:nvSpPr>
        <p:spPr>
          <a:xfrm>
            <a:off x="3964279" y="2916914"/>
            <a:ext cx="1275645" cy="830997"/>
          </a:xfrm>
          <a:prstGeom prst="rect">
            <a:avLst/>
          </a:prstGeom>
          <a:noFill/>
        </p:spPr>
        <p:txBody>
          <a:bodyPr wrap="square" rtlCol="0">
            <a:spAutoFit/>
          </a:bodyPr>
          <a:lstStyle/>
          <a:p>
            <a:r>
              <a:rPr lang="fr-FR" sz="1200" dirty="0" smtClean="0">
                <a:solidFill>
                  <a:srgbClr val="008000"/>
                </a:solidFill>
                <a:latin typeface="Calibri" panose="020F0502020204030204" pitchFamily="34" charset="0"/>
              </a:rPr>
              <a:t>←</a:t>
            </a:r>
            <a:r>
              <a:rPr lang="fr-FR" sz="1200" dirty="0" smtClean="0">
                <a:solidFill>
                  <a:srgbClr val="008000"/>
                </a:solidFill>
              </a:rPr>
              <a:t>Exemples de fiches de germination de semences</a:t>
            </a:r>
            <a:endParaRPr lang="fr-FR" sz="1200" dirty="0">
              <a:solidFill>
                <a:srgbClr val="008000"/>
              </a:solidFill>
            </a:endParaRPr>
          </a:p>
        </p:txBody>
      </p:sp>
    </p:spTree>
    <p:extLst>
      <p:ext uri="{BB962C8B-B14F-4D97-AF65-F5344CB8AC3E}">
        <p14:creationId xmlns:p14="http://schemas.microsoft.com/office/powerpoint/2010/main" val="2435012549"/>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42886" y="221508"/>
            <a:ext cx="638176" cy="331826"/>
          </a:xfrm>
        </p:spPr>
        <p:txBody>
          <a:bodyPr/>
          <a:lstStyle/>
          <a:p>
            <a:fld id="{814B13E8-1059-4FEE-952E-0153852B3488}" type="slidenum">
              <a:rPr lang="fr-FR" smtClean="0"/>
              <a:t>165</a:t>
            </a:fld>
            <a:endParaRPr lang="fr-FR" dirty="0"/>
          </a:p>
        </p:txBody>
      </p:sp>
      <p:sp>
        <p:nvSpPr>
          <p:cNvPr id="3" name="Content Placeholder 4"/>
          <p:cNvSpPr txBox="1">
            <a:spLocks/>
          </p:cNvSpPr>
          <p:nvPr/>
        </p:nvSpPr>
        <p:spPr>
          <a:xfrm>
            <a:off x="203200" y="3239546"/>
            <a:ext cx="7981796" cy="180664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itchFamily="34" charset="0"/>
              <a:buNone/>
              <a:defRPr/>
            </a:pPr>
            <a:r>
              <a:rPr lang="fr-FR" sz="2400" dirty="0" smtClean="0"/>
              <a:t>En terme de durée, la réhabilitation s’étend sur 42 ans dont : </a:t>
            </a:r>
          </a:p>
          <a:p>
            <a:pPr>
              <a:defRPr/>
            </a:pPr>
            <a:r>
              <a:rPr lang="fr-FR" sz="2400" dirty="0" smtClean="0"/>
              <a:t>27 ans dédiés à réhabilitation progressive, </a:t>
            </a:r>
          </a:p>
          <a:p>
            <a:pPr>
              <a:defRPr/>
            </a:pPr>
            <a:r>
              <a:rPr lang="fr-FR" sz="2400" dirty="0" smtClean="0"/>
              <a:t>5 ans pour une réhabilitation intensive, et </a:t>
            </a:r>
          </a:p>
          <a:p>
            <a:pPr>
              <a:defRPr/>
            </a:pPr>
            <a:r>
              <a:rPr lang="fr-FR" sz="2400" dirty="0" smtClean="0"/>
              <a:t>10 ans pour le suivi en vue d’obtention de « quitus </a:t>
            </a:r>
            <a:r>
              <a:rPr lang="fr-FR" sz="2400" dirty="0" smtClean="0">
                <a:solidFill>
                  <a:srgbClr val="FF0000"/>
                </a:solidFill>
              </a:rPr>
              <a:t> </a:t>
            </a:r>
            <a:r>
              <a:rPr lang="fr-FR" sz="2400" dirty="0" smtClean="0"/>
              <a:t>».</a:t>
            </a:r>
            <a:endParaRPr lang="en-US" sz="2100" dirty="0">
              <a:latin typeface="Arial" charset="0"/>
              <a:ea typeface="ＭＳ Ｐゴシック" pitchFamily="34" charset="-128"/>
              <a:cs typeface="Arial" charset="0"/>
            </a:endParaRPr>
          </a:p>
        </p:txBody>
      </p:sp>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99" y="1675858"/>
            <a:ext cx="10664825" cy="156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4"/>
          <p:cNvSpPr txBox="1">
            <a:spLocks/>
          </p:cNvSpPr>
          <p:nvPr/>
        </p:nvSpPr>
        <p:spPr bwMode="auto">
          <a:xfrm>
            <a:off x="203199" y="1253583"/>
            <a:ext cx="9072562"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23" tIns="52111" rIns="104223" bIns="52111">
            <a:spAutoFit/>
          </a:bodyPr>
          <a:lstStyle>
            <a:lvl1pPr eaLnBrk="0" hangingPunct="0">
              <a:defRPr sz="2100">
                <a:solidFill>
                  <a:schemeClr val="tx1"/>
                </a:solidFill>
                <a:latin typeface="Arial" charset="0"/>
                <a:ea typeface="ＭＳ Ｐゴシック" pitchFamily="34" charset="-128"/>
              </a:defRPr>
            </a:lvl1pPr>
            <a:lvl2pPr marL="742950" indent="-285750" eaLnBrk="0" hangingPunct="0">
              <a:defRPr sz="2100">
                <a:solidFill>
                  <a:schemeClr val="tx1"/>
                </a:solidFill>
                <a:latin typeface="Arial" charset="0"/>
                <a:ea typeface="ＭＳ Ｐゴシック" pitchFamily="34" charset="-128"/>
              </a:defRPr>
            </a:lvl2pPr>
            <a:lvl3pPr marL="1143000" indent="-228600" eaLnBrk="0" hangingPunct="0">
              <a:defRPr sz="2100">
                <a:solidFill>
                  <a:schemeClr val="tx1"/>
                </a:solidFill>
                <a:latin typeface="Arial" charset="0"/>
                <a:ea typeface="ＭＳ Ｐゴシック" pitchFamily="34" charset="-128"/>
              </a:defRPr>
            </a:lvl3pPr>
            <a:lvl4pPr marL="1600200" indent="-228600" eaLnBrk="0" hangingPunct="0">
              <a:defRPr sz="2100">
                <a:solidFill>
                  <a:schemeClr val="tx1"/>
                </a:solidFill>
                <a:latin typeface="Arial" charset="0"/>
                <a:ea typeface="ＭＳ Ｐゴシック" pitchFamily="34" charset="-128"/>
              </a:defRPr>
            </a:lvl4pPr>
            <a:lvl5pPr marL="2057400" indent="-228600" eaLnBrk="0" hangingPunct="0">
              <a:defRPr sz="2100">
                <a:solidFill>
                  <a:schemeClr val="tx1"/>
                </a:solidFill>
                <a:latin typeface="Arial" charset="0"/>
                <a:ea typeface="ＭＳ Ｐゴシック" pitchFamily="34" charset="-128"/>
              </a:defRPr>
            </a:lvl5pPr>
            <a:lvl6pPr marL="2514600" indent="-228600" defTabSz="519113" eaLnBrk="0" fontAlgn="base" hangingPunct="0">
              <a:spcBef>
                <a:spcPct val="0"/>
              </a:spcBef>
              <a:spcAft>
                <a:spcPct val="0"/>
              </a:spcAft>
              <a:defRPr sz="2100">
                <a:solidFill>
                  <a:schemeClr val="tx1"/>
                </a:solidFill>
                <a:latin typeface="Arial" charset="0"/>
                <a:ea typeface="ＭＳ Ｐゴシック" pitchFamily="34" charset="-128"/>
              </a:defRPr>
            </a:lvl6pPr>
            <a:lvl7pPr marL="2971800" indent="-228600" defTabSz="519113" eaLnBrk="0" fontAlgn="base" hangingPunct="0">
              <a:spcBef>
                <a:spcPct val="0"/>
              </a:spcBef>
              <a:spcAft>
                <a:spcPct val="0"/>
              </a:spcAft>
              <a:defRPr sz="2100">
                <a:solidFill>
                  <a:schemeClr val="tx1"/>
                </a:solidFill>
                <a:latin typeface="Arial" charset="0"/>
                <a:ea typeface="ＭＳ Ｐゴシック" pitchFamily="34" charset="-128"/>
              </a:defRPr>
            </a:lvl7pPr>
            <a:lvl8pPr marL="3429000" indent="-228600" defTabSz="519113" eaLnBrk="0" fontAlgn="base" hangingPunct="0">
              <a:spcBef>
                <a:spcPct val="0"/>
              </a:spcBef>
              <a:spcAft>
                <a:spcPct val="0"/>
              </a:spcAft>
              <a:defRPr sz="2100">
                <a:solidFill>
                  <a:schemeClr val="tx1"/>
                </a:solidFill>
                <a:latin typeface="Arial" charset="0"/>
                <a:ea typeface="ＭＳ Ｐゴシック" pitchFamily="34" charset="-128"/>
              </a:defRPr>
            </a:lvl8pPr>
            <a:lvl9pPr marL="3886200" indent="-228600" defTabSz="519113" eaLnBrk="0" fontAlgn="base" hangingPunct="0">
              <a:spcBef>
                <a:spcPct val="0"/>
              </a:spcBef>
              <a:spcAft>
                <a:spcPct val="0"/>
              </a:spcAft>
              <a:defRPr sz="2100">
                <a:solidFill>
                  <a:schemeClr val="tx1"/>
                </a:solidFill>
                <a:latin typeface="Arial" charset="0"/>
                <a:ea typeface="ＭＳ Ｐゴシック" pitchFamily="34" charset="-128"/>
              </a:defRPr>
            </a:lvl9pPr>
          </a:lstStyle>
          <a:p>
            <a:pPr>
              <a:spcAft>
                <a:spcPts val="500"/>
              </a:spcAft>
              <a:buClr>
                <a:srgbClr val="87847F"/>
              </a:buClr>
              <a:buFont typeface="Arial" charset="0"/>
              <a:buNone/>
            </a:pPr>
            <a:r>
              <a:rPr lang="fr-FR" sz="2400" b="1">
                <a:cs typeface="Arial" charset="0"/>
              </a:rPr>
              <a:t>Evolution de la réhabilitation progressive selon l’EIE:</a:t>
            </a:r>
          </a:p>
        </p:txBody>
      </p:sp>
      <p:sp>
        <p:nvSpPr>
          <p:cNvPr id="7" name="ZoneTexte 6"/>
          <p:cNvSpPr txBox="1"/>
          <p:nvPr/>
        </p:nvSpPr>
        <p:spPr>
          <a:xfrm>
            <a:off x="203199" y="760365"/>
            <a:ext cx="6097239" cy="369332"/>
          </a:xfrm>
          <a:prstGeom prst="rect">
            <a:avLst/>
          </a:prstGeom>
          <a:noFill/>
        </p:spPr>
        <p:txBody>
          <a:bodyPr wrap="square" rtlCol="0">
            <a:spAutoFit/>
          </a:bodyPr>
          <a:lstStyle/>
          <a:p>
            <a:r>
              <a:rPr lang="fr-FR" dirty="0" smtClean="0">
                <a:solidFill>
                  <a:srgbClr val="008000"/>
                </a:solidFill>
              </a:rPr>
              <a:t>A7bis. </a:t>
            </a:r>
            <a:r>
              <a:rPr lang="fr-FR" b="1" dirty="0" smtClean="0">
                <a:solidFill>
                  <a:srgbClr val="008000"/>
                </a:solidFill>
              </a:rPr>
              <a:t>Exemple d’une durée de réhabilitation forestière</a:t>
            </a:r>
            <a:endParaRPr lang="fr-FR" b="1" dirty="0">
              <a:solidFill>
                <a:srgbClr val="008000"/>
              </a:solidFill>
            </a:endParaRPr>
          </a:p>
        </p:txBody>
      </p:sp>
      <p:sp>
        <p:nvSpPr>
          <p:cNvPr id="8" name="ZoneTexte 7"/>
          <p:cNvSpPr txBox="1"/>
          <p:nvPr/>
        </p:nvSpPr>
        <p:spPr>
          <a:xfrm>
            <a:off x="3280047" y="138363"/>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860450098"/>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242886" y="221508"/>
            <a:ext cx="638176" cy="331826"/>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4B13E8-1059-4FEE-952E-0153852B3488}" type="slidenum">
              <a:rPr lang="fr-FR" smtClean="0"/>
              <a:pPr/>
              <a:t>166</a:t>
            </a:fld>
            <a:endParaRPr lang="fr-FR" dirty="0"/>
          </a:p>
        </p:txBody>
      </p:sp>
      <p:sp>
        <p:nvSpPr>
          <p:cNvPr id="4" name="ZoneTexte 3"/>
          <p:cNvSpPr txBox="1"/>
          <p:nvPr/>
        </p:nvSpPr>
        <p:spPr>
          <a:xfrm>
            <a:off x="203199" y="760365"/>
            <a:ext cx="6097239" cy="369332"/>
          </a:xfrm>
          <a:prstGeom prst="rect">
            <a:avLst/>
          </a:prstGeom>
          <a:noFill/>
        </p:spPr>
        <p:txBody>
          <a:bodyPr wrap="square" rtlCol="0">
            <a:spAutoFit/>
          </a:bodyPr>
          <a:lstStyle/>
          <a:p>
            <a:r>
              <a:rPr lang="fr-FR" dirty="0" smtClean="0">
                <a:solidFill>
                  <a:srgbClr val="008000"/>
                </a:solidFill>
              </a:rPr>
              <a:t>A7ter. </a:t>
            </a:r>
            <a:r>
              <a:rPr lang="fr-FR" b="1" dirty="0">
                <a:solidFill>
                  <a:srgbClr val="008000"/>
                </a:solidFill>
              </a:rPr>
              <a:t>Climat à </a:t>
            </a:r>
            <a:r>
              <a:rPr lang="fr-FR" b="1" dirty="0" err="1">
                <a:solidFill>
                  <a:srgbClr val="008000"/>
                </a:solidFill>
              </a:rPr>
              <a:t>Brickaville</a:t>
            </a:r>
            <a:r>
              <a:rPr lang="fr-FR" b="1" dirty="0">
                <a:solidFill>
                  <a:srgbClr val="008000"/>
                </a:solidFill>
              </a:rPr>
              <a:t> </a:t>
            </a:r>
            <a:r>
              <a:rPr lang="fr-FR" b="1" dirty="0" smtClean="0">
                <a:solidFill>
                  <a:srgbClr val="008000"/>
                </a:solidFill>
              </a:rPr>
              <a:t>et à Toamasina</a:t>
            </a:r>
            <a:endParaRPr lang="fr-FR" b="1" dirty="0">
              <a:solidFill>
                <a:srgbClr val="008000"/>
              </a:solidFill>
            </a:endParaRPr>
          </a:p>
        </p:txBody>
      </p:sp>
      <p:sp>
        <p:nvSpPr>
          <p:cNvPr id="5" name="ZoneTexte 4"/>
          <p:cNvSpPr txBox="1"/>
          <p:nvPr/>
        </p:nvSpPr>
        <p:spPr>
          <a:xfrm>
            <a:off x="3280047" y="138363"/>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6" name="ZoneTexte 5"/>
          <p:cNvSpPr txBox="1"/>
          <p:nvPr/>
        </p:nvSpPr>
        <p:spPr>
          <a:xfrm>
            <a:off x="203199" y="1129697"/>
            <a:ext cx="11762060" cy="5078313"/>
          </a:xfrm>
          <a:prstGeom prst="rect">
            <a:avLst/>
          </a:prstGeom>
          <a:noFill/>
        </p:spPr>
        <p:txBody>
          <a:bodyPr wrap="square" rtlCol="0">
            <a:spAutoFit/>
          </a:bodyPr>
          <a:lstStyle/>
          <a:p>
            <a:pPr algn="just"/>
            <a:r>
              <a:rPr lang="fr-FR" b="1" dirty="0" err="1">
                <a:solidFill>
                  <a:srgbClr val="008000"/>
                </a:solidFill>
              </a:rPr>
              <a:t>Brickaville</a:t>
            </a:r>
            <a:r>
              <a:rPr lang="fr-FR" dirty="0">
                <a:solidFill>
                  <a:srgbClr val="008000"/>
                </a:solidFill>
              </a:rPr>
              <a:t> bénéficie d'un </a:t>
            </a:r>
            <a:r>
              <a:rPr lang="fr-FR" b="1" dirty="0">
                <a:solidFill>
                  <a:srgbClr val="008000"/>
                </a:solidFill>
              </a:rPr>
              <a:t>climat</a:t>
            </a:r>
            <a:r>
              <a:rPr lang="fr-FR" dirty="0">
                <a:solidFill>
                  <a:srgbClr val="008000"/>
                </a:solidFill>
              </a:rPr>
              <a:t> tropical. </a:t>
            </a:r>
            <a:endParaRPr lang="fr-FR" dirty="0" smtClean="0">
              <a:solidFill>
                <a:srgbClr val="008000"/>
              </a:solidFill>
            </a:endParaRPr>
          </a:p>
          <a:p>
            <a:pPr algn="just"/>
            <a:r>
              <a:rPr lang="fr-FR" dirty="0" smtClean="0">
                <a:solidFill>
                  <a:srgbClr val="008000"/>
                </a:solidFill>
              </a:rPr>
              <a:t>Les </a:t>
            </a:r>
            <a:r>
              <a:rPr lang="fr-FR" dirty="0">
                <a:solidFill>
                  <a:srgbClr val="008000"/>
                </a:solidFill>
              </a:rPr>
              <a:t>précipitations à </a:t>
            </a:r>
            <a:r>
              <a:rPr lang="fr-FR" b="1" dirty="0" err="1">
                <a:solidFill>
                  <a:srgbClr val="008000"/>
                </a:solidFill>
              </a:rPr>
              <a:t>Brickaville</a:t>
            </a:r>
            <a:r>
              <a:rPr lang="fr-FR" dirty="0">
                <a:solidFill>
                  <a:srgbClr val="008000"/>
                </a:solidFill>
              </a:rPr>
              <a:t> sont importantes</a:t>
            </a:r>
            <a:r>
              <a:rPr lang="fr-FR" dirty="0" smtClean="0">
                <a:solidFill>
                  <a:srgbClr val="008000"/>
                </a:solidFill>
              </a:rPr>
              <a:t>. </a:t>
            </a:r>
            <a:r>
              <a:rPr lang="fr-FR" dirty="0">
                <a:solidFill>
                  <a:srgbClr val="008000"/>
                </a:solidFill>
              </a:rPr>
              <a:t>Chaque année, les précipitations sont en moyenne de </a:t>
            </a:r>
            <a:r>
              <a:rPr lang="fr-FR" b="1" dirty="0">
                <a:solidFill>
                  <a:srgbClr val="008000"/>
                </a:solidFill>
              </a:rPr>
              <a:t>2864 </a:t>
            </a:r>
            <a:r>
              <a:rPr lang="fr-FR" b="1" dirty="0" err="1">
                <a:solidFill>
                  <a:srgbClr val="008000"/>
                </a:solidFill>
              </a:rPr>
              <a:t>mm</a:t>
            </a:r>
            <a:r>
              <a:rPr lang="fr-FR" dirty="0" err="1">
                <a:solidFill>
                  <a:srgbClr val="008000"/>
                </a:solidFill>
              </a:rPr>
              <a:t>.</a:t>
            </a:r>
            <a:endParaRPr lang="fr-FR" dirty="0" smtClean="0">
              <a:solidFill>
                <a:srgbClr val="008000"/>
              </a:solidFill>
            </a:endParaRPr>
          </a:p>
          <a:p>
            <a:pPr algn="just"/>
            <a:r>
              <a:rPr lang="fr-FR" dirty="0" smtClean="0">
                <a:solidFill>
                  <a:srgbClr val="008000"/>
                </a:solidFill>
              </a:rPr>
              <a:t>Sur </a:t>
            </a:r>
            <a:r>
              <a:rPr lang="fr-FR" dirty="0">
                <a:solidFill>
                  <a:srgbClr val="008000"/>
                </a:solidFill>
              </a:rPr>
              <a:t>l'année, la température moyenne à </a:t>
            </a:r>
            <a:r>
              <a:rPr lang="fr-FR" dirty="0" err="1">
                <a:solidFill>
                  <a:srgbClr val="008000"/>
                </a:solidFill>
              </a:rPr>
              <a:t>Brickaville</a:t>
            </a:r>
            <a:r>
              <a:rPr lang="fr-FR" dirty="0">
                <a:solidFill>
                  <a:srgbClr val="008000"/>
                </a:solidFill>
              </a:rPr>
              <a:t> est de 23.9 °C. </a:t>
            </a:r>
            <a:endParaRPr lang="fr-FR" dirty="0" smtClean="0">
              <a:solidFill>
                <a:srgbClr val="008000"/>
              </a:solidFill>
            </a:endParaRPr>
          </a:p>
          <a:p>
            <a:r>
              <a:rPr lang="fr-FR" dirty="0">
                <a:solidFill>
                  <a:srgbClr val="008000"/>
                </a:solidFill>
              </a:rPr>
              <a:t>Source : </a:t>
            </a:r>
            <a:r>
              <a:rPr lang="fr-FR" dirty="0">
                <a:solidFill>
                  <a:srgbClr val="008000"/>
                </a:solidFill>
                <a:hlinkClick r:id="rId2"/>
              </a:rPr>
              <a:t>http://fr.climate-data.org/location/432240</a:t>
            </a:r>
            <a:r>
              <a:rPr lang="fr-FR" dirty="0" smtClean="0">
                <a:solidFill>
                  <a:srgbClr val="008000"/>
                </a:solidFill>
                <a:hlinkClick r:id="rId2"/>
              </a:rPr>
              <a:t>/</a:t>
            </a:r>
            <a:r>
              <a:rPr lang="fr-FR" dirty="0" smtClean="0">
                <a:solidFill>
                  <a:srgbClr val="008000"/>
                </a:solidFill>
              </a:rPr>
              <a:t> </a:t>
            </a:r>
          </a:p>
          <a:p>
            <a:endParaRPr lang="fr-FR" u="sng" dirty="0" smtClean="0">
              <a:solidFill>
                <a:srgbClr val="008000"/>
              </a:solidFill>
            </a:endParaRPr>
          </a:p>
          <a:p>
            <a:r>
              <a:rPr lang="fr-FR" dirty="0" err="1">
                <a:solidFill>
                  <a:srgbClr val="FF0000"/>
                </a:solidFill>
              </a:rPr>
              <a:t>Brickaville</a:t>
            </a:r>
            <a:r>
              <a:rPr lang="fr-FR" dirty="0">
                <a:solidFill>
                  <a:srgbClr val="FF0000"/>
                </a:solidFill>
              </a:rPr>
              <a:t> sont </a:t>
            </a:r>
            <a:r>
              <a:rPr lang="fr-FR" dirty="0" smtClean="0">
                <a:solidFill>
                  <a:srgbClr val="FF0000"/>
                </a:solidFill>
              </a:rPr>
              <a:t>les </a:t>
            </a:r>
            <a:r>
              <a:rPr lang="fr-FR" dirty="0" err="1" smtClean="0">
                <a:solidFill>
                  <a:srgbClr val="FF0000"/>
                </a:solidFill>
              </a:rPr>
              <a:t>Fivondronana</a:t>
            </a:r>
            <a:r>
              <a:rPr lang="fr-FR" dirty="0">
                <a:solidFill>
                  <a:srgbClr val="FF0000"/>
                </a:solidFill>
              </a:rPr>
              <a:t> </a:t>
            </a:r>
            <a:r>
              <a:rPr lang="fr-FR" dirty="0" smtClean="0">
                <a:solidFill>
                  <a:srgbClr val="FF0000"/>
                </a:solidFill>
              </a:rPr>
              <a:t>[régions villageoises] </a:t>
            </a:r>
            <a:r>
              <a:rPr lang="fr-FR" dirty="0">
                <a:solidFill>
                  <a:srgbClr val="FF0000"/>
                </a:solidFill>
              </a:rPr>
              <a:t>les </a:t>
            </a:r>
            <a:r>
              <a:rPr lang="fr-FR" dirty="0" smtClean="0">
                <a:solidFill>
                  <a:srgbClr val="FF0000"/>
                </a:solidFill>
              </a:rPr>
              <a:t>plus vulnérables </a:t>
            </a:r>
            <a:r>
              <a:rPr lang="fr-FR" dirty="0">
                <a:solidFill>
                  <a:srgbClr val="FF0000"/>
                </a:solidFill>
              </a:rPr>
              <a:t>au </a:t>
            </a:r>
            <a:r>
              <a:rPr lang="fr-FR" dirty="0" smtClean="0">
                <a:solidFill>
                  <a:srgbClr val="FF0000"/>
                </a:solidFill>
              </a:rPr>
              <a:t>passage des cyclones (12 entre 1966 et 2000). </a:t>
            </a:r>
          </a:p>
          <a:p>
            <a:r>
              <a:rPr lang="fr-FR" dirty="0">
                <a:solidFill>
                  <a:srgbClr val="FF0000"/>
                </a:solidFill>
              </a:rPr>
              <a:t>Tendance à </a:t>
            </a:r>
            <a:r>
              <a:rPr lang="fr-FR" dirty="0" smtClean="0">
                <a:solidFill>
                  <a:srgbClr val="FF0000"/>
                </a:solidFill>
              </a:rPr>
              <a:t>la sécheresse pour certaines </a:t>
            </a:r>
            <a:r>
              <a:rPr lang="fr-FR" dirty="0" err="1" smtClean="0">
                <a:solidFill>
                  <a:srgbClr val="FF0000"/>
                </a:solidFill>
              </a:rPr>
              <a:t>Fivondronana</a:t>
            </a:r>
            <a:r>
              <a:rPr lang="fr-FR" dirty="0" smtClean="0">
                <a:solidFill>
                  <a:srgbClr val="FF0000"/>
                </a:solidFill>
              </a:rPr>
              <a:t>, entre 1993 et 2000.</a:t>
            </a:r>
          </a:p>
          <a:p>
            <a:r>
              <a:rPr lang="fr-FR" dirty="0" smtClean="0">
                <a:solidFill>
                  <a:srgbClr val="008000"/>
                </a:solidFill>
              </a:rPr>
              <a:t>Source </a:t>
            </a:r>
            <a:r>
              <a:rPr lang="fr-FR" dirty="0">
                <a:solidFill>
                  <a:srgbClr val="008000"/>
                </a:solidFill>
              </a:rPr>
              <a:t>: </a:t>
            </a:r>
            <a:r>
              <a:rPr lang="fr-FR" dirty="0" smtClean="0">
                <a:solidFill>
                  <a:srgbClr val="008000"/>
                </a:solidFill>
              </a:rPr>
              <a:t>Tableau </a:t>
            </a:r>
            <a:r>
              <a:rPr lang="fr-FR" dirty="0">
                <a:solidFill>
                  <a:srgbClr val="008000"/>
                </a:solidFill>
              </a:rPr>
              <a:t>de bord environnemental province </a:t>
            </a:r>
            <a:r>
              <a:rPr lang="fr-FR" dirty="0" smtClean="0">
                <a:solidFill>
                  <a:srgbClr val="008000"/>
                </a:solidFill>
              </a:rPr>
              <a:t>Toamasina </a:t>
            </a:r>
            <a:r>
              <a:rPr lang="fr-FR" dirty="0">
                <a:solidFill>
                  <a:srgbClr val="008000"/>
                </a:solidFill>
              </a:rPr>
              <a:t>indicateurs et </a:t>
            </a:r>
            <a:r>
              <a:rPr lang="fr-FR" dirty="0" smtClean="0">
                <a:solidFill>
                  <a:srgbClr val="008000"/>
                </a:solidFill>
              </a:rPr>
              <a:t>données. Edition </a:t>
            </a:r>
            <a:r>
              <a:rPr lang="fr-FR" dirty="0">
                <a:solidFill>
                  <a:srgbClr val="008000"/>
                </a:solidFill>
              </a:rPr>
              <a:t>2002, </a:t>
            </a:r>
            <a:r>
              <a:rPr lang="fr-FR" dirty="0">
                <a:solidFill>
                  <a:srgbClr val="008000"/>
                </a:solidFill>
                <a:hlinkClick r:id="rId3"/>
              </a:rPr>
              <a:t>http://</a:t>
            </a:r>
            <a:r>
              <a:rPr lang="fr-FR" dirty="0" smtClean="0">
                <a:solidFill>
                  <a:srgbClr val="008000"/>
                </a:solidFill>
                <a:hlinkClick r:id="rId3"/>
              </a:rPr>
              <a:t>www.pnae.mg/index.php/Telecharger-document/41-TBE-Provincial-Toamasina-2002.html</a:t>
            </a:r>
            <a:r>
              <a:rPr lang="fr-FR" dirty="0" smtClean="0">
                <a:solidFill>
                  <a:srgbClr val="008000"/>
                </a:solidFill>
              </a:rPr>
              <a:t> </a:t>
            </a:r>
            <a:endParaRPr lang="fr-FR" dirty="0">
              <a:solidFill>
                <a:srgbClr val="008000"/>
              </a:solidFill>
            </a:endParaRPr>
          </a:p>
          <a:p>
            <a:endParaRPr lang="fr-FR" dirty="0" smtClean="0">
              <a:solidFill>
                <a:srgbClr val="008000"/>
              </a:solidFill>
            </a:endParaRPr>
          </a:p>
          <a:p>
            <a:r>
              <a:rPr lang="fr-FR" u="sng" dirty="0">
                <a:solidFill>
                  <a:srgbClr val="008000"/>
                </a:solidFill>
              </a:rPr>
              <a:t>A Tamatave </a:t>
            </a:r>
            <a:r>
              <a:rPr lang="fr-FR" u="sng" dirty="0" smtClean="0">
                <a:solidFill>
                  <a:srgbClr val="008000"/>
                </a:solidFill>
              </a:rPr>
              <a:t>(</a:t>
            </a:r>
            <a:r>
              <a:rPr lang="fr-FR" u="sng" dirty="0">
                <a:solidFill>
                  <a:srgbClr val="008000"/>
                </a:solidFill>
              </a:rPr>
              <a:t>T</a:t>
            </a:r>
            <a:r>
              <a:rPr lang="fr-FR" u="sng" dirty="0" smtClean="0">
                <a:solidFill>
                  <a:srgbClr val="008000"/>
                </a:solidFill>
              </a:rPr>
              <a:t>oamasina)</a:t>
            </a:r>
            <a:r>
              <a:rPr lang="fr-FR" dirty="0" smtClean="0">
                <a:solidFill>
                  <a:srgbClr val="008000"/>
                </a:solidFill>
              </a:rPr>
              <a:t> : </a:t>
            </a:r>
            <a:endParaRPr lang="fr-FR" u="sng" dirty="0">
              <a:solidFill>
                <a:srgbClr val="008000"/>
              </a:solidFill>
            </a:endParaRPr>
          </a:p>
          <a:p>
            <a:endParaRPr lang="fr-FR" u="sng" dirty="0" smtClean="0">
              <a:solidFill>
                <a:srgbClr val="008000"/>
              </a:solidFill>
            </a:endParaRPr>
          </a:p>
          <a:p>
            <a:pPr marL="342900" indent="-342900">
              <a:buFont typeface="+mj-lt"/>
              <a:buAutoNum type="arabicPeriod"/>
            </a:pPr>
            <a:r>
              <a:rPr lang="fr-FR" u="sng" dirty="0" smtClean="0">
                <a:solidFill>
                  <a:srgbClr val="008000"/>
                </a:solidFill>
              </a:rPr>
              <a:t>Les vents </a:t>
            </a:r>
            <a:r>
              <a:rPr lang="fr-FR" dirty="0" smtClean="0">
                <a:solidFill>
                  <a:srgbClr val="008000"/>
                </a:solidFill>
              </a:rPr>
              <a:t>: vent moyen : 10 km/h, en rafale : 50 km/h. </a:t>
            </a:r>
            <a:r>
              <a:rPr lang="fr-FR" u="sng" dirty="0" smtClean="0">
                <a:solidFill>
                  <a:srgbClr val="008000"/>
                </a:solidFill>
              </a:rPr>
              <a:t>Période cyclonique </a:t>
            </a:r>
            <a:r>
              <a:rPr lang="fr-FR" dirty="0" smtClean="0">
                <a:solidFill>
                  <a:srgbClr val="008000"/>
                </a:solidFill>
              </a:rPr>
              <a:t>: de janvier </a:t>
            </a:r>
            <a:r>
              <a:rPr lang="fr-FR" dirty="0">
                <a:solidFill>
                  <a:srgbClr val="008000"/>
                </a:solidFill>
              </a:rPr>
              <a:t>à </a:t>
            </a:r>
            <a:r>
              <a:rPr lang="fr-FR" dirty="0" smtClean="0">
                <a:solidFill>
                  <a:srgbClr val="008000"/>
                </a:solidFill>
              </a:rPr>
              <a:t>avril (en saison chaude).</a:t>
            </a:r>
            <a:endParaRPr lang="fr-FR" dirty="0">
              <a:solidFill>
                <a:srgbClr val="008000"/>
              </a:solidFill>
            </a:endParaRPr>
          </a:p>
          <a:p>
            <a:pPr marL="342900" indent="-342900">
              <a:buFont typeface="+mj-lt"/>
              <a:buAutoNum type="arabicPeriod"/>
            </a:pPr>
            <a:r>
              <a:rPr lang="fr-FR" u="sng" dirty="0" smtClean="0">
                <a:solidFill>
                  <a:srgbClr val="008000"/>
                </a:solidFill>
              </a:rPr>
              <a:t>Les températures moyennes </a:t>
            </a:r>
            <a:r>
              <a:rPr lang="fr-FR" dirty="0" smtClean="0">
                <a:solidFill>
                  <a:srgbClr val="008000"/>
                </a:solidFill>
              </a:rPr>
              <a:t>: juin-juillet : 21°C, décembre-janvier : 26,5°C (température max : </a:t>
            </a:r>
            <a:r>
              <a:rPr lang="fr-FR" b="1" dirty="0">
                <a:solidFill>
                  <a:srgbClr val="008000"/>
                </a:solidFill>
              </a:rPr>
              <a:t>27,6 °C</a:t>
            </a:r>
            <a:r>
              <a:rPr lang="fr-FR" dirty="0" smtClean="0">
                <a:solidFill>
                  <a:srgbClr val="008000"/>
                </a:solidFill>
              </a:rPr>
              <a:t>).</a:t>
            </a:r>
            <a:endParaRPr lang="fr-FR" dirty="0">
              <a:solidFill>
                <a:srgbClr val="008000"/>
              </a:solidFill>
            </a:endParaRPr>
          </a:p>
          <a:p>
            <a:pPr marL="342900" indent="-342900">
              <a:buFont typeface="+mj-lt"/>
              <a:buAutoNum type="arabicPeriod"/>
            </a:pPr>
            <a:r>
              <a:rPr lang="fr-FR" u="sng" dirty="0">
                <a:solidFill>
                  <a:srgbClr val="008000"/>
                </a:solidFill>
              </a:rPr>
              <a:t>Les </a:t>
            </a:r>
            <a:r>
              <a:rPr lang="fr-FR" u="sng" dirty="0" smtClean="0">
                <a:solidFill>
                  <a:srgbClr val="008000"/>
                </a:solidFill>
              </a:rPr>
              <a:t>précipitations </a:t>
            </a:r>
            <a:r>
              <a:rPr lang="fr-FR" dirty="0" smtClean="0">
                <a:solidFill>
                  <a:srgbClr val="008000"/>
                </a:solidFill>
              </a:rPr>
              <a:t>: </a:t>
            </a:r>
            <a:r>
              <a:rPr lang="fr-FR" dirty="0">
                <a:solidFill>
                  <a:srgbClr val="008000"/>
                </a:solidFill>
              </a:rPr>
              <a:t>juin-juillet : </a:t>
            </a:r>
            <a:r>
              <a:rPr lang="fr-FR" dirty="0" smtClean="0">
                <a:solidFill>
                  <a:srgbClr val="008000"/>
                </a:solidFill>
              </a:rPr>
              <a:t>100 mm/mois, </a:t>
            </a:r>
            <a:r>
              <a:rPr lang="fr-FR" dirty="0">
                <a:solidFill>
                  <a:srgbClr val="008000"/>
                </a:solidFill>
              </a:rPr>
              <a:t>décembre-janvier : </a:t>
            </a:r>
            <a:r>
              <a:rPr lang="fr-FR" dirty="0" smtClean="0">
                <a:solidFill>
                  <a:srgbClr val="008000"/>
                </a:solidFill>
              </a:rPr>
              <a:t>550 mm/mois. Hauteur annuelle : </a:t>
            </a:r>
            <a:r>
              <a:rPr lang="fr-FR" b="1" dirty="0">
                <a:solidFill>
                  <a:srgbClr val="008000"/>
                </a:solidFill>
              </a:rPr>
              <a:t>3368,2 mm</a:t>
            </a:r>
            <a:endParaRPr lang="fr-FR" dirty="0">
              <a:solidFill>
                <a:srgbClr val="008000"/>
              </a:solidFill>
            </a:endParaRPr>
          </a:p>
          <a:p>
            <a:pPr marL="342900" indent="-342900">
              <a:buFont typeface="+mj-lt"/>
              <a:buAutoNum type="arabicPeriod"/>
            </a:pPr>
            <a:r>
              <a:rPr lang="fr-FR" u="sng" dirty="0" smtClean="0">
                <a:solidFill>
                  <a:srgbClr val="008000"/>
                </a:solidFill>
              </a:rPr>
              <a:t>L'insolation</a:t>
            </a:r>
            <a:r>
              <a:rPr lang="fr-FR" dirty="0" smtClean="0">
                <a:solidFill>
                  <a:srgbClr val="008000"/>
                </a:solidFill>
              </a:rPr>
              <a:t> : Insolation annuelle : </a:t>
            </a:r>
            <a:r>
              <a:rPr lang="fr-FR" b="1" dirty="0">
                <a:solidFill>
                  <a:srgbClr val="008000"/>
                </a:solidFill>
              </a:rPr>
              <a:t>2410,0 h</a:t>
            </a:r>
            <a:endParaRPr lang="fr-FR" dirty="0">
              <a:solidFill>
                <a:srgbClr val="008000"/>
              </a:solidFill>
            </a:endParaRPr>
          </a:p>
          <a:p>
            <a:pPr marL="342900" indent="-342900">
              <a:buFont typeface="+mj-lt"/>
              <a:buAutoNum type="arabicPeriod"/>
            </a:pPr>
            <a:r>
              <a:rPr lang="fr-FR" u="sng" dirty="0" smtClean="0">
                <a:solidFill>
                  <a:srgbClr val="008000"/>
                </a:solidFill>
              </a:rPr>
              <a:t>L'évaporation</a:t>
            </a:r>
            <a:r>
              <a:rPr lang="fr-FR" dirty="0" smtClean="0">
                <a:solidFill>
                  <a:srgbClr val="008000"/>
                </a:solidFill>
              </a:rPr>
              <a:t> : ?</a:t>
            </a:r>
            <a:endParaRPr lang="fr-FR" dirty="0">
              <a:solidFill>
                <a:srgbClr val="008000"/>
              </a:solidFill>
            </a:endParaRPr>
          </a:p>
          <a:p>
            <a:pPr marL="342900" indent="-342900">
              <a:buFont typeface="+mj-lt"/>
              <a:buAutoNum type="arabicPeriod"/>
            </a:pPr>
            <a:r>
              <a:rPr lang="fr-FR" u="sng" dirty="0">
                <a:solidFill>
                  <a:srgbClr val="008000"/>
                </a:solidFill>
              </a:rPr>
              <a:t>L'humidité </a:t>
            </a:r>
            <a:r>
              <a:rPr lang="fr-FR" u="sng" dirty="0" smtClean="0">
                <a:solidFill>
                  <a:srgbClr val="008000"/>
                </a:solidFill>
              </a:rPr>
              <a:t>relative </a:t>
            </a:r>
            <a:r>
              <a:rPr lang="fr-FR" dirty="0" smtClean="0">
                <a:solidFill>
                  <a:srgbClr val="008000"/>
                </a:solidFill>
              </a:rPr>
              <a:t>: entre 78% et 100%.</a:t>
            </a:r>
            <a:endParaRPr lang="fr-FR" dirty="0">
              <a:solidFill>
                <a:srgbClr val="008000"/>
              </a:solidFill>
            </a:endParaRPr>
          </a:p>
        </p:txBody>
      </p:sp>
    </p:spTree>
    <p:extLst>
      <p:ext uri="{BB962C8B-B14F-4D97-AF65-F5344CB8AC3E}">
        <p14:creationId xmlns:p14="http://schemas.microsoft.com/office/powerpoint/2010/main" val="2593555978"/>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145678" y="82068"/>
            <a:ext cx="469135" cy="232540"/>
          </a:xfrm>
        </p:spPr>
        <p:txBody>
          <a:bodyPr/>
          <a:lstStyle/>
          <a:p>
            <a:fld id="{814B13E8-1059-4FEE-952E-0153852B3488}" type="slidenum">
              <a:rPr lang="fr-FR" smtClean="0"/>
              <a:t>167</a:t>
            </a:fld>
            <a:endParaRPr lang="fr-FR" dirty="0"/>
          </a:p>
        </p:txBody>
      </p:sp>
      <p:sp>
        <p:nvSpPr>
          <p:cNvPr id="5" name="ZoneTexte 4"/>
          <p:cNvSpPr txBox="1"/>
          <p:nvPr/>
        </p:nvSpPr>
        <p:spPr>
          <a:xfrm>
            <a:off x="380246" y="402056"/>
            <a:ext cx="2701637" cy="369332"/>
          </a:xfrm>
          <a:prstGeom prst="rect">
            <a:avLst/>
          </a:prstGeom>
          <a:noFill/>
        </p:spPr>
        <p:txBody>
          <a:bodyPr wrap="none" rtlCol="0">
            <a:spAutoFit/>
          </a:bodyPr>
          <a:lstStyle/>
          <a:p>
            <a:r>
              <a:rPr lang="fr-FR" b="1" dirty="0" smtClean="0">
                <a:solidFill>
                  <a:srgbClr val="008000"/>
                </a:solidFill>
              </a:rPr>
              <a:t>A8. Annexe : Bibliographie</a:t>
            </a:r>
            <a:endParaRPr lang="fr-FR" b="1" dirty="0">
              <a:solidFill>
                <a:srgbClr val="008000"/>
              </a:solidFill>
            </a:endParaRPr>
          </a:p>
        </p:txBody>
      </p:sp>
      <p:sp>
        <p:nvSpPr>
          <p:cNvPr id="6" name="ZoneTexte 5"/>
          <p:cNvSpPr txBox="1"/>
          <p:nvPr/>
        </p:nvSpPr>
        <p:spPr>
          <a:xfrm>
            <a:off x="217283" y="896293"/>
            <a:ext cx="11778559" cy="5693866"/>
          </a:xfrm>
          <a:prstGeom prst="rect">
            <a:avLst/>
          </a:prstGeom>
          <a:noFill/>
        </p:spPr>
        <p:txBody>
          <a:bodyPr wrap="square" rtlCol="0">
            <a:spAutoFit/>
          </a:bodyPr>
          <a:lstStyle/>
          <a:p>
            <a:r>
              <a:rPr lang="fr-FR" sz="1400" b="1" dirty="0" smtClean="0">
                <a:solidFill>
                  <a:srgbClr val="002060"/>
                </a:solidFill>
              </a:rPr>
              <a:t>A8.1. Pages et sites Web :</a:t>
            </a:r>
            <a:endParaRPr lang="fr-FR" sz="1400" dirty="0" smtClean="0">
              <a:solidFill>
                <a:srgbClr val="002060"/>
              </a:solidFill>
            </a:endParaRPr>
          </a:p>
          <a:p>
            <a:endParaRPr lang="fr-FR" sz="1400" dirty="0">
              <a:solidFill>
                <a:srgbClr val="002060"/>
              </a:solidFill>
            </a:endParaRPr>
          </a:p>
          <a:p>
            <a:pPr marL="285750" indent="-285750">
              <a:buFont typeface="Arial" panose="020B0604020202020204" pitchFamily="34" charset="0"/>
              <a:buChar char="•"/>
            </a:pPr>
            <a:r>
              <a:rPr lang="fr-FR" sz="1400" dirty="0" smtClean="0">
                <a:solidFill>
                  <a:srgbClr val="002060"/>
                </a:solidFill>
              </a:rPr>
              <a:t>Taxa </a:t>
            </a:r>
            <a:r>
              <a:rPr lang="fr-FR" sz="1400" dirty="0">
                <a:solidFill>
                  <a:srgbClr val="002060"/>
                </a:solidFill>
              </a:rPr>
              <a:t>et noms nouveaux dans le genre </a:t>
            </a:r>
            <a:r>
              <a:rPr lang="fr-FR" sz="1400" i="1" dirty="0">
                <a:solidFill>
                  <a:srgbClr val="002060"/>
                </a:solidFill>
              </a:rPr>
              <a:t>Dalbergia</a:t>
            </a:r>
            <a:r>
              <a:rPr lang="fr-FR" sz="1400" dirty="0">
                <a:solidFill>
                  <a:srgbClr val="002060"/>
                </a:solidFill>
              </a:rPr>
              <a:t> (</a:t>
            </a:r>
            <a:r>
              <a:rPr lang="fr-FR" sz="1400" dirty="0" err="1">
                <a:solidFill>
                  <a:srgbClr val="002060"/>
                </a:solidFill>
              </a:rPr>
              <a:t>Papilionaceae</a:t>
            </a:r>
            <a:r>
              <a:rPr lang="fr-FR" sz="1400" dirty="0">
                <a:solidFill>
                  <a:srgbClr val="002060"/>
                </a:solidFill>
              </a:rPr>
              <a:t>) à Madagascar et aux Comores, </a:t>
            </a:r>
            <a:r>
              <a:rPr lang="fr-FR" sz="1400" dirty="0" smtClean="0">
                <a:solidFill>
                  <a:srgbClr val="002060"/>
                </a:solidFill>
              </a:rPr>
              <a:t>Jean </a:t>
            </a:r>
            <a:r>
              <a:rPr lang="fr-FR" sz="1400" dirty="0">
                <a:solidFill>
                  <a:srgbClr val="002060"/>
                </a:solidFill>
              </a:rPr>
              <a:t>Bosser &amp; </a:t>
            </a:r>
            <a:r>
              <a:rPr lang="fr-FR" sz="1400" dirty="0" smtClean="0">
                <a:solidFill>
                  <a:srgbClr val="002060"/>
                </a:solidFill>
              </a:rPr>
              <a:t>Raymond Rabevohitra, </a:t>
            </a:r>
            <a:r>
              <a:rPr lang="fr-FR" sz="1400" i="1" dirty="0">
                <a:solidFill>
                  <a:srgbClr val="002060"/>
                </a:solidFill>
              </a:rPr>
              <a:t>Bull. Mus. </a:t>
            </a:r>
            <a:r>
              <a:rPr lang="fr-FR" sz="1400" i="1" dirty="0" err="1">
                <a:solidFill>
                  <a:srgbClr val="002060"/>
                </a:solidFill>
              </a:rPr>
              <a:t>Natl</a:t>
            </a:r>
            <a:r>
              <a:rPr lang="fr-FR" sz="1400" i="1" dirty="0">
                <a:solidFill>
                  <a:srgbClr val="002060"/>
                </a:solidFill>
              </a:rPr>
              <a:t>. Hist. Nat., </a:t>
            </a:r>
            <a:r>
              <a:rPr lang="fr-FR" sz="1400" dirty="0">
                <a:solidFill>
                  <a:srgbClr val="002060"/>
                </a:solidFill>
              </a:rPr>
              <a:t>Paris, 4 </a:t>
            </a:r>
            <a:r>
              <a:rPr lang="fr-FR" sz="1400" dirty="0" err="1">
                <a:solidFill>
                  <a:srgbClr val="002060"/>
                </a:solidFill>
              </a:rPr>
              <a:t>sér</a:t>
            </a:r>
            <a:r>
              <a:rPr lang="fr-FR" sz="1400" dirty="0">
                <a:solidFill>
                  <a:srgbClr val="002060"/>
                </a:solidFill>
              </a:rPr>
              <a:t>., 18, 1996</a:t>
            </a:r>
            <a:r>
              <a:rPr lang="fr-FR" sz="1400" dirty="0" smtClean="0">
                <a:solidFill>
                  <a:srgbClr val="002060"/>
                </a:solidFill>
              </a:rPr>
              <a:t>. section </a:t>
            </a:r>
            <a:r>
              <a:rPr lang="fr-FR" sz="1400" dirty="0">
                <a:solidFill>
                  <a:srgbClr val="002060"/>
                </a:solidFill>
              </a:rPr>
              <a:t>B. </a:t>
            </a:r>
            <a:r>
              <a:rPr lang="fr-FR" sz="1400" i="1" dirty="0" err="1">
                <a:solidFill>
                  <a:srgbClr val="002060"/>
                </a:solidFill>
              </a:rPr>
              <a:t>Adarisonia</a:t>
            </a:r>
            <a:r>
              <a:rPr lang="fr-FR" sz="1400" i="1" dirty="0">
                <a:solidFill>
                  <a:srgbClr val="002060"/>
                </a:solidFill>
              </a:rPr>
              <a:t>, </a:t>
            </a:r>
            <a:r>
              <a:rPr lang="fr-FR" sz="1400" dirty="0" err="1">
                <a:solidFill>
                  <a:srgbClr val="002060"/>
                </a:solidFill>
              </a:rPr>
              <a:t>n°</a:t>
            </a:r>
            <a:r>
              <a:rPr lang="fr-FR" sz="1400" baseline="30000" dirty="0" err="1">
                <a:solidFill>
                  <a:srgbClr val="002060"/>
                </a:solidFill>
              </a:rPr>
              <a:t>s</a:t>
            </a:r>
            <a:r>
              <a:rPr lang="fr-FR" sz="1400" dirty="0">
                <a:solidFill>
                  <a:srgbClr val="002060"/>
                </a:solidFill>
              </a:rPr>
              <a:t> 3-4 : 171-212. </a:t>
            </a:r>
            <a:r>
              <a:rPr lang="fr-FR" sz="1400" dirty="0">
                <a:solidFill>
                  <a:srgbClr val="002060"/>
                </a:solidFill>
                <a:hlinkClick r:id="rId2"/>
              </a:rPr>
              <a:t>http://</a:t>
            </a:r>
            <a:r>
              <a:rPr lang="fr-FR" sz="1400" dirty="0" smtClean="0">
                <a:solidFill>
                  <a:srgbClr val="002060"/>
                </a:solidFill>
                <a:hlinkClick r:id="rId2"/>
              </a:rPr>
              <a:t>benjamin.lisan.free.fr/projetsreforestation/Taxa-et-noms-nouveaux-dans-le-gentre-Dalbergia-a-Madagascar-et-aux-Comores.pdf</a:t>
            </a:r>
            <a:r>
              <a:rPr lang="fr-FR" sz="1400" dirty="0" smtClean="0">
                <a:solidFill>
                  <a:srgbClr val="002060"/>
                </a:solidFill>
              </a:rPr>
              <a:t> </a:t>
            </a:r>
          </a:p>
          <a:p>
            <a:pPr marL="285750" indent="-285750">
              <a:buFont typeface="Arial" panose="020B0604020202020204" pitchFamily="34" charset="0"/>
              <a:buChar char="•"/>
            </a:pPr>
            <a:r>
              <a:rPr lang="fr-FR" sz="1400" i="1" dirty="0">
                <a:solidFill>
                  <a:srgbClr val="002060"/>
                </a:solidFill>
              </a:rPr>
              <a:t>Les initiatives RCN du Missouri </a:t>
            </a:r>
            <a:r>
              <a:rPr lang="fr-FR" sz="1400" i="1" dirty="0" err="1">
                <a:solidFill>
                  <a:srgbClr val="002060"/>
                </a:solidFill>
              </a:rPr>
              <a:t>Botanical</a:t>
            </a:r>
            <a:r>
              <a:rPr lang="fr-FR" sz="1400" i="1" dirty="0">
                <a:solidFill>
                  <a:srgbClr val="002060"/>
                </a:solidFill>
              </a:rPr>
              <a:t> Garden - Madagascar</a:t>
            </a:r>
            <a:r>
              <a:rPr lang="fr-FR" sz="1400" dirty="0">
                <a:solidFill>
                  <a:srgbClr val="002060"/>
                </a:solidFill>
              </a:rPr>
              <a:t>, Porter P. Lowry II, James </a:t>
            </a:r>
            <a:r>
              <a:rPr lang="fr-FR" sz="1400" dirty="0" err="1" smtClean="0">
                <a:solidFill>
                  <a:srgbClr val="002060"/>
                </a:solidFill>
              </a:rPr>
              <a:t>Aronson</a:t>
            </a:r>
            <a:r>
              <a:rPr lang="fr-FR" sz="1400" dirty="0" smtClean="0">
                <a:solidFill>
                  <a:srgbClr val="002060"/>
                </a:solidFill>
              </a:rPr>
              <a:t>, Reza </a:t>
            </a:r>
            <a:r>
              <a:rPr lang="fr-FR" sz="1400" dirty="0">
                <a:solidFill>
                  <a:srgbClr val="002060"/>
                </a:solidFill>
              </a:rPr>
              <a:t>Ludovic, </a:t>
            </a:r>
            <a:r>
              <a:rPr lang="fr-FR" sz="1400" dirty="0">
                <a:solidFill>
                  <a:srgbClr val="002060"/>
                </a:solidFill>
                <a:hlinkClick r:id="rId3"/>
              </a:rPr>
              <a:t>http://www.researchgate.net/publication/237396865_Les_initiatives_RCN_du_Missouri_Botanical_Garden_-_</a:t>
            </a:r>
            <a:r>
              <a:rPr lang="fr-FR" sz="1400" dirty="0" smtClean="0">
                <a:solidFill>
                  <a:srgbClr val="002060"/>
                </a:solidFill>
                <a:hlinkClick r:id="rId3"/>
              </a:rPr>
              <a:t>Madagascar</a:t>
            </a:r>
            <a:r>
              <a:rPr lang="fr-FR" sz="1400" dirty="0" smtClean="0">
                <a:solidFill>
                  <a:srgbClr val="002060"/>
                </a:solidFill>
              </a:rPr>
              <a:t> </a:t>
            </a:r>
          </a:p>
          <a:p>
            <a:pPr marL="285750" indent="-285750">
              <a:buFont typeface="Arial" panose="020B0604020202020204" pitchFamily="34" charset="0"/>
              <a:buChar char="•"/>
            </a:pPr>
            <a:r>
              <a:rPr lang="fr-FR" sz="1400" dirty="0">
                <a:solidFill>
                  <a:srgbClr val="002060"/>
                </a:solidFill>
                <a:hlinkClick r:id="rId4"/>
              </a:rPr>
              <a:t>http://</a:t>
            </a:r>
            <a:r>
              <a:rPr lang="fr-FR" sz="1400" dirty="0" smtClean="0">
                <a:solidFill>
                  <a:srgbClr val="002060"/>
                </a:solidFill>
                <a:hlinkClick r:id="rId4"/>
              </a:rPr>
              <a:t>www.generation-masoala.org/essences-reboisees-forestieres.html</a:t>
            </a:r>
            <a:r>
              <a:rPr lang="fr-FR" sz="1400" dirty="0" smtClean="0">
                <a:solidFill>
                  <a:srgbClr val="002060"/>
                </a:solidFill>
              </a:rPr>
              <a:t> </a:t>
            </a:r>
            <a:endParaRPr lang="fr-FR" sz="1400" dirty="0">
              <a:solidFill>
                <a:srgbClr val="002060"/>
              </a:solidFill>
            </a:endParaRPr>
          </a:p>
          <a:p>
            <a:pPr marL="285750" indent="-285750">
              <a:buFont typeface="Arial" panose="020B0604020202020204" pitchFamily="34" charset="0"/>
              <a:buChar char="•"/>
            </a:pPr>
            <a:r>
              <a:rPr lang="fr-FR" sz="1400" dirty="0">
                <a:solidFill>
                  <a:srgbClr val="002060"/>
                </a:solidFill>
                <a:hlinkClick r:id="rId5"/>
              </a:rPr>
              <a:t>http://</a:t>
            </a:r>
            <a:r>
              <a:rPr lang="fr-FR" sz="1400" dirty="0" smtClean="0">
                <a:solidFill>
                  <a:srgbClr val="002060"/>
                </a:solidFill>
                <a:hlinkClick r:id="rId5"/>
              </a:rPr>
              <a:t>www.generation-masoala.org/essences-reboisees-arbres.html</a:t>
            </a:r>
            <a:r>
              <a:rPr lang="fr-FR" sz="1400" dirty="0" smtClean="0">
                <a:solidFill>
                  <a:srgbClr val="002060"/>
                </a:solidFill>
              </a:rPr>
              <a:t> </a:t>
            </a:r>
            <a:endParaRPr lang="fr-FR" sz="1400" dirty="0">
              <a:solidFill>
                <a:srgbClr val="002060"/>
              </a:solidFill>
            </a:endParaRPr>
          </a:p>
          <a:p>
            <a:pPr marL="285750" indent="-285750">
              <a:buFont typeface="Arial" panose="020B0604020202020204" pitchFamily="34" charset="0"/>
              <a:buChar char="•"/>
            </a:pPr>
            <a:r>
              <a:rPr lang="fr-FR" sz="1400" dirty="0">
                <a:solidFill>
                  <a:srgbClr val="002060"/>
                </a:solidFill>
                <a:hlinkClick r:id="rId6"/>
              </a:rPr>
              <a:t>http://</a:t>
            </a:r>
            <a:r>
              <a:rPr lang="fr-FR" sz="1400" dirty="0" smtClean="0">
                <a:solidFill>
                  <a:srgbClr val="002060"/>
                </a:solidFill>
                <a:hlinkClick r:id="rId6"/>
              </a:rPr>
              <a:t>www.generation-masoala.org/essences-reboisees-aromatiques.html</a:t>
            </a:r>
            <a:r>
              <a:rPr lang="fr-FR" sz="1400" dirty="0" smtClean="0">
                <a:solidFill>
                  <a:srgbClr val="002060"/>
                </a:solidFill>
              </a:rPr>
              <a:t> </a:t>
            </a:r>
            <a:endParaRPr lang="fr-FR" sz="1400" dirty="0">
              <a:solidFill>
                <a:srgbClr val="002060"/>
              </a:solidFill>
            </a:endParaRPr>
          </a:p>
          <a:p>
            <a:endParaRPr lang="fr-FR" sz="1400" dirty="0">
              <a:solidFill>
                <a:srgbClr val="002060"/>
              </a:solidFill>
            </a:endParaRPr>
          </a:p>
          <a:p>
            <a:r>
              <a:rPr lang="fr-FR" sz="1400" dirty="0" smtClean="0">
                <a:solidFill>
                  <a:srgbClr val="002060"/>
                </a:solidFill>
              </a:rPr>
              <a:t>Sur le poivre sauvage (</a:t>
            </a:r>
            <a:r>
              <a:rPr lang="fr-FR" sz="1400" dirty="0" err="1" smtClean="0">
                <a:solidFill>
                  <a:srgbClr val="002060"/>
                </a:solidFill>
              </a:rPr>
              <a:t>voatsiperifery</a:t>
            </a:r>
            <a:r>
              <a:rPr lang="fr-FR" sz="1400" dirty="0" smtClean="0">
                <a:solidFill>
                  <a:srgbClr val="002060"/>
                </a:solidFill>
              </a:rPr>
              <a:t>)  : </a:t>
            </a:r>
            <a:endParaRPr lang="fr-FR" sz="1400" dirty="0">
              <a:solidFill>
                <a:srgbClr val="002060"/>
              </a:solidFill>
            </a:endParaRPr>
          </a:p>
          <a:p>
            <a:endParaRPr lang="fr-FR" sz="1400" dirty="0">
              <a:solidFill>
                <a:srgbClr val="002060"/>
              </a:solidFill>
            </a:endParaRPr>
          </a:p>
          <a:p>
            <a:pPr marL="285750" indent="-285750">
              <a:buFont typeface="Arial" panose="020B0604020202020204" pitchFamily="34" charset="0"/>
              <a:buChar char="•"/>
            </a:pPr>
            <a:r>
              <a:rPr lang="fr-FR" sz="1400" dirty="0">
                <a:solidFill>
                  <a:srgbClr val="002060"/>
                </a:solidFill>
                <a:hlinkClick r:id="rId7"/>
              </a:rPr>
              <a:t>http://</a:t>
            </a:r>
            <a:r>
              <a:rPr lang="fr-FR" sz="1400" dirty="0" smtClean="0">
                <a:solidFill>
                  <a:srgbClr val="002060"/>
                </a:solidFill>
                <a:hlinkClick r:id="rId7"/>
              </a:rPr>
              <a:t>www.terreexotique.fr/fr/eboutique/produit/290/poivre-de-voatsiperifery-60-g-</a:t>
            </a:r>
            <a:r>
              <a:rPr lang="fr-FR" sz="1400" dirty="0" smtClean="0">
                <a:solidFill>
                  <a:srgbClr val="002060"/>
                </a:solidFill>
              </a:rPr>
              <a:t> </a:t>
            </a:r>
            <a:endParaRPr lang="fr-FR" sz="1400" dirty="0">
              <a:solidFill>
                <a:srgbClr val="002060"/>
              </a:solidFill>
            </a:endParaRPr>
          </a:p>
          <a:p>
            <a:pPr marL="285750" indent="-285750">
              <a:buFont typeface="Arial" panose="020B0604020202020204" pitchFamily="34" charset="0"/>
              <a:buChar char="•"/>
            </a:pPr>
            <a:r>
              <a:rPr lang="fr-FR" sz="1400" dirty="0">
                <a:solidFill>
                  <a:srgbClr val="002060"/>
                </a:solidFill>
                <a:hlinkClick r:id="rId8"/>
              </a:rPr>
              <a:t>http://</a:t>
            </a:r>
            <a:r>
              <a:rPr lang="fr-FR" sz="1400" dirty="0" smtClean="0">
                <a:solidFill>
                  <a:srgbClr val="002060"/>
                </a:solidFill>
                <a:hlinkClick r:id="rId8"/>
              </a:rPr>
              <a:t>www.academiedespoivres.com/index.php?option=com_content&amp;view=article&amp;id=101&amp;Itemid=105&amp;lang=en</a:t>
            </a:r>
            <a:r>
              <a:rPr lang="fr-FR" sz="1400" dirty="0" smtClean="0">
                <a:solidFill>
                  <a:srgbClr val="002060"/>
                </a:solidFill>
              </a:rPr>
              <a:t> </a:t>
            </a:r>
            <a:endParaRPr lang="fr-FR" sz="1400" dirty="0">
              <a:solidFill>
                <a:srgbClr val="002060"/>
              </a:solidFill>
            </a:endParaRPr>
          </a:p>
          <a:p>
            <a:pPr marL="285750" indent="-285750">
              <a:buFont typeface="Arial" panose="020B0604020202020204" pitchFamily="34" charset="0"/>
              <a:buChar char="•"/>
            </a:pPr>
            <a:r>
              <a:rPr lang="fr-FR" sz="1400" dirty="0">
                <a:solidFill>
                  <a:srgbClr val="002060"/>
                </a:solidFill>
                <a:hlinkClick r:id="rId9"/>
              </a:rPr>
              <a:t>http://</a:t>
            </a:r>
            <a:r>
              <a:rPr lang="fr-FR" sz="1400" dirty="0" smtClean="0">
                <a:solidFill>
                  <a:srgbClr val="002060"/>
                </a:solidFill>
                <a:hlinkClick r:id="rId9"/>
              </a:rPr>
              <a:t>www.aromatiques.com/fr/poivres-et-baies/160-poivre-voatsiperifery-de-madagascar-poivre-de-nossi-be.html</a:t>
            </a:r>
            <a:r>
              <a:rPr lang="fr-FR" sz="1400" dirty="0" smtClean="0">
                <a:solidFill>
                  <a:srgbClr val="002060"/>
                </a:solidFill>
              </a:rPr>
              <a:t> </a:t>
            </a:r>
          </a:p>
          <a:p>
            <a:endParaRPr lang="fr-FR" sz="1400" dirty="0">
              <a:solidFill>
                <a:srgbClr val="002060"/>
              </a:solidFill>
            </a:endParaRPr>
          </a:p>
          <a:p>
            <a:r>
              <a:rPr lang="fr-FR" sz="1400" dirty="0">
                <a:solidFill>
                  <a:srgbClr val="002060"/>
                </a:solidFill>
              </a:rPr>
              <a:t>L</a:t>
            </a:r>
            <a:r>
              <a:rPr lang="fr-FR" sz="1400" dirty="0" smtClean="0">
                <a:solidFill>
                  <a:srgbClr val="002060"/>
                </a:solidFill>
              </a:rPr>
              <a:t>e </a:t>
            </a:r>
            <a:r>
              <a:rPr lang="fr-FR" sz="1400" dirty="0">
                <a:solidFill>
                  <a:srgbClr val="002060"/>
                </a:solidFill>
              </a:rPr>
              <a:t>livre complet présentant la méthode « des arbres clés » du Docteur </a:t>
            </a:r>
            <a:r>
              <a:rPr lang="fr-FR" sz="1400" b="1" dirty="0">
                <a:solidFill>
                  <a:srgbClr val="002060"/>
                </a:solidFill>
              </a:rPr>
              <a:t>Stephen </a:t>
            </a:r>
            <a:r>
              <a:rPr lang="fr-FR" sz="1400" b="1" dirty="0" smtClean="0">
                <a:solidFill>
                  <a:srgbClr val="002060"/>
                </a:solidFill>
              </a:rPr>
              <a:t>Elliott</a:t>
            </a:r>
            <a:r>
              <a:rPr lang="fr-FR" sz="1400" dirty="0">
                <a:solidFill>
                  <a:srgbClr val="002060"/>
                </a:solidFill>
              </a:rPr>
              <a:t> : </a:t>
            </a:r>
          </a:p>
          <a:p>
            <a:endParaRPr lang="fr-FR" sz="1400" dirty="0">
              <a:solidFill>
                <a:srgbClr val="002060"/>
              </a:solidFill>
            </a:endParaRPr>
          </a:p>
          <a:p>
            <a:r>
              <a:rPr lang="fr-FR" sz="1400" dirty="0" smtClean="0">
                <a:solidFill>
                  <a:srgbClr val="002060"/>
                </a:solidFill>
              </a:rPr>
              <a:t>Version Française, </a:t>
            </a:r>
            <a:r>
              <a:rPr lang="fr-FR" sz="1400" u="sng" dirty="0" smtClean="0">
                <a:hlinkClick r:id="rId10"/>
              </a:rPr>
              <a:t>http</a:t>
            </a:r>
            <a:r>
              <a:rPr lang="fr-FR" sz="1400" u="sng" dirty="0">
                <a:hlinkClick r:id="rId10"/>
              </a:rPr>
              <a:t>://www.doc-developpement-durable.org/file/Arbres-Bois-de-Rapport-Reforestation/forets-preservation-restoration/Stephen-Elliot-methode/Version-Francaise</a:t>
            </a:r>
            <a:r>
              <a:rPr lang="fr-FR" sz="1400" u="sng" dirty="0" smtClean="0">
                <a:hlinkClick r:id="rId10"/>
              </a:rPr>
              <a:t>/</a:t>
            </a:r>
            <a:endParaRPr lang="fr-FR" sz="1400" u="sng" dirty="0" smtClean="0"/>
          </a:p>
          <a:p>
            <a:endParaRPr lang="fr-FR" sz="1400" u="sng" dirty="0">
              <a:solidFill>
                <a:srgbClr val="002060"/>
              </a:solidFill>
            </a:endParaRPr>
          </a:p>
          <a:p>
            <a:r>
              <a:rPr lang="en-US" sz="1400" dirty="0">
                <a:solidFill>
                  <a:srgbClr val="002060"/>
                </a:solidFill>
              </a:rPr>
              <a:t>T</a:t>
            </a:r>
            <a:r>
              <a:rPr lang="en-US" sz="1400" dirty="0" smtClean="0">
                <a:solidFill>
                  <a:srgbClr val="002060"/>
                </a:solidFill>
              </a:rPr>
              <a:t>he </a:t>
            </a:r>
            <a:r>
              <a:rPr lang="en-US" sz="1400" dirty="0">
                <a:solidFill>
                  <a:srgbClr val="002060"/>
                </a:solidFill>
              </a:rPr>
              <a:t>complete book out the “Framework trees” methodology of Dr. </a:t>
            </a:r>
            <a:r>
              <a:rPr lang="en-US" sz="1400" b="1" dirty="0">
                <a:solidFill>
                  <a:srgbClr val="002060"/>
                </a:solidFill>
              </a:rPr>
              <a:t>Stephen </a:t>
            </a:r>
            <a:r>
              <a:rPr lang="en-US" sz="1400" b="1" dirty="0" smtClean="0">
                <a:solidFill>
                  <a:srgbClr val="002060"/>
                </a:solidFill>
              </a:rPr>
              <a:t>Elliott</a:t>
            </a:r>
            <a:r>
              <a:rPr lang="en-US" sz="1400" dirty="0">
                <a:solidFill>
                  <a:srgbClr val="002060"/>
                </a:solidFill>
              </a:rPr>
              <a:t> </a:t>
            </a:r>
            <a:r>
              <a:rPr lang="en-US" sz="1400" dirty="0" smtClean="0">
                <a:solidFill>
                  <a:srgbClr val="002060"/>
                </a:solidFill>
              </a:rPr>
              <a:t>:</a:t>
            </a:r>
            <a:endParaRPr lang="fr-FR" sz="1400" dirty="0">
              <a:solidFill>
                <a:srgbClr val="002060"/>
              </a:solidFill>
            </a:endParaRPr>
          </a:p>
          <a:p>
            <a:endParaRPr lang="en-US" sz="1400" dirty="0" smtClean="0">
              <a:solidFill>
                <a:srgbClr val="002060"/>
              </a:solidFill>
            </a:endParaRPr>
          </a:p>
          <a:p>
            <a:r>
              <a:rPr lang="en-US" sz="1400" dirty="0" smtClean="0">
                <a:solidFill>
                  <a:srgbClr val="002060"/>
                </a:solidFill>
              </a:rPr>
              <a:t>English version : </a:t>
            </a:r>
            <a:r>
              <a:rPr lang="en-US" sz="1400" u="sng" dirty="0" smtClean="0">
                <a:hlinkClick r:id="rId11"/>
              </a:rPr>
              <a:t>http</a:t>
            </a:r>
            <a:r>
              <a:rPr lang="en-US" sz="1400" u="sng" dirty="0">
                <a:hlinkClick r:id="rId11"/>
              </a:rPr>
              <a:t>://www.doc-developpement-durable.org/file/Arbres-Bois-de-Rapport-Reforestation/forets-preservation-restoration/Stephen-Elliot-methode/english-version</a:t>
            </a:r>
            <a:r>
              <a:rPr lang="en-US" sz="1400" u="sng" dirty="0" smtClean="0">
                <a:hlinkClick r:id="rId11"/>
              </a:rPr>
              <a:t>/</a:t>
            </a:r>
            <a:endParaRPr lang="fr-FR" sz="1400" dirty="0" smtClean="0">
              <a:solidFill>
                <a:srgbClr val="002060"/>
              </a:solidFill>
            </a:endParaRPr>
          </a:p>
        </p:txBody>
      </p:sp>
      <p:sp>
        <p:nvSpPr>
          <p:cNvPr id="11" name="ZoneTexte 10"/>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877084305"/>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145678" y="82068"/>
            <a:ext cx="469135" cy="232540"/>
          </a:xfrm>
        </p:spPr>
        <p:txBody>
          <a:bodyPr/>
          <a:lstStyle/>
          <a:p>
            <a:fld id="{814B13E8-1059-4FEE-952E-0153852B3488}" type="slidenum">
              <a:rPr lang="fr-FR" smtClean="0"/>
              <a:t>168</a:t>
            </a:fld>
            <a:endParaRPr lang="fr-FR" dirty="0"/>
          </a:p>
        </p:txBody>
      </p:sp>
      <p:sp>
        <p:nvSpPr>
          <p:cNvPr id="5" name="ZoneTexte 4"/>
          <p:cNvSpPr txBox="1"/>
          <p:nvPr/>
        </p:nvSpPr>
        <p:spPr>
          <a:xfrm>
            <a:off x="380246" y="402056"/>
            <a:ext cx="2701637" cy="369332"/>
          </a:xfrm>
          <a:prstGeom prst="rect">
            <a:avLst/>
          </a:prstGeom>
          <a:noFill/>
        </p:spPr>
        <p:txBody>
          <a:bodyPr wrap="none" rtlCol="0">
            <a:spAutoFit/>
          </a:bodyPr>
          <a:lstStyle/>
          <a:p>
            <a:r>
              <a:rPr lang="fr-FR" b="1" dirty="0" smtClean="0">
                <a:solidFill>
                  <a:srgbClr val="008000"/>
                </a:solidFill>
              </a:rPr>
              <a:t>A8. Annexe : Bibliographie</a:t>
            </a:r>
            <a:endParaRPr lang="fr-FR" b="1" dirty="0">
              <a:solidFill>
                <a:srgbClr val="008000"/>
              </a:solidFill>
            </a:endParaRPr>
          </a:p>
        </p:txBody>
      </p:sp>
      <p:sp>
        <p:nvSpPr>
          <p:cNvPr id="6" name="ZoneTexte 5"/>
          <p:cNvSpPr txBox="1"/>
          <p:nvPr/>
        </p:nvSpPr>
        <p:spPr>
          <a:xfrm>
            <a:off x="217283" y="896293"/>
            <a:ext cx="11778559" cy="4616648"/>
          </a:xfrm>
          <a:prstGeom prst="rect">
            <a:avLst/>
          </a:prstGeom>
          <a:noFill/>
        </p:spPr>
        <p:txBody>
          <a:bodyPr wrap="square" rtlCol="0">
            <a:spAutoFit/>
          </a:bodyPr>
          <a:lstStyle/>
          <a:p>
            <a:r>
              <a:rPr lang="fr-FR" sz="1400" b="1" dirty="0" smtClean="0">
                <a:solidFill>
                  <a:srgbClr val="002060"/>
                </a:solidFill>
              </a:rPr>
              <a:t>A8.1. Pages et sites Web :</a:t>
            </a:r>
            <a:endParaRPr lang="fr-FR" sz="1400" dirty="0" smtClean="0">
              <a:solidFill>
                <a:srgbClr val="002060"/>
              </a:solidFill>
            </a:endParaRPr>
          </a:p>
          <a:p>
            <a:endParaRPr lang="fr-FR" sz="1400" dirty="0">
              <a:solidFill>
                <a:srgbClr val="002060"/>
              </a:solidFill>
            </a:endParaRPr>
          </a:p>
          <a:p>
            <a:r>
              <a:rPr lang="fr-FR" sz="1400" dirty="0" smtClean="0">
                <a:solidFill>
                  <a:srgbClr val="002060"/>
                </a:solidFill>
              </a:rPr>
              <a:t>Sur les ignames sauvages et cultivés à Madagascar :</a:t>
            </a:r>
          </a:p>
          <a:p>
            <a:endParaRPr lang="fr-FR" sz="1400" dirty="0" smtClean="0">
              <a:solidFill>
                <a:srgbClr val="002060"/>
              </a:solidFill>
            </a:endParaRPr>
          </a:p>
          <a:p>
            <a:pPr marL="285750" indent="-285750">
              <a:buFont typeface="Arial" panose="020B0604020202020204" pitchFamily="34" charset="0"/>
              <a:buChar char="•"/>
            </a:pPr>
            <a:r>
              <a:rPr lang="fr-FR" sz="1400" dirty="0">
                <a:solidFill>
                  <a:srgbClr val="002060"/>
                </a:solidFill>
              </a:rPr>
              <a:t>Ignames cultivées ou sauvages de Madagascar, H. Perrier de la </a:t>
            </a:r>
            <a:r>
              <a:rPr lang="fr-FR" sz="1400" dirty="0" err="1">
                <a:solidFill>
                  <a:srgbClr val="002060"/>
                </a:solidFill>
              </a:rPr>
              <a:t>Bathie</a:t>
            </a:r>
            <a:r>
              <a:rPr lang="fr-FR" sz="1400" dirty="0">
                <a:solidFill>
                  <a:srgbClr val="002060"/>
                </a:solidFill>
              </a:rPr>
              <a:t>, Revue de botanique appliquée et d'agriculture coloniale, 1925, Volume 5, Numéro 46, pp. 417-422, </a:t>
            </a:r>
            <a:r>
              <a:rPr lang="fr-FR" sz="1400" dirty="0">
                <a:solidFill>
                  <a:srgbClr val="002060"/>
                </a:solidFill>
                <a:hlinkClick r:id="rId2"/>
              </a:rPr>
              <a:t>http://</a:t>
            </a:r>
            <a:r>
              <a:rPr lang="fr-FR" sz="1400" dirty="0" smtClean="0">
                <a:solidFill>
                  <a:srgbClr val="002060"/>
                </a:solidFill>
                <a:hlinkClick r:id="rId2"/>
              </a:rPr>
              <a:t>www.persee.fr/articleAsPDF/jatba_0370-3681_1925_num_5_46_4298/article_jatba_0370-3681_1925_num_5_46_4298.pdf</a:t>
            </a:r>
            <a:r>
              <a:rPr lang="fr-FR" sz="1400" dirty="0" smtClean="0">
                <a:solidFill>
                  <a:srgbClr val="002060"/>
                </a:solidFill>
              </a:rPr>
              <a:t> </a:t>
            </a:r>
            <a:endParaRPr lang="fr-FR" sz="1400" dirty="0">
              <a:solidFill>
                <a:srgbClr val="002060"/>
              </a:solidFill>
            </a:endParaRPr>
          </a:p>
          <a:p>
            <a:pPr marL="285750" indent="-285750">
              <a:buFont typeface="Arial" panose="020B0604020202020204" pitchFamily="34" charset="0"/>
              <a:buChar char="•"/>
            </a:pPr>
            <a:r>
              <a:rPr lang="fr-FR" sz="1400" dirty="0">
                <a:solidFill>
                  <a:srgbClr val="002060"/>
                </a:solidFill>
              </a:rPr>
              <a:t>Ignames sauvages et Ignames cultivées à Madagascar, Henri Jumelle, Revue de botanique appliquée et d'agriculture coloniale, 1922, Volume 2, Numéro 9, pp. 193-197, </a:t>
            </a:r>
            <a:r>
              <a:rPr lang="fr-FR" sz="1400" dirty="0">
                <a:solidFill>
                  <a:srgbClr val="002060"/>
                </a:solidFill>
                <a:hlinkClick r:id="rId3"/>
              </a:rPr>
              <a:t>http://</a:t>
            </a:r>
            <a:r>
              <a:rPr lang="fr-FR" sz="1400" dirty="0" smtClean="0">
                <a:solidFill>
                  <a:srgbClr val="002060"/>
                </a:solidFill>
                <a:hlinkClick r:id="rId3"/>
              </a:rPr>
              <a:t>www.persee.fr/articleAsPDF/jatba_0370-3681_1922_num_2_9_1354/article_jatba_0370-3681_1922_num_2_9_1354.pdf</a:t>
            </a:r>
            <a:r>
              <a:rPr lang="fr-FR" sz="1400" dirty="0" smtClean="0">
                <a:solidFill>
                  <a:srgbClr val="002060"/>
                </a:solidFill>
              </a:rPr>
              <a:t> </a:t>
            </a:r>
            <a:endParaRPr lang="fr-FR" sz="1400" dirty="0">
              <a:solidFill>
                <a:srgbClr val="002060"/>
              </a:solidFill>
            </a:endParaRPr>
          </a:p>
          <a:p>
            <a:pPr marL="285750" indent="-285750">
              <a:buFont typeface="Arial" panose="020B0604020202020204" pitchFamily="34" charset="0"/>
              <a:buChar char="•"/>
            </a:pPr>
            <a:r>
              <a:rPr lang="fr-FR" sz="1400" dirty="0">
                <a:solidFill>
                  <a:srgbClr val="002060"/>
                </a:solidFill>
              </a:rPr>
              <a:t>Les ignames de Madagascar. </a:t>
            </a:r>
            <a:r>
              <a:rPr lang="fr-FR" sz="1400" dirty="0" err="1">
                <a:solidFill>
                  <a:srgbClr val="002060"/>
                </a:solidFill>
              </a:rPr>
              <a:t>Diversite</a:t>
            </a:r>
            <a:r>
              <a:rPr lang="fr-FR" sz="1400" dirty="0">
                <a:solidFill>
                  <a:srgbClr val="002060"/>
                </a:solidFill>
              </a:rPr>
              <a:t>, utilisations et perceptions, V.-H. </a:t>
            </a:r>
            <a:r>
              <a:rPr lang="fr-FR" sz="1400" dirty="0" err="1">
                <a:solidFill>
                  <a:srgbClr val="002060"/>
                </a:solidFill>
              </a:rPr>
              <a:t>Jeannoda</a:t>
            </a:r>
            <a:r>
              <a:rPr lang="fr-FR" sz="1400" dirty="0">
                <a:solidFill>
                  <a:srgbClr val="002060"/>
                </a:solidFill>
              </a:rPr>
              <a:t>, </a:t>
            </a:r>
            <a:r>
              <a:rPr lang="fr-FR" sz="1400" dirty="0" err="1">
                <a:solidFill>
                  <a:srgbClr val="002060"/>
                </a:solidFill>
              </a:rPr>
              <a:t>Vololoniaina</a:t>
            </a:r>
            <a:r>
              <a:rPr lang="fr-FR" sz="1400" dirty="0">
                <a:solidFill>
                  <a:srgbClr val="002060"/>
                </a:solidFill>
              </a:rPr>
              <a:t> </a:t>
            </a:r>
            <a:r>
              <a:rPr lang="fr-FR" sz="1400" dirty="0" err="1">
                <a:solidFill>
                  <a:srgbClr val="002060"/>
                </a:solidFill>
              </a:rPr>
              <a:t>Jeannoda</a:t>
            </a:r>
            <a:r>
              <a:rPr lang="fr-FR" sz="1400" dirty="0">
                <a:solidFill>
                  <a:srgbClr val="002060"/>
                </a:solidFill>
              </a:rPr>
              <a:t>, Annette </a:t>
            </a:r>
            <a:r>
              <a:rPr lang="fr-FR" sz="1400" dirty="0" err="1">
                <a:solidFill>
                  <a:srgbClr val="002060"/>
                </a:solidFill>
              </a:rPr>
              <a:t>Hladik</a:t>
            </a:r>
            <a:r>
              <a:rPr lang="fr-FR" sz="1400" dirty="0">
                <a:solidFill>
                  <a:srgbClr val="002060"/>
                </a:solidFill>
              </a:rPr>
              <a:t>, Claude Marcel </a:t>
            </a:r>
            <a:r>
              <a:rPr lang="fr-FR" sz="1400" dirty="0" err="1">
                <a:solidFill>
                  <a:srgbClr val="002060"/>
                </a:solidFill>
              </a:rPr>
              <a:t>Hladik</a:t>
            </a:r>
            <a:r>
              <a:rPr lang="fr-FR" sz="1400" dirty="0">
                <a:solidFill>
                  <a:srgbClr val="002060"/>
                </a:solidFill>
              </a:rPr>
              <a:t>, 2010, </a:t>
            </a:r>
            <a:r>
              <a:rPr lang="fr-FR" sz="1400" dirty="0">
                <a:solidFill>
                  <a:srgbClr val="002060"/>
                </a:solidFill>
                <a:hlinkClick r:id="rId4"/>
              </a:rPr>
              <a:t>https://</a:t>
            </a:r>
            <a:r>
              <a:rPr lang="fr-FR" sz="1400" dirty="0" smtClean="0">
                <a:solidFill>
                  <a:srgbClr val="002060"/>
                </a:solidFill>
                <a:hlinkClick r:id="rId4"/>
              </a:rPr>
              <a:t>hal.archives-ouvertes.fr/hal-00276667/document</a:t>
            </a:r>
            <a:r>
              <a:rPr lang="fr-FR" sz="1400" dirty="0" smtClean="0">
                <a:solidFill>
                  <a:srgbClr val="002060"/>
                </a:solidFill>
              </a:rPr>
              <a:t> </a:t>
            </a:r>
            <a:endParaRPr lang="fr-FR" sz="1400" dirty="0">
              <a:solidFill>
                <a:srgbClr val="002060"/>
              </a:solidFill>
            </a:endParaRPr>
          </a:p>
          <a:p>
            <a:pPr marL="285750" indent="-285750">
              <a:buFont typeface="Arial" panose="020B0604020202020204" pitchFamily="34" charset="0"/>
              <a:buChar char="•"/>
            </a:pPr>
            <a:r>
              <a:rPr lang="fr-FR" sz="1400" dirty="0">
                <a:solidFill>
                  <a:srgbClr val="002060"/>
                </a:solidFill>
              </a:rPr>
              <a:t>Les ignames de Madagascar, </a:t>
            </a:r>
            <a:r>
              <a:rPr lang="fr-FR" sz="1400" dirty="0">
                <a:solidFill>
                  <a:srgbClr val="002060"/>
                </a:solidFill>
                <a:hlinkClick r:id="rId5"/>
              </a:rPr>
              <a:t>http://</a:t>
            </a:r>
            <a:r>
              <a:rPr lang="fr-FR" sz="1400" dirty="0" smtClean="0">
                <a:solidFill>
                  <a:srgbClr val="002060"/>
                </a:solidFill>
                <a:hlinkClick r:id="rId5"/>
              </a:rPr>
              <a:t>madagascar.cirad.fr/recherche_en_partenariat/principaux_projets/intensification_ecologique2/les_ignames_de_madagascar</a:t>
            </a:r>
            <a:r>
              <a:rPr lang="fr-FR" sz="1400" dirty="0" smtClean="0">
                <a:solidFill>
                  <a:srgbClr val="002060"/>
                </a:solidFill>
              </a:rPr>
              <a:t> </a:t>
            </a:r>
            <a:endParaRPr lang="fr-FR" sz="1400" dirty="0">
              <a:solidFill>
                <a:srgbClr val="002060"/>
              </a:solidFill>
            </a:endParaRPr>
          </a:p>
          <a:p>
            <a:pPr marL="285750" indent="-285750">
              <a:buFont typeface="Arial" panose="020B0604020202020204" pitchFamily="34" charset="0"/>
              <a:buChar char="•"/>
            </a:pPr>
            <a:r>
              <a:rPr lang="fr-FR" sz="1400" dirty="0">
                <a:solidFill>
                  <a:srgbClr val="002060"/>
                </a:solidFill>
              </a:rPr>
              <a:t>Madagascar: L`igname, le tubercule aux vertus méconnues, </a:t>
            </a:r>
            <a:r>
              <a:rPr lang="fr-FR" sz="1400" dirty="0">
                <a:solidFill>
                  <a:srgbClr val="002060"/>
                </a:solidFill>
                <a:hlinkClick r:id="rId6"/>
              </a:rPr>
              <a:t>http://</a:t>
            </a:r>
            <a:r>
              <a:rPr lang="fr-FR" sz="1400" dirty="0" smtClean="0">
                <a:solidFill>
                  <a:srgbClr val="002060"/>
                </a:solidFill>
                <a:hlinkClick r:id="rId6"/>
              </a:rPr>
              <a:t>agir.avec.madagascar.over-blog.com/article-madagascar-l-igname-le-tubercule-aux-vertus-meconnues-115306903.html</a:t>
            </a:r>
            <a:r>
              <a:rPr lang="fr-FR" sz="1400" dirty="0" smtClean="0">
                <a:solidFill>
                  <a:srgbClr val="002060"/>
                </a:solidFill>
              </a:rPr>
              <a:t> </a:t>
            </a:r>
            <a:endParaRPr lang="fr-FR" sz="1400" dirty="0">
              <a:solidFill>
                <a:srgbClr val="002060"/>
              </a:solidFill>
            </a:endParaRPr>
          </a:p>
          <a:p>
            <a:pPr marL="285750" indent="-285750">
              <a:buFont typeface="Arial" panose="020B0604020202020204" pitchFamily="34" charset="0"/>
              <a:buChar char="•"/>
            </a:pPr>
            <a:r>
              <a:rPr lang="fr-FR" sz="1400" dirty="0">
                <a:solidFill>
                  <a:srgbClr val="002060"/>
                </a:solidFill>
              </a:rPr>
              <a:t>LES IGNAMES MALGACHES UNE RESSOURCE À PRÉSERVER ET À VALORISER, Actes du Colloque International du 29 au 31 juillet 2009, Toliara, Madagascar, </a:t>
            </a:r>
            <a:r>
              <a:rPr lang="fr-FR" sz="1400" dirty="0">
                <a:solidFill>
                  <a:srgbClr val="002060"/>
                </a:solidFill>
                <a:hlinkClick r:id="rId7"/>
              </a:rPr>
              <a:t>https://</a:t>
            </a:r>
            <a:r>
              <a:rPr lang="fr-FR" sz="1400" dirty="0" smtClean="0">
                <a:solidFill>
                  <a:srgbClr val="002060"/>
                </a:solidFill>
                <a:hlinkClick r:id="rId7"/>
              </a:rPr>
              <a:t>www.mpl.ird.fr/ignames-madagascar/actes_colloques_8dec10.pdf</a:t>
            </a:r>
            <a:r>
              <a:rPr lang="fr-FR" sz="1400" dirty="0" smtClean="0">
                <a:solidFill>
                  <a:srgbClr val="002060"/>
                </a:solidFill>
              </a:rPr>
              <a:t> </a:t>
            </a:r>
            <a:endParaRPr lang="fr-FR" sz="1400" dirty="0">
              <a:solidFill>
                <a:srgbClr val="002060"/>
              </a:solidFill>
            </a:endParaRPr>
          </a:p>
          <a:p>
            <a:pPr marL="285750" indent="-285750">
              <a:buFont typeface="Arial" panose="020B0604020202020204" pitchFamily="34" charset="0"/>
              <a:buChar char="•"/>
            </a:pPr>
            <a:r>
              <a:rPr lang="fr-FR" sz="1400" dirty="0">
                <a:solidFill>
                  <a:srgbClr val="002060"/>
                </a:solidFill>
              </a:rPr>
              <a:t>Les ignames cultivées (</a:t>
            </a:r>
            <a:r>
              <a:rPr lang="fr-FR" sz="1400" dirty="0" err="1">
                <a:solidFill>
                  <a:srgbClr val="002060"/>
                </a:solidFill>
              </a:rPr>
              <a:t>Dioscorea</a:t>
            </a:r>
            <a:r>
              <a:rPr lang="fr-FR" sz="1400" dirty="0">
                <a:solidFill>
                  <a:srgbClr val="002060"/>
                </a:solidFill>
              </a:rPr>
              <a:t> </a:t>
            </a:r>
            <a:r>
              <a:rPr lang="fr-FR" sz="1400" dirty="0" err="1">
                <a:solidFill>
                  <a:srgbClr val="002060"/>
                </a:solidFill>
              </a:rPr>
              <a:t>spp</a:t>
            </a:r>
            <a:r>
              <a:rPr lang="fr-FR" sz="1400" dirty="0">
                <a:solidFill>
                  <a:srgbClr val="002060"/>
                </a:solidFill>
              </a:rPr>
              <a:t>., </a:t>
            </a:r>
            <a:r>
              <a:rPr lang="fr-FR" sz="1400" dirty="0" err="1">
                <a:solidFill>
                  <a:srgbClr val="002060"/>
                </a:solidFill>
              </a:rPr>
              <a:t>Dioscoreaceae</a:t>
            </a:r>
            <a:r>
              <a:rPr lang="fr-FR" sz="1400" dirty="0">
                <a:solidFill>
                  <a:srgbClr val="002060"/>
                </a:solidFill>
              </a:rPr>
              <a:t>) de Madagascar : diversité, distribution, usages, croyances et importance pour le développement durable à Madagascar, Mamy </a:t>
            </a:r>
            <a:r>
              <a:rPr lang="fr-FR" sz="1400" dirty="0" err="1">
                <a:solidFill>
                  <a:srgbClr val="002060"/>
                </a:solidFill>
              </a:rPr>
              <a:t>Tiana</a:t>
            </a:r>
            <a:r>
              <a:rPr lang="fr-FR" sz="1400" dirty="0">
                <a:solidFill>
                  <a:srgbClr val="002060"/>
                </a:solidFill>
              </a:rPr>
              <a:t> </a:t>
            </a:r>
            <a:r>
              <a:rPr lang="fr-FR" sz="1400" dirty="0" err="1">
                <a:solidFill>
                  <a:srgbClr val="002060"/>
                </a:solidFill>
              </a:rPr>
              <a:t>Rajaonah</a:t>
            </a:r>
            <a:r>
              <a:rPr lang="fr-FR" sz="1400" dirty="0">
                <a:solidFill>
                  <a:srgbClr val="002060"/>
                </a:solidFill>
              </a:rPr>
              <a:t>, et </a:t>
            </a:r>
            <a:r>
              <a:rPr lang="fr-FR" sz="1400" dirty="0" err="1">
                <a:solidFill>
                  <a:srgbClr val="002060"/>
                </a:solidFill>
              </a:rPr>
              <a:t>Vololoniaina</a:t>
            </a:r>
            <a:r>
              <a:rPr lang="fr-FR" sz="1400" dirty="0">
                <a:solidFill>
                  <a:srgbClr val="002060"/>
                </a:solidFill>
              </a:rPr>
              <a:t> </a:t>
            </a:r>
            <a:r>
              <a:rPr lang="fr-FR" sz="1400" dirty="0" err="1">
                <a:solidFill>
                  <a:srgbClr val="002060"/>
                </a:solidFill>
              </a:rPr>
              <a:t>Jeannoda</a:t>
            </a:r>
            <a:r>
              <a:rPr lang="fr-FR" sz="1400" dirty="0">
                <a:solidFill>
                  <a:srgbClr val="002060"/>
                </a:solidFill>
              </a:rPr>
              <a:t>, </a:t>
            </a:r>
            <a:r>
              <a:rPr lang="fr-FR" sz="1400" dirty="0">
                <a:solidFill>
                  <a:srgbClr val="002060"/>
                </a:solidFill>
                <a:hlinkClick r:id="rId8"/>
              </a:rPr>
              <a:t>http://www.qualireg.org/content/download/14997/211802/version/1/file/21+Les+ignames+cultivees+de+Madagascar+-+</a:t>
            </a:r>
            <a:r>
              <a:rPr lang="fr-FR" sz="1400" dirty="0" smtClean="0">
                <a:solidFill>
                  <a:srgbClr val="002060"/>
                </a:solidFill>
                <a:hlinkClick r:id="rId8"/>
              </a:rPr>
              <a:t>Vololoniaina+JEANNODA.pdf</a:t>
            </a:r>
            <a:r>
              <a:rPr lang="fr-FR" sz="1400" dirty="0" smtClean="0">
                <a:solidFill>
                  <a:srgbClr val="002060"/>
                </a:solidFill>
              </a:rPr>
              <a:t> </a:t>
            </a:r>
            <a:endParaRPr lang="fr-FR" sz="1400" dirty="0">
              <a:solidFill>
                <a:srgbClr val="002060"/>
              </a:solidFill>
            </a:endParaRPr>
          </a:p>
          <a:p>
            <a:pPr marL="285750" indent="-285750">
              <a:buFont typeface="Arial" panose="020B0604020202020204" pitchFamily="34" charset="0"/>
              <a:buChar char="•"/>
            </a:pPr>
            <a:r>
              <a:rPr lang="fr-FR" sz="1400" dirty="0">
                <a:solidFill>
                  <a:srgbClr val="002060"/>
                </a:solidFill>
              </a:rPr>
              <a:t>ÉTUDE ETHNOBOTANIQUE DES IGNAMES ENDÉMIQUES DANS LE BAS MANGOKY (SUD-OUEST DE MADAGASCAR) ET ESSAI DE CULTURE DE QUELQUES ESPÈCES, Stephan DAMSON, Félicitée REJO-FIENENA, Serge TOSTAIN, </a:t>
            </a:r>
            <a:r>
              <a:rPr lang="fr-FR" sz="1400" dirty="0">
                <a:solidFill>
                  <a:srgbClr val="002060"/>
                </a:solidFill>
                <a:hlinkClick r:id="rId9"/>
              </a:rPr>
              <a:t>https://</a:t>
            </a:r>
            <a:r>
              <a:rPr lang="fr-FR" sz="1400" dirty="0" smtClean="0">
                <a:solidFill>
                  <a:srgbClr val="002060"/>
                </a:solidFill>
                <a:hlinkClick r:id="rId9"/>
              </a:rPr>
              <a:t>www.mpl.ird.fr/ignames-madagascar/art5_DAMSON.pdf</a:t>
            </a:r>
            <a:r>
              <a:rPr lang="fr-FR" sz="1400" dirty="0" smtClean="0">
                <a:solidFill>
                  <a:srgbClr val="002060"/>
                </a:solidFill>
              </a:rPr>
              <a:t> </a:t>
            </a:r>
          </a:p>
        </p:txBody>
      </p:sp>
      <p:sp>
        <p:nvSpPr>
          <p:cNvPr id="11" name="ZoneTexte 10"/>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217941074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11380423" y="169516"/>
            <a:ext cx="469135" cy="232540"/>
          </a:xfrm>
        </p:spPr>
        <p:txBody>
          <a:bodyPr/>
          <a:lstStyle/>
          <a:p>
            <a:fld id="{814B13E8-1059-4FEE-952E-0153852B3488}" type="slidenum">
              <a:rPr lang="fr-FR" smtClean="0"/>
              <a:t>169</a:t>
            </a:fld>
            <a:endParaRPr lang="fr-FR" dirty="0"/>
          </a:p>
        </p:txBody>
      </p:sp>
      <p:sp>
        <p:nvSpPr>
          <p:cNvPr id="5" name="ZoneTexte 4"/>
          <p:cNvSpPr txBox="1"/>
          <p:nvPr/>
        </p:nvSpPr>
        <p:spPr>
          <a:xfrm>
            <a:off x="380246" y="402056"/>
            <a:ext cx="2701637" cy="369332"/>
          </a:xfrm>
          <a:prstGeom prst="rect">
            <a:avLst/>
          </a:prstGeom>
          <a:noFill/>
        </p:spPr>
        <p:txBody>
          <a:bodyPr wrap="none" rtlCol="0">
            <a:spAutoFit/>
          </a:bodyPr>
          <a:lstStyle/>
          <a:p>
            <a:r>
              <a:rPr lang="fr-FR" b="1" dirty="0" smtClean="0">
                <a:solidFill>
                  <a:srgbClr val="008000"/>
                </a:solidFill>
              </a:rPr>
              <a:t>A8. Annexe : Bibliographie</a:t>
            </a:r>
            <a:endParaRPr lang="fr-FR" b="1" dirty="0">
              <a:solidFill>
                <a:srgbClr val="008000"/>
              </a:solidFill>
            </a:endParaRPr>
          </a:p>
        </p:txBody>
      </p:sp>
      <p:sp>
        <p:nvSpPr>
          <p:cNvPr id="6" name="ZoneTexte 5"/>
          <p:cNvSpPr txBox="1"/>
          <p:nvPr/>
        </p:nvSpPr>
        <p:spPr>
          <a:xfrm>
            <a:off x="217283" y="896293"/>
            <a:ext cx="11777493" cy="3754874"/>
          </a:xfrm>
          <a:prstGeom prst="rect">
            <a:avLst/>
          </a:prstGeom>
          <a:noFill/>
        </p:spPr>
        <p:txBody>
          <a:bodyPr wrap="square" rtlCol="0">
            <a:spAutoFit/>
          </a:bodyPr>
          <a:lstStyle/>
          <a:p>
            <a:r>
              <a:rPr lang="fr-FR" sz="1400" b="1" dirty="0" smtClean="0">
                <a:solidFill>
                  <a:srgbClr val="002060"/>
                </a:solidFill>
              </a:rPr>
              <a:t>A8.1. Pages et sites Web (suite) :</a:t>
            </a:r>
            <a:endParaRPr lang="fr-FR" sz="1400" dirty="0" smtClean="0">
              <a:solidFill>
                <a:srgbClr val="002060"/>
              </a:solidFill>
            </a:endParaRPr>
          </a:p>
          <a:p>
            <a:endParaRPr lang="fr-FR" sz="1400" dirty="0" smtClean="0">
              <a:solidFill>
                <a:srgbClr val="002060"/>
              </a:solidFill>
            </a:endParaRPr>
          </a:p>
          <a:p>
            <a:pPr marL="285750" lvl="0" indent="-285750">
              <a:buFont typeface="Arial" panose="020B0604020202020204" pitchFamily="34" charset="0"/>
              <a:buChar char="•"/>
            </a:pPr>
            <a:r>
              <a:rPr lang="fr-FR" sz="1400" i="1" dirty="0" smtClean="0">
                <a:solidFill>
                  <a:srgbClr val="002060"/>
                </a:solidFill>
              </a:rPr>
              <a:t>Choix </a:t>
            </a:r>
            <a:r>
              <a:rPr lang="fr-FR" sz="1400" i="1" dirty="0">
                <a:solidFill>
                  <a:srgbClr val="002060"/>
                </a:solidFill>
              </a:rPr>
              <a:t>des essences pour la sylviculture à Madagascar, </a:t>
            </a:r>
            <a:r>
              <a:rPr lang="fr-FR" sz="1400" dirty="0">
                <a:solidFill>
                  <a:srgbClr val="002060"/>
                </a:solidFill>
              </a:rPr>
              <a:t> revue </a:t>
            </a:r>
            <a:r>
              <a:rPr lang="fr-FR" sz="1400" i="1" dirty="0" err="1">
                <a:solidFill>
                  <a:srgbClr val="002060"/>
                </a:solidFill>
              </a:rPr>
              <a:t>Akon’ny</a:t>
            </a:r>
            <a:r>
              <a:rPr lang="fr-FR" sz="1400" i="1" dirty="0">
                <a:solidFill>
                  <a:srgbClr val="002060"/>
                </a:solidFill>
              </a:rPr>
              <a:t> </a:t>
            </a:r>
            <a:r>
              <a:rPr lang="fr-FR" sz="1400" i="1" dirty="0" err="1">
                <a:solidFill>
                  <a:srgbClr val="002060"/>
                </a:solidFill>
              </a:rPr>
              <a:t>Ala</a:t>
            </a:r>
            <a:r>
              <a:rPr lang="fr-FR" sz="1400" dirty="0">
                <a:solidFill>
                  <a:srgbClr val="002060"/>
                </a:solidFill>
              </a:rPr>
              <a:t>, Blaser, J., </a:t>
            </a:r>
            <a:r>
              <a:rPr lang="fr-FR" sz="1400" dirty="0" err="1">
                <a:solidFill>
                  <a:srgbClr val="002060"/>
                </a:solidFill>
              </a:rPr>
              <a:t>Rajoelison</a:t>
            </a:r>
            <a:r>
              <a:rPr lang="fr-FR" sz="1400" dirty="0">
                <a:solidFill>
                  <a:srgbClr val="002060"/>
                </a:solidFill>
              </a:rPr>
              <a:t>, G., </a:t>
            </a:r>
            <a:r>
              <a:rPr lang="fr-FR" sz="1400" dirty="0" err="1">
                <a:solidFill>
                  <a:srgbClr val="002060"/>
                </a:solidFill>
              </a:rPr>
              <a:t>Tsiza</a:t>
            </a:r>
            <a:r>
              <a:rPr lang="fr-FR" sz="1400" dirty="0">
                <a:solidFill>
                  <a:srgbClr val="002060"/>
                </a:solidFill>
              </a:rPr>
              <a:t>, G., </a:t>
            </a:r>
            <a:r>
              <a:rPr lang="fr-FR" sz="1400" dirty="0" err="1">
                <a:solidFill>
                  <a:srgbClr val="002060"/>
                </a:solidFill>
              </a:rPr>
              <a:t>Rajemison</a:t>
            </a:r>
            <a:r>
              <a:rPr lang="fr-FR" sz="1400" dirty="0">
                <a:solidFill>
                  <a:srgbClr val="002060"/>
                </a:solidFill>
              </a:rPr>
              <a:t>, M., Rabevohitra, R., </a:t>
            </a:r>
            <a:r>
              <a:rPr lang="fr-FR" sz="1400" dirty="0" err="1">
                <a:solidFill>
                  <a:srgbClr val="002060"/>
                </a:solidFill>
              </a:rPr>
              <a:t>Randrianjafy</a:t>
            </a:r>
            <a:r>
              <a:rPr lang="fr-FR" sz="1400" dirty="0">
                <a:solidFill>
                  <a:srgbClr val="002060"/>
                </a:solidFill>
              </a:rPr>
              <a:t>, H., </a:t>
            </a:r>
            <a:r>
              <a:rPr lang="fr-FR" sz="1400" dirty="0" err="1">
                <a:solidFill>
                  <a:srgbClr val="002060"/>
                </a:solidFill>
              </a:rPr>
              <a:t>Razafindrianilana</a:t>
            </a:r>
            <a:r>
              <a:rPr lang="fr-FR" sz="1400" dirty="0">
                <a:solidFill>
                  <a:srgbClr val="002060"/>
                </a:solidFill>
              </a:rPr>
              <a:t>, N., </a:t>
            </a:r>
            <a:r>
              <a:rPr lang="fr-FR" sz="1400" dirty="0" err="1">
                <a:solidFill>
                  <a:srgbClr val="002060"/>
                </a:solidFill>
              </a:rPr>
              <a:t>Rakotovao</a:t>
            </a:r>
            <a:r>
              <a:rPr lang="fr-FR" sz="1400" dirty="0">
                <a:solidFill>
                  <a:srgbClr val="002060"/>
                </a:solidFill>
              </a:rPr>
              <a:t>, G. &amp; </a:t>
            </a:r>
            <a:r>
              <a:rPr lang="fr-FR" sz="1400" dirty="0" err="1">
                <a:solidFill>
                  <a:srgbClr val="002060"/>
                </a:solidFill>
              </a:rPr>
              <a:t>Comtet</a:t>
            </a:r>
            <a:r>
              <a:rPr lang="fr-FR" sz="1400" dirty="0">
                <a:solidFill>
                  <a:srgbClr val="002060"/>
                </a:solidFill>
              </a:rPr>
              <a:t>, Numéro Spécial. / Décembre 1993, ESSA-Forêt, Antananarivo, Madagascar</a:t>
            </a:r>
            <a:r>
              <a:rPr lang="fr-FR" sz="1400" dirty="0" smtClean="0">
                <a:solidFill>
                  <a:srgbClr val="002060"/>
                </a:solidFill>
              </a:rPr>
              <a:t>. a) </a:t>
            </a:r>
            <a:r>
              <a:rPr lang="fr-FR" sz="1400" dirty="0">
                <a:solidFill>
                  <a:srgbClr val="002060"/>
                </a:solidFill>
                <a:hlinkClick r:id="rId2"/>
              </a:rPr>
              <a:t>http://</a:t>
            </a:r>
            <a:r>
              <a:rPr lang="fr-FR" sz="1400" dirty="0" smtClean="0">
                <a:solidFill>
                  <a:srgbClr val="002060"/>
                </a:solidFill>
                <a:hlinkClick r:id="rId2"/>
              </a:rPr>
              <a:t>benjamin.lisan.free.fr/projetsreforestation/EssencesPourSylvicultureAMadagascar_T1.pdf</a:t>
            </a:r>
            <a:r>
              <a:rPr lang="fr-FR" sz="1400" dirty="0">
                <a:solidFill>
                  <a:srgbClr val="002060"/>
                </a:solidFill>
              </a:rPr>
              <a:t>, b) </a:t>
            </a:r>
            <a:r>
              <a:rPr lang="fr-FR" sz="1400" dirty="0">
                <a:solidFill>
                  <a:srgbClr val="002060"/>
                </a:solidFill>
                <a:hlinkClick r:id="rId3"/>
              </a:rPr>
              <a:t>http://</a:t>
            </a:r>
            <a:r>
              <a:rPr lang="fr-FR" sz="1400" dirty="0" smtClean="0">
                <a:solidFill>
                  <a:srgbClr val="002060"/>
                </a:solidFill>
                <a:hlinkClick r:id="rId3"/>
              </a:rPr>
              <a:t>benjamin.lisan.free.fr/projetsreforestation/EssencesPourSylvicultureAMadagascar_T2.pdf</a:t>
            </a:r>
            <a:r>
              <a:rPr lang="fr-FR" sz="1400" dirty="0" smtClean="0">
                <a:solidFill>
                  <a:srgbClr val="002060"/>
                </a:solidFill>
              </a:rPr>
              <a:t> </a:t>
            </a:r>
            <a:endParaRPr lang="fr-FR" sz="1400" dirty="0">
              <a:solidFill>
                <a:srgbClr val="002060"/>
              </a:solidFill>
            </a:endParaRPr>
          </a:p>
          <a:p>
            <a:pPr marL="285750" lvl="0" indent="-285750">
              <a:buFont typeface="Arial" panose="020B0604020202020204" pitchFamily="34" charset="0"/>
              <a:buChar char="•"/>
            </a:pPr>
            <a:r>
              <a:rPr lang="fr-FR" sz="1400" i="1" dirty="0">
                <a:solidFill>
                  <a:srgbClr val="002060"/>
                </a:solidFill>
              </a:rPr>
              <a:t>Fiches techniques pour promouvoir les plantations des arbres</a:t>
            </a:r>
            <a:r>
              <a:rPr lang="fr-FR" sz="1400" dirty="0">
                <a:solidFill>
                  <a:srgbClr val="002060"/>
                </a:solidFill>
              </a:rPr>
              <a:t>, Blaise Cooke, Christian </a:t>
            </a:r>
            <a:r>
              <a:rPr lang="fr-FR" sz="1400" dirty="0" err="1">
                <a:solidFill>
                  <a:srgbClr val="002060"/>
                </a:solidFill>
              </a:rPr>
              <a:t>Burren</a:t>
            </a:r>
            <a:r>
              <a:rPr lang="fr-FR" sz="1400" dirty="0">
                <a:solidFill>
                  <a:srgbClr val="002060"/>
                </a:solidFill>
              </a:rPr>
              <a:t>, Michel J. </a:t>
            </a:r>
            <a:r>
              <a:rPr lang="fr-FR" sz="1400" dirty="0" err="1">
                <a:solidFill>
                  <a:srgbClr val="002060"/>
                </a:solidFill>
              </a:rPr>
              <a:t>Rakotoniaina</a:t>
            </a:r>
            <a:r>
              <a:rPr lang="fr-FR" sz="1400" dirty="0">
                <a:solidFill>
                  <a:srgbClr val="002060"/>
                </a:solidFill>
              </a:rPr>
              <a:t>, Stève </a:t>
            </a:r>
            <a:r>
              <a:rPr lang="fr-FR" sz="1400" dirty="0" err="1">
                <a:solidFill>
                  <a:srgbClr val="002060"/>
                </a:solidFill>
              </a:rPr>
              <a:t>Ramiaramanantsoa</a:t>
            </a:r>
            <a:r>
              <a:rPr lang="fr-FR" sz="1400" dirty="0">
                <a:solidFill>
                  <a:srgbClr val="002060"/>
                </a:solidFill>
              </a:rPr>
              <a:t> (Maquette), USAID Madagascar, 2008</a:t>
            </a:r>
            <a:r>
              <a:rPr lang="fr-FR" sz="1400" dirty="0" smtClean="0">
                <a:solidFill>
                  <a:srgbClr val="002060"/>
                </a:solidFill>
              </a:rPr>
              <a:t>. </a:t>
            </a:r>
            <a:r>
              <a:rPr lang="fr-FR" sz="1400" dirty="0">
                <a:solidFill>
                  <a:srgbClr val="002060"/>
                </a:solidFill>
              </a:rPr>
              <a:t>a) </a:t>
            </a:r>
            <a:r>
              <a:rPr lang="fr-FR" sz="1400" dirty="0">
                <a:solidFill>
                  <a:srgbClr val="002060"/>
                </a:solidFill>
                <a:hlinkClick r:id="rId4"/>
              </a:rPr>
              <a:t>http://</a:t>
            </a:r>
            <a:r>
              <a:rPr lang="fr-FR" sz="1400" dirty="0" smtClean="0">
                <a:solidFill>
                  <a:srgbClr val="002060"/>
                </a:solidFill>
                <a:hlinkClick r:id="rId4"/>
              </a:rPr>
              <a:t>benjamin.lisan.free.fr/projetsreforestation/Promouvoir_la_plantation_des_arbres_a_Madagascar_T1.pdf</a:t>
            </a:r>
            <a:r>
              <a:rPr lang="fr-FR" sz="1400" dirty="0">
                <a:solidFill>
                  <a:srgbClr val="002060"/>
                </a:solidFill>
              </a:rPr>
              <a:t>, b) </a:t>
            </a:r>
            <a:r>
              <a:rPr lang="fr-FR" sz="1400" dirty="0">
                <a:solidFill>
                  <a:srgbClr val="002060"/>
                </a:solidFill>
                <a:hlinkClick r:id="rId5"/>
              </a:rPr>
              <a:t>http://benjamin.lisan.free.fr/projetsreforestation/Promouvoir_les_plantations_des_arbres_a_%</a:t>
            </a:r>
            <a:r>
              <a:rPr lang="fr-FR" sz="1400" dirty="0" smtClean="0">
                <a:solidFill>
                  <a:srgbClr val="002060"/>
                </a:solidFill>
                <a:hlinkClick r:id="rId5"/>
              </a:rPr>
              <a:t>20Madagascar_T2.pdf</a:t>
            </a:r>
            <a:r>
              <a:rPr lang="fr-FR" sz="1400" dirty="0">
                <a:solidFill>
                  <a:srgbClr val="002060"/>
                </a:solidFill>
              </a:rPr>
              <a:t>, c) </a:t>
            </a:r>
            <a:r>
              <a:rPr lang="fr-FR" sz="1400" dirty="0">
                <a:solidFill>
                  <a:srgbClr val="002060"/>
                </a:solidFill>
                <a:hlinkClick r:id="rId6"/>
              </a:rPr>
              <a:t>http://benjamin.lisan.free.fr/projetsreforestation/Promouvoir_les_plantations_des_arbres_a_%</a:t>
            </a:r>
            <a:r>
              <a:rPr lang="fr-FR" sz="1400" dirty="0" smtClean="0">
                <a:solidFill>
                  <a:srgbClr val="002060"/>
                </a:solidFill>
                <a:hlinkClick r:id="rId6"/>
              </a:rPr>
              <a:t>20Madagascar_T3.pdf</a:t>
            </a:r>
            <a:r>
              <a:rPr lang="fr-FR" sz="1400" dirty="0" smtClean="0">
                <a:solidFill>
                  <a:srgbClr val="002060"/>
                </a:solidFill>
              </a:rPr>
              <a:t> </a:t>
            </a:r>
            <a:endParaRPr lang="fr-FR" sz="1400" dirty="0">
              <a:solidFill>
                <a:srgbClr val="002060"/>
              </a:solidFill>
            </a:endParaRPr>
          </a:p>
          <a:p>
            <a:pPr marL="285750" lvl="0" indent="-285750">
              <a:buFont typeface="Arial" panose="020B0604020202020204" pitchFamily="34" charset="0"/>
              <a:buChar char="•"/>
            </a:pPr>
            <a:r>
              <a:rPr lang="fr-FR" sz="1400" i="1" dirty="0">
                <a:solidFill>
                  <a:srgbClr val="002060"/>
                </a:solidFill>
              </a:rPr>
              <a:t>Bois précieux de Madagascar</a:t>
            </a:r>
            <a:r>
              <a:rPr lang="fr-FR" sz="1400" dirty="0">
                <a:solidFill>
                  <a:srgbClr val="002060"/>
                </a:solidFill>
              </a:rPr>
              <a:t>, Service des eaux et forêt, Décembre 1981, </a:t>
            </a:r>
            <a:r>
              <a:rPr lang="fr-FR" sz="1400" u="sng" dirty="0">
                <a:solidFill>
                  <a:srgbClr val="002060"/>
                </a:solidFill>
                <a:hlinkClick r:id="rId7"/>
              </a:rPr>
              <a:t>http://www.cidst.mg/forma/page_recherche_theme.php?soustheme=Foresterie</a:t>
            </a:r>
            <a:r>
              <a:rPr lang="fr-FR" sz="1400" dirty="0">
                <a:solidFill>
                  <a:srgbClr val="002060"/>
                </a:solidFill>
              </a:rPr>
              <a:t> &amp; </a:t>
            </a:r>
            <a:r>
              <a:rPr lang="fr-FR" sz="1400" u="sng" dirty="0">
                <a:solidFill>
                  <a:srgbClr val="002060"/>
                </a:solidFill>
                <a:hlinkClick r:id="rId8"/>
              </a:rPr>
              <a:t>http://benjamin.lisan.free.fr/projetsreforestation/Bois_precieux_de_Madagascar.pdf</a:t>
            </a:r>
            <a:r>
              <a:rPr lang="fr-FR" sz="1400" dirty="0">
                <a:solidFill>
                  <a:srgbClr val="002060"/>
                </a:solidFill>
              </a:rPr>
              <a:t> </a:t>
            </a:r>
          </a:p>
          <a:p>
            <a:pPr marL="285750" lvl="0" indent="-285750">
              <a:buFont typeface="Arial" panose="020B0604020202020204" pitchFamily="34" charset="0"/>
              <a:buChar char="•"/>
            </a:pPr>
            <a:r>
              <a:rPr lang="fr-FR" sz="1400" dirty="0" smtClean="0">
                <a:solidFill>
                  <a:srgbClr val="002060"/>
                </a:solidFill>
              </a:rPr>
              <a:t>CD-Rom </a:t>
            </a:r>
            <a:r>
              <a:rPr lang="fr-FR" sz="1400" dirty="0">
                <a:solidFill>
                  <a:srgbClr val="002060"/>
                </a:solidFill>
              </a:rPr>
              <a:t>: Plantes médicinales de Madagascar, Pierre </a:t>
            </a:r>
            <a:r>
              <a:rPr lang="fr-FR" sz="1400" dirty="0" err="1">
                <a:solidFill>
                  <a:srgbClr val="002060"/>
                </a:solidFill>
              </a:rPr>
              <a:t>Boiteau</a:t>
            </a:r>
            <a:r>
              <a:rPr lang="fr-FR" sz="1400" dirty="0">
                <a:solidFill>
                  <a:srgbClr val="002060"/>
                </a:solidFill>
              </a:rPr>
              <a:t> et Lucile Allorge-Boiteau, Éditions île rouge, Troisième Édition, 2003, </a:t>
            </a:r>
            <a:r>
              <a:rPr lang="fr-FR" sz="1400" dirty="0">
                <a:solidFill>
                  <a:srgbClr val="002060"/>
                </a:solidFill>
                <a:hlinkClick r:id="rId9"/>
              </a:rPr>
              <a:t>http://</a:t>
            </a:r>
            <a:r>
              <a:rPr lang="fr-FR" sz="1400" dirty="0" smtClean="0">
                <a:solidFill>
                  <a:srgbClr val="002060"/>
                </a:solidFill>
                <a:hlinkClick r:id="rId9"/>
              </a:rPr>
              <a:t>www.ilerouge.org/spip/spip.php?article48</a:t>
            </a:r>
            <a:r>
              <a:rPr lang="fr-FR" sz="1400" dirty="0" smtClean="0">
                <a:solidFill>
                  <a:srgbClr val="002060"/>
                </a:solidFill>
              </a:rPr>
              <a:t> </a:t>
            </a:r>
          </a:p>
          <a:p>
            <a:pPr marL="285750" lvl="0" indent="-285750">
              <a:buFont typeface="Arial" panose="020B0604020202020204" pitchFamily="34" charset="0"/>
              <a:buChar char="•"/>
            </a:pPr>
            <a:r>
              <a:rPr lang="fr-FR" sz="1400" dirty="0" smtClean="0">
                <a:solidFill>
                  <a:srgbClr val="002060"/>
                </a:solidFill>
              </a:rPr>
              <a:t>Dalbergia [de </a:t>
            </a:r>
            <a:r>
              <a:rPr lang="fr-FR" sz="1400" dirty="0">
                <a:solidFill>
                  <a:srgbClr val="002060"/>
                </a:solidFill>
              </a:rPr>
              <a:t>Madagascar], Laboratoire de Biodiversité et de </a:t>
            </a:r>
            <a:r>
              <a:rPr lang="fr-FR" sz="1400" dirty="0" smtClean="0">
                <a:solidFill>
                  <a:srgbClr val="002060"/>
                </a:solidFill>
              </a:rPr>
              <a:t>Biotechnologie, </a:t>
            </a:r>
            <a:r>
              <a:rPr lang="fr-FR" sz="1400" dirty="0">
                <a:solidFill>
                  <a:srgbClr val="002060"/>
                </a:solidFill>
                <a:hlinkClick r:id="rId10"/>
              </a:rPr>
              <a:t>http://</a:t>
            </a:r>
            <a:r>
              <a:rPr lang="fr-FR" sz="1400" dirty="0" smtClean="0">
                <a:solidFill>
                  <a:srgbClr val="002060"/>
                </a:solidFill>
                <a:hlinkClick r:id="rId10"/>
              </a:rPr>
              <a:t>www.imra-ratsimamanga.org/autre_dalbergia.htm</a:t>
            </a:r>
            <a:r>
              <a:rPr lang="fr-FR" sz="1400" dirty="0" smtClean="0">
                <a:solidFill>
                  <a:srgbClr val="002060"/>
                </a:solidFill>
              </a:rPr>
              <a:t> </a:t>
            </a:r>
          </a:p>
          <a:p>
            <a:pPr marL="285750" lvl="0" indent="-285750">
              <a:buFont typeface="Arial" panose="020B0604020202020204" pitchFamily="34" charset="0"/>
              <a:buChar char="•"/>
            </a:pPr>
            <a:r>
              <a:rPr lang="en-US" sz="1400" dirty="0">
                <a:solidFill>
                  <a:srgbClr val="002060"/>
                </a:solidFill>
              </a:rPr>
              <a:t>Threshold response of </a:t>
            </a:r>
            <a:r>
              <a:rPr lang="en-US" sz="1400" dirty="0" smtClean="0">
                <a:solidFill>
                  <a:srgbClr val="002060"/>
                </a:solidFill>
              </a:rPr>
              <a:t>Madagascar’s </a:t>
            </a:r>
            <a:r>
              <a:rPr lang="en-US" sz="1400" dirty="0">
                <a:solidFill>
                  <a:srgbClr val="002060"/>
                </a:solidFill>
              </a:rPr>
              <a:t>littoral forest to sea-level rise, </a:t>
            </a:r>
            <a:r>
              <a:rPr lang="en-US" sz="1400" dirty="0">
                <a:solidFill>
                  <a:srgbClr val="002060"/>
                </a:solidFill>
                <a:hlinkClick r:id="rId11"/>
              </a:rPr>
              <a:t>http://</a:t>
            </a:r>
            <a:r>
              <a:rPr lang="en-US" sz="1400" dirty="0" smtClean="0">
                <a:solidFill>
                  <a:srgbClr val="002060"/>
                </a:solidFill>
                <a:hlinkClick r:id="rId11"/>
              </a:rPr>
              <a:t>www.uib.no/filearchive/virah-swamy_et_al_geb_2009.pdf</a:t>
            </a:r>
            <a:r>
              <a:rPr lang="en-US" sz="1400" dirty="0" smtClean="0">
                <a:solidFill>
                  <a:srgbClr val="002060"/>
                </a:solidFill>
              </a:rPr>
              <a:t> &amp; </a:t>
            </a:r>
            <a:r>
              <a:rPr lang="en-US" sz="1400" dirty="0" smtClean="0">
                <a:solidFill>
                  <a:srgbClr val="002060"/>
                </a:solidFill>
                <a:hlinkClick r:id="rId12"/>
              </a:rPr>
              <a:t>http</a:t>
            </a:r>
            <a:r>
              <a:rPr lang="en-US" sz="1400" dirty="0">
                <a:solidFill>
                  <a:srgbClr val="002060"/>
                </a:solidFill>
                <a:hlinkClick r:id="rId12"/>
              </a:rPr>
              <a:t>://www.researchgate.net/publication/227499125_Threshold_response_of_Madagascars_littoral_forest_to_sea-level_rise._</a:t>
            </a:r>
            <a:r>
              <a:rPr lang="en-US" sz="1400" dirty="0" smtClean="0">
                <a:solidFill>
                  <a:srgbClr val="002060"/>
                </a:solidFill>
                <a:hlinkClick r:id="rId12"/>
              </a:rPr>
              <a:t>Global_Ecol_Biogeogr</a:t>
            </a:r>
            <a:r>
              <a:rPr lang="en-US" sz="1400" dirty="0" smtClean="0">
                <a:solidFill>
                  <a:srgbClr val="002060"/>
                </a:solidFill>
              </a:rPr>
              <a:t> </a:t>
            </a:r>
          </a:p>
        </p:txBody>
      </p:sp>
      <p:sp>
        <p:nvSpPr>
          <p:cNvPr id="7" name="ZoneTexte 6"/>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38897021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52400" y="126193"/>
            <a:ext cx="792664" cy="310035"/>
          </a:xfrm>
        </p:spPr>
        <p:txBody>
          <a:bodyPr/>
          <a:lstStyle/>
          <a:p>
            <a:fld id="{814B13E8-1059-4FEE-952E-0153852B3488}" type="slidenum">
              <a:rPr lang="fr-FR" smtClean="0"/>
              <a:t>17</a:t>
            </a:fld>
            <a:endParaRPr lang="fr-FR" dirty="0"/>
          </a:p>
        </p:txBody>
      </p:sp>
      <p:sp>
        <p:nvSpPr>
          <p:cNvPr id="4" name="ZoneTexte 3"/>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5" name="ZoneTexte 4"/>
          <p:cNvSpPr txBox="1"/>
          <p:nvPr/>
        </p:nvSpPr>
        <p:spPr>
          <a:xfrm>
            <a:off x="304800" y="1061158"/>
            <a:ext cx="11469511" cy="4247317"/>
          </a:xfrm>
          <a:prstGeom prst="rect">
            <a:avLst/>
          </a:prstGeom>
          <a:noFill/>
        </p:spPr>
        <p:txBody>
          <a:bodyPr wrap="square" rtlCol="0">
            <a:spAutoFit/>
          </a:bodyPr>
          <a:lstStyle/>
          <a:p>
            <a:pPr algn="just"/>
            <a:r>
              <a:rPr lang="fr-FR" b="1" dirty="0" smtClean="0">
                <a:solidFill>
                  <a:srgbClr val="008000"/>
                </a:solidFill>
              </a:rPr>
              <a:t>Calendrier de l’entretien </a:t>
            </a:r>
            <a:r>
              <a:rPr lang="fr-FR" dirty="0" smtClean="0">
                <a:solidFill>
                  <a:srgbClr val="008000"/>
                </a:solidFill>
              </a:rPr>
              <a:t>:</a:t>
            </a:r>
            <a:endParaRPr lang="fr-FR" dirty="0">
              <a:solidFill>
                <a:srgbClr val="008000"/>
              </a:solidFill>
            </a:endParaRPr>
          </a:p>
          <a:p>
            <a:pPr algn="just"/>
            <a:r>
              <a:rPr lang="fr-FR" dirty="0">
                <a:solidFill>
                  <a:srgbClr val="008000"/>
                </a:solidFill>
              </a:rPr>
              <a:t>• fréquence prévue:</a:t>
            </a:r>
          </a:p>
          <a:p>
            <a:pPr algn="just"/>
            <a:r>
              <a:rPr lang="fr-FR" dirty="0">
                <a:solidFill>
                  <a:srgbClr val="008000"/>
                </a:solidFill>
              </a:rPr>
              <a:t>1er mois - deux fois par semaine pour l'arrosage</a:t>
            </a:r>
          </a:p>
          <a:p>
            <a:pPr algn="just"/>
            <a:r>
              <a:rPr lang="fr-FR" dirty="0">
                <a:solidFill>
                  <a:srgbClr val="008000"/>
                </a:solidFill>
              </a:rPr>
              <a:t>1er-2ème année - 6 mois</a:t>
            </a:r>
          </a:p>
          <a:p>
            <a:pPr algn="just"/>
            <a:r>
              <a:rPr lang="fr-FR" dirty="0">
                <a:solidFill>
                  <a:srgbClr val="008000"/>
                </a:solidFill>
              </a:rPr>
              <a:t>3e années -5ème - annuelle</a:t>
            </a:r>
          </a:p>
          <a:p>
            <a:pPr algn="just"/>
            <a:r>
              <a:rPr lang="fr-FR" dirty="0">
                <a:solidFill>
                  <a:srgbClr val="008000"/>
                </a:solidFill>
              </a:rPr>
              <a:t>• Un suivi régulier de </a:t>
            </a:r>
            <a:r>
              <a:rPr lang="fr-FR" dirty="0" smtClean="0">
                <a:solidFill>
                  <a:srgbClr val="008000"/>
                </a:solidFill>
              </a:rPr>
              <a:t>la zone plantée </a:t>
            </a:r>
            <a:r>
              <a:rPr lang="fr-FR" dirty="0">
                <a:solidFill>
                  <a:srgbClr val="008000"/>
                </a:solidFill>
              </a:rPr>
              <a:t>permettra de déterminer la nécessité d'un contrôle plus fréquent des mauvaises </a:t>
            </a:r>
            <a:r>
              <a:rPr lang="fr-FR" dirty="0" smtClean="0">
                <a:solidFill>
                  <a:srgbClr val="008000"/>
                </a:solidFill>
              </a:rPr>
              <a:t>herbes, </a:t>
            </a:r>
            <a:r>
              <a:rPr lang="fr-FR" dirty="0">
                <a:solidFill>
                  <a:srgbClr val="008000"/>
                </a:solidFill>
              </a:rPr>
              <a:t>après la plantation</a:t>
            </a:r>
            <a:r>
              <a:rPr lang="fr-FR" dirty="0" smtClean="0">
                <a:solidFill>
                  <a:srgbClr val="008000"/>
                </a:solidFill>
              </a:rPr>
              <a:t>.</a:t>
            </a:r>
          </a:p>
          <a:p>
            <a:pPr algn="just"/>
            <a:endParaRPr lang="fr-FR" dirty="0">
              <a:solidFill>
                <a:srgbClr val="008000"/>
              </a:solidFill>
            </a:endParaRPr>
          </a:p>
          <a:p>
            <a:pPr algn="just"/>
            <a:r>
              <a:rPr lang="fr-FR" b="1" dirty="0" smtClean="0">
                <a:solidFill>
                  <a:srgbClr val="008000"/>
                </a:solidFill>
              </a:rPr>
              <a:t>Défis</a:t>
            </a:r>
            <a:endParaRPr lang="fr-FR" b="1" dirty="0">
              <a:solidFill>
                <a:srgbClr val="008000"/>
              </a:solidFill>
            </a:endParaRPr>
          </a:p>
          <a:p>
            <a:pPr algn="just"/>
            <a:r>
              <a:rPr lang="fr-FR" dirty="0">
                <a:solidFill>
                  <a:srgbClr val="008000"/>
                </a:solidFill>
              </a:rPr>
              <a:t>• Limitation </a:t>
            </a:r>
            <a:r>
              <a:rPr lang="fr-FR" dirty="0" smtClean="0">
                <a:solidFill>
                  <a:srgbClr val="008000"/>
                </a:solidFill>
              </a:rPr>
              <a:t>des espèces </a:t>
            </a:r>
            <a:r>
              <a:rPr lang="fr-FR" dirty="0">
                <a:solidFill>
                  <a:srgbClr val="008000"/>
                </a:solidFill>
              </a:rPr>
              <a:t>de plantes</a:t>
            </a:r>
            <a:r>
              <a:rPr lang="fr-FR" dirty="0" smtClean="0">
                <a:solidFill>
                  <a:srgbClr val="008000"/>
                </a:solidFill>
              </a:rPr>
              <a:t> </a:t>
            </a:r>
            <a:r>
              <a:rPr lang="fr-FR" dirty="0">
                <a:solidFill>
                  <a:srgbClr val="008000"/>
                </a:solidFill>
              </a:rPr>
              <a:t>disponibles</a:t>
            </a:r>
            <a:r>
              <a:rPr lang="fr-FR" dirty="0" smtClean="0">
                <a:solidFill>
                  <a:srgbClr val="008000"/>
                </a:solidFill>
              </a:rPr>
              <a:t> </a:t>
            </a:r>
            <a:r>
              <a:rPr lang="fr-FR" dirty="0">
                <a:solidFill>
                  <a:srgbClr val="008000"/>
                </a:solidFill>
              </a:rPr>
              <a:t>et le nombre que nous pouvons </a:t>
            </a:r>
            <a:r>
              <a:rPr lang="fr-FR" dirty="0" smtClean="0">
                <a:solidFill>
                  <a:srgbClr val="008000"/>
                </a:solidFill>
              </a:rPr>
              <a:t>propager, pour </a:t>
            </a:r>
            <a:r>
              <a:rPr lang="fr-FR" dirty="0">
                <a:solidFill>
                  <a:srgbClr val="008000"/>
                </a:solidFill>
              </a:rPr>
              <a:t>satisfaire la demande locale </a:t>
            </a:r>
            <a:r>
              <a:rPr lang="fr-FR" dirty="0" smtClean="0">
                <a:solidFill>
                  <a:srgbClr val="008000"/>
                </a:solidFill>
              </a:rPr>
              <a:t>en reboisement.</a:t>
            </a:r>
            <a:endParaRPr lang="fr-FR" dirty="0">
              <a:solidFill>
                <a:srgbClr val="008000"/>
              </a:solidFill>
            </a:endParaRPr>
          </a:p>
          <a:p>
            <a:pPr algn="just"/>
            <a:r>
              <a:rPr lang="fr-FR" dirty="0">
                <a:solidFill>
                  <a:srgbClr val="008000"/>
                </a:solidFill>
              </a:rPr>
              <a:t>• </a:t>
            </a:r>
            <a:r>
              <a:rPr lang="fr-FR" dirty="0" smtClean="0">
                <a:solidFill>
                  <a:srgbClr val="008000"/>
                </a:solidFill>
              </a:rPr>
              <a:t>Arriver à effectuer </a:t>
            </a:r>
            <a:r>
              <a:rPr lang="fr-FR" dirty="0">
                <a:solidFill>
                  <a:srgbClr val="008000"/>
                </a:solidFill>
              </a:rPr>
              <a:t>le </a:t>
            </a:r>
            <a:r>
              <a:rPr lang="fr-FR" dirty="0" smtClean="0">
                <a:solidFill>
                  <a:srgbClr val="008000"/>
                </a:solidFill>
              </a:rPr>
              <a:t>reboisement dans des </a:t>
            </a:r>
            <a:r>
              <a:rPr lang="fr-FR" dirty="0">
                <a:solidFill>
                  <a:srgbClr val="008000"/>
                </a:solidFill>
              </a:rPr>
              <a:t>sites dégradés inaccessibles aux véhicules / </a:t>
            </a:r>
            <a:r>
              <a:rPr lang="fr-FR" dirty="0" smtClean="0">
                <a:solidFill>
                  <a:srgbClr val="008000"/>
                </a:solidFill>
              </a:rPr>
              <a:t>machines (en supposant qu’on pourrait plus tard en disposer).</a:t>
            </a:r>
            <a:endParaRPr lang="fr-FR" dirty="0">
              <a:solidFill>
                <a:srgbClr val="008000"/>
              </a:solidFill>
            </a:endParaRPr>
          </a:p>
          <a:p>
            <a:pPr algn="just"/>
            <a:r>
              <a:rPr lang="fr-FR" dirty="0">
                <a:solidFill>
                  <a:srgbClr val="008000"/>
                </a:solidFill>
              </a:rPr>
              <a:t>• </a:t>
            </a:r>
            <a:r>
              <a:rPr lang="fr-FR" dirty="0" smtClean="0">
                <a:solidFill>
                  <a:srgbClr val="FF0000"/>
                </a:solidFill>
              </a:rPr>
              <a:t>Ressources humaines limitées </a:t>
            </a:r>
            <a:r>
              <a:rPr lang="fr-FR" dirty="0">
                <a:solidFill>
                  <a:srgbClr val="FF0000"/>
                </a:solidFill>
              </a:rPr>
              <a:t>pour le suivi et la surveillance à long terme des parcelles </a:t>
            </a:r>
            <a:r>
              <a:rPr lang="fr-FR" dirty="0" smtClean="0">
                <a:solidFill>
                  <a:srgbClr val="FF0000"/>
                </a:solidFill>
              </a:rPr>
              <a:t>reboisées (surveillance des feux, des abattages sauvages / illégaux / les vols).</a:t>
            </a:r>
            <a:endParaRPr lang="fr-FR" dirty="0">
              <a:solidFill>
                <a:srgbClr val="FF0000"/>
              </a:solidFill>
            </a:endParaRPr>
          </a:p>
        </p:txBody>
      </p:sp>
      <p:sp>
        <p:nvSpPr>
          <p:cNvPr id="10" name="Rectangle 9"/>
          <p:cNvSpPr/>
          <p:nvPr/>
        </p:nvSpPr>
        <p:spPr>
          <a:xfrm>
            <a:off x="152400" y="564026"/>
            <a:ext cx="3331489" cy="369332"/>
          </a:xfrm>
          <a:prstGeom prst="rect">
            <a:avLst/>
          </a:prstGeom>
        </p:spPr>
        <p:txBody>
          <a:bodyPr wrap="none">
            <a:spAutoFit/>
          </a:bodyPr>
          <a:lstStyle/>
          <a:p>
            <a:r>
              <a:rPr lang="fr-FR" dirty="0">
                <a:solidFill>
                  <a:srgbClr val="008000"/>
                </a:solidFill>
              </a:rPr>
              <a:t>1ter. </a:t>
            </a:r>
            <a:r>
              <a:rPr lang="fr-FR" b="1" dirty="0">
                <a:solidFill>
                  <a:srgbClr val="008000"/>
                </a:solidFill>
              </a:rPr>
              <a:t>Description du </a:t>
            </a:r>
            <a:r>
              <a:rPr lang="fr-FR" b="1" dirty="0" smtClean="0">
                <a:solidFill>
                  <a:srgbClr val="008000"/>
                </a:solidFill>
              </a:rPr>
              <a:t>projet</a:t>
            </a:r>
            <a:r>
              <a:rPr lang="fr-FR" dirty="0" smtClean="0">
                <a:solidFill>
                  <a:srgbClr val="008000"/>
                </a:solidFill>
              </a:rPr>
              <a:t> (suite)</a:t>
            </a:r>
            <a:endParaRPr lang="fr-FR" b="1" dirty="0">
              <a:solidFill>
                <a:srgbClr val="008000"/>
              </a:solidFill>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4533" y="748692"/>
            <a:ext cx="1219200" cy="1514475"/>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7243" y="220625"/>
            <a:ext cx="1440745" cy="2145457"/>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2736" y="281210"/>
            <a:ext cx="1171575" cy="1781175"/>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0533" y="910917"/>
            <a:ext cx="1151468" cy="1151468"/>
          </a:xfrm>
          <a:prstGeom prst="rect">
            <a:avLst/>
          </a:prstGeom>
        </p:spPr>
      </p:pic>
    </p:spTree>
    <p:extLst>
      <p:ext uri="{BB962C8B-B14F-4D97-AF65-F5344CB8AC3E}">
        <p14:creationId xmlns:p14="http://schemas.microsoft.com/office/powerpoint/2010/main" val="1993184407"/>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11380423" y="169516"/>
            <a:ext cx="469135" cy="232540"/>
          </a:xfrm>
        </p:spPr>
        <p:txBody>
          <a:bodyPr/>
          <a:lstStyle/>
          <a:p>
            <a:fld id="{814B13E8-1059-4FEE-952E-0153852B3488}" type="slidenum">
              <a:rPr lang="fr-FR" smtClean="0"/>
              <a:t>170</a:t>
            </a:fld>
            <a:endParaRPr lang="fr-FR" dirty="0"/>
          </a:p>
        </p:txBody>
      </p:sp>
      <p:sp>
        <p:nvSpPr>
          <p:cNvPr id="5" name="ZoneTexte 4"/>
          <p:cNvSpPr txBox="1"/>
          <p:nvPr/>
        </p:nvSpPr>
        <p:spPr>
          <a:xfrm>
            <a:off x="380246" y="402056"/>
            <a:ext cx="2701637" cy="369332"/>
          </a:xfrm>
          <a:prstGeom prst="rect">
            <a:avLst/>
          </a:prstGeom>
          <a:noFill/>
        </p:spPr>
        <p:txBody>
          <a:bodyPr wrap="none" rtlCol="0">
            <a:spAutoFit/>
          </a:bodyPr>
          <a:lstStyle/>
          <a:p>
            <a:r>
              <a:rPr lang="fr-FR" b="1" dirty="0" smtClean="0">
                <a:solidFill>
                  <a:srgbClr val="008000"/>
                </a:solidFill>
              </a:rPr>
              <a:t>A8. Annexe : Bibliographie</a:t>
            </a:r>
            <a:endParaRPr lang="fr-FR" b="1" dirty="0">
              <a:solidFill>
                <a:srgbClr val="008000"/>
              </a:solidFill>
            </a:endParaRPr>
          </a:p>
        </p:txBody>
      </p:sp>
      <p:sp>
        <p:nvSpPr>
          <p:cNvPr id="6" name="ZoneTexte 5"/>
          <p:cNvSpPr txBox="1"/>
          <p:nvPr/>
        </p:nvSpPr>
        <p:spPr>
          <a:xfrm>
            <a:off x="217283" y="896293"/>
            <a:ext cx="11778559" cy="5478423"/>
          </a:xfrm>
          <a:prstGeom prst="rect">
            <a:avLst/>
          </a:prstGeom>
          <a:noFill/>
        </p:spPr>
        <p:txBody>
          <a:bodyPr wrap="square" rtlCol="0">
            <a:spAutoFit/>
          </a:bodyPr>
          <a:lstStyle/>
          <a:p>
            <a:r>
              <a:rPr lang="fr-FR" sz="1400" b="1" dirty="0" smtClean="0">
                <a:solidFill>
                  <a:srgbClr val="002060"/>
                </a:solidFill>
              </a:rPr>
              <a:t>A8.2</a:t>
            </a:r>
            <a:r>
              <a:rPr lang="fr-FR" sz="1400" b="1" dirty="0">
                <a:solidFill>
                  <a:srgbClr val="002060"/>
                </a:solidFill>
              </a:rPr>
              <a:t>. Articles ou documents </a:t>
            </a:r>
            <a:r>
              <a:rPr lang="fr-FR" sz="1400" b="1" dirty="0" smtClean="0">
                <a:solidFill>
                  <a:srgbClr val="002060"/>
                </a:solidFill>
              </a:rPr>
              <a:t>en Anglais :</a:t>
            </a:r>
            <a:endParaRPr lang="fr-FR" sz="1400" dirty="0" smtClean="0">
              <a:solidFill>
                <a:srgbClr val="002060"/>
              </a:solidFill>
            </a:endParaRPr>
          </a:p>
          <a:p>
            <a:endParaRPr lang="fr-FR" sz="1400" dirty="0" smtClean="0">
              <a:solidFill>
                <a:srgbClr val="002060"/>
              </a:solidFill>
            </a:endParaRPr>
          </a:p>
          <a:p>
            <a:pPr marL="342900" lvl="0" indent="-342900" eaLnBrk="0" fontAlgn="base" hangingPunct="0">
              <a:buFont typeface="+mj-lt"/>
              <a:buAutoNum type="arabicPeriod"/>
            </a:pPr>
            <a:r>
              <a:rPr lang="en-US" sz="1400" dirty="0" err="1">
                <a:solidFill>
                  <a:srgbClr val="002060"/>
                </a:solidFill>
              </a:rPr>
              <a:t>Gearv</a:t>
            </a:r>
            <a:r>
              <a:rPr lang="en-US" sz="1400" dirty="0">
                <a:solidFill>
                  <a:srgbClr val="002060"/>
                </a:solidFill>
              </a:rPr>
              <a:t>, T. F. and Harding, W. G. 1984. The effects of leaf quantity and trimming on rooting success with </a:t>
            </a:r>
            <a:r>
              <a:rPr lang="en-US" sz="1400" i="1" dirty="0">
                <a:solidFill>
                  <a:srgbClr val="002060"/>
                </a:solidFill>
              </a:rPr>
              <a:t>Eucalyptus </a:t>
            </a:r>
            <a:r>
              <a:rPr lang="en-US" sz="1400" i="1" dirty="0" err="1">
                <a:solidFill>
                  <a:srgbClr val="002060"/>
                </a:solidFill>
              </a:rPr>
              <a:t>camaidulensis</a:t>
            </a:r>
            <a:r>
              <a:rPr lang="en-US" sz="1400" dirty="0">
                <a:solidFill>
                  <a:srgbClr val="002060"/>
                </a:solidFill>
              </a:rPr>
              <a:t> </a:t>
            </a:r>
            <a:r>
              <a:rPr lang="en-US" sz="1400" dirty="0" err="1">
                <a:solidFill>
                  <a:srgbClr val="002060"/>
                </a:solidFill>
              </a:rPr>
              <a:t>Dehn</a:t>
            </a:r>
            <a:r>
              <a:rPr lang="en-US" sz="1400" dirty="0">
                <a:solidFill>
                  <a:srgbClr val="002060"/>
                </a:solidFill>
              </a:rPr>
              <a:t>. cuttings. Commonwealth Forestry </a:t>
            </a:r>
            <a:r>
              <a:rPr lang="en-US" sz="1400" dirty="0" err="1">
                <a:solidFill>
                  <a:srgbClr val="002060"/>
                </a:solidFill>
              </a:rPr>
              <a:t>RePiew</a:t>
            </a:r>
            <a:r>
              <a:rPr lang="en-US" sz="1400" dirty="0">
                <a:solidFill>
                  <a:srgbClr val="002060"/>
                </a:solidFill>
              </a:rPr>
              <a:t> 63 : 225-230.</a:t>
            </a:r>
            <a:endParaRPr lang="fr-FR" sz="1400" dirty="0">
              <a:solidFill>
                <a:srgbClr val="002060"/>
              </a:solidFill>
            </a:endParaRPr>
          </a:p>
          <a:p>
            <a:pPr marL="342900" lvl="0" indent="-342900" eaLnBrk="0" fontAlgn="base" hangingPunct="0">
              <a:buFont typeface="+mj-lt"/>
              <a:buAutoNum type="arabicPeriod"/>
            </a:pPr>
            <a:r>
              <a:rPr lang="en-US" sz="1400" dirty="0" err="1">
                <a:solidFill>
                  <a:srgbClr val="002060"/>
                </a:solidFill>
              </a:rPr>
              <a:t>Hoiviand</a:t>
            </a:r>
            <a:r>
              <a:rPr lang="en-US" sz="1400" dirty="0">
                <a:solidFill>
                  <a:srgbClr val="002060"/>
                </a:solidFill>
              </a:rPr>
              <a:t>, P. and Bowen, M. R. 1977. </a:t>
            </a:r>
            <a:r>
              <a:rPr lang="en-US" sz="1400" i="1" dirty="0" err="1">
                <a:solidFill>
                  <a:srgbClr val="002060"/>
                </a:solidFill>
              </a:rPr>
              <a:t>Triplochiton</a:t>
            </a:r>
            <a:r>
              <a:rPr lang="en-US" sz="1400" i="1" dirty="0">
                <a:solidFill>
                  <a:srgbClr val="002060"/>
                </a:solidFill>
              </a:rPr>
              <a:t> </a:t>
            </a:r>
            <a:r>
              <a:rPr lang="en-US" sz="1400" i="1" dirty="0" err="1">
                <a:solidFill>
                  <a:srgbClr val="002060"/>
                </a:solidFill>
              </a:rPr>
              <a:t>scleroxylon</a:t>
            </a:r>
            <a:r>
              <a:rPr lang="en-US" sz="1400" dirty="0">
                <a:solidFill>
                  <a:srgbClr val="002060"/>
                </a:solidFill>
              </a:rPr>
              <a:t> K. </a:t>
            </a:r>
            <a:r>
              <a:rPr lang="en-US" sz="1400" dirty="0" err="1">
                <a:solidFill>
                  <a:srgbClr val="002060"/>
                </a:solidFill>
              </a:rPr>
              <a:t>Schum</a:t>
            </a:r>
            <a:r>
              <a:rPr lang="en-US" sz="1400" dirty="0">
                <a:solidFill>
                  <a:srgbClr val="002060"/>
                </a:solidFill>
              </a:rPr>
              <a:t>. and other West African tropical hardwoods. West A </a:t>
            </a:r>
            <a:r>
              <a:rPr lang="en-US" sz="1400" dirty="0" err="1">
                <a:solidFill>
                  <a:srgbClr val="002060"/>
                </a:solidFill>
              </a:rPr>
              <a:t>frwan</a:t>
            </a:r>
            <a:r>
              <a:rPr lang="en-US" sz="1400" dirty="0">
                <a:solidFill>
                  <a:srgbClr val="002060"/>
                </a:solidFill>
              </a:rPr>
              <a:t> Hardz000ds </a:t>
            </a:r>
            <a:r>
              <a:rPr lang="en-GB" sz="1400" dirty="0">
                <a:solidFill>
                  <a:srgbClr val="002060"/>
                </a:solidFill>
              </a:rPr>
              <a:t>improvement</a:t>
            </a:r>
            <a:r>
              <a:rPr lang="en-US" sz="1400" dirty="0">
                <a:solidFill>
                  <a:srgbClr val="002060"/>
                </a:solidFill>
              </a:rPr>
              <a:t>. Project : Research Report 1971-1977, UN Technical Co-operation, Lagos, Nigeria.</a:t>
            </a:r>
            <a:endParaRPr lang="fr-FR" sz="1400" dirty="0">
              <a:solidFill>
                <a:srgbClr val="002060"/>
              </a:solidFill>
            </a:endParaRPr>
          </a:p>
          <a:p>
            <a:pPr marL="342900" lvl="0" indent="-342900" eaLnBrk="0" fontAlgn="base" hangingPunct="0">
              <a:buFont typeface="+mj-lt"/>
              <a:buAutoNum type="arabicPeriod"/>
            </a:pPr>
            <a:r>
              <a:rPr lang="en-US" sz="1400" dirty="0" err="1">
                <a:solidFill>
                  <a:srgbClr val="002060"/>
                </a:solidFill>
              </a:rPr>
              <a:t>Kamaluddin</a:t>
            </a:r>
            <a:r>
              <a:rPr lang="en-US" sz="1400" dirty="0">
                <a:solidFill>
                  <a:srgbClr val="002060"/>
                </a:solidFill>
              </a:rPr>
              <a:t>, M. and Ali, M. 1994. A technique for mass propagation of </a:t>
            </a:r>
            <a:r>
              <a:rPr lang="en-US" sz="1400" dirty="0" err="1">
                <a:solidFill>
                  <a:srgbClr val="002060"/>
                </a:solidFill>
              </a:rPr>
              <a:t>neem</a:t>
            </a:r>
            <a:r>
              <a:rPr lang="en-US" sz="1400" dirty="0">
                <a:solidFill>
                  <a:srgbClr val="002060"/>
                </a:solidFill>
              </a:rPr>
              <a:t> by juvenile stem cuttings, (A technical note). </a:t>
            </a:r>
            <a:r>
              <a:rPr lang="en-US" sz="1400" dirty="0" err="1">
                <a:solidFill>
                  <a:srgbClr val="002060"/>
                </a:solidFill>
              </a:rPr>
              <a:t>Trac</a:t>
            </a:r>
            <a:r>
              <a:rPr lang="en-US" sz="1400" dirty="0">
                <a:solidFill>
                  <a:srgbClr val="002060"/>
                </a:solidFill>
              </a:rPr>
              <a:t> Breeding and Propagation </a:t>
            </a:r>
            <a:r>
              <a:rPr lang="en-US" sz="1400" dirty="0" err="1">
                <a:solidFill>
                  <a:srgbClr val="002060"/>
                </a:solidFill>
              </a:rPr>
              <a:t>Nezhs</a:t>
            </a:r>
            <a:r>
              <a:rPr lang="en-US" sz="1400" dirty="0">
                <a:solidFill>
                  <a:srgbClr val="002060"/>
                </a:solidFill>
              </a:rPr>
              <a:t>: 12, UNDP :TAO Regional Project RAS;' 91 /004, </a:t>
            </a:r>
            <a:r>
              <a:rPr lang="en-US" sz="1400" dirty="0" err="1">
                <a:solidFill>
                  <a:srgbClr val="002060"/>
                </a:solidFill>
              </a:rPr>
              <a:t>Leguna</a:t>
            </a:r>
            <a:r>
              <a:rPr lang="en-US" sz="1400" dirty="0">
                <a:solidFill>
                  <a:srgbClr val="002060"/>
                </a:solidFill>
              </a:rPr>
              <a:t>,</a:t>
            </a:r>
            <a:endParaRPr lang="fr-FR" sz="1400" dirty="0">
              <a:solidFill>
                <a:srgbClr val="002060"/>
              </a:solidFill>
            </a:endParaRPr>
          </a:p>
          <a:p>
            <a:pPr marL="342900" lvl="0" indent="-342900" eaLnBrk="0" fontAlgn="base" hangingPunct="0">
              <a:buFont typeface="+mj-lt"/>
              <a:buAutoNum type="arabicPeriod"/>
            </a:pPr>
            <a:r>
              <a:rPr lang="en-US" sz="1400" dirty="0" err="1">
                <a:solidFill>
                  <a:srgbClr val="002060"/>
                </a:solidFill>
              </a:rPr>
              <a:t>Kamaluddin</a:t>
            </a:r>
            <a:r>
              <a:rPr lang="en-US" sz="1400" dirty="0">
                <a:solidFill>
                  <a:srgbClr val="002060"/>
                </a:solidFill>
              </a:rPr>
              <a:t>, M. and Ali. M. 1996. Effects of leaf area and auxin on rooting and growth of rooted stem cuttings of </a:t>
            </a:r>
            <a:r>
              <a:rPr lang="en-US" sz="1400" dirty="0" err="1">
                <a:solidFill>
                  <a:srgbClr val="002060"/>
                </a:solidFill>
              </a:rPr>
              <a:t>neem</a:t>
            </a:r>
            <a:r>
              <a:rPr lang="en-US" sz="1400" dirty="0">
                <a:solidFill>
                  <a:srgbClr val="002060"/>
                </a:solidFill>
              </a:rPr>
              <a:t>. New </a:t>
            </a:r>
            <a:r>
              <a:rPr lang="en-US" sz="1400" dirty="0" err="1">
                <a:solidFill>
                  <a:srgbClr val="002060"/>
                </a:solidFill>
              </a:rPr>
              <a:t>Forets</a:t>
            </a:r>
            <a:r>
              <a:rPr lang="en-US" sz="1400" dirty="0">
                <a:solidFill>
                  <a:srgbClr val="002060"/>
                </a:solidFill>
              </a:rPr>
              <a:t> 12 : 11-18.</a:t>
            </a:r>
            <a:endParaRPr lang="fr-FR" sz="1400" dirty="0">
              <a:solidFill>
                <a:srgbClr val="002060"/>
              </a:solidFill>
            </a:endParaRPr>
          </a:p>
          <a:p>
            <a:pPr marL="342900" lvl="0" indent="-342900" eaLnBrk="0" fontAlgn="base" hangingPunct="0">
              <a:buFont typeface="+mj-lt"/>
              <a:buAutoNum type="arabicPeriod"/>
            </a:pPr>
            <a:r>
              <a:rPr lang="en-US" sz="1400" dirty="0" err="1">
                <a:solidFill>
                  <a:srgbClr val="002060"/>
                </a:solidFill>
              </a:rPr>
              <a:t>Kamaluddin</a:t>
            </a:r>
            <a:r>
              <a:rPr lang="en-US" sz="1400" dirty="0">
                <a:solidFill>
                  <a:srgbClr val="002060"/>
                </a:solidFill>
              </a:rPr>
              <a:t>, M.; Ali, M. and </a:t>
            </a:r>
            <a:r>
              <a:rPr lang="en-US" sz="1400" dirty="0" err="1">
                <a:solidFill>
                  <a:srgbClr val="002060"/>
                </a:solidFill>
              </a:rPr>
              <a:t>Bhuivan</a:t>
            </a:r>
            <a:r>
              <a:rPr lang="en-US" sz="1400" dirty="0">
                <a:solidFill>
                  <a:srgbClr val="002060"/>
                </a:solidFill>
              </a:rPr>
              <a:t>, M. K. 1994. Effects of leaf retention and auxin application, on </a:t>
            </a:r>
            <a:r>
              <a:rPr lang="en-US" sz="1400" dirty="0" err="1">
                <a:solidFill>
                  <a:srgbClr val="002060"/>
                </a:solidFill>
              </a:rPr>
              <a:t>rootabilitv</a:t>
            </a:r>
            <a:r>
              <a:rPr lang="en-US" sz="1400" dirty="0">
                <a:solidFill>
                  <a:srgbClr val="002060"/>
                </a:solidFill>
              </a:rPr>
              <a:t> of green stem cuttings from mature trees of </a:t>
            </a:r>
            <a:r>
              <a:rPr lang="en-US" sz="1400" i="1" dirty="0" err="1">
                <a:solidFill>
                  <a:srgbClr val="002060"/>
                </a:solidFill>
              </a:rPr>
              <a:t>Dalbergia</a:t>
            </a:r>
            <a:r>
              <a:rPr lang="en-US" sz="1400" i="1" dirty="0">
                <a:solidFill>
                  <a:srgbClr val="002060"/>
                </a:solidFill>
              </a:rPr>
              <a:t> </a:t>
            </a:r>
            <a:r>
              <a:rPr lang="en-US" sz="1400" i="1" dirty="0" err="1">
                <a:solidFill>
                  <a:srgbClr val="002060"/>
                </a:solidFill>
              </a:rPr>
              <a:t>sissos</a:t>
            </a:r>
            <a:r>
              <a:rPr lang="en-US" sz="1400" dirty="0">
                <a:solidFill>
                  <a:srgbClr val="002060"/>
                </a:solidFill>
              </a:rPr>
              <a:t> </a:t>
            </a:r>
            <a:r>
              <a:rPr lang="en-US" sz="1400" dirty="0" err="1">
                <a:solidFill>
                  <a:srgbClr val="002060"/>
                </a:solidFill>
              </a:rPr>
              <a:t>Roxb</a:t>
            </a:r>
            <a:r>
              <a:rPr lang="en-US" sz="1400" dirty="0">
                <a:solidFill>
                  <a:srgbClr val="002060"/>
                </a:solidFill>
              </a:rPr>
              <a:t>. </a:t>
            </a:r>
            <a:r>
              <a:rPr lang="en-US" sz="1400" dirty="0" err="1">
                <a:solidFill>
                  <a:srgbClr val="002060"/>
                </a:solidFill>
              </a:rPr>
              <a:t>Annais</a:t>
            </a:r>
            <a:r>
              <a:rPr lang="en-US" sz="1400" dirty="0">
                <a:solidFill>
                  <a:srgbClr val="002060"/>
                </a:solidFill>
              </a:rPr>
              <a:t> o= ForcstT7.: : 142-14e.</a:t>
            </a:r>
            <a:endParaRPr lang="fr-FR" sz="1400" dirty="0">
              <a:solidFill>
                <a:srgbClr val="002060"/>
              </a:solidFill>
            </a:endParaRPr>
          </a:p>
          <a:p>
            <a:pPr marL="342900" lvl="0" indent="-342900" eaLnBrk="0" fontAlgn="base" hangingPunct="0">
              <a:buFont typeface="+mj-lt"/>
              <a:buAutoNum type="arabicPeriod"/>
            </a:pPr>
            <a:r>
              <a:rPr lang="en-US" sz="1400" dirty="0">
                <a:solidFill>
                  <a:srgbClr val="002060"/>
                </a:solidFill>
              </a:rPr>
              <a:t>Kan. W. H. and Hu. T. W.1983. Vegetative propagation of </a:t>
            </a:r>
            <a:r>
              <a:rPr lang="en-US" sz="1400" dirty="0" err="1">
                <a:solidFill>
                  <a:srgbClr val="002060"/>
                </a:solidFill>
              </a:rPr>
              <a:t>leafty</a:t>
            </a:r>
            <a:r>
              <a:rPr lang="en-US" sz="1400" dirty="0">
                <a:solidFill>
                  <a:srgbClr val="002060"/>
                </a:solidFill>
              </a:rPr>
              <a:t> twig cuttings under mist spray. 1\.c..391,, Forest Research </a:t>
            </a:r>
            <a:r>
              <a:rPr lang="en-US" sz="1400" dirty="0" err="1">
                <a:solidFill>
                  <a:srgbClr val="002060"/>
                </a:solidFill>
              </a:rPr>
              <a:t>lnstitute</a:t>
            </a:r>
            <a:r>
              <a:rPr lang="en-US" sz="1400" dirty="0">
                <a:solidFill>
                  <a:srgbClr val="002060"/>
                </a:solidFill>
              </a:rPr>
              <a:t>, Taiwan.</a:t>
            </a:r>
            <a:endParaRPr lang="fr-FR" sz="1400" dirty="0">
              <a:solidFill>
                <a:srgbClr val="002060"/>
              </a:solidFill>
            </a:endParaRPr>
          </a:p>
          <a:p>
            <a:pPr marL="342900" lvl="0" indent="-342900" eaLnBrk="0" fontAlgn="base" hangingPunct="0">
              <a:buFont typeface="+mj-lt"/>
              <a:buAutoNum type="arabicPeriod"/>
            </a:pPr>
            <a:r>
              <a:rPr lang="en-US" sz="1400" dirty="0" err="1">
                <a:solidFill>
                  <a:srgbClr val="002060"/>
                </a:solidFill>
              </a:rPr>
              <a:t>Kanta</a:t>
            </a:r>
            <a:r>
              <a:rPr lang="en-US" sz="1400" dirty="0">
                <a:solidFill>
                  <a:srgbClr val="002060"/>
                </a:solidFill>
              </a:rPr>
              <a:t> </a:t>
            </a:r>
            <a:r>
              <a:rPr lang="en-US" sz="1400" dirty="0" err="1">
                <a:solidFill>
                  <a:srgbClr val="002060"/>
                </a:solidFill>
              </a:rPr>
              <a:t>ri</a:t>
            </a:r>
            <a:r>
              <a:rPr lang="en-US" sz="1400" dirty="0">
                <a:solidFill>
                  <a:srgbClr val="002060"/>
                </a:solidFill>
              </a:rPr>
              <a:t> </a:t>
            </a:r>
            <a:r>
              <a:rPr lang="en-US" sz="1400" dirty="0" err="1">
                <a:solidFill>
                  <a:srgbClr val="002060"/>
                </a:solidFill>
              </a:rPr>
              <a:t>i</a:t>
            </a:r>
            <a:r>
              <a:rPr lang="en-US" sz="1400" dirty="0">
                <a:solidFill>
                  <a:srgbClr val="002060"/>
                </a:solidFill>
              </a:rPr>
              <a:t>, M. 1993. Vegetative propagation of dipterocarps by cuttings in ASEAN (Association of South </a:t>
            </a:r>
            <a:r>
              <a:rPr lang="en-US" sz="1400" dirty="0" smtClean="0">
                <a:solidFill>
                  <a:srgbClr val="002060"/>
                </a:solidFill>
              </a:rPr>
              <a:t>East </a:t>
            </a:r>
            <a:r>
              <a:rPr lang="en-US" sz="1400" dirty="0">
                <a:solidFill>
                  <a:srgbClr val="002060"/>
                </a:solidFill>
              </a:rPr>
              <a:t>Asian Nations) region. </a:t>
            </a:r>
            <a:r>
              <a:rPr lang="en-US" sz="1400" dirty="0" err="1">
                <a:solidFill>
                  <a:srgbClr val="002060"/>
                </a:solidFill>
              </a:rPr>
              <a:t>Farine</a:t>
            </a:r>
            <a:r>
              <a:rPr lang="en-US" sz="1400" dirty="0">
                <a:solidFill>
                  <a:srgbClr val="002060"/>
                </a:solidFill>
              </a:rPr>
              <a:t>, ASEAN-Canada Forest Tree Seed Centre </a:t>
            </a:r>
            <a:r>
              <a:rPr lang="en-US" sz="1400" dirty="0" smtClean="0">
                <a:solidFill>
                  <a:srgbClr val="002060"/>
                </a:solidFill>
              </a:rPr>
              <a:t>Project.</a:t>
            </a:r>
            <a:r>
              <a:rPr lang="fr-FR" sz="1400" dirty="0">
                <a:solidFill>
                  <a:srgbClr val="002060"/>
                </a:solidFill>
              </a:rPr>
              <a:t> </a:t>
            </a:r>
            <a:r>
              <a:rPr lang="en-US" sz="1400" dirty="0" err="1" smtClean="0">
                <a:solidFill>
                  <a:srgbClr val="002060"/>
                </a:solidFill>
              </a:rPr>
              <a:t>Saraburl</a:t>
            </a:r>
            <a:r>
              <a:rPr lang="en-US" sz="1400" dirty="0">
                <a:solidFill>
                  <a:srgbClr val="002060"/>
                </a:solidFill>
              </a:rPr>
              <a:t>, Thailand. 58 pp.</a:t>
            </a:r>
            <a:endParaRPr lang="fr-FR" sz="1400" dirty="0">
              <a:solidFill>
                <a:srgbClr val="002060"/>
              </a:solidFill>
            </a:endParaRPr>
          </a:p>
          <a:p>
            <a:pPr marL="342900" lvl="0" indent="-342900" eaLnBrk="0" fontAlgn="base" hangingPunct="0">
              <a:buFont typeface="+mj-lt"/>
              <a:buAutoNum type="arabicPeriod"/>
            </a:pPr>
            <a:r>
              <a:rPr lang="en-US" sz="1400" dirty="0" err="1">
                <a:solidFill>
                  <a:srgbClr val="002060"/>
                </a:solidFill>
              </a:rPr>
              <a:t>Leake</a:t>
            </a:r>
            <a:r>
              <a:rPr lang="en-US" sz="1400" dirty="0">
                <a:solidFill>
                  <a:srgbClr val="002060"/>
                </a:solidFill>
              </a:rPr>
              <a:t> R. R. B. 1985. The capacity for vegetative propagation in trees. </a:t>
            </a:r>
            <a:r>
              <a:rPr lang="en-US" sz="1400" dirty="0" err="1">
                <a:solidFill>
                  <a:srgbClr val="002060"/>
                </a:solidFill>
              </a:rPr>
              <a:t>Canneh</a:t>
            </a:r>
            <a:r>
              <a:rPr lang="en-US" sz="1400" dirty="0">
                <a:solidFill>
                  <a:srgbClr val="002060"/>
                </a:solidFill>
              </a:rPr>
              <a:t>, M. G. R. and Jackson,</a:t>
            </a:r>
            <a:endParaRPr lang="fr-FR" sz="1400" dirty="0">
              <a:solidFill>
                <a:srgbClr val="002060"/>
              </a:solidFill>
            </a:endParaRPr>
          </a:p>
          <a:p>
            <a:pPr marL="342900" lvl="0" indent="-342900" eaLnBrk="0" fontAlgn="base" hangingPunct="0">
              <a:buFont typeface="+mj-lt"/>
              <a:buAutoNum type="arabicPeriod"/>
            </a:pPr>
            <a:r>
              <a:rPr lang="en-US" sz="1400" dirty="0">
                <a:solidFill>
                  <a:srgbClr val="002060"/>
                </a:solidFill>
              </a:rPr>
              <a:t>(</a:t>
            </a:r>
            <a:r>
              <a:rPr lang="en-US" sz="1400" dirty="0" err="1">
                <a:solidFill>
                  <a:srgbClr val="002060"/>
                </a:solidFill>
              </a:rPr>
              <a:t>ecis.L</a:t>
            </a:r>
            <a:r>
              <a:rPr lang="en-US" sz="1400" dirty="0">
                <a:solidFill>
                  <a:srgbClr val="002060"/>
                </a:solidFill>
              </a:rPr>
              <a:t> </a:t>
            </a:r>
            <a:r>
              <a:rPr lang="en-US" sz="1400" dirty="0" err="1">
                <a:solidFill>
                  <a:srgbClr val="002060"/>
                </a:solidFill>
              </a:rPr>
              <a:t>Attrimtes</a:t>
            </a:r>
            <a:r>
              <a:rPr lang="en-US" sz="1400" dirty="0">
                <a:solidFill>
                  <a:srgbClr val="002060"/>
                </a:solidFill>
              </a:rPr>
              <a:t> of </a:t>
            </a:r>
            <a:r>
              <a:rPr lang="en-US" sz="1400" dirty="0" err="1" smtClean="0">
                <a:solidFill>
                  <a:srgbClr val="002060"/>
                </a:solidFill>
              </a:rPr>
              <a:t>Tracsia</a:t>
            </a:r>
            <a:r>
              <a:rPr lang="en-US" sz="1400" dirty="0" smtClean="0">
                <a:solidFill>
                  <a:srgbClr val="002060"/>
                </a:solidFill>
              </a:rPr>
              <a:t> Crop </a:t>
            </a:r>
            <a:r>
              <a:rPr lang="en-US" sz="1400" dirty="0" err="1">
                <a:solidFill>
                  <a:srgbClr val="002060"/>
                </a:solidFill>
              </a:rPr>
              <a:t>Pimts</a:t>
            </a:r>
            <a:r>
              <a:rPr lang="en-US" sz="1400" dirty="0">
                <a:solidFill>
                  <a:srgbClr val="002060"/>
                </a:solidFill>
              </a:rPr>
              <a:t>. </a:t>
            </a:r>
            <a:r>
              <a:rPr lang="en-US" sz="1400" dirty="0" err="1">
                <a:solidFill>
                  <a:srgbClr val="002060"/>
                </a:solidFill>
              </a:rPr>
              <a:t>lnstitute</a:t>
            </a:r>
            <a:r>
              <a:rPr lang="en-US" sz="1400" dirty="0">
                <a:solidFill>
                  <a:srgbClr val="002060"/>
                </a:solidFill>
              </a:rPr>
              <a:t> of Terrestrial Ecology, Abbots </a:t>
            </a:r>
            <a:r>
              <a:rPr lang="en-US" sz="1400" dirty="0" err="1">
                <a:solidFill>
                  <a:srgbClr val="002060"/>
                </a:solidFill>
              </a:rPr>
              <a:t>Ripton</a:t>
            </a:r>
            <a:r>
              <a:rPr lang="en-US" sz="1400" dirty="0">
                <a:solidFill>
                  <a:srgbClr val="002060"/>
                </a:solidFill>
              </a:rPr>
              <a:t>. Huntingdon, UK. pp. 110-133.</a:t>
            </a:r>
            <a:endParaRPr lang="fr-FR" sz="1400" dirty="0">
              <a:solidFill>
                <a:srgbClr val="002060"/>
              </a:solidFill>
            </a:endParaRPr>
          </a:p>
          <a:p>
            <a:pPr marL="342900" lvl="0" indent="-342900" eaLnBrk="0" fontAlgn="base" hangingPunct="0">
              <a:buFont typeface="+mj-lt"/>
              <a:buAutoNum type="arabicPeriod"/>
            </a:pPr>
            <a:r>
              <a:rPr lang="en-US" sz="1400" dirty="0">
                <a:solidFill>
                  <a:srgbClr val="002060"/>
                </a:solidFill>
              </a:rPr>
              <a:t>Leakey( R. R. B. and Coutts, M. P. 1989. The dynamic of rooting in </a:t>
            </a:r>
            <a:r>
              <a:rPr lang="en-US" sz="1400" i="1" dirty="0" err="1">
                <a:solidFill>
                  <a:srgbClr val="002060"/>
                </a:solidFill>
              </a:rPr>
              <a:t>Triplochiton</a:t>
            </a:r>
            <a:r>
              <a:rPr lang="en-US" sz="1400" i="1" dirty="0">
                <a:solidFill>
                  <a:srgbClr val="002060"/>
                </a:solidFill>
              </a:rPr>
              <a:t> </a:t>
            </a:r>
            <a:r>
              <a:rPr lang="en-US" sz="1400" i="1" dirty="0" err="1">
                <a:solidFill>
                  <a:srgbClr val="002060"/>
                </a:solidFill>
              </a:rPr>
              <a:t>scleroxylon</a:t>
            </a:r>
            <a:r>
              <a:rPr lang="en-US" sz="1400" dirty="0">
                <a:solidFill>
                  <a:srgbClr val="002060"/>
                </a:solidFill>
              </a:rPr>
              <a:t> cuttings : the relation </a:t>
            </a:r>
            <a:r>
              <a:rPr lang="en-US" sz="1400" dirty="0" err="1">
                <a:solidFill>
                  <a:srgbClr val="002060"/>
                </a:solidFill>
              </a:rPr>
              <a:t>te</a:t>
            </a:r>
            <a:r>
              <a:rPr lang="en-US" sz="1400" dirty="0">
                <a:solidFill>
                  <a:srgbClr val="002060"/>
                </a:solidFill>
              </a:rPr>
              <a:t> leaf area, </a:t>
            </a:r>
            <a:r>
              <a:rPr lang="en-US" sz="1400" dirty="0" err="1">
                <a:solidFill>
                  <a:srgbClr val="002060"/>
                </a:solidFill>
              </a:rPr>
              <a:t>nocic</a:t>
            </a:r>
            <a:r>
              <a:rPr lang="en-US" sz="1400" dirty="0">
                <a:solidFill>
                  <a:srgbClr val="002060"/>
                </a:solidFill>
              </a:rPr>
              <a:t> position, dry weight accumulation, leaf area potential and car ore, - </a:t>
            </a:r>
            <a:r>
              <a:rPr lang="en-US" sz="1400" dirty="0" err="1">
                <a:solidFill>
                  <a:srgbClr val="002060"/>
                </a:solidFill>
              </a:rPr>
              <a:t>drate</a:t>
            </a:r>
            <a:r>
              <a:rPr lang="en-US" sz="1400" dirty="0">
                <a:solidFill>
                  <a:srgbClr val="002060"/>
                </a:solidFill>
              </a:rPr>
              <a:t> composition. Tree </a:t>
            </a:r>
            <a:r>
              <a:rPr lang="en-US" sz="1400" dirty="0" err="1">
                <a:solidFill>
                  <a:srgbClr val="002060"/>
                </a:solidFill>
              </a:rPr>
              <a:t>Physioiagy</a:t>
            </a:r>
            <a:r>
              <a:rPr lang="en-US" sz="1400" dirty="0">
                <a:solidFill>
                  <a:srgbClr val="002060"/>
                </a:solidFill>
              </a:rPr>
              <a:t> 5 ; 135-140.</a:t>
            </a:r>
            <a:endParaRPr lang="fr-FR" sz="1400" dirty="0">
              <a:solidFill>
                <a:srgbClr val="002060"/>
              </a:solidFill>
            </a:endParaRPr>
          </a:p>
          <a:p>
            <a:pPr marL="342900" lvl="0" indent="-342900" eaLnBrk="0" fontAlgn="base" hangingPunct="0">
              <a:buFont typeface="+mj-lt"/>
              <a:buAutoNum type="arabicPeriod"/>
            </a:pPr>
            <a:r>
              <a:rPr lang="en-US" sz="1400" dirty="0">
                <a:solidFill>
                  <a:srgbClr val="002060"/>
                </a:solidFill>
              </a:rPr>
              <a:t>Leakey, R. R. B. and </a:t>
            </a:r>
            <a:r>
              <a:rPr lang="en-US" sz="1400" dirty="0" err="1">
                <a:solidFill>
                  <a:srgbClr val="002060"/>
                </a:solidFill>
              </a:rPr>
              <a:t>Storeton</a:t>
            </a:r>
            <a:r>
              <a:rPr lang="en-US" sz="1400" dirty="0">
                <a:solidFill>
                  <a:srgbClr val="002060"/>
                </a:solidFill>
              </a:rPr>
              <a:t>-West, R. 1992. The rooting ability of </a:t>
            </a:r>
            <a:r>
              <a:rPr lang="en-US" sz="1400" i="1" dirty="0" err="1">
                <a:solidFill>
                  <a:srgbClr val="002060"/>
                </a:solidFill>
              </a:rPr>
              <a:t>Triplochiton</a:t>
            </a:r>
            <a:r>
              <a:rPr lang="en-US" sz="1400" i="1" dirty="0">
                <a:solidFill>
                  <a:srgbClr val="002060"/>
                </a:solidFill>
              </a:rPr>
              <a:t> </a:t>
            </a:r>
            <a:r>
              <a:rPr lang="en-US" sz="1400" i="1" dirty="0" err="1">
                <a:solidFill>
                  <a:srgbClr val="002060"/>
                </a:solidFill>
              </a:rPr>
              <a:t>scleroxylon</a:t>
            </a:r>
            <a:r>
              <a:rPr lang="en-US" sz="1400" dirty="0">
                <a:solidFill>
                  <a:srgbClr val="002060"/>
                </a:solidFill>
              </a:rPr>
              <a:t> cuttings the interaction between </a:t>
            </a:r>
            <a:r>
              <a:rPr lang="en-US" sz="1400" dirty="0" err="1">
                <a:solidFill>
                  <a:srgbClr val="002060"/>
                </a:solidFill>
              </a:rPr>
              <a:t>stockplant</a:t>
            </a:r>
            <a:r>
              <a:rPr lang="en-US" sz="1400" dirty="0">
                <a:solidFill>
                  <a:srgbClr val="002060"/>
                </a:solidFill>
              </a:rPr>
              <a:t> </a:t>
            </a:r>
            <a:r>
              <a:rPr lang="en-US" sz="1400" dirty="0" err="1">
                <a:solidFill>
                  <a:srgbClr val="002060"/>
                </a:solidFill>
              </a:rPr>
              <a:t>irradiante</a:t>
            </a:r>
            <a:r>
              <a:rPr lang="en-US" sz="1400" dirty="0">
                <a:solidFill>
                  <a:srgbClr val="002060"/>
                </a:solidFill>
              </a:rPr>
              <a:t>, light quality and nutrients. Forest </a:t>
            </a:r>
            <a:r>
              <a:rPr lang="en-US" sz="1400" dirty="0" err="1">
                <a:solidFill>
                  <a:srgbClr val="002060"/>
                </a:solidFill>
              </a:rPr>
              <a:t>Ecologif</a:t>
            </a:r>
            <a:r>
              <a:rPr lang="en-US" sz="1400" dirty="0">
                <a:solidFill>
                  <a:srgbClr val="002060"/>
                </a:solidFill>
              </a:rPr>
              <a:t> Management 49 : 133-150.</a:t>
            </a:r>
            <a:endParaRPr lang="fr-FR" sz="1400" dirty="0">
              <a:solidFill>
                <a:srgbClr val="002060"/>
              </a:solidFill>
            </a:endParaRPr>
          </a:p>
          <a:p>
            <a:pPr marL="342900" lvl="0" indent="-342900" eaLnBrk="0" fontAlgn="base" hangingPunct="0">
              <a:buFont typeface="+mj-lt"/>
              <a:buAutoNum type="arabicPeriod"/>
            </a:pPr>
            <a:r>
              <a:rPr lang="en-US" sz="1400" dirty="0">
                <a:solidFill>
                  <a:srgbClr val="002060"/>
                </a:solidFill>
              </a:rPr>
              <a:t>Leakey, R. R. B.; Chapman, V. R. and Longman, K. A. 1982. Physiological studies for tropical </a:t>
            </a:r>
            <a:r>
              <a:rPr lang="en-US" sz="1400" dirty="0" err="1">
                <a:solidFill>
                  <a:srgbClr val="002060"/>
                </a:solidFill>
              </a:rPr>
              <a:t>tracs</a:t>
            </a:r>
            <a:r>
              <a:rPr lang="en-US" sz="1400" dirty="0">
                <a:solidFill>
                  <a:srgbClr val="002060"/>
                </a:solidFill>
              </a:rPr>
              <a:t> improvement and conservation : factors affecting roof initiation in cuttings of </a:t>
            </a:r>
            <a:r>
              <a:rPr lang="en-US" sz="1400" i="1" dirty="0" err="1">
                <a:solidFill>
                  <a:srgbClr val="002060"/>
                </a:solidFill>
              </a:rPr>
              <a:t>Triplochiton</a:t>
            </a:r>
            <a:r>
              <a:rPr lang="en-US" sz="1400" i="1" dirty="0">
                <a:solidFill>
                  <a:srgbClr val="002060"/>
                </a:solidFill>
              </a:rPr>
              <a:t> </a:t>
            </a:r>
            <a:r>
              <a:rPr lang="en-US" sz="1400" i="1" dirty="0" err="1">
                <a:solidFill>
                  <a:srgbClr val="002060"/>
                </a:solidFill>
              </a:rPr>
              <a:t>scleroxylon</a:t>
            </a:r>
            <a:r>
              <a:rPr lang="en-US" sz="1400" dirty="0">
                <a:solidFill>
                  <a:srgbClr val="002060"/>
                </a:solidFill>
              </a:rPr>
              <a:t> K. </a:t>
            </a:r>
            <a:r>
              <a:rPr lang="en-US" sz="1400" dirty="0" err="1">
                <a:solidFill>
                  <a:srgbClr val="002060"/>
                </a:solidFill>
              </a:rPr>
              <a:t>Schum</a:t>
            </a:r>
            <a:r>
              <a:rPr lang="en-US" sz="1400" dirty="0">
                <a:solidFill>
                  <a:srgbClr val="002060"/>
                </a:solidFill>
              </a:rPr>
              <a:t>. Forest Ecology and Management 4 : 53-66.</a:t>
            </a:r>
            <a:endParaRPr lang="fr-FR" sz="1400" dirty="0">
              <a:solidFill>
                <a:srgbClr val="002060"/>
              </a:solidFill>
            </a:endParaRPr>
          </a:p>
          <a:p>
            <a:pPr marL="342900" lvl="0" indent="-342900" eaLnBrk="0" fontAlgn="base" hangingPunct="0">
              <a:buFont typeface="+mj-lt"/>
              <a:buAutoNum type="arabicPeriod"/>
            </a:pPr>
            <a:r>
              <a:rPr lang="en-US" sz="1400" dirty="0">
                <a:solidFill>
                  <a:srgbClr val="002060"/>
                </a:solidFill>
              </a:rPr>
              <a:t>Leakey, R. R. B.; </a:t>
            </a:r>
            <a:r>
              <a:rPr lang="en-US" sz="1400" dirty="0" err="1">
                <a:solidFill>
                  <a:srgbClr val="002060"/>
                </a:solidFill>
              </a:rPr>
              <a:t>Mesen</a:t>
            </a:r>
            <a:r>
              <a:rPr lang="en-US" sz="1400" dirty="0">
                <a:solidFill>
                  <a:srgbClr val="002060"/>
                </a:solidFill>
              </a:rPr>
              <a:t>, </a:t>
            </a:r>
            <a:r>
              <a:rPr lang="en-US" sz="1400" dirty="0" err="1">
                <a:solidFill>
                  <a:srgbClr val="002060"/>
                </a:solidFill>
              </a:rPr>
              <a:t>i</a:t>
            </a:r>
            <a:r>
              <a:rPr lang="en-US" sz="1400" dirty="0">
                <a:solidFill>
                  <a:srgbClr val="002060"/>
                </a:solidFill>
              </a:rPr>
              <a:t>. F.; </a:t>
            </a:r>
            <a:r>
              <a:rPr lang="en-US" sz="1400" dirty="0" err="1">
                <a:solidFill>
                  <a:srgbClr val="002060"/>
                </a:solidFill>
              </a:rPr>
              <a:t>Tchoundjeu</a:t>
            </a:r>
            <a:r>
              <a:rPr lang="en-US" sz="1400" dirty="0">
                <a:solidFill>
                  <a:srgbClr val="002060"/>
                </a:solidFill>
              </a:rPr>
              <a:t>, Z.; Longman, K. A.; Dick, J. </a:t>
            </a:r>
            <a:r>
              <a:rPr lang="en-US" sz="1400" dirty="0" err="1">
                <a:solidFill>
                  <a:srgbClr val="002060"/>
                </a:solidFill>
              </a:rPr>
              <a:t>McP</a:t>
            </a:r>
            <a:r>
              <a:rPr lang="en-US" sz="1400" dirty="0">
                <a:solidFill>
                  <a:srgbClr val="002060"/>
                </a:solidFill>
              </a:rPr>
              <a:t>. ; Newton, A.; </a:t>
            </a:r>
            <a:r>
              <a:rPr lang="en-US" sz="1400" dirty="0" err="1">
                <a:solidFill>
                  <a:srgbClr val="002060"/>
                </a:solidFill>
              </a:rPr>
              <a:t>Matin</a:t>
            </a:r>
            <a:r>
              <a:rPr lang="en-US" sz="1400" dirty="0">
                <a:solidFill>
                  <a:srgbClr val="002060"/>
                </a:solidFill>
              </a:rPr>
              <a:t>, A.; Grace, I.; Munro, R. C. and </a:t>
            </a:r>
            <a:r>
              <a:rPr lang="en-US" sz="1400" dirty="0" err="1">
                <a:solidFill>
                  <a:srgbClr val="002060"/>
                </a:solidFill>
              </a:rPr>
              <a:t>Muthoka</a:t>
            </a:r>
            <a:r>
              <a:rPr lang="en-US" sz="1400" dirty="0">
                <a:solidFill>
                  <a:srgbClr val="002060"/>
                </a:solidFill>
              </a:rPr>
              <a:t>, P. N. 1990. Low-technology techniques for the vegetative propagation of tropical trees. </a:t>
            </a:r>
            <a:r>
              <a:rPr lang="fr-FR" sz="1400" dirty="0">
                <a:solidFill>
                  <a:srgbClr val="002060"/>
                </a:solidFill>
              </a:rPr>
              <a:t>Commonwealth </a:t>
            </a:r>
            <a:r>
              <a:rPr lang="fr-FR" sz="1400" dirty="0" err="1">
                <a:solidFill>
                  <a:srgbClr val="002060"/>
                </a:solidFill>
              </a:rPr>
              <a:t>Forestry</a:t>
            </a:r>
            <a:r>
              <a:rPr lang="fr-FR" sz="1400" dirty="0">
                <a:solidFill>
                  <a:srgbClr val="002060"/>
                </a:solidFill>
              </a:rPr>
              <a:t> </a:t>
            </a:r>
            <a:r>
              <a:rPr lang="fr-FR" sz="1400" dirty="0" err="1">
                <a:solidFill>
                  <a:srgbClr val="002060"/>
                </a:solidFill>
              </a:rPr>
              <a:t>Rewiew</a:t>
            </a:r>
            <a:r>
              <a:rPr lang="fr-FR" sz="1400" dirty="0">
                <a:solidFill>
                  <a:srgbClr val="002060"/>
                </a:solidFill>
              </a:rPr>
              <a:t> 69 :247-257.</a:t>
            </a:r>
          </a:p>
          <a:p>
            <a:pPr marL="342900" lvl="0" indent="-342900" eaLnBrk="0" fontAlgn="base" hangingPunct="0">
              <a:buFont typeface="+mj-lt"/>
              <a:buAutoNum type="arabicPeriod"/>
            </a:pPr>
            <a:r>
              <a:rPr lang="en-US" sz="1400" dirty="0">
                <a:solidFill>
                  <a:srgbClr val="002060"/>
                </a:solidFill>
              </a:rPr>
              <a:t>Pong-</a:t>
            </a:r>
            <a:r>
              <a:rPr lang="en-US" sz="1400" dirty="0" err="1">
                <a:solidFill>
                  <a:srgbClr val="002060"/>
                </a:solidFill>
              </a:rPr>
              <a:t>Anant</a:t>
            </a:r>
            <a:r>
              <a:rPr lang="en-US" sz="1400" dirty="0">
                <a:solidFill>
                  <a:srgbClr val="002060"/>
                </a:solidFill>
              </a:rPr>
              <a:t>, K. and </a:t>
            </a:r>
            <a:r>
              <a:rPr lang="en-US" sz="1400" dirty="0" err="1">
                <a:solidFill>
                  <a:srgbClr val="002060"/>
                </a:solidFill>
              </a:rPr>
              <a:t>Wongmanee</a:t>
            </a:r>
            <a:r>
              <a:rPr lang="en-US" sz="1400" dirty="0">
                <a:solidFill>
                  <a:srgbClr val="002060"/>
                </a:solidFill>
              </a:rPr>
              <a:t>, C. 1990. Rooting variation in </a:t>
            </a:r>
            <a:r>
              <a:rPr lang="en-US" sz="1400" i="1" dirty="0">
                <a:solidFill>
                  <a:srgbClr val="002060"/>
                </a:solidFill>
              </a:rPr>
              <a:t>Eucalyptus </a:t>
            </a:r>
            <a:r>
              <a:rPr lang="en-US" sz="1400" i="1" dirty="0" err="1">
                <a:solidFill>
                  <a:srgbClr val="002060"/>
                </a:solidFill>
              </a:rPr>
              <a:t>camaldulensis</a:t>
            </a:r>
            <a:r>
              <a:rPr lang="en-US" sz="1400" dirty="0">
                <a:solidFill>
                  <a:srgbClr val="002060"/>
                </a:solidFill>
              </a:rPr>
              <a:t> </a:t>
            </a:r>
            <a:r>
              <a:rPr lang="en-US" sz="1400" dirty="0" err="1">
                <a:solidFill>
                  <a:srgbClr val="002060"/>
                </a:solidFill>
              </a:rPr>
              <a:t>Dehn</a:t>
            </a:r>
            <a:r>
              <a:rPr lang="en-US" sz="1400" dirty="0">
                <a:solidFill>
                  <a:srgbClr val="002060"/>
                </a:solidFill>
              </a:rPr>
              <a:t>. cuttings. </a:t>
            </a:r>
            <a:r>
              <a:rPr lang="en-US" sz="1400" dirty="0" err="1">
                <a:solidFill>
                  <a:srgbClr val="002060"/>
                </a:solidFill>
              </a:rPr>
              <a:t>EllihrtfOn</a:t>
            </a:r>
            <a:r>
              <a:rPr lang="en-US" sz="1400" dirty="0">
                <a:solidFill>
                  <a:srgbClr val="002060"/>
                </a:solidFill>
              </a:rPr>
              <a:t> 3 : 32-36.</a:t>
            </a:r>
            <a:endParaRPr lang="fr-FR" sz="1400" dirty="0">
              <a:solidFill>
                <a:srgbClr val="002060"/>
              </a:solidFill>
            </a:endParaRPr>
          </a:p>
        </p:txBody>
      </p:sp>
      <p:sp>
        <p:nvSpPr>
          <p:cNvPr id="7" name="ZoneTexte 6"/>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1689780034"/>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11380423" y="169516"/>
            <a:ext cx="469135" cy="232540"/>
          </a:xfrm>
        </p:spPr>
        <p:txBody>
          <a:bodyPr/>
          <a:lstStyle/>
          <a:p>
            <a:fld id="{814B13E8-1059-4FEE-952E-0153852B3488}" type="slidenum">
              <a:rPr lang="fr-FR" smtClean="0"/>
              <a:t>171</a:t>
            </a:fld>
            <a:endParaRPr lang="fr-FR" dirty="0"/>
          </a:p>
        </p:txBody>
      </p:sp>
      <p:sp>
        <p:nvSpPr>
          <p:cNvPr id="5" name="ZoneTexte 4"/>
          <p:cNvSpPr txBox="1"/>
          <p:nvPr/>
        </p:nvSpPr>
        <p:spPr>
          <a:xfrm>
            <a:off x="380246" y="402056"/>
            <a:ext cx="3331618" cy="369332"/>
          </a:xfrm>
          <a:prstGeom prst="rect">
            <a:avLst/>
          </a:prstGeom>
          <a:noFill/>
        </p:spPr>
        <p:txBody>
          <a:bodyPr wrap="none" rtlCol="0">
            <a:spAutoFit/>
          </a:bodyPr>
          <a:lstStyle/>
          <a:p>
            <a:r>
              <a:rPr lang="fr-FR" b="1" dirty="0" smtClean="0">
                <a:solidFill>
                  <a:srgbClr val="008000"/>
                </a:solidFill>
              </a:rPr>
              <a:t>A8. Annexe : Bibliographie (suite)</a:t>
            </a:r>
            <a:endParaRPr lang="fr-FR" b="1" dirty="0">
              <a:solidFill>
                <a:srgbClr val="008000"/>
              </a:solidFill>
            </a:endParaRPr>
          </a:p>
        </p:txBody>
      </p:sp>
      <p:sp>
        <p:nvSpPr>
          <p:cNvPr id="6" name="ZoneTexte 5"/>
          <p:cNvSpPr txBox="1"/>
          <p:nvPr/>
        </p:nvSpPr>
        <p:spPr>
          <a:xfrm>
            <a:off x="217283" y="896293"/>
            <a:ext cx="11778559" cy="5047536"/>
          </a:xfrm>
          <a:prstGeom prst="rect">
            <a:avLst/>
          </a:prstGeom>
          <a:noFill/>
        </p:spPr>
        <p:txBody>
          <a:bodyPr wrap="square" rtlCol="0">
            <a:spAutoFit/>
          </a:bodyPr>
          <a:lstStyle/>
          <a:p>
            <a:r>
              <a:rPr lang="fr-FR" sz="1400" b="1" dirty="0" smtClean="0">
                <a:solidFill>
                  <a:srgbClr val="002060"/>
                </a:solidFill>
              </a:rPr>
              <a:t>A8.2. </a:t>
            </a:r>
            <a:r>
              <a:rPr lang="fr-FR" sz="1400" b="1" dirty="0">
                <a:solidFill>
                  <a:srgbClr val="002060"/>
                </a:solidFill>
              </a:rPr>
              <a:t>Articles ou documents </a:t>
            </a:r>
            <a:r>
              <a:rPr lang="fr-FR" sz="1400" b="1" dirty="0" smtClean="0">
                <a:solidFill>
                  <a:srgbClr val="002060"/>
                </a:solidFill>
              </a:rPr>
              <a:t>en Anglais (suite) :</a:t>
            </a:r>
            <a:endParaRPr lang="fr-FR" sz="1400" dirty="0" smtClean="0">
              <a:solidFill>
                <a:srgbClr val="002060"/>
              </a:solidFill>
            </a:endParaRPr>
          </a:p>
          <a:p>
            <a:endParaRPr lang="fr-FR" sz="1400" dirty="0" smtClean="0">
              <a:solidFill>
                <a:srgbClr val="002060"/>
              </a:solidFill>
            </a:endParaRPr>
          </a:p>
          <a:p>
            <a:pPr marL="342900" indent="-342900">
              <a:buFont typeface="+mj-lt"/>
              <a:buAutoNum type="arabicPeriod" startAt="17"/>
            </a:pPr>
            <a:r>
              <a:rPr lang="en-US" sz="1400" dirty="0" smtClean="0">
                <a:solidFill>
                  <a:srgbClr val="002060"/>
                </a:solidFill>
              </a:rPr>
              <a:t>Afzal</a:t>
            </a:r>
            <a:r>
              <a:rPr lang="en-US" sz="1400" dirty="0">
                <a:solidFill>
                  <a:srgbClr val="002060"/>
                </a:solidFill>
              </a:rPr>
              <a:t>, D. M., A. M. Akhter and M. </a:t>
            </a:r>
            <a:r>
              <a:rPr lang="en-US" sz="1400" dirty="0" err="1">
                <a:solidFill>
                  <a:srgbClr val="002060"/>
                </a:solidFill>
              </a:rPr>
              <a:t>Amjad</a:t>
            </a:r>
            <a:r>
              <a:rPr lang="en-US" sz="1400" dirty="0">
                <a:solidFill>
                  <a:srgbClr val="002060"/>
                </a:solidFill>
              </a:rPr>
              <a:t>, 2006. Multiplication of </a:t>
            </a:r>
            <a:r>
              <a:rPr lang="en-US" sz="1400" dirty="0" err="1">
                <a:solidFill>
                  <a:srgbClr val="002060"/>
                </a:solidFill>
              </a:rPr>
              <a:t>Shisham</a:t>
            </a:r>
            <a:r>
              <a:rPr lang="en-US" sz="1400" dirty="0">
                <a:solidFill>
                  <a:srgbClr val="002060"/>
                </a:solidFill>
              </a:rPr>
              <a:t> Through Branch Cuttings. Pakistan Forest Institute (PFI), Peshawar. </a:t>
            </a:r>
            <a:endParaRPr lang="fr-FR" sz="1400" dirty="0">
              <a:solidFill>
                <a:srgbClr val="002060"/>
              </a:solidFill>
            </a:endParaRPr>
          </a:p>
          <a:p>
            <a:pPr marL="342900" indent="-342900">
              <a:buFont typeface="+mj-lt"/>
              <a:buAutoNum type="arabicPeriod" startAt="17"/>
            </a:pPr>
            <a:r>
              <a:rPr lang="en-US" sz="1400" dirty="0" smtClean="0">
                <a:solidFill>
                  <a:srgbClr val="002060"/>
                </a:solidFill>
              </a:rPr>
              <a:t>Brix</a:t>
            </a:r>
            <a:r>
              <a:rPr lang="en-US" sz="1400" dirty="0">
                <a:solidFill>
                  <a:srgbClr val="002060"/>
                </a:solidFill>
              </a:rPr>
              <a:t>, H. and H. Barker, 1975. Rooting Studies of Western Hemlock Cuttings. Information Report No. Bc-x-131: 1-14, Pacific Forestry Research Centre, Canadian Forestry Service. </a:t>
            </a:r>
            <a:endParaRPr lang="fr-FR" sz="1400" dirty="0">
              <a:solidFill>
                <a:srgbClr val="002060"/>
              </a:solidFill>
            </a:endParaRPr>
          </a:p>
          <a:p>
            <a:pPr marL="342900" indent="-342900">
              <a:buFont typeface="+mj-lt"/>
              <a:buAutoNum type="arabicPeriod" startAt="17"/>
            </a:pPr>
            <a:r>
              <a:rPr lang="en-US" sz="1400" dirty="0" smtClean="0">
                <a:solidFill>
                  <a:srgbClr val="002060"/>
                </a:solidFill>
              </a:rPr>
              <a:t>Chaperon</a:t>
            </a:r>
            <a:r>
              <a:rPr lang="en-US" sz="1400" dirty="0">
                <a:solidFill>
                  <a:srgbClr val="002060"/>
                </a:solidFill>
              </a:rPr>
              <a:t>, H., M. Berger, J. Y. </a:t>
            </a:r>
            <a:r>
              <a:rPr lang="en-US" sz="1400" dirty="0" err="1">
                <a:solidFill>
                  <a:srgbClr val="002060"/>
                </a:solidFill>
              </a:rPr>
              <a:t>Fraysse</a:t>
            </a:r>
            <a:r>
              <a:rPr lang="en-US" sz="1400" dirty="0">
                <a:solidFill>
                  <a:srgbClr val="002060"/>
                </a:solidFill>
              </a:rPr>
              <a:t> and D. Leze,1983. The Quality Influence of The Mother Plant On Vegetative Propagation of </a:t>
            </a:r>
            <a:r>
              <a:rPr lang="en-US" sz="1400" i="1" dirty="0">
                <a:solidFill>
                  <a:srgbClr val="002060"/>
                </a:solidFill>
              </a:rPr>
              <a:t>Eucalyptus spp</a:t>
            </a:r>
            <a:r>
              <a:rPr lang="en-US" sz="1400" dirty="0">
                <a:solidFill>
                  <a:srgbClr val="002060"/>
                </a:solidFill>
              </a:rPr>
              <a:t>. AFOCEL: 27-53. </a:t>
            </a:r>
            <a:endParaRPr lang="fr-FR" sz="1400" dirty="0">
              <a:solidFill>
                <a:srgbClr val="002060"/>
              </a:solidFill>
            </a:endParaRPr>
          </a:p>
          <a:p>
            <a:pPr marL="342900" indent="-342900">
              <a:buFont typeface="+mj-lt"/>
              <a:buAutoNum type="arabicPeriod" startAt="17"/>
            </a:pPr>
            <a:r>
              <a:rPr lang="en-US" sz="1400" dirty="0" smtClean="0">
                <a:solidFill>
                  <a:srgbClr val="002060"/>
                </a:solidFill>
              </a:rPr>
              <a:t>Cunningham</a:t>
            </a:r>
            <a:r>
              <a:rPr lang="en-US" sz="1400" dirty="0">
                <a:solidFill>
                  <a:srgbClr val="002060"/>
                </a:solidFill>
              </a:rPr>
              <a:t>, M. W., 1986. Genetic Variation In Rooting Ability of </a:t>
            </a:r>
            <a:r>
              <a:rPr lang="en-US" sz="1400" i="1" dirty="0">
                <a:solidFill>
                  <a:srgbClr val="002060"/>
                </a:solidFill>
              </a:rPr>
              <a:t>American sycamore </a:t>
            </a:r>
            <a:r>
              <a:rPr lang="en-US" sz="1400" dirty="0">
                <a:solidFill>
                  <a:srgbClr val="002060"/>
                </a:solidFill>
              </a:rPr>
              <a:t>cuttings. In Proc. TAPPI Res. and Dev. Conf. TAPPI press, Atlanta, GA, USA: 1-6. </a:t>
            </a:r>
            <a:endParaRPr lang="fr-FR" sz="1400" dirty="0">
              <a:solidFill>
                <a:srgbClr val="002060"/>
              </a:solidFill>
            </a:endParaRPr>
          </a:p>
          <a:p>
            <a:pPr marL="342900" indent="-342900">
              <a:buFont typeface="+mj-lt"/>
              <a:buAutoNum type="arabicPeriod" startAt="17"/>
            </a:pPr>
            <a:r>
              <a:rPr lang="en-US" sz="1400" dirty="0" smtClean="0">
                <a:solidFill>
                  <a:srgbClr val="002060"/>
                </a:solidFill>
              </a:rPr>
              <a:t>Libby</a:t>
            </a:r>
            <a:r>
              <a:rPr lang="en-US" sz="1400" dirty="0">
                <a:solidFill>
                  <a:srgbClr val="002060"/>
                </a:solidFill>
              </a:rPr>
              <a:t>, W. J., 1974. The Use of Vegetative Propagules In Forest Genetics and Tree Improvement. New Zealand. J. For. Sci., 4: 440-447. </a:t>
            </a:r>
            <a:endParaRPr lang="fr-FR" sz="1400" dirty="0">
              <a:solidFill>
                <a:srgbClr val="002060"/>
              </a:solidFill>
            </a:endParaRPr>
          </a:p>
          <a:p>
            <a:pPr marL="342900" indent="-342900">
              <a:buFont typeface="+mj-lt"/>
              <a:buAutoNum type="arabicPeriod" startAt="17"/>
            </a:pPr>
            <a:r>
              <a:rPr lang="en-US" sz="1400" dirty="0" smtClean="0">
                <a:solidFill>
                  <a:srgbClr val="002060"/>
                </a:solidFill>
              </a:rPr>
              <a:t>Nanda</a:t>
            </a:r>
            <a:r>
              <a:rPr lang="en-US" sz="1400" dirty="0">
                <a:solidFill>
                  <a:srgbClr val="002060"/>
                </a:solidFill>
              </a:rPr>
              <a:t>, K. K., 1975. Physiology of Adventitious Root Formation. Ind. J. of Plant Physiology, 18: 80-87. </a:t>
            </a:r>
            <a:endParaRPr lang="fr-FR" sz="1400" dirty="0">
              <a:solidFill>
                <a:srgbClr val="002060"/>
              </a:solidFill>
            </a:endParaRPr>
          </a:p>
          <a:p>
            <a:pPr marL="342900" indent="-342900">
              <a:buFont typeface="+mj-lt"/>
              <a:buAutoNum type="arabicPeriod" startAt="17"/>
            </a:pPr>
            <a:r>
              <a:rPr lang="en-US" sz="1400" dirty="0" smtClean="0">
                <a:solidFill>
                  <a:srgbClr val="002060"/>
                </a:solidFill>
              </a:rPr>
              <a:t>Foster</a:t>
            </a:r>
            <a:r>
              <a:rPr lang="en-US" sz="1400" dirty="0">
                <a:solidFill>
                  <a:srgbClr val="002060"/>
                </a:solidFill>
              </a:rPr>
              <a:t>, G. S., R. K. Campbell and W. T. Adams, 1984. Heritability and Gain Effects In Rooting of </a:t>
            </a:r>
            <a:r>
              <a:rPr lang="en-US" sz="1400" i="1" dirty="0">
                <a:solidFill>
                  <a:srgbClr val="002060"/>
                </a:solidFill>
              </a:rPr>
              <a:t>Western hemlock </a:t>
            </a:r>
            <a:r>
              <a:rPr lang="en-US" sz="1400" dirty="0">
                <a:solidFill>
                  <a:srgbClr val="002060"/>
                </a:solidFill>
              </a:rPr>
              <a:t>cuttings. Can. J. For. Res., 14: 628-638. </a:t>
            </a:r>
            <a:endParaRPr lang="fr-FR" sz="1400" dirty="0">
              <a:solidFill>
                <a:srgbClr val="002060"/>
              </a:solidFill>
            </a:endParaRPr>
          </a:p>
          <a:p>
            <a:pPr marL="342900" indent="-342900">
              <a:buFont typeface="+mj-lt"/>
              <a:buAutoNum type="arabicPeriod" startAt="17"/>
            </a:pPr>
            <a:r>
              <a:rPr lang="en-US" sz="1400" dirty="0" err="1" smtClean="0">
                <a:solidFill>
                  <a:srgbClr val="002060"/>
                </a:solidFill>
              </a:rPr>
              <a:t>Puri</a:t>
            </a:r>
            <a:r>
              <a:rPr lang="en-US" sz="1400" dirty="0">
                <a:solidFill>
                  <a:srgbClr val="002060"/>
                </a:solidFill>
              </a:rPr>
              <a:t>, S. and G. S. </a:t>
            </a:r>
            <a:r>
              <a:rPr lang="en-US" sz="1400" dirty="0" err="1">
                <a:solidFill>
                  <a:srgbClr val="002060"/>
                </a:solidFill>
              </a:rPr>
              <a:t>Shamet</a:t>
            </a:r>
            <a:r>
              <a:rPr lang="en-US" sz="1400" dirty="0">
                <a:solidFill>
                  <a:srgbClr val="002060"/>
                </a:solidFill>
              </a:rPr>
              <a:t>, 1988. Rooting of Some Social Forestry Species. Int. Tree Crop J., 5: 63-70. </a:t>
            </a:r>
            <a:endParaRPr lang="fr-FR" sz="1400" dirty="0">
              <a:solidFill>
                <a:srgbClr val="002060"/>
              </a:solidFill>
            </a:endParaRPr>
          </a:p>
          <a:p>
            <a:pPr marL="342900" indent="-342900">
              <a:buFont typeface="+mj-lt"/>
              <a:buAutoNum type="arabicPeriod" startAt="17"/>
            </a:pPr>
            <a:r>
              <a:rPr lang="en-US" sz="1400" dirty="0" err="1" smtClean="0">
                <a:solidFill>
                  <a:srgbClr val="002060"/>
                </a:solidFill>
              </a:rPr>
              <a:t>Puri</a:t>
            </a:r>
            <a:r>
              <a:rPr lang="en-US" sz="1400" dirty="0">
                <a:solidFill>
                  <a:srgbClr val="002060"/>
                </a:solidFill>
              </a:rPr>
              <a:t>, S. and F. B. Thompson, 1989. Rooting of Stem Cuttings of </a:t>
            </a:r>
            <a:r>
              <a:rPr lang="en-US" sz="1400" i="1" dirty="0" err="1">
                <a:solidFill>
                  <a:srgbClr val="002060"/>
                </a:solidFill>
              </a:rPr>
              <a:t>Populus</a:t>
            </a:r>
            <a:r>
              <a:rPr lang="en-US" sz="1400" i="1" dirty="0">
                <a:solidFill>
                  <a:srgbClr val="002060"/>
                </a:solidFill>
              </a:rPr>
              <a:t> </a:t>
            </a:r>
            <a:r>
              <a:rPr lang="en-US" sz="1400" i="1" dirty="0" err="1">
                <a:solidFill>
                  <a:srgbClr val="002060"/>
                </a:solidFill>
              </a:rPr>
              <a:t>euramericana</a:t>
            </a:r>
            <a:r>
              <a:rPr lang="en-US" sz="1400" i="1" dirty="0">
                <a:solidFill>
                  <a:srgbClr val="002060"/>
                </a:solidFill>
              </a:rPr>
              <a:t> </a:t>
            </a:r>
            <a:r>
              <a:rPr lang="en-US" sz="1400" dirty="0">
                <a:solidFill>
                  <a:srgbClr val="002060"/>
                </a:solidFill>
              </a:rPr>
              <a:t>Under Different Water Potentials. Annual Des. Sci. Foresters, 46: 75-95. </a:t>
            </a:r>
            <a:endParaRPr lang="fr-FR" sz="1400" dirty="0">
              <a:solidFill>
                <a:srgbClr val="002060"/>
              </a:solidFill>
            </a:endParaRPr>
          </a:p>
          <a:p>
            <a:pPr marL="342900" indent="-342900">
              <a:buFont typeface="+mj-lt"/>
              <a:buAutoNum type="arabicPeriod" startAt="17"/>
            </a:pPr>
            <a:r>
              <a:rPr lang="en-US" sz="1400" dirty="0" smtClean="0">
                <a:solidFill>
                  <a:srgbClr val="002060"/>
                </a:solidFill>
              </a:rPr>
              <a:t>Shukla</a:t>
            </a:r>
            <a:r>
              <a:rPr lang="en-US" sz="1400" dirty="0">
                <a:solidFill>
                  <a:srgbClr val="002060"/>
                </a:solidFill>
              </a:rPr>
              <a:t>, A. N., 2002. Mortality of </a:t>
            </a:r>
            <a:r>
              <a:rPr lang="en-US" sz="1400" i="1" dirty="0" err="1">
                <a:solidFill>
                  <a:srgbClr val="002060"/>
                </a:solidFill>
              </a:rPr>
              <a:t>Dalbergia</a:t>
            </a:r>
            <a:r>
              <a:rPr lang="en-US" sz="1400" i="1" dirty="0">
                <a:solidFill>
                  <a:srgbClr val="002060"/>
                </a:solidFill>
              </a:rPr>
              <a:t> </a:t>
            </a:r>
            <a:r>
              <a:rPr lang="en-US" sz="1400" i="1" dirty="0" err="1">
                <a:solidFill>
                  <a:srgbClr val="002060"/>
                </a:solidFill>
              </a:rPr>
              <a:t>sissoo</a:t>
            </a:r>
            <a:r>
              <a:rPr lang="en-US" sz="1400" i="1" dirty="0">
                <a:solidFill>
                  <a:srgbClr val="002060"/>
                </a:solidFill>
              </a:rPr>
              <a:t> </a:t>
            </a:r>
            <a:r>
              <a:rPr lang="en-US" sz="1400" dirty="0">
                <a:solidFill>
                  <a:srgbClr val="002060"/>
                </a:solidFill>
              </a:rPr>
              <a:t>In India. Ind. J. For., 128(11): 1209-1215. </a:t>
            </a:r>
            <a:endParaRPr lang="fr-FR" sz="1400" dirty="0">
              <a:solidFill>
                <a:srgbClr val="002060"/>
              </a:solidFill>
            </a:endParaRPr>
          </a:p>
          <a:p>
            <a:pPr marL="342900" indent="-342900">
              <a:buFont typeface="+mj-lt"/>
              <a:buAutoNum type="arabicPeriod" startAt="17"/>
            </a:pPr>
            <a:r>
              <a:rPr lang="en-US" sz="1400" dirty="0" err="1" smtClean="0">
                <a:solidFill>
                  <a:srgbClr val="002060"/>
                </a:solidFill>
              </a:rPr>
              <a:t>Verma</a:t>
            </a:r>
            <a:r>
              <a:rPr lang="en-US" sz="1400" dirty="0">
                <a:solidFill>
                  <a:srgbClr val="002060"/>
                </a:solidFill>
              </a:rPr>
              <a:t>, R. C., S. </a:t>
            </a:r>
            <a:r>
              <a:rPr lang="en-US" sz="1400" dirty="0" err="1">
                <a:solidFill>
                  <a:srgbClr val="002060"/>
                </a:solidFill>
              </a:rPr>
              <a:t>Puri</a:t>
            </a:r>
            <a:r>
              <a:rPr lang="en-US" sz="1400" dirty="0">
                <a:solidFill>
                  <a:srgbClr val="002060"/>
                </a:solidFill>
              </a:rPr>
              <a:t> and </a:t>
            </a:r>
            <a:r>
              <a:rPr lang="en-US" sz="1400" dirty="0" err="1">
                <a:solidFill>
                  <a:srgbClr val="002060"/>
                </a:solidFill>
              </a:rPr>
              <a:t>Nilum</a:t>
            </a:r>
            <a:r>
              <a:rPr lang="en-US" sz="1400" dirty="0">
                <a:solidFill>
                  <a:srgbClr val="002060"/>
                </a:solidFill>
              </a:rPr>
              <a:t>, 1992. Vegetative Propagation of </a:t>
            </a:r>
            <a:r>
              <a:rPr lang="en-US" sz="1400" i="1" dirty="0">
                <a:solidFill>
                  <a:srgbClr val="002060"/>
                </a:solidFill>
              </a:rPr>
              <a:t>Acacia catechu </a:t>
            </a:r>
            <a:r>
              <a:rPr lang="en-US" sz="1400" dirty="0">
                <a:solidFill>
                  <a:srgbClr val="002060"/>
                </a:solidFill>
              </a:rPr>
              <a:t>(Wild) Using Mature Softwood Cuttings. </a:t>
            </a:r>
            <a:r>
              <a:rPr lang="fr-FR" sz="1400" dirty="0">
                <a:solidFill>
                  <a:srgbClr val="002060"/>
                </a:solidFill>
              </a:rPr>
              <a:t>J. </a:t>
            </a:r>
            <a:r>
              <a:rPr lang="fr-FR" sz="1400" dirty="0" err="1">
                <a:solidFill>
                  <a:srgbClr val="002060"/>
                </a:solidFill>
              </a:rPr>
              <a:t>Tree</a:t>
            </a:r>
            <a:r>
              <a:rPr lang="fr-FR" sz="1400" dirty="0">
                <a:solidFill>
                  <a:srgbClr val="002060"/>
                </a:solidFill>
              </a:rPr>
              <a:t> Science., 11: 95-100. </a:t>
            </a:r>
            <a:endParaRPr lang="fr-FR" sz="1400" dirty="0" smtClean="0">
              <a:solidFill>
                <a:srgbClr val="002060"/>
              </a:solidFill>
            </a:endParaRPr>
          </a:p>
          <a:p>
            <a:endParaRPr lang="fr-FR" sz="1400" dirty="0">
              <a:solidFill>
                <a:srgbClr val="002060"/>
              </a:solidFill>
            </a:endParaRPr>
          </a:p>
          <a:p>
            <a:r>
              <a:rPr lang="fr-FR" sz="1400" b="1" dirty="0" smtClean="0">
                <a:solidFill>
                  <a:srgbClr val="002060"/>
                </a:solidFill>
              </a:rPr>
              <a:t>A8.3. </a:t>
            </a:r>
            <a:r>
              <a:rPr lang="fr-FR" sz="1400" b="1" dirty="0">
                <a:solidFill>
                  <a:srgbClr val="002060"/>
                </a:solidFill>
              </a:rPr>
              <a:t>Livres </a:t>
            </a:r>
            <a:r>
              <a:rPr lang="fr-FR" sz="1400" b="1" dirty="0" smtClean="0">
                <a:solidFill>
                  <a:srgbClr val="002060"/>
                </a:solidFill>
              </a:rPr>
              <a:t>en Anglais </a:t>
            </a:r>
            <a:r>
              <a:rPr lang="fr-FR" sz="1400" dirty="0" smtClean="0">
                <a:solidFill>
                  <a:srgbClr val="002060"/>
                </a:solidFill>
              </a:rPr>
              <a:t>:</a:t>
            </a:r>
          </a:p>
          <a:p>
            <a:endParaRPr lang="fr-FR" sz="1400" dirty="0">
              <a:solidFill>
                <a:srgbClr val="002060"/>
              </a:solidFill>
            </a:endParaRPr>
          </a:p>
          <a:p>
            <a:pPr lvl="0"/>
            <a:r>
              <a:rPr lang="fr-FR" sz="1400" dirty="0">
                <a:solidFill>
                  <a:srgbClr val="002060"/>
                </a:solidFill>
              </a:rPr>
              <a:t>du Puy, D.J., Labat, J.N., Rabevohitra, R., Villiers, J.-F., Bosser, J. &amp; </a:t>
            </a:r>
            <a:r>
              <a:rPr lang="fr-FR" sz="1400" dirty="0" err="1">
                <a:solidFill>
                  <a:srgbClr val="002060"/>
                </a:solidFill>
              </a:rPr>
              <a:t>Moat</a:t>
            </a:r>
            <a:r>
              <a:rPr lang="fr-FR" sz="1400" dirty="0">
                <a:solidFill>
                  <a:srgbClr val="002060"/>
                </a:solidFill>
              </a:rPr>
              <a:t>, J., 2002. </a:t>
            </a:r>
            <a:r>
              <a:rPr lang="en-US" sz="1400" dirty="0">
                <a:solidFill>
                  <a:srgbClr val="002060"/>
                </a:solidFill>
              </a:rPr>
              <a:t>The </a:t>
            </a:r>
            <a:r>
              <a:rPr lang="en-US" sz="1400" i="1" dirty="0" err="1">
                <a:solidFill>
                  <a:srgbClr val="002060"/>
                </a:solidFill>
              </a:rPr>
              <a:t>Leguminosae</a:t>
            </a:r>
            <a:r>
              <a:rPr lang="en-US" sz="1400" dirty="0">
                <a:solidFill>
                  <a:srgbClr val="002060"/>
                </a:solidFill>
              </a:rPr>
              <a:t> of Madagascar. Royal Botanic Gardens, Kew, Richmond, United Kingdom. </a:t>
            </a:r>
            <a:r>
              <a:rPr lang="fr-FR" sz="1400" dirty="0">
                <a:solidFill>
                  <a:srgbClr val="002060"/>
                </a:solidFill>
              </a:rPr>
              <a:t>750 pp. (BOSSER J. &amp; RABEVOHITRA R. 2002. — </a:t>
            </a:r>
            <a:r>
              <a:rPr lang="fr-FR" sz="1400" i="1" dirty="0">
                <a:solidFill>
                  <a:srgbClr val="002060"/>
                </a:solidFill>
              </a:rPr>
              <a:t>Dalbergia</a:t>
            </a:r>
            <a:r>
              <a:rPr lang="fr-FR" sz="1400" dirty="0">
                <a:solidFill>
                  <a:srgbClr val="002060"/>
                </a:solidFill>
              </a:rPr>
              <a:t>: 321-361 in</a:t>
            </a:r>
            <a:r>
              <a:rPr lang="fr-FR" sz="1400" dirty="0" smtClean="0">
                <a:solidFill>
                  <a:srgbClr val="002060"/>
                </a:solidFill>
              </a:rPr>
              <a:t>).</a:t>
            </a:r>
          </a:p>
          <a:p>
            <a:pPr lvl="0"/>
            <a:r>
              <a:rPr lang="en-US" sz="1400" i="1" dirty="0">
                <a:solidFill>
                  <a:srgbClr val="002060"/>
                </a:solidFill>
              </a:rPr>
              <a:t>Field Guide to the Littoral Forest Trees of South East Madagascar</a:t>
            </a:r>
            <a:r>
              <a:rPr lang="en-US" sz="1400" dirty="0">
                <a:solidFill>
                  <a:srgbClr val="002060"/>
                </a:solidFill>
              </a:rPr>
              <a:t>, David </a:t>
            </a:r>
            <a:r>
              <a:rPr lang="en-US" sz="1400" dirty="0" err="1">
                <a:solidFill>
                  <a:srgbClr val="002060"/>
                </a:solidFill>
              </a:rPr>
              <a:t>Rabehevitra</a:t>
            </a:r>
            <a:r>
              <a:rPr lang="en-US" sz="1400" dirty="0">
                <a:solidFill>
                  <a:srgbClr val="002060"/>
                </a:solidFill>
              </a:rPr>
              <a:t>, </a:t>
            </a:r>
            <a:r>
              <a:rPr lang="en-US" sz="1400" dirty="0" err="1">
                <a:solidFill>
                  <a:srgbClr val="002060"/>
                </a:solidFill>
              </a:rPr>
              <a:t>Johny</a:t>
            </a:r>
            <a:r>
              <a:rPr lang="en-US" sz="1400" dirty="0">
                <a:solidFill>
                  <a:srgbClr val="002060"/>
                </a:solidFill>
              </a:rPr>
              <a:t> </a:t>
            </a:r>
            <a:r>
              <a:rPr lang="en-US" sz="1400" dirty="0" err="1">
                <a:solidFill>
                  <a:srgbClr val="002060"/>
                </a:solidFill>
              </a:rPr>
              <a:t>Rabenantoandro</a:t>
            </a:r>
            <a:r>
              <a:rPr lang="en-US" sz="1400" dirty="0">
                <a:solidFill>
                  <a:srgbClr val="002060"/>
                </a:solidFill>
              </a:rPr>
              <a:t>, </a:t>
            </a:r>
            <a:r>
              <a:rPr lang="en-US" sz="1400" dirty="0" err="1">
                <a:solidFill>
                  <a:srgbClr val="002060"/>
                </a:solidFill>
              </a:rPr>
              <a:t>Faly</a:t>
            </a:r>
            <a:r>
              <a:rPr lang="en-US" sz="1400" dirty="0">
                <a:solidFill>
                  <a:srgbClr val="002060"/>
                </a:solidFill>
              </a:rPr>
              <a:t> </a:t>
            </a:r>
            <a:r>
              <a:rPr lang="en-US" sz="1400" dirty="0" err="1" smtClean="0">
                <a:solidFill>
                  <a:srgbClr val="002060"/>
                </a:solidFill>
              </a:rPr>
              <a:t>Randriatafika</a:t>
            </a:r>
            <a:r>
              <a:rPr lang="en-US" sz="1400" dirty="0" smtClean="0">
                <a:solidFill>
                  <a:srgbClr val="002060"/>
                </a:solidFill>
              </a:rPr>
              <a:t>, Ed. Kew, 2013.</a:t>
            </a:r>
            <a:endParaRPr lang="fr-FR" sz="1400" dirty="0" smtClean="0">
              <a:solidFill>
                <a:srgbClr val="002060"/>
              </a:solidFill>
            </a:endParaRPr>
          </a:p>
        </p:txBody>
      </p:sp>
      <p:sp>
        <p:nvSpPr>
          <p:cNvPr id="7" name="ZoneTexte 6"/>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535930254"/>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11380423" y="169516"/>
            <a:ext cx="469135" cy="232540"/>
          </a:xfrm>
        </p:spPr>
        <p:txBody>
          <a:bodyPr/>
          <a:lstStyle/>
          <a:p>
            <a:fld id="{814B13E8-1059-4FEE-952E-0153852B3488}" type="slidenum">
              <a:rPr lang="fr-FR" smtClean="0"/>
              <a:t>172</a:t>
            </a:fld>
            <a:endParaRPr lang="fr-FR" dirty="0"/>
          </a:p>
        </p:txBody>
      </p:sp>
      <p:sp>
        <p:nvSpPr>
          <p:cNvPr id="5" name="ZoneTexte 4"/>
          <p:cNvSpPr txBox="1"/>
          <p:nvPr/>
        </p:nvSpPr>
        <p:spPr>
          <a:xfrm>
            <a:off x="380246" y="402056"/>
            <a:ext cx="3331618" cy="369332"/>
          </a:xfrm>
          <a:prstGeom prst="rect">
            <a:avLst/>
          </a:prstGeom>
          <a:noFill/>
        </p:spPr>
        <p:txBody>
          <a:bodyPr wrap="none" rtlCol="0">
            <a:spAutoFit/>
          </a:bodyPr>
          <a:lstStyle/>
          <a:p>
            <a:r>
              <a:rPr lang="fr-FR" b="1" dirty="0" smtClean="0">
                <a:solidFill>
                  <a:srgbClr val="008000"/>
                </a:solidFill>
              </a:rPr>
              <a:t>A8. </a:t>
            </a:r>
            <a:r>
              <a:rPr lang="fr-FR" b="1" dirty="0" smtClean="0">
                <a:solidFill>
                  <a:srgbClr val="008000"/>
                </a:solidFill>
              </a:rPr>
              <a:t>Annexe : Bibliographie (suite)</a:t>
            </a:r>
            <a:endParaRPr lang="fr-FR" b="1" dirty="0">
              <a:solidFill>
                <a:srgbClr val="008000"/>
              </a:solidFill>
            </a:endParaRPr>
          </a:p>
        </p:txBody>
      </p:sp>
      <p:sp>
        <p:nvSpPr>
          <p:cNvPr id="6" name="ZoneTexte 5"/>
          <p:cNvSpPr txBox="1"/>
          <p:nvPr/>
        </p:nvSpPr>
        <p:spPr>
          <a:xfrm>
            <a:off x="217283" y="896293"/>
            <a:ext cx="11778559" cy="2246769"/>
          </a:xfrm>
          <a:prstGeom prst="rect">
            <a:avLst/>
          </a:prstGeom>
          <a:noFill/>
        </p:spPr>
        <p:txBody>
          <a:bodyPr wrap="square" rtlCol="0">
            <a:spAutoFit/>
          </a:bodyPr>
          <a:lstStyle/>
          <a:p>
            <a:r>
              <a:rPr lang="fr-FR" sz="1400" b="1" dirty="0" smtClean="0">
                <a:solidFill>
                  <a:srgbClr val="002060"/>
                </a:solidFill>
              </a:rPr>
              <a:t>A8.4. Articles ou documents </a:t>
            </a:r>
            <a:r>
              <a:rPr lang="fr-FR" sz="1400" b="1" dirty="0">
                <a:solidFill>
                  <a:srgbClr val="002060"/>
                </a:solidFill>
              </a:rPr>
              <a:t>en </a:t>
            </a:r>
            <a:r>
              <a:rPr lang="fr-FR" sz="1400" b="1" dirty="0" smtClean="0">
                <a:solidFill>
                  <a:srgbClr val="002060"/>
                </a:solidFill>
              </a:rPr>
              <a:t>Français :</a:t>
            </a:r>
            <a:endParaRPr lang="fr-FR" sz="1400" dirty="0">
              <a:solidFill>
                <a:srgbClr val="002060"/>
              </a:solidFill>
            </a:endParaRPr>
          </a:p>
          <a:p>
            <a:endParaRPr lang="fr-FR" sz="1400" dirty="0" smtClean="0">
              <a:solidFill>
                <a:srgbClr val="002060"/>
              </a:solidFill>
            </a:endParaRPr>
          </a:p>
          <a:p>
            <a:r>
              <a:rPr lang="fr-FR" sz="1400" i="1" dirty="0" smtClean="0">
                <a:solidFill>
                  <a:srgbClr val="002060"/>
                </a:solidFill>
              </a:rPr>
              <a:t>Gestion des ressources forestières de </a:t>
            </a:r>
            <a:r>
              <a:rPr lang="fr-FR" sz="1400" i="1" dirty="0" err="1" smtClean="0">
                <a:solidFill>
                  <a:srgbClr val="002060"/>
                </a:solidFill>
              </a:rPr>
              <a:t>Manonpana</a:t>
            </a:r>
            <a:r>
              <a:rPr lang="fr-FR" sz="1400" dirty="0">
                <a:solidFill>
                  <a:srgbClr val="002060"/>
                </a:solidFill>
              </a:rPr>
              <a:t>, </a:t>
            </a:r>
            <a:r>
              <a:rPr lang="fr-FR" sz="1400" dirty="0">
                <a:solidFill>
                  <a:srgbClr val="002060"/>
                </a:solidFill>
                <a:hlinkClick r:id="rId2"/>
              </a:rPr>
              <a:t>http://</a:t>
            </a:r>
            <a:r>
              <a:rPr lang="fr-FR" sz="1400" dirty="0" smtClean="0">
                <a:solidFill>
                  <a:srgbClr val="002060"/>
                </a:solidFill>
                <a:hlinkClick r:id="rId2"/>
              </a:rPr>
              <a:t>www-sfdp.u-strasbg.fr/primatologie/pdf/Gestion_ressources_forestieres_Manompana.pdf</a:t>
            </a:r>
            <a:r>
              <a:rPr lang="fr-FR" sz="1400" dirty="0" smtClean="0">
                <a:solidFill>
                  <a:srgbClr val="002060"/>
                </a:solidFill>
              </a:rPr>
              <a:t> </a:t>
            </a:r>
            <a:endParaRPr lang="fr-FR" sz="1400" dirty="0">
              <a:solidFill>
                <a:srgbClr val="002060"/>
              </a:solidFill>
            </a:endParaRPr>
          </a:p>
          <a:p>
            <a:endParaRPr lang="fr-FR" sz="1400" dirty="0">
              <a:solidFill>
                <a:srgbClr val="002060"/>
              </a:solidFill>
            </a:endParaRPr>
          </a:p>
          <a:p>
            <a:pPr lvl="0"/>
            <a:r>
              <a:rPr lang="fr-FR" sz="1400" b="1" dirty="0" smtClean="0">
                <a:solidFill>
                  <a:srgbClr val="002060"/>
                </a:solidFill>
              </a:rPr>
              <a:t>A8.5. Livres en Français </a:t>
            </a:r>
            <a:r>
              <a:rPr lang="fr-FR" sz="1400" dirty="0" smtClean="0">
                <a:solidFill>
                  <a:srgbClr val="002060"/>
                </a:solidFill>
              </a:rPr>
              <a:t>:</a:t>
            </a:r>
          </a:p>
          <a:p>
            <a:pPr lvl="0"/>
            <a:endParaRPr lang="fr-FR" sz="1400" dirty="0">
              <a:solidFill>
                <a:srgbClr val="002060"/>
              </a:solidFill>
            </a:endParaRPr>
          </a:p>
          <a:p>
            <a:pPr marL="285750" indent="-285750">
              <a:buFont typeface="Arial" panose="020B0604020202020204" pitchFamily="34" charset="0"/>
              <a:buChar char="•"/>
            </a:pPr>
            <a:r>
              <a:rPr lang="fr-FR" sz="1400" i="1" dirty="0">
                <a:solidFill>
                  <a:srgbClr val="002060"/>
                </a:solidFill>
              </a:rPr>
              <a:t>Guide de Terrain des Arbres de la Foret Littorale du Sud Est de </a:t>
            </a:r>
            <a:r>
              <a:rPr lang="fr-FR" sz="1400" i="1" dirty="0" smtClean="0">
                <a:solidFill>
                  <a:srgbClr val="002060"/>
                </a:solidFill>
              </a:rPr>
              <a:t>Madagascar</a:t>
            </a:r>
            <a:r>
              <a:rPr lang="fr-FR" sz="1400" dirty="0" smtClean="0">
                <a:solidFill>
                  <a:srgbClr val="002060"/>
                </a:solidFill>
              </a:rPr>
              <a:t>, </a:t>
            </a:r>
            <a:r>
              <a:rPr lang="en-US" sz="1400" dirty="0">
                <a:solidFill>
                  <a:srgbClr val="002060"/>
                </a:solidFill>
              </a:rPr>
              <a:t>Missouri Botanic Garden and the Royal Botanic Gardens </a:t>
            </a:r>
            <a:r>
              <a:rPr lang="en-US" sz="1400" dirty="0" smtClean="0">
                <a:solidFill>
                  <a:srgbClr val="002060"/>
                </a:solidFill>
              </a:rPr>
              <a:t>Kew, </a:t>
            </a:r>
            <a:r>
              <a:rPr lang="fr-FR" sz="1400" dirty="0" smtClean="0">
                <a:solidFill>
                  <a:srgbClr val="002060"/>
                </a:solidFill>
              </a:rPr>
              <a:t>Kew </a:t>
            </a:r>
            <a:r>
              <a:rPr lang="fr-FR" sz="1400" dirty="0" err="1" smtClean="0">
                <a:solidFill>
                  <a:srgbClr val="002060"/>
                </a:solidFill>
              </a:rPr>
              <a:t>Publishing</a:t>
            </a:r>
            <a:r>
              <a:rPr lang="fr-FR" sz="1400" dirty="0" smtClean="0">
                <a:solidFill>
                  <a:srgbClr val="002060"/>
                </a:solidFill>
              </a:rPr>
              <a:t>, 2014.</a:t>
            </a:r>
          </a:p>
          <a:p>
            <a:pPr marL="285750" indent="-285750">
              <a:buFont typeface="Arial" panose="020B0604020202020204" pitchFamily="34" charset="0"/>
              <a:buChar char="•"/>
            </a:pPr>
            <a:r>
              <a:rPr lang="fr-FR" sz="1400" i="1" dirty="0" smtClean="0">
                <a:solidFill>
                  <a:srgbClr val="002060"/>
                </a:solidFill>
              </a:rPr>
              <a:t>Restauration des forêts tropicales, un guide pratique</a:t>
            </a:r>
            <a:r>
              <a:rPr lang="fr-FR" sz="1400" dirty="0" smtClean="0">
                <a:solidFill>
                  <a:srgbClr val="002060"/>
                </a:solidFill>
              </a:rPr>
              <a:t>, Stephen Elliott, David Blakesley, Kate Hardwick</a:t>
            </a:r>
            <a:r>
              <a:rPr lang="fr-FR" sz="1400" dirty="0">
                <a:solidFill>
                  <a:srgbClr val="002060"/>
                </a:solidFill>
              </a:rPr>
              <a:t>, Kew </a:t>
            </a:r>
            <a:r>
              <a:rPr lang="fr-FR" sz="1400" dirty="0" err="1">
                <a:solidFill>
                  <a:srgbClr val="002060"/>
                </a:solidFill>
              </a:rPr>
              <a:t>Publishing</a:t>
            </a:r>
            <a:r>
              <a:rPr lang="fr-FR" sz="1400" dirty="0">
                <a:solidFill>
                  <a:srgbClr val="002060"/>
                </a:solidFill>
              </a:rPr>
              <a:t>, </a:t>
            </a:r>
            <a:r>
              <a:rPr lang="fr-FR" sz="1400" dirty="0" smtClean="0">
                <a:solidFill>
                  <a:srgbClr val="002060"/>
                </a:solidFill>
              </a:rPr>
              <a:t>2013. </a:t>
            </a:r>
          </a:p>
          <a:p>
            <a:pPr marL="285750" indent="-285750">
              <a:buFont typeface="Arial" panose="020B0604020202020204" pitchFamily="34" charset="0"/>
              <a:buChar char="•"/>
            </a:pPr>
            <a:r>
              <a:rPr lang="fr-FR" sz="1400" i="1" dirty="0" smtClean="0">
                <a:solidFill>
                  <a:srgbClr val="002060"/>
                </a:solidFill>
              </a:rPr>
              <a:t>Dictionnaire </a:t>
            </a:r>
            <a:r>
              <a:rPr lang="fr-FR" sz="1400" i="1" dirty="0">
                <a:solidFill>
                  <a:srgbClr val="002060"/>
                </a:solidFill>
              </a:rPr>
              <a:t>des noms malgaches des végétaux</a:t>
            </a:r>
            <a:r>
              <a:rPr lang="fr-FR" sz="1400" dirty="0">
                <a:solidFill>
                  <a:srgbClr val="002060"/>
                </a:solidFill>
              </a:rPr>
              <a:t>, </a:t>
            </a:r>
            <a:r>
              <a:rPr lang="fr-FR" sz="1400" dirty="0" smtClean="0">
                <a:solidFill>
                  <a:srgbClr val="002060"/>
                </a:solidFill>
              </a:rPr>
              <a:t>Pierre </a:t>
            </a:r>
            <a:r>
              <a:rPr lang="fr-FR" sz="1400" dirty="0" err="1" smtClean="0">
                <a:solidFill>
                  <a:srgbClr val="002060"/>
                </a:solidFill>
              </a:rPr>
              <a:t>Boiteau</a:t>
            </a:r>
            <a:r>
              <a:rPr lang="fr-FR" sz="1400" dirty="0" smtClean="0">
                <a:solidFill>
                  <a:srgbClr val="002060"/>
                </a:solidFill>
              </a:rPr>
              <a:t> (5 tomes), Ed. </a:t>
            </a:r>
            <a:r>
              <a:rPr lang="fr-FR" sz="1400" dirty="0">
                <a:solidFill>
                  <a:srgbClr val="002060"/>
                </a:solidFill>
              </a:rPr>
              <a:t>Grenoble, C. </a:t>
            </a:r>
            <a:r>
              <a:rPr lang="fr-FR" sz="1400" dirty="0" err="1" smtClean="0">
                <a:solidFill>
                  <a:srgbClr val="002060"/>
                </a:solidFill>
              </a:rPr>
              <a:t>Alzieu</a:t>
            </a:r>
            <a:r>
              <a:rPr lang="fr-FR" sz="1400" dirty="0" smtClean="0">
                <a:solidFill>
                  <a:srgbClr val="002060"/>
                </a:solidFill>
              </a:rPr>
              <a:t>, 1999.</a:t>
            </a:r>
            <a:endParaRPr lang="fr-FR" sz="1400" dirty="0">
              <a:solidFill>
                <a:srgbClr val="002060"/>
              </a:solidFill>
            </a:endParaRPr>
          </a:p>
        </p:txBody>
      </p:sp>
      <p:sp>
        <p:nvSpPr>
          <p:cNvPr id="7" name="ZoneTexte 6"/>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pic>
        <p:nvPicPr>
          <p:cNvPr id="1026" name="Picture 2" descr="D:\Users\blisan\Pictures\perso\forêt littorale tropicale\arbres de la foret littorale sud est de Madagasc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9671" y="4129183"/>
            <a:ext cx="1743075" cy="2619375"/>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217283" y="3387034"/>
            <a:ext cx="9927178" cy="2462213"/>
          </a:xfrm>
          <a:prstGeom prst="rect">
            <a:avLst/>
          </a:prstGeom>
          <a:noFill/>
        </p:spPr>
        <p:txBody>
          <a:bodyPr wrap="square" rtlCol="0">
            <a:spAutoFit/>
          </a:bodyPr>
          <a:lstStyle/>
          <a:p>
            <a:pPr lvl="0"/>
            <a:r>
              <a:rPr lang="en-US" sz="1400" u="sng" dirty="0" smtClean="0">
                <a:solidFill>
                  <a:srgbClr val="002060"/>
                </a:solidFill>
              </a:rPr>
              <a:t>Sur </a:t>
            </a:r>
            <a:r>
              <a:rPr lang="en-US" sz="1400" u="sng" dirty="0">
                <a:solidFill>
                  <a:srgbClr val="002060"/>
                </a:solidFill>
              </a:rPr>
              <a:t>les </a:t>
            </a:r>
            <a:r>
              <a:rPr lang="fr-FR" sz="1400" u="sng" dirty="0" smtClean="0">
                <a:solidFill>
                  <a:srgbClr val="002060"/>
                </a:solidFill>
              </a:rPr>
              <a:t>forêts</a:t>
            </a:r>
            <a:r>
              <a:rPr lang="en-US" sz="1400" u="sng" dirty="0" smtClean="0">
                <a:solidFill>
                  <a:srgbClr val="002060"/>
                </a:solidFill>
              </a:rPr>
              <a:t> </a:t>
            </a:r>
            <a:r>
              <a:rPr lang="en-US" sz="1400" u="sng" dirty="0">
                <a:solidFill>
                  <a:srgbClr val="002060"/>
                </a:solidFill>
              </a:rPr>
              <a:t>servant de barrage aux tsunamis </a:t>
            </a:r>
            <a:r>
              <a:rPr lang="en-US" sz="1400" dirty="0">
                <a:solidFill>
                  <a:srgbClr val="002060"/>
                </a:solidFill>
              </a:rPr>
              <a:t>:</a:t>
            </a:r>
          </a:p>
          <a:p>
            <a:pPr lvl="0"/>
            <a:endParaRPr lang="fr-FR" sz="1400" dirty="0">
              <a:solidFill>
                <a:srgbClr val="002060"/>
              </a:solidFill>
            </a:endParaRPr>
          </a:p>
          <a:p>
            <a:pPr marL="285750" lvl="0" indent="-285750">
              <a:buFont typeface="Arial" panose="020B0604020202020204" pitchFamily="34" charset="0"/>
              <a:buChar char="•"/>
            </a:pPr>
            <a:r>
              <a:rPr lang="fr-FR" sz="1400" dirty="0">
                <a:solidFill>
                  <a:srgbClr val="002060"/>
                </a:solidFill>
                <a:hlinkClick r:id="rId4"/>
              </a:rPr>
              <a:t>http://civilisation2.org/sarmer-vert-contre-les-tsunamis/</a:t>
            </a:r>
            <a:endParaRPr lang="fr-FR" sz="1400" dirty="0">
              <a:solidFill>
                <a:srgbClr val="002060"/>
              </a:solidFill>
            </a:endParaRPr>
          </a:p>
          <a:p>
            <a:pPr marL="285750" lvl="0" indent="-285750">
              <a:buFont typeface="Arial" panose="020B0604020202020204" pitchFamily="34" charset="0"/>
              <a:buChar char="•"/>
            </a:pPr>
            <a:r>
              <a:rPr lang="fr-FR" sz="1400" i="1" dirty="0">
                <a:solidFill>
                  <a:srgbClr val="002060"/>
                </a:solidFill>
              </a:rPr>
              <a:t>Elles font renaître la mangrove à Sumatra</a:t>
            </a:r>
            <a:r>
              <a:rPr lang="fr-FR" sz="1400" dirty="0">
                <a:solidFill>
                  <a:srgbClr val="002060"/>
                </a:solidFill>
              </a:rPr>
              <a:t>, Texte Marie </a:t>
            </a:r>
            <a:r>
              <a:rPr lang="fr-FR" sz="1400" dirty="0" err="1">
                <a:solidFill>
                  <a:srgbClr val="002060"/>
                </a:solidFill>
              </a:rPr>
              <a:t>Lescroart</a:t>
            </a:r>
            <a:r>
              <a:rPr lang="fr-FR" sz="1400" dirty="0">
                <a:solidFill>
                  <a:srgbClr val="002060"/>
                </a:solidFill>
              </a:rPr>
              <a:t>, Photos Jean-François Hello, Nicolas Van </a:t>
            </a:r>
            <a:r>
              <a:rPr lang="fr-FR" sz="1400" dirty="0" err="1">
                <a:solidFill>
                  <a:srgbClr val="002060"/>
                </a:solidFill>
              </a:rPr>
              <a:t>Ingen</a:t>
            </a:r>
            <a:r>
              <a:rPr lang="fr-FR" sz="1400" dirty="0">
                <a:solidFill>
                  <a:srgbClr val="002060"/>
                </a:solidFill>
              </a:rPr>
              <a:t>, Ca m'intéresse, n°395, Janvier 2014, </a:t>
            </a:r>
            <a:r>
              <a:rPr lang="fr-FR" sz="1400" dirty="0">
                <a:solidFill>
                  <a:srgbClr val="002060"/>
                </a:solidFill>
                <a:hlinkClick r:id="rId5"/>
              </a:rPr>
              <a:t>http://www.livelihoods.eu/wp-content/uploads/2014/02/Caminteresse0114.pdf</a:t>
            </a:r>
            <a:r>
              <a:rPr lang="fr-FR" sz="1400" dirty="0">
                <a:solidFill>
                  <a:srgbClr val="002060"/>
                </a:solidFill>
              </a:rPr>
              <a:t> </a:t>
            </a:r>
          </a:p>
          <a:p>
            <a:pPr marL="285750" lvl="0" indent="-285750">
              <a:buFont typeface="Arial" panose="020B0604020202020204" pitchFamily="34" charset="0"/>
              <a:buChar char="•"/>
            </a:pPr>
            <a:r>
              <a:rPr lang="fr-FR" sz="1400" i="1" dirty="0">
                <a:solidFill>
                  <a:srgbClr val="002060"/>
                </a:solidFill>
              </a:rPr>
              <a:t>Computer model </a:t>
            </a:r>
            <a:r>
              <a:rPr lang="fr-FR" sz="1400" i="1" dirty="0" err="1">
                <a:solidFill>
                  <a:srgbClr val="002060"/>
                </a:solidFill>
              </a:rPr>
              <a:t>suggests</a:t>
            </a:r>
            <a:r>
              <a:rPr lang="fr-FR" sz="1400" i="1" dirty="0">
                <a:solidFill>
                  <a:srgbClr val="002060"/>
                </a:solidFill>
              </a:rPr>
              <a:t> tsunamis </a:t>
            </a:r>
            <a:r>
              <a:rPr lang="fr-FR" sz="1400" i="1" dirty="0" err="1">
                <a:solidFill>
                  <a:srgbClr val="002060"/>
                </a:solidFill>
              </a:rPr>
              <a:t>could</a:t>
            </a:r>
            <a:r>
              <a:rPr lang="fr-FR" sz="1400" i="1" dirty="0">
                <a:solidFill>
                  <a:srgbClr val="002060"/>
                </a:solidFill>
              </a:rPr>
              <a:t> </a:t>
            </a:r>
            <a:r>
              <a:rPr lang="fr-FR" sz="1400" i="1" dirty="0" err="1">
                <a:solidFill>
                  <a:srgbClr val="002060"/>
                </a:solidFill>
              </a:rPr>
              <a:t>be</a:t>
            </a:r>
            <a:r>
              <a:rPr lang="fr-FR" sz="1400" i="1" dirty="0">
                <a:solidFill>
                  <a:srgbClr val="002060"/>
                </a:solidFill>
              </a:rPr>
              <a:t> </a:t>
            </a:r>
            <a:r>
              <a:rPr lang="fr-FR" sz="1400" i="1" dirty="0" err="1">
                <a:solidFill>
                  <a:srgbClr val="002060"/>
                </a:solidFill>
              </a:rPr>
              <a:t>blunted</a:t>
            </a:r>
            <a:r>
              <a:rPr lang="fr-FR" sz="1400" i="1" dirty="0">
                <a:solidFill>
                  <a:srgbClr val="002060"/>
                </a:solidFill>
              </a:rPr>
              <a:t> by </a:t>
            </a:r>
            <a:r>
              <a:rPr lang="fr-FR" sz="1400" i="1" dirty="0" err="1">
                <a:solidFill>
                  <a:srgbClr val="002060"/>
                </a:solidFill>
              </a:rPr>
              <a:t>coastal</a:t>
            </a:r>
            <a:r>
              <a:rPr lang="fr-FR" sz="1400" i="1" dirty="0">
                <a:solidFill>
                  <a:srgbClr val="002060"/>
                </a:solidFill>
              </a:rPr>
              <a:t> </a:t>
            </a:r>
            <a:r>
              <a:rPr lang="fr-FR" sz="1400" i="1" dirty="0" err="1">
                <a:solidFill>
                  <a:srgbClr val="002060"/>
                </a:solidFill>
              </a:rPr>
              <a:t>trees</a:t>
            </a:r>
            <a:r>
              <a:rPr lang="fr-FR" sz="1400" dirty="0">
                <a:solidFill>
                  <a:srgbClr val="002060"/>
                </a:solidFill>
              </a:rPr>
              <a:t>, Bob </a:t>
            </a:r>
            <a:r>
              <a:rPr lang="fr-FR" sz="1400" dirty="0" err="1">
                <a:solidFill>
                  <a:srgbClr val="002060"/>
                </a:solidFill>
              </a:rPr>
              <a:t>Yirk</a:t>
            </a:r>
            <a:r>
              <a:rPr lang="fr-FR" sz="1400" dirty="0">
                <a:solidFill>
                  <a:srgbClr val="002060"/>
                </a:solidFill>
              </a:rPr>
              <a:t>, </a:t>
            </a:r>
            <a:r>
              <a:rPr lang="fr-FR" sz="1400" dirty="0" err="1">
                <a:solidFill>
                  <a:srgbClr val="002060"/>
                </a:solidFill>
              </a:rPr>
              <a:t>November</a:t>
            </a:r>
            <a:r>
              <a:rPr lang="fr-FR" sz="1400" dirty="0">
                <a:solidFill>
                  <a:srgbClr val="002060"/>
                </a:solidFill>
              </a:rPr>
              <a:t> 8, 2011, </a:t>
            </a:r>
            <a:r>
              <a:rPr lang="fr-FR" sz="1400" dirty="0">
                <a:solidFill>
                  <a:srgbClr val="002060"/>
                </a:solidFill>
                <a:hlinkClick r:id="rId6"/>
              </a:rPr>
              <a:t>http://phys.org/news/2011-11-tsunamis-blunted-coastal-trees.html</a:t>
            </a:r>
            <a:r>
              <a:rPr lang="fr-FR" sz="1400" dirty="0">
                <a:solidFill>
                  <a:srgbClr val="002060"/>
                </a:solidFill>
              </a:rPr>
              <a:t> </a:t>
            </a:r>
          </a:p>
          <a:p>
            <a:pPr marL="285750" lvl="0" indent="-285750">
              <a:buFont typeface="Arial" panose="020B0604020202020204" pitchFamily="34" charset="0"/>
              <a:buChar char="•"/>
            </a:pPr>
            <a:r>
              <a:rPr lang="fr-FR" sz="1400" i="1" dirty="0">
                <a:solidFill>
                  <a:srgbClr val="002060"/>
                </a:solidFill>
              </a:rPr>
              <a:t>Une forêt pour se protéger des tsunamis</a:t>
            </a:r>
            <a:r>
              <a:rPr lang="fr-FR" sz="1400" dirty="0">
                <a:solidFill>
                  <a:srgbClr val="002060"/>
                </a:solidFill>
              </a:rPr>
              <a:t>, par Raymond </a:t>
            </a:r>
            <a:r>
              <a:rPr lang="fr-FR" sz="1400" dirty="0" err="1">
                <a:solidFill>
                  <a:srgbClr val="002060"/>
                </a:solidFill>
              </a:rPr>
              <a:t>Viger</a:t>
            </a:r>
            <a:r>
              <a:rPr lang="fr-FR" sz="1400" dirty="0">
                <a:solidFill>
                  <a:srgbClr val="002060"/>
                </a:solidFill>
              </a:rPr>
              <a:t>, 10 septembre 2010, </a:t>
            </a:r>
            <a:r>
              <a:rPr lang="fr-FR" sz="1400" dirty="0">
                <a:solidFill>
                  <a:srgbClr val="002060"/>
                </a:solidFill>
                <a:hlinkClick r:id="rId7"/>
              </a:rPr>
              <a:t>http://www.les7duquebec.com/7-au-front/tsunami-environnement-foret/</a:t>
            </a:r>
            <a:endParaRPr lang="fr-FR" sz="1400" dirty="0">
              <a:solidFill>
                <a:srgbClr val="002060"/>
              </a:solidFill>
            </a:endParaRPr>
          </a:p>
          <a:p>
            <a:pPr marL="285750" lvl="0" indent="-285750">
              <a:buFont typeface="Arial" panose="020B0604020202020204" pitchFamily="34" charset="0"/>
              <a:buChar char="•"/>
            </a:pPr>
            <a:r>
              <a:rPr lang="fr-FR" sz="1400" i="1" dirty="0">
                <a:solidFill>
                  <a:srgbClr val="002060"/>
                </a:solidFill>
              </a:rPr>
              <a:t>La forêt arrête les tsunamis</a:t>
            </a:r>
            <a:r>
              <a:rPr lang="fr-FR" sz="1400" dirty="0">
                <a:solidFill>
                  <a:srgbClr val="002060"/>
                </a:solidFill>
              </a:rPr>
              <a:t>, 2010, </a:t>
            </a:r>
            <a:r>
              <a:rPr lang="fr-FR" sz="1400" dirty="0">
                <a:solidFill>
                  <a:srgbClr val="002060"/>
                </a:solidFill>
                <a:hlinkClick r:id="rId8"/>
              </a:rPr>
              <a:t>http://web.ac-toulouse.fr/web/65-actualites.php?actu=13084</a:t>
            </a:r>
            <a:r>
              <a:rPr lang="fr-FR" sz="1400" dirty="0">
                <a:solidFill>
                  <a:srgbClr val="002060"/>
                </a:solidFill>
              </a:rPr>
              <a:t>  </a:t>
            </a:r>
          </a:p>
          <a:p>
            <a:pPr marL="285750" lvl="0" indent="-285750">
              <a:buFont typeface="Arial" panose="020B0604020202020204" pitchFamily="34" charset="0"/>
              <a:buChar char="•"/>
            </a:pPr>
            <a:r>
              <a:rPr lang="fr-FR" sz="1400" dirty="0">
                <a:solidFill>
                  <a:srgbClr val="002060"/>
                </a:solidFill>
              </a:rPr>
              <a:t>S’armer vert contre les tsunamis, </a:t>
            </a:r>
            <a:r>
              <a:rPr lang="fr-FR" sz="1400" dirty="0">
                <a:solidFill>
                  <a:srgbClr val="002060"/>
                </a:solidFill>
                <a:hlinkClick r:id="rId4"/>
              </a:rPr>
              <a:t>http://civilisation2.org/sarmer-vert-contre-les-tsunamis/</a:t>
            </a:r>
            <a:r>
              <a:rPr lang="fr-FR" sz="1400" dirty="0">
                <a:solidFill>
                  <a:srgbClr val="002060"/>
                </a:solidFill>
              </a:rPr>
              <a:t> </a:t>
            </a:r>
          </a:p>
        </p:txBody>
      </p:sp>
    </p:spTree>
    <p:extLst>
      <p:ext uri="{BB962C8B-B14F-4D97-AF65-F5344CB8AC3E}">
        <p14:creationId xmlns:p14="http://schemas.microsoft.com/office/powerpoint/2010/main" val="2048903933"/>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67629" y="132461"/>
            <a:ext cx="559420" cy="331826"/>
          </a:xfrm>
        </p:spPr>
        <p:txBody>
          <a:bodyPr/>
          <a:lstStyle/>
          <a:p>
            <a:fld id="{814B13E8-1059-4FEE-952E-0153852B3488}" type="slidenum">
              <a:rPr lang="fr-FR" smtClean="0"/>
              <a:t>173</a:t>
            </a:fld>
            <a:endParaRPr lang="fr-FR"/>
          </a:p>
        </p:txBody>
      </p:sp>
      <p:sp>
        <p:nvSpPr>
          <p:cNvPr id="4" name="Rectangle 3"/>
          <p:cNvSpPr/>
          <p:nvPr/>
        </p:nvSpPr>
        <p:spPr>
          <a:xfrm>
            <a:off x="144965" y="526257"/>
            <a:ext cx="2711191" cy="369332"/>
          </a:xfrm>
          <a:prstGeom prst="rect">
            <a:avLst/>
          </a:prstGeom>
        </p:spPr>
        <p:txBody>
          <a:bodyPr wrap="none">
            <a:spAutoFit/>
          </a:bodyPr>
          <a:lstStyle/>
          <a:p>
            <a:r>
              <a:rPr lang="fr-FR" dirty="0" smtClean="0">
                <a:solidFill>
                  <a:srgbClr val="008000"/>
                </a:solidFill>
              </a:rPr>
              <a:t>A8bis</a:t>
            </a:r>
            <a:r>
              <a:rPr lang="fr-FR" dirty="0">
                <a:solidFill>
                  <a:srgbClr val="008000"/>
                </a:solidFill>
              </a:rPr>
              <a:t>. </a:t>
            </a:r>
            <a:r>
              <a:rPr lang="fr-FR" b="1" dirty="0">
                <a:solidFill>
                  <a:srgbClr val="008000"/>
                </a:solidFill>
              </a:rPr>
              <a:t>Budget prévisionnel</a:t>
            </a:r>
            <a:endParaRPr lang="fr-FR" b="1" dirty="0">
              <a:solidFill>
                <a:srgbClr val="008000"/>
              </a:solidFill>
            </a:endParaRPr>
          </a:p>
        </p:txBody>
      </p:sp>
      <p:sp>
        <p:nvSpPr>
          <p:cNvPr id="5" name="ZoneTexte 4"/>
          <p:cNvSpPr txBox="1"/>
          <p:nvPr/>
        </p:nvSpPr>
        <p:spPr>
          <a:xfrm>
            <a:off x="4465380" y="156925"/>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graphicFrame>
        <p:nvGraphicFramePr>
          <p:cNvPr id="6" name="Tableau 5"/>
          <p:cNvGraphicFramePr>
            <a:graphicFrameLocks noGrp="1"/>
          </p:cNvGraphicFramePr>
          <p:nvPr>
            <p:extLst>
              <p:ext uri="{D42A27DB-BD31-4B8C-83A1-F6EECF244321}">
                <p14:modId xmlns:p14="http://schemas.microsoft.com/office/powerpoint/2010/main" val="2617259318"/>
              </p:ext>
            </p:extLst>
          </p:nvPr>
        </p:nvGraphicFramePr>
        <p:xfrm>
          <a:off x="369848" y="1123472"/>
          <a:ext cx="10515600" cy="1280160"/>
        </p:xfrm>
        <a:graphic>
          <a:graphicData uri="http://schemas.openxmlformats.org/drawingml/2006/table">
            <a:tbl>
              <a:tblPr firstRow="1" firstCol="1" bandRow="1">
                <a:tableStyleId>{5C22544A-7EE6-4342-B048-85BDC9FD1C3A}</a:tableStyleId>
              </a:tblPr>
              <a:tblGrid>
                <a:gridCol w="9011519"/>
                <a:gridCol w="1504081"/>
              </a:tblGrid>
              <a:tr h="311189">
                <a:tc>
                  <a:txBody>
                    <a:bodyPr/>
                    <a:lstStyle/>
                    <a:p>
                      <a:pPr marL="457200">
                        <a:spcAft>
                          <a:spcPts val="0"/>
                        </a:spcAft>
                      </a:pPr>
                      <a:r>
                        <a:rPr lang="fr-FR" sz="1200" b="0" dirty="0">
                          <a:solidFill>
                            <a:srgbClr val="008000"/>
                          </a:solidFill>
                          <a:effectLst/>
                        </a:rPr>
                        <a:t>Réalisation d’une pépinière et unité de compostage : a) achat terrain, en bail de emphytéotique, b) construction d’un hangar ou local, c) Culture et fourniture de paillis de légumineuses couvre-sols (</a:t>
                      </a:r>
                      <a:r>
                        <a:rPr lang="fr-FR" sz="1200" b="0" dirty="0" err="1">
                          <a:solidFill>
                            <a:srgbClr val="008000"/>
                          </a:solidFill>
                          <a:effectLst/>
                        </a:rPr>
                        <a:t>Crotalaria</a:t>
                      </a:r>
                      <a:r>
                        <a:rPr lang="fr-FR" sz="1200" b="0" dirty="0">
                          <a:solidFill>
                            <a:srgbClr val="008000"/>
                          </a:solidFill>
                          <a:effectLst/>
                        </a:rPr>
                        <a:t>, </a:t>
                      </a:r>
                      <a:r>
                        <a:rPr lang="fr-FR" sz="1200" b="0" dirty="0" err="1">
                          <a:solidFill>
                            <a:srgbClr val="008000"/>
                          </a:solidFill>
                          <a:effectLst/>
                        </a:rPr>
                        <a:t>Trephrosia</a:t>
                      </a:r>
                      <a:r>
                        <a:rPr lang="fr-FR" sz="1200" b="0" dirty="0">
                          <a:solidFill>
                            <a:srgbClr val="008000"/>
                          </a:solidFill>
                          <a:effectLst/>
                        </a:rPr>
                        <a:t>, </a:t>
                      </a:r>
                      <a:r>
                        <a:rPr lang="fr-FR" sz="1200" b="0" dirty="0" err="1">
                          <a:solidFill>
                            <a:srgbClr val="008000"/>
                          </a:solidFill>
                          <a:effectLst/>
                        </a:rPr>
                        <a:t>Flemingia</a:t>
                      </a:r>
                      <a:r>
                        <a:rPr lang="fr-FR" sz="1200" b="0" dirty="0">
                          <a:solidFill>
                            <a:srgbClr val="008000"/>
                          </a:solidFill>
                          <a:effectLst/>
                        </a:rPr>
                        <a:t>, </a:t>
                      </a:r>
                      <a:r>
                        <a:rPr lang="fr-FR" sz="1200" b="0" dirty="0" err="1">
                          <a:solidFill>
                            <a:srgbClr val="008000"/>
                          </a:solidFill>
                          <a:effectLst/>
                        </a:rPr>
                        <a:t>Cajanus</a:t>
                      </a:r>
                      <a:r>
                        <a:rPr lang="fr-FR" sz="1200" b="0" dirty="0">
                          <a:solidFill>
                            <a:srgbClr val="008000"/>
                          </a:solidFill>
                          <a:effectLst/>
                        </a:rPr>
                        <a:t> cajun (pois d’</a:t>
                      </a:r>
                      <a:r>
                        <a:rPr lang="fr-FR" sz="1200" b="0" dirty="0" err="1">
                          <a:solidFill>
                            <a:srgbClr val="008000"/>
                          </a:solidFill>
                          <a:effectLst/>
                        </a:rPr>
                        <a:t>Angole</a:t>
                      </a:r>
                      <a:r>
                        <a:rPr lang="fr-FR" sz="1200" b="0" dirty="0">
                          <a:solidFill>
                            <a:srgbClr val="008000"/>
                          </a:solidFill>
                          <a:effectLst/>
                        </a:rPr>
                        <a:t>), pois bambara ou pois de terre (</a:t>
                      </a:r>
                      <a:r>
                        <a:rPr lang="fr-FR" sz="1200" b="0" dirty="0" err="1">
                          <a:solidFill>
                            <a:srgbClr val="008000"/>
                          </a:solidFill>
                          <a:effectLst/>
                        </a:rPr>
                        <a:t>Vigna</a:t>
                      </a:r>
                      <a:r>
                        <a:rPr lang="fr-FR" sz="1200" b="0" dirty="0">
                          <a:solidFill>
                            <a:srgbClr val="008000"/>
                          </a:solidFill>
                          <a:effectLst/>
                        </a:rPr>
                        <a:t> </a:t>
                      </a:r>
                      <a:r>
                        <a:rPr lang="fr-FR" sz="1200" b="0" dirty="0" err="1">
                          <a:solidFill>
                            <a:srgbClr val="008000"/>
                          </a:solidFill>
                          <a:effectLst/>
                        </a:rPr>
                        <a:t>subterranea</a:t>
                      </a:r>
                      <a:r>
                        <a:rPr lang="fr-FR" sz="1200" b="0" dirty="0">
                          <a:solidFill>
                            <a:srgbClr val="008000"/>
                          </a:solidFill>
                          <a:effectLst/>
                        </a:rPr>
                        <a:t>)  …</a:t>
                      </a:r>
                      <a:endParaRPr lang="fr-FR" sz="1200" b="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52" marR="63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457200">
                        <a:spcAft>
                          <a:spcPts val="0"/>
                        </a:spcAft>
                      </a:pPr>
                      <a:r>
                        <a:rPr lang="fr-FR" sz="1200">
                          <a:solidFill>
                            <a:srgbClr val="008000"/>
                          </a:solidFill>
                          <a:effectLst/>
                        </a:rPr>
                        <a:t>18 000 Euros</a:t>
                      </a:r>
                      <a:endParaRPr lang="fr-FR" sz="120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52" marR="63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6784">
                <a:tc>
                  <a:txBody>
                    <a:bodyPr/>
                    <a:lstStyle/>
                    <a:p>
                      <a:pPr marL="457200">
                        <a:spcAft>
                          <a:spcPts val="0"/>
                        </a:spcAft>
                      </a:pPr>
                      <a:r>
                        <a:rPr lang="fr-FR" sz="1200" b="0" dirty="0">
                          <a:solidFill>
                            <a:srgbClr val="008000"/>
                          </a:solidFill>
                          <a:effectLst/>
                        </a:rPr>
                        <a:t>Semences( reproductibles) et plants biologiques d’arbres et plantes comestibles (°) : 1) pose semences d’arbres tropicaux de régions humides, fournissant du bois de qualité.  Calcul pour le poste semences forestières sur 100 ha : 2135,0 €, sur 1000 ha : 21.350 € (30.000 €). 2) poste culture plants : salaire à 90 € / mois de 22 employés salariés sur 5 ans (responsables de la pépinière et des plantations).</a:t>
                      </a:r>
                      <a:endParaRPr lang="fr-FR" sz="1200" b="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52" marR="63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457200">
                        <a:spcAft>
                          <a:spcPts val="0"/>
                        </a:spcAft>
                      </a:pPr>
                      <a:r>
                        <a:rPr lang="fr-FR" sz="1200">
                          <a:solidFill>
                            <a:srgbClr val="008000"/>
                          </a:solidFill>
                          <a:effectLst/>
                        </a:rPr>
                        <a:t>150 000 Euros</a:t>
                      </a:r>
                      <a:endParaRPr lang="fr-FR" sz="120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52" marR="63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5595">
                <a:tc>
                  <a:txBody>
                    <a:bodyPr/>
                    <a:lstStyle/>
                    <a:p>
                      <a:pPr marL="457200">
                        <a:spcAft>
                          <a:spcPts val="0"/>
                        </a:spcAft>
                      </a:pPr>
                      <a:r>
                        <a:rPr lang="fr-FR" sz="1200" b="0" dirty="0">
                          <a:solidFill>
                            <a:srgbClr val="008000"/>
                          </a:solidFill>
                          <a:effectLst/>
                        </a:rPr>
                        <a:t>Système d’irrigation (achat du système)</a:t>
                      </a:r>
                      <a:endParaRPr lang="fr-FR" sz="1200" b="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52" marR="63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457200">
                        <a:spcAft>
                          <a:spcPts val="0"/>
                        </a:spcAft>
                      </a:pPr>
                      <a:r>
                        <a:rPr lang="fr-FR" sz="1200" dirty="0">
                          <a:solidFill>
                            <a:srgbClr val="008000"/>
                          </a:solidFill>
                          <a:effectLst/>
                        </a:rPr>
                        <a:t>60 000 Euros</a:t>
                      </a:r>
                      <a:endParaRPr lang="fr-FR" sz="120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52" marR="63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7" name="ZoneTexte 6"/>
          <p:cNvSpPr txBox="1"/>
          <p:nvPr/>
        </p:nvSpPr>
        <p:spPr>
          <a:xfrm>
            <a:off x="144965" y="2486722"/>
            <a:ext cx="9590050" cy="276999"/>
          </a:xfrm>
          <a:prstGeom prst="rect">
            <a:avLst/>
          </a:prstGeom>
          <a:noFill/>
        </p:spPr>
        <p:txBody>
          <a:bodyPr wrap="square" rtlCol="0">
            <a:spAutoFit/>
          </a:bodyPr>
          <a:lstStyle/>
          <a:p>
            <a:r>
              <a:rPr lang="fr-FR" sz="1200" dirty="0"/>
              <a:t>(°) si achat de semences auprès de la SNGF (ou de la de la pépinière de la Mania</a:t>
            </a:r>
            <a:r>
              <a:rPr lang="fr-FR" sz="1200" dirty="0" smtClean="0"/>
              <a:t>.</a:t>
            </a:r>
            <a:endParaRPr lang="fr-FR" sz="1200" dirty="0"/>
          </a:p>
        </p:txBody>
      </p:sp>
      <p:graphicFrame>
        <p:nvGraphicFramePr>
          <p:cNvPr id="8" name="Tableau 7"/>
          <p:cNvGraphicFramePr>
            <a:graphicFrameLocks noGrp="1"/>
          </p:cNvGraphicFramePr>
          <p:nvPr>
            <p:extLst>
              <p:ext uri="{D42A27DB-BD31-4B8C-83A1-F6EECF244321}">
                <p14:modId xmlns:p14="http://schemas.microsoft.com/office/powerpoint/2010/main" val="664055321"/>
              </p:ext>
            </p:extLst>
          </p:nvPr>
        </p:nvGraphicFramePr>
        <p:xfrm>
          <a:off x="369848" y="2846811"/>
          <a:ext cx="10515600" cy="3962656"/>
        </p:xfrm>
        <a:graphic>
          <a:graphicData uri="http://schemas.openxmlformats.org/drawingml/2006/table">
            <a:tbl>
              <a:tblPr firstRow="1" firstCol="1" bandRow="1">
                <a:tableStyleId>{5C22544A-7EE6-4342-B048-85BDC9FD1C3A}</a:tableStyleId>
              </a:tblPr>
              <a:tblGrid>
                <a:gridCol w="1424162"/>
                <a:gridCol w="1558548"/>
                <a:gridCol w="1106318"/>
                <a:gridCol w="790705"/>
                <a:gridCol w="790148"/>
                <a:gridCol w="4845719"/>
              </a:tblGrid>
              <a:tr h="288847">
                <a:tc>
                  <a:txBody>
                    <a:bodyPr/>
                    <a:lstStyle/>
                    <a:p>
                      <a:pPr marL="27305" eaLnBrk="0" fontAlgn="base" hangingPunct="0">
                        <a:lnSpc>
                          <a:spcPts val="1525"/>
                        </a:lnSpc>
                        <a:spcBef>
                          <a:spcPts val="960"/>
                        </a:spcBef>
                        <a:spcAft>
                          <a:spcPts val="35"/>
                        </a:spcAft>
                      </a:pPr>
                      <a:r>
                        <a:rPr lang="fr-FR" sz="1000" spc="-5" dirty="0">
                          <a:effectLst/>
                        </a:rPr>
                        <a:t>Nom usuels</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381000" algn="r" eaLnBrk="0" fontAlgn="base" hangingPunct="0">
                        <a:lnSpc>
                          <a:spcPts val="1155"/>
                        </a:lnSpc>
                        <a:spcBef>
                          <a:spcPts val="805"/>
                        </a:spcBef>
                        <a:spcAft>
                          <a:spcPts val="560"/>
                        </a:spcAft>
                      </a:pPr>
                      <a:r>
                        <a:rPr lang="fr-FR" sz="1000" spc="-5">
                          <a:effectLst/>
                        </a:rPr>
                        <a:t>Nom scientifique</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1205"/>
                        </a:lnSpc>
                        <a:spcAft>
                          <a:spcPts val="105"/>
                        </a:spcAft>
                      </a:pPr>
                      <a:r>
                        <a:rPr lang="fr-FR" sz="1000">
                          <a:effectLst/>
                        </a:rPr>
                        <a:t>Nom français</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45720" eaLnBrk="0" fontAlgn="base" hangingPunct="0">
                        <a:lnSpc>
                          <a:spcPts val="1205"/>
                        </a:lnSpc>
                        <a:spcAft>
                          <a:spcPts val="105"/>
                        </a:spcAft>
                      </a:pPr>
                      <a:r>
                        <a:rPr lang="fr-FR" sz="1000">
                          <a:effectLst/>
                        </a:rPr>
                        <a:t>Nombre de graines par kg</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1155"/>
                        </a:lnSpc>
                        <a:spcBef>
                          <a:spcPts val="805"/>
                        </a:spcBef>
                        <a:spcAft>
                          <a:spcPts val="560"/>
                        </a:spcAft>
                      </a:pPr>
                      <a:r>
                        <a:rPr lang="fr-FR" sz="1000" spc="-10">
                          <a:effectLst/>
                        </a:rPr>
                        <a:t>PU (Ar/kg)</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1155"/>
                        </a:lnSpc>
                        <a:spcBef>
                          <a:spcPts val="805"/>
                        </a:spcBef>
                        <a:spcAft>
                          <a:spcPts val="560"/>
                        </a:spcAft>
                      </a:pPr>
                      <a:r>
                        <a:rPr lang="fr-FR" sz="1000" spc="-10">
                          <a:effectLst/>
                        </a:rPr>
                        <a:t>Commentaires</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1486">
                <a:tc>
                  <a:txBody>
                    <a:bodyPr/>
                    <a:lstStyle/>
                    <a:p>
                      <a:pPr marL="27305" eaLnBrk="0" fontAlgn="base" hangingPunct="0">
                        <a:lnSpc>
                          <a:spcPts val="1155"/>
                        </a:lnSpc>
                        <a:spcBef>
                          <a:spcPts val="200"/>
                        </a:spcBef>
                        <a:spcAft>
                          <a:spcPts val="55"/>
                        </a:spcAft>
                      </a:pPr>
                      <a:r>
                        <a:rPr lang="fr-FR" sz="1000" dirty="0" err="1">
                          <a:effectLst/>
                        </a:rPr>
                        <a:t>Mahabibo</a:t>
                      </a:r>
                      <a:r>
                        <a:rPr lang="fr-FR" sz="1000" dirty="0">
                          <a:effectLst/>
                        </a:rPr>
                        <a:t>, anacardier</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eaLnBrk="0" fontAlgn="base" hangingPunct="0">
                        <a:lnSpc>
                          <a:spcPts val="1165"/>
                        </a:lnSpc>
                        <a:spcBef>
                          <a:spcPts val="200"/>
                        </a:spcBef>
                        <a:spcAft>
                          <a:spcPts val="45"/>
                        </a:spcAft>
                      </a:pPr>
                      <a:r>
                        <a:rPr lang="fr-FR" sz="1000" i="1" dirty="0" err="1">
                          <a:effectLst/>
                        </a:rPr>
                        <a:t>Anacardium</a:t>
                      </a:r>
                      <a:r>
                        <a:rPr lang="fr-FR" sz="1000" i="1" dirty="0">
                          <a:effectLst/>
                        </a:rPr>
                        <a:t> occidentale</a:t>
                      </a:r>
                      <a:endParaRPr lang="fr-FR" sz="1000" i="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38430" eaLnBrk="0" fontAlgn="base" hangingPunct="0">
                        <a:lnSpc>
                          <a:spcPts val="1155"/>
                        </a:lnSpc>
                        <a:spcBef>
                          <a:spcPts val="200"/>
                        </a:spcBef>
                        <a:spcAft>
                          <a:spcPts val="55"/>
                        </a:spcAft>
                      </a:pPr>
                      <a:r>
                        <a:rPr lang="fr-FR" sz="1000" spc="-10">
                          <a:effectLst/>
                        </a:rPr>
                        <a:t>Anacardier</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38430" algn="r" eaLnBrk="0" fontAlgn="base" hangingPunct="0">
                        <a:lnSpc>
                          <a:spcPts val="1155"/>
                        </a:lnSpc>
                        <a:spcBef>
                          <a:spcPts val="200"/>
                        </a:spcBef>
                        <a:spcAft>
                          <a:spcPts val="55"/>
                        </a:spcAft>
                      </a:pPr>
                      <a:r>
                        <a:rPr lang="fr-FR" sz="1000" spc="-10">
                          <a:effectLst/>
                        </a:rPr>
                        <a:t>275</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1155"/>
                        </a:lnSpc>
                        <a:spcBef>
                          <a:spcPts val="180"/>
                        </a:spcBef>
                        <a:spcAft>
                          <a:spcPts val="75"/>
                        </a:spcAft>
                      </a:pPr>
                      <a:r>
                        <a:rPr lang="fr-FR" sz="1000" spc="-10">
                          <a:effectLst/>
                        </a:rPr>
                        <a:t>30 000</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ts val="1155"/>
                        </a:lnSpc>
                        <a:spcBef>
                          <a:spcPts val="180"/>
                        </a:spcBef>
                        <a:spcAft>
                          <a:spcPts val="75"/>
                        </a:spcAft>
                      </a:pPr>
                      <a:r>
                        <a:rPr lang="fr-FR" sz="1000">
                          <a:effectLst/>
                        </a:rPr>
                        <a:t>noix de cajou (source de revenus). Cette espèce peut pousser très vite. Il exige cependant de 1 000 à 2 000 mm de précipitations annuelles et une saison des pluie durant de quatre à six mois pour produire des fruits de façon satisfaisante.</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5315">
                <a:tc>
                  <a:txBody>
                    <a:bodyPr/>
                    <a:lstStyle/>
                    <a:p>
                      <a:pPr marL="27305" eaLnBrk="0" fontAlgn="base" hangingPunct="0">
                        <a:lnSpc>
                          <a:spcPts val="1155"/>
                        </a:lnSpc>
                        <a:spcBef>
                          <a:spcPts val="180"/>
                        </a:spcBef>
                        <a:spcAft>
                          <a:spcPts val="55"/>
                        </a:spcAft>
                      </a:pPr>
                      <a:r>
                        <a:rPr lang="fr-FR" sz="1000" spc="-15">
                          <a:effectLst/>
                        </a:rPr>
                        <a:t>Foraha ou </a:t>
                      </a:r>
                      <a:r>
                        <a:rPr lang="fr-FR" sz="1000">
                          <a:effectLst/>
                        </a:rPr>
                        <a:t>takamaka ou tamanu</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eaLnBrk="0" fontAlgn="base" hangingPunct="0">
                        <a:lnSpc>
                          <a:spcPts val="1165"/>
                        </a:lnSpc>
                        <a:spcBef>
                          <a:spcPts val="180"/>
                        </a:spcBef>
                        <a:spcAft>
                          <a:spcPts val="45"/>
                        </a:spcAft>
                      </a:pPr>
                      <a:r>
                        <a:rPr lang="fr-FR" sz="1000" i="1" spc="-5" dirty="0" err="1">
                          <a:effectLst/>
                        </a:rPr>
                        <a:t>Callophyllum</a:t>
                      </a:r>
                      <a:r>
                        <a:rPr lang="fr-FR" sz="1000" i="1" spc="-5" dirty="0">
                          <a:effectLst/>
                        </a:rPr>
                        <a:t> </a:t>
                      </a:r>
                      <a:r>
                        <a:rPr lang="fr-FR" sz="1000" i="1" spc="-5" dirty="0" err="1">
                          <a:effectLst/>
                        </a:rPr>
                        <a:t>inophyllum</a:t>
                      </a:r>
                      <a:endParaRPr lang="fr-FR" sz="1000" i="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38430" eaLnBrk="0" fontAlgn="base" hangingPunct="0">
                        <a:lnSpc>
                          <a:spcPts val="1155"/>
                        </a:lnSpc>
                        <a:spcBef>
                          <a:spcPts val="180"/>
                        </a:spcBef>
                        <a:spcAft>
                          <a:spcPts val="55"/>
                        </a:spcAft>
                      </a:pPr>
                      <a:r>
                        <a:rPr lang="fr-FR" sz="1000" spc="-10" dirty="0" err="1">
                          <a:effectLst/>
                        </a:rPr>
                        <a:t>Calophylle</a:t>
                      </a:r>
                      <a:r>
                        <a:rPr lang="fr-FR" sz="1000" spc="-10" dirty="0">
                          <a:effectLst/>
                        </a:rPr>
                        <a:t> </a:t>
                      </a:r>
                      <a:r>
                        <a:rPr lang="fr-FR" sz="1000" spc="-10" dirty="0" err="1">
                          <a:effectLst/>
                        </a:rPr>
                        <a:t>inophyle</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38430" algn="r" eaLnBrk="0" fontAlgn="base" hangingPunct="0">
                        <a:lnSpc>
                          <a:spcPts val="1155"/>
                        </a:lnSpc>
                        <a:spcBef>
                          <a:spcPts val="180"/>
                        </a:spcBef>
                        <a:spcAft>
                          <a:spcPts val="55"/>
                        </a:spcAft>
                      </a:pPr>
                      <a:r>
                        <a:rPr lang="fr-FR" sz="1000" spc="-10">
                          <a:effectLst/>
                        </a:rPr>
                        <a:t>300</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1155"/>
                        </a:lnSpc>
                        <a:spcBef>
                          <a:spcPts val="180"/>
                        </a:spcBef>
                        <a:spcAft>
                          <a:spcPts val="55"/>
                        </a:spcAft>
                      </a:pPr>
                      <a:r>
                        <a:rPr lang="fr-FR" sz="1000" spc="-5">
                          <a:effectLst/>
                        </a:rPr>
                        <a:t>25 000</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ts val="1155"/>
                        </a:lnSpc>
                        <a:spcBef>
                          <a:spcPts val="180"/>
                        </a:spcBef>
                        <a:spcAft>
                          <a:spcPts val="55"/>
                        </a:spcAft>
                      </a:pPr>
                      <a:r>
                        <a:rPr lang="fr-FR" sz="1000">
                          <a:effectLst/>
                        </a:rPr>
                        <a:t>On le trouve sur de nombreux rivages de l'</a:t>
                      </a:r>
                      <a:r>
                        <a:rPr lang="fr-FR" sz="1000" u="sng">
                          <a:effectLst/>
                          <a:hlinkClick r:id="rId2" tooltip="Océan Indien"/>
                        </a:rPr>
                        <a:t>océan Indien</a:t>
                      </a:r>
                      <a:r>
                        <a:rPr lang="fr-FR" sz="1000">
                          <a:effectLst/>
                        </a:rPr>
                        <a:t> et de l'</a:t>
                      </a:r>
                      <a:r>
                        <a:rPr lang="fr-FR" sz="1000" u="sng">
                          <a:effectLst/>
                          <a:hlinkClick r:id="rId3" tooltip="Océan Pacifique"/>
                        </a:rPr>
                        <a:t>océan Pacifique</a:t>
                      </a:r>
                      <a:r>
                        <a:rPr lang="fr-FR" sz="1000">
                          <a:effectLst/>
                        </a:rPr>
                        <a:t>. </a:t>
                      </a:r>
                      <a:r>
                        <a:rPr lang="fr-FR" sz="1000" u="sng">
                          <a:effectLst/>
                          <a:hlinkClick r:id="rId4" tooltip="Écologie"/>
                        </a:rPr>
                        <a:t>Écologiquement</a:t>
                      </a:r>
                      <a:r>
                        <a:rPr lang="fr-FR" sz="1000">
                          <a:effectLst/>
                        </a:rPr>
                        <a:t> lié à la mer, il aime les terrain </a:t>
                      </a:r>
                      <a:r>
                        <a:rPr lang="fr-FR" sz="1000" u="sng">
                          <a:effectLst/>
                          <a:hlinkClick r:id="rId5" tooltip="Sel (chimie)"/>
                        </a:rPr>
                        <a:t>salés</a:t>
                      </a:r>
                      <a:r>
                        <a:rPr lang="fr-FR" sz="1000">
                          <a:effectLst/>
                        </a:rPr>
                        <a:t>, </a:t>
                      </a:r>
                      <a:r>
                        <a:rPr lang="fr-FR" sz="1000" u="sng">
                          <a:effectLst/>
                          <a:hlinkClick r:id="rId6" tooltip="Sable"/>
                        </a:rPr>
                        <a:t>sablonneux</a:t>
                      </a:r>
                      <a:r>
                        <a:rPr lang="fr-FR" sz="1000">
                          <a:effectLst/>
                        </a:rPr>
                        <a:t>, meubles et frais, sa dissémination se faisant grâce à ses </a:t>
                      </a:r>
                      <a:r>
                        <a:rPr lang="fr-FR" sz="1000" u="sng">
                          <a:effectLst/>
                          <a:hlinkClick r:id="rId7" tooltip="Fruit (botanique)"/>
                        </a:rPr>
                        <a:t>fruits</a:t>
                      </a:r>
                      <a:r>
                        <a:rPr lang="fr-FR" sz="1000">
                          <a:effectLst/>
                        </a:rPr>
                        <a:t> flottants. Huile aux vertus thérapeutiques extraite de ses amandes.</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3383">
                <a:tc>
                  <a:txBody>
                    <a:bodyPr/>
                    <a:lstStyle/>
                    <a:p>
                      <a:pPr marL="27305" eaLnBrk="0" fontAlgn="base" hangingPunct="0">
                        <a:lnSpc>
                          <a:spcPts val="1155"/>
                        </a:lnSpc>
                        <a:spcBef>
                          <a:spcPts val="205"/>
                        </a:spcBef>
                        <a:spcAft>
                          <a:spcPts val="30"/>
                        </a:spcAft>
                      </a:pPr>
                      <a:r>
                        <a:rPr lang="fr-FR" sz="1000" spc="-10">
                          <a:effectLst/>
                        </a:rPr>
                        <a:t>Ramy</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eaLnBrk="0" fontAlgn="base" hangingPunct="0">
                        <a:lnSpc>
                          <a:spcPts val="1165"/>
                        </a:lnSpc>
                        <a:spcBef>
                          <a:spcPts val="205"/>
                        </a:spcBef>
                        <a:spcAft>
                          <a:spcPts val="20"/>
                        </a:spcAft>
                      </a:pPr>
                      <a:r>
                        <a:rPr lang="fr-FR" sz="1000" i="1">
                          <a:effectLst/>
                        </a:rPr>
                        <a:t>Canarium boivinii</a:t>
                      </a:r>
                      <a:endParaRPr lang="fr-FR" sz="1000" i="1">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38430" eaLnBrk="0" fontAlgn="base" hangingPunct="0">
                        <a:lnSpc>
                          <a:spcPts val="1155"/>
                        </a:lnSpc>
                        <a:spcBef>
                          <a:spcPts val="205"/>
                        </a:spcBef>
                        <a:spcAft>
                          <a:spcPts val="30"/>
                        </a:spcAft>
                      </a:pPr>
                      <a:r>
                        <a:rPr lang="fr-FR" sz="1000" spc="-10" dirty="0" err="1">
                          <a:effectLst/>
                        </a:rPr>
                        <a:t>Ramy</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38430" algn="r" eaLnBrk="0" fontAlgn="base" hangingPunct="0">
                        <a:lnSpc>
                          <a:spcPts val="1155"/>
                        </a:lnSpc>
                        <a:spcBef>
                          <a:spcPts val="205"/>
                        </a:spcBef>
                        <a:spcAft>
                          <a:spcPts val="30"/>
                        </a:spcAft>
                      </a:pPr>
                      <a:r>
                        <a:rPr lang="fr-FR" sz="1000" spc="-10">
                          <a:effectLst/>
                        </a:rPr>
                        <a:t>240</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1155"/>
                        </a:lnSpc>
                        <a:spcBef>
                          <a:spcPts val="180"/>
                        </a:spcBef>
                        <a:spcAft>
                          <a:spcPts val="55"/>
                        </a:spcAft>
                      </a:pPr>
                      <a:r>
                        <a:rPr lang="fr-FR" sz="1000" spc="-5">
                          <a:effectLst/>
                        </a:rPr>
                        <a:t>40 000</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ts val="1155"/>
                        </a:lnSpc>
                        <a:spcBef>
                          <a:spcPts val="180"/>
                        </a:spcBef>
                        <a:spcAft>
                          <a:spcPts val="55"/>
                        </a:spcAft>
                      </a:pPr>
                      <a:r>
                        <a:rPr lang="fr-FR" sz="1000" spc="-5">
                          <a:effectLst/>
                        </a:rPr>
                        <a:t>Bois</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0595">
                <a:tc>
                  <a:txBody>
                    <a:bodyPr/>
                    <a:lstStyle/>
                    <a:p>
                      <a:pPr marL="27305" eaLnBrk="0" fontAlgn="base" hangingPunct="0">
                        <a:lnSpc>
                          <a:spcPts val="1155"/>
                        </a:lnSpc>
                        <a:spcBef>
                          <a:spcPts val="180"/>
                        </a:spcBef>
                        <a:spcAft>
                          <a:spcPts val="30"/>
                        </a:spcAft>
                      </a:pPr>
                      <a:r>
                        <a:rPr lang="fr-FR" sz="1000" spc="-10">
                          <a:effectLst/>
                        </a:rPr>
                        <a:t>Ramy</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eaLnBrk="0" fontAlgn="base" hangingPunct="0">
                        <a:lnSpc>
                          <a:spcPts val="1165"/>
                        </a:lnSpc>
                        <a:spcBef>
                          <a:spcPts val="180"/>
                        </a:spcBef>
                        <a:spcAft>
                          <a:spcPts val="20"/>
                        </a:spcAft>
                      </a:pPr>
                      <a:r>
                        <a:rPr lang="fr-FR" sz="1000" i="1" dirty="0" err="1">
                          <a:effectLst/>
                        </a:rPr>
                        <a:t>Canarium</a:t>
                      </a:r>
                      <a:r>
                        <a:rPr lang="fr-FR" sz="1000" i="1" dirty="0">
                          <a:effectLst/>
                        </a:rPr>
                        <a:t> </a:t>
                      </a:r>
                      <a:r>
                        <a:rPr lang="fr-FR" sz="1000" i="1" dirty="0" err="1">
                          <a:effectLst/>
                        </a:rPr>
                        <a:t>madagascariensis</a:t>
                      </a:r>
                      <a:endParaRPr lang="fr-FR" sz="1000" i="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38430" eaLnBrk="0" fontAlgn="base" hangingPunct="0">
                        <a:lnSpc>
                          <a:spcPts val="1155"/>
                        </a:lnSpc>
                        <a:spcBef>
                          <a:spcPts val="180"/>
                        </a:spcBef>
                        <a:spcAft>
                          <a:spcPts val="30"/>
                        </a:spcAft>
                      </a:pPr>
                      <a:r>
                        <a:rPr lang="fr-FR" sz="1000" spc="-10">
                          <a:effectLst/>
                        </a:rPr>
                        <a:t>Ramy</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38430" algn="r" eaLnBrk="0" fontAlgn="base" hangingPunct="0">
                        <a:lnSpc>
                          <a:spcPts val="1155"/>
                        </a:lnSpc>
                        <a:spcBef>
                          <a:spcPts val="180"/>
                        </a:spcBef>
                        <a:spcAft>
                          <a:spcPts val="30"/>
                        </a:spcAft>
                      </a:pPr>
                      <a:r>
                        <a:rPr lang="fr-FR" sz="1000" spc="-10">
                          <a:effectLst/>
                        </a:rPr>
                        <a:t>265</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1155"/>
                        </a:lnSpc>
                        <a:spcBef>
                          <a:spcPts val="180"/>
                        </a:spcBef>
                        <a:spcAft>
                          <a:spcPts val="30"/>
                        </a:spcAft>
                      </a:pPr>
                      <a:r>
                        <a:rPr lang="fr-FR" sz="1000" spc="-5">
                          <a:effectLst/>
                        </a:rPr>
                        <a:t>40 000</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ts val="1155"/>
                        </a:lnSpc>
                        <a:spcBef>
                          <a:spcPts val="180"/>
                        </a:spcBef>
                        <a:spcAft>
                          <a:spcPts val="30"/>
                        </a:spcAft>
                      </a:pPr>
                      <a:r>
                        <a:rPr lang="fr-FR" sz="1000" spc="-5">
                          <a:effectLst/>
                        </a:rPr>
                        <a:t>Bois de qualité (endémique).</a:t>
                      </a:r>
                      <a:r>
                        <a:rPr lang="fr-FR" sz="1000">
                          <a:effectLst/>
                        </a:rPr>
                        <a:t> </a:t>
                      </a:r>
                      <a:r>
                        <a:rPr lang="fr-FR" sz="1000" spc="-5">
                          <a:effectLst/>
                        </a:rPr>
                        <a:t>Arbre clé, Framework tree.</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0595">
                <a:tc>
                  <a:txBody>
                    <a:bodyPr/>
                    <a:lstStyle/>
                    <a:p>
                      <a:pPr marL="27305" eaLnBrk="0" fontAlgn="base" hangingPunct="0">
                        <a:lnSpc>
                          <a:spcPts val="1155"/>
                        </a:lnSpc>
                        <a:spcBef>
                          <a:spcPts val="180"/>
                        </a:spcBef>
                        <a:spcAft>
                          <a:spcPts val="55"/>
                        </a:spcAft>
                      </a:pPr>
                      <a:r>
                        <a:rPr lang="fr-FR" sz="1000" spc="-15">
                          <a:effectLst/>
                        </a:rPr>
                        <a:t>Filao</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eaLnBrk="0" fontAlgn="base" hangingPunct="0">
                        <a:lnSpc>
                          <a:spcPts val="1165"/>
                        </a:lnSpc>
                        <a:spcBef>
                          <a:spcPts val="180"/>
                        </a:spcBef>
                        <a:spcAft>
                          <a:spcPts val="45"/>
                        </a:spcAft>
                      </a:pPr>
                      <a:r>
                        <a:rPr lang="fr-FR" sz="1000" i="1" spc="-5">
                          <a:effectLst/>
                        </a:rPr>
                        <a:t>Casuarina cunninghamiana</a:t>
                      </a:r>
                      <a:endParaRPr lang="fr-FR" sz="1000" i="1">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38430" eaLnBrk="0" fontAlgn="base" hangingPunct="0">
                        <a:lnSpc>
                          <a:spcPts val="1155"/>
                        </a:lnSpc>
                        <a:spcBef>
                          <a:spcPts val="180"/>
                        </a:spcBef>
                        <a:spcAft>
                          <a:spcPts val="55"/>
                        </a:spcAft>
                      </a:pPr>
                      <a:r>
                        <a:rPr lang="fr-FR" sz="1000" spc="-10" dirty="0">
                          <a:effectLst/>
                        </a:rPr>
                        <a:t>Filao</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38430" algn="r" eaLnBrk="0" fontAlgn="base" hangingPunct="0">
                        <a:lnSpc>
                          <a:spcPts val="1155"/>
                        </a:lnSpc>
                        <a:spcBef>
                          <a:spcPts val="180"/>
                        </a:spcBef>
                        <a:spcAft>
                          <a:spcPts val="55"/>
                        </a:spcAft>
                      </a:pPr>
                      <a:r>
                        <a:rPr lang="fr-FR" sz="1000" spc="-10">
                          <a:effectLst/>
                        </a:rPr>
                        <a:t>1 460 000</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1155"/>
                        </a:lnSpc>
                        <a:spcBef>
                          <a:spcPts val="180"/>
                        </a:spcBef>
                        <a:spcAft>
                          <a:spcPts val="55"/>
                        </a:spcAft>
                      </a:pPr>
                      <a:r>
                        <a:rPr lang="fr-FR" sz="1000" spc="-5">
                          <a:effectLst/>
                        </a:rPr>
                        <a:t>35 000</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ts val="1155"/>
                        </a:lnSpc>
                        <a:spcBef>
                          <a:spcPts val="180"/>
                        </a:spcBef>
                        <a:spcAft>
                          <a:spcPts val="55"/>
                        </a:spcAft>
                      </a:pPr>
                      <a:r>
                        <a:rPr lang="fr-FR" sz="1000" spc="-5">
                          <a:effectLst/>
                        </a:rPr>
                        <a:t>Protection du littoral. Bois dur. Bois de feu.</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3383">
                <a:tc>
                  <a:txBody>
                    <a:bodyPr/>
                    <a:lstStyle/>
                    <a:p>
                      <a:pPr marL="27305" eaLnBrk="0" fontAlgn="base" hangingPunct="0">
                        <a:lnSpc>
                          <a:spcPts val="1155"/>
                        </a:lnSpc>
                        <a:spcBef>
                          <a:spcPts val="205"/>
                        </a:spcBef>
                        <a:spcAft>
                          <a:spcPts val="100"/>
                        </a:spcAft>
                      </a:pPr>
                      <a:r>
                        <a:rPr lang="fr-FR" sz="1000" spc="-15">
                          <a:effectLst/>
                        </a:rPr>
                        <a:t>Filao (invasif)</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eaLnBrk="0" fontAlgn="base" hangingPunct="0">
                        <a:lnSpc>
                          <a:spcPts val="1165"/>
                        </a:lnSpc>
                        <a:spcBef>
                          <a:spcPts val="205"/>
                        </a:spcBef>
                        <a:spcAft>
                          <a:spcPts val="90"/>
                        </a:spcAft>
                      </a:pPr>
                      <a:r>
                        <a:rPr lang="fr-FR" sz="1000" i="1" spc="-5" dirty="0">
                          <a:effectLst/>
                        </a:rPr>
                        <a:t>Casuarina </a:t>
                      </a:r>
                      <a:r>
                        <a:rPr lang="fr-FR" sz="1000" i="1" spc="-5" dirty="0" err="1">
                          <a:effectLst/>
                        </a:rPr>
                        <a:t>equisetifolia</a:t>
                      </a:r>
                      <a:endParaRPr lang="fr-FR" sz="1000" i="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38430" eaLnBrk="0" fontAlgn="base" hangingPunct="0">
                        <a:lnSpc>
                          <a:spcPts val="1155"/>
                        </a:lnSpc>
                        <a:spcBef>
                          <a:spcPts val="205"/>
                        </a:spcBef>
                        <a:spcAft>
                          <a:spcPts val="100"/>
                        </a:spcAft>
                      </a:pPr>
                      <a:r>
                        <a:rPr lang="fr-FR" sz="1000" spc="-5">
                          <a:effectLst/>
                        </a:rPr>
                        <a:t>Filao</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38430" algn="r" eaLnBrk="0" fontAlgn="base" hangingPunct="0">
                        <a:lnSpc>
                          <a:spcPts val="1155"/>
                        </a:lnSpc>
                        <a:spcBef>
                          <a:spcPts val="205"/>
                        </a:spcBef>
                        <a:spcAft>
                          <a:spcPts val="100"/>
                        </a:spcAft>
                      </a:pPr>
                      <a:r>
                        <a:rPr lang="fr-FR" sz="1000" spc="-5">
                          <a:effectLst/>
                        </a:rPr>
                        <a:t>670 000</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1155"/>
                        </a:lnSpc>
                        <a:spcBef>
                          <a:spcPts val="180"/>
                        </a:spcBef>
                        <a:spcAft>
                          <a:spcPts val="125"/>
                        </a:spcAft>
                      </a:pPr>
                      <a:r>
                        <a:rPr lang="fr-FR" sz="1000" spc="-5">
                          <a:effectLst/>
                        </a:rPr>
                        <a:t>35 000</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ts val="1155"/>
                        </a:lnSpc>
                        <a:spcBef>
                          <a:spcPts val="180"/>
                        </a:spcBef>
                        <a:spcAft>
                          <a:spcPts val="125"/>
                        </a:spcAft>
                      </a:pPr>
                      <a:r>
                        <a:rPr lang="fr-FR" sz="1000" spc="-5">
                          <a:effectLst/>
                        </a:rPr>
                        <a:t>Protection du littoral. Bois dur. Bois de feu.</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1115">
                <a:tc>
                  <a:txBody>
                    <a:bodyPr/>
                    <a:lstStyle/>
                    <a:p>
                      <a:pPr marL="27305" eaLnBrk="0" fontAlgn="base" hangingPunct="0">
                        <a:lnSpc>
                          <a:spcPts val="1155"/>
                        </a:lnSpc>
                        <a:spcBef>
                          <a:spcPts val="180"/>
                        </a:spcBef>
                        <a:spcAft>
                          <a:spcPts val="100"/>
                        </a:spcAft>
                      </a:pPr>
                      <a:r>
                        <a:rPr lang="fr-FR" sz="1000">
                          <a:effectLst/>
                        </a:rPr>
                        <a:t>Tratramborondreo, malamasafoy</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eaLnBrk="0" fontAlgn="base" hangingPunct="0">
                        <a:lnSpc>
                          <a:spcPts val="1165"/>
                        </a:lnSpc>
                        <a:spcBef>
                          <a:spcPts val="180"/>
                        </a:spcBef>
                        <a:spcAft>
                          <a:spcPts val="90"/>
                        </a:spcAft>
                      </a:pPr>
                      <a:r>
                        <a:rPr lang="fr-FR" sz="1000" i="1" spc="-5" dirty="0" err="1">
                          <a:effectLst/>
                        </a:rPr>
                        <a:t>Colubrina</a:t>
                      </a:r>
                      <a:r>
                        <a:rPr lang="fr-FR" sz="1000" i="1" spc="-5" dirty="0">
                          <a:effectLst/>
                        </a:rPr>
                        <a:t> </a:t>
                      </a:r>
                      <a:r>
                        <a:rPr lang="fr-FR" sz="1000" i="1" spc="-5" dirty="0" err="1">
                          <a:effectLst/>
                        </a:rPr>
                        <a:t>decipiens</a:t>
                      </a:r>
                      <a:endParaRPr lang="fr-FR" sz="1000" i="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38430" eaLnBrk="0" fontAlgn="base" hangingPunct="0">
                        <a:lnSpc>
                          <a:spcPts val="1155"/>
                        </a:lnSpc>
                        <a:spcBef>
                          <a:spcPts val="180"/>
                        </a:spcBef>
                        <a:spcAft>
                          <a:spcPts val="100"/>
                        </a:spcAft>
                      </a:pPr>
                      <a:r>
                        <a:rPr lang="fr-FR" sz="1000" spc="-5">
                          <a:effectLst/>
                        </a:rPr>
                        <a:t> </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38430" algn="r" eaLnBrk="0" fontAlgn="base" hangingPunct="0">
                        <a:lnSpc>
                          <a:spcPts val="1155"/>
                        </a:lnSpc>
                        <a:spcBef>
                          <a:spcPts val="180"/>
                        </a:spcBef>
                        <a:spcAft>
                          <a:spcPts val="100"/>
                        </a:spcAft>
                      </a:pPr>
                      <a:r>
                        <a:rPr lang="fr-FR" sz="1000" spc="-5" dirty="0">
                          <a:effectLst/>
                        </a:rPr>
                        <a:t>28 000</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1155"/>
                        </a:lnSpc>
                        <a:spcBef>
                          <a:spcPts val="180"/>
                        </a:spcBef>
                        <a:spcAft>
                          <a:spcPts val="100"/>
                        </a:spcAft>
                      </a:pPr>
                      <a:r>
                        <a:rPr lang="fr-FR" sz="1000" spc="-5" dirty="0">
                          <a:effectLst/>
                        </a:rPr>
                        <a:t>35 000</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ts val="1155"/>
                        </a:lnSpc>
                        <a:spcBef>
                          <a:spcPts val="180"/>
                        </a:spcBef>
                        <a:spcAft>
                          <a:spcPts val="100"/>
                        </a:spcAft>
                      </a:pPr>
                      <a:r>
                        <a:rPr lang="fr-FR" sz="1000" spc="-5">
                          <a:effectLst/>
                        </a:rPr>
                        <a:t>Bois de qualité (endémique). Synonyme : </a:t>
                      </a:r>
                      <a:r>
                        <a:rPr lang="fr-FR" sz="1000">
                          <a:effectLst/>
                        </a:rPr>
                        <a:t>Macrorhamnus decipiens</a:t>
                      </a:r>
                    </a:p>
                    <a:p>
                      <a:pPr eaLnBrk="0" fontAlgn="base" hangingPunct="0">
                        <a:lnSpc>
                          <a:spcPts val="1155"/>
                        </a:lnSpc>
                        <a:spcBef>
                          <a:spcPts val="180"/>
                        </a:spcBef>
                        <a:spcAft>
                          <a:spcPts val="100"/>
                        </a:spcAft>
                      </a:pPr>
                      <a:r>
                        <a:rPr lang="fr-FR" sz="1000" u="sng" spc="-5">
                          <a:effectLst/>
                          <a:hlinkClick r:id="rId8"/>
                        </a:rPr>
                        <a:t>http://www.prota4u.org/protav8.asp?en=1&amp;p=Colubrina+decipiens</a:t>
                      </a:r>
                      <a:r>
                        <a:rPr lang="fr-FR" sz="1000" spc="-5">
                          <a:effectLst/>
                        </a:rPr>
                        <a:t> </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36430">
                <a:tc>
                  <a:txBody>
                    <a:bodyPr/>
                    <a:lstStyle/>
                    <a:p>
                      <a:pPr marL="27305" eaLnBrk="0" fontAlgn="base" hangingPunct="0">
                        <a:lnSpc>
                          <a:spcPts val="1155"/>
                        </a:lnSpc>
                        <a:spcBef>
                          <a:spcPts val="205"/>
                        </a:spcBef>
                        <a:spcAft>
                          <a:spcPts val="55"/>
                        </a:spcAft>
                      </a:pPr>
                      <a:r>
                        <a:rPr lang="fr-FR" sz="1000">
                          <a:effectLst/>
                        </a:rPr>
                        <a:t>Crotalaire, Aika</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eaLnBrk="0" fontAlgn="base" hangingPunct="0">
                        <a:lnSpc>
                          <a:spcPts val="1165"/>
                        </a:lnSpc>
                        <a:spcBef>
                          <a:spcPts val="205"/>
                        </a:spcBef>
                        <a:spcAft>
                          <a:spcPts val="45"/>
                        </a:spcAft>
                      </a:pPr>
                      <a:r>
                        <a:rPr lang="fr-FR" sz="1000" i="1" spc="-5" dirty="0" err="1">
                          <a:effectLst/>
                        </a:rPr>
                        <a:t>Crotalaria</a:t>
                      </a:r>
                      <a:r>
                        <a:rPr lang="fr-FR" sz="1000" i="1" spc="-5" dirty="0">
                          <a:effectLst/>
                        </a:rPr>
                        <a:t> </a:t>
                      </a:r>
                      <a:r>
                        <a:rPr lang="fr-FR" sz="1000" i="1" spc="-5" dirty="0" err="1">
                          <a:effectLst/>
                        </a:rPr>
                        <a:t>grahamiana</a:t>
                      </a:r>
                      <a:endParaRPr lang="fr-FR" sz="1000" i="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38430" eaLnBrk="0" fontAlgn="base" hangingPunct="0">
                        <a:lnSpc>
                          <a:spcPts val="1155"/>
                        </a:lnSpc>
                        <a:spcBef>
                          <a:spcPts val="205"/>
                        </a:spcBef>
                        <a:spcAft>
                          <a:spcPts val="55"/>
                        </a:spcAft>
                      </a:pPr>
                      <a:r>
                        <a:rPr lang="fr-FR" sz="1000" dirty="0" err="1">
                          <a:effectLst/>
                        </a:rPr>
                        <a:t>Crotalaire</a:t>
                      </a:r>
                      <a:r>
                        <a:rPr lang="fr-FR" sz="1000" dirty="0">
                          <a:effectLst/>
                        </a:rPr>
                        <a:t> (herbe légumineuse).</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38430" algn="r" eaLnBrk="0" fontAlgn="base" hangingPunct="0">
                        <a:lnSpc>
                          <a:spcPts val="1155"/>
                        </a:lnSpc>
                        <a:spcBef>
                          <a:spcPts val="205"/>
                        </a:spcBef>
                        <a:spcAft>
                          <a:spcPts val="55"/>
                        </a:spcAft>
                      </a:pPr>
                      <a:r>
                        <a:rPr lang="fr-FR" sz="1000" spc="-15">
                          <a:effectLst/>
                        </a:rPr>
                        <a:t>17 000</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1155"/>
                        </a:lnSpc>
                        <a:spcBef>
                          <a:spcPts val="180"/>
                        </a:spcBef>
                        <a:spcAft>
                          <a:spcPts val="80"/>
                        </a:spcAft>
                      </a:pPr>
                      <a:r>
                        <a:rPr lang="fr-FR" sz="1000" spc="-5">
                          <a:effectLst/>
                        </a:rPr>
                        <a:t>8 000</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ts val="1155"/>
                        </a:lnSpc>
                        <a:spcBef>
                          <a:spcPts val="180"/>
                        </a:spcBef>
                        <a:spcAft>
                          <a:spcPts val="80"/>
                        </a:spcAft>
                      </a:pPr>
                      <a:r>
                        <a:rPr lang="fr-FR" sz="1000" spc="-5" dirty="0">
                          <a:effectLst/>
                        </a:rPr>
                        <a:t>Les </a:t>
                      </a:r>
                      <a:r>
                        <a:rPr lang="fr-FR" sz="1000" spc="-5" dirty="0" err="1">
                          <a:effectLst/>
                        </a:rPr>
                        <a:t>Crotalaires</a:t>
                      </a:r>
                      <a:r>
                        <a:rPr lang="fr-FR" sz="1000" spc="-5" dirty="0">
                          <a:effectLst/>
                        </a:rPr>
                        <a:t> sont l'une des nombreuses légumineuses fixatrices d'azote utilisées comme engrais vert et dans la restauration des sols peu fertiles. Le risque de mauvaises herbes: faible. Adventice des ruisseaux.  Possible fourrage ? </a:t>
                      </a:r>
                      <a:r>
                        <a:rPr lang="en-US" sz="1000" spc="-5" dirty="0" err="1">
                          <a:effectLst/>
                        </a:rPr>
                        <a:t>Voir</a:t>
                      </a:r>
                      <a:r>
                        <a:rPr lang="en-US" sz="1000" spc="-5" dirty="0">
                          <a:effectLst/>
                        </a:rPr>
                        <a:t> a) “Upland cropping systems to produce staple food and milk on the Malagasy highlands”, </a:t>
                      </a:r>
                      <a:r>
                        <a:rPr lang="en-US" sz="1000" u="sng" spc="-5" dirty="0">
                          <a:effectLst/>
                          <a:hlinkClick r:id="rId9"/>
                        </a:rPr>
                        <a:t>https://agritrop.cirad.fr/554306/2/document_554306.pdf</a:t>
                      </a:r>
                      <a:r>
                        <a:rPr lang="en-US" sz="1000" spc="-5" dirty="0">
                          <a:effectLst/>
                        </a:rPr>
                        <a:t> </a:t>
                      </a:r>
                      <a:endParaRPr lang="fr-FR" sz="1000" dirty="0">
                        <a:effectLst/>
                      </a:endParaRPr>
                    </a:p>
                    <a:p>
                      <a:pPr eaLnBrk="0" fontAlgn="base" hangingPunct="0">
                        <a:lnSpc>
                          <a:spcPts val="1155"/>
                        </a:lnSpc>
                        <a:spcBef>
                          <a:spcPts val="180"/>
                        </a:spcBef>
                        <a:spcAft>
                          <a:spcPts val="80"/>
                        </a:spcAft>
                      </a:pPr>
                      <a:r>
                        <a:rPr lang="en-US" sz="1000" spc="-5" dirty="0">
                          <a:effectLst/>
                        </a:rPr>
                        <a:t>b) Improve soil productivity with Crotalaria, </a:t>
                      </a:r>
                      <a:r>
                        <a:rPr lang="en-US" sz="1000" u="sng" spc="-5" dirty="0">
                          <a:effectLst/>
                          <a:hlinkClick r:id="rId10"/>
                        </a:rPr>
                        <a:t>http://ciat-library.ciat.cgiar.org/articulos_ciat/tsbf/pdf/leaflet_crotalaria.pdf</a:t>
                      </a:r>
                      <a:r>
                        <a:rPr lang="en-US" sz="1000" spc="-5" dirty="0">
                          <a:effectLst/>
                        </a:rPr>
                        <a:t>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4944">
                <a:tc>
                  <a:txBody>
                    <a:bodyPr/>
                    <a:lstStyle/>
                    <a:p>
                      <a:pPr marL="27305" eaLnBrk="0" fontAlgn="base" hangingPunct="0">
                        <a:lnSpc>
                          <a:spcPts val="1155"/>
                        </a:lnSpc>
                        <a:spcBef>
                          <a:spcPts val="180"/>
                        </a:spcBef>
                        <a:spcAft>
                          <a:spcPts val="55"/>
                        </a:spcAft>
                      </a:pPr>
                      <a:r>
                        <a:rPr lang="fr-FR" sz="1000" spc="-10">
                          <a:effectLst/>
                        </a:rPr>
                        <a:t>Molanga</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eaLnBrk="0" fontAlgn="base" hangingPunct="0">
                        <a:lnSpc>
                          <a:spcPts val="1165"/>
                        </a:lnSpc>
                        <a:spcBef>
                          <a:spcPts val="180"/>
                        </a:spcBef>
                        <a:spcAft>
                          <a:spcPts val="45"/>
                        </a:spcAft>
                      </a:pPr>
                      <a:r>
                        <a:rPr lang="fr-FR" sz="1000" i="1" spc="-5" dirty="0">
                          <a:effectLst/>
                        </a:rPr>
                        <a:t>Croton </a:t>
                      </a:r>
                      <a:r>
                        <a:rPr lang="fr-FR" sz="1000" i="1" spc="-5" dirty="0" err="1">
                          <a:effectLst/>
                        </a:rPr>
                        <a:t>mongue</a:t>
                      </a:r>
                      <a:endParaRPr lang="fr-FR" sz="1000" i="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38430" eaLnBrk="0" fontAlgn="base" hangingPunct="0">
                        <a:lnSpc>
                          <a:spcPts val="1155"/>
                        </a:lnSpc>
                        <a:spcBef>
                          <a:spcPts val="180"/>
                        </a:spcBef>
                        <a:spcAft>
                          <a:spcPts val="55"/>
                        </a:spcAft>
                      </a:pPr>
                      <a:r>
                        <a:rPr lang="fr-FR" sz="1000" spc="-5" dirty="0">
                          <a:effectLst/>
                        </a:rPr>
                        <a:t>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38430" algn="r" eaLnBrk="0" fontAlgn="base" hangingPunct="0">
                        <a:lnSpc>
                          <a:spcPts val="1155"/>
                        </a:lnSpc>
                        <a:spcBef>
                          <a:spcPts val="180"/>
                        </a:spcBef>
                        <a:spcAft>
                          <a:spcPts val="55"/>
                        </a:spcAft>
                      </a:pPr>
                      <a:r>
                        <a:rPr lang="fr-FR" sz="1000" spc="-5">
                          <a:effectLst/>
                        </a:rPr>
                        <a:t>450</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1155"/>
                        </a:lnSpc>
                        <a:spcBef>
                          <a:spcPts val="180"/>
                        </a:spcBef>
                        <a:spcAft>
                          <a:spcPts val="55"/>
                        </a:spcAft>
                      </a:pPr>
                      <a:r>
                        <a:rPr lang="fr-FR" sz="1000" spc="-5">
                          <a:effectLst/>
                        </a:rPr>
                        <a:t>35 000</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ts val="1155"/>
                        </a:lnSpc>
                        <a:spcBef>
                          <a:spcPts val="180"/>
                        </a:spcBef>
                        <a:spcAft>
                          <a:spcPts val="55"/>
                        </a:spcAft>
                      </a:pPr>
                      <a:r>
                        <a:rPr lang="fr-FR" sz="1000" spc="-5" dirty="0">
                          <a:effectLst/>
                        </a:rPr>
                        <a:t>Endémique Nord et Est de Madagascar. Arbuste ou arbre de taille petite à moyenne atteignant 20(–30) m de haut, sempervirent ; fût jusqu’à 50(–60) cm de diamètre. Bois tropical.</a:t>
                      </a:r>
                      <a:endParaRPr lang="fr-FR" sz="1000" dirty="0">
                        <a:effectLst/>
                      </a:endParaRPr>
                    </a:p>
                    <a:p>
                      <a:pPr eaLnBrk="0" fontAlgn="base" hangingPunct="0">
                        <a:lnSpc>
                          <a:spcPts val="1155"/>
                        </a:lnSpc>
                        <a:spcBef>
                          <a:spcPts val="180"/>
                        </a:spcBef>
                        <a:spcAft>
                          <a:spcPts val="55"/>
                        </a:spcAft>
                      </a:pPr>
                      <a:r>
                        <a:rPr lang="fr-FR" sz="1000" u="sng" spc="-5" dirty="0">
                          <a:effectLst/>
                          <a:hlinkClick r:id="rId11"/>
                        </a:rPr>
                        <a:t>http://www.prota4u.org/protav8.asp?fr=1&amp;p=Croton+mongue+Baill</a:t>
                      </a:r>
                      <a:r>
                        <a:rPr lang="fr-FR" sz="1000" spc="-5" dirty="0">
                          <a:effectLst/>
                        </a:rPr>
                        <a:t>.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77509900"/>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67629" y="132461"/>
            <a:ext cx="559420" cy="331826"/>
          </a:xfrm>
        </p:spPr>
        <p:txBody>
          <a:bodyPr/>
          <a:lstStyle/>
          <a:p>
            <a:fld id="{814B13E8-1059-4FEE-952E-0153852B3488}" type="slidenum">
              <a:rPr lang="fr-FR" smtClean="0"/>
              <a:t>174</a:t>
            </a:fld>
            <a:endParaRPr lang="fr-FR"/>
          </a:p>
        </p:txBody>
      </p:sp>
      <p:sp>
        <p:nvSpPr>
          <p:cNvPr id="4" name="Rectangle 3"/>
          <p:cNvSpPr/>
          <p:nvPr/>
        </p:nvSpPr>
        <p:spPr>
          <a:xfrm>
            <a:off x="1182029" y="279621"/>
            <a:ext cx="3372013" cy="369332"/>
          </a:xfrm>
          <a:prstGeom prst="rect">
            <a:avLst/>
          </a:prstGeom>
        </p:spPr>
        <p:txBody>
          <a:bodyPr wrap="none">
            <a:spAutoFit/>
          </a:bodyPr>
          <a:lstStyle/>
          <a:p>
            <a:r>
              <a:rPr lang="fr-FR" dirty="0" smtClean="0">
                <a:solidFill>
                  <a:srgbClr val="008000"/>
                </a:solidFill>
              </a:rPr>
              <a:t>A8bis</a:t>
            </a:r>
            <a:r>
              <a:rPr lang="fr-FR" dirty="0">
                <a:solidFill>
                  <a:srgbClr val="008000"/>
                </a:solidFill>
              </a:rPr>
              <a:t>. </a:t>
            </a:r>
            <a:r>
              <a:rPr lang="fr-FR" b="1" dirty="0">
                <a:solidFill>
                  <a:srgbClr val="008000"/>
                </a:solidFill>
              </a:rPr>
              <a:t>Budget </a:t>
            </a:r>
            <a:r>
              <a:rPr lang="fr-FR" b="1" dirty="0" smtClean="0">
                <a:solidFill>
                  <a:srgbClr val="008000"/>
                </a:solidFill>
              </a:rPr>
              <a:t>prévisionnel (suite)</a:t>
            </a:r>
            <a:endParaRPr lang="fr-FR" b="1" dirty="0">
              <a:solidFill>
                <a:srgbClr val="008000"/>
              </a:solidFill>
            </a:endParaRPr>
          </a:p>
        </p:txBody>
      </p:sp>
      <p:sp>
        <p:nvSpPr>
          <p:cNvPr id="5" name="ZoneTexte 4"/>
          <p:cNvSpPr txBox="1"/>
          <p:nvPr/>
        </p:nvSpPr>
        <p:spPr>
          <a:xfrm>
            <a:off x="5591653" y="216919"/>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graphicFrame>
        <p:nvGraphicFramePr>
          <p:cNvPr id="3" name="Tableau 2"/>
          <p:cNvGraphicFramePr>
            <a:graphicFrameLocks noGrp="1"/>
          </p:cNvGraphicFramePr>
          <p:nvPr>
            <p:extLst>
              <p:ext uri="{D42A27DB-BD31-4B8C-83A1-F6EECF244321}">
                <p14:modId xmlns:p14="http://schemas.microsoft.com/office/powerpoint/2010/main" val="4247728348"/>
              </p:ext>
            </p:extLst>
          </p:nvPr>
        </p:nvGraphicFramePr>
        <p:xfrm>
          <a:off x="178418" y="648953"/>
          <a:ext cx="11876049" cy="6071222"/>
        </p:xfrm>
        <a:graphic>
          <a:graphicData uri="http://schemas.openxmlformats.org/drawingml/2006/table">
            <a:tbl>
              <a:tblPr firstRow="1" firstCol="1" bandRow="1">
                <a:tableStyleId>{5C22544A-7EE6-4342-B048-85BDC9FD1C3A}</a:tableStyleId>
              </a:tblPr>
              <a:tblGrid>
                <a:gridCol w="1237786"/>
                <a:gridCol w="1282390"/>
                <a:gridCol w="1170879"/>
                <a:gridCol w="970156"/>
                <a:gridCol w="535258"/>
                <a:gridCol w="6679580"/>
              </a:tblGrid>
              <a:tr h="456975">
                <a:tc>
                  <a:txBody>
                    <a:bodyPr/>
                    <a:lstStyle/>
                    <a:p>
                      <a:pPr marL="27305" eaLnBrk="0" fontAlgn="base" hangingPunct="0">
                        <a:lnSpc>
                          <a:spcPts val="1155"/>
                        </a:lnSpc>
                        <a:spcBef>
                          <a:spcPts val="180"/>
                        </a:spcBef>
                        <a:spcAft>
                          <a:spcPts val="105"/>
                        </a:spcAft>
                      </a:pPr>
                      <a:r>
                        <a:rPr lang="en-US" sz="1000" spc="-5" dirty="0" err="1">
                          <a:effectLst/>
                        </a:rPr>
                        <a:t>Tsitoavina</a:t>
                      </a:r>
                      <a:r>
                        <a:rPr lang="en-US" sz="1000" dirty="0">
                          <a:effectLst/>
                        </a:rPr>
                        <a:t>, </a:t>
                      </a:r>
                      <a:r>
                        <a:rPr lang="en-US" sz="1000" dirty="0" err="1">
                          <a:effectLst/>
                        </a:rPr>
                        <a:t>Dingadingalahy</a:t>
                      </a:r>
                      <a:r>
                        <a:rPr lang="en-US" sz="1000" dirty="0">
                          <a:effectLst/>
                        </a:rPr>
                        <a:t> (</a:t>
                      </a:r>
                      <a:r>
                        <a:rPr lang="en-US" sz="1000" dirty="0" err="1">
                          <a:effectLst/>
                        </a:rPr>
                        <a:t>Andohahela</a:t>
                      </a:r>
                      <a:r>
                        <a:rPr lang="en-US" sz="1000" dirty="0">
                          <a:effectLst/>
                        </a:rPr>
                        <a:t> (</a:t>
                      </a:r>
                      <a:r>
                        <a:rPr lang="en-US" sz="1000" dirty="0" err="1">
                          <a:effectLst/>
                        </a:rPr>
                        <a:t>en</a:t>
                      </a:r>
                      <a:r>
                        <a:rPr lang="en-US" sz="1000" dirty="0">
                          <a:effectLst/>
                        </a:rPr>
                        <a:t> </a:t>
                      </a:r>
                      <a:r>
                        <a:rPr lang="en-US" sz="1000" dirty="0" err="1">
                          <a:effectLst/>
                        </a:rPr>
                        <a:t>forêt</a:t>
                      </a:r>
                      <a:r>
                        <a:rPr lang="en-US" sz="1000" dirty="0">
                          <a:effectLst/>
                        </a:rPr>
                        <a:t>)).</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eaLnBrk="0" fontAlgn="base" hangingPunct="0">
                        <a:lnSpc>
                          <a:spcPts val="1165"/>
                        </a:lnSpc>
                        <a:spcBef>
                          <a:spcPts val="180"/>
                        </a:spcBef>
                        <a:spcAft>
                          <a:spcPts val="95"/>
                        </a:spcAft>
                      </a:pPr>
                      <a:r>
                        <a:rPr lang="fr-FR" sz="1000" b="0" i="1" dirty="0" err="1">
                          <a:solidFill>
                            <a:schemeClr val="tx1"/>
                          </a:solidFill>
                          <a:effectLst/>
                        </a:rPr>
                        <a:t>Dodonea</a:t>
                      </a:r>
                      <a:r>
                        <a:rPr lang="fr-FR" sz="1000" b="0" i="1" dirty="0">
                          <a:solidFill>
                            <a:schemeClr val="tx1"/>
                          </a:solidFill>
                          <a:effectLst/>
                        </a:rPr>
                        <a:t> </a:t>
                      </a:r>
                      <a:r>
                        <a:rPr lang="fr-FR" sz="1000" b="0" i="1" dirty="0" err="1">
                          <a:solidFill>
                            <a:schemeClr val="tx1"/>
                          </a:solidFill>
                          <a:effectLst/>
                        </a:rPr>
                        <a:t>madagascariensis</a:t>
                      </a:r>
                      <a:endParaRPr lang="fr-FR" sz="1000" b="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138430" eaLnBrk="0" fontAlgn="base" hangingPunct="0">
                        <a:lnSpc>
                          <a:spcPts val="1155"/>
                        </a:lnSpc>
                        <a:spcBef>
                          <a:spcPts val="180"/>
                        </a:spcBef>
                        <a:spcAft>
                          <a:spcPts val="105"/>
                        </a:spcAft>
                      </a:pPr>
                      <a:r>
                        <a:rPr lang="fr-FR" sz="1000" b="0" spc="-5">
                          <a:solidFill>
                            <a:schemeClr val="tx1"/>
                          </a:solidFill>
                          <a:effectLst/>
                        </a:rPr>
                        <a:t>?</a:t>
                      </a:r>
                      <a:endParaRPr lang="fr-FR" sz="10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138430" algn="r" eaLnBrk="0" fontAlgn="base" hangingPunct="0">
                        <a:lnSpc>
                          <a:spcPts val="1155"/>
                        </a:lnSpc>
                        <a:spcBef>
                          <a:spcPts val="180"/>
                        </a:spcBef>
                        <a:spcAft>
                          <a:spcPts val="105"/>
                        </a:spcAft>
                      </a:pPr>
                      <a:r>
                        <a:rPr lang="fr-FR" sz="1000" b="0" spc="-5" dirty="0">
                          <a:solidFill>
                            <a:schemeClr val="tx1"/>
                          </a:solidFill>
                          <a:effectLst/>
                        </a:rPr>
                        <a:t>90 000</a:t>
                      </a:r>
                      <a:endParaRPr lang="fr-FR"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fontAlgn="base" hangingPunct="0">
                        <a:lnSpc>
                          <a:spcPts val="1155"/>
                        </a:lnSpc>
                        <a:spcBef>
                          <a:spcPts val="180"/>
                        </a:spcBef>
                        <a:spcAft>
                          <a:spcPts val="105"/>
                        </a:spcAft>
                      </a:pPr>
                      <a:r>
                        <a:rPr lang="fr-FR" sz="1000" b="0" spc="-5" dirty="0">
                          <a:solidFill>
                            <a:schemeClr val="tx1"/>
                          </a:solidFill>
                          <a:effectLst/>
                        </a:rPr>
                        <a:t>35 000</a:t>
                      </a:r>
                      <a:endParaRPr lang="fr-FR"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eaLnBrk="0" fontAlgn="base" hangingPunct="0">
                        <a:lnSpc>
                          <a:spcPts val="1155"/>
                        </a:lnSpc>
                        <a:spcBef>
                          <a:spcPts val="180"/>
                        </a:spcBef>
                        <a:spcAft>
                          <a:spcPts val="105"/>
                        </a:spcAft>
                      </a:pPr>
                      <a:r>
                        <a:rPr lang="fr-FR" sz="1000" b="0" dirty="0">
                          <a:solidFill>
                            <a:schemeClr val="tx1"/>
                          </a:solidFill>
                          <a:effectLst/>
                        </a:rPr>
                        <a:t>Endémique. Arbuste à feuilles persistantes, de taille variable, pouvant aller jusqu’à 8 mètres de hauteur. Espèce de lisière (terrain pauvre). </a:t>
                      </a:r>
                      <a:r>
                        <a:rPr lang="fr-FR" sz="1000" b="0" u="sng" dirty="0">
                          <a:solidFill>
                            <a:schemeClr val="tx1"/>
                          </a:solidFill>
                          <a:effectLst/>
                          <a:hlinkClick r:id="rId2"/>
                        </a:rPr>
                        <a:t>http://www.doc-developpement-durable.org/fiches-arbres/Fiche-presentation-Dodonaea-madagascariensis.pdf</a:t>
                      </a:r>
                      <a:r>
                        <a:rPr lang="fr-FR" sz="1000" b="0" dirty="0">
                          <a:solidFill>
                            <a:schemeClr val="tx1"/>
                          </a:solidFill>
                          <a:effectLst/>
                        </a:rPr>
                        <a:t> </a:t>
                      </a:r>
                      <a:endParaRPr lang="fr-FR"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56975">
                <a:tc>
                  <a:txBody>
                    <a:bodyPr/>
                    <a:lstStyle/>
                    <a:p>
                      <a:pPr marL="27305" eaLnBrk="0" fontAlgn="base" hangingPunct="0">
                        <a:lnSpc>
                          <a:spcPts val="1155"/>
                        </a:lnSpc>
                        <a:spcBef>
                          <a:spcPts val="180"/>
                        </a:spcBef>
                        <a:spcAft>
                          <a:spcPts val="55"/>
                        </a:spcAft>
                      </a:pPr>
                      <a:r>
                        <a:rPr lang="fr-FR" sz="1000" spc="-5">
                          <a:effectLst/>
                        </a:rPr>
                        <a:t>Kininina lahy, malama</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eaLnBrk="0" fontAlgn="base" hangingPunct="0">
                        <a:lnSpc>
                          <a:spcPts val="1165"/>
                        </a:lnSpc>
                        <a:spcBef>
                          <a:spcPts val="180"/>
                        </a:spcBef>
                        <a:spcAft>
                          <a:spcPts val="45"/>
                        </a:spcAft>
                      </a:pPr>
                      <a:r>
                        <a:rPr lang="fr-FR" sz="1000" i="1" dirty="0">
                          <a:effectLst/>
                        </a:rPr>
                        <a:t>Eucalyptus grandis</a:t>
                      </a:r>
                      <a:endParaRPr lang="fr-FR" sz="1000" i="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38430" eaLnBrk="0" fontAlgn="base" hangingPunct="0">
                        <a:lnSpc>
                          <a:spcPts val="1155"/>
                        </a:lnSpc>
                        <a:spcBef>
                          <a:spcPts val="180"/>
                        </a:spcBef>
                        <a:spcAft>
                          <a:spcPts val="55"/>
                        </a:spcAft>
                      </a:pPr>
                      <a:r>
                        <a:rPr lang="fr-FR" sz="1000">
                          <a:effectLst/>
                        </a:rPr>
                        <a:t>Eucalyptus grandis</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38430" algn="r" eaLnBrk="0" fontAlgn="base" hangingPunct="0">
                        <a:lnSpc>
                          <a:spcPts val="1155"/>
                        </a:lnSpc>
                        <a:spcBef>
                          <a:spcPts val="180"/>
                        </a:spcBef>
                        <a:spcAft>
                          <a:spcPts val="55"/>
                        </a:spcAft>
                      </a:pPr>
                      <a:r>
                        <a:rPr lang="fr-FR" sz="1000" spc="-5">
                          <a:effectLst/>
                        </a:rPr>
                        <a:t>372 500</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1155"/>
                        </a:lnSpc>
                        <a:spcBef>
                          <a:spcPts val="180"/>
                        </a:spcBef>
                        <a:spcAft>
                          <a:spcPts val="55"/>
                        </a:spcAft>
                      </a:pPr>
                      <a:r>
                        <a:rPr lang="fr-FR" sz="1000" spc="-5">
                          <a:effectLst/>
                        </a:rPr>
                        <a:t>40 000</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ts val="1155"/>
                        </a:lnSpc>
                        <a:spcBef>
                          <a:spcPts val="180"/>
                        </a:spcBef>
                        <a:spcAft>
                          <a:spcPts val="55"/>
                        </a:spcAft>
                      </a:pPr>
                      <a:r>
                        <a:rPr lang="fr-FR" sz="1000">
                          <a:effectLst/>
                        </a:rPr>
                        <a:t>E. grandis pousse dans les zones côtières et sous-côtière, essentiellement sur terrain plat et à faibles pentes. Les précipitations annuelles varient de 1100 à 3500 mm. il est l'arbre dominant des forêts humides et sur ​​les marges des forêts tropicales pluviales. </a:t>
                      </a:r>
                      <a:r>
                        <a:rPr lang="fr-FR" sz="1000" spc="-5">
                          <a:effectLst/>
                        </a:rPr>
                        <a:t>Bois de qualité. A voir.</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08344">
                <a:tc>
                  <a:txBody>
                    <a:bodyPr/>
                    <a:lstStyle/>
                    <a:p>
                      <a:pPr marL="27305" eaLnBrk="0" fontAlgn="base" hangingPunct="0">
                        <a:lnSpc>
                          <a:spcPts val="1155"/>
                        </a:lnSpc>
                        <a:spcBef>
                          <a:spcPts val="200"/>
                        </a:spcBef>
                        <a:spcAft>
                          <a:spcPts val="35"/>
                        </a:spcAft>
                      </a:pPr>
                      <a:r>
                        <a:rPr lang="fr-FR" sz="1000" spc="-5">
                          <a:effectLst/>
                        </a:rPr>
                        <a:t>Kininina vavy, matevina</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eaLnBrk="0" fontAlgn="base" hangingPunct="0">
                        <a:lnSpc>
                          <a:spcPts val="1165"/>
                        </a:lnSpc>
                        <a:spcBef>
                          <a:spcPts val="200"/>
                        </a:spcBef>
                        <a:spcAft>
                          <a:spcPts val="25"/>
                        </a:spcAft>
                      </a:pPr>
                      <a:r>
                        <a:rPr lang="fr-FR" sz="1000" i="1" dirty="0">
                          <a:effectLst/>
                        </a:rPr>
                        <a:t>Eucalyptus robusta</a:t>
                      </a:r>
                      <a:endParaRPr lang="fr-FR" sz="1000" i="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38430" eaLnBrk="0" fontAlgn="base" hangingPunct="0">
                        <a:lnSpc>
                          <a:spcPts val="1155"/>
                        </a:lnSpc>
                        <a:spcBef>
                          <a:spcPts val="200"/>
                        </a:spcBef>
                        <a:spcAft>
                          <a:spcPts val="35"/>
                        </a:spcAft>
                      </a:pPr>
                      <a:r>
                        <a:rPr lang="fr-FR" sz="1000">
                          <a:effectLst/>
                        </a:rPr>
                        <a:t>Eucalyptus robusta</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38430" algn="r" eaLnBrk="0" fontAlgn="base" hangingPunct="0">
                        <a:lnSpc>
                          <a:spcPts val="1155"/>
                        </a:lnSpc>
                        <a:spcBef>
                          <a:spcPts val="200"/>
                        </a:spcBef>
                        <a:spcAft>
                          <a:spcPts val="35"/>
                        </a:spcAft>
                      </a:pPr>
                      <a:r>
                        <a:rPr lang="fr-FR" sz="1000" spc="-5" dirty="0">
                          <a:effectLst/>
                        </a:rPr>
                        <a:t>604 400</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1155"/>
                        </a:lnSpc>
                        <a:spcBef>
                          <a:spcPts val="180"/>
                        </a:spcBef>
                        <a:spcAft>
                          <a:spcPts val="55"/>
                        </a:spcAft>
                      </a:pPr>
                      <a:r>
                        <a:rPr lang="fr-FR" sz="1000" spc="-5">
                          <a:effectLst/>
                        </a:rPr>
                        <a:t>40 000</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ts val="1155"/>
                        </a:lnSpc>
                        <a:spcBef>
                          <a:spcPts val="180"/>
                        </a:spcBef>
                        <a:spcAft>
                          <a:spcPts val="55"/>
                        </a:spcAft>
                      </a:pPr>
                      <a:r>
                        <a:rPr lang="fr-FR" sz="1000" spc="-5">
                          <a:effectLst/>
                        </a:rPr>
                        <a:t>Poussant dans des sols gorgés d'eau ou marécageuses. Il atteint environ 20-30 mètres (65-100 pieds) de hauteur, avec un tronc jusqu'à 1 mètre (3 pi) de diamètre à hauteur de poitrine. Bois de qualité. A  Madagascar, ils sont l'hôte de champignons, dont certaines sont comestibles et largement consommés. </a:t>
                      </a:r>
                      <a:endParaRPr lang="fr-FR" sz="1000">
                        <a:effectLst/>
                      </a:endParaRPr>
                    </a:p>
                    <a:p>
                      <a:pPr eaLnBrk="0" fontAlgn="base" hangingPunct="0">
                        <a:lnSpc>
                          <a:spcPts val="1155"/>
                        </a:lnSpc>
                        <a:spcBef>
                          <a:spcPts val="180"/>
                        </a:spcBef>
                        <a:spcAft>
                          <a:spcPts val="55"/>
                        </a:spcAft>
                      </a:pPr>
                      <a:r>
                        <a:rPr lang="fr-FR" sz="1000" spc="-5">
                          <a:effectLst/>
                        </a:rPr>
                        <a:t>Arbre clé, Framework tree (fleurs consommées par les roussettes).</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4793">
                <a:tc>
                  <a:txBody>
                    <a:bodyPr/>
                    <a:lstStyle/>
                    <a:p>
                      <a:pPr marL="27305" eaLnBrk="0" fontAlgn="base" hangingPunct="0">
                        <a:lnSpc>
                          <a:spcPts val="1155"/>
                        </a:lnSpc>
                        <a:spcBef>
                          <a:spcPts val="180"/>
                        </a:spcBef>
                        <a:spcAft>
                          <a:spcPts val="35"/>
                        </a:spcAft>
                      </a:pPr>
                      <a:r>
                        <a:rPr lang="fr-FR" sz="1000" spc="-5">
                          <a:effectLst/>
                        </a:rPr>
                        <a:t>Flemingia</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eaLnBrk="0" fontAlgn="base" hangingPunct="0">
                        <a:lnSpc>
                          <a:spcPts val="1165"/>
                        </a:lnSpc>
                        <a:spcBef>
                          <a:spcPts val="180"/>
                        </a:spcBef>
                        <a:spcAft>
                          <a:spcPts val="25"/>
                        </a:spcAft>
                      </a:pPr>
                      <a:r>
                        <a:rPr lang="fr-FR" sz="1000" i="1" spc="-5" dirty="0" err="1">
                          <a:effectLst/>
                        </a:rPr>
                        <a:t>Flemingia</a:t>
                      </a:r>
                      <a:r>
                        <a:rPr lang="fr-FR" sz="1000" i="1" spc="-5" dirty="0">
                          <a:effectLst/>
                        </a:rPr>
                        <a:t> </a:t>
                      </a:r>
                      <a:r>
                        <a:rPr lang="fr-FR" sz="1000" i="1" spc="-5" dirty="0" err="1">
                          <a:effectLst/>
                        </a:rPr>
                        <a:t>congesta</a:t>
                      </a:r>
                      <a:endParaRPr lang="fr-FR" sz="1000" i="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38430" eaLnBrk="0" fontAlgn="base" hangingPunct="0">
                        <a:lnSpc>
                          <a:spcPts val="1155"/>
                        </a:lnSpc>
                        <a:spcBef>
                          <a:spcPts val="180"/>
                        </a:spcBef>
                        <a:spcAft>
                          <a:spcPts val="35"/>
                        </a:spcAft>
                      </a:pPr>
                      <a:r>
                        <a:rPr lang="fr-FR" sz="1000" spc="-5">
                          <a:effectLst/>
                        </a:rPr>
                        <a:t> </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38430" algn="r" eaLnBrk="0" fontAlgn="base" hangingPunct="0">
                        <a:lnSpc>
                          <a:spcPts val="1155"/>
                        </a:lnSpc>
                        <a:spcBef>
                          <a:spcPts val="180"/>
                        </a:spcBef>
                        <a:spcAft>
                          <a:spcPts val="35"/>
                        </a:spcAft>
                      </a:pPr>
                      <a:r>
                        <a:rPr lang="fr-FR" sz="1000" spc="-5">
                          <a:effectLst/>
                        </a:rPr>
                        <a:t>56 000</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1155"/>
                        </a:lnSpc>
                        <a:spcBef>
                          <a:spcPts val="180"/>
                        </a:spcBef>
                        <a:spcAft>
                          <a:spcPts val="35"/>
                        </a:spcAft>
                      </a:pPr>
                      <a:r>
                        <a:rPr lang="fr-FR" sz="1000" spc="-20">
                          <a:effectLst/>
                        </a:rPr>
                        <a:t>12 000</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000" u="none" strike="noStrike">
                          <a:effectLst/>
                          <a:hlinkClick r:id="rId3" tooltip="Légumineux"/>
                        </a:rPr>
                        <a:t>Légumineuse</a:t>
                      </a:r>
                      <a:r>
                        <a:rPr lang="fr-FR" sz="1000">
                          <a:effectLst/>
                        </a:rPr>
                        <a:t> </a:t>
                      </a:r>
                      <a:r>
                        <a:rPr lang="fr-FR" sz="1000" u="none" strike="noStrike">
                          <a:effectLst/>
                          <a:hlinkClick r:id="rId4" tooltip="Arbuste"/>
                        </a:rPr>
                        <a:t>arbustive</a:t>
                      </a:r>
                      <a:r>
                        <a:rPr lang="fr-FR" sz="1000" spc="-20">
                          <a:effectLst/>
                        </a:rPr>
                        <a:t>, fourragère utilisée </a:t>
                      </a:r>
                      <a:r>
                        <a:rPr lang="fr-FR" sz="1000" spc="-5">
                          <a:effectLst/>
                        </a:rPr>
                        <a:t>engrais vert et dans la restauration des sols peu fertiles. Il est une plante originaire des tropiques subhumides à humides où la pluviométrie annuelle moyenne est généralement de 1100 à 3500 mm avec un maximum de 6 mois secs</a:t>
                      </a:r>
                      <a:r>
                        <a:rPr lang="fr-FR" sz="1000" spc="-20">
                          <a:effectLst/>
                        </a:rPr>
                        <a:t> </a:t>
                      </a:r>
                      <a:endParaRPr lang="fr-FR" sz="10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59035">
                <a:tc>
                  <a:txBody>
                    <a:bodyPr/>
                    <a:lstStyle/>
                    <a:p>
                      <a:pPr marL="27305" eaLnBrk="0" fontAlgn="base" hangingPunct="0">
                        <a:lnSpc>
                          <a:spcPts val="1155"/>
                        </a:lnSpc>
                        <a:spcBef>
                          <a:spcPts val="205"/>
                        </a:spcBef>
                        <a:spcAft>
                          <a:spcPts val="80"/>
                        </a:spcAft>
                      </a:pPr>
                      <a:r>
                        <a:rPr lang="fr-FR" sz="1000" spc="-15">
                          <a:effectLst/>
                        </a:rPr>
                        <a:t>Frêne </a:t>
                      </a:r>
                      <a:r>
                        <a:rPr lang="fr-FR" sz="1000">
                          <a:effectLst/>
                        </a:rPr>
                        <a:t>(peut être invasif)</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66180" marR="66180" marT="33090" marB="330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eaLnBrk="0" fontAlgn="base" hangingPunct="0">
                        <a:lnSpc>
                          <a:spcPts val="1165"/>
                        </a:lnSpc>
                        <a:spcBef>
                          <a:spcPts val="205"/>
                        </a:spcBef>
                        <a:spcAft>
                          <a:spcPts val="70"/>
                        </a:spcAft>
                      </a:pPr>
                      <a:r>
                        <a:rPr lang="fr-FR" sz="1000" i="1" dirty="0" err="1">
                          <a:effectLst/>
                        </a:rPr>
                        <a:t>Fraxinus</a:t>
                      </a:r>
                      <a:r>
                        <a:rPr lang="fr-FR" sz="1000" i="1" dirty="0">
                          <a:effectLst/>
                        </a:rPr>
                        <a:t> </a:t>
                      </a:r>
                      <a:r>
                        <a:rPr lang="fr-FR" sz="1000" i="1" dirty="0" err="1">
                          <a:effectLst/>
                        </a:rPr>
                        <a:t>uhdei</a:t>
                      </a:r>
                      <a:endParaRPr lang="fr-FR" sz="1000" i="1" dirty="0">
                        <a:effectLst/>
                        <a:latin typeface="Calibri" panose="020F0502020204030204" pitchFamily="34" charset="0"/>
                        <a:ea typeface="Calibri" panose="020F0502020204030204" pitchFamily="34" charset="0"/>
                        <a:cs typeface="Times New Roman" panose="02020603050405020304" pitchFamily="18" charset="0"/>
                      </a:endParaRPr>
                    </a:p>
                  </a:txBody>
                  <a:tcPr marL="66180" marR="66180" marT="33090" marB="330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38430" eaLnBrk="0" fontAlgn="base" hangingPunct="0">
                        <a:lnSpc>
                          <a:spcPts val="1155"/>
                        </a:lnSpc>
                        <a:spcBef>
                          <a:spcPts val="205"/>
                        </a:spcBef>
                        <a:spcAft>
                          <a:spcPts val="80"/>
                        </a:spcAft>
                      </a:pPr>
                      <a:r>
                        <a:rPr lang="fr-FR" sz="1000" spc="-15">
                          <a:effectLst/>
                        </a:rPr>
                        <a:t>Frêne</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66180" marR="66180" marT="33090" marB="33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38430" algn="r" eaLnBrk="0" fontAlgn="base" hangingPunct="0">
                        <a:lnSpc>
                          <a:spcPts val="1155"/>
                        </a:lnSpc>
                        <a:spcBef>
                          <a:spcPts val="205"/>
                        </a:spcBef>
                        <a:spcAft>
                          <a:spcPts val="80"/>
                        </a:spcAft>
                      </a:pPr>
                      <a:r>
                        <a:rPr lang="fr-FR" sz="1000" spc="-5">
                          <a:effectLst/>
                        </a:rPr>
                        <a:t>48 000</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66180" marR="66180" marT="33090" marB="330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1155"/>
                        </a:lnSpc>
                        <a:spcBef>
                          <a:spcPts val="180"/>
                        </a:spcBef>
                        <a:spcAft>
                          <a:spcPts val="105"/>
                        </a:spcAft>
                      </a:pPr>
                      <a:r>
                        <a:rPr lang="fr-FR" sz="1000" spc="-5">
                          <a:effectLst/>
                        </a:rPr>
                        <a:t>25 000</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66180" marR="66180" marT="33090" marB="330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ts val="1155"/>
                        </a:lnSpc>
                        <a:spcBef>
                          <a:spcPts val="180"/>
                        </a:spcBef>
                        <a:spcAft>
                          <a:spcPts val="105"/>
                        </a:spcAft>
                      </a:pPr>
                      <a:r>
                        <a:rPr lang="fr-FR" sz="1000" spc="-5" dirty="0">
                          <a:effectLst/>
                        </a:rPr>
                        <a:t>Cultivé pour son bois. Il pousse mieux dans des sites humides et bien drainés. Il peut s'échapper des plantations dans des environnements humides et </a:t>
                      </a:r>
                      <a:r>
                        <a:rPr lang="fr-FR" sz="1000" spc="-5" dirty="0" err="1">
                          <a:effectLst/>
                        </a:rPr>
                        <a:t>mésiques</a:t>
                      </a:r>
                      <a:r>
                        <a:rPr lang="fr-FR" sz="1000" spc="-5" dirty="0">
                          <a:effectLst/>
                        </a:rPr>
                        <a:t>. Jusqu’à 25 m.</a:t>
                      </a:r>
                      <a:endParaRPr lang="fr-FR" sz="1000" dirty="0">
                        <a:effectLst/>
                      </a:endParaRPr>
                    </a:p>
                    <a:p>
                      <a:pPr eaLnBrk="0" fontAlgn="base" hangingPunct="0">
                        <a:lnSpc>
                          <a:spcPts val="1155"/>
                        </a:lnSpc>
                        <a:spcBef>
                          <a:spcPts val="180"/>
                        </a:spcBef>
                        <a:spcAft>
                          <a:spcPts val="105"/>
                        </a:spcAft>
                      </a:pPr>
                      <a:r>
                        <a:rPr lang="fr-FR" sz="1000" spc="-5" dirty="0">
                          <a:effectLst/>
                        </a:rPr>
                        <a:t>Croissance rapide. </a:t>
                      </a:r>
                      <a:r>
                        <a:rPr lang="fr-FR" sz="1000" dirty="0">
                          <a:effectLst/>
                        </a:rPr>
                        <a:t>Peut être invasif. </a:t>
                      </a:r>
                      <a:r>
                        <a:rPr lang="fr-FR" sz="1000" u="sng" spc="-5" dirty="0">
                          <a:effectLst/>
                          <a:hlinkClick r:id="rId5"/>
                        </a:rPr>
                        <a:t>http://wiki.bugwood.org/Fraxinus_uhdei</a:t>
                      </a:r>
                      <a:r>
                        <a:rPr lang="fr-FR" sz="1000" spc="-5" dirty="0">
                          <a:effectLst/>
                        </a:rPr>
                        <a:t>  </a:t>
                      </a:r>
                      <a:endParaRPr lang="fr-FR" sz="1000" dirty="0">
                        <a:effectLst/>
                      </a:endParaRPr>
                    </a:p>
                    <a:p>
                      <a:pPr eaLnBrk="0" fontAlgn="base" hangingPunct="0">
                        <a:lnSpc>
                          <a:spcPts val="1155"/>
                        </a:lnSpc>
                        <a:spcBef>
                          <a:spcPts val="180"/>
                        </a:spcBef>
                        <a:spcAft>
                          <a:spcPts val="105"/>
                        </a:spcAft>
                      </a:pPr>
                      <a:r>
                        <a:rPr lang="fr-FR" sz="1000" u="sng" spc="-5" dirty="0">
                          <a:effectLst/>
                          <a:hlinkClick r:id="rId6"/>
                        </a:rPr>
                        <a:t>http://www.conabio.gob.mx/conocimiento/info_especies/arboles/doctos/53-oleac1m.pdf</a:t>
                      </a:r>
                      <a:r>
                        <a:rPr lang="fr-FR" sz="1000" spc="-5" dirty="0">
                          <a:effectLst/>
                        </a:rPr>
                        <a:t>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6180" marR="66180" marT="33090" marB="33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76158">
                <a:tc>
                  <a:txBody>
                    <a:bodyPr/>
                    <a:lstStyle/>
                    <a:p>
                      <a:pPr marL="27305" eaLnBrk="0" fontAlgn="base" hangingPunct="0">
                        <a:lnSpc>
                          <a:spcPts val="1155"/>
                        </a:lnSpc>
                        <a:spcBef>
                          <a:spcPts val="180"/>
                        </a:spcBef>
                        <a:spcAft>
                          <a:spcPts val="80"/>
                        </a:spcAft>
                      </a:pPr>
                      <a:r>
                        <a:rPr lang="fr-FR" sz="1000" spc="-20">
                          <a:effectLst/>
                        </a:rPr>
                        <a:t>Mera</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66180" marR="66180" marT="33090" marB="330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eaLnBrk="0" fontAlgn="base" hangingPunct="0">
                        <a:lnSpc>
                          <a:spcPts val="1165"/>
                        </a:lnSpc>
                        <a:spcBef>
                          <a:spcPts val="180"/>
                        </a:spcBef>
                        <a:spcAft>
                          <a:spcPts val="70"/>
                        </a:spcAft>
                      </a:pPr>
                      <a:r>
                        <a:rPr lang="fr-FR" sz="1000" i="1" spc="-5" dirty="0" err="1">
                          <a:effectLst/>
                        </a:rPr>
                        <a:t>Gmelina</a:t>
                      </a:r>
                      <a:r>
                        <a:rPr lang="fr-FR" sz="1000" i="1" spc="-5" dirty="0">
                          <a:effectLst/>
                        </a:rPr>
                        <a:t> </a:t>
                      </a:r>
                      <a:r>
                        <a:rPr lang="fr-FR" sz="1000" i="1" spc="-5" dirty="0" err="1">
                          <a:effectLst/>
                        </a:rPr>
                        <a:t>arborea</a:t>
                      </a:r>
                      <a:endParaRPr lang="fr-FR" sz="1000" i="1" dirty="0">
                        <a:effectLst/>
                        <a:latin typeface="Calibri" panose="020F0502020204030204" pitchFamily="34" charset="0"/>
                        <a:ea typeface="Calibri" panose="020F0502020204030204" pitchFamily="34" charset="0"/>
                        <a:cs typeface="Times New Roman" panose="02020603050405020304" pitchFamily="18" charset="0"/>
                      </a:endParaRPr>
                    </a:p>
                  </a:txBody>
                  <a:tcPr marL="66180" marR="66180" marT="33090" marB="330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38430" eaLnBrk="0" fontAlgn="base" hangingPunct="0">
                        <a:lnSpc>
                          <a:spcPts val="1155"/>
                        </a:lnSpc>
                        <a:spcBef>
                          <a:spcPts val="180"/>
                        </a:spcBef>
                        <a:spcAft>
                          <a:spcPts val="80"/>
                        </a:spcAft>
                      </a:pPr>
                      <a:r>
                        <a:rPr lang="fr-FR" sz="1000" spc="-20">
                          <a:effectLst/>
                        </a:rPr>
                        <a:t>hêtre malais</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66180" marR="66180" marT="33090" marB="33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38430" algn="r" eaLnBrk="0" fontAlgn="base" hangingPunct="0">
                        <a:lnSpc>
                          <a:spcPts val="1155"/>
                        </a:lnSpc>
                        <a:spcBef>
                          <a:spcPts val="180"/>
                        </a:spcBef>
                        <a:spcAft>
                          <a:spcPts val="80"/>
                        </a:spcAft>
                      </a:pPr>
                      <a:r>
                        <a:rPr lang="fr-FR" sz="1000" spc="-20">
                          <a:effectLst/>
                        </a:rPr>
                        <a:t>1 350</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66180" marR="66180" marT="33090" marB="330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1155"/>
                        </a:lnSpc>
                        <a:spcBef>
                          <a:spcPts val="180"/>
                        </a:spcBef>
                        <a:spcAft>
                          <a:spcPts val="80"/>
                        </a:spcAft>
                      </a:pPr>
                      <a:r>
                        <a:rPr lang="fr-FR" sz="1000" spc="-10">
                          <a:effectLst/>
                        </a:rPr>
                        <a:t>30 000</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66180" marR="66180" marT="33090" marB="330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ts val="1155"/>
                        </a:lnSpc>
                        <a:spcBef>
                          <a:spcPts val="180"/>
                        </a:spcBef>
                        <a:spcAft>
                          <a:spcPts val="80"/>
                        </a:spcAft>
                      </a:pPr>
                      <a:r>
                        <a:rPr lang="fr-FR" sz="1000" dirty="0">
                          <a:effectLst/>
                        </a:rPr>
                        <a:t>Bois de qualité. Arbre de atteignent 20 à 30 m de haut, à croissance rapide, préférant les vallées humides et fertiles avec de 750 à 4500 mm de précipitations. </a:t>
                      </a:r>
                      <a:r>
                        <a:rPr lang="fr-FR" sz="1000" spc="-5" dirty="0">
                          <a:effectLst/>
                        </a:rPr>
                        <a:t>Arbre clé, Framework </a:t>
                      </a:r>
                      <a:r>
                        <a:rPr lang="fr-FR" sz="1000" spc="-5" dirty="0" err="1">
                          <a:effectLst/>
                        </a:rPr>
                        <a:t>tree</a:t>
                      </a:r>
                      <a:r>
                        <a:rPr lang="fr-FR" sz="1000" spc="-5" dirty="0">
                          <a:effectLst/>
                        </a:rPr>
                        <a:t> (Les fruits attirent les oiseaux, les chauves-souris et autres mammifères, qui les dispersent).  </a:t>
                      </a:r>
                      <a:r>
                        <a:rPr lang="fr-FR" sz="1000" u="sng" dirty="0">
                          <a:effectLst/>
                          <a:hlinkClick r:id="rId7"/>
                        </a:rPr>
                        <a:t>https://en.wikipedia.org/wiki/Gmelina_arborea</a:t>
                      </a:r>
                      <a:r>
                        <a:rPr lang="fr-FR" sz="1000" dirty="0">
                          <a:effectLst/>
                        </a:rPr>
                        <a:t> </a:t>
                      </a:r>
                    </a:p>
                    <a:p>
                      <a:pPr eaLnBrk="0" fontAlgn="base" hangingPunct="0">
                        <a:lnSpc>
                          <a:spcPts val="1155"/>
                        </a:lnSpc>
                        <a:spcBef>
                          <a:spcPts val="180"/>
                        </a:spcBef>
                        <a:spcAft>
                          <a:spcPts val="80"/>
                        </a:spcAft>
                      </a:pPr>
                      <a:r>
                        <a:rPr lang="fr-FR" sz="1000" u="sng" spc="-10" dirty="0">
                          <a:effectLst/>
                          <a:hlinkClick r:id="rId8"/>
                        </a:rPr>
                        <a:t>http://www.formad-environnement.org/gmelina-formad2013.pdf</a:t>
                      </a:r>
                      <a:r>
                        <a:rPr lang="fr-FR" sz="1000" spc="-10" dirty="0">
                          <a:effectLst/>
                        </a:rPr>
                        <a:t>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6180" marR="66180" marT="33090" marB="33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71363">
                <a:tc>
                  <a:txBody>
                    <a:bodyPr/>
                    <a:lstStyle/>
                    <a:p>
                      <a:pPr marL="27305" eaLnBrk="0" fontAlgn="base" hangingPunct="0">
                        <a:lnSpc>
                          <a:spcPts val="1155"/>
                        </a:lnSpc>
                        <a:spcBef>
                          <a:spcPts val="180"/>
                        </a:spcBef>
                        <a:spcAft>
                          <a:spcPts val="55"/>
                        </a:spcAft>
                      </a:pPr>
                      <a:r>
                        <a:rPr lang="fr-FR" sz="1000" spc="-5">
                          <a:effectLst/>
                        </a:rPr>
                        <a:t>Hazon'anglisy (invasif)</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66180" marR="66180" marT="33090" marB="330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eaLnBrk="0" fontAlgn="base" hangingPunct="0">
                        <a:lnSpc>
                          <a:spcPts val="1165"/>
                        </a:lnSpc>
                        <a:spcBef>
                          <a:spcPts val="180"/>
                        </a:spcBef>
                        <a:spcAft>
                          <a:spcPts val="45"/>
                        </a:spcAft>
                      </a:pPr>
                      <a:r>
                        <a:rPr lang="fr-FR" sz="1000" i="1" dirty="0" err="1">
                          <a:effectLst/>
                        </a:rPr>
                        <a:t>Hakea</a:t>
                      </a:r>
                      <a:r>
                        <a:rPr lang="fr-FR" sz="1000" i="1" dirty="0">
                          <a:effectLst/>
                        </a:rPr>
                        <a:t> </a:t>
                      </a:r>
                      <a:r>
                        <a:rPr lang="fr-FR" sz="1000" i="1" dirty="0" err="1">
                          <a:effectLst/>
                        </a:rPr>
                        <a:t>saligna</a:t>
                      </a:r>
                      <a:endParaRPr lang="fr-FR" sz="1000" i="1" dirty="0">
                        <a:effectLst/>
                        <a:latin typeface="Calibri" panose="020F0502020204030204" pitchFamily="34" charset="0"/>
                        <a:ea typeface="Calibri" panose="020F0502020204030204" pitchFamily="34" charset="0"/>
                        <a:cs typeface="Times New Roman" panose="02020603050405020304" pitchFamily="18" charset="0"/>
                      </a:endParaRPr>
                    </a:p>
                  </a:txBody>
                  <a:tcPr marL="66180" marR="66180" marT="33090" marB="330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38430" eaLnBrk="0" fontAlgn="base" hangingPunct="0">
                        <a:lnSpc>
                          <a:spcPts val="1155"/>
                        </a:lnSpc>
                        <a:spcBef>
                          <a:spcPts val="180"/>
                        </a:spcBef>
                        <a:spcAft>
                          <a:spcPts val="55"/>
                        </a:spcAft>
                      </a:pPr>
                      <a:r>
                        <a:rPr lang="fr-FR" sz="1000" spc="-5">
                          <a:effectLst/>
                        </a:rPr>
                        <a:t> </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66180" marR="66180" marT="33090" marB="33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38430" algn="r" eaLnBrk="0" fontAlgn="base" hangingPunct="0">
                        <a:lnSpc>
                          <a:spcPts val="1155"/>
                        </a:lnSpc>
                        <a:spcBef>
                          <a:spcPts val="180"/>
                        </a:spcBef>
                        <a:spcAft>
                          <a:spcPts val="55"/>
                        </a:spcAft>
                      </a:pPr>
                      <a:r>
                        <a:rPr lang="fr-FR" sz="1000" spc="-5">
                          <a:effectLst/>
                        </a:rPr>
                        <a:t>85 000</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66180" marR="66180" marT="33090" marB="330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1155"/>
                        </a:lnSpc>
                        <a:spcBef>
                          <a:spcPts val="180"/>
                        </a:spcBef>
                        <a:spcAft>
                          <a:spcPts val="55"/>
                        </a:spcAft>
                      </a:pPr>
                      <a:r>
                        <a:rPr lang="fr-FR" sz="1000" spc="-5">
                          <a:effectLst/>
                        </a:rPr>
                        <a:t>35 000</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66180" marR="66180" marT="33090" marB="330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ts val="1155"/>
                        </a:lnSpc>
                        <a:spcBef>
                          <a:spcPts val="180"/>
                        </a:spcBef>
                        <a:spcAft>
                          <a:spcPts val="55"/>
                        </a:spcAft>
                      </a:pPr>
                      <a:r>
                        <a:rPr lang="fr-FR" sz="1000" spc="-5" dirty="0">
                          <a:effectLst/>
                        </a:rPr>
                        <a:t>Arbuste buissonnant ou petit arbre jusqu'à 5-8 mètres de haut. Envahissante en Nouvelle-Zélande,  République d'Afrique du Sud, Australie, dans les prairies, collines boisées, long des routes, et espaces urbains. Plus adapté aux zones tempérées et </a:t>
                      </a:r>
                      <a:r>
                        <a:rPr lang="fr-FR" sz="1000" spc="-5" dirty="0" err="1">
                          <a:effectLst/>
                        </a:rPr>
                        <a:t>sub-tropicales</a:t>
                      </a:r>
                      <a:r>
                        <a:rPr lang="fr-FR" sz="1000" spc="-5" dirty="0">
                          <a:effectLst/>
                        </a:rPr>
                        <a:t>.</a:t>
                      </a:r>
                      <a:endParaRPr lang="fr-FR" sz="1000" dirty="0">
                        <a:effectLst/>
                      </a:endParaRPr>
                    </a:p>
                    <a:p>
                      <a:pPr eaLnBrk="0" fontAlgn="base" hangingPunct="0">
                        <a:lnSpc>
                          <a:spcPts val="1155"/>
                        </a:lnSpc>
                        <a:spcBef>
                          <a:spcPts val="180"/>
                        </a:spcBef>
                        <a:spcAft>
                          <a:spcPts val="55"/>
                        </a:spcAft>
                      </a:pPr>
                      <a:r>
                        <a:rPr lang="fr-FR" sz="1000" u="sng" spc="-5" dirty="0">
                          <a:effectLst/>
                          <a:hlinkClick r:id="rId9"/>
                        </a:rPr>
                        <a:t>http://keyserver.lucidcentral.org/weeds/data/080c0106-040c-4508-8300-0b0a06060e01/media/html/Hakea_salicifolia_subsp._salicifolia.htm</a:t>
                      </a:r>
                      <a:r>
                        <a:rPr lang="fr-FR" sz="1000" spc="-5" dirty="0">
                          <a:effectLst/>
                        </a:rPr>
                        <a:t> </a:t>
                      </a:r>
                      <a:endParaRPr lang="fr-FR" sz="1000" dirty="0">
                        <a:effectLst/>
                      </a:endParaRPr>
                    </a:p>
                    <a:p>
                      <a:pPr eaLnBrk="0" fontAlgn="base" hangingPunct="0">
                        <a:lnSpc>
                          <a:spcPts val="1155"/>
                        </a:lnSpc>
                        <a:spcBef>
                          <a:spcPts val="180"/>
                        </a:spcBef>
                        <a:spcAft>
                          <a:spcPts val="55"/>
                        </a:spcAft>
                      </a:pPr>
                      <a:r>
                        <a:rPr lang="fr-FR" sz="1000" u="sng" spc="-5" dirty="0">
                          <a:effectLst/>
                          <a:hlinkClick r:id="rId10"/>
                        </a:rPr>
                        <a:t>http://wssa.net/wp-content/uploads/Hakea-salicifolia.pdf</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6180" marR="66180" marT="33090" marB="33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32322">
                <a:tc>
                  <a:txBody>
                    <a:bodyPr/>
                    <a:lstStyle/>
                    <a:p>
                      <a:pPr marL="27305" eaLnBrk="0" fontAlgn="base" hangingPunct="0">
                        <a:lnSpc>
                          <a:spcPts val="1155"/>
                        </a:lnSpc>
                        <a:spcBef>
                          <a:spcPts val="205"/>
                        </a:spcBef>
                        <a:spcAft>
                          <a:spcPts val="100"/>
                        </a:spcAft>
                      </a:pPr>
                      <a:r>
                        <a:rPr lang="fr-FR" sz="1000" spc="-10">
                          <a:effectLst/>
                        </a:rPr>
                        <a:t>Harongana</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66180" marR="66180" marT="33090" marB="330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eaLnBrk="0" fontAlgn="base" hangingPunct="0">
                        <a:lnSpc>
                          <a:spcPts val="1165"/>
                        </a:lnSpc>
                        <a:spcBef>
                          <a:spcPts val="205"/>
                        </a:spcBef>
                        <a:spcAft>
                          <a:spcPts val="90"/>
                        </a:spcAft>
                      </a:pPr>
                      <a:r>
                        <a:rPr lang="fr-FR" sz="1000" i="1" dirty="0" err="1">
                          <a:effectLst/>
                        </a:rPr>
                        <a:t>Harunga</a:t>
                      </a:r>
                      <a:r>
                        <a:rPr lang="fr-FR" sz="1000" i="1" dirty="0">
                          <a:effectLst/>
                        </a:rPr>
                        <a:t> </a:t>
                      </a:r>
                      <a:r>
                        <a:rPr lang="fr-FR" sz="1000" i="1" dirty="0" err="1">
                          <a:effectLst/>
                        </a:rPr>
                        <a:t>madagascariensis</a:t>
                      </a:r>
                      <a:endParaRPr lang="fr-FR" sz="1000" i="1" dirty="0">
                        <a:effectLst/>
                        <a:latin typeface="Calibri" panose="020F0502020204030204" pitchFamily="34" charset="0"/>
                        <a:ea typeface="Calibri" panose="020F0502020204030204" pitchFamily="34" charset="0"/>
                        <a:cs typeface="Times New Roman" panose="02020603050405020304" pitchFamily="18" charset="0"/>
                      </a:endParaRPr>
                    </a:p>
                  </a:txBody>
                  <a:tcPr marL="66180" marR="66180" marT="33090" marB="330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38430" eaLnBrk="0" fontAlgn="base" hangingPunct="0">
                        <a:lnSpc>
                          <a:spcPts val="1155"/>
                        </a:lnSpc>
                        <a:spcBef>
                          <a:spcPts val="205"/>
                        </a:spcBef>
                        <a:spcAft>
                          <a:spcPts val="100"/>
                        </a:spcAft>
                      </a:pPr>
                      <a:r>
                        <a:rPr lang="fr-FR" sz="1000" spc="-15" dirty="0">
                          <a:effectLst/>
                        </a:rPr>
                        <a:t>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6180" marR="66180" marT="33090" marB="33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38430" algn="r" eaLnBrk="0" fontAlgn="base" hangingPunct="0">
                        <a:lnSpc>
                          <a:spcPts val="1155"/>
                        </a:lnSpc>
                        <a:spcBef>
                          <a:spcPts val="205"/>
                        </a:spcBef>
                        <a:spcAft>
                          <a:spcPts val="100"/>
                        </a:spcAft>
                      </a:pPr>
                      <a:r>
                        <a:rPr lang="fr-FR" sz="1000" spc="-15">
                          <a:effectLst/>
                        </a:rPr>
                        <a:t>140 000</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66180" marR="66180" marT="33090" marB="330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1155"/>
                        </a:lnSpc>
                        <a:spcBef>
                          <a:spcPts val="180"/>
                        </a:spcBef>
                        <a:spcAft>
                          <a:spcPts val="125"/>
                        </a:spcAft>
                      </a:pPr>
                      <a:r>
                        <a:rPr lang="fr-FR" sz="1000" spc="-5">
                          <a:effectLst/>
                        </a:rPr>
                        <a:t>35 000</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66180" marR="66180" marT="33090" marB="330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ts val="1155"/>
                        </a:lnSpc>
                        <a:spcBef>
                          <a:spcPts val="180"/>
                        </a:spcBef>
                        <a:spcAft>
                          <a:spcPts val="125"/>
                        </a:spcAft>
                      </a:pPr>
                      <a:r>
                        <a:rPr lang="fr-FR" sz="1000" spc="-5" dirty="0">
                          <a:effectLst/>
                        </a:rPr>
                        <a:t>Forêts de basse altitude, à feuilles persistantes, habituellement autour de la lisière des forêts et le long des berges de la rivière. Il est un petit arbre touffu qui varie habituellement de 4 à 7 m de hauteur, mais parfois, il peut atteindre jusqu'à 25 mètres. Son fruit est comestible (un peu). Il est source de bois de chauffage et de charbon de bois. Usages médicinaux :</a:t>
                      </a:r>
                      <a:endParaRPr lang="fr-FR" sz="1000" dirty="0">
                        <a:effectLst/>
                      </a:endParaRPr>
                    </a:p>
                    <a:p>
                      <a:pPr eaLnBrk="0" fontAlgn="base" hangingPunct="0">
                        <a:lnSpc>
                          <a:spcPts val="1155"/>
                        </a:lnSpc>
                        <a:spcBef>
                          <a:spcPts val="180"/>
                        </a:spcBef>
                        <a:spcAft>
                          <a:spcPts val="125"/>
                        </a:spcAft>
                      </a:pPr>
                      <a:r>
                        <a:rPr lang="fr-FR" sz="1000" u="sng" spc="-5" dirty="0">
                          <a:effectLst/>
                          <a:hlinkClick r:id="rId11"/>
                        </a:rPr>
                        <a:t>http://www.ema.europa.eu/docs/en_GB/document_library/Maximum_Residue_Limits_-_Report/2009/11/WC500014395.pdf</a:t>
                      </a:r>
                      <a:r>
                        <a:rPr lang="fr-FR" sz="1000" spc="-5" dirty="0">
                          <a:effectLst/>
                        </a:rPr>
                        <a:t> , </a:t>
                      </a:r>
                      <a:r>
                        <a:rPr lang="fr-FR" sz="1000" u="sng" spc="-5" dirty="0">
                          <a:effectLst/>
                          <a:hlinkClick r:id="rId12"/>
                        </a:rPr>
                        <a:t>https://en.wikipedia.org/wiki/Harungana</a:t>
                      </a:r>
                      <a:r>
                        <a:rPr lang="fr-FR" sz="1000" spc="-5" dirty="0">
                          <a:effectLst/>
                        </a:rPr>
                        <a:t>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6180" marR="66180" marT="33090" marB="33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344845073"/>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67629" y="132461"/>
            <a:ext cx="559420" cy="331826"/>
          </a:xfrm>
        </p:spPr>
        <p:txBody>
          <a:bodyPr/>
          <a:lstStyle/>
          <a:p>
            <a:fld id="{814B13E8-1059-4FEE-952E-0153852B3488}" type="slidenum">
              <a:rPr lang="fr-FR" smtClean="0"/>
              <a:t>175</a:t>
            </a:fld>
            <a:endParaRPr lang="fr-FR"/>
          </a:p>
        </p:txBody>
      </p:sp>
      <p:sp>
        <p:nvSpPr>
          <p:cNvPr id="4" name="Rectangle 3"/>
          <p:cNvSpPr/>
          <p:nvPr/>
        </p:nvSpPr>
        <p:spPr>
          <a:xfrm>
            <a:off x="144965" y="526257"/>
            <a:ext cx="3372013" cy="369332"/>
          </a:xfrm>
          <a:prstGeom prst="rect">
            <a:avLst/>
          </a:prstGeom>
        </p:spPr>
        <p:txBody>
          <a:bodyPr wrap="none">
            <a:spAutoFit/>
          </a:bodyPr>
          <a:lstStyle/>
          <a:p>
            <a:r>
              <a:rPr lang="fr-FR" dirty="0" smtClean="0">
                <a:solidFill>
                  <a:srgbClr val="008000"/>
                </a:solidFill>
              </a:rPr>
              <a:t>A8bis</a:t>
            </a:r>
            <a:r>
              <a:rPr lang="fr-FR" dirty="0">
                <a:solidFill>
                  <a:srgbClr val="008000"/>
                </a:solidFill>
              </a:rPr>
              <a:t>. </a:t>
            </a:r>
            <a:r>
              <a:rPr lang="fr-FR" b="1" dirty="0">
                <a:solidFill>
                  <a:srgbClr val="008000"/>
                </a:solidFill>
              </a:rPr>
              <a:t>Budget </a:t>
            </a:r>
            <a:r>
              <a:rPr lang="fr-FR" b="1" dirty="0" smtClean="0">
                <a:solidFill>
                  <a:srgbClr val="008000"/>
                </a:solidFill>
              </a:rPr>
              <a:t>prévisionnel (suite)</a:t>
            </a:r>
            <a:endParaRPr lang="fr-FR" b="1" dirty="0">
              <a:solidFill>
                <a:srgbClr val="008000"/>
              </a:solidFill>
            </a:endParaRPr>
          </a:p>
        </p:txBody>
      </p:sp>
      <p:sp>
        <p:nvSpPr>
          <p:cNvPr id="5" name="ZoneTexte 4"/>
          <p:cNvSpPr txBox="1"/>
          <p:nvPr/>
        </p:nvSpPr>
        <p:spPr>
          <a:xfrm>
            <a:off x="4465380" y="156925"/>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graphicFrame>
        <p:nvGraphicFramePr>
          <p:cNvPr id="6" name="Tableau 5"/>
          <p:cNvGraphicFramePr>
            <a:graphicFrameLocks noGrp="1"/>
          </p:cNvGraphicFramePr>
          <p:nvPr>
            <p:extLst>
              <p:ext uri="{D42A27DB-BD31-4B8C-83A1-F6EECF244321}">
                <p14:modId xmlns:p14="http://schemas.microsoft.com/office/powerpoint/2010/main" val="2467229134"/>
              </p:ext>
            </p:extLst>
          </p:nvPr>
        </p:nvGraphicFramePr>
        <p:xfrm>
          <a:off x="144964" y="957559"/>
          <a:ext cx="11719933" cy="5337710"/>
        </p:xfrm>
        <a:graphic>
          <a:graphicData uri="http://schemas.openxmlformats.org/drawingml/2006/table">
            <a:tbl>
              <a:tblPr firstRow="1" firstCol="1" bandRow="1">
                <a:tableStyleId>{5C22544A-7EE6-4342-B048-85BDC9FD1C3A}</a:tableStyleId>
              </a:tblPr>
              <a:tblGrid>
                <a:gridCol w="1081670"/>
                <a:gridCol w="1048215"/>
                <a:gridCol w="1260088"/>
                <a:gridCol w="624468"/>
                <a:gridCol w="880946"/>
                <a:gridCol w="6824546"/>
              </a:tblGrid>
              <a:tr h="1442084">
                <a:tc>
                  <a:txBody>
                    <a:bodyPr/>
                    <a:lstStyle/>
                    <a:p>
                      <a:pPr marL="27305" eaLnBrk="0" fontAlgn="base" hangingPunct="0">
                        <a:lnSpc>
                          <a:spcPts val="1155"/>
                        </a:lnSpc>
                        <a:spcBef>
                          <a:spcPts val="180"/>
                        </a:spcBef>
                        <a:spcAft>
                          <a:spcPts val="100"/>
                        </a:spcAft>
                      </a:pPr>
                      <a:r>
                        <a:rPr lang="fr-FR" sz="1000" spc="-10" dirty="0" err="1">
                          <a:solidFill>
                            <a:schemeClr val="bg1">
                              <a:lumMod val="95000"/>
                            </a:schemeClr>
                          </a:solidFill>
                          <a:effectLst/>
                        </a:rPr>
                        <a:t>Hintsy</a:t>
                      </a:r>
                      <a:endParaRPr lang="fr-FR" sz="1000"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b="0" i="1" spc="-5" dirty="0" err="1">
                          <a:solidFill>
                            <a:srgbClr val="002060"/>
                          </a:solidFill>
                          <a:effectLst/>
                        </a:rPr>
                        <a:t>Intsia</a:t>
                      </a:r>
                      <a:r>
                        <a:rPr lang="fr-FR" sz="1000" b="0" i="1" spc="-5" dirty="0">
                          <a:solidFill>
                            <a:srgbClr val="002060"/>
                          </a:solidFill>
                          <a:effectLst/>
                        </a:rPr>
                        <a:t> </a:t>
                      </a:r>
                      <a:r>
                        <a:rPr lang="fr-FR" sz="1000" b="0" i="1" spc="-5" dirty="0" err="1">
                          <a:solidFill>
                            <a:srgbClr val="002060"/>
                          </a:solidFill>
                          <a:effectLst/>
                        </a:rPr>
                        <a:t>bijuga</a:t>
                      </a:r>
                      <a:endParaRPr lang="fr-FR" sz="1000" b="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6000" marR="138430" eaLnBrk="0" fontAlgn="base" hangingPunct="0">
                        <a:lnSpc>
                          <a:spcPct val="100000"/>
                        </a:lnSpc>
                        <a:spcBef>
                          <a:spcPts val="0"/>
                        </a:spcBef>
                        <a:spcAft>
                          <a:spcPts val="0"/>
                        </a:spcAft>
                      </a:pPr>
                      <a:r>
                        <a:rPr lang="fr-FR" sz="1000" b="0" spc="-25" dirty="0" err="1">
                          <a:solidFill>
                            <a:srgbClr val="002060"/>
                          </a:solidFill>
                          <a:effectLst/>
                        </a:rPr>
                        <a:t>Kohu</a:t>
                      </a:r>
                      <a:r>
                        <a:rPr lang="fr-FR" sz="1000" b="0" spc="-25" dirty="0">
                          <a:solidFill>
                            <a:srgbClr val="002060"/>
                          </a:solidFill>
                          <a:effectLst/>
                        </a:rPr>
                        <a:t>, arbre de fer</a:t>
                      </a:r>
                      <a:endParaRPr lang="fr-FR" sz="10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6000" marR="138430" algn="r" eaLnBrk="0" fontAlgn="base" hangingPunct="0">
                        <a:lnSpc>
                          <a:spcPct val="100000"/>
                        </a:lnSpc>
                        <a:spcBef>
                          <a:spcPts val="0"/>
                        </a:spcBef>
                        <a:spcAft>
                          <a:spcPts val="0"/>
                        </a:spcAft>
                      </a:pPr>
                      <a:r>
                        <a:rPr lang="fr-FR" sz="1000" b="0" spc="-25" dirty="0">
                          <a:solidFill>
                            <a:srgbClr val="002060"/>
                          </a:solidFill>
                          <a:effectLst/>
                        </a:rPr>
                        <a:t>150</a:t>
                      </a:r>
                      <a:endParaRPr lang="fr-FR" sz="10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6000" algn="ctr" eaLnBrk="0" fontAlgn="base" hangingPunct="0">
                        <a:lnSpc>
                          <a:spcPct val="100000"/>
                        </a:lnSpc>
                        <a:spcBef>
                          <a:spcPts val="0"/>
                        </a:spcBef>
                        <a:spcAft>
                          <a:spcPts val="0"/>
                        </a:spcAft>
                      </a:pPr>
                      <a:r>
                        <a:rPr lang="fr-FR" sz="1000" b="0" spc="-5" dirty="0">
                          <a:solidFill>
                            <a:srgbClr val="002060"/>
                          </a:solidFill>
                          <a:effectLst/>
                        </a:rPr>
                        <a:t>40 000</a:t>
                      </a:r>
                      <a:endParaRPr lang="fr-FR" sz="10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6000" eaLnBrk="0" fontAlgn="base" hangingPunct="0">
                        <a:lnSpc>
                          <a:spcPct val="100000"/>
                        </a:lnSpc>
                        <a:spcBef>
                          <a:spcPts val="0"/>
                        </a:spcBef>
                        <a:spcAft>
                          <a:spcPts val="0"/>
                        </a:spcAft>
                      </a:pPr>
                      <a:r>
                        <a:rPr lang="fr-FR" sz="1000" b="0" spc="-5" dirty="0">
                          <a:solidFill>
                            <a:srgbClr val="002060"/>
                          </a:solidFill>
                          <a:effectLst/>
                        </a:rPr>
                        <a:t>Bois de qualité, commercialisé en Europe sous le nom de </a:t>
                      </a:r>
                      <a:r>
                        <a:rPr lang="fr-FR" sz="1000" b="0" u="sng" dirty="0" err="1">
                          <a:solidFill>
                            <a:srgbClr val="002060"/>
                          </a:solidFill>
                          <a:effectLst/>
                          <a:hlinkClick r:id="rId2" tooltip="Merbau"/>
                        </a:rPr>
                        <a:t>merbau</a:t>
                      </a:r>
                      <a:r>
                        <a:rPr lang="fr-FR" sz="1000" b="0" spc="-5" dirty="0">
                          <a:solidFill>
                            <a:srgbClr val="002060"/>
                          </a:solidFill>
                          <a:effectLst/>
                        </a:rPr>
                        <a:t>. </a:t>
                      </a:r>
                      <a:r>
                        <a:rPr lang="fr-FR" sz="1000" b="0" dirty="0">
                          <a:solidFill>
                            <a:srgbClr val="002060"/>
                          </a:solidFill>
                          <a:effectLst/>
                        </a:rPr>
                        <a:t>Arbre trapu, de 10 à 20 m de haut (jusqu’à 50 m). I. </a:t>
                      </a:r>
                      <a:r>
                        <a:rPr lang="fr-FR" sz="1000" b="0" dirty="0" err="1">
                          <a:solidFill>
                            <a:srgbClr val="002060"/>
                          </a:solidFill>
                          <a:effectLst/>
                        </a:rPr>
                        <a:t>bijuga</a:t>
                      </a:r>
                      <a:r>
                        <a:rPr lang="fr-FR" sz="1000" b="0" dirty="0">
                          <a:solidFill>
                            <a:srgbClr val="002060"/>
                          </a:solidFill>
                          <a:effectLst/>
                        </a:rPr>
                        <a:t> est souvent trouvé sur les plages de sable et de corail, mais est établi également dans les zones inondées périodiquement l'intérieur des terres. Il se produit également dans les mangroves sèches, qui sont l'étape de fin de succession de la forêt de mangrove et la transition vers les forêts intérieures. Pluviométrie annuelle : 1 934 </a:t>
                      </a:r>
                      <a:r>
                        <a:rPr lang="fr-FR" sz="1000" b="0" dirty="0" err="1">
                          <a:solidFill>
                            <a:srgbClr val="002060"/>
                          </a:solidFill>
                          <a:effectLst/>
                        </a:rPr>
                        <a:t>mm.</a:t>
                      </a:r>
                      <a:r>
                        <a:rPr lang="fr-FR" sz="1000" b="0" dirty="0">
                          <a:solidFill>
                            <a:srgbClr val="002060"/>
                          </a:solidFill>
                          <a:effectLst/>
                        </a:rPr>
                        <a:t> Température annuelle moyenne : 26°C. Climat humide, forêt côtière qui fait suite à la mangrove (Source : CIRAD). La régénération naturelle du </a:t>
                      </a:r>
                      <a:r>
                        <a:rPr lang="fr-FR" sz="1000" b="0" dirty="0" err="1">
                          <a:solidFill>
                            <a:srgbClr val="002060"/>
                          </a:solidFill>
                          <a:effectLst/>
                        </a:rPr>
                        <a:t>Kohu</a:t>
                      </a:r>
                      <a:r>
                        <a:rPr lang="fr-FR" sz="1000" b="0" dirty="0">
                          <a:solidFill>
                            <a:srgbClr val="002060"/>
                          </a:solidFill>
                          <a:effectLst/>
                        </a:rPr>
                        <a:t> est abondante dans un milieu préservé. </a:t>
                      </a:r>
                      <a:r>
                        <a:rPr lang="en-US" sz="1000" b="0" spc="-5" dirty="0" err="1">
                          <a:solidFill>
                            <a:srgbClr val="002060"/>
                          </a:solidFill>
                          <a:effectLst/>
                        </a:rPr>
                        <a:t>Arbre</a:t>
                      </a:r>
                      <a:r>
                        <a:rPr lang="en-US" sz="1000" b="0" spc="-5" dirty="0">
                          <a:solidFill>
                            <a:srgbClr val="002060"/>
                          </a:solidFill>
                          <a:effectLst/>
                        </a:rPr>
                        <a:t> </a:t>
                      </a:r>
                      <a:r>
                        <a:rPr lang="en-US" sz="1000" b="0" spc="-5" dirty="0" err="1">
                          <a:solidFill>
                            <a:srgbClr val="002060"/>
                          </a:solidFill>
                          <a:effectLst/>
                        </a:rPr>
                        <a:t>clé</a:t>
                      </a:r>
                      <a:r>
                        <a:rPr lang="en-US" sz="1000" b="0" spc="-5" dirty="0">
                          <a:solidFill>
                            <a:srgbClr val="002060"/>
                          </a:solidFill>
                          <a:effectLst/>
                        </a:rPr>
                        <a:t>, Framework tree.</a:t>
                      </a:r>
                      <a:r>
                        <a:rPr lang="en-US" sz="1000" b="0" dirty="0">
                          <a:solidFill>
                            <a:srgbClr val="002060"/>
                          </a:solidFill>
                          <a:effectLst/>
                        </a:rPr>
                        <a:t> Source : </a:t>
                      </a:r>
                      <a:r>
                        <a:rPr lang="en-US" sz="1000" b="0" u="sng" dirty="0">
                          <a:solidFill>
                            <a:srgbClr val="002060"/>
                          </a:solidFill>
                          <a:effectLst/>
                          <a:hlinkClick r:id="rId3"/>
                        </a:rPr>
                        <a:t>https://fr.wikipedia.org/wiki/Kohu</a:t>
                      </a:r>
                      <a:r>
                        <a:rPr lang="fr-FR" sz="1000" b="0" dirty="0">
                          <a:solidFill>
                            <a:srgbClr val="002060"/>
                          </a:solidFill>
                          <a:effectLst/>
                        </a:rPr>
                        <a:t> </a:t>
                      </a:r>
                    </a:p>
                    <a:p>
                      <a:pPr marL="36000" eaLnBrk="0" fontAlgn="base" hangingPunct="0">
                        <a:lnSpc>
                          <a:spcPct val="100000"/>
                        </a:lnSpc>
                        <a:spcBef>
                          <a:spcPts val="0"/>
                        </a:spcBef>
                        <a:spcAft>
                          <a:spcPts val="0"/>
                        </a:spcAft>
                      </a:pPr>
                      <a:r>
                        <a:rPr lang="en-US" sz="1000" b="0" u="sng" spc="-5" dirty="0">
                          <a:solidFill>
                            <a:srgbClr val="002060"/>
                          </a:solidFill>
                          <a:effectLst/>
                          <a:hlinkClick r:id="rId4"/>
                        </a:rPr>
                        <a:t>http://www.worldagroforestry.org/treedb/AFTPD</a:t>
                      </a:r>
                      <a:r>
                        <a:rPr lang="fr-FR" sz="1000" b="0" u="sng" spc="-5" dirty="0">
                          <a:solidFill>
                            <a:srgbClr val="002060"/>
                          </a:solidFill>
                          <a:effectLst/>
                          <a:hlinkClick r:id="rId4"/>
                        </a:rPr>
                        <a:t>FS/Intsia_bijuga.PDF</a:t>
                      </a:r>
                      <a:endParaRPr lang="fr-FR" sz="1000" b="0" dirty="0">
                        <a:solidFill>
                          <a:srgbClr val="002060"/>
                        </a:solidFill>
                        <a:effectLst/>
                      </a:endParaRPr>
                    </a:p>
                    <a:p>
                      <a:pPr marL="36000" eaLnBrk="0" fontAlgn="base" hangingPunct="0">
                        <a:lnSpc>
                          <a:spcPct val="100000"/>
                        </a:lnSpc>
                        <a:spcBef>
                          <a:spcPts val="0"/>
                        </a:spcBef>
                        <a:spcAft>
                          <a:spcPts val="0"/>
                        </a:spcAft>
                      </a:pPr>
                      <a:r>
                        <a:rPr lang="fr-FR" sz="1000" b="0" u="sng" spc="-5" dirty="0">
                          <a:solidFill>
                            <a:srgbClr val="002060"/>
                          </a:solidFill>
                          <a:effectLst/>
                          <a:hlinkClick r:id="rId5"/>
                        </a:rPr>
                        <a:t>http://benjamin.lisan.free.fr/projetsreforestation/Fiche-presentation-hintsy.pdf</a:t>
                      </a:r>
                      <a:r>
                        <a:rPr lang="fr-FR" sz="1000" b="0" spc="-5" dirty="0">
                          <a:solidFill>
                            <a:srgbClr val="002060"/>
                          </a:solidFill>
                          <a:effectLst/>
                        </a:rPr>
                        <a:t> </a:t>
                      </a:r>
                      <a:endParaRPr lang="fr-FR" sz="10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343760">
                <a:tc>
                  <a:txBody>
                    <a:bodyPr/>
                    <a:lstStyle/>
                    <a:p>
                      <a:pPr marL="27305" eaLnBrk="0" fontAlgn="base" hangingPunct="0">
                        <a:lnSpc>
                          <a:spcPts val="1155"/>
                        </a:lnSpc>
                        <a:spcBef>
                          <a:spcPts val="180"/>
                        </a:spcBef>
                        <a:spcAft>
                          <a:spcPts val="55"/>
                        </a:spcAft>
                      </a:pPr>
                      <a:r>
                        <a:rPr lang="fr-FR" sz="1000">
                          <a:effectLst/>
                        </a:rPr>
                        <a:t>Acajou d'Afrique</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i="1" dirty="0" err="1">
                          <a:effectLst/>
                        </a:rPr>
                        <a:t>Khaya</a:t>
                      </a:r>
                      <a:r>
                        <a:rPr lang="fr-FR" sz="1000" i="1" dirty="0">
                          <a:effectLst/>
                        </a:rPr>
                        <a:t> </a:t>
                      </a:r>
                      <a:r>
                        <a:rPr lang="fr-FR" sz="1000" i="1" dirty="0" err="1">
                          <a:effectLst/>
                        </a:rPr>
                        <a:t>senegalensis</a:t>
                      </a:r>
                      <a:endParaRPr lang="fr-FR" sz="1000" i="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138430" eaLnBrk="0" fontAlgn="base" hangingPunct="0">
                        <a:lnSpc>
                          <a:spcPct val="100000"/>
                        </a:lnSpc>
                        <a:spcBef>
                          <a:spcPts val="0"/>
                        </a:spcBef>
                        <a:spcAft>
                          <a:spcPts val="0"/>
                        </a:spcAft>
                      </a:pPr>
                      <a:r>
                        <a:rPr lang="fr-FR" sz="1000" spc="-10" dirty="0" err="1">
                          <a:effectLst/>
                        </a:rPr>
                        <a:t>Caïlcédrat</a:t>
                      </a:r>
                      <a:r>
                        <a:rPr lang="fr-FR" sz="1000" spc="-10" dirty="0">
                          <a:effectLst/>
                        </a:rPr>
                        <a:t> ; Acajou </a:t>
                      </a:r>
                      <a:r>
                        <a:rPr lang="fr-FR" sz="1000" spc="-10" dirty="0" err="1">
                          <a:effectLst/>
                        </a:rPr>
                        <a:t>duCénéral</a:t>
                      </a:r>
                      <a:r>
                        <a:rPr lang="fr-FR" sz="1000" spc="-10" dirty="0">
                          <a:effectLst/>
                        </a:rPr>
                        <a:t>.</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138430" algn="r" eaLnBrk="0" fontAlgn="base" hangingPunct="0">
                        <a:lnSpc>
                          <a:spcPct val="100000"/>
                        </a:lnSpc>
                        <a:spcBef>
                          <a:spcPts val="0"/>
                        </a:spcBef>
                        <a:spcAft>
                          <a:spcPts val="0"/>
                        </a:spcAft>
                      </a:pPr>
                      <a:r>
                        <a:rPr lang="fr-FR" sz="1000" spc="-10" dirty="0">
                          <a:effectLst/>
                        </a:rPr>
                        <a:t>6 000</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Bef>
                          <a:spcPts val="0"/>
                        </a:spcBef>
                        <a:spcAft>
                          <a:spcPts val="0"/>
                        </a:spcAft>
                      </a:pPr>
                      <a:r>
                        <a:rPr lang="fr-FR" sz="1000" spc="-10" dirty="0">
                          <a:effectLst/>
                        </a:rPr>
                        <a:t>30 000</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dirty="0">
                          <a:effectLst/>
                        </a:rPr>
                        <a:t>A </a:t>
                      </a:r>
                      <a:r>
                        <a:rPr lang="fr-FR" sz="1000" dirty="0" err="1">
                          <a:effectLst/>
                        </a:rPr>
                        <a:t>esssayer</a:t>
                      </a:r>
                      <a:r>
                        <a:rPr lang="fr-FR" sz="1000" dirty="0">
                          <a:effectLst/>
                        </a:rPr>
                        <a:t>. Grand arbre pouvant atteindre 30 à 35 mètres de haut, avec un fût court et trapu qui peut avoir jusqu'à 2 mètres de diamètre. On le trouve dans les forêts riveraines et les forêts plus humides; dans les régions humides, il se trouve sur un terrain plus élevé. Dans sa première année, le plant se développe un système racinaire profond qui en fait le membre le plus résistant à la sécheresse de son genre. Le </a:t>
                      </a:r>
                      <a:r>
                        <a:rPr lang="fr-FR" sz="1000" u="sng" dirty="0">
                          <a:effectLst/>
                          <a:hlinkClick r:id="rId6" tooltip="Bois"/>
                        </a:rPr>
                        <a:t>bois</a:t>
                      </a:r>
                      <a:r>
                        <a:rPr lang="fr-FR" sz="1000" dirty="0">
                          <a:effectLst/>
                        </a:rPr>
                        <a:t> de qualité des </a:t>
                      </a:r>
                      <a:r>
                        <a:rPr lang="fr-FR" sz="1000" dirty="0" err="1">
                          <a:effectLst/>
                        </a:rPr>
                        <a:t>Khaya</a:t>
                      </a:r>
                      <a:r>
                        <a:rPr lang="fr-FR" sz="1000" dirty="0">
                          <a:effectLst/>
                        </a:rPr>
                        <a:t> est appelé « </a:t>
                      </a:r>
                      <a:r>
                        <a:rPr lang="fr-FR" sz="1000" u="sng" dirty="0">
                          <a:effectLst/>
                          <a:hlinkClick r:id="rId7" tooltip="Acajou"/>
                        </a:rPr>
                        <a:t>acajou</a:t>
                      </a:r>
                      <a:r>
                        <a:rPr lang="fr-FR" sz="1000" dirty="0">
                          <a:effectLst/>
                        </a:rPr>
                        <a:t> d'Afrique », la seule essence généralement considérée comme acajou à côté du véritable acajou provenant d'espèces du genre </a:t>
                      </a:r>
                      <a:r>
                        <a:rPr lang="fr-FR" sz="1000" u="sng" dirty="0" err="1">
                          <a:effectLst/>
                          <a:hlinkClick r:id="rId8" tooltip="Swietenia"/>
                        </a:rPr>
                        <a:t>Swietenia</a:t>
                      </a:r>
                      <a:r>
                        <a:rPr lang="fr-FR" sz="1000" dirty="0">
                          <a:effectLst/>
                        </a:rPr>
                        <a:t>. </a:t>
                      </a:r>
                      <a:r>
                        <a:rPr lang="fr-FR" sz="1000" spc="-10" dirty="0">
                          <a:effectLst/>
                        </a:rPr>
                        <a:t>Statut UICN : Vulnérable. </a:t>
                      </a:r>
                      <a:r>
                        <a:rPr lang="fr-FR" sz="1000" u="sng" spc="-10" dirty="0">
                          <a:effectLst/>
                          <a:hlinkClick r:id="rId9"/>
                        </a:rPr>
                        <a:t>https://fr.wikipedia.org/wiki/Khaya_senegalensis</a:t>
                      </a:r>
                      <a:r>
                        <a:rPr lang="fr-FR" sz="1000" spc="-10" dirty="0">
                          <a:effectLst/>
                        </a:rPr>
                        <a:t> </a:t>
                      </a:r>
                      <a:r>
                        <a:rPr lang="fr-FR" sz="1000" u="sng" spc="-10" dirty="0">
                          <a:effectLst/>
                          <a:hlinkClick r:id="rId10"/>
                        </a:rPr>
                        <a:t>https://en.wikipedia.org/wiki/Khaya_senegalensis</a:t>
                      </a:r>
                      <a:endParaRPr lang="fr-FR" sz="1000" dirty="0">
                        <a:effectLst/>
                      </a:endParaRPr>
                    </a:p>
                    <a:p>
                      <a:pPr marL="36000" eaLnBrk="0" fontAlgn="base" hangingPunct="0">
                        <a:lnSpc>
                          <a:spcPct val="100000"/>
                        </a:lnSpc>
                        <a:spcBef>
                          <a:spcPts val="0"/>
                        </a:spcBef>
                        <a:spcAft>
                          <a:spcPts val="0"/>
                        </a:spcAft>
                      </a:pPr>
                      <a:r>
                        <a:rPr lang="fr-FR" sz="1000" u="sng" spc="-10" dirty="0">
                          <a:effectLst/>
                          <a:hlinkClick r:id="rId11"/>
                        </a:rPr>
                        <a:t>http://www.burkinafaso-cotedazur.org/documents/documents/flore/cailcedrat.pdf</a:t>
                      </a:r>
                      <a:r>
                        <a:rPr lang="fr-FR" sz="1000" spc="-10" dirty="0">
                          <a:effectLst/>
                        </a:rPr>
                        <a:t> </a:t>
                      </a:r>
                      <a:endParaRPr lang="fr-FR"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7242">
                <a:tc>
                  <a:txBody>
                    <a:bodyPr/>
                    <a:lstStyle/>
                    <a:p>
                      <a:pPr marL="27305" eaLnBrk="0" fontAlgn="base" hangingPunct="0">
                        <a:lnSpc>
                          <a:spcPts val="1155"/>
                        </a:lnSpc>
                        <a:spcBef>
                          <a:spcPts val="180"/>
                        </a:spcBef>
                        <a:spcAft>
                          <a:spcPts val="30"/>
                        </a:spcAft>
                      </a:pPr>
                      <a:r>
                        <a:rPr lang="fr-FR" sz="1000">
                          <a:effectLst/>
                        </a:rPr>
                        <a:t>Voandelaka (invasif)</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80297" marR="80297" marT="40149" marB="401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i="1" spc="-5" dirty="0">
                          <a:effectLst/>
                        </a:rPr>
                        <a:t>Melia </a:t>
                      </a:r>
                      <a:r>
                        <a:rPr lang="fr-FR" sz="1000" i="1" spc="-5" dirty="0" err="1">
                          <a:effectLst/>
                        </a:rPr>
                        <a:t>azedarach</a:t>
                      </a:r>
                      <a:endParaRPr lang="fr-FR" sz="1000" i="1" dirty="0">
                        <a:effectLst/>
                        <a:latin typeface="Calibri" panose="020F0502020204030204" pitchFamily="34" charset="0"/>
                        <a:ea typeface="Calibri" panose="020F0502020204030204" pitchFamily="34" charset="0"/>
                        <a:cs typeface="Times New Roman" panose="02020603050405020304" pitchFamily="18" charset="0"/>
                      </a:endParaRPr>
                    </a:p>
                  </a:txBody>
                  <a:tcPr marL="80297" marR="80297" marT="40149" marB="401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138430" eaLnBrk="0" fontAlgn="base" hangingPunct="0">
                        <a:lnSpc>
                          <a:spcPct val="100000"/>
                        </a:lnSpc>
                        <a:spcBef>
                          <a:spcPts val="0"/>
                        </a:spcBef>
                        <a:spcAft>
                          <a:spcPts val="0"/>
                        </a:spcAft>
                      </a:pPr>
                      <a:r>
                        <a:rPr lang="fr-FR" sz="1000" spc="-10">
                          <a:effectLst/>
                        </a:rPr>
                        <a:t>Lilas de Perse.</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80297" marR="80297" marT="40149" marB="401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138430" algn="r" eaLnBrk="0" fontAlgn="base" hangingPunct="0">
                        <a:lnSpc>
                          <a:spcPct val="100000"/>
                        </a:lnSpc>
                        <a:spcBef>
                          <a:spcPts val="0"/>
                        </a:spcBef>
                        <a:spcAft>
                          <a:spcPts val="0"/>
                        </a:spcAft>
                      </a:pPr>
                      <a:r>
                        <a:rPr lang="fr-FR" sz="1000" spc="-10">
                          <a:effectLst/>
                        </a:rPr>
                        <a:t>2 500</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80297" marR="80297" marT="40149" marB="401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Bef>
                          <a:spcPts val="0"/>
                        </a:spcBef>
                        <a:spcAft>
                          <a:spcPts val="0"/>
                        </a:spcAft>
                      </a:pPr>
                      <a:r>
                        <a:rPr lang="fr-FR" sz="1000" spc="-5">
                          <a:effectLst/>
                        </a:rPr>
                        <a:t>25 000</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80297" marR="80297" marT="40149" marB="401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0">
                          <a:effectLst/>
                        </a:rPr>
                        <a:t>Bois de qualité, ressemblant à l’acajou. Mais invasif.</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80297" marR="80297" marT="40149" marB="401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7951">
                <a:tc>
                  <a:txBody>
                    <a:bodyPr/>
                    <a:lstStyle/>
                    <a:p>
                      <a:pPr marL="27305" eaLnBrk="0" fontAlgn="base" hangingPunct="0">
                        <a:lnSpc>
                          <a:spcPts val="1155"/>
                        </a:lnSpc>
                        <a:spcBef>
                          <a:spcPts val="205"/>
                        </a:spcBef>
                        <a:spcAft>
                          <a:spcPts val="80"/>
                        </a:spcAft>
                      </a:pPr>
                      <a:r>
                        <a:rPr lang="fr-FR" sz="1000">
                          <a:effectLst/>
                        </a:rPr>
                        <a:t>Ananambo</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80297" marR="80297" marT="40149" marB="401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i="1" spc="-5" dirty="0" err="1">
                          <a:effectLst/>
                        </a:rPr>
                        <a:t>Moringa</a:t>
                      </a:r>
                      <a:r>
                        <a:rPr lang="fr-FR" sz="1000" i="1" spc="-5" dirty="0">
                          <a:effectLst/>
                        </a:rPr>
                        <a:t> </a:t>
                      </a:r>
                      <a:r>
                        <a:rPr lang="fr-FR" sz="1000" i="1" spc="-5" dirty="0" err="1">
                          <a:effectLst/>
                        </a:rPr>
                        <a:t>oleifera</a:t>
                      </a:r>
                      <a:endParaRPr lang="fr-FR" sz="1000" i="1" dirty="0">
                        <a:effectLst/>
                        <a:latin typeface="Calibri" panose="020F0502020204030204" pitchFamily="34" charset="0"/>
                        <a:ea typeface="Calibri" panose="020F0502020204030204" pitchFamily="34" charset="0"/>
                        <a:cs typeface="Times New Roman" panose="02020603050405020304" pitchFamily="18" charset="0"/>
                      </a:endParaRPr>
                    </a:p>
                  </a:txBody>
                  <a:tcPr marL="80297" marR="80297" marT="40149" marB="401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138430" eaLnBrk="0" fontAlgn="base" hangingPunct="0">
                        <a:lnSpc>
                          <a:spcPct val="100000"/>
                        </a:lnSpc>
                        <a:spcBef>
                          <a:spcPts val="0"/>
                        </a:spcBef>
                        <a:spcAft>
                          <a:spcPts val="0"/>
                        </a:spcAft>
                      </a:pPr>
                      <a:r>
                        <a:rPr lang="fr-FR" sz="1000" spc="-10">
                          <a:effectLst/>
                        </a:rPr>
                        <a:t>moringa</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80297" marR="80297" marT="40149" marB="401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138430" algn="r" eaLnBrk="0" fontAlgn="base" hangingPunct="0">
                        <a:lnSpc>
                          <a:spcPct val="100000"/>
                        </a:lnSpc>
                        <a:spcBef>
                          <a:spcPts val="0"/>
                        </a:spcBef>
                        <a:spcAft>
                          <a:spcPts val="0"/>
                        </a:spcAft>
                      </a:pPr>
                      <a:r>
                        <a:rPr lang="fr-FR" sz="1000" spc="-10">
                          <a:effectLst/>
                        </a:rPr>
                        <a:t>3 500</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80297" marR="80297" marT="40149" marB="401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Bef>
                          <a:spcPts val="0"/>
                        </a:spcBef>
                        <a:spcAft>
                          <a:spcPts val="0"/>
                        </a:spcAft>
                      </a:pPr>
                      <a:r>
                        <a:rPr lang="fr-FR" sz="1000" spc="-10">
                          <a:effectLst/>
                        </a:rPr>
                        <a:t>30 000</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80297" marR="80297" marT="40149" marB="401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0" dirty="0">
                          <a:effectLst/>
                        </a:rPr>
                        <a:t>Nourriture, usages médicinaux, fourrage. Très utile.</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80297" marR="80297" marT="40149" marB="401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8430">
                <a:tc>
                  <a:txBody>
                    <a:bodyPr/>
                    <a:lstStyle/>
                    <a:p>
                      <a:pPr marL="27305" eaLnBrk="0" fontAlgn="base" hangingPunct="0">
                        <a:lnSpc>
                          <a:spcPts val="1155"/>
                        </a:lnSpc>
                        <a:spcBef>
                          <a:spcPts val="205"/>
                        </a:spcBef>
                        <a:spcAft>
                          <a:spcPts val="55"/>
                        </a:spcAft>
                      </a:pPr>
                      <a:r>
                        <a:rPr lang="fr-FR" sz="1000" spc="-10">
                          <a:effectLst/>
                        </a:rPr>
                        <a:t>Paulownia (invasif)</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80297" marR="80297" marT="40149" marB="401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i="1" dirty="0">
                          <a:effectLst/>
                        </a:rPr>
                        <a:t>Paulownia </a:t>
                      </a:r>
                      <a:r>
                        <a:rPr lang="fr-FR" sz="1000" i="1" dirty="0" err="1">
                          <a:effectLst/>
                        </a:rPr>
                        <a:t>tomentosa</a:t>
                      </a:r>
                      <a:endParaRPr lang="fr-FR" sz="1000" i="1" dirty="0">
                        <a:effectLst/>
                        <a:latin typeface="Calibri" panose="020F0502020204030204" pitchFamily="34" charset="0"/>
                        <a:ea typeface="Calibri" panose="020F0502020204030204" pitchFamily="34" charset="0"/>
                        <a:cs typeface="Times New Roman" panose="02020603050405020304" pitchFamily="18" charset="0"/>
                      </a:endParaRPr>
                    </a:p>
                  </a:txBody>
                  <a:tcPr marL="80297" marR="80297" marT="40149" marB="401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138430" eaLnBrk="0" fontAlgn="base" hangingPunct="0">
                        <a:lnSpc>
                          <a:spcPct val="100000"/>
                        </a:lnSpc>
                        <a:spcBef>
                          <a:spcPts val="0"/>
                        </a:spcBef>
                        <a:spcAft>
                          <a:spcPts val="0"/>
                        </a:spcAft>
                      </a:pPr>
                      <a:r>
                        <a:rPr lang="fr-FR" sz="1000" spc="-5">
                          <a:effectLst/>
                        </a:rPr>
                        <a:t> </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80297" marR="80297" marT="40149" marB="401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138430" algn="r" eaLnBrk="0" fontAlgn="base" hangingPunct="0">
                        <a:lnSpc>
                          <a:spcPct val="100000"/>
                        </a:lnSpc>
                        <a:spcBef>
                          <a:spcPts val="0"/>
                        </a:spcBef>
                        <a:spcAft>
                          <a:spcPts val="0"/>
                        </a:spcAft>
                      </a:pPr>
                      <a:r>
                        <a:rPr lang="fr-FR" sz="1000" spc="-5">
                          <a:effectLst/>
                        </a:rPr>
                        <a:t>5 250 000</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80297" marR="80297" marT="40149" marB="401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eaLnBrk="0" fontAlgn="base" hangingPunct="0">
                        <a:lnSpc>
                          <a:spcPct val="100000"/>
                        </a:lnSpc>
                        <a:spcBef>
                          <a:spcPts val="0"/>
                        </a:spcBef>
                        <a:spcAft>
                          <a:spcPts val="0"/>
                        </a:spcAft>
                      </a:pPr>
                      <a:r>
                        <a:rPr lang="fr-FR" sz="1000" spc="-10">
                          <a:effectLst/>
                        </a:rPr>
                        <a:t>50000/7g</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80297" marR="80297" marT="40149" marB="401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0" dirty="0">
                          <a:effectLst/>
                        </a:rPr>
                        <a:t>Bois de qualité. Pousse très vite. Plutôt pour les hauts plateaux. Invasif. A voir ( ?).</a:t>
                      </a:r>
                      <a:endParaRPr lang="fr-FR" sz="1000" dirty="0">
                        <a:effectLst/>
                      </a:endParaRPr>
                    </a:p>
                    <a:p>
                      <a:pPr marL="36000" eaLnBrk="0" fontAlgn="base" hangingPunct="0">
                        <a:lnSpc>
                          <a:spcPct val="100000"/>
                        </a:lnSpc>
                        <a:spcBef>
                          <a:spcPts val="0"/>
                        </a:spcBef>
                        <a:spcAft>
                          <a:spcPts val="0"/>
                        </a:spcAft>
                      </a:pPr>
                      <a:r>
                        <a:rPr lang="fr-FR" sz="1000" u="sng" spc="-10" dirty="0">
                          <a:effectLst/>
                          <a:hlinkClick r:id="rId12"/>
                        </a:rPr>
                        <a:t>https://fr.wikipedia.org/wiki/Paulownia_tomentosa</a:t>
                      </a:r>
                      <a:endParaRPr lang="fr-FR" sz="1000" dirty="0">
                        <a:effectLst/>
                      </a:endParaRPr>
                    </a:p>
                    <a:p>
                      <a:pPr marL="36000" eaLnBrk="0" fontAlgn="base" hangingPunct="0">
                        <a:lnSpc>
                          <a:spcPct val="100000"/>
                        </a:lnSpc>
                        <a:spcBef>
                          <a:spcPts val="0"/>
                        </a:spcBef>
                        <a:spcAft>
                          <a:spcPts val="0"/>
                        </a:spcAft>
                      </a:pPr>
                      <a:r>
                        <a:rPr lang="fr-FR" sz="1000" u="sng" spc="-10" dirty="0">
                          <a:effectLst/>
                          <a:hlinkClick r:id="rId13"/>
                        </a:rPr>
                        <a:t>https://en.wikipedia.org/wiki/Paulownia_tomentosa</a:t>
                      </a:r>
                      <a:r>
                        <a:rPr lang="fr-FR" sz="1000" spc="-10" dirty="0">
                          <a:effectLst/>
                        </a:rPr>
                        <a:t> </a:t>
                      </a:r>
                      <a:endParaRPr lang="fr-FR" sz="1000" dirty="0">
                        <a:effectLst/>
                      </a:endParaRPr>
                    </a:p>
                    <a:p>
                      <a:pPr marL="36000" eaLnBrk="0" fontAlgn="base" hangingPunct="0">
                        <a:lnSpc>
                          <a:spcPct val="100000"/>
                        </a:lnSpc>
                        <a:spcBef>
                          <a:spcPts val="0"/>
                        </a:spcBef>
                        <a:spcAft>
                          <a:spcPts val="0"/>
                        </a:spcAft>
                      </a:pPr>
                      <a:r>
                        <a:rPr lang="fr-FR" sz="1000" u="sng" spc="-10" dirty="0">
                          <a:effectLst/>
                          <a:hlinkClick r:id="rId14"/>
                        </a:rPr>
                        <a:t>http://www.doc-developpement-durable.org/documents-pedagogiques-de-sensibilisation/plantes-invasives-de-Madagascar.pdf</a:t>
                      </a:r>
                      <a:r>
                        <a:rPr lang="fr-FR" sz="1000" spc="-10" dirty="0">
                          <a:effectLst/>
                        </a:rPr>
                        <a:t>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80297" marR="80297" marT="40149" marB="401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22086">
                <a:tc>
                  <a:txBody>
                    <a:bodyPr/>
                    <a:lstStyle/>
                    <a:p>
                      <a:pPr marL="27305" eaLnBrk="0" fontAlgn="base" hangingPunct="0">
                        <a:lnSpc>
                          <a:spcPts val="1155"/>
                        </a:lnSpc>
                        <a:spcBef>
                          <a:spcPts val="180"/>
                        </a:spcBef>
                        <a:spcAft>
                          <a:spcPts val="35"/>
                        </a:spcAft>
                      </a:pPr>
                      <a:r>
                        <a:rPr lang="fr-FR" sz="1100" spc="-5">
                          <a:effectLst/>
                          <a:latin typeface="Calibri" panose="020F0502020204030204" pitchFamily="34" charset="0"/>
                          <a:ea typeface="Calibri" panose="020F0502020204030204" pitchFamily="34" charset="0"/>
                          <a:cs typeface="Arial" panose="020B0604020202020204" pitchFamily="34" charset="0"/>
                        </a:rPr>
                        <a:t>Hetatra vazaha</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eaLnBrk="0" fontAlgn="base" hangingPunct="0">
                        <a:lnSpc>
                          <a:spcPts val="1160"/>
                        </a:lnSpc>
                        <a:spcBef>
                          <a:spcPts val="180"/>
                        </a:spcBef>
                        <a:spcAft>
                          <a:spcPts val="30"/>
                        </a:spcAft>
                      </a:pPr>
                      <a:r>
                        <a:rPr lang="fr-FR" sz="1100" i="1">
                          <a:effectLst/>
                          <a:latin typeface="Calibri" panose="020F0502020204030204" pitchFamily="34" charset="0"/>
                          <a:ea typeface="Calibri" panose="020F0502020204030204" pitchFamily="34" charset="0"/>
                          <a:cs typeface="Arial" panose="020B0604020202020204" pitchFamily="34" charset="0"/>
                        </a:rPr>
                        <a:t>Podocarpus gaussenii</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73355" eaLnBrk="0" fontAlgn="base" hangingPunct="0">
                        <a:lnSpc>
                          <a:spcPts val="1155"/>
                        </a:lnSpc>
                        <a:spcBef>
                          <a:spcPts val="180"/>
                        </a:spcBef>
                        <a:spcAft>
                          <a:spcPts val="35"/>
                        </a:spcAft>
                      </a:pPr>
                      <a:r>
                        <a:rPr lang="fr-FR" sz="1100" spc="-20">
                          <a:effectLst/>
                          <a:latin typeface="Calibri" panose="020F0502020204030204" pitchFamily="34" charset="0"/>
                          <a:ea typeface="Calibri" panose="020F0502020204030204" pitchFamily="34" charset="0"/>
                          <a:cs typeface="Arial" panose="020B060402020202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73355" algn="r" eaLnBrk="0" fontAlgn="base" hangingPunct="0">
                        <a:lnSpc>
                          <a:spcPts val="1155"/>
                        </a:lnSpc>
                        <a:spcBef>
                          <a:spcPts val="180"/>
                        </a:spcBef>
                        <a:spcAft>
                          <a:spcPts val="35"/>
                        </a:spcAft>
                      </a:pPr>
                      <a:r>
                        <a:rPr lang="fr-FR" sz="1100" spc="-20">
                          <a:effectLst/>
                          <a:latin typeface="Calibri" panose="020F0502020204030204" pitchFamily="34" charset="0"/>
                          <a:ea typeface="Calibri" panose="020F0502020204030204" pitchFamily="34" charset="0"/>
                          <a:cs typeface="Arial" panose="020B0604020202020204" pitchFamily="34" charset="0"/>
                        </a:rPr>
                        <a:t>1 300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1155"/>
                        </a:lnSpc>
                        <a:spcBef>
                          <a:spcPts val="180"/>
                        </a:spcBef>
                        <a:spcAft>
                          <a:spcPts val="35"/>
                        </a:spcAft>
                      </a:pPr>
                      <a:r>
                        <a:rPr lang="fr-FR" sz="1100" spc="-5">
                          <a:effectLst/>
                          <a:latin typeface="Calibri" panose="020F0502020204030204" pitchFamily="34" charset="0"/>
                          <a:ea typeface="Calibri" panose="020F0502020204030204" pitchFamily="34" charset="0"/>
                          <a:cs typeface="Arial" panose="020B0604020202020204" pitchFamily="34" charset="0"/>
                        </a:rPr>
                        <a:t>35 000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ts val="1155"/>
                        </a:lnSpc>
                        <a:spcBef>
                          <a:spcPts val="180"/>
                        </a:spcBef>
                        <a:spcAft>
                          <a:spcPts val="125"/>
                        </a:spcAft>
                      </a:pPr>
                      <a:r>
                        <a:rPr lang="fr-FR" sz="1100" spc="-5">
                          <a:solidFill>
                            <a:srgbClr val="008000"/>
                          </a:solidFill>
                          <a:effectLst/>
                          <a:latin typeface="Calibri" panose="020F0502020204030204" pitchFamily="34" charset="0"/>
                          <a:ea typeface="Calibri" panose="020F0502020204030204" pitchFamily="34" charset="0"/>
                          <a:cs typeface="Arial" panose="020B0604020202020204" pitchFamily="34" charset="0"/>
                        </a:rPr>
                        <a:t>Endémique ( ?)</a:t>
                      </a:r>
                      <a:r>
                        <a:rPr lang="fr-FR" sz="1100" spc="-5">
                          <a:effectLst/>
                          <a:latin typeface="Calibri" panose="020F0502020204030204" pitchFamily="34" charset="0"/>
                          <a:ea typeface="Calibri" panose="020F0502020204030204" pitchFamily="34" charset="0"/>
                          <a:cs typeface="Arial" panose="020B0604020202020204" pitchFamily="34" charset="0"/>
                        </a:rPr>
                        <a:t>. Arbre de 5 à 10 m de haut. Cultivé pour son bois.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lnSpc>
                          <a:spcPts val="1155"/>
                        </a:lnSpc>
                        <a:spcBef>
                          <a:spcPts val="180"/>
                        </a:spcBef>
                        <a:spcAft>
                          <a:spcPts val="125"/>
                        </a:spcAft>
                      </a:pPr>
                      <a:r>
                        <a:rPr lang="fr-FR" sz="1100" u="sng" spc="-5">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15"/>
                        </a:rPr>
                        <a:t>http://www.conifers.org/po/Afrocarpus_falcatus.php</a:t>
                      </a:r>
                      <a:r>
                        <a:rPr lang="fr-FR" sz="1100" spc="-5">
                          <a:effectLst/>
                          <a:latin typeface="Calibri" panose="020F0502020204030204" pitchFamily="34" charset="0"/>
                          <a:ea typeface="Calibri" panose="020F0502020204030204" pitchFamily="34" charset="0"/>
                          <a:cs typeface="Arial" panose="020B060402020202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22086">
                <a:tc>
                  <a:txBody>
                    <a:bodyPr/>
                    <a:lstStyle/>
                    <a:p>
                      <a:pPr marL="27305" eaLnBrk="0" fontAlgn="base" hangingPunct="0">
                        <a:lnSpc>
                          <a:spcPts val="1155"/>
                        </a:lnSpc>
                        <a:spcBef>
                          <a:spcPts val="180"/>
                        </a:spcBef>
                        <a:spcAft>
                          <a:spcPts val="80"/>
                        </a:spcAft>
                      </a:pPr>
                      <a:r>
                        <a:rPr lang="fr-FR" sz="1100" spc="-5">
                          <a:solidFill>
                            <a:srgbClr val="FF0000"/>
                          </a:solidFill>
                          <a:effectLst/>
                          <a:latin typeface="Calibri" panose="020F0502020204030204" pitchFamily="34" charset="0"/>
                          <a:ea typeface="Calibri" panose="020F0502020204030204" pitchFamily="34" charset="0"/>
                          <a:cs typeface="Arial" panose="020B0604020202020204" pitchFamily="34" charset="0"/>
                        </a:rPr>
                        <a:t>Baie rose </a:t>
                      </a:r>
                      <a:r>
                        <a:rPr lang="fr-FR" sz="1100" spc="-10">
                          <a:solidFill>
                            <a:srgbClr val="FF0000"/>
                          </a:solidFill>
                          <a:effectLst/>
                          <a:latin typeface="Calibri" panose="020F0502020204030204" pitchFamily="34" charset="0"/>
                          <a:ea typeface="Calibri" panose="020F0502020204030204" pitchFamily="34" charset="0"/>
                          <a:cs typeface="Arial" panose="020B0604020202020204" pitchFamily="34" charset="0"/>
                        </a:rPr>
                        <a:t>(invasif)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eaLnBrk="0" fontAlgn="base" hangingPunct="0">
                        <a:lnSpc>
                          <a:spcPts val="1160"/>
                        </a:lnSpc>
                        <a:spcBef>
                          <a:spcPts val="180"/>
                        </a:spcBef>
                        <a:spcAft>
                          <a:spcPts val="75"/>
                        </a:spcAft>
                      </a:pPr>
                      <a:r>
                        <a:rPr lang="fr-FR" sz="1100" i="1">
                          <a:solidFill>
                            <a:srgbClr val="FF0000"/>
                          </a:solidFill>
                          <a:effectLst/>
                          <a:latin typeface="Calibri" panose="020F0502020204030204" pitchFamily="34" charset="0"/>
                          <a:ea typeface="Calibri" panose="020F0502020204030204" pitchFamily="34" charset="0"/>
                          <a:cs typeface="Arial" panose="020B0604020202020204" pitchFamily="34" charset="0"/>
                        </a:rPr>
                        <a:t>Schinus terebenthifolius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73355" eaLnBrk="0" fontAlgn="base" hangingPunct="0">
                        <a:lnSpc>
                          <a:spcPts val="1155"/>
                        </a:lnSpc>
                        <a:spcBef>
                          <a:spcPts val="180"/>
                        </a:spcBef>
                        <a:spcAft>
                          <a:spcPts val="80"/>
                        </a:spcAft>
                      </a:pPr>
                      <a:r>
                        <a:rPr lang="fr-FR" sz="1100" spc="-5">
                          <a:solidFill>
                            <a:srgbClr val="FF0000"/>
                          </a:solidFill>
                          <a:effectLst/>
                          <a:latin typeface="Calibri" panose="020F0502020204030204" pitchFamily="34" charset="0"/>
                          <a:ea typeface="Calibri" panose="020F0502020204030204" pitchFamily="34" charset="0"/>
                          <a:cs typeface="Arial" panose="020B0604020202020204" pitchFamily="34" charset="0"/>
                        </a:rPr>
                        <a:t>Poivre rose, baie rose. faux-poivrier</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73355" algn="r" eaLnBrk="0" fontAlgn="base" hangingPunct="0">
                        <a:lnSpc>
                          <a:spcPts val="1155"/>
                        </a:lnSpc>
                        <a:spcBef>
                          <a:spcPts val="180"/>
                        </a:spcBef>
                        <a:spcAft>
                          <a:spcPts val="80"/>
                        </a:spcAft>
                      </a:pPr>
                      <a:r>
                        <a:rPr lang="fr-FR" sz="1100" spc="-5">
                          <a:solidFill>
                            <a:srgbClr val="FF0000"/>
                          </a:solidFill>
                          <a:effectLst/>
                          <a:latin typeface="Calibri" panose="020F0502020204030204" pitchFamily="34" charset="0"/>
                          <a:ea typeface="Calibri" panose="020F0502020204030204" pitchFamily="34" charset="0"/>
                          <a:cs typeface="Arial" panose="020B0604020202020204" pitchFamily="34" charset="0"/>
                        </a:rPr>
                        <a:t>42 000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1155"/>
                        </a:lnSpc>
                        <a:spcBef>
                          <a:spcPts val="180"/>
                        </a:spcBef>
                        <a:spcAft>
                          <a:spcPts val="80"/>
                        </a:spcAft>
                      </a:pPr>
                      <a:r>
                        <a:rPr lang="fr-FR" sz="1100" spc="-5">
                          <a:solidFill>
                            <a:srgbClr val="FF0000"/>
                          </a:solidFill>
                          <a:effectLst/>
                          <a:latin typeface="Calibri" panose="020F0502020204030204" pitchFamily="34" charset="0"/>
                          <a:ea typeface="Calibri" panose="020F0502020204030204" pitchFamily="34" charset="0"/>
                          <a:cs typeface="Arial" panose="020B0604020202020204" pitchFamily="34" charset="0"/>
                        </a:rPr>
                        <a:t>35 000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ts val="1155"/>
                        </a:lnSpc>
                        <a:spcBef>
                          <a:spcPts val="180"/>
                        </a:spcBef>
                        <a:spcAft>
                          <a:spcPts val="125"/>
                        </a:spcAft>
                      </a:pPr>
                      <a:r>
                        <a:rPr lang="fr-FR" sz="1100" dirty="0">
                          <a:solidFill>
                            <a:srgbClr val="008000"/>
                          </a:solidFill>
                          <a:effectLst/>
                          <a:latin typeface="Calibri" panose="020F0502020204030204" pitchFamily="34" charset="0"/>
                          <a:ea typeface="Calibri" panose="020F0502020204030204" pitchFamily="34" charset="0"/>
                          <a:cs typeface="Arial" panose="020B0604020202020204" pitchFamily="34" charset="0"/>
                        </a:rPr>
                        <a:t>Source de revenus. </a:t>
                      </a:r>
                      <a:r>
                        <a:rPr lang="fr-FR" sz="1100" dirty="0">
                          <a:effectLst/>
                          <a:latin typeface="Calibri" panose="020F0502020204030204" pitchFamily="34" charset="0"/>
                          <a:ea typeface="Calibri" panose="020F0502020204030204" pitchFamily="34" charset="0"/>
                          <a:cs typeface="Arial" panose="020B0604020202020204" pitchFamily="34" charset="0"/>
                        </a:rPr>
                        <a:t>Arbuste.</a:t>
                      </a:r>
                      <a:r>
                        <a:rPr lang="fr-FR" sz="1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Très invasif.</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lnSpc>
                          <a:spcPts val="1155"/>
                        </a:lnSpc>
                        <a:spcBef>
                          <a:spcPts val="180"/>
                        </a:spcBef>
                        <a:spcAft>
                          <a:spcPts val="125"/>
                        </a:spcAft>
                      </a:pPr>
                      <a:r>
                        <a:rPr lang="fr-FR" sz="1100" u="sng" spc="-5"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16"/>
                        </a:rPr>
                        <a:t>https://fr.wikipedia.org/wiki/Schinus_terebinthifolius</a:t>
                      </a:r>
                      <a:r>
                        <a:rPr lang="fr-FR" sz="1100" spc="-5" dirty="0">
                          <a:effectLst/>
                          <a:latin typeface="Calibri" panose="020F0502020204030204" pitchFamily="34" charset="0"/>
                          <a:ea typeface="Calibri" panose="020F0502020204030204" pitchFamily="34" charset="0"/>
                          <a:cs typeface="Arial" panose="020B0604020202020204" pitchFamily="34"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240242720"/>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67629" y="132461"/>
            <a:ext cx="559420" cy="331826"/>
          </a:xfrm>
        </p:spPr>
        <p:txBody>
          <a:bodyPr/>
          <a:lstStyle/>
          <a:p>
            <a:fld id="{814B13E8-1059-4FEE-952E-0153852B3488}" type="slidenum">
              <a:rPr lang="fr-FR" smtClean="0"/>
              <a:t>176</a:t>
            </a:fld>
            <a:endParaRPr lang="fr-FR"/>
          </a:p>
        </p:txBody>
      </p:sp>
      <p:sp>
        <p:nvSpPr>
          <p:cNvPr id="4" name="Rectangle 3"/>
          <p:cNvSpPr/>
          <p:nvPr/>
        </p:nvSpPr>
        <p:spPr>
          <a:xfrm>
            <a:off x="144965" y="526257"/>
            <a:ext cx="3372013" cy="369332"/>
          </a:xfrm>
          <a:prstGeom prst="rect">
            <a:avLst/>
          </a:prstGeom>
        </p:spPr>
        <p:txBody>
          <a:bodyPr wrap="none">
            <a:spAutoFit/>
          </a:bodyPr>
          <a:lstStyle/>
          <a:p>
            <a:r>
              <a:rPr lang="fr-FR" dirty="0" smtClean="0">
                <a:solidFill>
                  <a:srgbClr val="008000"/>
                </a:solidFill>
              </a:rPr>
              <a:t>A8bis</a:t>
            </a:r>
            <a:r>
              <a:rPr lang="fr-FR" dirty="0">
                <a:solidFill>
                  <a:srgbClr val="008000"/>
                </a:solidFill>
              </a:rPr>
              <a:t>. </a:t>
            </a:r>
            <a:r>
              <a:rPr lang="fr-FR" b="1" dirty="0">
                <a:solidFill>
                  <a:srgbClr val="008000"/>
                </a:solidFill>
              </a:rPr>
              <a:t>Budget </a:t>
            </a:r>
            <a:r>
              <a:rPr lang="fr-FR" b="1" dirty="0" smtClean="0">
                <a:solidFill>
                  <a:srgbClr val="008000"/>
                </a:solidFill>
              </a:rPr>
              <a:t>prévisionnel (suite)</a:t>
            </a:r>
            <a:endParaRPr lang="fr-FR" b="1" dirty="0">
              <a:solidFill>
                <a:srgbClr val="008000"/>
              </a:solidFill>
            </a:endParaRPr>
          </a:p>
        </p:txBody>
      </p:sp>
      <p:sp>
        <p:nvSpPr>
          <p:cNvPr id="5" name="ZoneTexte 4"/>
          <p:cNvSpPr txBox="1"/>
          <p:nvPr/>
        </p:nvSpPr>
        <p:spPr>
          <a:xfrm>
            <a:off x="4465380" y="156925"/>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graphicFrame>
        <p:nvGraphicFramePr>
          <p:cNvPr id="3" name="Tableau 2"/>
          <p:cNvGraphicFramePr>
            <a:graphicFrameLocks noGrp="1"/>
          </p:cNvGraphicFramePr>
          <p:nvPr>
            <p:extLst>
              <p:ext uri="{D42A27DB-BD31-4B8C-83A1-F6EECF244321}">
                <p14:modId xmlns:p14="http://schemas.microsoft.com/office/powerpoint/2010/main" val="636382339"/>
              </p:ext>
            </p:extLst>
          </p:nvPr>
        </p:nvGraphicFramePr>
        <p:xfrm>
          <a:off x="144965" y="1064044"/>
          <a:ext cx="10515600" cy="3064392"/>
        </p:xfrm>
        <a:graphic>
          <a:graphicData uri="http://schemas.openxmlformats.org/drawingml/2006/table">
            <a:tbl>
              <a:tblPr firstRow="1" firstCol="1" bandRow="1">
                <a:tableStyleId>{5C22544A-7EE6-4342-B048-85BDC9FD1C3A}</a:tableStyleId>
              </a:tblPr>
              <a:tblGrid>
                <a:gridCol w="1424162"/>
                <a:gridCol w="1558548"/>
                <a:gridCol w="1106318"/>
                <a:gridCol w="790705"/>
                <a:gridCol w="790148"/>
                <a:gridCol w="4845719"/>
              </a:tblGrid>
              <a:tr h="401486">
                <a:tc>
                  <a:txBody>
                    <a:bodyPr/>
                    <a:lstStyle/>
                    <a:p>
                      <a:pPr marL="27305" eaLnBrk="0" fontAlgn="base" hangingPunct="0">
                        <a:lnSpc>
                          <a:spcPts val="1155"/>
                        </a:lnSpc>
                        <a:spcBef>
                          <a:spcPts val="180"/>
                        </a:spcBef>
                        <a:spcAft>
                          <a:spcPts val="100"/>
                        </a:spcAft>
                      </a:pPr>
                      <a:r>
                        <a:rPr lang="fr-FR" sz="1000" dirty="0">
                          <a:effectLst/>
                        </a:rPr>
                        <a:t>Tephrosia</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eaLnBrk="0" fontAlgn="base" hangingPunct="0">
                        <a:lnSpc>
                          <a:spcPts val="1160"/>
                        </a:lnSpc>
                        <a:spcBef>
                          <a:spcPts val="180"/>
                        </a:spcBef>
                        <a:spcAft>
                          <a:spcPts val="95"/>
                        </a:spcAft>
                      </a:pPr>
                      <a:r>
                        <a:rPr lang="fr-FR" sz="1000" b="0" spc="-10" dirty="0">
                          <a:solidFill>
                            <a:schemeClr val="tx1"/>
                          </a:solidFill>
                          <a:effectLst/>
                        </a:rPr>
                        <a:t>Tephrosia candida</a:t>
                      </a:r>
                      <a:endParaRPr lang="fr-FR"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173355" eaLnBrk="0" fontAlgn="base" hangingPunct="0">
                        <a:lnSpc>
                          <a:spcPts val="1155"/>
                        </a:lnSpc>
                        <a:spcBef>
                          <a:spcPts val="180"/>
                        </a:spcBef>
                        <a:spcAft>
                          <a:spcPts val="100"/>
                        </a:spcAft>
                      </a:pPr>
                      <a:r>
                        <a:rPr lang="fr-FR" sz="1000" b="0" spc="-15">
                          <a:solidFill>
                            <a:schemeClr val="tx1"/>
                          </a:solidFill>
                          <a:effectLst/>
                        </a:rPr>
                        <a:t> </a:t>
                      </a:r>
                      <a:endParaRPr lang="fr-FR" sz="10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173355" algn="r" eaLnBrk="0" fontAlgn="base" hangingPunct="0">
                        <a:lnSpc>
                          <a:spcPts val="1155"/>
                        </a:lnSpc>
                        <a:spcBef>
                          <a:spcPts val="180"/>
                        </a:spcBef>
                        <a:spcAft>
                          <a:spcPts val="100"/>
                        </a:spcAft>
                      </a:pPr>
                      <a:r>
                        <a:rPr lang="fr-FR" sz="1000" b="0" spc="-15" dirty="0">
                          <a:solidFill>
                            <a:schemeClr val="tx1"/>
                          </a:solidFill>
                          <a:effectLst/>
                        </a:rPr>
                        <a:t>110 000</a:t>
                      </a:r>
                      <a:endParaRPr lang="fr-FR"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fontAlgn="base" hangingPunct="0">
                        <a:lnSpc>
                          <a:spcPts val="1155"/>
                        </a:lnSpc>
                        <a:spcBef>
                          <a:spcPts val="180"/>
                        </a:spcBef>
                        <a:spcAft>
                          <a:spcPts val="100"/>
                        </a:spcAft>
                      </a:pPr>
                      <a:r>
                        <a:rPr lang="fr-FR" sz="1000" b="0" spc="-5" dirty="0">
                          <a:solidFill>
                            <a:schemeClr val="tx1"/>
                          </a:solidFill>
                          <a:effectLst/>
                        </a:rPr>
                        <a:t>7 000</a:t>
                      </a:r>
                      <a:endParaRPr lang="fr-FR"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eaLnBrk="0" fontAlgn="base" hangingPunct="0">
                        <a:lnSpc>
                          <a:spcPts val="1155"/>
                        </a:lnSpc>
                        <a:spcBef>
                          <a:spcPts val="180"/>
                        </a:spcBef>
                        <a:spcAft>
                          <a:spcPts val="125"/>
                        </a:spcAft>
                      </a:pPr>
                      <a:r>
                        <a:rPr lang="fr-FR" sz="1000" b="0" u="none" strike="noStrike" dirty="0">
                          <a:solidFill>
                            <a:schemeClr val="tx1"/>
                          </a:solidFill>
                          <a:effectLst/>
                          <a:hlinkClick r:id="rId2" tooltip="Légumineux"/>
                        </a:rPr>
                        <a:t>Légumineuse</a:t>
                      </a:r>
                      <a:r>
                        <a:rPr lang="fr-FR" sz="1000" b="0" dirty="0">
                          <a:solidFill>
                            <a:schemeClr val="tx1"/>
                          </a:solidFill>
                          <a:effectLst/>
                        </a:rPr>
                        <a:t> </a:t>
                      </a:r>
                      <a:r>
                        <a:rPr lang="fr-FR" sz="1000" b="0" u="none" strike="noStrike" dirty="0">
                          <a:solidFill>
                            <a:schemeClr val="tx1"/>
                          </a:solidFill>
                          <a:effectLst/>
                          <a:hlinkClick r:id="rId3" tooltip="Arbuste"/>
                        </a:rPr>
                        <a:t>arbustive</a:t>
                      </a:r>
                      <a:r>
                        <a:rPr lang="fr-FR" sz="1000" b="0" spc="-20" dirty="0">
                          <a:solidFill>
                            <a:schemeClr val="tx1"/>
                          </a:solidFill>
                          <a:effectLst/>
                        </a:rPr>
                        <a:t>, fourragère utilisée </a:t>
                      </a:r>
                      <a:r>
                        <a:rPr lang="fr-FR" sz="1000" b="0" spc="-5" dirty="0">
                          <a:solidFill>
                            <a:schemeClr val="tx1"/>
                          </a:solidFill>
                          <a:effectLst/>
                        </a:rPr>
                        <a:t>engrais vert et dans la restauration des sols peu fertiles. Fourrage (à vérifier). Bois de feu. Insecticide, poison pour poissons.</a:t>
                      </a:r>
                      <a:r>
                        <a:rPr lang="fr-FR" sz="1000" b="0" spc="-20" dirty="0">
                          <a:solidFill>
                            <a:schemeClr val="tx1"/>
                          </a:solidFill>
                          <a:effectLst/>
                        </a:rPr>
                        <a:t> </a:t>
                      </a:r>
                      <a:r>
                        <a:rPr lang="fr-FR" sz="1000" b="0" u="sng" spc="-5" dirty="0">
                          <a:solidFill>
                            <a:schemeClr val="tx1"/>
                          </a:solidFill>
                          <a:effectLst/>
                          <a:hlinkClick r:id="rId4"/>
                        </a:rPr>
                        <a:t>http://www.worldagroforestry.org/treedb/AFTPDFS/Tephrosia_candida.PDF</a:t>
                      </a:r>
                      <a:r>
                        <a:rPr lang="fr-FR" sz="1000" b="0" spc="-5" dirty="0">
                          <a:solidFill>
                            <a:schemeClr val="tx1"/>
                          </a:solidFill>
                          <a:effectLst/>
                        </a:rPr>
                        <a:t> </a:t>
                      </a:r>
                      <a:endParaRPr lang="fr-FR" sz="1000" b="0" spc="-2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81784">
                <a:tc>
                  <a:txBody>
                    <a:bodyPr/>
                    <a:lstStyle/>
                    <a:p>
                      <a:pPr marL="27305" eaLnBrk="0" fontAlgn="base" hangingPunct="0">
                        <a:lnSpc>
                          <a:spcPts val="1155"/>
                        </a:lnSpc>
                        <a:spcBef>
                          <a:spcPts val="205"/>
                        </a:spcBef>
                        <a:spcAft>
                          <a:spcPts val="75"/>
                        </a:spcAft>
                      </a:pPr>
                      <a:r>
                        <a:rPr lang="fr-FR" sz="1000" dirty="0" err="1">
                          <a:effectLst/>
                        </a:rPr>
                        <a:t>Amberivatry</a:t>
                      </a:r>
                      <a:r>
                        <a:rPr lang="fr-FR" sz="1000" dirty="0">
                          <a:effectLst/>
                        </a:rPr>
                        <a:t> </a:t>
                      </a:r>
                      <a:r>
                        <a:rPr lang="fr-FR" sz="1000" dirty="0" err="1">
                          <a:effectLst/>
                        </a:rPr>
                        <a:t>vazaha</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80297" marR="80297" marT="40149" marB="401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eaLnBrk="0" fontAlgn="base" hangingPunct="0">
                        <a:lnSpc>
                          <a:spcPts val="1160"/>
                        </a:lnSpc>
                        <a:spcBef>
                          <a:spcPts val="205"/>
                        </a:spcBef>
                        <a:spcAft>
                          <a:spcPts val="70"/>
                        </a:spcAft>
                      </a:pPr>
                      <a:r>
                        <a:rPr lang="fr-FR" sz="1000" dirty="0">
                          <a:effectLst/>
                        </a:rPr>
                        <a:t>Tephrosia </a:t>
                      </a:r>
                      <a:r>
                        <a:rPr lang="fr-FR" sz="1000" dirty="0" err="1">
                          <a:effectLst/>
                        </a:rPr>
                        <a:t>vogelii</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80297" marR="80297" marT="40149" marB="401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73355" eaLnBrk="0" fontAlgn="base" hangingPunct="0">
                        <a:lnSpc>
                          <a:spcPts val="1155"/>
                        </a:lnSpc>
                        <a:spcBef>
                          <a:spcPts val="205"/>
                        </a:spcBef>
                        <a:spcAft>
                          <a:spcPts val="75"/>
                        </a:spcAft>
                      </a:pPr>
                      <a:r>
                        <a:rPr lang="fr-FR" sz="1000" spc="-15">
                          <a:effectLst/>
                        </a:rPr>
                        <a:t> </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80297" marR="80297" marT="40149" marB="401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73355" algn="r" eaLnBrk="0" fontAlgn="base" hangingPunct="0">
                        <a:lnSpc>
                          <a:spcPts val="1155"/>
                        </a:lnSpc>
                        <a:spcBef>
                          <a:spcPts val="205"/>
                        </a:spcBef>
                        <a:spcAft>
                          <a:spcPts val="75"/>
                        </a:spcAft>
                      </a:pPr>
                      <a:r>
                        <a:rPr lang="fr-FR" sz="1000" spc="-15">
                          <a:effectLst/>
                        </a:rPr>
                        <a:t>16 000</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80297" marR="80297" marT="40149" marB="401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1155"/>
                        </a:lnSpc>
                        <a:spcBef>
                          <a:spcPts val="180"/>
                        </a:spcBef>
                        <a:spcAft>
                          <a:spcPts val="100"/>
                        </a:spcAft>
                      </a:pPr>
                      <a:r>
                        <a:rPr lang="fr-FR" sz="1000" spc="-5">
                          <a:effectLst/>
                        </a:rPr>
                        <a:t>8 000</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80297" marR="80297" marT="40149" marB="401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ts val="1155"/>
                        </a:lnSpc>
                        <a:spcBef>
                          <a:spcPts val="180"/>
                        </a:spcBef>
                        <a:spcAft>
                          <a:spcPts val="125"/>
                        </a:spcAft>
                      </a:pPr>
                      <a:r>
                        <a:rPr lang="fr-FR" sz="1000" u="none" strike="noStrike">
                          <a:effectLst/>
                          <a:hlinkClick r:id="rId2" tooltip="Légumineux"/>
                        </a:rPr>
                        <a:t>Légumineuse</a:t>
                      </a:r>
                      <a:r>
                        <a:rPr lang="fr-FR" sz="1000">
                          <a:effectLst/>
                        </a:rPr>
                        <a:t> </a:t>
                      </a:r>
                      <a:r>
                        <a:rPr lang="fr-FR" sz="1000" u="none" strike="noStrike">
                          <a:effectLst/>
                          <a:hlinkClick r:id="rId3" tooltip="Arbuste"/>
                        </a:rPr>
                        <a:t>arbustive</a:t>
                      </a:r>
                      <a:r>
                        <a:rPr lang="fr-FR" sz="1000" spc="-20">
                          <a:effectLst/>
                        </a:rPr>
                        <a:t>, fourragère utilisée </a:t>
                      </a:r>
                      <a:r>
                        <a:rPr lang="fr-FR" sz="1000" spc="-5">
                          <a:effectLst/>
                        </a:rPr>
                        <a:t>engrais vert et dans la restauration des sols peu fertiles. Insecticide, acaricide, poison pour poissons. Peut-être toxique pour le bétail et autres animaux. Vermifuge (pour le bétail).</a:t>
                      </a:r>
                      <a:r>
                        <a:rPr lang="fr-FR" sz="1000" spc="-20">
                          <a:effectLst/>
                        </a:rPr>
                        <a:t> </a:t>
                      </a:r>
                      <a:r>
                        <a:rPr lang="fr-FR" sz="1000" u="sng" spc="-5">
                          <a:effectLst/>
                          <a:hlinkClick r:id="rId5"/>
                        </a:rPr>
                        <a:t>https://en.wikipedia.org/wiki/Tephrosia_vogelii</a:t>
                      </a:r>
                      <a:r>
                        <a:rPr lang="fr-FR" sz="1000" spc="-5">
                          <a:effectLst/>
                        </a:rPr>
                        <a:t> </a:t>
                      </a:r>
                      <a:endParaRPr lang="fr-FR" sz="1000" spc="-2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0297" marR="80297" marT="40149" marB="401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82527">
                <a:tc>
                  <a:txBody>
                    <a:bodyPr/>
                    <a:lstStyle/>
                    <a:p>
                      <a:pPr marL="27305" eaLnBrk="0" fontAlgn="base" hangingPunct="0">
                        <a:lnSpc>
                          <a:spcPts val="1155"/>
                        </a:lnSpc>
                        <a:spcBef>
                          <a:spcPts val="185"/>
                        </a:spcBef>
                        <a:spcAft>
                          <a:spcPts val="75"/>
                        </a:spcAft>
                      </a:pPr>
                      <a:r>
                        <a:rPr lang="fr-FR" sz="1000">
                          <a:effectLst/>
                        </a:rPr>
                        <a:t>Antafana</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80297" marR="80297" marT="40149" marB="401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eaLnBrk="0" fontAlgn="base" hangingPunct="0">
                        <a:lnSpc>
                          <a:spcPts val="1160"/>
                        </a:lnSpc>
                        <a:spcBef>
                          <a:spcPts val="185"/>
                        </a:spcBef>
                        <a:spcAft>
                          <a:spcPts val="70"/>
                        </a:spcAft>
                      </a:pPr>
                      <a:r>
                        <a:rPr lang="fr-FR" sz="1000" spc="-5">
                          <a:effectLst/>
                        </a:rPr>
                        <a:t>Terminalia cattapa</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80297" marR="80297" marT="40149" marB="401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73355" eaLnBrk="0" fontAlgn="base" hangingPunct="0">
                        <a:lnSpc>
                          <a:spcPts val="1155"/>
                        </a:lnSpc>
                        <a:spcBef>
                          <a:spcPts val="185"/>
                        </a:spcBef>
                        <a:spcAft>
                          <a:spcPts val="75"/>
                        </a:spcAft>
                      </a:pPr>
                      <a:r>
                        <a:rPr lang="fr-FR" sz="1000" spc="-25">
                          <a:effectLst/>
                        </a:rPr>
                        <a:t> </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80297" marR="80297" marT="40149" marB="401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73355" algn="r" eaLnBrk="0" fontAlgn="base" hangingPunct="0">
                        <a:lnSpc>
                          <a:spcPts val="1155"/>
                        </a:lnSpc>
                        <a:spcBef>
                          <a:spcPts val="185"/>
                        </a:spcBef>
                        <a:spcAft>
                          <a:spcPts val="75"/>
                        </a:spcAft>
                      </a:pPr>
                      <a:r>
                        <a:rPr lang="fr-FR" sz="1000" spc="-25">
                          <a:effectLst/>
                        </a:rPr>
                        <a:t>145</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80297" marR="80297" marT="40149" marB="401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1155"/>
                        </a:lnSpc>
                        <a:spcBef>
                          <a:spcPts val="185"/>
                        </a:spcBef>
                        <a:spcAft>
                          <a:spcPts val="75"/>
                        </a:spcAft>
                      </a:pPr>
                      <a:r>
                        <a:rPr lang="fr-FR" sz="1000" spc="-5">
                          <a:effectLst/>
                        </a:rPr>
                        <a:t>35 000</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80297" marR="80297" marT="40149" marB="401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ts val="1155"/>
                        </a:lnSpc>
                        <a:spcBef>
                          <a:spcPts val="180"/>
                        </a:spcBef>
                        <a:spcAft>
                          <a:spcPts val="125"/>
                        </a:spcAft>
                      </a:pPr>
                      <a:r>
                        <a:rPr lang="fr-FR" sz="1000" spc="-5">
                          <a:effectLst/>
                        </a:rPr>
                        <a:t>Arbre fruitier, à fruits (amandes) comestibles, atteignant 20 m de haut. Zones côtières, arrière-plages sableuses. Arbre clé, Framework tree.</a:t>
                      </a:r>
                      <a:endParaRPr lang="fr-FR" sz="1000">
                        <a:effectLst/>
                      </a:endParaRPr>
                    </a:p>
                    <a:p>
                      <a:pPr eaLnBrk="0" fontAlgn="base" hangingPunct="0">
                        <a:lnSpc>
                          <a:spcPts val="1155"/>
                        </a:lnSpc>
                        <a:spcBef>
                          <a:spcPts val="180"/>
                        </a:spcBef>
                        <a:spcAft>
                          <a:spcPts val="125"/>
                        </a:spcAft>
                      </a:pPr>
                      <a:r>
                        <a:rPr lang="fr-FR" sz="1000" u="sng" spc="-5">
                          <a:effectLst/>
                          <a:hlinkClick r:id="rId6"/>
                        </a:rPr>
                        <a:t>https://fr.wikipedia.org/wiki/Badamier</a:t>
                      </a:r>
                      <a:r>
                        <a:rPr lang="fr-FR" sz="1000" spc="-5">
                          <a:effectLst/>
                        </a:rPr>
                        <a:t> </a:t>
                      </a:r>
                      <a:endParaRPr lang="fr-FR" sz="1000">
                        <a:effectLst/>
                      </a:endParaRPr>
                    </a:p>
                    <a:p>
                      <a:pPr eaLnBrk="0" fontAlgn="base" hangingPunct="0">
                        <a:lnSpc>
                          <a:spcPts val="1155"/>
                        </a:lnSpc>
                        <a:spcBef>
                          <a:spcPts val="180"/>
                        </a:spcBef>
                        <a:spcAft>
                          <a:spcPts val="125"/>
                        </a:spcAft>
                      </a:pPr>
                      <a:r>
                        <a:rPr lang="fr-FR" sz="1000" u="sng" spc="-5">
                          <a:effectLst/>
                          <a:hlinkClick r:id="rId7"/>
                        </a:rPr>
                        <a:t>https://en.wikipedia.org/wiki/Terminalia_catappa</a:t>
                      </a:r>
                      <a:r>
                        <a:rPr lang="fr-FR" sz="1000" spc="-5">
                          <a:effectLst/>
                        </a:rPr>
                        <a:t> </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80297" marR="80297" marT="40149" marB="401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9070">
                <a:tc>
                  <a:txBody>
                    <a:bodyPr/>
                    <a:lstStyle/>
                    <a:p>
                      <a:pPr marL="27305" eaLnBrk="0" fontAlgn="base" hangingPunct="0">
                        <a:lnSpc>
                          <a:spcPts val="1155"/>
                        </a:lnSpc>
                        <a:spcBef>
                          <a:spcPts val="205"/>
                        </a:spcBef>
                        <a:spcAft>
                          <a:spcPts val="55"/>
                        </a:spcAft>
                      </a:pPr>
                      <a:r>
                        <a:rPr lang="fr-FR" sz="1000" spc="-5">
                          <a:effectLst/>
                        </a:rPr>
                        <a:t>Mantaly</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80297" marR="80297" marT="40149" marB="401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eaLnBrk="0" fontAlgn="base" hangingPunct="0">
                        <a:lnSpc>
                          <a:spcPts val="1160"/>
                        </a:lnSpc>
                        <a:spcBef>
                          <a:spcPts val="205"/>
                        </a:spcBef>
                        <a:spcAft>
                          <a:spcPts val="50"/>
                        </a:spcAft>
                      </a:pPr>
                      <a:r>
                        <a:rPr lang="fr-FR" sz="1000">
                          <a:effectLst/>
                        </a:rPr>
                        <a:t>Terminalia mantaly</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80297" marR="80297" marT="40149" marB="401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73355" eaLnBrk="0" fontAlgn="base" hangingPunct="0">
                        <a:lnSpc>
                          <a:spcPts val="1155"/>
                        </a:lnSpc>
                        <a:spcBef>
                          <a:spcPts val="205"/>
                        </a:spcBef>
                        <a:spcAft>
                          <a:spcPts val="55"/>
                        </a:spcAft>
                      </a:pPr>
                      <a:r>
                        <a:rPr lang="fr-FR" sz="1000" spc="-10">
                          <a:effectLst/>
                        </a:rPr>
                        <a:t> </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80297" marR="80297" marT="40149" marB="401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73355" algn="r" eaLnBrk="0" fontAlgn="base" hangingPunct="0">
                        <a:lnSpc>
                          <a:spcPts val="1155"/>
                        </a:lnSpc>
                        <a:spcBef>
                          <a:spcPts val="205"/>
                        </a:spcBef>
                        <a:spcAft>
                          <a:spcPts val="55"/>
                        </a:spcAft>
                      </a:pPr>
                      <a:r>
                        <a:rPr lang="fr-FR" sz="1000" spc="-10">
                          <a:effectLst/>
                        </a:rPr>
                        <a:t>3 800</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80297" marR="80297" marT="40149" marB="401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1155"/>
                        </a:lnSpc>
                        <a:spcBef>
                          <a:spcPts val="185"/>
                        </a:spcBef>
                        <a:spcAft>
                          <a:spcPts val="75"/>
                        </a:spcAft>
                      </a:pPr>
                      <a:r>
                        <a:rPr lang="fr-FR" sz="1000" spc="-5">
                          <a:effectLst/>
                        </a:rPr>
                        <a:t>40 000</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80297" marR="80297" marT="40149" marB="401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ts val="1155"/>
                        </a:lnSpc>
                        <a:spcBef>
                          <a:spcPts val="180"/>
                        </a:spcBef>
                        <a:spcAft>
                          <a:spcPts val="125"/>
                        </a:spcAft>
                      </a:pPr>
                      <a:r>
                        <a:rPr lang="fr-FR" sz="1000" spc="-5" dirty="0">
                          <a:effectLst/>
                        </a:rPr>
                        <a:t>Arbre de taille moyenne, de 10 m de haut et plus (jusqu’à 20 m). Bois de qualité. Il préfère les sols humides et les bords des cours d’eau. Il est résistant à la sécheresse une fois établi. Il est à croissance rapide sur de bons sites.</a:t>
                      </a:r>
                      <a:endParaRPr lang="fr-FR" sz="1000" dirty="0">
                        <a:effectLst/>
                      </a:endParaRPr>
                    </a:p>
                    <a:p>
                      <a:pPr eaLnBrk="0" fontAlgn="base" hangingPunct="0">
                        <a:lnSpc>
                          <a:spcPts val="1155"/>
                        </a:lnSpc>
                        <a:spcBef>
                          <a:spcPts val="180"/>
                        </a:spcBef>
                        <a:spcAft>
                          <a:spcPts val="125"/>
                        </a:spcAft>
                      </a:pPr>
                      <a:r>
                        <a:rPr lang="fr-FR" sz="1000" u="sng" spc="-5" dirty="0">
                          <a:effectLst/>
                          <a:hlinkClick r:id="rId8"/>
                        </a:rPr>
                        <a:t>http://benjamin.lisan.free.fr/projetsreforestation/Fiche-presentation-mantaly.pdf</a:t>
                      </a:r>
                      <a:r>
                        <a:rPr lang="fr-FR" sz="1000" spc="-5" dirty="0">
                          <a:effectLst/>
                        </a:rPr>
                        <a:t>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80297" marR="80297" marT="40149" marB="401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5241">
                <a:tc>
                  <a:txBody>
                    <a:bodyPr/>
                    <a:lstStyle/>
                    <a:p>
                      <a:pPr marL="27305" eaLnBrk="0" fontAlgn="base" hangingPunct="0">
                        <a:lnSpc>
                          <a:spcPts val="1155"/>
                        </a:lnSpc>
                        <a:spcBef>
                          <a:spcPts val="205"/>
                        </a:spcBef>
                        <a:spcAft>
                          <a:spcPts val="30"/>
                        </a:spcAft>
                      </a:pPr>
                      <a:r>
                        <a:rPr lang="fr-FR" sz="1000" spc="-5">
                          <a:effectLst/>
                        </a:rPr>
                        <a:t>Laingomaimbo</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80297" marR="80297" marT="40149" marB="401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eaLnBrk="0" fontAlgn="base" hangingPunct="0">
                        <a:lnSpc>
                          <a:spcPts val="1160"/>
                        </a:lnSpc>
                        <a:spcBef>
                          <a:spcPts val="205"/>
                        </a:spcBef>
                        <a:spcAft>
                          <a:spcPts val="25"/>
                        </a:spcAft>
                      </a:pPr>
                      <a:r>
                        <a:rPr lang="fr-FR" sz="1000" spc="-10">
                          <a:effectLst/>
                        </a:rPr>
                        <a:t>Toona ciliata</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80297" marR="80297" marT="40149" marB="401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73355" eaLnBrk="0" fontAlgn="base" hangingPunct="0">
                        <a:lnSpc>
                          <a:spcPts val="1155"/>
                        </a:lnSpc>
                        <a:spcBef>
                          <a:spcPts val="205"/>
                        </a:spcBef>
                        <a:spcAft>
                          <a:spcPts val="30"/>
                        </a:spcAft>
                      </a:pPr>
                      <a:r>
                        <a:rPr lang="fr-FR" sz="1000" spc="-5">
                          <a:effectLst/>
                        </a:rPr>
                        <a:t>Cèdre rouge d'Australie</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80297" marR="80297" marT="40149" marB="401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73355" algn="r" eaLnBrk="0" fontAlgn="base" hangingPunct="0">
                        <a:lnSpc>
                          <a:spcPts val="1155"/>
                        </a:lnSpc>
                        <a:spcBef>
                          <a:spcPts val="205"/>
                        </a:spcBef>
                        <a:spcAft>
                          <a:spcPts val="30"/>
                        </a:spcAft>
                      </a:pPr>
                      <a:r>
                        <a:rPr lang="fr-FR" sz="1000" spc="-5">
                          <a:effectLst/>
                        </a:rPr>
                        <a:t>210 000</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80297" marR="80297" marT="40149" marB="401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1155"/>
                        </a:lnSpc>
                        <a:spcBef>
                          <a:spcPts val="180"/>
                        </a:spcBef>
                        <a:spcAft>
                          <a:spcPts val="55"/>
                        </a:spcAft>
                      </a:pPr>
                      <a:r>
                        <a:rPr lang="fr-FR" sz="1000" spc="-5">
                          <a:effectLst/>
                        </a:rPr>
                        <a:t>35 000</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80297" marR="80297" marT="40149" marB="401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ts val="1155"/>
                        </a:lnSpc>
                        <a:spcBef>
                          <a:spcPts val="180"/>
                        </a:spcBef>
                        <a:spcAft>
                          <a:spcPts val="125"/>
                        </a:spcAft>
                      </a:pPr>
                      <a:r>
                        <a:rPr lang="fr-FR" sz="1000" spc="-5" dirty="0">
                          <a:effectLst/>
                        </a:rPr>
                        <a:t>Arbre des forêts tropicales humides, à croissance rapide, pouvant atteindre 60 mètres de haut et 3 mètres de circonférence. Bois de qualité appelé acajou indien.</a:t>
                      </a:r>
                      <a:endParaRPr lang="fr-FR" sz="1000" dirty="0">
                        <a:effectLst/>
                      </a:endParaRPr>
                    </a:p>
                    <a:p>
                      <a:pPr eaLnBrk="0" fontAlgn="base" hangingPunct="0">
                        <a:lnSpc>
                          <a:spcPts val="1155"/>
                        </a:lnSpc>
                        <a:spcBef>
                          <a:spcPts val="180"/>
                        </a:spcBef>
                        <a:spcAft>
                          <a:spcPts val="125"/>
                        </a:spcAft>
                      </a:pPr>
                      <a:r>
                        <a:rPr lang="fr-FR" sz="1000" spc="-5" dirty="0">
                          <a:effectLst/>
                        </a:rPr>
                        <a:t>Source : </a:t>
                      </a:r>
                      <a:r>
                        <a:rPr lang="fr-FR" sz="1000" u="sng" spc="-5" dirty="0">
                          <a:effectLst/>
                          <a:hlinkClick r:id="rId9"/>
                        </a:rPr>
                        <a:t>https://en.wikipedia.org/wiki/Toona_ciliata</a:t>
                      </a:r>
                      <a:r>
                        <a:rPr lang="fr-FR" sz="1000" spc="-5" dirty="0">
                          <a:effectLst/>
                        </a:rPr>
                        <a:t>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80297" marR="80297" marT="40149" marB="401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ZoneTexte 5"/>
          <p:cNvSpPr txBox="1"/>
          <p:nvPr/>
        </p:nvSpPr>
        <p:spPr>
          <a:xfrm>
            <a:off x="144965" y="4438185"/>
            <a:ext cx="11184674" cy="369332"/>
          </a:xfrm>
          <a:prstGeom prst="rect">
            <a:avLst/>
          </a:prstGeom>
          <a:noFill/>
        </p:spPr>
        <p:txBody>
          <a:bodyPr wrap="square" rtlCol="0">
            <a:spAutoFit/>
          </a:bodyPr>
          <a:lstStyle/>
          <a:p>
            <a:r>
              <a:rPr lang="fr-FR" dirty="0"/>
              <a:t>Total </a:t>
            </a:r>
            <a:r>
              <a:rPr lang="fr-FR" dirty="0" smtClean="0"/>
              <a:t>du montant des semences forestières, en </a:t>
            </a:r>
            <a:r>
              <a:rPr lang="fr-FR" dirty="0" err="1" smtClean="0"/>
              <a:t>Ariary</a:t>
            </a:r>
            <a:r>
              <a:rPr lang="fr-FR" dirty="0" smtClean="0"/>
              <a:t>, </a:t>
            </a:r>
            <a:r>
              <a:rPr lang="fr-FR" dirty="0"/>
              <a:t>pour un premier essai sur </a:t>
            </a:r>
            <a:r>
              <a:rPr lang="fr-FR" b="1" dirty="0"/>
              <a:t>1 ha</a:t>
            </a:r>
            <a:r>
              <a:rPr lang="fr-FR" dirty="0"/>
              <a:t> : </a:t>
            </a:r>
            <a:r>
              <a:rPr lang="fr-FR" b="1" dirty="0"/>
              <a:t>750 000 Ar </a:t>
            </a:r>
            <a:r>
              <a:rPr lang="fr-FR" dirty="0"/>
              <a:t>= </a:t>
            </a:r>
            <a:r>
              <a:rPr lang="fr-FR" b="1" dirty="0"/>
              <a:t>213.50 €</a:t>
            </a:r>
            <a:r>
              <a:rPr lang="fr-FR" dirty="0"/>
              <a:t>. </a:t>
            </a:r>
          </a:p>
        </p:txBody>
      </p:sp>
    </p:spTree>
    <p:extLst>
      <p:ext uri="{BB962C8B-B14F-4D97-AF65-F5344CB8AC3E}">
        <p14:creationId xmlns:p14="http://schemas.microsoft.com/office/powerpoint/2010/main" val="3597923879"/>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814B13E8-1059-4FEE-952E-0153852B3488}" type="slidenum">
              <a:rPr lang="fr-FR" smtClean="0"/>
              <a:t>177</a:t>
            </a:fld>
            <a:endParaRPr lang="fr-F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3507" y="2059232"/>
            <a:ext cx="5144188" cy="2572094"/>
          </a:xfrm>
          <a:prstGeom prst="rect">
            <a:avLst/>
          </a:prstGeom>
        </p:spPr>
      </p:pic>
      <p:sp>
        <p:nvSpPr>
          <p:cNvPr id="6" name="ZoneTexte 5"/>
          <p:cNvSpPr txBox="1"/>
          <p:nvPr/>
        </p:nvSpPr>
        <p:spPr>
          <a:xfrm>
            <a:off x="1273507" y="4937760"/>
            <a:ext cx="9115398" cy="1338764"/>
          </a:xfrm>
          <a:prstGeom prst="rect">
            <a:avLst/>
          </a:prstGeom>
          <a:noFill/>
        </p:spPr>
        <p:txBody>
          <a:bodyPr wrap="square" rtlCol="0">
            <a:spAutoFit/>
          </a:bodyPr>
          <a:lstStyle/>
          <a:p>
            <a:pPr algn="ctr"/>
            <a:r>
              <a:rPr lang="fr-FR" dirty="0" smtClean="0">
                <a:solidFill>
                  <a:srgbClr val="008000"/>
                </a:solidFill>
              </a:rPr>
              <a:t>Espérons que nous reverrons un jour ces belles forêts primaires littorales à Madagascar.</a:t>
            </a:r>
          </a:p>
          <a:p>
            <a:pPr algn="ctr"/>
            <a:endParaRPr lang="fr-FR" sz="1200" dirty="0" smtClean="0">
              <a:solidFill>
                <a:srgbClr val="002060"/>
              </a:solidFill>
            </a:endParaRPr>
          </a:p>
          <a:p>
            <a:pPr algn="ctr"/>
            <a:r>
              <a:rPr lang="fr-FR" sz="1200" dirty="0" smtClean="0">
                <a:solidFill>
                  <a:srgbClr val="002060"/>
                </a:solidFill>
              </a:rPr>
              <a:t>Sources : a) image gauche : </a:t>
            </a:r>
            <a:r>
              <a:rPr lang="fr-FR" sz="1200" dirty="0">
                <a:solidFill>
                  <a:srgbClr val="002060"/>
                </a:solidFill>
                <a:hlinkClick r:id="rId3"/>
              </a:rPr>
              <a:t>http://</a:t>
            </a:r>
            <a:r>
              <a:rPr lang="fr-FR" sz="1200" dirty="0" smtClean="0">
                <a:solidFill>
                  <a:srgbClr val="002060"/>
                </a:solidFill>
                <a:hlinkClick r:id="rId3"/>
              </a:rPr>
              <a:t>www.lemonde.fr/planete/article/2010/05/17/a-madagascar-la-crise-politique-a-favorise-le-pillage-des-bois-precieux_1352766_3244.html</a:t>
            </a:r>
            <a:r>
              <a:rPr lang="fr-FR" sz="1200" dirty="0" smtClean="0">
                <a:solidFill>
                  <a:srgbClr val="002060"/>
                </a:solidFill>
              </a:rPr>
              <a:t> </a:t>
            </a:r>
          </a:p>
          <a:p>
            <a:pPr algn="ctr"/>
            <a:r>
              <a:rPr lang="fr-FR" sz="1200" dirty="0" smtClean="0">
                <a:solidFill>
                  <a:srgbClr val="002060"/>
                </a:solidFill>
              </a:rPr>
              <a:t>b) Image droite </a:t>
            </a:r>
            <a:r>
              <a:rPr lang="fr-FR" sz="1200" dirty="0">
                <a:solidFill>
                  <a:srgbClr val="002060"/>
                </a:solidFill>
              </a:rPr>
              <a:t>: Madagascar toujours victime de contrebande de bois précieux, Jeudi 11 Mars 2010, Karine Maillot, </a:t>
            </a:r>
            <a:r>
              <a:rPr lang="fr-FR" sz="1200" dirty="0">
                <a:solidFill>
                  <a:srgbClr val="002060"/>
                </a:solidFill>
                <a:hlinkClick r:id="rId4"/>
              </a:rPr>
              <a:t>http://</a:t>
            </a:r>
            <a:r>
              <a:rPr lang="fr-FR" sz="1200" dirty="0" smtClean="0">
                <a:solidFill>
                  <a:srgbClr val="002060"/>
                </a:solidFill>
                <a:hlinkClick r:id="rId4"/>
              </a:rPr>
              <a:t>www.zinfos974.com/Madagascar-toujours-victime-de-contrebande-de-bois-precieux_a15605.html</a:t>
            </a:r>
            <a:r>
              <a:rPr lang="fr-FR" sz="1200" dirty="0" smtClean="0">
                <a:solidFill>
                  <a:srgbClr val="002060"/>
                </a:solidFill>
              </a:rPr>
              <a:t> </a:t>
            </a:r>
            <a:endParaRPr lang="fr-FR" sz="1200" dirty="0">
              <a:solidFill>
                <a:srgbClr val="002060"/>
              </a:solidFill>
            </a:endParaRPr>
          </a:p>
        </p:txBody>
      </p:sp>
      <p:sp>
        <p:nvSpPr>
          <p:cNvPr id="8" name="ZoneTexte 7"/>
          <p:cNvSpPr txBox="1"/>
          <p:nvPr/>
        </p:nvSpPr>
        <p:spPr>
          <a:xfrm>
            <a:off x="2829498" y="840633"/>
            <a:ext cx="6687239" cy="769441"/>
          </a:xfrm>
          <a:prstGeom prst="rect">
            <a:avLst/>
          </a:prstGeom>
          <a:noFill/>
        </p:spPr>
        <p:txBody>
          <a:bodyPr wrap="square" rtlCol="0">
            <a:spAutoFit/>
          </a:bodyPr>
          <a:lstStyle/>
          <a:p>
            <a:pPr algn="ctr"/>
            <a:r>
              <a:rPr lang="fr-FR" sz="4400" dirty="0" smtClean="0">
                <a:solidFill>
                  <a:srgbClr val="008000"/>
                </a:solidFill>
              </a:rPr>
              <a:t>Merci de nous avoir lu.</a:t>
            </a:r>
            <a:endParaRPr lang="fr-FR" sz="4400" dirty="0">
              <a:solidFill>
                <a:srgbClr val="008000"/>
              </a:solidFill>
            </a:endParaRPr>
          </a:p>
        </p:txBody>
      </p:sp>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8350" y="2059232"/>
            <a:ext cx="4089340" cy="2572094"/>
          </a:xfrm>
          <a:prstGeom prst="rect">
            <a:avLst/>
          </a:prstGeom>
        </p:spPr>
      </p:pic>
      <p:sp>
        <p:nvSpPr>
          <p:cNvPr id="10" name="ZoneTexte 9"/>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41939277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52400" y="126193"/>
            <a:ext cx="792664" cy="310035"/>
          </a:xfrm>
        </p:spPr>
        <p:txBody>
          <a:bodyPr/>
          <a:lstStyle/>
          <a:p>
            <a:fld id="{814B13E8-1059-4FEE-952E-0153852B3488}" type="slidenum">
              <a:rPr lang="fr-FR" smtClean="0"/>
              <a:t>18</a:t>
            </a:fld>
            <a:endParaRPr lang="fr-FR" dirty="0"/>
          </a:p>
        </p:txBody>
      </p:sp>
      <p:sp>
        <p:nvSpPr>
          <p:cNvPr id="4" name="ZoneTexte 3"/>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10" name="Rectangle 9"/>
          <p:cNvSpPr/>
          <p:nvPr/>
        </p:nvSpPr>
        <p:spPr>
          <a:xfrm>
            <a:off x="152400" y="564026"/>
            <a:ext cx="3873689" cy="369332"/>
          </a:xfrm>
          <a:prstGeom prst="rect">
            <a:avLst/>
          </a:prstGeom>
        </p:spPr>
        <p:txBody>
          <a:bodyPr wrap="none">
            <a:spAutoFit/>
          </a:bodyPr>
          <a:lstStyle/>
          <a:p>
            <a:r>
              <a:rPr lang="fr-FR" dirty="0">
                <a:solidFill>
                  <a:srgbClr val="008000"/>
                </a:solidFill>
              </a:rPr>
              <a:t>1ter. </a:t>
            </a:r>
            <a:r>
              <a:rPr lang="fr-FR" b="1" dirty="0">
                <a:solidFill>
                  <a:srgbClr val="008000"/>
                </a:solidFill>
              </a:rPr>
              <a:t>Description du </a:t>
            </a:r>
            <a:r>
              <a:rPr lang="fr-FR" b="1" dirty="0" smtClean="0">
                <a:solidFill>
                  <a:srgbClr val="008000"/>
                </a:solidFill>
              </a:rPr>
              <a:t>projet</a:t>
            </a:r>
            <a:r>
              <a:rPr lang="fr-FR" dirty="0" smtClean="0">
                <a:solidFill>
                  <a:srgbClr val="008000"/>
                </a:solidFill>
              </a:rPr>
              <a:t> (suite et fin)</a:t>
            </a:r>
            <a:endParaRPr lang="fr-FR" b="1" dirty="0">
              <a:solidFill>
                <a:srgbClr val="008000"/>
              </a:solidFill>
            </a:endParaRPr>
          </a:p>
        </p:txBody>
      </p:sp>
      <p:sp>
        <p:nvSpPr>
          <p:cNvPr id="3" name="Pentagone 2"/>
          <p:cNvSpPr/>
          <p:nvPr/>
        </p:nvSpPr>
        <p:spPr>
          <a:xfrm>
            <a:off x="259644" y="1151467"/>
            <a:ext cx="1422400" cy="10160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Budget</a:t>
            </a:r>
            <a:endParaRPr lang="fr-FR" dirty="0"/>
          </a:p>
        </p:txBody>
      </p:sp>
      <p:sp>
        <p:nvSpPr>
          <p:cNvPr id="7" name="Pentagone 6"/>
          <p:cNvSpPr/>
          <p:nvPr/>
        </p:nvSpPr>
        <p:spPr>
          <a:xfrm>
            <a:off x="2116667" y="1151467"/>
            <a:ext cx="2912534" cy="10160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Sélection du site</a:t>
            </a:r>
            <a:endParaRPr lang="fr-FR" dirty="0"/>
          </a:p>
        </p:txBody>
      </p:sp>
      <p:sp>
        <p:nvSpPr>
          <p:cNvPr id="8" name="Pentagone 7"/>
          <p:cNvSpPr/>
          <p:nvPr/>
        </p:nvSpPr>
        <p:spPr>
          <a:xfrm>
            <a:off x="5463824" y="1151467"/>
            <a:ext cx="2912534" cy="10160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Évaluation du site /</a:t>
            </a:r>
          </a:p>
          <a:p>
            <a:pPr algn="ctr"/>
            <a:r>
              <a:rPr lang="fr-FR"/>
              <a:t>enquête de référence</a:t>
            </a:r>
          </a:p>
        </p:txBody>
      </p:sp>
      <p:sp>
        <p:nvSpPr>
          <p:cNvPr id="9" name="Pentagone 8"/>
          <p:cNvSpPr/>
          <p:nvPr/>
        </p:nvSpPr>
        <p:spPr>
          <a:xfrm>
            <a:off x="8726311" y="1151466"/>
            <a:ext cx="3217333" cy="134337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Identifier </a:t>
            </a:r>
            <a:r>
              <a:rPr lang="fr-FR" dirty="0" smtClean="0"/>
              <a:t>la </a:t>
            </a:r>
            <a:r>
              <a:rPr lang="fr-FR" dirty="0"/>
              <a:t>méthode </a:t>
            </a:r>
            <a:r>
              <a:rPr lang="fr-FR" dirty="0" smtClean="0"/>
              <a:t>reboisement et les </a:t>
            </a:r>
            <a:r>
              <a:rPr lang="fr-FR" dirty="0"/>
              <a:t>des travaux </a:t>
            </a:r>
            <a:r>
              <a:rPr lang="fr-FR" dirty="0" smtClean="0"/>
              <a:t>de </a:t>
            </a:r>
            <a:r>
              <a:rPr lang="fr-FR" dirty="0"/>
              <a:t>préparation du </a:t>
            </a:r>
            <a:r>
              <a:rPr lang="fr-FR" dirty="0" smtClean="0"/>
              <a:t>site </a:t>
            </a:r>
            <a:r>
              <a:rPr lang="fr-FR" dirty="0"/>
              <a:t>nécessaires </a:t>
            </a:r>
          </a:p>
        </p:txBody>
      </p:sp>
      <p:sp>
        <p:nvSpPr>
          <p:cNvPr id="6" name="Pentagone 5"/>
          <p:cNvSpPr/>
          <p:nvPr/>
        </p:nvSpPr>
        <p:spPr>
          <a:xfrm>
            <a:off x="259644" y="2889956"/>
            <a:ext cx="3149600" cy="173848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Identifier les espèces de plantes sources à utiliser et leurs achats éventuels</a:t>
            </a:r>
          </a:p>
        </p:txBody>
      </p:sp>
      <p:sp>
        <p:nvSpPr>
          <p:cNvPr id="11" name="Pentagone 10"/>
          <p:cNvSpPr/>
          <p:nvPr/>
        </p:nvSpPr>
        <p:spPr>
          <a:xfrm>
            <a:off x="4398943" y="2889956"/>
            <a:ext cx="3149600" cy="173848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S'arranger avec </a:t>
            </a:r>
            <a:r>
              <a:rPr lang="fr-FR" dirty="0" smtClean="0"/>
              <a:t>un entrepreneur </a:t>
            </a:r>
            <a:r>
              <a:rPr lang="fr-FR" dirty="0"/>
              <a:t>pour le travail </a:t>
            </a:r>
            <a:r>
              <a:rPr lang="fr-FR" dirty="0" smtClean="0"/>
              <a:t>de </a:t>
            </a:r>
            <a:r>
              <a:rPr lang="fr-FR" dirty="0"/>
              <a:t>préparation du </a:t>
            </a:r>
            <a:r>
              <a:rPr lang="fr-FR" dirty="0" smtClean="0"/>
              <a:t>sol. </a:t>
            </a:r>
            <a:r>
              <a:rPr lang="fr-FR" dirty="0"/>
              <a:t>1-2 semaines.</a:t>
            </a:r>
          </a:p>
        </p:txBody>
      </p:sp>
      <p:sp>
        <p:nvSpPr>
          <p:cNvPr id="12" name="Pentagone 11"/>
          <p:cNvSpPr/>
          <p:nvPr/>
        </p:nvSpPr>
        <p:spPr>
          <a:xfrm>
            <a:off x="8794044" y="2889956"/>
            <a:ext cx="3149600" cy="173848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Réception </a:t>
            </a:r>
            <a:r>
              <a:rPr lang="fr-FR" dirty="0" smtClean="0"/>
              <a:t>des plantes achetées </a:t>
            </a:r>
            <a:r>
              <a:rPr lang="fr-FR" dirty="0"/>
              <a:t>/</a:t>
            </a:r>
          </a:p>
          <a:p>
            <a:pPr algn="ctr"/>
            <a:r>
              <a:rPr lang="fr-FR" dirty="0" smtClean="0"/>
              <a:t>Collection de végétaux dans la </a:t>
            </a:r>
            <a:r>
              <a:rPr lang="fr-FR" dirty="0"/>
              <a:t>pépinière</a:t>
            </a:r>
          </a:p>
        </p:txBody>
      </p:sp>
      <p:sp>
        <p:nvSpPr>
          <p:cNvPr id="14" name="Pentagone 13"/>
          <p:cNvSpPr/>
          <p:nvPr/>
        </p:nvSpPr>
        <p:spPr>
          <a:xfrm>
            <a:off x="1964267" y="4989688"/>
            <a:ext cx="3217333" cy="103857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Jour de la plantation</a:t>
            </a:r>
          </a:p>
          <a:p>
            <a:pPr algn="ctr"/>
            <a:r>
              <a:rPr lang="fr-FR" dirty="0" smtClean="0"/>
              <a:t>(organiser un fête)</a:t>
            </a:r>
            <a:endParaRPr lang="fr-FR" dirty="0"/>
          </a:p>
        </p:txBody>
      </p:sp>
      <p:sp>
        <p:nvSpPr>
          <p:cNvPr id="15" name="Pentagone 14"/>
          <p:cNvSpPr/>
          <p:nvPr/>
        </p:nvSpPr>
        <p:spPr>
          <a:xfrm>
            <a:off x="6632224" y="5034845"/>
            <a:ext cx="3488267" cy="139982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Calendrier de collecte des données</a:t>
            </a:r>
          </a:p>
          <a:p>
            <a:pPr algn="ctr"/>
            <a:r>
              <a:rPr lang="fr-FR"/>
              <a:t>• arbres étiquetés</a:t>
            </a:r>
          </a:p>
          <a:p>
            <a:pPr algn="ctr"/>
            <a:r>
              <a:rPr lang="fr-FR"/>
              <a:t>• fiche DHP, hauteur</a:t>
            </a:r>
          </a:p>
          <a:p>
            <a:pPr algn="ctr"/>
            <a:r>
              <a:rPr lang="fr-FR"/>
              <a:t>• recensement annuel</a:t>
            </a:r>
          </a:p>
        </p:txBody>
      </p:sp>
      <p:sp>
        <p:nvSpPr>
          <p:cNvPr id="16" name="ZoneTexte 15"/>
          <p:cNvSpPr txBox="1"/>
          <p:nvPr/>
        </p:nvSpPr>
        <p:spPr>
          <a:xfrm>
            <a:off x="3409244" y="6250001"/>
            <a:ext cx="2980267" cy="369332"/>
          </a:xfrm>
          <a:prstGeom prst="rect">
            <a:avLst/>
          </a:prstGeom>
          <a:noFill/>
        </p:spPr>
        <p:txBody>
          <a:bodyPr wrap="square" rtlCol="0">
            <a:spAutoFit/>
          </a:bodyPr>
          <a:lstStyle/>
          <a:p>
            <a:pPr algn="ctr"/>
            <a:r>
              <a:rPr lang="fr-FR" dirty="0" smtClean="0">
                <a:solidFill>
                  <a:srgbClr val="008000"/>
                </a:solidFill>
              </a:rPr>
              <a:t>Le diagramme des tâches</a:t>
            </a:r>
            <a:endParaRPr lang="fr-FR" dirty="0">
              <a:solidFill>
                <a:srgbClr val="008000"/>
              </a:solidFill>
            </a:endParaRPr>
          </a:p>
        </p:txBody>
      </p:sp>
    </p:spTree>
    <p:extLst>
      <p:ext uri="{BB962C8B-B14F-4D97-AF65-F5344CB8AC3E}">
        <p14:creationId xmlns:p14="http://schemas.microsoft.com/office/powerpoint/2010/main" val="33267519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56117" y="33202"/>
            <a:ext cx="425604" cy="326933"/>
          </a:xfrm>
        </p:spPr>
        <p:txBody>
          <a:bodyPr/>
          <a:lstStyle/>
          <a:p>
            <a:fld id="{814B13E8-1059-4FEE-952E-0153852B3488}" type="slidenum">
              <a:rPr lang="fr-FR" smtClean="0"/>
              <a:t>19</a:t>
            </a:fld>
            <a:endParaRPr lang="fr-FR" dirty="0"/>
          </a:p>
        </p:txBody>
      </p:sp>
      <p:sp>
        <p:nvSpPr>
          <p:cNvPr id="3" name="Rectangle 2"/>
          <p:cNvSpPr/>
          <p:nvPr/>
        </p:nvSpPr>
        <p:spPr>
          <a:xfrm>
            <a:off x="659819" y="357006"/>
            <a:ext cx="2642134" cy="369332"/>
          </a:xfrm>
          <a:prstGeom prst="rect">
            <a:avLst/>
          </a:prstGeom>
        </p:spPr>
        <p:txBody>
          <a:bodyPr wrap="none">
            <a:spAutoFit/>
          </a:bodyPr>
          <a:lstStyle/>
          <a:p>
            <a:r>
              <a:rPr lang="fr-FR" dirty="0">
                <a:solidFill>
                  <a:srgbClr val="008000"/>
                </a:solidFill>
              </a:rPr>
              <a:t>1quater. </a:t>
            </a:r>
            <a:r>
              <a:rPr lang="fr-FR" b="1" dirty="0">
                <a:solidFill>
                  <a:srgbClr val="008000"/>
                </a:solidFill>
              </a:rPr>
              <a:t>Gestion </a:t>
            </a:r>
            <a:r>
              <a:rPr lang="fr-FR" b="1" dirty="0" smtClean="0">
                <a:solidFill>
                  <a:srgbClr val="008000"/>
                </a:solidFill>
              </a:rPr>
              <a:t>humaine</a:t>
            </a:r>
            <a:endParaRPr lang="fr-FR" b="1" dirty="0">
              <a:solidFill>
                <a:srgbClr val="008000"/>
              </a:solidFill>
            </a:endParaRPr>
          </a:p>
        </p:txBody>
      </p:sp>
      <p:sp>
        <p:nvSpPr>
          <p:cNvPr id="4" name="ZoneTexte 3"/>
          <p:cNvSpPr txBox="1"/>
          <p:nvPr/>
        </p:nvSpPr>
        <p:spPr>
          <a:xfrm>
            <a:off x="5335645" y="196669"/>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5" name="ZoneTexte 4"/>
          <p:cNvSpPr txBox="1"/>
          <p:nvPr/>
        </p:nvSpPr>
        <p:spPr>
          <a:xfrm>
            <a:off x="247224" y="759931"/>
            <a:ext cx="7067977" cy="367990"/>
          </a:xfrm>
          <a:prstGeom prst="rect">
            <a:avLst/>
          </a:prstGeom>
          <a:noFill/>
        </p:spPr>
        <p:txBody>
          <a:bodyPr wrap="square" rtlCol="0">
            <a:spAutoFit/>
          </a:bodyPr>
          <a:lstStyle/>
          <a:p>
            <a:r>
              <a:rPr lang="fr-FR" b="1" dirty="0" smtClean="0">
                <a:solidFill>
                  <a:srgbClr val="FF0000"/>
                </a:solidFill>
              </a:rPr>
              <a:t>Problèmes souvent rencontrés dans les projets de restauration forestière</a:t>
            </a:r>
            <a:endParaRPr lang="fr-FR" b="1" dirty="0">
              <a:solidFill>
                <a:srgbClr val="FF0000"/>
              </a:solidFill>
            </a:endParaRPr>
          </a:p>
        </p:txBody>
      </p:sp>
      <p:sp>
        <p:nvSpPr>
          <p:cNvPr id="6" name="ZoneTexte 5"/>
          <p:cNvSpPr txBox="1"/>
          <p:nvPr/>
        </p:nvSpPr>
        <p:spPr>
          <a:xfrm>
            <a:off x="247224" y="1183816"/>
            <a:ext cx="11561917" cy="5632311"/>
          </a:xfrm>
          <a:prstGeom prst="rect">
            <a:avLst/>
          </a:prstGeom>
          <a:noFill/>
        </p:spPr>
        <p:txBody>
          <a:bodyPr wrap="square" rtlCol="0">
            <a:spAutoFit/>
          </a:bodyPr>
          <a:lstStyle/>
          <a:p>
            <a:pPr marL="342900" indent="-342900" algn="just">
              <a:buFont typeface="+mj-lt"/>
              <a:buAutoNum type="arabicPeriod"/>
            </a:pPr>
            <a:r>
              <a:rPr lang="fr-FR" dirty="0" smtClean="0">
                <a:solidFill>
                  <a:srgbClr val="FF0000"/>
                </a:solidFill>
              </a:rPr>
              <a:t>La </a:t>
            </a:r>
            <a:r>
              <a:rPr lang="fr-FR" b="1" dirty="0" smtClean="0">
                <a:solidFill>
                  <a:srgbClr val="FF0000"/>
                </a:solidFill>
              </a:rPr>
              <a:t>question foncière </a:t>
            </a:r>
            <a:r>
              <a:rPr lang="fr-FR" dirty="0">
                <a:solidFill>
                  <a:srgbClr val="FF0000"/>
                </a:solidFill>
              </a:rPr>
              <a:t>(</a:t>
            </a:r>
            <a:r>
              <a:rPr lang="fr-FR" dirty="0" smtClean="0">
                <a:solidFill>
                  <a:srgbClr val="FF0000"/>
                </a:solidFill>
              </a:rPr>
              <a:t>voir </a:t>
            </a:r>
            <a:r>
              <a:rPr lang="fr-FR" dirty="0">
                <a:solidFill>
                  <a:srgbClr val="FF0000"/>
                </a:solidFill>
              </a:rPr>
              <a:t>le document</a:t>
            </a:r>
            <a:r>
              <a:rPr lang="fr-FR" dirty="0" smtClean="0">
                <a:solidFill>
                  <a:srgbClr val="FF0000"/>
                </a:solidFill>
              </a:rPr>
              <a:t> « </a:t>
            </a:r>
            <a:r>
              <a:rPr lang="fr-FR" i="1" dirty="0" smtClean="0">
                <a:solidFill>
                  <a:srgbClr val="FF0000"/>
                </a:solidFill>
              </a:rPr>
              <a:t>L'Insécurité </a:t>
            </a:r>
            <a:r>
              <a:rPr lang="fr-FR" i="1" dirty="0">
                <a:solidFill>
                  <a:srgbClr val="FF0000"/>
                </a:solidFill>
              </a:rPr>
              <a:t>foncière </a:t>
            </a:r>
            <a:r>
              <a:rPr lang="fr-FR" i="1" dirty="0" smtClean="0">
                <a:solidFill>
                  <a:srgbClr val="FF0000"/>
                </a:solidFill>
              </a:rPr>
              <a:t>dans </a:t>
            </a:r>
            <a:r>
              <a:rPr lang="fr-FR" i="1" dirty="0">
                <a:solidFill>
                  <a:srgbClr val="FF0000"/>
                </a:solidFill>
              </a:rPr>
              <a:t>et </a:t>
            </a:r>
            <a:r>
              <a:rPr lang="fr-FR" i="1" dirty="0" smtClean="0">
                <a:solidFill>
                  <a:srgbClr val="FF0000"/>
                </a:solidFill>
              </a:rPr>
              <a:t>autour </a:t>
            </a:r>
            <a:r>
              <a:rPr lang="fr-FR" i="1" dirty="0">
                <a:solidFill>
                  <a:srgbClr val="FF0000"/>
                </a:solidFill>
              </a:rPr>
              <a:t>des Aires Protégées de Madagascar </a:t>
            </a:r>
            <a:r>
              <a:rPr lang="fr-FR" dirty="0" smtClean="0">
                <a:solidFill>
                  <a:srgbClr val="FF0000"/>
                </a:solidFill>
              </a:rPr>
              <a:t>», </a:t>
            </a:r>
            <a:r>
              <a:rPr lang="fr-FR" dirty="0">
                <a:solidFill>
                  <a:srgbClr val="FF0000"/>
                </a:solidFill>
                <a:hlinkClick r:id="rId2"/>
              </a:rPr>
              <a:t>https://</a:t>
            </a:r>
            <a:r>
              <a:rPr lang="fr-FR" dirty="0" smtClean="0">
                <a:solidFill>
                  <a:srgbClr val="FF0000"/>
                </a:solidFill>
                <a:hlinkClick r:id="rId2"/>
              </a:rPr>
              <a:t>developpementdurable.revues.org/9661?lang=en#text</a:t>
            </a:r>
            <a:r>
              <a:rPr lang="fr-FR" dirty="0" smtClean="0">
                <a:solidFill>
                  <a:srgbClr val="FF0000"/>
                </a:solidFill>
              </a:rPr>
              <a:t> ),</a:t>
            </a:r>
            <a:endParaRPr lang="fr-FR" dirty="0">
              <a:solidFill>
                <a:srgbClr val="FF0000"/>
              </a:solidFill>
            </a:endParaRPr>
          </a:p>
          <a:p>
            <a:pPr marL="342900" indent="-342900" algn="just">
              <a:buFont typeface="+mj-lt"/>
              <a:buAutoNum type="arabicPeriod"/>
            </a:pPr>
            <a:r>
              <a:rPr lang="fr-FR" dirty="0" smtClean="0">
                <a:solidFill>
                  <a:srgbClr val="FF0000"/>
                </a:solidFill>
              </a:rPr>
              <a:t>Les </a:t>
            </a:r>
            <a:r>
              <a:rPr lang="fr-FR" b="1" dirty="0" smtClean="0">
                <a:solidFill>
                  <a:srgbClr val="FF0000"/>
                </a:solidFill>
              </a:rPr>
              <a:t>feux de forêt d’origine humaine </a:t>
            </a:r>
            <a:r>
              <a:rPr lang="fr-FR" dirty="0" smtClean="0">
                <a:solidFill>
                  <a:srgbClr val="FF0000"/>
                </a:solidFill>
              </a:rPr>
              <a:t>(la culture itinérante sur brûlis, le </a:t>
            </a:r>
            <a:r>
              <a:rPr lang="fr-FR" dirty="0" err="1" smtClean="0">
                <a:solidFill>
                  <a:srgbClr val="FF0000"/>
                </a:solidFill>
              </a:rPr>
              <a:t>Tavy</a:t>
            </a:r>
            <a:r>
              <a:rPr lang="fr-FR" dirty="0" smtClean="0">
                <a:solidFill>
                  <a:srgbClr val="FF0000"/>
                </a:solidFill>
              </a:rPr>
              <a:t>, les brûlages des pâturages …).</a:t>
            </a:r>
            <a:endParaRPr lang="fr-FR" dirty="0">
              <a:solidFill>
                <a:srgbClr val="FF0000"/>
              </a:solidFill>
            </a:endParaRPr>
          </a:p>
          <a:p>
            <a:pPr marL="342900" indent="-342900" algn="just">
              <a:buFont typeface="+mj-lt"/>
              <a:buAutoNum type="arabicPeriod"/>
            </a:pPr>
            <a:r>
              <a:rPr lang="fr-FR" dirty="0">
                <a:solidFill>
                  <a:srgbClr val="FF0000"/>
                </a:solidFill>
              </a:rPr>
              <a:t>Le broutage des jeunes plants par le bétail errant dans la forêt ou/et les plantations.</a:t>
            </a:r>
            <a:endParaRPr lang="fr-FR" dirty="0" smtClean="0">
              <a:solidFill>
                <a:srgbClr val="FF0000"/>
              </a:solidFill>
            </a:endParaRPr>
          </a:p>
          <a:p>
            <a:pPr marL="342900" indent="-342900" algn="just">
              <a:buFont typeface="+mj-lt"/>
              <a:buAutoNum type="arabicPeriod"/>
            </a:pPr>
            <a:r>
              <a:rPr lang="fr-FR" dirty="0" smtClean="0">
                <a:solidFill>
                  <a:srgbClr val="FF0000"/>
                </a:solidFill>
              </a:rPr>
              <a:t>Besoins locaux </a:t>
            </a:r>
            <a:r>
              <a:rPr lang="fr-FR" dirty="0">
                <a:solidFill>
                  <a:srgbClr val="FF0000"/>
                </a:solidFill>
              </a:rPr>
              <a:t>de bois en croissance constante </a:t>
            </a:r>
            <a:r>
              <a:rPr lang="fr-FR" dirty="0" smtClean="0">
                <a:solidFill>
                  <a:srgbClr val="FF0000"/>
                </a:solidFill>
              </a:rPr>
              <a:t>(pour le bois de feu, la construction de maisons, de clôtures …)</a:t>
            </a:r>
          </a:p>
          <a:p>
            <a:pPr marL="342900" indent="-342900" algn="just">
              <a:buFont typeface="+mj-lt"/>
              <a:buAutoNum type="arabicPeriod"/>
            </a:pPr>
            <a:r>
              <a:rPr lang="fr-FR" dirty="0" smtClean="0">
                <a:solidFill>
                  <a:srgbClr val="FF0000"/>
                </a:solidFill>
              </a:rPr>
              <a:t>Le </a:t>
            </a:r>
            <a:r>
              <a:rPr lang="fr-FR" b="1" dirty="0" smtClean="0">
                <a:solidFill>
                  <a:srgbClr val="FF0000"/>
                </a:solidFill>
              </a:rPr>
              <a:t>manque de motivation et d’implication des bénéficiaires</a:t>
            </a:r>
            <a:r>
              <a:rPr lang="fr-FR" dirty="0" smtClean="0">
                <a:solidFill>
                  <a:srgbClr val="FF0000"/>
                </a:solidFill>
              </a:rPr>
              <a:t>.</a:t>
            </a:r>
          </a:p>
          <a:p>
            <a:pPr marL="342900" indent="-342900" algn="just">
              <a:buFont typeface="+mj-lt"/>
              <a:buAutoNum type="arabicPeriod"/>
            </a:pPr>
            <a:r>
              <a:rPr lang="fr-FR" dirty="0" smtClean="0">
                <a:solidFill>
                  <a:srgbClr val="FF0000"/>
                </a:solidFill>
              </a:rPr>
              <a:t>Le </a:t>
            </a:r>
            <a:r>
              <a:rPr lang="fr-FR" b="1" dirty="0" smtClean="0">
                <a:solidFill>
                  <a:srgbClr val="FF0000"/>
                </a:solidFill>
              </a:rPr>
              <a:t>vol des jeunes plants</a:t>
            </a:r>
            <a:r>
              <a:rPr lang="fr-FR" dirty="0" smtClean="0">
                <a:solidFill>
                  <a:srgbClr val="FF0000"/>
                </a:solidFill>
              </a:rPr>
              <a:t>, les vols en général, l’insécurité des personnes. Le problème des bandits, </a:t>
            </a:r>
            <a:r>
              <a:rPr lang="fr-FR" dirty="0">
                <a:solidFill>
                  <a:srgbClr val="FF0000"/>
                </a:solidFill>
              </a:rPr>
              <a:t>des </a:t>
            </a:r>
            <a:r>
              <a:rPr lang="fr-FR" dirty="0" err="1">
                <a:solidFill>
                  <a:srgbClr val="FF0000"/>
                </a:solidFill>
              </a:rPr>
              <a:t>dahalo</a:t>
            </a:r>
            <a:r>
              <a:rPr lang="fr-FR" dirty="0">
                <a:solidFill>
                  <a:srgbClr val="FF0000"/>
                </a:solidFill>
              </a:rPr>
              <a:t>),</a:t>
            </a:r>
          </a:p>
          <a:p>
            <a:pPr marL="342900" indent="-342900" algn="just">
              <a:buFont typeface="+mj-lt"/>
              <a:buAutoNum type="arabicPeriod"/>
            </a:pPr>
            <a:r>
              <a:rPr lang="fr-FR" dirty="0" smtClean="0">
                <a:solidFill>
                  <a:srgbClr val="FF0000"/>
                </a:solidFill>
              </a:rPr>
              <a:t>Les </a:t>
            </a:r>
            <a:r>
              <a:rPr lang="fr-FR" b="1" dirty="0" smtClean="0">
                <a:solidFill>
                  <a:srgbClr val="FF0000"/>
                </a:solidFill>
              </a:rPr>
              <a:t>rats </a:t>
            </a:r>
            <a:r>
              <a:rPr lang="fr-FR" b="1" dirty="0">
                <a:solidFill>
                  <a:srgbClr val="FF0000"/>
                </a:solidFill>
              </a:rPr>
              <a:t>mangent </a:t>
            </a:r>
            <a:r>
              <a:rPr lang="fr-FR" b="1" dirty="0" smtClean="0">
                <a:solidFill>
                  <a:srgbClr val="FF0000"/>
                </a:solidFill>
              </a:rPr>
              <a:t>les graines</a:t>
            </a:r>
            <a:r>
              <a:rPr lang="fr-FR" dirty="0" smtClean="0">
                <a:solidFill>
                  <a:srgbClr val="FF0000"/>
                </a:solidFill>
              </a:rPr>
              <a:t>,</a:t>
            </a:r>
            <a:endParaRPr lang="fr-FR" dirty="0">
              <a:solidFill>
                <a:srgbClr val="FF0000"/>
              </a:solidFill>
            </a:endParaRPr>
          </a:p>
          <a:p>
            <a:pPr marL="342900" indent="-342900" algn="just">
              <a:buFont typeface="+mj-lt"/>
              <a:buAutoNum type="arabicPeriod"/>
            </a:pPr>
            <a:r>
              <a:rPr lang="fr-FR" dirty="0" smtClean="0">
                <a:solidFill>
                  <a:srgbClr val="FF0000"/>
                </a:solidFill>
              </a:rPr>
              <a:t>La</a:t>
            </a:r>
            <a:r>
              <a:rPr lang="fr-FR" b="1" dirty="0" smtClean="0">
                <a:solidFill>
                  <a:srgbClr val="FF0000"/>
                </a:solidFill>
              </a:rPr>
              <a:t> lutte contre les plantes envahissantes (invasions des pins, goyaviers, </a:t>
            </a:r>
            <a:r>
              <a:rPr lang="fr-FR" b="1" i="1" dirty="0" smtClean="0">
                <a:solidFill>
                  <a:srgbClr val="FF0000"/>
                </a:solidFill>
              </a:rPr>
              <a:t>Erica </a:t>
            </a:r>
            <a:r>
              <a:rPr lang="fr-FR" b="1" i="1" dirty="0" err="1" smtClean="0">
                <a:solidFill>
                  <a:srgbClr val="FF0000"/>
                </a:solidFill>
              </a:rPr>
              <a:t>sp</a:t>
            </a:r>
            <a:r>
              <a:rPr lang="fr-FR" b="1" i="1" dirty="0" smtClean="0">
                <a:solidFill>
                  <a:srgbClr val="FF0000"/>
                </a:solidFill>
              </a:rPr>
              <a:t>., Rubus </a:t>
            </a:r>
            <a:r>
              <a:rPr lang="fr-FR" b="1" dirty="0" smtClean="0">
                <a:solidFill>
                  <a:srgbClr val="FF0000"/>
                </a:solidFill>
              </a:rPr>
              <a:t>…)</a:t>
            </a:r>
            <a:r>
              <a:rPr lang="fr-FR" dirty="0" smtClean="0">
                <a:solidFill>
                  <a:srgbClr val="FF0000"/>
                </a:solidFill>
              </a:rPr>
              <a:t>,</a:t>
            </a:r>
          </a:p>
          <a:p>
            <a:pPr marL="342900" indent="-342900" algn="just">
              <a:buFont typeface="+mj-lt"/>
              <a:buAutoNum type="arabicPeriod"/>
            </a:pPr>
            <a:r>
              <a:rPr lang="fr-FR" dirty="0" smtClean="0">
                <a:solidFill>
                  <a:srgbClr val="FF0000"/>
                </a:solidFill>
              </a:rPr>
              <a:t>Souvent, le </a:t>
            </a:r>
            <a:r>
              <a:rPr lang="fr-FR" b="1" dirty="0" smtClean="0">
                <a:solidFill>
                  <a:srgbClr val="FF0000"/>
                </a:solidFill>
              </a:rPr>
              <a:t>manque de surveillance et de suivi du projet, sur le </a:t>
            </a:r>
            <a:r>
              <a:rPr lang="fr-FR" b="1" dirty="0">
                <a:solidFill>
                  <a:srgbClr val="FF0000"/>
                </a:solidFill>
              </a:rPr>
              <a:t>long </a:t>
            </a:r>
            <a:r>
              <a:rPr lang="fr-FR" b="1" dirty="0" smtClean="0">
                <a:solidFill>
                  <a:srgbClr val="FF0000"/>
                </a:solidFill>
              </a:rPr>
              <a:t>terme, </a:t>
            </a:r>
            <a:r>
              <a:rPr lang="fr-FR" b="1" i="1" dirty="0" smtClean="0">
                <a:solidFill>
                  <a:srgbClr val="FF0000"/>
                </a:solidFill>
              </a:rPr>
              <a:t>souvent à cause de défauts de financement du projet sur le long terme</a:t>
            </a:r>
            <a:r>
              <a:rPr lang="fr-FR" dirty="0" smtClean="0">
                <a:solidFill>
                  <a:srgbClr val="FF0000"/>
                </a:solidFill>
              </a:rPr>
              <a:t>…</a:t>
            </a:r>
          </a:p>
          <a:p>
            <a:pPr marL="342900" indent="-342900" algn="just">
              <a:buFont typeface="+mj-lt"/>
              <a:buAutoNum type="arabicPeriod"/>
            </a:pPr>
            <a:r>
              <a:rPr lang="fr-FR" dirty="0" smtClean="0">
                <a:solidFill>
                  <a:srgbClr val="FF0000"/>
                </a:solidFill>
              </a:rPr>
              <a:t>Le </a:t>
            </a:r>
            <a:r>
              <a:rPr lang="fr-FR" dirty="0">
                <a:solidFill>
                  <a:srgbClr val="FF0000"/>
                </a:solidFill>
              </a:rPr>
              <a:t>transport des jeunes plantes de la pépinière jusqu’au lieu de reboisement entraine la </a:t>
            </a:r>
            <a:r>
              <a:rPr lang="fr-FR" b="1" dirty="0">
                <a:solidFill>
                  <a:srgbClr val="FF0000"/>
                </a:solidFill>
              </a:rPr>
              <a:t>fragilité des jeunes plantes </a:t>
            </a:r>
            <a:r>
              <a:rPr lang="fr-FR" dirty="0" smtClean="0">
                <a:solidFill>
                  <a:srgbClr val="FF0000"/>
                </a:solidFill>
              </a:rPr>
              <a:t>=&gt; </a:t>
            </a:r>
            <a:r>
              <a:rPr lang="fr-FR" i="1" dirty="0" smtClean="0">
                <a:solidFill>
                  <a:srgbClr val="FF0000"/>
                </a:solidFill>
              </a:rPr>
              <a:t>ce qui a un impact </a:t>
            </a:r>
            <a:r>
              <a:rPr lang="fr-FR" i="1" dirty="0">
                <a:solidFill>
                  <a:srgbClr val="FF0000"/>
                </a:solidFill>
              </a:rPr>
              <a:t>sur </a:t>
            </a:r>
            <a:r>
              <a:rPr lang="fr-FR" i="1" dirty="0" smtClean="0">
                <a:solidFill>
                  <a:srgbClr val="FF0000"/>
                </a:solidFill>
              </a:rPr>
              <a:t>leur </a:t>
            </a:r>
            <a:r>
              <a:rPr lang="fr-FR" i="1" dirty="0">
                <a:solidFill>
                  <a:srgbClr val="FF0000"/>
                </a:solidFill>
              </a:rPr>
              <a:t>taux de croissance </a:t>
            </a:r>
            <a:r>
              <a:rPr lang="fr-FR" i="1" dirty="0" smtClean="0">
                <a:solidFill>
                  <a:srgbClr val="FF0000"/>
                </a:solidFill>
              </a:rPr>
              <a:t>et sur le </a:t>
            </a:r>
            <a:r>
              <a:rPr lang="fr-FR" i="1" dirty="0">
                <a:solidFill>
                  <a:srgbClr val="FF0000"/>
                </a:solidFill>
              </a:rPr>
              <a:t>taux de </a:t>
            </a:r>
            <a:r>
              <a:rPr lang="fr-FR" i="1" dirty="0" smtClean="0">
                <a:solidFill>
                  <a:srgbClr val="FF0000"/>
                </a:solidFill>
              </a:rPr>
              <a:t>réussite</a:t>
            </a:r>
            <a:r>
              <a:rPr lang="fr-FR" i="1" dirty="0">
                <a:solidFill>
                  <a:srgbClr val="FF0000"/>
                </a:solidFill>
              </a:rPr>
              <a:t> </a:t>
            </a:r>
            <a:r>
              <a:rPr lang="fr-FR" i="1" dirty="0" smtClean="0">
                <a:solidFill>
                  <a:srgbClr val="FF0000"/>
                </a:solidFill>
              </a:rPr>
              <a:t>du reboisement</a:t>
            </a:r>
            <a:r>
              <a:rPr lang="fr-FR" dirty="0" smtClean="0">
                <a:solidFill>
                  <a:srgbClr val="FF0000"/>
                </a:solidFill>
              </a:rPr>
              <a:t>.</a:t>
            </a:r>
          </a:p>
          <a:p>
            <a:pPr marL="342900" indent="-342900" algn="just">
              <a:buFont typeface="+mj-lt"/>
              <a:buAutoNum type="arabicPeriod"/>
            </a:pPr>
            <a:r>
              <a:rPr lang="fr-FR" dirty="0">
                <a:solidFill>
                  <a:srgbClr val="FF0000"/>
                </a:solidFill>
              </a:rPr>
              <a:t>La plupart des terrains réservés pour la reforestation </a:t>
            </a:r>
            <a:r>
              <a:rPr lang="fr-FR" dirty="0" smtClean="0">
                <a:solidFill>
                  <a:srgbClr val="FF0000"/>
                </a:solidFill>
              </a:rPr>
              <a:t>sont souvent </a:t>
            </a:r>
            <a:r>
              <a:rPr lang="fr-FR" dirty="0">
                <a:solidFill>
                  <a:srgbClr val="FF0000"/>
                </a:solidFill>
              </a:rPr>
              <a:t>des terrains vraiment </a:t>
            </a:r>
            <a:r>
              <a:rPr lang="fr-FR" i="1" dirty="0">
                <a:solidFill>
                  <a:srgbClr val="FF0000"/>
                </a:solidFill>
              </a:rPr>
              <a:t>dégradés et stériles </a:t>
            </a:r>
            <a:r>
              <a:rPr lang="fr-FR" dirty="0">
                <a:solidFill>
                  <a:srgbClr val="FF0000"/>
                </a:solidFill>
              </a:rPr>
              <a:t>(ils demandent beaucoup d’efforts et d’investissements</a:t>
            </a:r>
            <a:r>
              <a:rPr lang="fr-FR" dirty="0" smtClean="0">
                <a:solidFill>
                  <a:srgbClr val="FF0000"/>
                </a:solidFill>
              </a:rPr>
              <a:t>).</a:t>
            </a:r>
          </a:p>
          <a:p>
            <a:pPr marL="342900" indent="-342900" algn="just">
              <a:buFont typeface="+mj-lt"/>
              <a:buAutoNum type="arabicPeriod"/>
            </a:pPr>
            <a:r>
              <a:rPr lang="fr-FR" dirty="0">
                <a:solidFill>
                  <a:srgbClr val="FF0000"/>
                </a:solidFill>
              </a:rPr>
              <a:t>Collecte illicite des </a:t>
            </a:r>
            <a:r>
              <a:rPr lang="fr-FR" dirty="0" smtClean="0">
                <a:solidFill>
                  <a:srgbClr val="FF0000"/>
                </a:solidFill>
              </a:rPr>
              <a:t>espèces </a:t>
            </a:r>
            <a:r>
              <a:rPr lang="fr-FR" dirty="0">
                <a:solidFill>
                  <a:srgbClr val="FF0000"/>
                </a:solidFill>
              </a:rPr>
              <a:t>floristiques ou </a:t>
            </a:r>
            <a:r>
              <a:rPr lang="fr-FR" dirty="0" smtClean="0">
                <a:solidFill>
                  <a:srgbClr val="FF0000"/>
                </a:solidFill>
              </a:rPr>
              <a:t>faunistiques (trafics animaux, plantes …), source de revenus.</a:t>
            </a:r>
          </a:p>
          <a:p>
            <a:pPr marL="342900" indent="-342900" algn="just">
              <a:buFont typeface="+mj-lt"/>
              <a:buAutoNum type="arabicPeriod"/>
            </a:pPr>
            <a:r>
              <a:rPr lang="fr-FR" dirty="0">
                <a:solidFill>
                  <a:srgbClr val="FF0000"/>
                </a:solidFill>
              </a:rPr>
              <a:t>La tradition (la culture la religion </a:t>
            </a:r>
            <a:r>
              <a:rPr lang="fr-FR" dirty="0" smtClean="0">
                <a:solidFill>
                  <a:srgbClr val="FF0000"/>
                </a:solidFill>
              </a:rPr>
              <a:t>traditionnelles, les tabous (</a:t>
            </a:r>
            <a:r>
              <a:rPr lang="fr-FR" dirty="0" err="1" smtClean="0">
                <a:solidFill>
                  <a:srgbClr val="FF0000"/>
                </a:solidFill>
              </a:rPr>
              <a:t>fady</a:t>
            </a:r>
            <a:r>
              <a:rPr lang="fr-FR" dirty="0" smtClean="0">
                <a:solidFill>
                  <a:srgbClr val="FF0000"/>
                </a:solidFill>
              </a:rPr>
              <a:t>) …)</a:t>
            </a:r>
            <a:r>
              <a:rPr lang="fr-FR" b="1" dirty="0" smtClean="0">
                <a:solidFill>
                  <a:srgbClr val="FF0000"/>
                </a:solidFill>
              </a:rPr>
              <a:t>.</a:t>
            </a:r>
            <a:endParaRPr lang="fr-FR" dirty="0" smtClean="0">
              <a:solidFill>
                <a:srgbClr val="FF0000"/>
              </a:solidFill>
            </a:endParaRPr>
          </a:p>
          <a:p>
            <a:pPr algn="just"/>
            <a:endParaRPr lang="fr-FR" dirty="0" smtClean="0"/>
          </a:p>
          <a:p>
            <a:pPr marL="285750" indent="-285750" algn="just">
              <a:buFont typeface="Wingdings" panose="05000000000000000000" pitchFamily="2" charset="2"/>
              <a:buChar char="Ø"/>
            </a:pPr>
            <a:r>
              <a:rPr lang="fr-FR" dirty="0" smtClean="0">
                <a:solidFill>
                  <a:srgbClr val="FF0000"/>
                </a:solidFill>
              </a:rPr>
              <a:t>Toutes ces causes font que les </a:t>
            </a:r>
            <a:r>
              <a:rPr lang="fr-FR" i="1" dirty="0" smtClean="0">
                <a:solidFill>
                  <a:srgbClr val="FF0000"/>
                </a:solidFill>
              </a:rPr>
              <a:t>projets </a:t>
            </a:r>
            <a:r>
              <a:rPr lang="fr-FR" i="1" dirty="0">
                <a:solidFill>
                  <a:srgbClr val="FF0000"/>
                </a:solidFill>
              </a:rPr>
              <a:t>de restauration forestière </a:t>
            </a:r>
            <a:r>
              <a:rPr lang="fr-FR" i="1" dirty="0" smtClean="0">
                <a:solidFill>
                  <a:srgbClr val="FF0000"/>
                </a:solidFill>
              </a:rPr>
              <a:t>à Madagascar</a:t>
            </a:r>
            <a:r>
              <a:rPr lang="fr-FR" dirty="0" smtClean="0">
                <a:solidFill>
                  <a:srgbClr val="FF0000"/>
                </a:solidFill>
              </a:rPr>
              <a:t>, </a:t>
            </a:r>
            <a:r>
              <a:rPr lang="fr-FR" b="1" dirty="0" smtClean="0">
                <a:solidFill>
                  <a:srgbClr val="FF0000"/>
                </a:solidFill>
              </a:rPr>
              <a:t>sont à </a:t>
            </a:r>
            <a:r>
              <a:rPr lang="fr-FR" b="1" dirty="0">
                <a:solidFill>
                  <a:srgbClr val="FF0000"/>
                </a:solidFill>
              </a:rPr>
              <a:t>petite échelle, en petit </a:t>
            </a:r>
            <a:r>
              <a:rPr lang="fr-FR" b="1" dirty="0" smtClean="0">
                <a:solidFill>
                  <a:srgbClr val="FF0000"/>
                </a:solidFill>
              </a:rPr>
              <a:t>nombre et </a:t>
            </a:r>
            <a:r>
              <a:rPr lang="fr-FR" b="1" dirty="0">
                <a:solidFill>
                  <a:srgbClr val="FF0000"/>
                </a:solidFill>
              </a:rPr>
              <a:t>relativement </a:t>
            </a:r>
            <a:r>
              <a:rPr lang="fr-FR" b="1" dirty="0" smtClean="0">
                <a:solidFill>
                  <a:srgbClr val="FF0000"/>
                </a:solidFill>
              </a:rPr>
              <a:t>inefficaces</a:t>
            </a:r>
            <a:r>
              <a:rPr lang="fr-FR" dirty="0" smtClean="0">
                <a:solidFill>
                  <a:srgbClr val="FF0000"/>
                </a:solidFill>
              </a:rPr>
              <a:t>.</a:t>
            </a:r>
            <a:endParaRPr lang="fr-FR" dirty="0">
              <a:solidFill>
                <a:srgbClr val="FF0000"/>
              </a:solidFill>
            </a:endParaRPr>
          </a:p>
        </p:txBody>
      </p:sp>
    </p:spTree>
    <p:extLst>
      <p:ext uri="{BB962C8B-B14F-4D97-AF65-F5344CB8AC3E}">
        <p14:creationId xmlns:p14="http://schemas.microsoft.com/office/powerpoint/2010/main" val="7662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14B13E8-1059-4FEE-952E-0153852B3488}" type="slidenum">
              <a:rPr lang="fr-FR" smtClean="0"/>
              <a:t>2</a:t>
            </a:fld>
            <a:endParaRPr lang="fr-FR"/>
          </a:p>
        </p:txBody>
      </p:sp>
      <p:sp>
        <p:nvSpPr>
          <p:cNvPr id="3" name="ZoneTexte 5"/>
          <p:cNvSpPr txBox="1">
            <a:spLocks noChangeArrowheads="1"/>
          </p:cNvSpPr>
          <p:nvPr/>
        </p:nvSpPr>
        <p:spPr bwMode="auto">
          <a:xfrm>
            <a:off x="2765425" y="5824538"/>
            <a:ext cx="70802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fr-FR" altLang="fr-FR" sz="2400" smtClean="0">
                <a:solidFill>
                  <a:srgbClr val="008000"/>
                </a:solidFill>
              </a:rPr>
              <a:t>Initié </a:t>
            </a:r>
            <a:r>
              <a:rPr lang="fr-FR" altLang="fr-FR" sz="2400" dirty="0">
                <a:solidFill>
                  <a:srgbClr val="008000"/>
                </a:solidFill>
              </a:rPr>
              <a:t>par l’Association UN REGARD UNE VIE (URUV).</a:t>
            </a:r>
          </a:p>
          <a:p>
            <a:pPr algn="ctr" eaLnBrk="1" hangingPunct="1">
              <a:lnSpc>
                <a:spcPct val="100000"/>
              </a:lnSpc>
              <a:spcBef>
                <a:spcPct val="0"/>
              </a:spcBef>
              <a:buFont typeface="Arial" panose="020B0604020202020204" pitchFamily="34" charset="0"/>
              <a:buNone/>
            </a:pPr>
            <a:r>
              <a:rPr lang="fr-FR" altLang="fr-FR" sz="2400" dirty="0">
                <a:solidFill>
                  <a:srgbClr val="008000"/>
                </a:solidFill>
              </a:rPr>
              <a:t>Site : </a:t>
            </a:r>
            <a:r>
              <a:rPr lang="fr-FR" sz="2400" b="1" u="sng" dirty="0" smtClean="0">
                <a:hlinkClick r:id="rId2"/>
              </a:rPr>
              <a:t>http</a:t>
            </a:r>
            <a:r>
              <a:rPr lang="fr-FR" sz="2400" b="1" u="sng" dirty="0">
                <a:hlinkClick r:id="rId2"/>
              </a:rPr>
              <a:t>://www.un-regard-une-vie.org</a:t>
            </a:r>
            <a:r>
              <a:rPr lang="fr-FR" sz="2400" b="1" u="sng" dirty="0" smtClean="0">
                <a:hlinkClick r:id="rId2"/>
              </a:rPr>
              <a:t>/</a:t>
            </a:r>
            <a:endParaRPr lang="fr-FR" sz="1200" b="1" u="sng" dirty="0" smtClean="0"/>
          </a:p>
          <a:p>
            <a:pPr algn="ctr" eaLnBrk="1" hangingPunct="1">
              <a:lnSpc>
                <a:spcPct val="100000"/>
              </a:lnSpc>
              <a:spcBef>
                <a:spcPct val="0"/>
              </a:spcBef>
              <a:buNone/>
            </a:pPr>
            <a:r>
              <a:rPr lang="fr-FR" altLang="fr-FR" sz="1200" b="1" dirty="0" smtClean="0">
                <a:solidFill>
                  <a:srgbClr val="008000"/>
                </a:solidFill>
              </a:rPr>
              <a:t>(</a:t>
            </a:r>
            <a:r>
              <a:rPr lang="fr-FR" altLang="fr-FR" sz="1200" dirty="0">
                <a:solidFill>
                  <a:srgbClr val="008000"/>
                </a:solidFill>
                <a:hlinkClick r:id="rId3"/>
              </a:rPr>
              <a:t>http://www.u-r-u-v.asso-web.com</a:t>
            </a:r>
            <a:r>
              <a:rPr lang="fr-FR" altLang="fr-FR" sz="1200" dirty="0" smtClean="0">
                <a:solidFill>
                  <a:srgbClr val="008000"/>
                </a:solidFill>
                <a:hlinkClick r:id="rId3"/>
              </a:rPr>
              <a:t>/</a:t>
            </a:r>
            <a:r>
              <a:rPr lang="fr-FR" altLang="fr-FR" sz="1200" b="1" dirty="0" smtClean="0">
                <a:solidFill>
                  <a:srgbClr val="008000"/>
                </a:solidFill>
              </a:rPr>
              <a:t>)</a:t>
            </a:r>
            <a:endParaRPr lang="fr-FR" altLang="fr-FR" sz="2400" dirty="0">
              <a:solidFill>
                <a:srgbClr val="008000"/>
              </a:solidFill>
            </a:endParaRPr>
          </a:p>
        </p:txBody>
      </p:sp>
      <p:pic>
        <p:nvPicPr>
          <p:cNvPr id="4" name="Imag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62388" y="1325563"/>
            <a:ext cx="4465637"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462580" y="351771"/>
            <a:ext cx="11504078" cy="707886"/>
          </a:xfrm>
          <a:prstGeom prst="rect">
            <a:avLst/>
          </a:prstGeom>
          <a:noFill/>
          <a:ln>
            <a:solidFill>
              <a:srgbClr val="008000"/>
            </a:solidFill>
          </a:ln>
        </p:spPr>
        <p:txBody>
          <a:bodyPr wrap="square" rtlCol="0">
            <a:spAutoFit/>
          </a:bodyPr>
          <a:lstStyle/>
          <a:p>
            <a:pPr algn="ctr"/>
            <a:r>
              <a:rPr lang="fr-FR" sz="4000" b="1" dirty="0" smtClean="0">
                <a:solidFill>
                  <a:srgbClr val="008000"/>
                </a:solidFill>
              </a:rPr>
              <a:t>Projet de création de forêt littorale tropicale jardinée</a:t>
            </a:r>
            <a:endParaRPr lang="fr-FR" sz="4000" b="1" dirty="0">
              <a:solidFill>
                <a:srgbClr val="008000"/>
              </a:solidFill>
            </a:endParaRPr>
          </a:p>
        </p:txBody>
      </p:sp>
    </p:spTree>
    <p:extLst>
      <p:ext uri="{BB962C8B-B14F-4D97-AF65-F5344CB8AC3E}">
        <p14:creationId xmlns:p14="http://schemas.microsoft.com/office/powerpoint/2010/main" val="15060492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14B13E8-1059-4FEE-952E-0153852B3488}" type="slidenum">
              <a:rPr lang="fr-FR" smtClean="0"/>
              <a:t>20</a:t>
            </a:fld>
            <a:endParaRPr lang="fr-FR"/>
          </a:p>
        </p:txBody>
      </p:sp>
      <p:pic>
        <p:nvPicPr>
          <p:cNvPr id="3" name="Picture 8" descr="IMG_7648"/>
          <p:cNvPicPr>
            <a:picLocks noChangeAspect="1" noChangeArrowheads="1"/>
          </p:cNvPicPr>
          <p:nvPr/>
        </p:nvPicPr>
        <p:blipFill>
          <a:blip r:embed="rId2" cstate="print"/>
          <a:srcRect/>
          <a:stretch>
            <a:fillRect/>
          </a:stretch>
        </p:blipFill>
        <p:spPr bwMode="auto">
          <a:xfrm>
            <a:off x="152400" y="3079750"/>
            <a:ext cx="2819400" cy="1879600"/>
          </a:xfrm>
          <a:prstGeom prst="rect">
            <a:avLst/>
          </a:prstGeom>
          <a:noFill/>
          <a:ln w="9525">
            <a:noFill/>
            <a:miter lim="800000"/>
            <a:headEnd/>
            <a:tailEnd/>
          </a:ln>
        </p:spPr>
      </p:pic>
      <p:pic>
        <p:nvPicPr>
          <p:cNvPr id="4" name="Picture 9" descr="7coupe"/>
          <p:cNvPicPr>
            <a:picLocks noChangeAspect="1" noChangeArrowheads="1"/>
          </p:cNvPicPr>
          <p:nvPr/>
        </p:nvPicPr>
        <p:blipFill>
          <a:blip r:embed="rId3" cstate="print"/>
          <a:srcRect/>
          <a:stretch>
            <a:fillRect/>
          </a:stretch>
        </p:blipFill>
        <p:spPr bwMode="auto">
          <a:xfrm>
            <a:off x="3048000" y="1676400"/>
            <a:ext cx="2838450" cy="1892300"/>
          </a:xfrm>
          <a:prstGeom prst="rect">
            <a:avLst/>
          </a:prstGeom>
          <a:noFill/>
          <a:ln w="9525">
            <a:noFill/>
            <a:miter lim="800000"/>
            <a:headEnd/>
            <a:tailEnd/>
          </a:ln>
        </p:spPr>
      </p:pic>
      <p:pic>
        <p:nvPicPr>
          <p:cNvPr id="5" name="Picture 13" descr="DSCF4681"/>
          <p:cNvPicPr>
            <a:picLocks noChangeAspect="1" noChangeArrowheads="1"/>
          </p:cNvPicPr>
          <p:nvPr/>
        </p:nvPicPr>
        <p:blipFill>
          <a:blip r:embed="rId4" cstate="print"/>
          <a:srcRect/>
          <a:stretch>
            <a:fillRect/>
          </a:stretch>
        </p:blipFill>
        <p:spPr bwMode="auto">
          <a:xfrm>
            <a:off x="3048000" y="3657600"/>
            <a:ext cx="2819400" cy="2114550"/>
          </a:xfrm>
          <a:prstGeom prst="rect">
            <a:avLst/>
          </a:prstGeom>
          <a:noFill/>
          <a:ln w="9525">
            <a:noFill/>
            <a:miter lim="800000"/>
            <a:headEnd/>
            <a:tailEnd/>
          </a:ln>
        </p:spPr>
      </p:pic>
      <p:pic>
        <p:nvPicPr>
          <p:cNvPr id="6" name="Picture 14" descr="Chasse2"/>
          <p:cNvPicPr>
            <a:picLocks noChangeAspect="1" noChangeArrowheads="1"/>
          </p:cNvPicPr>
          <p:nvPr/>
        </p:nvPicPr>
        <p:blipFill>
          <a:blip r:embed="rId5" cstate="print"/>
          <a:srcRect/>
          <a:stretch>
            <a:fillRect/>
          </a:stretch>
        </p:blipFill>
        <p:spPr bwMode="auto">
          <a:xfrm>
            <a:off x="6019800" y="2730500"/>
            <a:ext cx="2990850" cy="1993900"/>
          </a:xfrm>
          <a:prstGeom prst="rect">
            <a:avLst/>
          </a:prstGeom>
          <a:noFill/>
          <a:ln w="9525">
            <a:noFill/>
            <a:miter lim="800000"/>
            <a:headEnd/>
            <a:tailEnd/>
          </a:ln>
        </p:spPr>
      </p:pic>
      <p:pic>
        <p:nvPicPr>
          <p:cNvPr id="7" name="Picture 15" descr="PiegeLemuriens6"/>
          <p:cNvPicPr>
            <a:picLocks noChangeAspect="1" noChangeArrowheads="1"/>
          </p:cNvPicPr>
          <p:nvPr/>
        </p:nvPicPr>
        <p:blipFill>
          <a:blip r:embed="rId6" cstate="print"/>
          <a:srcRect/>
          <a:stretch>
            <a:fillRect/>
          </a:stretch>
        </p:blipFill>
        <p:spPr bwMode="auto">
          <a:xfrm>
            <a:off x="6042025" y="4787900"/>
            <a:ext cx="2949575" cy="1993900"/>
          </a:xfrm>
          <a:prstGeom prst="rect">
            <a:avLst/>
          </a:prstGeom>
          <a:noFill/>
          <a:ln w="9525">
            <a:noFill/>
            <a:miter lim="800000"/>
            <a:headEnd/>
            <a:tailEnd/>
          </a:ln>
        </p:spPr>
      </p:pic>
      <p:pic>
        <p:nvPicPr>
          <p:cNvPr id="8" name="Picture 16" descr="IMG_7767"/>
          <p:cNvPicPr preferRelativeResize="0">
            <a:picLocks noChangeAspect="1" noChangeArrowheads="1"/>
          </p:cNvPicPr>
          <p:nvPr/>
        </p:nvPicPr>
        <p:blipFill>
          <a:blip r:embed="rId7" cstate="print"/>
          <a:srcRect/>
          <a:stretch>
            <a:fillRect/>
          </a:stretch>
        </p:blipFill>
        <p:spPr bwMode="auto">
          <a:xfrm>
            <a:off x="152400" y="5060950"/>
            <a:ext cx="2819400" cy="1644650"/>
          </a:xfrm>
          <a:prstGeom prst="rect">
            <a:avLst/>
          </a:prstGeom>
          <a:noFill/>
          <a:ln w="9525">
            <a:noFill/>
            <a:miter lim="800000"/>
            <a:headEnd/>
            <a:tailEnd/>
          </a:ln>
        </p:spPr>
      </p:pic>
      <p:sp>
        <p:nvSpPr>
          <p:cNvPr id="9" name="Text Box 17"/>
          <p:cNvSpPr txBox="1">
            <a:spLocks noChangeArrowheads="1"/>
          </p:cNvSpPr>
          <p:nvPr/>
        </p:nvSpPr>
        <p:spPr bwMode="auto">
          <a:xfrm>
            <a:off x="152400" y="1219200"/>
            <a:ext cx="2743200" cy="830997"/>
          </a:xfrm>
          <a:prstGeom prst="rect">
            <a:avLst/>
          </a:prstGeom>
          <a:noFill/>
          <a:ln w="9525">
            <a:noFill/>
            <a:miter lim="800000"/>
            <a:headEnd/>
            <a:tailEnd/>
          </a:ln>
        </p:spPr>
        <p:txBody>
          <a:bodyPr>
            <a:spAutoFit/>
          </a:bodyPr>
          <a:lstStyle/>
          <a:p>
            <a:pPr marL="342900" indent="-342900" algn="ctr">
              <a:spcBef>
                <a:spcPct val="50000"/>
              </a:spcBef>
              <a:buFontTx/>
              <a:buAutoNum type="arabicPeriod"/>
            </a:pPr>
            <a:r>
              <a:rPr lang="en-US" sz="1200" dirty="0" smtClean="0">
                <a:solidFill>
                  <a:srgbClr val="FF0000"/>
                </a:solidFill>
              </a:rPr>
              <a:t>Tavy</a:t>
            </a:r>
            <a:r>
              <a:rPr lang="en-US" sz="1200" dirty="0">
                <a:solidFill>
                  <a:srgbClr val="FF0000"/>
                </a:solidFill>
              </a:rPr>
              <a:t/>
            </a:r>
            <a:br>
              <a:rPr lang="en-US" sz="1200" dirty="0">
                <a:solidFill>
                  <a:srgbClr val="FF0000"/>
                </a:solidFill>
              </a:rPr>
            </a:br>
            <a:r>
              <a:rPr lang="fr-FR" sz="1200" dirty="0" smtClean="0">
                <a:solidFill>
                  <a:srgbClr val="FF0000"/>
                </a:solidFill>
              </a:rPr>
              <a:t>feu de brousse</a:t>
            </a:r>
            <a:br>
              <a:rPr lang="fr-FR" sz="1200" dirty="0" smtClean="0">
                <a:solidFill>
                  <a:srgbClr val="FF0000"/>
                </a:solidFill>
              </a:rPr>
            </a:br>
            <a:r>
              <a:rPr lang="fr-FR" sz="1200" dirty="0" smtClean="0">
                <a:solidFill>
                  <a:srgbClr val="FF0000"/>
                </a:solidFill>
              </a:rPr>
              <a:t>Déforestation </a:t>
            </a:r>
            <a:br>
              <a:rPr lang="fr-FR" sz="1200" dirty="0" smtClean="0">
                <a:solidFill>
                  <a:srgbClr val="FF0000"/>
                </a:solidFill>
              </a:rPr>
            </a:br>
            <a:r>
              <a:rPr lang="fr-FR" sz="1200" dirty="0" smtClean="0">
                <a:solidFill>
                  <a:srgbClr val="FF0000"/>
                </a:solidFill>
              </a:rPr>
              <a:t>Erosion</a:t>
            </a:r>
            <a:endParaRPr lang="fr-FR" sz="1200" dirty="0">
              <a:solidFill>
                <a:srgbClr val="FF0000"/>
              </a:solidFill>
            </a:endParaRPr>
          </a:p>
        </p:txBody>
      </p:sp>
      <p:sp>
        <p:nvSpPr>
          <p:cNvPr id="10" name="Text Box 18"/>
          <p:cNvSpPr txBox="1">
            <a:spLocks noChangeArrowheads="1"/>
          </p:cNvSpPr>
          <p:nvPr/>
        </p:nvSpPr>
        <p:spPr bwMode="auto">
          <a:xfrm>
            <a:off x="3048000" y="5883275"/>
            <a:ext cx="2743200" cy="276999"/>
          </a:xfrm>
          <a:prstGeom prst="rect">
            <a:avLst/>
          </a:prstGeom>
          <a:noFill/>
          <a:ln w="9525">
            <a:noFill/>
            <a:miter lim="800000"/>
            <a:headEnd/>
            <a:tailEnd/>
          </a:ln>
        </p:spPr>
        <p:txBody>
          <a:bodyPr>
            <a:spAutoFit/>
          </a:bodyPr>
          <a:lstStyle/>
          <a:p>
            <a:pPr algn="ctr">
              <a:spcBef>
                <a:spcPct val="50000"/>
              </a:spcBef>
            </a:pPr>
            <a:r>
              <a:rPr lang="en-US" sz="1200" dirty="0">
                <a:solidFill>
                  <a:srgbClr val="FF0000"/>
                </a:solidFill>
              </a:rPr>
              <a:t>2. </a:t>
            </a:r>
            <a:r>
              <a:rPr lang="fr-FR" sz="1200" dirty="0" smtClean="0">
                <a:solidFill>
                  <a:srgbClr val="FF0000"/>
                </a:solidFill>
              </a:rPr>
              <a:t>Coupe de bois illicite</a:t>
            </a:r>
            <a:endParaRPr lang="fr-FR" sz="1200" dirty="0">
              <a:solidFill>
                <a:srgbClr val="FF0000"/>
              </a:solidFill>
            </a:endParaRPr>
          </a:p>
        </p:txBody>
      </p:sp>
      <p:sp>
        <p:nvSpPr>
          <p:cNvPr id="11" name="Text Box 19"/>
          <p:cNvSpPr txBox="1">
            <a:spLocks noChangeArrowheads="1"/>
          </p:cNvSpPr>
          <p:nvPr/>
        </p:nvSpPr>
        <p:spPr bwMode="auto">
          <a:xfrm>
            <a:off x="6019800" y="1524000"/>
            <a:ext cx="2743200" cy="461665"/>
          </a:xfrm>
          <a:prstGeom prst="rect">
            <a:avLst/>
          </a:prstGeom>
          <a:noFill/>
          <a:ln w="9525">
            <a:noFill/>
            <a:miter lim="800000"/>
            <a:headEnd/>
            <a:tailEnd/>
          </a:ln>
        </p:spPr>
        <p:txBody>
          <a:bodyPr>
            <a:spAutoFit/>
          </a:bodyPr>
          <a:lstStyle/>
          <a:p>
            <a:pPr algn="ctr">
              <a:spcBef>
                <a:spcPct val="50000"/>
              </a:spcBef>
            </a:pPr>
            <a:r>
              <a:rPr lang="en-US" sz="1200" dirty="0">
                <a:solidFill>
                  <a:srgbClr val="FF0000"/>
                </a:solidFill>
              </a:rPr>
              <a:t>3. </a:t>
            </a:r>
            <a:r>
              <a:rPr lang="fr-FR" sz="1200" dirty="0" smtClean="0">
                <a:solidFill>
                  <a:srgbClr val="FF0000"/>
                </a:solidFill>
              </a:rPr>
              <a:t>piège, </a:t>
            </a:r>
            <a:r>
              <a:rPr lang="fr-FR" sz="1200" dirty="0" err="1" smtClean="0">
                <a:solidFill>
                  <a:srgbClr val="FF0000"/>
                </a:solidFill>
              </a:rPr>
              <a:t>hunting</a:t>
            </a:r>
            <a:r>
              <a:rPr lang="fr-FR" sz="1200" dirty="0" smtClean="0">
                <a:solidFill>
                  <a:srgbClr val="FF0000"/>
                </a:solidFill>
              </a:rPr>
              <a:t> (chasse), commerce illégal des animaux</a:t>
            </a:r>
            <a:endParaRPr lang="fr-FR" sz="1200" dirty="0">
              <a:solidFill>
                <a:srgbClr val="FF0000"/>
              </a:solidFill>
            </a:endParaRPr>
          </a:p>
        </p:txBody>
      </p:sp>
      <p:sp>
        <p:nvSpPr>
          <p:cNvPr id="12" name="Espace réservé du numéro de diapositive 1"/>
          <p:cNvSpPr txBox="1">
            <a:spLocks/>
          </p:cNvSpPr>
          <p:nvPr/>
        </p:nvSpPr>
        <p:spPr>
          <a:xfrm>
            <a:off x="156117" y="33202"/>
            <a:ext cx="425604" cy="326933"/>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4B13E8-1059-4FEE-952E-0153852B3488}" type="slidenum">
              <a:rPr lang="fr-FR" smtClean="0"/>
              <a:pPr/>
              <a:t>20</a:t>
            </a:fld>
            <a:endParaRPr lang="fr-FR" dirty="0"/>
          </a:p>
        </p:txBody>
      </p:sp>
      <p:sp>
        <p:nvSpPr>
          <p:cNvPr id="13" name="Rectangle 12"/>
          <p:cNvSpPr/>
          <p:nvPr/>
        </p:nvSpPr>
        <p:spPr>
          <a:xfrm>
            <a:off x="659819" y="357006"/>
            <a:ext cx="2642134" cy="369332"/>
          </a:xfrm>
          <a:prstGeom prst="rect">
            <a:avLst/>
          </a:prstGeom>
        </p:spPr>
        <p:txBody>
          <a:bodyPr wrap="none">
            <a:spAutoFit/>
          </a:bodyPr>
          <a:lstStyle/>
          <a:p>
            <a:r>
              <a:rPr lang="fr-FR" dirty="0">
                <a:solidFill>
                  <a:srgbClr val="008000"/>
                </a:solidFill>
              </a:rPr>
              <a:t>1quater. </a:t>
            </a:r>
            <a:r>
              <a:rPr lang="fr-FR" b="1" dirty="0">
                <a:solidFill>
                  <a:srgbClr val="008000"/>
                </a:solidFill>
              </a:rPr>
              <a:t>Gestion </a:t>
            </a:r>
            <a:r>
              <a:rPr lang="fr-FR" b="1" dirty="0" smtClean="0">
                <a:solidFill>
                  <a:srgbClr val="008000"/>
                </a:solidFill>
              </a:rPr>
              <a:t>humaine</a:t>
            </a:r>
            <a:endParaRPr lang="fr-FR" b="1" dirty="0">
              <a:solidFill>
                <a:srgbClr val="008000"/>
              </a:solidFill>
            </a:endParaRPr>
          </a:p>
        </p:txBody>
      </p:sp>
      <p:sp>
        <p:nvSpPr>
          <p:cNvPr id="14" name="ZoneTexte 13"/>
          <p:cNvSpPr txBox="1"/>
          <p:nvPr/>
        </p:nvSpPr>
        <p:spPr>
          <a:xfrm>
            <a:off x="5335645" y="196669"/>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15" name="ZoneTexte 14"/>
          <p:cNvSpPr txBox="1"/>
          <p:nvPr/>
        </p:nvSpPr>
        <p:spPr>
          <a:xfrm>
            <a:off x="247224" y="759931"/>
            <a:ext cx="8617996" cy="369332"/>
          </a:xfrm>
          <a:prstGeom prst="rect">
            <a:avLst/>
          </a:prstGeom>
          <a:noFill/>
        </p:spPr>
        <p:txBody>
          <a:bodyPr wrap="square" rtlCol="0">
            <a:spAutoFit/>
          </a:bodyPr>
          <a:lstStyle/>
          <a:p>
            <a:r>
              <a:rPr lang="fr-FR" b="1" dirty="0" smtClean="0">
                <a:solidFill>
                  <a:srgbClr val="FF0000"/>
                </a:solidFill>
              </a:rPr>
              <a:t>Problèmes souvent rencontrés dans les projets de restauration forestière (suite)</a:t>
            </a:r>
            <a:endParaRPr lang="fr-FR" b="1" dirty="0">
              <a:solidFill>
                <a:srgbClr val="FF0000"/>
              </a:solidFill>
            </a:endParaRPr>
          </a:p>
        </p:txBody>
      </p:sp>
      <p:sp>
        <p:nvSpPr>
          <p:cNvPr id="16" name="ZoneTexte 15"/>
          <p:cNvSpPr txBox="1"/>
          <p:nvPr/>
        </p:nvSpPr>
        <p:spPr>
          <a:xfrm>
            <a:off x="247224" y="2430966"/>
            <a:ext cx="2351010" cy="369332"/>
          </a:xfrm>
          <a:prstGeom prst="rect">
            <a:avLst/>
          </a:prstGeom>
          <a:noFill/>
        </p:spPr>
        <p:txBody>
          <a:bodyPr wrap="square" rtlCol="0">
            <a:spAutoFit/>
          </a:bodyPr>
          <a:lstStyle/>
          <a:p>
            <a:r>
              <a:rPr lang="fr-FR" dirty="0" smtClean="0">
                <a:solidFill>
                  <a:srgbClr val="FF0000"/>
                </a:solidFill>
              </a:rPr>
              <a:t>Les défis</a:t>
            </a:r>
            <a:endParaRPr lang="fr-FR" dirty="0">
              <a:solidFill>
                <a:srgbClr val="FF0000"/>
              </a:solidFill>
            </a:endParaRPr>
          </a:p>
        </p:txBody>
      </p:sp>
      <p:sp>
        <p:nvSpPr>
          <p:cNvPr id="17" name="ZoneTexte 16"/>
          <p:cNvSpPr txBox="1"/>
          <p:nvPr/>
        </p:nvSpPr>
        <p:spPr>
          <a:xfrm>
            <a:off x="9411629" y="4787900"/>
            <a:ext cx="2475571" cy="830997"/>
          </a:xfrm>
          <a:prstGeom prst="rect">
            <a:avLst/>
          </a:prstGeom>
          <a:noFill/>
        </p:spPr>
        <p:txBody>
          <a:bodyPr wrap="square" rtlCol="0">
            <a:spAutoFit/>
          </a:bodyPr>
          <a:lstStyle/>
          <a:p>
            <a:r>
              <a:rPr lang="fr-FR" sz="1200" dirty="0" smtClean="0">
                <a:solidFill>
                  <a:srgbClr val="008000"/>
                </a:solidFill>
                <a:latin typeface="Calibri" panose="020F0502020204030204" pitchFamily="34" charset="0"/>
              </a:rPr>
              <a:t>← </a:t>
            </a:r>
            <a:r>
              <a:rPr lang="fr-FR" sz="1200" dirty="0" smtClean="0">
                <a:solidFill>
                  <a:srgbClr val="008000"/>
                </a:solidFill>
              </a:rPr>
              <a:t>Source </a:t>
            </a:r>
            <a:r>
              <a:rPr lang="fr-FR" sz="1200" dirty="0">
                <a:solidFill>
                  <a:srgbClr val="008000"/>
                </a:solidFill>
              </a:rPr>
              <a:t>images : IAMBANA R. Bernard, Coordinateur du Projet Restauration Forestière autour de R.N.I de </a:t>
            </a:r>
            <a:r>
              <a:rPr lang="fr-FR" sz="1200" dirty="0" err="1">
                <a:solidFill>
                  <a:srgbClr val="008000"/>
                </a:solidFill>
              </a:rPr>
              <a:t>Betampona</a:t>
            </a:r>
            <a:r>
              <a:rPr lang="fr-FR" sz="1200" dirty="0">
                <a:solidFill>
                  <a:srgbClr val="008000"/>
                </a:solidFill>
              </a:rPr>
              <a:t>.</a:t>
            </a:r>
          </a:p>
        </p:txBody>
      </p:sp>
    </p:spTree>
    <p:extLst>
      <p:ext uri="{BB962C8B-B14F-4D97-AF65-F5344CB8AC3E}">
        <p14:creationId xmlns:p14="http://schemas.microsoft.com/office/powerpoint/2010/main" val="4205082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44966" y="177050"/>
            <a:ext cx="460955" cy="298372"/>
          </a:xfrm>
        </p:spPr>
        <p:txBody>
          <a:bodyPr/>
          <a:lstStyle/>
          <a:p>
            <a:fld id="{814B13E8-1059-4FEE-952E-0153852B3488}" type="slidenum">
              <a:rPr lang="fr-FR" smtClean="0"/>
              <a:t>21</a:t>
            </a:fld>
            <a:endParaRPr lang="fr-FR" dirty="0"/>
          </a:p>
        </p:txBody>
      </p:sp>
      <p:sp>
        <p:nvSpPr>
          <p:cNvPr id="3" name="Rectangle 2"/>
          <p:cNvSpPr/>
          <p:nvPr/>
        </p:nvSpPr>
        <p:spPr>
          <a:xfrm>
            <a:off x="144966" y="486511"/>
            <a:ext cx="2642134" cy="369332"/>
          </a:xfrm>
          <a:prstGeom prst="rect">
            <a:avLst/>
          </a:prstGeom>
        </p:spPr>
        <p:txBody>
          <a:bodyPr wrap="none">
            <a:spAutoFit/>
          </a:bodyPr>
          <a:lstStyle/>
          <a:p>
            <a:r>
              <a:rPr lang="fr-FR" dirty="0">
                <a:solidFill>
                  <a:srgbClr val="008000"/>
                </a:solidFill>
              </a:rPr>
              <a:t>1quater. </a:t>
            </a:r>
            <a:r>
              <a:rPr lang="fr-FR" b="1" dirty="0">
                <a:solidFill>
                  <a:srgbClr val="008000"/>
                </a:solidFill>
              </a:rPr>
              <a:t>Gestion </a:t>
            </a:r>
            <a:r>
              <a:rPr lang="fr-FR" b="1" dirty="0" smtClean="0">
                <a:solidFill>
                  <a:srgbClr val="008000"/>
                </a:solidFill>
              </a:rPr>
              <a:t>humaine</a:t>
            </a:r>
            <a:endParaRPr lang="fr-FR" b="1" dirty="0">
              <a:solidFill>
                <a:srgbClr val="008000"/>
              </a:solidFill>
            </a:endParaRPr>
          </a:p>
        </p:txBody>
      </p:sp>
      <p:sp>
        <p:nvSpPr>
          <p:cNvPr id="4" name="ZoneTexte 3"/>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8" name="ZoneTexte 7"/>
          <p:cNvSpPr txBox="1"/>
          <p:nvPr/>
        </p:nvSpPr>
        <p:spPr>
          <a:xfrm>
            <a:off x="144966" y="1258381"/>
            <a:ext cx="11561917" cy="2585323"/>
          </a:xfrm>
          <a:prstGeom prst="rect">
            <a:avLst/>
          </a:prstGeom>
          <a:noFill/>
        </p:spPr>
        <p:txBody>
          <a:bodyPr wrap="square" rtlCol="0">
            <a:spAutoFit/>
          </a:bodyPr>
          <a:lstStyle/>
          <a:p>
            <a:pPr algn="just"/>
            <a:r>
              <a:rPr lang="fr-FR" altLang="fr-FR" u="sng" dirty="0" smtClean="0">
                <a:solidFill>
                  <a:srgbClr val="FF0000"/>
                </a:solidFill>
                <a:latin typeface="Arial" panose="020B0604020202020204" pitchFamily="34" charset="0"/>
              </a:rPr>
              <a:t>Problèmes</a:t>
            </a:r>
            <a:r>
              <a:rPr lang="fr-FR" altLang="fr-FR" dirty="0" smtClean="0">
                <a:solidFill>
                  <a:srgbClr val="FF0000"/>
                </a:solidFill>
                <a:latin typeface="Arial" panose="020B0604020202020204" pitchFamily="34" charset="0"/>
              </a:rPr>
              <a:t> </a:t>
            </a:r>
            <a:r>
              <a:rPr lang="fr-FR" altLang="fr-FR" dirty="0">
                <a:solidFill>
                  <a:srgbClr val="FF0000"/>
                </a:solidFill>
                <a:latin typeface="Arial" panose="020B0604020202020204" pitchFamily="34" charset="0"/>
              </a:rPr>
              <a:t>: </a:t>
            </a:r>
            <a:endParaRPr lang="fr-FR" altLang="fr-FR" dirty="0" smtClean="0">
              <a:solidFill>
                <a:srgbClr val="FF0000"/>
              </a:solidFill>
              <a:latin typeface="Arial" panose="020B0604020202020204" pitchFamily="34" charset="0"/>
            </a:endParaRPr>
          </a:p>
          <a:p>
            <a:pPr algn="just"/>
            <a:endParaRPr lang="fr-FR" altLang="fr-FR" dirty="0">
              <a:solidFill>
                <a:srgbClr val="FF0000"/>
              </a:solidFill>
              <a:latin typeface="Arial" panose="020B0604020202020204" pitchFamily="34" charset="0"/>
            </a:endParaRPr>
          </a:p>
          <a:p>
            <a:pPr marL="342900" indent="-342900" algn="just">
              <a:buFont typeface="+mj-lt"/>
              <a:buAutoNum type="arabicPeriod"/>
            </a:pPr>
            <a:r>
              <a:rPr lang="fr-FR" b="1" dirty="0" smtClean="0">
                <a:solidFill>
                  <a:srgbClr val="FF0000"/>
                </a:solidFill>
              </a:rPr>
              <a:t>Les</a:t>
            </a:r>
            <a:r>
              <a:rPr lang="fr-FR" dirty="0" smtClean="0">
                <a:solidFill>
                  <a:srgbClr val="FF0000"/>
                </a:solidFill>
              </a:rPr>
              <a:t> </a:t>
            </a:r>
            <a:r>
              <a:rPr lang="fr-FR" b="1" dirty="0" smtClean="0">
                <a:solidFill>
                  <a:srgbClr val="FF0000"/>
                </a:solidFill>
              </a:rPr>
              <a:t>rats </a:t>
            </a:r>
            <a:r>
              <a:rPr lang="fr-FR" b="1" dirty="0">
                <a:solidFill>
                  <a:srgbClr val="FF0000"/>
                </a:solidFill>
              </a:rPr>
              <a:t>mangent </a:t>
            </a:r>
            <a:r>
              <a:rPr lang="fr-FR" b="1" dirty="0" smtClean="0">
                <a:solidFill>
                  <a:srgbClr val="FF0000"/>
                </a:solidFill>
              </a:rPr>
              <a:t>les graines.</a:t>
            </a:r>
          </a:p>
          <a:p>
            <a:pPr marL="342900" indent="-342900" algn="just">
              <a:buFont typeface="+mj-lt"/>
              <a:buAutoNum type="arabicPeriod"/>
            </a:pPr>
            <a:r>
              <a:rPr lang="fr-FR" b="1" dirty="0">
                <a:solidFill>
                  <a:srgbClr val="FF0000"/>
                </a:solidFill>
              </a:rPr>
              <a:t>Ravage par les rats des plantules (ex. </a:t>
            </a:r>
            <a:r>
              <a:rPr lang="fr-FR" b="1" i="1" dirty="0" err="1">
                <a:solidFill>
                  <a:srgbClr val="FF0000"/>
                </a:solidFill>
              </a:rPr>
              <a:t>Intsia</a:t>
            </a:r>
            <a:r>
              <a:rPr lang="fr-FR" b="1" i="1" dirty="0">
                <a:solidFill>
                  <a:srgbClr val="FF0000"/>
                </a:solidFill>
              </a:rPr>
              <a:t> </a:t>
            </a:r>
            <a:r>
              <a:rPr lang="fr-FR" b="1" i="1" dirty="0" err="1">
                <a:solidFill>
                  <a:srgbClr val="FF0000"/>
                </a:solidFill>
              </a:rPr>
              <a:t>bujiga</a:t>
            </a:r>
            <a:r>
              <a:rPr lang="fr-FR" b="1" dirty="0">
                <a:solidFill>
                  <a:srgbClr val="FF0000"/>
                </a:solidFill>
              </a:rPr>
              <a:t>)</a:t>
            </a:r>
            <a:endParaRPr lang="fr-FR" b="1" dirty="0" smtClean="0">
              <a:solidFill>
                <a:srgbClr val="FF0000"/>
              </a:solidFill>
            </a:endParaRPr>
          </a:p>
          <a:p>
            <a:pPr algn="just"/>
            <a:endParaRPr lang="fr-FR" b="1" dirty="0" smtClean="0">
              <a:solidFill>
                <a:srgbClr val="008000"/>
              </a:solidFill>
            </a:endParaRPr>
          </a:p>
          <a:p>
            <a:pPr algn="just"/>
            <a:r>
              <a:rPr lang="fr-FR" u="sng" dirty="0" smtClean="0">
                <a:solidFill>
                  <a:srgbClr val="008000"/>
                </a:solidFill>
              </a:rPr>
              <a:t>Solution</a:t>
            </a:r>
            <a:r>
              <a:rPr lang="fr-FR" dirty="0" smtClean="0">
                <a:solidFill>
                  <a:srgbClr val="008000"/>
                </a:solidFill>
              </a:rPr>
              <a:t> : </a:t>
            </a:r>
          </a:p>
          <a:p>
            <a:pPr algn="just"/>
            <a:r>
              <a:rPr lang="fr-FR" dirty="0" smtClean="0">
                <a:solidFill>
                  <a:srgbClr val="008000"/>
                </a:solidFill>
              </a:rPr>
              <a:t>Mélanger </a:t>
            </a:r>
            <a:r>
              <a:rPr lang="fr-FR" dirty="0">
                <a:solidFill>
                  <a:srgbClr val="008000"/>
                </a:solidFill>
              </a:rPr>
              <a:t>les graines dans les crottes de chien. Badigeonner les jeunes plants avec de la </a:t>
            </a:r>
            <a:r>
              <a:rPr lang="fr-FR" dirty="0" smtClean="0">
                <a:solidFill>
                  <a:srgbClr val="008000"/>
                </a:solidFill>
              </a:rPr>
              <a:t>crotte de chien et/ avec de la </a:t>
            </a:r>
            <a:r>
              <a:rPr lang="fr-FR" dirty="0">
                <a:solidFill>
                  <a:srgbClr val="008000"/>
                </a:solidFill>
              </a:rPr>
              <a:t>pisse de </a:t>
            </a:r>
            <a:r>
              <a:rPr lang="fr-FR" dirty="0" smtClean="0">
                <a:solidFill>
                  <a:srgbClr val="008000"/>
                </a:solidFill>
              </a:rPr>
              <a:t>chien, diluées </a:t>
            </a:r>
            <a:r>
              <a:rPr lang="fr-FR" dirty="0">
                <a:solidFill>
                  <a:srgbClr val="008000"/>
                </a:solidFill>
              </a:rPr>
              <a:t>dans </a:t>
            </a:r>
            <a:r>
              <a:rPr lang="fr-FR" dirty="0" smtClean="0">
                <a:solidFill>
                  <a:srgbClr val="008000"/>
                </a:solidFill>
              </a:rPr>
              <a:t>de l’eau : « </a:t>
            </a:r>
            <a:r>
              <a:rPr lang="fr-FR" i="1" dirty="0">
                <a:solidFill>
                  <a:srgbClr val="008000"/>
                </a:solidFill>
              </a:rPr>
              <a:t>Un bon moyen pour écarter les </a:t>
            </a:r>
            <a:r>
              <a:rPr lang="fr-FR" i="1" dirty="0" smtClean="0">
                <a:solidFill>
                  <a:srgbClr val="008000"/>
                </a:solidFill>
              </a:rPr>
              <a:t>herbivores (bovins, ovins, rongeurs …), </a:t>
            </a:r>
            <a:r>
              <a:rPr lang="fr-FR" i="1" dirty="0">
                <a:solidFill>
                  <a:srgbClr val="008000"/>
                </a:solidFill>
              </a:rPr>
              <a:t>des jeunes plants, c’est de bien imprégner les jeunes </a:t>
            </a:r>
            <a:r>
              <a:rPr lang="fr-FR" i="1" dirty="0" smtClean="0">
                <a:solidFill>
                  <a:srgbClr val="008000"/>
                </a:solidFill>
              </a:rPr>
              <a:t>écorces des arbres </a:t>
            </a:r>
            <a:r>
              <a:rPr lang="fr-FR" i="1" dirty="0">
                <a:solidFill>
                  <a:srgbClr val="008000"/>
                </a:solidFill>
              </a:rPr>
              <a:t>avec de la crotte de chien délayée dans de </a:t>
            </a:r>
            <a:r>
              <a:rPr lang="fr-FR" i="1" dirty="0" smtClean="0">
                <a:solidFill>
                  <a:srgbClr val="008000"/>
                </a:solidFill>
              </a:rPr>
              <a:t>l’eau </a:t>
            </a:r>
            <a:r>
              <a:rPr lang="fr-FR" dirty="0" smtClean="0">
                <a:solidFill>
                  <a:srgbClr val="008000"/>
                </a:solidFill>
              </a:rPr>
              <a:t>».</a:t>
            </a:r>
            <a:endParaRPr lang="fr-FR" dirty="0">
              <a:solidFill>
                <a:srgbClr val="008000"/>
              </a:solidFill>
            </a:endParaRPr>
          </a:p>
        </p:txBody>
      </p:sp>
      <p:sp>
        <p:nvSpPr>
          <p:cNvPr id="9" name="ZoneTexte 8"/>
          <p:cNvSpPr txBox="1"/>
          <p:nvPr/>
        </p:nvSpPr>
        <p:spPr>
          <a:xfrm>
            <a:off x="144966" y="866932"/>
            <a:ext cx="5361839" cy="367990"/>
          </a:xfrm>
          <a:prstGeom prst="rect">
            <a:avLst/>
          </a:prstGeom>
          <a:noFill/>
        </p:spPr>
        <p:txBody>
          <a:bodyPr wrap="square" rtlCol="0">
            <a:spAutoFit/>
          </a:bodyPr>
          <a:lstStyle/>
          <a:p>
            <a:r>
              <a:rPr lang="fr-FR" b="1" dirty="0" smtClean="0">
                <a:solidFill>
                  <a:srgbClr val="008000"/>
                </a:solidFill>
              </a:rPr>
              <a:t>Problème et solutions proposées pour le résoudre</a:t>
            </a:r>
            <a:endParaRPr lang="fr-FR" b="1" dirty="0">
              <a:solidFill>
                <a:srgbClr val="008000"/>
              </a:solidFill>
            </a:endParaRPr>
          </a:p>
        </p:txBody>
      </p:sp>
      <p:sp>
        <p:nvSpPr>
          <p:cNvPr id="5" name="ZoneTexte 4"/>
          <p:cNvSpPr txBox="1"/>
          <p:nvPr/>
        </p:nvSpPr>
        <p:spPr>
          <a:xfrm>
            <a:off x="390293" y="6233532"/>
            <a:ext cx="4008650" cy="276999"/>
          </a:xfrm>
          <a:prstGeom prst="rect">
            <a:avLst/>
          </a:prstGeom>
          <a:noFill/>
        </p:spPr>
        <p:txBody>
          <a:bodyPr wrap="square" rtlCol="0">
            <a:spAutoFit/>
          </a:bodyPr>
          <a:lstStyle/>
          <a:p>
            <a:pPr algn="ctr"/>
            <a:r>
              <a:rPr lang="fr-FR" sz="1200" dirty="0">
                <a:solidFill>
                  <a:srgbClr val="008000"/>
                </a:solidFill>
              </a:rPr>
              <a:t>Rat sauteur géant de Madagascar (</a:t>
            </a:r>
            <a:r>
              <a:rPr lang="fr-FR" sz="1200" i="1" dirty="0" err="1">
                <a:solidFill>
                  <a:srgbClr val="008000"/>
                </a:solidFill>
              </a:rPr>
              <a:t>Hypogeomys</a:t>
            </a:r>
            <a:r>
              <a:rPr lang="fr-FR" sz="1200" i="1" dirty="0">
                <a:solidFill>
                  <a:srgbClr val="008000"/>
                </a:solidFill>
              </a:rPr>
              <a:t> </a:t>
            </a:r>
            <a:r>
              <a:rPr lang="fr-FR" sz="1200" i="1" dirty="0" err="1">
                <a:solidFill>
                  <a:srgbClr val="008000"/>
                </a:solidFill>
              </a:rPr>
              <a:t>antimena</a:t>
            </a:r>
            <a:r>
              <a:rPr lang="fr-FR" sz="1200" dirty="0">
                <a:solidFill>
                  <a:srgbClr val="008000"/>
                </a:solidFill>
              </a:rPr>
              <a:t>)</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5980" y="5264072"/>
            <a:ext cx="1057275" cy="857250"/>
          </a:xfrm>
          <a:prstGeom prst="rect">
            <a:avLst/>
          </a:prstGeom>
        </p:spPr>
      </p:pic>
      <p:sp>
        <p:nvSpPr>
          <p:cNvPr id="7" name="ZoneTexte 6"/>
          <p:cNvSpPr txBox="1"/>
          <p:nvPr/>
        </p:nvSpPr>
        <p:spPr>
          <a:xfrm>
            <a:off x="6356195" y="5887844"/>
            <a:ext cx="3233854" cy="461665"/>
          </a:xfrm>
          <a:prstGeom prst="rect">
            <a:avLst/>
          </a:prstGeom>
          <a:noFill/>
        </p:spPr>
        <p:txBody>
          <a:bodyPr wrap="square" rtlCol="0">
            <a:spAutoFit/>
          </a:bodyPr>
          <a:lstStyle/>
          <a:p>
            <a:pPr algn="ctr"/>
            <a:r>
              <a:rPr lang="fr-FR" sz="1200" dirty="0">
                <a:solidFill>
                  <a:srgbClr val="008000"/>
                </a:solidFill>
              </a:rPr>
              <a:t>Le rat noir (</a:t>
            </a:r>
            <a:r>
              <a:rPr lang="fr-FR" sz="1200" i="1" dirty="0" err="1">
                <a:solidFill>
                  <a:srgbClr val="008000"/>
                </a:solidFill>
              </a:rPr>
              <a:t>Rattus</a:t>
            </a:r>
            <a:r>
              <a:rPr lang="fr-FR" sz="1200" i="1" dirty="0">
                <a:solidFill>
                  <a:srgbClr val="008000"/>
                </a:solidFill>
              </a:rPr>
              <a:t> </a:t>
            </a:r>
            <a:r>
              <a:rPr lang="fr-FR" sz="1200" i="1" dirty="0" err="1">
                <a:solidFill>
                  <a:srgbClr val="008000"/>
                </a:solidFill>
              </a:rPr>
              <a:t>rattus</a:t>
            </a:r>
            <a:r>
              <a:rPr lang="fr-FR" sz="1200" dirty="0">
                <a:solidFill>
                  <a:srgbClr val="008000"/>
                </a:solidFill>
              </a:rPr>
              <a:t>), vecteur de la peste bubonique à Madagascar.</a:t>
            </a: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2797" y="4592444"/>
            <a:ext cx="1905000" cy="1295400"/>
          </a:xfrm>
          <a:prstGeom prst="rect">
            <a:avLst/>
          </a:prstGeom>
        </p:spPr>
      </p:pic>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6032" y="4835447"/>
            <a:ext cx="1685925" cy="857250"/>
          </a:xfrm>
          <a:prstGeom prst="rect">
            <a:avLst/>
          </a:prstGeom>
        </p:spPr>
      </p:pic>
    </p:spTree>
    <p:extLst>
      <p:ext uri="{BB962C8B-B14F-4D97-AF65-F5344CB8AC3E}">
        <p14:creationId xmlns:p14="http://schemas.microsoft.com/office/powerpoint/2010/main" val="988584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82212" y="128392"/>
            <a:ext cx="760141" cy="309524"/>
          </a:xfrm>
        </p:spPr>
        <p:txBody>
          <a:bodyPr/>
          <a:lstStyle/>
          <a:p>
            <a:fld id="{814B13E8-1059-4FEE-952E-0153852B3488}" type="slidenum">
              <a:rPr lang="fr-FR" smtClean="0"/>
              <a:t>22</a:t>
            </a:fld>
            <a:endParaRPr lang="fr-FR" dirty="0"/>
          </a:p>
        </p:txBody>
      </p:sp>
      <p:sp>
        <p:nvSpPr>
          <p:cNvPr id="3" name="Rectangle 2"/>
          <p:cNvSpPr/>
          <p:nvPr/>
        </p:nvSpPr>
        <p:spPr>
          <a:xfrm>
            <a:off x="182212" y="530249"/>
            <a:ext cx="2642134" cy="369332"/>
          </a:xfrm>
          <a:prstGeom prst="rect">
            <a:avLst/>
          </a:prstGeom>
        </p:spPr>
        <p:txBody>
          <a:bodyPr wrap="none">
            <a:spAutoFit/>
          </a:bodyPr>
          <a:lstStyle/>
          <a:p>
            <a:r>
              <a:rPr lang="fr-FR" dirty="0">
                <a:solidFill>
                  <a:srgbClr val="008000"/>
                </a:solidFill>
              </a:rPr>
              <a:t>1quater. </a:t>
            </a:r>
            <a:r>
              <a:rPr lang="fr-FR" b="1" dirty="0">
                <a:solidFill>
                  <a:srgbClr val="008000"/>
                </a:solidFill>
              </a:rPr>
              <a:t>Gestion </a:t>
            </a:r>
            <a:r>
              <a:rPr lang="fr-FR" b="1" dirty="0" smtClean="0">
                <a:solidFill>
                  <a:srgbClr val="008000"/>
                </a:solidFill>
              </a:rPr>
              <a:t>humaine</a:t>
            </a:r>
            <a:endParaRPr lang="fr-FR" b="1" dirty="0">
              <a:solidFill>
                <a:srgbClr val="008000"/>
              </a:solidFill>
            </a:endParaRPr>
          </a:p>
        </p:txBody>
      </p:sp>
      <p:sp>
        <p:nvSpPr>
          <p:cNvPr id="4" name="ZoneTexte 3"/>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6" name="ZoneTexte 5"/>
          <p:cNvSpPr txBox="1"/>
          <p:nvPr/>
        </p:nvSpPr>
        <p:spPr>
          <a:xfrm>
            <a:off x="182212" y="1318219"/>
            <a:ext cx="11561917" cy="2031325"/>
          </a:xfrm>
          <a:prstGeom prst="rect">
            <a:avLst/>
          </a:prstGeom>
          <a:noFill/>
        </p:spPr>
        <p:txBody>
          <a:bodyPr wrap="square" rtlCol="0">
            <a:spAutoFit/>
          </a:bodyPr>
          <a:lstStyle/>
          <a:p>
            <a:pPr algn="just"/>
            <a:r>
              <a:rPr lang="fr-FR" altLang="fr-FR" u="sng" dirty="0">
                <a:solidFill>
                  <a:srgbClr val="FF0000"/>
                </a:solidFill>
                <a:latin typeface="Arial" panose="020B0604020202020204" pitchFamily="34" charset="0"/>
              </a:rPr>
              <a:t>Problème</a:t>
            </a:r>
            <a:r>
              <a:rPr lang="fr-FR" altLang="fr-FR" dirty="0">
                <a:solidFill>
                  <a:srgbClr val="FF0000"/>
                </a:solidFill>
                <a:latin typeface="Arial" panose="020B0604020202020204" pitchFamily="34" charset="0"/>
              </a:rPr>
              <a:t> : </a:t>
            </a:r>
          </a:p>
          <a:p>
            <a:pPr algn="just"/>
            <a:r>
              <a:rPr lang="fr-FR" b="1" dirty="0" smtClean="0">
                <a:solidFill>
                  <a:srgbClr val="FF0000"/>
                </a:solidFill>
              </a:rPr>
              <a:t>La lutte </a:t>
            </a:r>
            <a:r>
              <a:rPr lang="fr-FR" b="1" dirty="0">
                <a:solidFill>
                  <a:srgbClr val="FF0000"/>
                </a:solidFill>
              </a:rPr>
              <a:t>contre les plantes </a:t>
            </a:r>
            <a:r>
              <a:rPr lang="fr-FR" b="1" dirty="0" smtClean="0">
                <a:solidFill>
                  <a:srgbClr val="FF0000"/>
                </a:solidFill>
              </a:rPr>
              <a:t>envahissantes</a:t>
            </a:r>
          </a:p>
          <a:p>
            <a:pPr algn="just"/>
            <a:endParaRPr lang="fr-FR" b="1" u="sng" dirty="0">
              <a:solidFill>
                <a:srgbClr val="008000"/>
              </a:solidFill>
            </a:endParaRPr>
          </a:p>
          <a:p>
            <a:pPr algn="just"/>
            <a:r>
              <a:rPr lang="fr-FR" u="sng" dirty="0" smtClean="0">
                <a:solidFill>
                  <a:srgbClr val="008000"/>
                </a:solidFill>
              </a:rPr>
              <a:t>Solution</a:t>
            </a:r>
            <a:r>
              <a:rPr lang="fr-FR" dirty="0" smtClean="0">
                <a:solidFill>
                  <a:srgbClr val="008000"/>
                </a:solidFill>
              </a:rPr>
              <a:t> </a:t>
            </a:r>
            <a:r>
              <a:rPr lang="fr-FR" dirty="0">
                <a:solidFill>
                  <a:srgbClr val="008000"/>
                </a:solidFill>
              </a:rPr>
              <a:t>: </a:t>
            </a:r>
            <a:endParaRPr lang="fr-FR" dirty="0" smtClean="0">
              <a:solidFill>
                <a:srgbClr val="008000"/>
              </a:solidFill>
            </a:endParaRPr>
          </a:p>
          <a:p>
            <a:pPr marL="342900" indent="-342900" algn="just">
              <a:buFont typeface="+mj-lt"/>
              <a:buAutoNum type="arabicPeriod"/>
            </a:pPr>
            <a:r>
              <a:rPr lang="fr-FR" dirty="0">
                <a:solidFill>
                  <a:srgbClr val="008000"/>
                </a:solidFill>
              </a:rPr>
              <a:t>F</a:t>
            </a:r>
            <a:r>
              <a:rPr lang="fr-FR" dirty="0" smtClean="0">
                <a:solidFill>
                  <a:srgbClr val="008000"/>
                </a:solidFill>
              </a:rPr>
              <a:t>aire pousser des légumineuses pionnières favorisant l’ombrage</a:t>
            </a:r>
            <a:r>
              <a:rPr lang="fr-FR" dirty="0">
                <a:solidFill>
                  <a:srgbClr val="008000"/>
                </a:solidFill>
              </a:rPr>
              <a:t>, </a:t>
            </a:r>
            <a:r>
              <a:rPr lang="fr-FR" dirty="0" smtClean="0">
                <a:solidFill>
                  <a:srgbClr val="008000"/>
                </a:solidFill>
              </a:rPr>
              <a:t>utilisation des </a:t>
            </a:r>
            <a:r>
              <a:rPr lang="fr-FR" dirty="0">
                <a:solidFill>
                  <a:srgbClr val="008000"/>
                </a:solidFill>
              </a:rPr>
              <a:t>techniques de </a:t>
            </a:r>
            <a:r>
              <a:rPr lang="fr-FR" dirty="0" smtClean="0">
                <a:solidFill>
                  <a:srgbClr val="008000"/>
                </a:solidFill>
              </a:rPr>
              <a:t>paillage, et de petites </a:t>
            </a:r>
            <a:r>
              <a:rPr lang="fr-FR" dirty="0">
                <a:solidFill>
                  <a:srgbClr val="008000"/>
                </a:solidFill>
              </a:rPr>
              <a:t>plantes </a:t>
            </a:r>
            <a:r>
              <a:rPr lang="fr-FR" dirty="0" smtClean="0">
                <a:solidFill>
                  <a:srgbClr val="008000"/>
                </a:solidFill>
              </a:rPr>
              <a:t>couvre-sol de la famille des </a:t>
            </a:r>
            <a:r>
              <a:rPr lang="fr-FR" dirty="0">
                <a:solidFill>
                  <a:srgbClr val="008000"/>
                </a:solidFill>
              </a:rPr>
              <a:t>fabacées</a:t>
            </a:r>
            <a:r>
              <a:rPr lang="fr-FR" dirty="0" smtClean="0">
                <a:solidFill>
                  <a:srgbClr val="008000"/>
                </a:solidFill>
              </a:rPr>
              <a:t>: </a:t>
            </a:r>
            <a:r>
              <a:rPr lang="fr-FR" i="1" dirty="0" err="1">
                <a:solidFill>
                  <a:srgbClr val="008000"/>
                </a:solidFill>
              </a:rPr>
              <a:t>Crotalaria</a:t>
            </a:r>
            <a:r>
              <a:rPr lang="fr-FR" i="1" dirty="0">
                <a:solidFill>
                  <a:srgbClr val="008000"/>
                </a:solidFill>
              </a:rPr>
              <a:t> </a:t>
            </a:r>
            <a:r>
              <a:rPr lang="fr-FR" i="1" dirty="0" err="1" smtClean="0">
                <a:solidFill>
                  <a:srgbClr val="008000"/>
                </a:solidFill>
              </a:rPr>
              <a:t>sp</a:t>
            </a:r>
            <a:r>
              <a:rPr lang="fr-FR" i="1" dirty="0" smtClean="0">
                <a:solidFill>
                  <a:srgbClr val="008000"/>
                </a:solidFill>
              </a:rPr>
              <a:t>, </a:t>
            </a:r>
            <a:r>
              <a:rPr lang="fr-FR" i="1" dirty="0" err="1">
                <a:solidFill>
                  <a:srgbClr val="008000"/>
                </a:solidFill>
              </a:rPr>
              <a:t>Cajanus</a:t>
            </a:r>
            <a:r>
              <a:rPr lang="fr-FR" i="1" dirty="0">
                <a:solidFill>
                  <a:srgbClr val="008000"/>
                </a:solidFill>
              </a:rPr>
              <a:t> </a:t>
            </a:r>
            <a:r>
              <a:rPr lang="fr-FR" i="1" dirty="0" err="1">
                <a:solidFill>
                  <a:srgbClr val="008000"/>
                </a:solidFill>
              </a:rPr>
              <a:t>cajan</a:t>
            </a:r>
            <a:r>
              <a:rPr lang="fr-FR" i="1" dirty="0">
                <a:solidFill>
                  <a:srgbClr val="008000"/>
                </a:solidFill>
              </a:rPr>
              <a:t> </a:t>
            </a:r>
            <a:r>
              <a:rPr lang="fr-FR" i="1" dirty="0" smtClean="0">
                <a:solidFill>
                  <a:srgbClr val="008000"/>
                </a:solidFill>
              </a:rPr>
              <a:t>.</a:t>
            </a:r>
            <a:r>
              <a:rPr lang="fr-FR" dirty="0" smtClean="0">
                <a:solidFill>
                  <a:srgbClr val="008000"/>
                </a:solidFill>
              </a:rPr>
              <a:t>..).</a:t>
            </a:r>
          </a:p>
          <a:p>
            <a:pPr marL="342900" indent="-342900" algn="just">
              <a:buFont typeface="+mj-lt"/>
              <a:buAutoNum type="arabicPeriod"/>
            </a:pPr>
            <a:r>
              <a:rPr lang="fr-FR" dirty="0">
                <a:solidFill>
                  <a:srgbClr val="008000"/>
                </a:solidFill>
              </a:rPr>
              <a:t>Troncs et branches coupés des plantes envahissantes arrangés perpendiculairement a la </a:t>
            </a:r>
            <a:r>
              <a:rPr lang="fr-FR" dirty="0" smtClean="0">
                <a:solidFill>
                  <a:srgbClr val="008000"/>
                </a:solidFill>
              </a:rPr>
              <a:t>pente.</a:t>
            </a:r>
            <a:endParaRPr lang="fr-FR" dirty="0">
              <a:solidFill>
                <a:srgbClr val="008000"/>
              </a:solidFill>
            </a:endParaRPr>
          </a:p>
        </p:txBody>
      </p:sp>
      <p:sp>
        <p:nvSpPr>
          <p:cNvPr id="8" name="ZoneTexte 7"/>
          <p:cNvSpPr txBox="1"/>
          <p:nvPr/>
        </p:nvSpPr>
        <p:spPr>
          <a:xfrm>
            <a:off x="143426" y="924905"/>
            <a:ext cx="5361839" cy="367990"/>
          </a:xfrm>
          <a:prstGeom prst="rect">
            <a:avLst/>
          </a:prstGeom>
          <a:noFill/>
        </p:spPr>
        <p:txBody>
          <a:bodyPr wrap="square" rtlCol="0">
            <a:spAutoFit/>
          </a:bodyPr>
          <a:lstStyle/>
          <a:p>
            <a:r>
              <a:rPr lang="fr-FR" b="1" dirty="0" smtClean="0">
                <a:solidFill>
                  <a:srgbClr val="008000"/>
                </a:solidFill>
              </a:rPr>
              <a:t>Problème et solutions proposées pour le résoudre</a:t>
            </a:r>
            <a:endParaRPr lang="fr-FR" b="1" dirty="0">
              <a:solidFill>
                <a:srgbClr val="008000"/>
              </a:solidFill>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6240" y="3686872"/>
            <a:ext cx="1733550" cy="1714500"/>
          </a:xfrm>
          <a:prstGeom prst="rect">
            <a:avLst/>
          </a:prstGeom>
        </p:spPr>
      </p:pic>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815" y="3810697"/>
            <a:ext cx="1866900" cy="1466850"/>
          </a:xfrm>
          <a:prstGeom prst="rect">
            <a:avLst/>
          </a:prstGeom>
        </p:spPr>
      </p:pic>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0615" y="3934522"/>
            <a:ext cx="1571625" cy="1466850"/>
          </a:xfrm>
          <a:prstGeom prst="rect">
            <a:avLst/>
          </a:prstGeom>
        </p:spPr>
      </p:pic>
    </p:spTree>
    <p:extLst>
      <p:ext uri="{BB962C8B-B14F-4D97-AF65-F5344CB8AC3E}">
        <p14:creationId xmlns:p14="http://schemas.microsoft.com/office/powerpoint/2010/main" val="27513906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9209" y="165899"/>
            <a:ext cx="527863" cy="384717"/>
          </a:xfrm>
        </p:spPr>
        <p:txBody>
          <a:bodyPr/>
          <a:lstStyle/>
          <a:p>
            <a:fld id="{814B13E8-1059-4FEE-952E-0153852B3488}" type="slidenum">
              <a:rPr lang="fr-FR" smtClean="0"/>
              <a:t>23</a:t>
            </a:fld>
            <a:endParaRPr lang="fr-FR" dirty="0"/>
          </a:p>
        </p:txBody>
      </p:sp>
      <p:sp>
        <p:nvSpPr>
          <p:cNvPr id="3" name="Rectangle 2"/>
          <p:cNvSpPr/>
          <p:nvPr/>
        </p:nvSpPr>
        <p:spPr>
          <a:xfrm>
            <a:off x="172919" y="552048"/>
            <a:ext cx="2642134" cy="369332"/>
          </a:xfrm>
          <a:prstGeom prst="rect">
            <a:avLst/>
          </a:prstGeom>
        </p:spPr>
        <p:txBody>
          <a:bodyPr wrap="none">
            <a:spAutoFit/>
          </a:bodyPr>
          <a:lstStyle/>
          <a:p>
            <a:r>
              <a:rPr lang="fr-FR" dirty="0">
                <a:solidFill>
                  <a:srgbClr val="008000"/>
                </a:solidFill>
              </a:rPr>
              <a:t>1quater. </a:t>
            </a:r>
            <a:r>
              <a:rPr lang="fr-FR" b="1" dirty="0">
                <a:solidFill>
                  <a:srgbClr val="008000"/>
                </a:solidFill>
              </a:rPr>
              <a:t>Gestion </a:t>
            </a:r>
            <a:r>
              <a:rPr lang="fr-FR" b="1" dirty="0" smtClean="0">
                <a:solidFill>
                  <a:srgbClr val="008000"/>
                </a:solidFill>
              </a:rPr>
              <a:t>humaine</a:t>
            </a:r>
            <a:endParaRPr lang="fr-FR" b="1" dirty="0">
              <a:solidFill>
                <a:srgbClr val="008000"/>
              </a:solidFill>
            </a:endParaRPr>
          </a:p>
        </p:txBody>
      </p:sp>
      <p:sp>
        <p:nvSpPr>
          <p:cNvPr id="4" name="ZoneTexte 3"/>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5" name="ZoneTexte 4"/>
          <p:cNvSpPr txBox="1"/>
          <p:nvPr/>
        </p:nvSpPr>
        <p:spPr>
          <a:xfrm>
            <a:off x="134133" y="972958"/>
            <a:ext cx="5361839" cy="367990"/>
          </a:xfrm>
          <a:prstGeom prst="rect">
            <a:avLst/>
          </a:prstGeom>
          <a:noFill/>
        </p:spPr>
        <p:txBody>
          <a:bodyPr wrap="square" rtlCol="0">
            <a:spAutoFit/>
          </a:bodyPr>
          <a:lstStyle/>
          <a:p>
            <a:r>
              <a:rPr lang="fr-FR" b="1" dirty="0" smtClean="0">
                <a:solidFill>
                  <a:srgbClr val="008000"/>
                </a:solidFill>
              </a:rPr>
              <a:t>Problème et solutions proposées pour le résoudre</a:t>
            </a:r>
            <a:endParaRPr lang="fr-FR" b="1" dirty="0">
              <a:solidFill>
                <a:srgbClr val="008000"/>
              </a:solidFill>
            </a:endParaRPr>
          </a:p>
        </p:txBody>
      </p:sp>
      <p:sp>
        <p:nvSpPr>
          <p:cNvPr id="6" name="ZoneTexte 5"/>
          <p:cNvSpPr txBox="1"/>
          <p:nvPr/>
        </p:nvSpPr>
        <p:spPr>
          <a:xfrm>
            <a:off x="134133" y="1392526"/>
            <a:ext cx="11886882" cy="3139321"/>
          </a:xfrm>
          <a:prstGeom prst="rect">
            <a:avLst/>
          </a:prstGeom>
          <a:noFill/>
        </p:spPr>
        <p:txBody>
          <a:bodyPr wrap="square" rtlCol="0">
            <a:spAutoFit/>
          </a:bodyPr>
          <a:lstStyle/>
          <a:p>
            <a:pPr algn="just"/>
            <a:r>
              <a:rPr lang="fr-FR" altLang="fr-FR" u="sng" dirty="0">
                <a:solidFill>
                  <a:srgbClr val="FF0000"/>
                </a:solidFill>
                <a:latin typeface="Arial" panose="020B0604020202020204" pitchFamily="34" charset="0"/>
              </a:rPr>
              <a:t>Problème</a:t>
            </a:r>
            <a:r>
              <a:rPr lang="fr-FR" altLang="fr-FR" dirty="0">
                <a:solidFill>
                  <a:srgbClr val="FF0000"/>
                </a:solidFill>
                <a:latin typeface="Arial" panose="020B0604020202020204" pitchFamily="34" charset="0"/>
              </a:rPr>
              <a:t> : </a:t>
            </a:r>
          </a:p>
          <a:p>
            <a:pPr algn="just"/>
            <a:r>
              <a:rPr lang="fr-FR" b="1" dirty="0" smtClean="0">
                <a:solidFill>
                  <a:srgbClr val="FF0000"/>
                </a:solidFill>
              </a:rPr>
              <a:t>Souvent manque de surveillance et de suivi du projet, sur le </a:t>
            </a:r>
            <a:r>
              <a:rPr lang="fr-FR" b="1" dirty="0">
                <a:solidFill>
                  <a:srgbClr val="FF0000"/>
                </a:solidFill>
              </a:rPr>
              <a:t>long </a:t>
            </a:r>
            <a:r>
              <a:rPr lang="fr-FR" b="1" dirty="0" smtClean="0">
                <a:solidFill>
                  <a:srgbClr val="FF0000"/>
                </a:solidFill>
              </a:rPr>
              <a:t>terme, souvent à cause d’un financement du projet défaillant. </a:t>
            </a:r>
            <a:r>
              <a:rPr lang="fr-FR" dirty="0" smtClean="0">
                <a:solidFill>
                  <a:srgbClr val="008000"/>
                </a:solidFill>
              </a:rPr>
              <a:t>Or</a:t>
            </a:r>
            <a:r>
              <a:rPr lang="fr-FR" b="1" dirty="0" smtClean="0">
                <a:solidFill>
                  <a:srgbClr val="008000"/>
                </a:solidFill>
              </a:rPr>
              <a:t> </a:t>
            </a:r>
            <a:r>
              <a:rPr lang="fr-FR" dirty="0" smtClean="0">
                <a:solidFill>
                  <a:srgbClr val="008000"/>
                </a:solidFill>
              </a:rPr>
              <a:t>la </a:t>
            </a:r>
            <a:r>
              <a:rPr lang="fr-FR" dirty="0">
                <a:solidFill>
                  <a:srgbClr val="008000"/>
                </a:solidFill>
              </a:rPr>
              <a:t>mobilisation des villageois pour la plantation a besoin de financement (repas, </a:t>
            </a:r>
            <a:r>
              <a:rPr lang="fr-FR" dirty="0" smtClean="0">
                <a:solidFill>
                  <a:srgbClr val="008000"/>
                </a:solidFill>
              </a:rPr>
              <a:t>transport, « gratifications / récompenses » des employés méritants … ). </a:t>
            </a:r>
            <a:r>
              <a:rPr lang="fr-FR" dirty="0" smtClean="0">
                <a:solidFill>
                  <a:srgbClr val="FF0000"/>
                </a:solidFill>
              </a:rPr>
              <a:t>S’il </a:t>
            </a:r>
            <a:r>
              <a:rPr lang="fr-FR" dirty="0">
                <a:solidFill>
                  <a:srgbClr val="FF0000"/>
                </a:solidFill>
              </a:rPr>
              <a:t>n'y a plus </a:t>
            </a:r>
            <a:r>
              <a:rPr lang="fr-FR" dirty="0" smtClean="0">
                <a:solidFill>
                  <a:srgbClr val="FF0000"/>
                </a:solidFill>
              </a:rPr>
              <a:t>d'entretien </a:t>
            </a:r>
            <a:r>
              <a:rPr lang="fr-FR" dirty="0">
                <a:solidFill>
                  <a:srgbClr val="FF0000"/>
                </a:solidFill>
              </a:rPr>
              <a:t>des reboisements faits</a:t>
            </a:r>
            <a:r>
              <a:rPr lang="fr-FR" dirty="0" smtClean="0">
                <a:solidFill>
                  <a:srgbClr val="FF0000"/>
                </a:solidFill>
              </a:rPr>
              <a:t> (plus de nettoyage du terrain </a:t>
            </a:r>
            <a:r>
              <a:rPr lang="fr-FR" dirty="0">
                <a:solidFill>
                  <a:srgbClr val="FF0000"/>
                </a:solidFill>
              </a:rPr>
              <a:t>de </a:t>
            </a:r>
            <a:r>
              <a:rPr lang="fr-FR" dirty="0" smtClean="0">
                <a:solidFill>
                  <a:srgbClr val="FF0000"/>
                </a:solidFill>
              </a:rPr>
              <a:t>la plantation</a:t>
            </a:r>
            <a:r>
              <a:rPr lang="fr-FR" dirty="0">
                <a:solidFill>
                  <a:srgbClr val="FF0000"/>
                </a:solidFill>
              </a:rPr>
              <a:t>, </a:t>
            </a:r>
            <a:r>
              <a:rPr lang="fr-FR" dirty="0" smtClean="0">
                <a:solidFill>
                  <a:srgbClr val="FF0000"/>
                </a:solidFill>
              </a:rPr>
              <a:t>…), les mauvaises herbes s’invitent, font concurrence aux plantations et le taux de croissance annuel des jeune plants devient faible. </a:t>
            </a:r>
            <a:endParaRPr lang="fr-FR" b="1" dirty="0" smtClean="0">
              <a:solidFill>
                <a:srgbClr val="008000"/>
              </a:solidFill>
            </a:endParaRPr>
          </a:p>
          <a:p>
            <a:pPr algn="just"/>
            <a:endParaRPr lang="fr-FR" u="sng" dirty="0" smtClean="0">
              <a:solidFill>
                <a:srgbClr val="008000"/>
              </a:solidFill>
            </a:endParaRPr>
          </a:p>
          <a:p>
            <a:pPr algn="just"/>
            <a:r>
              <a:rPr lang="fr-FR" u="sng" dirty="0" smtClean="0">
                <a:solidFill>
                  <a:srgbClr val="008000"/>
                </a:solidFill>
              </a:rPr>
              <a:t>Solutions</a:t>
            </a:r>
            <a:r>
              <a:rPr lang="fr-FR" dirty="0" smtClean="0">
                <a:solidFill>
                  <a:srgbClr val="008000"/>
                </a:solidFill>
              </a:rPr>
              <a:t> </a:t>
            </a:r>
            <a:r>
              <a:rPr lang="fr-FR" dirty="0">
                <a:solidFill>
                  <a:srgbClr val="008000"/>
                </a:solidFill>
              </a:rPr>
              <a:t>: </a:t>
            </a:r>
            <a:endParaRPr lang="fr-FR" dirty="0" smtClean="0">
              <a:solidFill>
                <a:srgbClr val="008000"/>
              </a:solidFill>
            </a:endParaRPr>
          </a:p>
          <a:p>
            <a:pPr algn="just"/>
            <a:r>
              <a:rPr lang="fr-FR" dirty="0" smtClean="0">
                <a:solidFill>
                  <a:srgbClr val="008000"/>
                </a:solidFill>
              </a:rPr>
              <a:t>Le maître d’ouvrage doit suivre </a:t>
            </a:r>
            <a:r>
              <a:rPr lang="fr-FR" dirty="0">
                <a:solidFill>
                  <a:srgbClr val="008000"/>
                </a:solidFill>
              </a:rPr>
              <a:t>/ </a:t>
            </a:r>
            <a:r>
              <a:rPr lang="fr-FR" dirty="0" smtClean="0">
                <a:solidFill>
                  <a:srgbClr val="008000"/>
                </a:solidFill>
              </a:rPr>
              <a:t>surveiller (monitorer) le </a:t>
            </a:r>
            <a:r>
              <a:rPr lang="fr-FR" dirty="0">
                <a:solidFill>
                  <a:srgbClr val="008000"/>
                </a:solidFill>
              </a:rPr>
              <a:t>projet </a:t>
            </a:r>
            <a:r>
              <a:rPr lang="fr-FR" dirty="0" smtClean="0">
                <a:solidFill>
                  <a:srgbClr val="008000"/>
                </a:solidFill>
              </a:rPr>
              <a:t>durant au moins </a:t>
            </a:r>
            <a:r>
              <a:rPr lang="fr-FR" dirty="0">
                <a:solidFill>
                  <a:srgbClr val="008000"/>
                </a:solidFill>
              </a:rPr>
              <a:t>5 ans ou plus, en restant sur place (ce qui nécessite une forte financement à long terme pour payer le salaire </a:t>
            </a:r>
            <a:r>
              <a:rPr lang="fr-FR" dirty="0" smtClean="0">
                <a:solidFill>
                  <a:srgbClr val="008000"/>
                </a:solidFill>
              </a:rPr>
              <a:t>minimum du/des </a:t>
            </a:r>
            <a:r>
              <a:rPr lang="fr-FR" dirty="0">
                <a:solidFill>
                  <a:srgbClr val="008000"/>
                </a:solidFill>
              </a:rPr>
              <a:t>coopérants et </a:t>
            </a:r>
            <a:r>
              <a:rPr lang="fr-FR" dirty="0" smtClean="0">
                <a:solidFill>
                  <a:srgbClr val="008000"/>
                </a:solidFill>
              </a:rPr>
              <a:t>des </a:t>
            </a:r>
            <a:r>
              <a:rPr lang="fr-FR" dirty="0">
                <a:solidFill>
                  <a:srgbClr val="008000"/>
                </a:solidFill>
              </a:rPr>
              <a:t>employés </a:t>
            </a:r>
            <a:r>
              <a:rPr lang="fr-FR" dirty="0" smtClean="0">
                <a:solidFill>
                  <a:srgbClr val="008000"/>
                </a:solidFill>
              </a:rPr>
              <a:t>(ceux qui s’occupent des pépinières ... </a:t>
            </a:r>
            <a:r>
              <a:rPr lang="fr-FR" dirty="0">
                <a:solidFill>
                  <a:srgbClr val="008000"/>
                </a:solidFill>
              </a:rPr>
              <a:t>)) </a:t>
            </a:r>
            <a:r>
              <a:rPr lang="fr-FR" dirty="0" smtClean="0">
                <a:solidFill>
                  <a:srgbClr val="008000"/>
                </a:solidFill>
              </a:rPr>
              <a:t>…</a:t>
            </a:r>
          </a:p>
        </p:txBody>
      </p:sp>
    </p:spTree>
    <p:extLst>
      <p:ext uri="{BB962C8B-B14F-4D97-AF65-F5344CB8AC3E}">
        <p14:creationId xmlns:p14="http://schemas.microsoft.com/office/powerpoint/2010/main" val="20960247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47223" y="159846"/>
            <a:ext cx="715537" cy="331826"/>
          </a:xfrm>
        </p:spPr>
        <p:txBody>
          <a:bodyPr/>
          <a:lstStyle/>
          <a:p>
            <a:fld id="{814B13E8-1059-4FEE-952E-0153852B3488}" type="slidenum">
              <a:rPr lang="fr-FR" smtClean="0"/>
              <a:t>24</a:t>
            </a:fld>
            <a:endParaRPr lang="fr-FR"/>
          </a:p>
        </p:txBody>
      </p:sp>
      <p:sp>
        <p:nvSpPr>
          <p:cNvPr id="4" name="Rectangle 3"/>
          <p:cNvSpPr/>
          <p:nvPr/>
        </p:nvSpPr>
        <p:spPr>
          <a:xfrm>
            <a:off x="247223" y="550616"/>
            <a:ext cx="2642134" cy="369332"/>
          </a:xfrm>
          <a:prstGeom prst="rect">
            <a:avLst/>
          </a:prstGeom>
        </p:spPr>
        <p:txBody>
          <a:bodyPr wrap="none">
            <a:spAutoFit/>
          </a:bodyPr>
          <a:lstStyle/>
          <a:p>
            <a:r>
              <a:rPr lang="fr-FR" dirty="0">
                <a:solidFill>
                  <a:srgbClr val="008000"/>
                </a:solidFill>
              </a:rPr>
              <a:t>1quater. </a:t>
            </a:r>
            <a:r>
              <a:rPr lang="fr-FR" b="1" dirty="0">
                <a:solidFill>
                  <a:srgbClr val="008000"/>
                </a:solidFill>
              </a:rPr>
              <a:t>Gestion </a:t>
            </a:r>
            <a:r>
              <a:rPr lang="fr-FR" b="1" dirty="0" smtClean="0">
                <a:solidFill>
                  <a:srgbClr val="008000"/>
                </a:solidFill>
              </a:rPr>
              <a:t>humaine</a:t>
            </a:r>
            <a:endParaRPr lang="fr-FR" b="1" dirty="0">
              <a:solidFill>
                <a:srgbClr val="008000"/>
              </a:solidFill>
            </a:endParaRPr>
          </a:p>
        </p:txBody>
      </p:sp>
      <p:sp>
        <p:nvSpPr>
          <p:cNvPr id="5" name="ZoneTexte 4"/>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6" name="ZoneTexte 5"/>
          <p:cNvSpPr txBox="1"/>
          <p:nvPr/>
        </p:nvSpPr>
        <p:spPr>
          <a:xfrm>
            <a:off x="208437" y="978892"/>
            <a:ext cx="5361839" cy="367990"/>
          </a:xfrm>
          <a:prstGeom prst="rect">
            <a:avLst/>
          </a:prstGeom>
          <a:noFill/>
        </p:spPr>
        <p:txBody>
          <a:bodyPr wrap="square" rtlCol="0">
            <a:spAutoFit/>
          </a:bodyPr>
          <a:lstStyle/>
          <a:p>
            <a:r>
              <a:rPr lang="fr-FR" b="1" dirty="0" smtClean="0">
                <a:solidFill>
                  <a:srgbClr val="008000"/>
                </a:solidFill>
              </a:rPr>
              <a:t>Problème et solutions proposées pour le résoudre</a:t>
            </a:r>
            <a:endParaRPr lang="fr-FR" b="1" dirty="0">
              <a:solidFill>
                <a:srgbClr val="008000"/>
              </a:solidFill>
            </a:endParaRPr>
          </a:p>
        </p:txBody>
      </p:sp>
      <p:sp>
        <p:nvSpPr>
          <p:cNvPr id="7" name="Rectangle 6"/>
          <p:cNvSpPr/>
          <p:nvPr/>
        </p:nvSpPr>
        <p:spPr>
          <a:xfrm>
            <a:off x="208436" y="1451992"/>
            <a:ext cx="11745671" cy="3139321"/>
          </a:xfrm>
          <a:prstGeom prst="rect">
            <a:avLst/>
          </a:prstGeom>
        </p:spPr>
        <p:txBody>
          <a:bodyPr wrap="square">
            <a:spAutoFit/>
          </a:bodyPr>
          <a:lstStyle/>
          <a:p>
            <a:pPr algn="just"/>
            <a:r>
              <a:rPr lang="fr-FR" altLang="fr-FR" u="sng" dirty="0">
                <a:solidFill>
                  <a:srgbClr val="FF0000"/>
                </a:solidFill>
                <a:latin typeface="Arial" panose="020B0604020202020204" pitchFamily="34" charset="0"/>
              </a:rPr>
              <a:t>Problème</a:t>
            </a:r>
            <a:r>
              <a:rPr lang="fr-FR" altLang="fr-FR" dirty="0">
                <a:solidFill>
                  <a:srgbClr val="FF0000"/>
                </a:solidFill>
                <a:latin typeface="Arial" panose="020B0604020202020204" pitchFamily="34" charset="0"/>
              </a:rPr>
              <a:t> : </a:t>
            </a:r>
          </a:p>
          <a:p>
            <a:pPr algn="just"/>
            <a:r>
              <a:rPr lang="fr-FR" dirty="0" smtClean="0">
                <a:solidFill>
                  <a:srgbClr val="FF0000"/>
                </a:solidFill>
              </a:rPr>
              <a:t>Le </a:t>
            </a:r>
            <a:r>
              <a:rPr lang="fr-FR" b="1" dirty="0">
                <a:solidFill>
                  <a:srgbClr val="FF0000"/>
                </a:solidFill>
              </a:rPr>
              <a:t>vol des jeunes plants</a:t>
            </a:r>
            <a:r>
              <a:rPr lang="fr-FR" dirty="0">
                <a:solidFill>
                  <a:srgbClr val="FF0000"/>
                </a:solidFill>
              </a:rPr>
              <a:t>, les vols en général, </a:t>
            </a:r>
            <a:r>
              <a:rPr lang="fr-FR" b="1" dirty="0">
                <a:solidFill>
                  <a:srgbClr val="FF0000"/>
                </a:solidFill>
              </a:rPr>
              <a:t>l’insécurité </a:t>
            </a:r>
            <a:r>
              <a:rPr lang="fr-FR" b="1" dirty="0" smtClean="0">
                <a:solidFill>
                  <a:srgbClr val="FF0000"/>
                </a:solidFill>
              </a:rPr>
              <a:t>pour les personnes</a:t>
            </a:r>
            <a:r>
              <a:rPr lang="fr-FR" dirty="0" smtClean="0">
                <a:solidFill>
                  <a:srgbClr val="FF0000"/>
                </a:solidFill>
              </a:rPr>
              <a:t>, le </a:t>
            </a:r>
            <a:r>
              <a:rPr lang="fr-FR" dirty="0">
                <a:solidFill>
                  <a:srgbClr val="FF0000"/>
                </a:solidFill>
              </a:rPr>
              <a:t>problème des </a:t>
            </a:r>
            <a:r>
              <a:rPr lang="fr-FR" dirty="0" smtClean="0">
                <a:solidFill>
                  <a:srgbClr val="FF0000"/>
                </a:solidFill>
              </a:rPr>
              <a:t>bandits _ </a:t>
            </a:r>
            <a:r>
              <a:rPr lang="fr-FR" dirty="0">
                <a:solidFill>
                  <a:srgbClr val="FF0000"/>
                </a:solidFill>
              </a:rPr>
              <a:t>les </a:t>
            </a:r>
            <a:r>
              <a:rPr lang="fr-FR" dirty="0" err="1">
                <a:solidFill>
                  <a:srgbClr val="FF0000"/>
                </a:solidFill>
              </a:rPr>
              <a:t>dahalo</a:t>
            </a:r>
            <a:r>
              <a:rPr lang="fr-FR" dirty="0">
                <a:solidFill>
                  <a:srgbClr val="FF0000"/>
                </a:solidFill>
              </a:rPr>
              <a:t> _ </a:t>
            </a:r>
            <a:r>
              <a:rPr lang="fr-FR" dirty="0" smtClean="0">
                <a:solidFill>
                  <a:srgbClr val="FF0000"/>
                </a:solidFill>
              </a:rPr>
              <a:t>est souvent renforcée </a:t>
            </a:r>
            <a:r>
              <a:rPr lang="fr-FR" dirty="0">
                <a:solidFill>
                  <a:srgbClr val="FF0000"/>
                </a:solidFill>
              </a:rPr>
              <a:t>en période </a:t>
            </a:r>
            <a:r>
              <a:rPr lang="fr-FR" dirty="0" smtClean="0">
                <a:solidFill>
                  <a:srgbClr val="FF0000"/>
                </a:solidFill>
              </a:rPr>
              <a:t>de contextes socio-politiques instables. La réussite du projet </a:t>
            </a:r>
            <a:r>
              <a:rPr lang="fr-FR" dirty="0">
                <a:solidFill>
                  <a:srgbClr val="FF0000"/>
                </a:solidFill>
              </a:rPr>
              <a:t>souvent dépend du des contextes </a:t>
            </a:r>
            <a:r>
              <a:rPr lang="fr-FR" dirty="0" smtClean="0">
                <a:solidFill>
                  <a:srgbClr val="FF0000"/>
                </a:solidFill>
              </a:rPr>
              <a:t>socio-politiques (surtout à Madagascar et en particulier entre 2009 et 2014).</a:t>
            </a:r>
          </a:p>
          <a:p>
            <a:pPr algn="just"/>
            <a:r>
              <a:rPr lang="fr-FR" dirty="0" smtClean="0">
                <a:solidFill>
                  <a:srgbClr val="FF0000"/>
                </a:solidFill>
              </a:rPr>
              <a:t>Exemples :</a:t>
            </a:r>
          </a:p>
          <a:p>
            <a:pPr marL="342900" indent="-342900" algn="just">
              <a:buFont typeface="+mj-lt"/>
              <a:buAutoNum type="arabicPeriod"/>
            </a:pPr>
            <a:r>
              <a:rPr lang="fr-FR" dirty="0">
                <a:solidFill>
                  <a:srgbClr val="FF0000"/>
                </a:solidFill>
              </a:rPr>
              <a:t>Disparition des plantes à cause des vols des malfaiteurs.</a:t>
            </a:r>
          </a:p>
          <a:p>
            <a:pPr marL="342900" indent="-342900" algn="just">
              <a:buFont typeface="+mj-lt"/>
              <a:buAutoNum type="arabicPeriod"/>
            </a:pPr>
            <a:r>
              <a:rPr lang="fr-FR" dirty="0">
                <a:solidFill>
                  <a:srgbClr val="FF0000"/>
                </a:solidFill>
              </a:rPr>
              <a:t>Disparition des matériels </a:t>
            </a:r>
            <a:r>
              <a:rPr lang="fr-FR" dirty="0" smtClean="0">
                <a:solidFill>
                  <a:srgbClr val="FF0000"/>
                </a:solidFill>
              </a:rPr>
              <a:t>d’ombrage (voiles d’ombrage …) </a:t>
            </a:r>
            <a:r>
              <a:rPr lang="fr-FR" dirty="0">
                <a:solidFill>
                  <a:srgbClr val="FF0000"/>
                </a:solidFill>
              </a:rPr>
              <a:t>à cause des vols</a:t>
            </a:r>
            <a:r>
              <a:rPr lang="fr-FR" dirty="0" smtClean="0">
                <a:solidFill>
                  <a:srgbClr val="FF0000"/>
                </a:solidFill>
              </a:rPr>
              <a:t>.</a:t>
            </a:r>
          </a:p>
          <a:p>
            <a:pPr algn="just"/>
            <a:endParaRPr lang="fr-FR" dirty="0">
              <a:solidFill>
                <a:srgbClr val="FF0000"/>
              </a:solidFill>
            </a:endParaRPr>
          </a:p>
          <a:p>
            <a:pPr algn="just"/>
            <a:r>
              <a:rPr lang="fr-FR" u="sng" dirty="0">
                <a:solidFill>
                  <a:srgbClr val="008000"/>
                </a:solidFill>
              </a:rPr>
              <a:t>Solution</a:t>
            </a:r>
            <a:r>
              <a:rPr lang="fr-FR" dirty="0">
                <a:solidFill>
                  <a:srgbClr val="008000"/>
                </a:solidFill>
              </a:rPr>
              <a:t> : </a:t>
            </a:r>
          </a:p>
          <a:p>
            <a:pPr marL="342900" indent="-342900" algn="just">
              <a:buFont typeface="+mj-lt"/>
              <a:buAutoNum type="arabicPeriod"/>
            </a:pPr>
            <a:r>
              <a:rPr lang="fr-FR" dirty="0" smtClean="0">
                <a:solidFill>
                  <a:srgbClr val="FF0000"/>
                </a:solidFill>
              </a:rPr>
              <a:t>Mettre en place un système de vigiles (mais à quel coût ? pour quel résultat ?) ???</a:t>
            </a:r>
          </a:p>
          <a:p>
            <a:pPr marL="342900" indent="-342900" algn="just">
              <a:buFont typeface="+mj-lt"/>
              <a:buAutoNum type="arabicPeriod"/>
            </a:pPr>
            <a:r>
              <a:rPr lang="fr-FR" dirty="0" smtClean="0">
                <a:solidFill>
                  <a:srgbClr val="FF0000"/>
                </a:solidFill>
              </a:rPr>
              <a:t>Etablir un « deal » ? (pour quelle compensation ?).</a:t>
            </a:r>
            <a:endParaRPr lang="fr-FR" dirty="0">
              <a:solidFill>
                <a:srgbClr val="FF0000"/>
              </a:solidFill>
            </a:endParaRPr>
          </a:p>
        </p:txBody>
      </p:sp>
    </p:spTree>
    <p:extLst>
      <p:ext uri="{BB962C8B-B14F-4D97-AF65-F5344CB8AC3E}">
        <p14:creationId xmlns:p14="http://schemas.microsoft.com/office/powerpoint/2010/main" val="24700585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47223" y="159846"/>
            <a:ext cx="715537" cy="331826"/>
          </a:xfrm>
        </p:spPr>
        <p:txBody>
          <a:bodyPr/>
          <a:lstStyle/>
          <a:p>
            <a:fld id="{814B13E8-1059-4FEE-952E-0153852B3488}" type="slidenum">
              <a:rPr lang="fr-FR" smtClean="0"/>
              <a:t>25</a:t>
            </a:fld>
            <a:endParaRPr lang="fr-FR"/>
          </a:p>
        </p:txBody>
      </p:sp>
      <p:sp>
        <p:nvSpPr>
          <p:cNvPr id="4" name="Rectangle 3"/>
          <p:cNvSpPr/>
          <p:nvPr/>
        </p:nvSpPr>
        <p:spPr>
          <a:xfrm>
            <a:off x="247223" y="550616"/>
            <a:ext cx="2642134" cy="369332"/>
          </a:xfrm>
          <a:prstGeom prst="rect">
            <a:avLst/>
          </a:prstGeom>
        </p:spPr>
        <p:txBody>
          <a:bodyPr wrap="none">
            <a:spAutoFit/>
          </a:bodyPr>
          <a:lstStyle/>
          <a:p>
            <a:r>
              <a:rPr lang="fr-FR" dirty="0">
                <a:solidFill>
                  <a:srgbClr val="008000"/>
                </a:solidFill>
              </a:rPr>
              <a:t>1quater. </a:t>
            </a:r>
            <a:r>
              <a:rPr lang="fr-FR" b="1" dirty="0">
                <a:solidFill>
                  <a:srgbClr val="008000"/>
                </a:solidFill>
              </a:rPr>
              <a:t>Gestion </a:t>
            </a:r>
            <a:r>
              <a:rPr lang="fr-FR" b="1" dirty="0" smtClean="0">
                <a:solidFill>
                  <a:srgbClr val="008000"/>
                </a:solidFill>
              </a:rPr>
              <a:t>humaine</a:t>
            </a:r>
            <a:endParaRPr lang="fr-FR" b="1" dirty="0">
              <a:solidFill>
                <a:srgbClr val="008000"/>
              </a:solidFill>
            </a:endParaRPr>
          </a:p>
        </p:txBody>
      </p:sp>
      <p:sp>
        <p:nvSpPr>
          <p:cNvPr id="5" name="ZoneTexte 4"/>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6" name="ZoneTexte 5"/>
          <p:cNvSpPr txBox="1"/>
          <p:nvPr/>
        </p:nvSpPr>
        <p:spPr>
          <a:xfrm>
            <a:off x="208437" y="978892"/>
            <a:ext cx="5361839" cy="367990"/>
          </a:xfrm>
          <a:prstGeom prst="rect">
            <a:avLst/>
          </a:prstGeom>
          <a:noFill/>
        </p:spPr>
        <p:txBody>
          <a:bodyPr wrap="square" rtlCol="0">
            <a:spAutoFit/>
          </a:bodyPr>
          <a:lstStyle/>
          <a:p>
            <a:r>
              <a:rPr lang="fr-FR" b="1" dirty="0" smtClean="0">
                <a:solidFill>
                  <a:srgbClr val="008000"/>
                </a:solidFill>
              </a:rPr>
              <a:t>Problème et solutions proposées pour le résoudre</a:t>
            </a:r>
            <a:endParaRPr lang="fr-FR" b="1" dirty="0">
              <a:solidFill>
                <a:srgbClr val="008000"/>
              </a:solidFill>
            </a:endParaRPr>
          </a:p>
        </p:txBody>
      </p:sp>
      <p:sp>
        <p:nvSpPr>
          <p:cNvPr id="3" name="Rectangle 2"/>
          <p:cNvSpPr/>
          <p:nvPr/>
        </p:nvSpPr>
        <p:spPr>
          <a:xfrm>
            <a:off x="208436" y="1405826"/>
            <a:ext cx="11712217" cy="646331"/>
          </a:xfrm>
          <a:prstGeom prst="rect">
            <a:avLst/>
          </a:prstGeom>
        </p:spPr>
        <p:txBody>
          <a:bodyPr wrap="square">
            <a:spAutoFit/>
          </a:bodyPr>
          <a:lstStyle/>
          <a:p>
            <a:pPr algn="just"/>
            <a:r>
              <a:rPr lang="fr-FR" altLang="fr-FR" u="sng" dirty="0" smtClean="0">
                <a:solidFill>
                  <a:srgbClr val="FF0000"/>
                </a:solidFill>
                <a:latin typeface="Arial" panose="020B0604020202020204" pitchFamily="34" charset="0"/>
              </a:rPr>
              <a:t>Problèmes</a:t>
            </a:r>
            <a:r>
              <a:rPr lang="fr-FR" altLang="fr-FR" dirty="0" smtClean="0">
                <a:solidFill>
                  <a:srgbClr val="FF0000"/>
                </a:solidFill>
                <a:latin typeface="Arial" panose="020B0604020202020204" pitchFamily="34" charset="0"/>
              </a:rPr>
              <a:t> </a:t>
            </a:r>
            <a:r>
              <a:rPr lang="fr-FR" altLang="fr-FR" dirty="0">
                <a:solidFill>
                  <a:srgbClr val="FF0000"/>
                </a:solidFill>
                <a:latin typeface="Arial" panose="020B0604020202020204" pitchFamily="34" charset="0"/>
              </a:rPr>
              <a:t>: </a:t>
            </a:r>
          </a:p>
          <a:p>
            <a:pPr algn="just"/>
            <a:r>
              <a:rPr lang="fr-FR" dirty="0" smtClean="0">
                <a:solidFill>
                  <a:srgbClr val="FF0000"/>
                </a:solidFill>
              </a:rPr>
              <a:t>Le </a:t>
            </a:r>
            <a:r>
              <a:rPr lang="fr-FR" b="1" dirty="0">
                <a:solidFill>
                  <a:srgbClr val="FF0000"/>
                </a:solidFill>
              </a:rPr>
              <a:t>manque de motivation et d’implication des bénéficiaires</a:t>
            </a:r>
            <a:r>
              <a:rPr lang="fr-FR" dirty="0">
                <a:solidFill>
                  <a:srgbClr val="FF0000"/>
                </a:solidFill>
              </a:rPr>
              <a:t>. Manque de connaissance sur </a:t>
            </a:r>
            <a:r>
              <a:rPr lang="fr-FR" dirty="0" smtClean="0">
                <a:solidFill>
                  <a:srgbClr val="FF0000"/>
                </a:solidFill>
              </a:rPr>
              <a:t>l’environnement.</a:t>
            </a:r>
            <a:endParaRPr lang="fr-FR" dirty="0">
              <a:solidFill>
                <a:srgbClr val="FF0000"/>
              </a:solidFill>
            </a:endParaRPr>
          </a:p>
        </p:txBody>
      </p:sp>
      <p:sp>
        <p:nvSpPr>
          <p:cNvPr id="7" name="ZoneTexte 6"/>
          <p:cNvSpPr txBox="1"/>
          <p:nvPr/>
        </p:nvSpPr>
        <p:spPr>
          <a:xfrm>
            <a:off x="208435" y="2129615"/>
            <a:ext cx="11712217" cy="4524315"/>
          </a:xfrm>
          <a:prstGeom prst="rect">
            <a:avLst/>
          </a:prstGeom>
          <a:noFill/>
        </p:spPr>
        <p:txBody>
          <a:bodyPr wrap="square" rtlCol="0">
            <a:spAutoFit/>
          </a:bodyPr>
          <a:lstStyle/>
          <a:p>
            <a:pPr marL="342900" indent="-342900">
              <a:buFont typeface="+mj-lt"/>
              <a:buAutoNum type="arabicPeriod"/>
            </a:pPr>
            <a:r>
              <a:rPr lang="fr-FR" b="1" dirty="0">
                <a:solidFill>
                  <a:srgbClr val="008000"/>
                </a:solidFill>
              </a:rPr>
              <a:t>Consultation des </a:t>
            </a:r>
            <a:r>
              <a:rPr lang="fr-FR" b="1" dirty="0" smtClean="0">
                <a:solidFill>
                  <a:srgbClr val="008000"/>
                </a:solidFill>
              </a:rPr>
              <a:t>autorités et collaboration </a:t>
            </a:r>
            <a:r>
              <a:rPr lang="fr-FR" b="1" dirty="0">
                <a:solidFill>
                  <a:srgbClr val="008000"/>
                </a:solidFill>
              </a:rPr>
              <a:t>avec les autorités </a:t>
            </a:r>
            <a:r>
              <a:rPr lang="fr-FR" b="1" dirty="0" smtClean="0">
                <a:solidFill>
                  <a:srgbClr val="008000"/>
                </a:solidFill>
              </a:rPr>
              <a:t>locales </a:t>
            </a:r>
            <a:r>
              <a:rPr lang="fr-FR" dirty="0" smtClean="0">
                <a:solidFill>
                  <a:srgbClr val="008000"/>
                </a:solidFill>
              </a:rPr>
              <a:t>(actions « diplomatiques »).</a:t>
            </a:r>
          </a:p>
          <a:p>
            <a:pPr marL="342900" indent="-342900">
              <a:buFont typeface="+mj-lt"/>
              <a:buAutoNum type="arabicPeriod"/>
            </a:pPr>
            <a:r>
              <a:rPr lang="fr-FR" dirty="0" smtClean="0">
                <a:solidFill>
                  <a:srgbClr val="008000"/>
                </a:solidFill>
              </a:rPr>
              <a:t>Existence ou mise en place </a:t>
            </a:r>
            <a:r>
              <a:rPr lang="fr-FR" dirty="0">
                <a:solidFill>
                  <a:srgbClr val="008000"/>
                </a:solidFill>
              </a:rPr>
              <a:t>de </a:t>
            </a:r>
            <a:r>
              <a:rPr lang="fr-FR" i="1" dirty="0">
                <a:solidFill>
                  <a:srgbClr val="008000"/>
                </a:solidFill>
              </a:rPr>
              <a:t>DINA</a:t>
            </a:r>
            <a:r>
              <a:rPr lang="fr-FR" dirty="0">
                <a:solidFill>
                  <a:srgbClr val="008000"/>
                </a:solidFill>
              </a:rPr>
              <a:t> </a:t>
            </a:r>
            <a:r>
              <a:rPr lang="fr-FR" dirty="0" smtClean="0">
                <a:solidFill>
                  <a:srgbClr val="008000"/>
                </a:solidFill>
              </a:rPr>
              <a:t>(</a:t>
            </a:r>
            <a:r>
              <a:rPr lang="fr-FR" dirty="0">
                <a:solidFill>
                  <a:srgbClr val="008000"/>
                </a:solidFill>
              </a:rPr>
              <a:t>contrat social traditionnel et uniquement malgache</a:t>
            </a:r>
            <a:r>
              <a:rPr lang="fr-FR" dirty="0" smtClean="0">
                <a:solidFill>
                  <a:srgbClr val="008000"/>
                </a:solidFill>
              </a:rPr>
              <a:t>) pour </a:t>
            </a:r>
            <a:r>
              <a:rPr lang="fr-FR" dirty="0">
                <a:solidFill>
                  <a:srgbClr val="008000"/>
                </a:solidFill>
              </a:rPr>
              <a:t>atténuer la déforestation (dans des villages</a:t>
            </a:r>
            <a:r>
              <a:rPr lang="fr-FR" dirty="0" smtClean="0">
                <a:solidFill>
                  <a:srgbClr val="008000"/>
                </a:solidFill>
              </a:rPr>
              <a:t>).</a:t>
            </a:r>
            <a:endParaRPr lang="fr-FR" dirty="0">
              <a:solidFill>
                <a:srgbClr val="008000"/>
              </a:solidFill>
            </a:endParaRPr>
          </a:p>
          <a:p>
            <a:pPr marL="342900" indent="-342900">
              <a:buFont typeface="+mj-lt"/>
              <a:buAutoNum type="arabicPeriod"/>
            </a:pPr>
            <a:r>
              <a:rPr lang="fr-FR" dirty="0" smtClean="0">
                <a:solidFill>
                  <a:srgbClr val="008000"/>
                </a:solidFill>
              </a:rPr>
              <a:t>Matériels </a:t>
            </a:r>
            <a:r>
              <a:rPr lang="fr-FR" dirty="0">
                <a:solidFill>
                  <a:srgbClr val="008000"/>
                </a:solidFill>
              </a:rPr>
              <a:t>fournis par URUV (pots plastics, brouettes et arrosoirs)</a:t>
            </a:r>
          </a:p>
          <a:p>
            <a:pPr marL="342900" indent="-342900">
              <a:buFont typeface="+mj-lt"/>
              <a:buAutoNum type="arabicPeriod"/>
            </a:pPr>
            <a:r>
              <a:rPr lang="fr-FR" dirty="0">
                <a:solidFill>
                  <a:srgbClr val="008000"/>
                </a:solidFill>
              </a:rPr>
              <a:t>Encadrement de conduite pépinière assurée par des techniciens de URUV local.</a:t>
            </a:r>
          </a:p>
          <a:p>
            <a:pPr marL="342900" indent="-342900">
              <a:buFont typeface="+mj-lt"/>
              <a:buAutoNum type="arabicPeriod"/>
            </a:pPr>
            <a:r>
              <a:rPr lang="fr-FR" dirty="0">
                <a:solidFill>
                  <a:srgbClr val="008000"/>
                </a:solidFill>
              </a:rPr>
              <a:t>Plantation par des villageois soutenu avec des repas communautaires.</a:t>
            </a:r>
          </a:p>
          <a:p>
            <a:pPr marL="342900" indent="-342900">
              <a:buFont typeface="+mj-lt"/>
              <a:buAutoNum type="arabicPeriod"/>
            </a:pPr>
            <a:r>
              <a:rPr lang="fr-FR" b="1" dirty="0" smtClean="0">
                <a:solidFill>
                  <a:srgbClr val="008000"/>
                </a:solidFill>
              </a:rPr>
              <a:t>Fournir des techniques agricoles améliorées  sur des produits choisis par la communauté</a:t>
            </a:r>
            <a:r>
              <a:rPr lang="fr-FR" dirty="0" smtClean="0">
                <a:solidFill>
                  <a:srgbClr val="008000"/>
                </a:solidFill>
              </a:rPr>
              <a:t>, ainsi que des </a:t>
            </a:r>
            <a:r>
              <a:rPr lang="fr-FR" b="1" dirty="0" smtClean="0">
                <a:solidFill>
                  <a:srgbClr val="008000"/>
                </a:solidFill>
              </a:rPr>
              <a:t>formations pratiques </a:t>
            </a:r>
            <a:r>
              <a:rPr lang="fr-FR" dirty="0" smtClean="0">
                <a:solidFill>
                  <a:srgbClr val="008000"/>
                </a:solidFill>
              </a:rPr>
              <a:t>: culture de </a:t>
            </a:r>
            <a:r>
              <a:rPr lang="fr-FR" dirty="0" err="1" smtClean="0">
                <a:solidFill>
                  <a:srgbClr val="008000"/>
                </a:solidFill>
              </a:rPr>
              <a:t>voajobory</a:t>
            </a:r>
            <a:r>
              <a:rPr lang="fr-FR" dirty="0">
                <a:solidFill>
                  <a:srgbClr val="008000"/>
                </a:solidFill>
              </a:rPr>
              <a:t> [pois de bambara (un petit haricot de terre)], </a:t>
            </a:r>
            <a:r>
              <a:rPr lang="fr-FR" dirty="0" smtClean="0">
                <a:solidFill>
                  <a:srgbClr val="008000"/>
                </a:solidFill>
              </a:rPr>
              <a:t>manioc, soja, maïs, tournesol …</a:t>
            </a:r>
          </a:p>
          <a:p>
            <a:pPr marL="342900" indent="-342900">
              <a:buFont typeface="+mj-lt"/>
              <a:buAutoNum type="arabicPeriod"/>
            </a:pPr>
            <a:r>
              <a:rPr lang="fr-FR" dirty="0" smtClean="0">
                <a:solidFill>
                  <a:srgbClr val="008000"/>
                </a:solidFill>
              </a:rPr>
              <a:t>Apport de revenus par les </a:t>
            </a:r>
            <a:r>
              <a:rPr lang="fr-FR" dirty="0">
                <a:solidFill>
                  <a:srgbClr val="008000"/>
                </a:solidFill>
              </a:rPr>
              <a:t>emplois </a:t>
            </a:r>
            <a:r>
              <a:rPr lang="fr-FR" dirty="0" smtClean="0">
                <a:solidFill>
                  <a:srgbClr val="008000"/>
                </a:solidFill>
              </a:rPr>
              <a:t>dans les plantations, pépinières</a:t>
            </a:r>
            <a:r>
              <a:rPr lang="fr-FR" dirty="0">
                <a:solidFill>
                  <a:srgbClr val="008000"/>
                </a:solidFill>
              </a:rPr>
              <a:t>, etc…., </a:t>
            </a:r>
            <a:endParaRPr lang="fr-FR" dirty="0" smtClean="0">
              <a:solidFill>
                <a:srgbClr val="008000"/>
              </a:solidFill>
            </a:endParaRPr>
          </a:p>
          <a:p>
            <a:pPr marL="342900" indent="-342900">
              <a:buFont typeface="+mj-lt"/>
              <a:buAutoNum type="arabicPeriod"/>
            </a:pPr>
            <a:r>
              <a:rPr lang="fr-FR" dirty="0" smtClean="0">
                <a:solidFill>
                  <a:srgbClr val="008000"/>
                </a:solidFill>
              </a:rPr>
              <a:t>Nourritures apportés </a:t>
            </a:r>
            <a:r>
              <a:rPr lang="fr-FR" dirty="0">
                <a:solidFill>
                  <a:srgbClr val="008000"/>
                </a:solidFill>
              </a:rPr>
              <a:t>par les plantations de manioc et </a:t>
            </a:r>
            <a:r>
              <a:rPr lang="fr-FR" dirty="0" smtClean="0">
                <a:solidFill>
                  <a:srgbClr val="008000"/>
                </a:solidFill>
              </a:rPr>
              <a:t>soja …</a:t>
            </a:r>
          </a:p>
          <a:p>
            <a:pPr marL="342900" indent="-342900">
              <a:buFont typeface="+mj-lt"/>
              <a:buAutoNum type="arabicPeriod"/>
            </a:pPr>
            <a:r>
              <a:rPr lang="fr-FR" dirty="0">
                <a:solidFill>
                  <a:srgbClr val="008000"/>
                </a:solidFill>
              </a:rPr>
              <a:t>Amélioration du bien-être des communautés locales par la pratique de l’agroforesterie</a:t>
            </a:r>
          </a:p>
          <a:p>
            <a:pPr marL="342900" indent="-342900">
              <a:buFont typeface="+mj-lt"/>
              <a:buAutoNum type="arabicPeriod"/>
            </a:pPr>
            <a:r>
              <a:rPr lang="fr-FR" dirty="0">
                <a:solidFill>
                  <a:srgbClr val="008000"/>
                </a:solidFill>
              </a:rPr>
              <a:t>Promotion de </a:t>
            </a:r>
            <a:r>
              <a:rPr lang="fr-FR" dirty="0" smtClean="0">
                <a:solidFill>
                  <a:srgbClr val="008000"/>
                </a:solidFill>
              </a:rPr>
              <a:t>l’écotourisme </a:t>
            </a:r>
            <a:r>
              <a:rPr lang="fr-FR" dirty="0">
                <a:solidFill>
                  <a:srgbClr val="008000"/>
                </a:solidFill>
              </a:rPr>
              <a:t>: </a:t>
            </a:r>
            <a:r>
              <a:rPr lang="fr-FR" dirty="0" smtClean="0">
                <a:solidFill>
                  <a:srgbClr val="008000"/>
                </a:solidFill>
              </a:rPr>
              <a:t>visites, </a:t>
            </a:r>
            <a:r>
              <a:rPr lang="fr-FR" dirty="0" err="1">
                <a:solidFill>
                  <a:srgbClr val="008000"/>
                </a:solidFill>
              </a:rPr>
              <a:t>study</a:t>
            </a:r>
            <a:r>
              <a:rPr lang="fr-FR" dirty="0">
                <a:solidFill>
                  <a:srgbClr val="008000"/>
                </a:solidFill>
              </a:rPr>
              <a:t> </a:t>
            </a:r>
            <a:r>
              <a:rPr lang="fr-FR" dirty="0" err="1">
                <a:solidFill>
                  <a:srgbClr val="008000"/>
                </a:solidFill>
              </a:rPr>
              <a:t>abroad</a:t>
            </a:r>
            <a:r>
              <a:rPr lang="fr-FR" dirty="0" smtClean="0">
                <a:solidFill>
                  <a:srgbClr val="008000"/>
                </a:solidFill>
              </a:rPr>
              <a:t>, </a:t>
            </a:r>
            <a:r>
              <a:rPr lang="fr-FR" dirty="0" err="1" smtClean="0">
                <a:solidFill>
                  <a:srgbClr val="008000"/>
                </a:solidFill>
              </a:rPr>
              <a:t>wwoofing</a:t>
            </a:r>
            <a:r>
              <a:rPr lang="fr-FR" dirty="0" smtClean="0">
                <a:solidFill>
                  <a:srgbClr val="008000"/>
                </a:solidFill>
              </a:rPr>
              <a:t> </a:t>
            </a:r>
            <a:r>
              <a:rPr lang="fr-FR" dirty="0">
                <a:solidFill>
                  <a:srgbClr val="008000"/>
                </a:solidFill>
              </a:rPr>
              <a:t>….</a:t>
            </a:r>
          </a:p>
          <a:p>
            <a:pPr marL="342900" indent="-342900">
              <a:buFont typeface="+mj-lt"/>
              <a:buAutoNum type="arabicPeriod"/>
            </a:pPr>
            <a:r>
              <a:rPr lang="fr-FR" dirty="0">
                <a:solidFill>
                  <a:srgbClr val="008000"/>
                </a:solidFill>
              </a:rPr>
              <a:t>Projet </a:t>
            </a:r>
            <a:r>
              <a:rPr lang="fr-FR" dirty="0" smtClean="0">
                <a:solidFill>
                  <a:srgbClr val="008000"/>
                </a:solidFill>
              </a:rPr>
              <a:t>apiculture</a:t>
            </a:r>
            <a:endParaRPr lang="fr-FR" dirty="0">
              <a:solidFill>
                <a:srgbClr val="008000"/>
              </a:solidFill>
            </a:endParaRPr>
          </a:p>
          <a:p>
            <a:pPr marL="342900" indent="-342900">
              <a:buFont typeface="+mj-lt"/>
              <a:buAutoNum type="arabicPeriod"/>
            </a:pPr>
            <a:r>
              <a:rPr lang="fr-FR" dirty="0">
                <a:solidFill>
                  <a:srgbClr val="008000"/>
                </a:solidFill>
              </a:rPr>
              <a:t>Projet production et ventes plantes horticoles </a:t>
            </a:r>
            <a:r>
              <a:rPr lang="fr-FR" dirty="0" smtClean="0">
                <a:solidFill>
                  <a:srgbClr val="008000"/>
                </a:solidFill>
              </a:rPr>
              <a:t>…</a:t>
            </a:r>
            <a:endParaRPr lang="fr-FR" dirty="0">
              <a:solidFill>
                <a:srgbClr val="008000"/>
              </a:solidFill>
            </a:endParaRPr>
          </a:p>
          <a:p>
            <a:pPr marL="342900" indent="-342900">
              <a:buFont typeface="+mj-lt"/>
              <a:buAutoNum type="arabicPeriod"/>
            </a:pPr>
            <a:r>
              <a:rPr lang="fr-FR" dirty="0" smtClean="0">
                <a:solidFill>
                  <a:srgbClr val="008000"/>
                </a:solidFill>
              </a:rPr>
              <a:t>Construction d’infrastructures : </a:t>
            </a:r>
            <a:r>
              <a:rPr lang="fr-FR" dirty="0">
                <a:solidFill>
                  <a:srgbClr val="008000"/>
                </a:solidFill>
              </a:rPr>
              <a:t>centre, </a:t>
            </a:r>
            <a:r>
              <a:rPr lang="fr-FR" dirty="0" smtClean="0">
                <a:solidFill>
                  <a:srgbClr val="008000"/>
                </a:solidFill>
              </a:rPr>
              <a:t>toilettes (sèches), </a:t>
            </a:r>
            <a:r>
              <a:rPr lang="fr-FR" dirty="0">
                <a:solidFill>
                  <a:srgbClr val="008000"/>
                </a:solidFill>
              </a:rPr>
              <a:t>terrain de camping, cuisine, </a:t>
            </a:r>
            <a:r>
              <a:rPr lang="fr-FR" dirty="0" smtClean="0">
                <a:solidFill>
                  <a:srgbClr val="008000"/>
                </a:solidFill>
              </a:rPr>
              <a:t>….</a:t>
            </a:r>
          </a:p>
          <a:p>
            <a:pPr marL="342900" indent="-342900">
              <a:buFont typeface="+mj-lt"/>
              <a:buAutoNum type="arabicPeriod"/>
            </a:pPr>
            <a:r>
              <a:rPr lang="fr-FR" dirty="0" smtClean="0">
                <a:solidFill>
                  <a:srgbClr val="008000"/>
                </a:solidFill>
              </a:rPr>
              <a:t>Compensation par don </a:t>
            </a:r>
            <a:r>
              <a:rPr lang="fr-FR" dirty="0">
                <a:solidFill>
                  <a:srgbClr val="008000"/>
                </a:solidFill>
              </a:rPr>
              <a:t>des plantules de culture de </a:t>
            </a:r>
            <a:r>
              <a:rPr lang="fr-FR" dirty="0" smtClean="0">
                <a:solidFill>
                  <a:srgbClr val="008000"/>
                </a:solidFill>
              </a:rPr>
              <a:t>rente.</a:t>
            </a:r>
          </a:p>
        </p:txBody>
      </p:sp>
      <p:sp>
        <p:nvSpPr>
          <p:cNvPr id="8" name="ZoneTexte 7"/>
          <p:cNvSpPr txBox="1"/>
          <p:nvPr/>
        </p:nvSpPr>
        <p:spPr>
          <a:xfrm>
            <a:off x="9021337" y="5965902"/>
            <a:ext cx="2899315" cy="646331"/>
          </a:xfrm>
          <a:prstGeom prst="rect">
            <a:avLst/>
          </a:prstGeom>
          <a:noFill/>
        </p:spPr>
        <p:txBody>
          <a:bodyPr wrap="square" rtlCol="0">
            <a:spAutoFit/>
          </a:bodyPr>
          <a:lstStyle/>
          <a:p>
            <a:pPr algn="ctr"/>
            <a:r>
              <a:rPr lang="fr-FR" sz="1200" dirty="0">
                <a:solidFill>
                  <a:srgbClr val="008000"/>
                </a:solidFill>
              </a:rPr>
              <a:t>Source image : LA REFORESTATION DANS LA  FORET D’ANKAFOBE (Réserve Communautaire </a:t>
            </a:r>
            <a:r>
              <a:rPr lang="fr-FR" sz="1200" dirty="0" err="1">
                <a:solidFill>
                  <a:srgbClr val="008000"/>
                </a:solidFill>
              </a:rPr>
              <a:t>Sohisika</a:t>
            </a:r>
            <a:r>
              <a:rPr lang="fr-FR" sz="1200" dirty="0">
                <a:solidFill>
                  <a:srgbClr val="008000"/>
                </a:solidFill>
              </a:rPr>
              <a:t>). MGB.</a:t>
            </a:r>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5169" y="4449452"/>
            <a:ext cx="1771650" cy="1438275"/>
          </a:xfrm>
          <a:prstGeom prst="rect">
            <a:avLst/>
          </a:prstGeom>
        </p:spPr>
      </p:pic>
    </p:spTree>
    <p:extLst>
      <p:ext uri="{BB962C8B-B14F-4D97-AF65-F5344CB8AC3E}">
        <p14:creationId xmlns:p14="http://schemas.microsoft.com/office/powerpoint/2010/main" val="15103523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47223" y="159846"/>
            <a:ext cx="715537" cy="331826"/>
          </a:xfrm>
        </p:spPr>
        <p:txBody>
          <a:bodyPr/>
          <a:lstStyle/>
          <a:p>
            <a:fld id="{814B13E8-1059-4FEE-952E-0153852B3488}" type="slidenum">
              <a:rPr lang="fr-FR" smtClean="0"/>
              <a:t>26</a:t>
            </a:fld>
            <a:endParaRPr lang="fr-FR"/>
          </a:p>
        </p:txBody>
      </p:sp>
      <p:sp>
        <p:nvSpPr>
          <p:cNvPr id="4" name="Rectangle 3"/>
          <p:cNvSpPr/>
          <p:nvPr/>
        </p:nvSpPr>
        <p:spPr>
          <a:xfrm>
            <a:off x="247223" y="550616"/>
            <a:ext cx="2642134" cy="369332"/>
          </a:xfrm>
          <a:prstGeom prst="rect">
            <a:avLst/>
          </a:prstGeom>
        </p:spPr>
        <p:txBody>
          <a:bodyPr wrap="none">
            <a:spAutoFit/>
          </a:bodyPr>
          <a:lstStyle/>
          <a:p>
            <a:r>
              <a:rPr lang="fr-FR" dirty="0">
                <a:solidFill>
                  <a:srgbClr val="008000"/>
                </a:solidFill>
              </a:rPr>
              <a:t>1quater. </a:t>
            </a:r>
            <a:r>
              <a:rPr lang="fr-FR" b="1" dirty="0">
                <a:solidFill>
                  <a:srgbClr val="008000"/>
                </a:solidFill>
              </a:rPr>
              <a:t>Gestion </a:t>
            </a:r>
            <a:r>
              <a:rPr lang="fr-FR" b="1" dirty="0" smtClean="0">
                <a:solidFill>
                  <a:srgbClr val="008000"/>
                </a:solidFill>
              </a:rPr>
              <a:t>humaine</a:t>
            </a:r>
            <a:endParaRPr lang="fr-FR" b="1" dirty="0">
              <a:solidFill>
                <a:srgbClr val="008000"/>
              </a:solidFill>
            </a:endParaRPr>
          </a:p>
        </p:txBody>
      </p:sp>
      <p:sp>
        <p:nvSpPr>
          <p:cNvPr id="5" name="ZoneTexte 4"/>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6" name="ZoneTexte 5"/>
          <p:cNvSpPr txBox="1"/>
          <p:nvPr/>
        </p:nvSpPr>
        <p:spPr>
          <a:xfrm>
            <a:off x="208437" y="978892"/>
            <a:ext cx="5361839" cy="367990"/>
          </a:xfrm>
          <a:prstGeom prst="rect">
            <a:avLst/>
          </a:prstGeom>
          <a:noFill/>
        </p:spPr>
        <p:txBody>
          <a:bodyPr wrap="square" rtlCol="0">
            <a:spAutoFit/>
          </a:bodyPr>
          <a:lstStyle/>
          <a:p>
            <a:r>
              <a:rPr lang="fr-FR" b="1" dirty="0" smtClean="0">
                <a:solidFill>
                  <a:srgbClr val="008000"/>
                </a:solidFill>
              </a:rPr>
              <a:t>Problème et solutions proposées pour le résoudre</a:t>
            </a:r>
            <a:endParaRPr lang="fr-FR" b="1" dirty="0">
              <a:solidFill>
                <a:srgbClr val="008000"/>
              </a:solidFill>
            </a:endParaRPr>
          </a:p>
        </p:txBody>
      </p:sp>
      <p:sp>
        <p:nvSpPr>
          <p:cNvPr id="3" name="Rectangle 2"/>
          <p:cNvSpPr/>
          <p:nvPr/>
        </p:nvSpPr>
        <p:spPr>
          <a:xfrm>
            <a:off x="208436" y="1405826"/>
            <a:ext cx="11712217" cy="1200329"/>
          </a:xfrm>
          <a:prstGeom prst="rect">
            <a:avLst/>
          </a:prstGeom>
        </p:spPr>
        <p:txBody>
          <a:bodyPr wrap="square">
            <a:spAutoFit/>
          </a:bodyPr>
          <a:lstStyle/>
          <a:p>
            <a:pPr algn="just"/>
            <a:r>
              <a:rPr lang="fr-FR" altLang="fr-FR" u="sng" dirty="0">
                <a:solidFill>
                  <a:srgbClr val="FF0000"/>
                </a:solidFill>
                <a:latin typeface="Arial" panose="020B0604020202020204" pitchFamily="34" charset="0"/>
              </a:rPr>
              <a:t>Problème</a:t>
            </a:r>
            <a:r>
              <a:rPr lang="fr-FR" altLang="fr-FR" dirty="0">
                <a:solidFill>
                  <a:srgbClr val="FF0000"/>
                </a:solidFill>
                <a:latin typeface="Arial" panose="020B0604020202020204" pitchFamily="34" charset="0"/>
              </a:rPr>
              <a:t> : </a:t>
            </a:r>
          </a:p>
          <a:p>
            <a:pPr algn="just"/>
            <a:r>
              <a:rPr lang="fr-FR" dirty="0" smtClean="0">
                <a:solidFill>
                  <a:srgbClr val="FF0000"/>
                </a:solidFill>
              </a:rPr>
              <a:t>Le </a:t>
            </a:r>
            <a:r>
              <a:rPr lang="fr-FR" b="1" dirty="0">
                <a:solidFill>
                  <a:srgbClr val="FF0000"/>
                </a:solidFill>
              </a:rPr>
              <a:t>manque de motivation et d’implication des </a:t>
            </a:r>
            <a:r>
              <a:rPr lang="fr-FR" b="1" dirty="0" smtClean="0">
                <a:solidFill>
                  <a:srgbClr val="FF0000"/>
                </a:solidFill>
              </a:rPr>
              <a:t>bénéficiaires (suite)</a:t>
            </a:r>
            <a:r>
              <a:rPr lang="fr-FR" dirty="0" smtClean="0">
                <a:solidFill>
                  <a:srgbClr val="FF0000"/>
                </a:solidFill>
              </a:rPr>
              <a:t>.</a:t>
            </a:r>
          </a:p>
          <a:p>
            <a:pPr algn="just"/>
            <a:r>
              <a:rPr lang="fr-FR" dirty="0">
                <a:solidFill>
                  <a:srgbClr val="FF0000"/>
                </a:solidFill>
              </a:rPr>
              <a:t>Niveau </a:t>
            </a:r>
            <a:r>
              <a:rPr lang="fr-FR" dirty="0" smtClean="0">
                <a:solidFill>
                  <a:srgbClr val="FF0000"/>
                </a:solidFill>
              </a:rPr>
              <a:t>d’éducation / d’instruction différents.</a:t>
            </a:r>
          </a:p>
          <a:p>
            <a:pPr algn="just"/>
            <a:endParaRPr lang="fr-FR" dirty="0">
              <a:solidFill>
                <a:srgbClr val="FF0000"/>
              </a:solidFill>
            </a:endParaRPr>
          </a:p>
        </p:txBody>
      </p:sp>
      <p:sp>
        <p:nvSpPr>
          <p:cNvPr id="7" name="ZoneTexte 6"/>
          <p:cNvSpPr txBox="1"/>
          <p:nvPr/>
        </p:nvSpPr>
        <p:spPr>
          <a:xfrm>
            <a:off x="215314" y="2551021"/>
            <a:ext cx="7642784" cy="2585323"/>
          </a:xfrm>
          <a:prstGeom prst="rect">
            <a:avLst/>
          </a:prstGeom>
          <a:noFill/>
        </p:spPr>
        <p:txBody>
          <a:bodyPr wrap="square" rtlCol="0">
            <a:spAutoFit/>
          </a:bodyPr>
          <a:lstStyle/>
          <a:p>
            <a:r>
              <a:rPr lang="fr-FR" u="sng" dirty="0" smtClean="0">
                <a:solidFill>
                  <a:srgbClr val="008000"/>
                </a:solidFill>
              </a:rPr>
              <a:t>L’implication des jeunes </a:t>
            </a:r>
            <a:r>
              <a:rPr lang="fr-FR" dirty="0" smtClean="0">
                <a:solidFill>
                  <a:srgbClr val="008000"/>
                </a:solidFill>
              </a:rPr>
              <a:t>: </a:t>
            </a:r>
          </a:p>
          <a:p>
            <a:endParaRPr lang="fr-FR" dirty="0" smtClean="0">
              <a:solidFill>
                <a:srgbClr val="008000"/>
              </a:solidFill>
            </a:endParaRPr>
          </a:p>
          <a:p>
            <a:pPr marL="342900" indent="-342900" algn="just">
              <a:buFont typeface="+mj-lt"/>
              <a:buAutoNum type="arabicPeriod"/>
            </a:pPr>
            <a:r>
              <a:rPr lang="fr-FR" dirty="0" smtClean="0">
                <a:solidFill>
                  <a:srgbClr val="008000"/>
                </a:solidFill>
              </a:rPr>
              <a:t>Les jeunes enfants pourraient garder les jeunes plants.</a:t>
            </a:r>
          </a:p>
          <a:p>
            <a:pPr marL="342900" indent="-342900" algn="just">
              <a:buFont typeface="+mj-lt"/>
              <a:buAutoNum type="arabicPeriod"/>
            </a:pPr>
            <a:r>
              <a:rPr lang="fr-FR" dirty="0" smtClean="0">
                <a:solidFill>
                  <a:srgbClr val="008000"/>
                </a:solidFill>
              </a:rPr>
              <a:t>Création de jardins scolaires (potager et ornemental + pépinière</a:t>
            </a:r>
            <a:r>
              <a:rPr lang="fr-FR" dirty="0">
                <a:solidFill>
                  <a:srgbClr val="008000"/>
                </a:solidFill>
              </a:rPr>
              <a:t>) =&gt; On leur propose de créer leur propre pépinière d’espèces autochtones dans leur village</a:t>
            </a:r>
            <a:r>
              <a:rPr lang="fr-FR" dirty="0" smtClean="0">
                <a:solidFill>
                  <a:srgbClr val="008000"/>
                </a:solidFill>
              </a:rPr>
              <a:t>..</a:t>
            </a:r>
          </a:p>
          <a:p>
            <a:pPr marL="342900" indent="-342900" algn="just">
              <a:buFont typeface="+mj-lt"/>
              <a:buAutoNum type="arabicPeriod"/>
            </a:pPr>
            <a:r>
              <a:rPr lang="fr-FR" dirty="0" smtClean="0">
                <a:solidFill>
                  <a:srgbClr val="008000"/>
                </a:solidFill>
              </a:rPr>
              <a:t>Participation des enfants aux plantations.</a:t>
            </a:r>
          </a:p>
          <a:p>
            <a:pPr marL="342900" indent="-342900" algn="just">
              <a:buFont typeface="+mj-lt"/>
              <a:buAutoNum type="arabicPeriod"/>
            </a:pPr>
            <a:r>
              <a:rPr lang="fr-FR" dirty="0" smtClean="0">
                <a:solidFill>
                  <a:srgbClr val="008000"/>
                </a:solidFill>
              </a:rPr>
              <a:t>Création d’un Club </a:t>
            </a:r>
            <a:r>
              <a:rPr lang="fr-FR" dirty="0">
                <a:solidFill>
                  <a:srgbClr val="008000"/>
                </a:solidFill>
              </a:rPr>
              <a:t>E</a:t>
            </a:r>
            <a:r>
              <a:rPr lang="fr-FR" dirty="0" smtClean="0">
                <a:solidFill>
                  <a:srgbClr val="008000"/>
                </a:solidFill>
              </a:rPr>
              <a:t>nvironnement et/ou d’un Club </a:t>
            </a:r>
            <a:r>
              <a:rPr lang="fr-FR" dirty="0">
                <a:solidFill>
                  <a:srgbClr val="008000"/>
                </a:solidFill>
              </a:rPr>
              <a:t>de conservation =&gt; jeunes motivés dans la protection de l’environnement</a:t>
            </a:r>
            <a:r>
              <a:rPr lang="fr-FR" dirty="0" smtClean="0">
                <a:solidFill>
                  <a:srgbClr val="008000"/>
                </a:solidFill>
              </a:rPr>
              <a:t>.</a:t>
            </a:r>
          </a:p>
        </p:txBody>
      </p:sp>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561" y="2005990"/>
            <a:ext cx="3603993" cy="2407355"/>
          </a:xfrm>
          <a:prstGeom prst="rect">
            <a:avLst/>
          </a:prstGeom>
        </p:spPr>
      </p:pic>
      <p:sp>
        <p:nvSpPr>
          <p:cNvPr id="12" name="ZoneTexte 11"/>
          <p:cNvSpPr txBox="1"/>
          <p:nvPr/>
        </p:nvSpPr>
        <p:spPr>
          <a:xfrm>
            <a:off x="8634771" y="4413345"/>
            <a:ext cx="3133493" cy="461665"/>
          </a:xfrm>
          <a:prstGeom prst="rect">
            <a:avLst/>
          </a:prstGeom>
          <a:noFill/>
        </p:spPr>
        <p:txBody>
          <a:bodyPr wrap="square" rtlCol="0">
            <a:spAutoFit/>
          </a:bodyPr>
          <a:lstStyle/>
          <a:p>
            <a:pPr algn="ctr"/>
            <a:r>
              <a:rPr lang="fr-FR" sz="1200" dirty="0" smtClean="0">
                <a:solidFill>
                  <a:srgbClr val="008000"/>
                </a:solidFill>
              </a:rPr>
              <a:t>Source images </a:t>
            </a:r>
            <a:r>
              <a:rPr lang="fr-FR" sz="1200" dirty="0">
                <a:solidFill>
                  <a:srgbClr val="008000"/>
                </a:solidFill>
              </a:rPr>
              <a:t>: </a:t>
            </a:r>
            <a:r>
              <a:rPr lang="fr-FR" sz="1200" dirty="0" smtClean="0">
                <a:solidFill>
                  <a:srgbClr val="008000"/>
                </a:solidFill>
              </a:rPr>
              <a:t>© Reza </a:t>
            </a:r>
            <a:r>
              <a:rPr lang="fr-FR" sz="1200" dirty="0">
                <a:solidFill>
                  <a:srgbClr val="008000"/>
                </a:solidFill>
              </a:rPr>
              <a:t>Ludovic, Project leader, MBG </a:t>
            </a:r>
            <a:r>
              <a:rPr lang="fr-FR" sz="1200" dirty="0" err="1" smtClean="0">
                <a:solidFill>
                  <a:srgbClr val="008000"/>
                </a:solidFill>
              </a:rPr>
              <a:t>Farafangana</a:t>
            </a:r>
            <a:endParaRPr lang="fr-FR" sz="1200" dirty="0">
              <a:solidFill>
                <a:srgbClr val="008000"/>
              </a:solidFill>
            </a:endParaRPr>
          </a:p>
        </p:txBody>
      </p:sp>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2650" y="172677"/>
            <a:ext cx="3209806" cy="2407355"/>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0771" y="944250"/>
            <a:ext cx="1524000" cy="1200150"/>
          </a:xfrm>
          <a:prstGeom prst="rect">
            <a:avLst/>
          </a:prstGeom>
        </p:spPr>
      </p:pic>
      <p:sp>
        <p:nvSpPr>
          <p:cNvPr id="9" name="ZoneTexte 8"/>
          <p:cNvSpPr txBox="1"/>
          <p:nvPr/>
        </p:nvSpPr>
        <p:spPr>
          <a:xfrm>
            <a:off x="208436" y="5051502"/>
            <a:ext cx="11844020" cy="1754326"/>
          </a:xfrm>
          <a:prstGeom prst="rect">
            <a:avLst/>
          </a:prstGeom>
          <a:noFill/>
        </p:spPr>
        <p:txBody>
          <a:bodyPr wrap="square" rtlCol="0">
            <a:spAutoFit/>
          </a:bodyPr>
          <a:lstStyle/>
          <a:p>
            <a:pPr marL="342900" indent="-342900" algn="just">
              <a:buFont typeface="+mj-lt"/>
              <a:buAutoNum type="arabicPeriod" startAt="5"/>
            </a:pPr>
            <a:r>
              <a:rPr lang="fr-FR" dirty="0">
                <a:solidFill>
                  <a:srgbClr val="008000"/>
                </a:solidFill>
              </a:rPr>
              <a:t>Balade botaniques avec les enfants (</a:t>
            </a:r>
            <a:r>
              <a:rPr lang="fr-FR" dirty="0" err="1">
                <a:solidFill>
                  <a:srgbClr val="008000"/>
                </a:solidFill>
              </a:rPr>
              <a:t>Rainforest</a:t>
            </a:r>
            <a:r>
              <a:rPr lang="fr-FR" dirty="0">
                <a:solidFill>
                  <a:srgbClr val="008000"/>
                </a:solidFill>
              </a:rPr>
              <a:t> class - Classe verte) =&gt; Ces jeunes jouent un rôle important dans la sensibilisation de leurs parents.</a:t>
            </a:r>
          </a:p>
          <a:p>
            <a:pPr marL="342900" indent="-342900" algn="just">
              <a:buFont typeface="+mj-lt"/>
              <a:buAutoNum type="arabicPeriod" startAt="5"/>
            </a:pPr>
            <a:r>
              <a:rPr lang="fr-FR" dirty="0">
                <a:solidFill>
                  <a:srgbClr val="008000"/>
                </a:solidFill>
              </a:rPr>
              <a:t>Intervention dans chaque école, entourant la zone restaurée, tout en les enseignant tout sur la biodiversité, sur les forêts et les techniques de reforestation et sur l’utilité des arbres autochtones.</a:t>
            </a:r>
          </a:p>
          <a:p>
            <a:pPr marL="342900" indent="-342900" algn="just">
              <a:buFont typeface="+mj-lt"/>
              <a:buAutoNum type="arabicPeriod" startAt="5"/>
            </a:pPr>
            <a:r>
              <a:rPr lang="fr-FR" dirty="0">
                <a:solidFill>
                  <a:srgbClr val="008000"/>
                </a:solidFill>
              </a:rPr>
              <a:t>Action de sensibilisation des élèves dans la plantation et l’entretien des plantules une fois plantées.</a:t>
            </a:r>
          </a:p>
          <a:p>
            <a:pPr marL="342900" indent="-342900" algn="just">
              <a:buFont typeface="+mj-lt"/>
              <a:buAutoNum type="arabicPeriod" startAt="5"/>
            </a:pPr>
            <a:r>
              <a:rPr lang="fr-FR" dirty="0">
                <a:solidFill>
                  <a:srgbClr val="008000"/>
                </a:solidFill>
              </a:rPr>
              <a:t>Une action participative pour les faire comprendre la valeur de la reforestation (apprendre-agir-partager</a:t>
            </a:r>
            <a:r>
              <a:rPr lang="fr-FR" dirty="0" smtClean="0">
                <a:solidFill>
                  <a:srgbClr val="008000"/>
                </a:solidFill>
              </a:rPr>
              <a:t>).</a:t>
            </a:r>
            <a:endParaRPr lang="fr-FR" dirty="0">
              <a:solidFill>
                <a:srgbClr val="008000"/>
              </a:solidFill>
            </a:endParaRPr>
          </a:p>
        </p:txBody>
      </p:sp>
    </p:spTree>
    <p:extLst>
      <p:ext uri="{BB962C8B-B14F-4D97-AF65-F5344CB8AC3E}">
        <p14:creationId xmlns:p14="http://schemas.microsoft.com/office/powerpoint/2010/main" val="3820855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47223" y="159846"/>
            <a:ext cx="715537" cy="331826"/>
          </a:xfrm>
        </p:spPr>
        <p:txBody>
          <a:bodyPr/>
          <a:lstStyle/>
          <a:p>
            <a:fld id="{814B13E8-1059-4FEE-952E-0153852B3488}" type="slidenum">
              <a:rPr lang="fr-FR" smtClean="0"/>
              <a:t>27</a:t>
            </a:fld>
            <a:endParaRPr lang="fr-FR"/>
          </a:p>
        </p:txBody>
      </p:sp>
      <p:sp>
        <p:nvSpPr>
          <p:cNvPr id="4" name="Rectangle 3"/>
          <p:cNvSpPr/>
          <p:nvPr/>
        </p:nvSpPr>
        <p:spPr>
          <a:xfrm>
            <a:off x="247223" y="550616"/>
            <a:ext cx="2642134" cy="369332"/>
          </a:xfrm>
          <a:prstGeom prst="rect">
            <a:avLst/>
          </a:prstGeom>
        </p:spPr>
        <p:txBody>
          <a:bodyPr wrap="none">
            <a:spAutoFit/>
          </a:bodyPr>
          <a:lstStyle/>
          <a:p>
            <a:r>
              <a:rPr lang="fr-FR" dirty="0">
                <a:solidFill>
                  <a:srgbClr val="008000"/>
                </a:solidFill>
              </a:rPr>
              <a:t>1quater. </a:t>
            </a:r>
            <a:r>
              <a:rPr lang="fr-FR" b="1" dirty="0">
                <a:solidFill>
                  <a:srgbClr val="008000"/>
                </a:solidFill>
              </a:rPr>
              <a:t>Gestion </a:t>
            </a:r>
            <a:r>
              <a:rPr lang="fr-FR" b="1" dirty="0" smtClean="0">
                <a:solidFill>
                  <a:srgbClr val="008000"/>
                </a:solidFill>
              </a:rPr>
              <a:t>humaine</a:t>
            </a:r>
            <a:endParaRPr lang="fr-FR" b="1" dirty="0">
              <a:solidFill>
                <a:srgbClr val="008000"/>
              </a:solidFill>
            </a:endParaRPr>
          </a:p>
        </p:txBody>
      </p:sp>
      <p:sp>
        <p:nvSpPr>
          <p:cNvPr id="5" name="ZoneTexte 4"/>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6" name="ZoneTexte 5"/>
          <p:cNvSpPr txBox="1"/>
          <p:nvPr/>
        </p:nvSpPr>
        <p:spPr>
          <a:xfrm>
            <a:off x="208437" y="978892"/>
            <a:ext cx="5361839" cy="367990"/>
          </a:xfrm>
          <a:prstGeom prst="rect">
            <a:avLst/>
          </a:prstGeom>
          <a:noFill/>
        </p:spPr>
        <p:txBody>
          <a:bodyPr wrap="square" rtlCol="0">
            <a:spAutoFit/>
          </a:bodyPr>
          <a:lstStyle/>
          <a:p>
            <a:r>
              <a:rPr lang="fr-FR" b="1" dirty="0" smtClean="0">
                <a:solidFill>
                  <a:srgbClr val="008000"/>
                </a:solidFill>
              </a:rPr>
              <a:t>Problème et solutions proposées pour le résoudre</a:t>
            </a:r>
            <a:endParaRPr lang="fr-FR" b="1" dirty="0">
              <a:solidFill>
                <a:srgbClr val="008000"/>
              </a:solidFill>
            </a:endParaRPr>
          </a:p>
        </p:txBody>
      </p:sp>
      <p:sp>
        <p:nvSpPr>
          <p:cNvPr id="3" name="Rectangle 2"/>
          <p:cNvSpPr/>
          <p:nvPr/>
        </p:nvSpPr>
        <p:spPr>
          <a:xfrm>
            <a:off x="208436" y="1405826"/>
            <a:ext cx="11712217" cy="1200329"/>
          </a:xfrm>
          <a:prstGeom prst="rect">
            <a:avLst/>
          </a:prstGeom>
        </p:spPr>
        <p:txBody>
          <a:bodyPr wrap="square">
            <a:spAutoFit/>
          </a:bodyPr>
          <a:lstStyle/>
          <a:p>
            <a:pPr algn="just"/>
            <a:r>
              <a:rPr lang="fr-FR" altLang="fr-FR" u="sng" dirty="0">
                <a:solidFill>
                  <a:srgbClr val="FF0000"/>
                </a:solidFill>
                <a:latin typeface="Arial" panose="020B0604020202020204" pitchFamily="34" charset="0"/>
              </a:rPr>
              <a:t>Problème</a:t>
            </a:r>
            <a:r>
              <a:rPr lang="fr-FR" altLang="fr-FR" dirty="0">
                <a:solidFill>
                  <a:srgbClr val="FF0000"/>
                </a:solidFill>
                <a:latin typeface="Arial" panose="020B0604020202020204" pitchFamily="34" charset="0"/>
              </a:rPr>
              <a:t> : </a:t>
            </a:r>
          </a:p>
          <a:p>
            <a:pPr algn="just"/>
            <a:r>
              <a:rPr lang="fr-FR" dirty="0" smtClean="0">
                <a:solidFill>
                  <a:srgbClr val="FF0000"/>
                </a:solidFill>
              </a:rPr>
              <a:t>Le </a:t>
            </a:r>
            <a:r>
              <a:rPr lang="fr-FR" b="1" dirty="0">
                <a:solidFill>
                  <a:srgbClr val="FF0000"/>
                </a:solidFill>
              </a:rPr>
              <a:t>manque de motivation et d’implication des </a:t>
            </a:r>
            <a:r>
              <a:rPr lang="fr-FR" b="1" dirty="0" smtClean="0">
                <a:solidFill>
                  <a:srgbClr val="FF0000"/>
                </a:solidFill>
              </a:rPr>
              <a:t>bénéficiaires (suite)</a:t>
            </a:r>
            <a:r>
              <a:rPr lang="fr-FR" dirty="0" smtClean="0">
                <a:solidFill>
                  <a:srgbClr val="FF0000"/>
                </a:solidFill>
              </a:rPr>
              <a:t>.</a:t>
            </a:r>
          </a:p>
          <a:p>
            <a:pPr algn="just"/>
            <a:r>
              <a:rPr lang="fr-FR" dirty="0">
                <a:solidFill>
                  <a:srgbClr val="FF0000"/>
                </a:solidFill>
              </a:rPr>
              <a:t>Niveau </a:t>
            </a:r>
            <a:r>
              <a:rPr lang="fr-FR" dirty="0" smtClean="0">
                <a:solidFill>
                  <a:srgbClr val="FF0000"/>
                </a:solidFill>
              </a:rPr>
              <a:t>d’éducation / d’instruction différents.</a:t>
            </a:r>
          </a:p>
          <a:p>
            <a:pPr algn="just"/>
            <a:endParaRPr lang="fr-FR" dirty="0">
              <a:solidFill>
                <a:srgbClr val="FF0000"/>
              </a:solidFill>
            </a:endParaRPr>
          </a:p>
        </p:txBody>
      </p:sp>
      <p:sp>
        <p:nvSpPr>
          <p:cNvPr id="7" name="ZoneTexte 6"/>
          <p:cNvSpPr txBox="1"/>
          <p:nvPr/>
        </p:nvSpPr>
        <p:spPr>
          <a:xfrm>
            <a:off x="215313" y="2551022"/>
            <a:ext cx="7971539" cy="4247317"/>
          </a:xfrm>
          <a:prstGeom prst="rect">
            <a:avLst/>
          </a:prstGeom>
          <a:noFill/>
        </p:spPr>
        <p:txBody>
          <a:bodyPr wrap="square" rtlCol="0">
            <a:spAutoFit/>
          </a:bodyPr>
          <a:lstStyle/>
          <a:p>
            <a:r>
              <a:rPr lang="fr-FR" u="sng" dirty="0" smtClean="0">
                <a:solidFill>
                  <a:srgbClr val="008000"/>
                </a:solidFill>
              </a:rPr>
              <a:t>Formations et sensibilisations (suite et fin)</a:t>
            </a:r>
          </a:p>
          <a:p>
            <a:endParaRPr lang="fr-FR" dirty="0" smtClean="0">
              <a:solidFill>
                <a:srgbClr val="008000"/>
              </a:solidFill>
            </a:endParaRPr>
          </a:p>
          <a:p>
            <a:r>
              <a:rPr lang="fr-FR" dirty="0" smtClean="0">
                <a:solidFill>
                  <a:srgbClr val="008000"/>
                </a:solidFill>
              </a:rPr>
              <a:t>Formations au SRI/SRA (système de riz intensif …), à la </a:t>
            </a:r>
            <a:r>
              <a:rPr lang="fr-FR" dirty="0" err="1" smtClean="0">
                <a:solidFill>
                  <a:srgbClr val="008000"/>
                </a:solidFill>
              </a:rPr>
              <a:t>Permaculture</a:t>
            </a:r>
            <a:r>
              <a:rPr lang="fr-FR" dirty="0" smtClean="0">
                <a:solidFill>
                  <a:srgbClr val="008000"/>
                </a:solidFill>
              </a:rPr>
              <a:t>, au </a:t>
            </a:r>
            <a:r>
              <a:rPr lang="fr-FR" dirty="0">
                <a:solidFill>
                  <a:srgbClr val="008000"/>
                </a:solidFill>
              </a:rPr>
              <a:t>Cultures maraîchères, </a:t>
            </a:r>
            <a:r>
              <a:rPr lang="fr-FR" dirty="0" smtClean="0">
                <a:solidFill>
                  <a:srgbClr val="008000"/>
                </a:solidFill>
              </a:rPr>
              <a:t>à l’Apiculture et à la Pisciculture, à la construction de levées de terre, retenues et barrages</a:t>
            </a:r>
            <a:r>
              <a:rPr lang="fr-FR" dirty="0">
                <a:solidFill>
                  <a:srgbClr val="008000"/>
                </a:solidFill>
              </a:rPr>
              <a:t>, </a:t>
            </a:r>
            <a:r>
              <a:rPr lang="fr-FR" dirty="0" smtClean="0">
                <a:solidFill>
                  <a:srgbClr val="008000"/>
                </a:solidFill>
              </a:rPr>
              <a:t>à la constructions de cases et d’écoles simples.</a:t>
            </a:r>
            <a:endParaRPr lang="fr-FR" dirty="0">
              <a:solidFill>
                <a:srgbClr val="008000"/>
              </a:solidFill>
            </a:endParaRPr>
          </a:p>
          <a:p>
            <a:endParaRPr lang="fr-FR" dirty="0">
              <a:solidFill>
                <a:srgbClr val="008000"/>
              </a:solidFill>
            </a:endParaRPr>
          </a:p>
          <a:p>
            <a:r>
              <a:rPr lang="fr-FR" u="sng" dirty="0" smtClean="0">
                <a:solidFill>
                  <a:srgbClr val="008000"/>
                </a:solidFill>
              </a:rPr>
              <a:t>Félicitations </a:t>
            </a:r>
            <a:r>
              <a:rPr lang="fr-FR" u="sng" dirty="0">
                <a:solidFill>
                  <a:srgbClr val="008000"/>
                </a:solidFill>
              </a:rPr>
              <a:t>aux méritants</a:t>
            </a:r>
          </a:p>
          <a:p>
            <a:endParaRPr lang="fr-FR" dirty="0">
              <a:solidFill>
                <a:srgbClr val="008000"/>
              </a:solidFill>
            </a:endParaRPr>
          </a:p>
          <a:p>
            <a:pPr marL="342900" indent="-342900">
              <a:buFont typeface="+mj-lt"/>
              <a:buAutoNum type="arabicPeriod"/>
            </a:pPr>
            <a:r>
              <a:rPr lang="fr-FR" dirty="0">
                <a:solidFill>
                  <a:srgbClr val="008000"/>
                </a:solidFill>
              </a:rPr>
              <a:t>Prime (</a:t>
            </a:r>
            <a:r>
              <a:rPr lang="fr-FR" dirty="0" smtClean="0">
                <a:solidFill>
                  <a:srgbClr val="008000"/>
                </a:solidFill>
              </a:rPr>
              <a:t>crédits</a:t>
            </a:r>
            <a:r>
              <a:rPr lang="fr-FR" dirty="0">
                <a:solidFill>
                  <a:srgbClr val="008000"/>
                </a:solidFill>
              </a:rPr>
              <a:t>)</a:t>
            </a:r>
          </a:p>
          <a:p>
            <a:pPr marL="342900" indent="-342900">
              <a:buFont typeface="+mj-lt"/>
              <a:buAutoNum type="arabicPeriod"/>
            </a:pPr>
            <a:r>
              <a:rPr lang="fr-FR" dirty="0" smtClean="0">
                <a:solidFill>
                  <a:srgbClr val="008000"/>
                </a:solidFill>
              </a:rPr>
              <a:t>Certificats (remise de diplômes)</a:t>
            </a:r>
            <a:endParaRPr lang="fr-FR" dirty="0">
              <a:solidFill>
                <a:srgbClr val="008000"/>
              </a:solidFill>
            </a:endParaRPr>
          </a:p>
          <a:p>
            <a:pPr marL="342900" indent="-342900">
              <a:buFont typeface="+mj-lt"/>
              <a:buAutoNum type="arabicPeriod"/>
            </a:pPr>
            <a:r>
              <a:rPr lang="fr-FR" dirty="0">
                <a:solidFill>
                  <a:srgbClr val="008000"/>
                </a:solidFill>
              </a:rPr>
              <a:t>Posters</a:t>
            </a:r>
          </a:p>
          <a:p>
            <a:pPr marL="342900" indent="-342900">
              <a:buFont typeface="+mj-lt"/>
              <a:buAutoNum type="arabicPeriod"/>
            </a:pPr>
            <a:r>
              <a:rPr lang="fr-FR" dirty="0">
                <a:solidFill>
                  <a:srgbClr val="008000"/>
                </a:solidFill>
              </a:rPr>
              <a:t>Casquette, </a:t>
            </a:r>
            <a:r>
              <a:rPr lang="fr-FR" dirty="0" err="1" smtClean="0">
                <a:solidFill>
                  <a:srgbClr val="008000"/>
                </a:solidFill>
              </a:rPr>
              <a:t>lambahoany</a:t>
            </a:r>
            <a:r>
              <a:rPr lang="fr-FR" dirty="0" smtClean="0">
                <a:solidFill>
                  <a:srgbClr val="008000"/>
                </a:solidFill>
              </a:rPr>
              <a:t> (tissus imprimés, </a:t>
            </a:r>
            <a:r>
              <a:rPr lang="fr-FR" dirty="0" err="1" smtClean="0">
                <a:solidFill>
                  <a:srgbClr val="008000"/>
                </a:solidFill>
              </a:rPr>
              <a:t>lamba</a:t>
            </a:r>
            <a:r>
              <a:rPr lang="fr-FR" dirty="0" smtClean="0">
                <a:solidFill>
                  <a:srgbClr val="008000"/>
                </a:solidFill>
              </a:rPr>
              <a:t>, sorte de grands châles …)</a:t>
            </a:r>
            <a:endParaRPr lang="fr-FR" dirty="0">
              <a:solidFill>
                <a:srgbClr val="008000"/>
              </a:solidFill>
            </a:endParaRPr>
          </a:p>
          <a:p>
            <a:pPr marL="342900" indent="-342900">
              <a:buFont typeface="+mj-lt"/>
              <a:buAutoNum type="arabicPeriod"/>
            </a:pPr>
            <a:r>
              <a:rPr lang="fr-FR" dirty="0">
                <a:solidFill>
                  <a:srgbClr val="008000"/>
                </a:solidFill>
              </a:rPr>
              <a:t>Documents</a:t>
            </a:r>
          </a:p>
          <a:p>
            <a:pPr marL="342900" indent="-342900">
              <a:buFont typeface="+mj-lt"/>
              <a:buAutoNum type="arabicPeriod"/>
            </a:pPr>
            <a:r>
              <a:rPr lang="fr-FR" dirty="0">
                <a:solidFill>
                  <a:srgbClr val="008000"/>
                </a:solidFill>
              </a:rPr>
              <a:t>Formation plus de 90,000 </a:t>
            </a:r>
            <a:r>
              <a:rPr lang="fr-FR" dirty="0" smtClean="0">
                <a:solidFill>
                  <a:srgbClr val="008000"/>
                </a:solidFill>
              </a:rPr>
              <a:t>Ar</a:t>
            </a:r>
          </a:p>
          <a:p>
            <a:pPr marL="342900" indent="-342900">
              <a:buFont typeface="+mj-lt"/>
              <a:buAutoNum type="arabicPeriod"/>
            </a:pPr>
            <a:r>
              <a:rPr lang="fr-FR" dirty="0" smtClean="0">
                <a:solidFill>
                  <a:srgbClr val="008000"/>
                </a:solidFill>
              </a:rPr>
              <a:t>Fête avec collaboration avec les autorités locales.</a:t>
            </a:r>
          </a:p>
        </p:txBody>
      </p:sp>
      <p:pic>
        <p:nvPicPr>
          <p:cNvPr id="14" name="Picture 6" descr="G:\Photos\Photos remise prime phase IV_Ambodirafia 2012\IMG_9695.JPG"/>
          <p:cNvPicPr>
            <a:picLocks noChangeAspect="1" noChangeArrowheads="1"/>
          </p:cNvPicPr>
          <p:nvPr/>
        </p:nvPicPr>
        <p:blipFill>
          <a:blip r:embed="rId2" cstate="print"/>
          <a:srcRect/>
          <a:stretch>
            <a:fillRect/>
          </a:stretch>
        </p:blipFill>
        <p:spPr bwMode="auto">
          <a:xfrm>
            <a:off x="8186853" y="2245856"/>
            <a:ext cx="3733800" cy="2800350"/>
          </a:xfrm>
          <a:prstGeom prst="ellipse">
            <a:avLst/>
          </a:prstGeom>
          <a:ln>
            <a:noFill/>
          </a:ln>
          <a:effectLst>
            <a:softEdge rad="112500"/>
          </a:effectLst>
        </p:spPr>
      </p:pic>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6459" y="365950"/>
            <a:ext cx="2314575" cy="1638300"/>
          </a:xfrm>
          <a:prstGeom prst="rect">
            <a:avLst/>
          </a:prstGeom>
        </p:spPr>
      </p:pic>
      <p:sp>
        <p:nvSpPr>
          <p:cNvPr id="8" name="ZoneTexte 7"/>
          <p:cNvSpPr txBox="1"/>
          <p:nvPr/>
        </p:nvSpPr>
        <p:spPr>
          <a:xfrm>
            <a:off x="7783319" y="4964646"/>
            <a:ext cx="4137334" cy="646331"/>
          </a:xfrm>
          <a:prstGeom prst="rect">
            <a:avLst/>
          </a:prstGeom>
          <a:noFill/>
        </p:spPr>
        <p:txBody>
          <a:bodyPr wrap="square" rtlCol="0">
            <a:spAutoFit/>
          </a:bodyPr>
          <a:lstStyle/>
          <a:p>
            <a:pPr algn="ctr"/>
            <a:r>
              <a:rPr lang="fr-FR" sz="1200" dirty="0" smtClean="0">
                <a:solidFill>
                  <a:srgbClr val="008000"/>
                </a:solidFill>
              </a:rPr>
              <a:t>Source images et des </a:t>
            </a:r>
            <a:r>
              <a:rPr lang="fr-FR" sz="1200" dirty="0">
                <a:solidFill>
                  <a:srgbClr val="008000"/>
                </a:solidFill>
              </a:rPr>
              <a:t>idées exposées, dans le texte à gauche : Mr. Bernard R. IAMBANA, coordinateur du “</a:t>
            </a:r>
            <a:r>
              <a:rPr lang="fr-FR" sz="1200" i="1" dirty="0">
                <a:solidFill>
                  <a:srgbClr val="008000"/>
                </a:solidFill>
              </a:rPr>
              <a:t>Projet Restauration Forestière autour de R.N.I de </a:t>
            </a:r>
            <a:r>
              <a:rPr lang="fr-FR" sz="1200" i="1" dirty="0" err="1">
                <a:solidFill>
                  <a:srgbClr val="008000"/>
                </a:solidFill>
              </a:rPr>
              <a:t>Betampona</a:t>
            </a:r>
            <a:r>
              <a:rPr lang="fr-FR" sz="1200" dirty="0">
                <a:solidFill>
                  <a:srgbClr val="008000"/>
                </a:solidFill>
              </a:rPr>
              <a:t>”. </a:t>
            </a:r>
          </a:p>
        </p:txBody>
      </p:sp>
    </p:spTree>
    <p:extLst>
      <p:ext uri="{BB962C8B-B14F-4D97-AF65-F5344CB8AC3E}">
        <p14:creationId xmlns:p14="http://schemas.microsoft.com/office/powerpoint/2010/main" val="20606383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47223" y="159846"/>
            <a:ext cx="715537" cy="331826"/>
          </a:xfrm>
        </p:spPr>
        <p:txBody>
          <a:bodyPr/>
          <a:lstStyle/>
          <a:p>
            <a:fld id="{814B13E8-1059-4FEE-952E-0153852B3488}" type="slidenum">
              <a:rPr lang="fr-FR" smtClean="0"/>
              <a:t>28</a:t>
            </a:fld>
            <a:endParaRPr lang="fr-FR"/>
          </a:p>
        </p:txBody>
      </p:sp>
      <p:sp>
        <p:nvSpPr>
          <p:cNvPr id="4" name="Rectangle 3"/>
          <p:cNvSpPr/>
          <p:nvPr/>
        </p:nvSpPr>
        <p:spPr>
          <a:xfrm>
            <a:off x="247223" y="550616"/>
            <a:ext cx="2642134" cy="369332"/>
          </a:xfrm>
          <a:prstGeom prst="rect">
            <a:avLst/>
          </a:prstGeom>
        </p:spPr>
        <p:txBody>
          <a:bodyPr wrap="none">
            <a:spAutoFit/>
          </a:bodyPr>
          <a:lstStyle/>
          <a:p>
            <a:r>
              <a:rPr lang="fr-FR" dirty="0">
                <a:solidFill>
                  <a:srgbClr val="008000"/>
                </a:solidFill>
              </a:rPr>
              <a:t>1quater. </a:t>
            </a:r>
            <a:r>
              <a:rPr lang="fr-FR" b="1" dirty="0">
                <a:solidFill>
                  <a:srgbClr val="008000"/>
                </a:solidFill>
              </a:rPr>
              <a:t>Gestion </a:t>
            </a:r>
            <a:r>
              <a:rPr lang="fr-FR" b="1" dirty="0" smtClean="0">
                <a:solidFill>
                  <a:srgbClr val="008000"/>
                </a:solidFill>
              </a:rPr>
              <a:t>humaine</a:t>
            </a:r>
            <a:endParaRPr lang="fr-FR" b="1" dirty="0">
              <a:solidFill>
                <a:srgbClr val="008000"/>
              </a:solidFill>
            </a:endParaRPr>
          </a:p>
        </p:txBody>
      </p:sp>
      <p:sp>
        <p:nvSpPr>
          <p:cNvPr id="5" name="ZoneTexte 4"/>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6" name="ZoneTexte 5"/>
          <p:cNvSpPr txBox="1"/>
          <p:nvPr/>
        </p:nvSpPr>
        <p:spPr>
          <a:xfrm>
            <a:off x="208437" y="978892"/>
            <a:ext cx="5361839" cy="367990"/>
          </a:xfrm>
          <a:prstGeom prst="rect">
            <a:avLst/>
          </a:prstGeom>
          <a:noFill/>
        </p:spPr>
        <p:txBody>
          <a:bodyPr wrap="square" rtlCol="0">
            <a:spAutoFit/>
          </a:bodyPr>
          <a:lstStyle/>
          <a:p>
            <a:r>
              <a:rPr lang="fr-FR" b="1" dirty="0" smtClean="0">
                <a:solidFill>
                  <a:srgbClr val="008000"/>
                </a:solidFill>
              </a:rPr>
              <a:t>Problème et solutions proposées pour le résoudre</a:t>
            </a:r>
            <a:endParaRPr lang="fr-FR" b="1" dirty="0">
              <a:solidFill>
                <a:srgbClr val="008000"/>
              </a:solidFill>
            </a:endParaRPr>
          </a:p>
        </p:txBody>
      </p:sp>
      <p:sp>
        <p:nvSpPr>
          <p:cNvPr id="3" name="Rectangle 2"/>
          <p:cNvSpPr/>
          <p:nvPr/>
        </p:nvSpPr>
        <p:spPr>
          <a:xfrm>
            <a:off x="208437" y="1405825"/>
            <a:ext cx="8790598" cy="923330"/>
          </a:xfrm>
          <a:prstGeom prst="rect">
            <a:avLst/>
          </a:prstGeom>
        </p:spPr>
        <p:txBody>
          <a:bodyPr wrap="square">
            <a:spAutoFit/>
          </a:bodyPr>
          <a:lstStyle/>
          <a:p>
            <a:pPr algn="just"/>
            <a:r>
              <a:rPr lang="fr-FR" altLang="fr-FR" u="sng" dirty="0">
                <a:solidFill>
                  <a:srgbClr val="FF0000"/>
                </a:solidFill>
                <a:latin typeface="Arial" panose="020B0604020202020204" pitchFamily="34" charset="0"/>
              </a:rPr>
              <a:t>Problème</a:t>
            </a:r>
            <a:r>
              <a:rPr lang="fr-FR" altLang="fr-FR" dirty="0">
                <a:solidFill>
                  <a:srgbClr val="FF0000"/>
                </a:solidFill>
                <a:latin typeface="Arial" panose="020B0604020202020204" pitchFamily="34" charset="0"/>
              </a:rPr>
              <a:t> : </a:t>
            </a:r>
          </a:p>
          <a:p>
            <a:pPr algn="just"/>
            <a:r>
              <a:rPr lang="fr-FR" dirty="0" smtClean="0">
                <a:solidFill>
                  <a:srgbClr val="FF0000"/>
                </a:solidFill>
              </a:rPr>
              <a:t>Les </a:t>
            </a:r>
            <a:r>
              <a:rPr lang="fr-FR" b="1" dirty="0">
                <a:solidFill>
                  <a:srgbClr val="FF0000"/>
                </a:solidFill>
              </a:rPr>
              <a:t>feux de forêt d’origine humaine </a:t>
            </a:r>
            <a:r>
              <a:rPr lang="fr-FR" dirty="0">
                <a:solidFill>
                  <a:srgbClr val="FF0000"/>
                </a:solidFill>
              </a:rPr>
              <a:t>(la culture itinérante sur brûlis, le </a:t>
            </a:r>
            <a:r>
              <a:rPr lang="fr-FR" dirty="0" err="1" smtClean="0">
                <a:solidFill>
                  <a:srgbClr val="FF0000"/>
                </a:solidFill>
              </a:rPr>
              <a:t>Tavy</a:t>
            </a:r>
            <a:r>
              <a:rPr lang="fr-FR" dirty="0" smtClean="0">
                <a:solidFill>
                  <a:srgbClr val="FF0000"/>
                </a:solidFill>
              </a:rPr>
              <a:t>, les brûlages des pâturages, en fin de saison sèche …).</a:t>
            </a:r>
            <a:endParaRPr lang="fr-FR" dirty="0">
              <a:solidFill>
                <a:srgbClr val="FF0000"/>
              </a:solidFill>
            </a:endParaRPr>
          </a:p>
        </p:txBody>
      </p:sp>
      <p:sp>
        <p:nvSpPr>
          <p:cNvPr id="7" name="ZoneTexte 6"/>
          <p:cNvSpPr txBox="1"/>
          <p:nvPr/>
        </p:nvSpPr>
        <p:spPr>
          <a:xfrm>
            <a:off x="173365" y="2312823"/>
            <a:ext cx="8915305" cy="3693319"/>
          </a:xfrm>
          <a:prstGeom prst="rect">
            <a:avLst/>
          </a:prstGeom>
          <a:noFill/>
        </p:spPr>
        <p:txBody>
          <a:bodyPr wrap="square" rtlCol="0">
            <a:spAutoFit/>
          </a:bodyPr>
          <a:lstStyle/>
          <a:p>
            <a:endParaRPr lang="fr-FR" u="sng" dirty="0" smtClean="0">
              <a:solidFill>
                <a:srgbClr val="008000"/>
              </a:solidFill>
            </a:endParaRPr>
          </a:p>
          <a:p>
            <a:r>
              <a:rPr lang="fr-FR" u="sng" dirty="0" smtClean="0">
                <a:solidFill>
                  <a:srgbClr val="008000"/>
                </a:solidFill>
              </a:rPr>
              <a:t>Solutions</a:t>
            </a:r>
            <a:r>
              <a:rPr lang="fr-FR" dirty="0" smtClean="0">
                <a:solidFill>
                  <a:srgbClr val="008000"/>
                </a:solidFill>
              </a:rPr>
              <a:t> :</a:t>
            </a:r>
          </a:p>
          <a:p>
            <a:pPr marL="342900" indent="-342900">
              <a:buFont typeface="+mj-lt"/>
              <a:buAutoNum type="arabicPeriod"/>
            </a:pPr>
            <a:r>
              <a:rPr lang="fr-FR" dirty="0" smtClean="0">
                <a:solidFill>
                  <a:srgbClr val="008000"/>
                </a:solidFill>
              </a:rPr>
              <a:t>Installation de corridors ou couloirs pare-feu.</a:t>
            </a:r>
          </a:p>
          <a:p>
            <a:pPr marL="342900" indent="-342900">
              <a:buFont typeface="+mj-lt"/>
              <a:buAutoNum type="arabicPeriod"/>
            </a:pPr>
            <a:r>
              <a:rPr lang="fr-FR" dirty="0" smtClean="0">
                <a:solidFill>
                  <a:srgbClr val="008000"/>
                </a:solidFill>
              </a:rPr>
              <a:t>Contrôle des feux, par l’installation d’un système de surveillance, ronde, tour de garde.</a:t>
            </a:r>
          </a:p>
          <a:p>
            <a:pPr marL="342900" indent="-342900">
              <a:buFont typeface="+mj-lt"/>
              <a:buAutoNum type="arabicPeriod"/>
            </a:pPr>
            <a:r>
              <a:rPr lang="fr-FR" dirty="0" smtClean="0">
                <a:solidFill>
                  <a:srgbClr val="008000"/>
                </a:solidFill>
                <a:ea typeface="Calibri" panose="020F0502020204030204" pitchFamily="34" charset="0"/>
                <a:cs typeface="Times New Roman" panose="02020603050405020304" pitchFamily="18" charset="0"/>
              </a:rPr>
              <a:t>Création </a:t>
            </a:r>
            <a:r>
              <a:rPr lang="fr-FR" dirty="0">
                <a:solidFill>
                  <a:srgbClr val="008000"/>
                </a:solidFill>
                <a:ea typeface="Calibri" panose="020F0502020204030204" pitchFamily="34" charset="0"/>
                <a:cs typeface="Times New Roman" panose="02020603050405020304" pitchFamily="18" charset="0"/>
              </a:rPr>
              <a:t>de </a:t>
            </a:r>
            <a:r>
              <a:rPr lang="fr-FR" dirty="0" smtClean="0">
                <a:solidFill>
                  <a:srgbClr val="008000"/>
                </a:solidFill>
                <a:ea typeface="Calibri" panose="020F0502020204030204" pitchFamily="34" charset="0"/>
                <a:cs typeface="Times New Roman" panose="02020603050405020304" pitchFamily="18" charset="0"/>
              </a:rPr>
              <a:t>« Brigades </a:t>
            </a:r>
            <a:r>
              <a:rPr lang="fr-FR" dirty="0">
                <a:solidFill>
                  <a:srgbClr val="008000"/>
                </a:solidFill>
                <a:ea typeface="Calibri" panose="020F0502020204030204" pitchFamily="34" charset="0"/>
                <a:cs typeface="Times New Roman" panose="02020603050405020304" pitchFamily="18" charset="0"/>
              </a:rPr>
              <a:t>des </a:t>
            </a:r>
            <a:r>
              <a:rPr lang="fr-FR" dirty="0" smtClean="0">
                <a:solidFill>
                  <a:srgbClr val="008000"/>
                </a:solidFill>
                <a:ea typeface="Calibri" panose="020F0502020204030204" pitchFamily="34" charset="0"/>
                <a:cs typeface="Times New Roman" panose="02020603050405020304" pitchFamily="18" charset="0"/>
              </a:rPr>
              <a:t>feux »</a:t>
            </a:r>
            <a:endParaRPr lang="fr-FR" dirty="0">
              <a:solidFill>
                <a:srgbClr val="008000"/>
              </a:solidFill>
              <a:ea typeface="Calibri" panose="020F0502020204030204" pitchFamily="34" charset="0"/>
              <a:cs typeface="Times New Roman" panose="02020603050405020304" pitchFamily="18" charset="0"/>
            </a:endParaRPr>
          </a:p>
          <a:p>
            <a:pPr marL="342900" indent="-342900">
              <a:buFont typeface="+mj-lt"/>
              <a:buAutoNum type="arabicPeriod"/>
            </a:pPr>
            <a:r>
              <a:rPr lang="fr-FR" dirty="0" smtClean="0">
                <a:solidFill>
                  <a:srgbClr val="008000"/>
                </a:solidFill>
                <a:ea typeface="Calibri" panose="020F0502020204030204" pitchFamily="34" charset="0"/>
                <a:cs typeface="Times New Roman" panose="02020603050405020304" pitchFamily="18" charset="0"/>
              </a:rPr>
              <a:t>Patrouilles de celles-ci </a:t>
            </a:r>
            <a:r>
              <a:rPr lang="fr-FR" dirty="0">
                <a:solidFill>
                  <a:srgbClr val="008000"/>
                </a:solidFill>
                <a:ea typeface="Calibri" panose="020F0502020204030204" pitchFamily="34" charset="0"/>
                <a:cs typeface="Times New Roman" panose="02020603050405020304" pitchFamily="18" charset="0"/>
              </a:rPr>
              <a:t>durant la saison </a:t>
            </a:r>
            <a:r>
              <a:rPr lang="fr-FR" dirty="0" smtClean="0">
                <a:solidFill>
                  <a:srgbClr val="008000"/>
                </a:solidFill>
                <a:ea typeface="Calibri" panose="020F0502020204030204" pitchFamily="34" charset="0"/>
                <a:cs typeface="Times New Roman" panose="02020603050405020304" pitchFamily="18" charset="0"/>
              </a:rPr>
              <a:t>sèche, </a:t>
            </a:r>
            <a:r>
              <a:rPr lang="fr-FR" dirty="0">
                <a:solidFill>
                  <a:srgbClr val="008000"/>
                </a:solidFill>
                <a:ea typeface="Calibri" panose="020F0502020204030204" pitchFamily="34" charset="0"/>
                <a:cs typeface="Times New Roman" panose="02020603050405020304" pitchFamily="18" charset="0"/>
              </a:rPr>
              <a:t>afin de contrôler les </a:t>
            </a:r>
            <a:r>
              <a:rPr lang="fr-FR" dirty="0" smtClean="0">
                <a:solidFill>
                  <a:srgbClr val="008000"/>
                </a:solidFill>
                <a:ea typeface="Calibri" panose="020F0502020204030204" pitchFamily="34" charset="0"/>
                <a:cs typeface="Times New Roman" panose="02020603050405020304" pitchFamily="18" charset="0"/>
              </a:rPr>
              <a:t>feux.</a:t>
            </a:r>
          </a:p>
          <a:p>
            <a:pPr marL="342900" indent="-342900">
              <a:buFont typeface="+mj-lt"/>
              <a:buAutoNum type="arabicPeriod"/>
            </a:pPr>
            <a:r>
              <a:rPr lang="fr-FR" dirty="0">
                <a:solidFill>
                  <a:srgbClr val="008000"/>
                </a:solidFill>
              </a:rPr>
              <a:t>Renforcement </a:t>
            </a:r>
            <a:r>
              <a:rPr lang="fr-FR" dirty="0" smtClean="0">
                <a:solidFill>
                  <a:srgbClr val="008000"/>
                </a:solidFill>
              </a:rPr>
              <a:t>des protocoles </a:t>
            </a:r>
            <a:r>
              <a:rPr lang="fr-FR" dirty="0">
                <a:solidFill>
                  <a:srgbClr val="008000"/>
                </a:solidFill>
              </a:rPr>
              <a:t>de </a:t>
            </a:r>
            <a:r>
              <a:rPr lang="fr-FR" dirty="0" smtClean="0">
                <a:solidFill>
                  <a:srgbClr val="008000"/>
                </a:solidFill>
              </a:rPr>
              <a:t>contrôle des feux, </a:t>
            </a:r>
            <a:r>
              <a:rPr lang="fr-FR" dirty="0">
                <a:solidFill>
                  <a:srgbClr val="008000"/>
                </a:solidFill>
              </a:rPr>
              <a:t>pendant la  saison </a:t>
            </a:r>
            <a:r>
              <a:rPr lang="fr-FR" dirty="0" smtClean="0">
                <a:solidFill>
                  <a:srgbClr val="008000"/>
                </a:solidFill>
              </a:rPr>
              <a:t>critique.</a:t>
            </a:r>
          </a:p>
          <a:p>
            <a:pPr marL="342900" indent="-342900">
              <a:buFont typeface="+mj-lt"/>
              <a:buAutoNum type="arabicPeriod"/>
            </a:pPr>
            <a:r>
              <a:rPr lang="fr-FR" dirty="0" smtClean="0">
                <a:solidFill>
                  <a:srgbClr val="008000"/>
                </a:solidFill>
              </a:rPr>
              <a:t>Programme de sensibilisation des habitants.</a:t>
            </a:r>
          </a:p>
          <a:p>
            <a:pPr marL="342900" indent="-342900">
              <a:buFont typeface="+mj-lt"/>
              <a:buAutoNum type="arabicPeriod"/>
            </a:pPr>
            <a:r>
              <a:rPr lang="fr-FR" dirty="0">
                <a:solidFill>
                  <a:srgbClr val="008000"/>
                </a:solidFill>
              </a:rPr>
              <a:t>« Deals » passés avec les éleveurs et vachers.</a:t>
            </a:r>
          </a:p>
          <a:p>
            <a:pPr marL="342900" indent="-342900">
              <a:buFont typeface="+mj-lt"/>
              <a:buAutoNum type="arabicPeriod"/>
            </a:pPr>
            <a:r>
              <a:rPr lang="fr-FR" dirty="0">
                <a:solidFill>
                  <a:srgbClr val="008000"/>
                </a:solidFill>
              </a:rPr>
              <a:t>Déparasitage de leurs zébus (</a:t>
            </a:r>
            <a:r>
              <a:rPr lang="fr-FR" b="1" dirty="0">
                <a:solidFill>
                  <a:srgbClr val="008000"/>
                </a:solidFill>
              </a:rPr>
              <a:t>apport</a:t>
            </a:r>
            <a:r>
              <a:rPr lang="fr-FR" dirty="0">
                <a:solidFill>
                  <a:srgbClr val="008000"/>
                </a:solidFill>
              </a:rPr>
              <a:t> de médicaments ou </a:t>
            </a:r>
            <a:r>
              <a:rPr lang="fr-FR" b="1" dirty="0">
                <a:solidFill>
                  <a:srgbClr val="008000"/>
                </a:solidFill>
              </a:rPr>
              <a:t>de plantes et traitement phytosanitaires vétérinaires</a:t>
            </a:r>
            <a:r>
              <a:rPr lang="fr-FR" dirty="0">
                <a:solidFill>
                  <a:srgbClr val="008000"/>
                </a:solidFill>
              </a:rPr>
              <a:t> : vermifuges …). </a:t>
            </a:r>
          </a:p>
          <a:p>
            <a:pPr marL="342900" indent="-342900">
              <a:buFont typeface="+mj-lt"/>
              <a:buAutoNum type="arabicPeriod"/>
            </a:pPr>
            <a:r>
              <a:rPr lang="fr-FR" dirty="0">
                <a:solidFill>
                  <a:srgbClr val="008000"/>
                </a:solidFill>
              </a:rPr>
              <a:t>Soutien vétérinaire.</a:t>
            </a:r>
          </a:p>
          <a:p>
            <a:pPr marL="285750" indent="-285750">
              <a:buFont typeface="Arial" panose="020B0604020202020204" pitchFamily="34" charset="0"/>
              <a:buChar char="•"/>
            </a:pPr>
            <a:endParaRPr lang="fr-FR" dirty="0">
              <a:solidFill>
                <a:srgbClr val="008000"/>
              </a:solidFill>
            </a:endParaRPr>
          </a:p>
        </p:txBody>
      </p:sp>
      <p:pic>
        <p:nvPicPr>
          <p:cNvPr id="8" name="Picture 2" descr="Ankazobe pare feu 08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8307" y="159846"/>
            <a:ext cx="2687780" cy="2785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p:cNvSpPr txBox="1"/>
          <p:nvPr/>
        </p:nvSpPr>
        <p:spPr>
          <a:xfrm>
            <a:off x="8999034" y="2945097"/>
            <a:ext cx="3192966" cy="646331"/>
          </a:xfrm>
          <a:prstGeom prst="rect">
            <a:avLst/>
          </a:prstGeom>
          <a:noFill/>
        </p:spPr>
        <p:txBody>
          <a:bodyPr wrap="square" rtlCol="0">
            <a:spAutoFit/>
          </a:bodyPr>
          <a:lstStyle/>
          <a:p>
            <a:pPr algn="ctr"/>
            <a:r>
              <a:rPr lang="fr-FR" sz="1200" dirty="0">
                <a:solidFill>
                  <a:srgbClr val="008000"/>
                </a:solidFill>
                <a:latin typeface="Calibri" panose="020F0502020204030204" pitchFamily="34" charset="0"/>
                <a:ea typeface="Calibri" panose="020F0502020204030204" pitchFamily="34" charset="0"/>
                <a:cs typeface="Times New Roman" panose="02020603050405020304" pitchFamily="18" charset="0"/>
              </a:rPr>
              <a:t>Création et réhabilitation annuelle des pare feux doubles de 5km de </a:t>
            </a:r>
            <a:r>
              <a:rPr lang="fr-FR" sz="1200" dirty="0" smtClean="0">
                <a:solidFill>
                  <a:srgbClr val="008000"/>
                </a:solidFill>
                <a:latin typeface="Calibri" panose="020F0502020204030204" pitchFamily="34" charset="0"/>
                <a:ea typeface="Calibri" panose="020F0502020204030204" pitchFamily="34" charset="0"/>
                <a:cs typeface="Times New Roman" panose="02020603050405020304" pitchFamily="18" charset="0"/>
              </a:rPr>
              <a:t>long. Source image : MGB </a:t>
            </a:r>
            <a:endParaRPr lang="fr-FR" sz="1200" dirty="0">
              <a:solidFill>
                <a:srgbClr val="008000"/>
              </a:solidFill>
              <a:latin typeface="Calibri" panose="020F0502020204030204" pitchFamily="34" charset="0"/>
              <a:ea typeface="Calibri" panose="020F0502020204030204" pitchFamily="34" charset="0"/>
              <a:cs typeface="Times New Roman" panose="02020603050405020304" pitchFamily="18" charset="0"/>
            </a:endParaRPr>
          </a:p>
          <a:p>
            <a:pPr algn="ctr"/>
            <a:endParaRPr lang="fr-FR" sz="1200" dirty="0">
              <a:solidFill>
                <a:srgbClr val="008000"/>
              </a:solidFill>
            </a:endParaRP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2534" y="4056092"/>
            <a:ext cx="2219325" cy="1666875"/>
          </a:xfrm>
          <a:prstGeom prst="rect">
            <a:avLst/>
          </a:prstGeom>
        </p:spPr>
      </p:pic>
      <p:sp>
        <p:nvSpPr>
          <p:cNvPr id="11" name="ZoneTexte 10"/>
          <p:cNvSpPr txBox="1"/>
          <p:nvPr/>
        </p:nvSpPr>
        <p:spPr>
          <a:xfrm>
            <a:off x="8999034" y="5722967"/>
            <a:ext cx="3033132" cy="461665"/>
          </a:xfrm>
          <a:prstGeom prst="rect">
            <a:avLst/>
          </a:prstGeom>
          <a:noFill/>
        </p:spPr>
        <p:txBody>
          <a:bodyPr wrap="square" rtlCol="0">
            <a:spAutoFit/>
          </a:bodyPr>
          <a:lstStyle/>
          <a:p>
            <a:pPr algn="ctr"/>
            <a:r>
              <a:rPr lang="fr-FR" sz="1200" dirty="0" smtClean="0">
                <a:solidFill>
                  <a:srgbClr val="008000"/>
                </a:solidFill>
              </a:rPr>
              <a:t>Moyens de contrôler les feux : bidons d’eau, arrosoirs, pelles. </a:t>
            </a:r>
            <a:r>
              <a:rPr lang="fr-FR" sz="1200" dirty="0">
                <a:solidFill>
                  <a:srgbClr val="008000"/>
                </a:solidFill>
                <a:latin typeface="Calibri" panose="020F0502020204030204" pitchFamily="34" charset="0"/>
                <a:ea typeface="Calibri" panose="020F0502020204030204" pitchFamily="34" charset="0"/>
                <a:cs typeface="Times New Roman" panose="02020603050405020304" pitchFamily="18" charset="0"/>
              </a:rPr>
              <a:t>. Source image : </a:t>
            </a:r>
            <a:r>
              <a:rPr lang="fr-FR" sz="1200" dirty="0" smtClean="0">
                <a:solidFill>
                  <a:srgbClr val="008000"/>
                </a:solidFill>
                <a:latin typeface="Calibri" panose="020F0502020204030204" pitchFamily="34" charset="0"/>
                <a:ea typeface="Calibri" panose="020F0502020204030204" pitchFamily="34" charset="0"/>
                <a:cs typeface="Times New Roman" panose="02020603050405020304" pitchFamily="18" charset="0"/>
              </a:rPr>
              <a:t>MGB.</a:t>
            </a:r>
            <a:endParaRPr lang="fr-FR" sz="1200" dirty="0">
              <a:solidFill>
                <a:srgbClr val="008000"/>
              </a:solidFill>
            </a:endParaRPr>
          </a:p>
        </p:txBody>
      </p:sp>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8140" y="5306099"/>
            <a:ext cx="2085975" cy="1295400"/>
          </a:xfrm>
          <a:prstGeom prst="rect">
            <a:avLst/>
          </a:prstGeom>
        </p:spPr>
      </p:pic>
    </p:spTree>
    <p:extLst>
      <p:ext uri="{BB962C8B-B14F-4D97-AF65-F5344CB8AC3E}">
        <p14:creationId xmlns:p14="http://schemas.microsoft.com/office/powerpoint/2010/main" val="36052541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247223" y="159846"/>
            <a:ext cx="715537" cy="331826"/>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4B13E8-1059-4FEE-952E-0153852B3488}" type="slidenum">
              <a:rPr lang="fr-FR" smtClean="0"/>
              <a:pPr/>
              <a:t>29</a:t>
            </a:fld>
            <a:endParaRPr lang="fr-FR"/>
          </a:p>
        </p:txBody>
      </p:sp>
      <p:sp>
        <p:nvSpPr>
          <p:cNvPr id="4" name="Rectangle 3"/>
          <p:cNvSpPr/>
          <p:nvPr/>
        </p:nvSpPr>
        <p:spPr>
          <a:xfrm>
            <a:off x="247223" y="550616"/>
            <a:ext cx="2642134" cy="369332"/>
          </a:xfrm>
          <a:prstGeom prst="rect">
            <a:avLst/>
          </a:prstGeom>
        </p:spPr>
        <p:txBody>
          <a:bodyPr wrap="none">
            <a:spAutoFit/>
          </a:bodyPr>
          <a:lstStyle/>
          <a:p>
            <a:r>
              <a:rPr lang="fr-FR" dirty="0">
                <a:solidFill>
                  <a:srgbClr val="008000"/>
                </a:solidFill>
              </a:rPr>
              <a:t>1quater. </a:t>
            </a:r>
            <a:r>
              <a:rPr lang="fr-FR" b="1" dirty="0">
                <a:solidFill>
                  <a:srgbClr val="008000"/>
                </a:solidFill>
              </a:rPr>
              <a:t>Gestion </a:t>
            </a:r>
            <a:r>
              <a:rPr lang="fr-FR" b="1" dirty="0" smtClean="0">
                <a:solidFill>
                  <a:srgbClr val="008000"/>
                </a:solidFill>
              </a:rPr>
              <a:t>humaine</a:t>
            </a:r>
            <a:endParaRPr lang="fr-FR" b="1" dirty="0">
              <a:solidFill>
                <a:srgbClr val="008000"/>
              </a:solidFill>
            </a:endParaRPr>
          </a:p>
        </p:txBody>
      </p:sp>
      <p:sp>
        <p:nvSpPr>
          <p:cNvPr id="5" name="ZoneTexte 4"/>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6" name="ZoneTexte 5"/>
          <p:cNvSpPr txBox="1"/>
          <p:nvPr/>
        </p:nvSpPr>
        <p:spPr>
          <a:xfrm>
            <a:off x="208437" y="978892"/>
            <a:ext cx="5361839" cy="367990"/>
          </a:xfrm>
          <a:prstGeom prst="rect">
            <a:avLst/>
          </a:prstGeom>
          <a:noFill/>
        </p:spPr>
        <p:txBody>
          <a:bodyPr wrap="square" rtlCol="0">
            <a:spAutoFit/>
          </a:bodyPr>
          <a:lstStyle/>
          <a:p>
            <a:r>
              <a:rPr lang="fr-FR" b="1" dirty="0" smtClean="0">
                <a:solidFill>
                  <a:srgbClr val="008000"/>
                </a:solidFill>
              </a:rPr>
              <a:t>Problème et solutions proposées pour le résoudre</a:t>
            </a:r>
            <a:endParaRPr lang="fr-FR" b="1" dirty="0">
              <a:solidFill>
                <a:srgbClr val="008000"/>
              </a:solidFill>
            </a:endParaRPr>
          </a:p>
        </p:txBody>
      </p:sp>
      <p:sp>
        <p:nvSpPr>
          <p:cNvPr id="7" name="Rectangle 6"/>
          <p:cNvSpPr/>
          <p:nvPr/>
        </p:nvSpPr>
        <p:spPr>
          <a:xfrm>
            <a:off x="247223" y="1447066"/>
            <a:ext cx="11706884" cy="3416320"/>
          </a:xfrm>
          <a:prstGeom prst="rect">
            <a:avLst/>
          </a:prstGeom>
        </p:spPr>
        <p:txBody>
          <a:bodyPr wrap="square">
            <a:spAutoFit/>
          </a:bodyPr>
          <a:lstStyle/>
          <a:p>
            <a:pPr algn="just"/>
            <a:r>
              <a:rPr lang="fr-FR" b="1" u="sng" dirty="0" smtClean="0">
                <a:solidFill>
                  <a:srgbClr val="FF0000"/>
                </a:solidFill>
              </a:rPr>
              <a:t>Problème</a:t>
            </a:r>
            <a:r>
              <a:rPr lang="fr-FR" b="1" dirty="0" smtClean="0">
                <a:solidFill>
                  <a:srgbClr val="FF0000"/>
                </a:solidFill>
              </a:rPr>
              <a:t> :</a:t>
            </a:r>
          </a:p>
          <a:p>
            <a:pPr algn="just"/>
            <a:r>
              <a:rPr lang="fr-FR" b="1" dirty="0" smtClean="0">
                <a:solidFill>
                  <a:srgbClr val="FF0000"/>
                </a:solidFill>
              </a:rPr>
              <a:t>Lutter </a:t>
            </a:r>
            <a:r>
              <a:rPr lang="fr-FR" b="1" dirty="0">
                <a:solidFill>
                  <a:srgbClr val="FF0000"/>
                </a:solidFill>
              </a:rPr>
              <a:t>contre la présence des animaux d'élevage dans les parcelles de </a:t>
            </a:r>
            <a:r>
              <a:rPr lang="fr-FR" b="1" dirty="0" smtClean="0">
                <a:solidFill>
                  <a:srgbClr val="FF0000"/>
                </a:solidFill>
              </a:rPr>
              <a:t>replantation.</a:t>
            </a:r>
            <a:r>
              <a:rPr lang="fr-FR" dirty="0" smtClean="0">
                <a:solidFill>
                  <a:srgbClr val="FF0000"/>
                </a:solidFill>
              </a:rPr>
              <a:t> </a:t>
            </a:r>
          </a:p>
          <a:p>
            <a:pPr algn="just"/>
            <a:endParaRPr lang="fr-FR" dirty="0">
              <a:solidFill>
                <a:srgbClr val="008000"/>
              </a:solidFill>
            </a:endParaRPr>
          </a:p>
          <a:p>
            <a:pPr algn="just"/>
            <a:r>
              <a:rPr lang="fr-FR" u="sng" dirty="0" smtClean="0">
                <a:solidFill>
                  <a:srgbClr val="008000"/>
                </a:solidFill>
              </a:rPr>
              <a:t>Solutions</a:t>
            </a:r>
            <a:r>
              <a:rPr lang="fr-FR" dirty="0" smtClean="0">
                <a:solidFill>
                  <a:srgbClr val="008000"/>
                </a:solidFill>
              </a:rPr>
              <a:t> : </a:t>
            </a:r>
            <a:endParaRPr lang="fr-FR" dirty="0">
              <a:solidFill>
                <a:srgbClr val="008000"/>
              </a:solidFill>
            </a:endParaRPr>
          </a:p>
          <a:p>
            <a:pPr marL="342900" indent="-342900" algn="just">
              <a:buFont typeface="+mj-lt"/>
              <a:buAutoNum type="arabicPeriod"/>
            </a:pPr>
            <a:r>
              <a:rPr lang="fr-FR" dirty="0">
                <a:solidFill>
                  <a:srgbClr val="008000"/>
                </a:solidFill>
              </a:rPr>
              <a:t>Soit établir de solides clôtures, bien écartées de la haie et renforcées s'il le faut d'un ou plusieurs fils électriques (</a:t>
            </a:r>
            <a:r>
              <a:rPr lang="fr-FR" dirty="0">
                <a:solidFill>
                  <a:srgbClr val="FF0000"/>
                </a:solidFill>
              </a:rPr>
              <a:t>mais les clôtures poseront sûrement un problème financier, pratique et culturel</a:t>
            </a:r>
            <a:r>
              <a:rPr lang="fr-FR" dirty="0">
                <a:solidFill>
                  <a:srgbClr val="008000"/>
                </a:solidFill>
              </a:rPr>
              <a:t>). </a:t>
            </a:r>
          </a:p>
          <a:p>
            <a:pPr marL="342900" indent="-342900" algn="just">
              <a:buFont typeface="+mj-lt"/>
              <a:buAutoNum type="arabicPeriod"/>
            </a:pPr>
            <a:r>
              <a:rPr lang="fr-FR" dirty="0">
                <a:solidFill>
                  <a:srgbClr val="008000"/>
                </a:solidFill>
              </a:rPr>
              <a:t>Soit établir un « deal » avec les vachers et éleveurs de zébus …. (compensation, sensibilisation</a:t>
            </a:r>
            <a:r>
              <a:rPr lang="fr-FR" dirty="0" smtClean="0">
                <a:solidFill>
                  <a:srgbClr val="008000"/>
                </a:solidFill>
              </a:rPr>
              <a:t>).</a:t>
            </a:r>
          </a:p>
          <a:p>
            <a:pPr marL="342900" indent="-342900" algn="just">
              <a:buFont typeface="+mj-lt"/>
              <a:buAutoNum type="arabicPeriod"/>
            </a:pPr>
            <a:r>
              <a:rPr lang="fr-FR" b="1" dirty="0" smtClean="0">
                <a:solidFill>
                  <a:srgbClr val="008000"/>
                </a:solidFill>
              </a:rPr>
              <a:t>Contre </a:t>
            </a:r>
            <a:r>
              <a:rPr lang="fr-FR" b="1" dirty="0">
                <a:solidFill>
                  <a:srgbClr val="008000"/>
                </a:solidFill>
              </a:rPr>
              <a:t>les végétariens (ovins, caprins …) </a:t>
            </a:r>
            <a:r>
              <a:rPr lang="fr-FR" b="1" dirty="0" smtClean="0">
                <a:solidFill>
                  <a:srgbClr val="008000"/>
                </a:solidFill>
              </a:rPr>
              <a:t>voire contre </a:t>
            </a:r>
            <a:r>
              <a:rPr lang="fr-FR" b="1" dirty="0">
                <a:solidFill>
                  <a:srgbClr val="008000"/>
                </a:solidFill>
              </a:rPr>
              <a:t>la </a:t>
            </a:r>
            <a:r>
              <a:rPr lang="fr-FR" b="1" dirty="0" smtClean="0">
                <a:solidFill>
                  <a:srgbClr val="008000"/>
                </a:solidFill>
              </a:rPr>
              <a:t>grêle</a:t>
            </a:r>
            <a:r>
              <a:rPr lang="fr-FR" dirty="0" smtClean="0">
                <a:solidFill>
                  <a:srgbClr val="008000"/>
                </a:solidFill>
              </a:rPr>
              <a:t>, enveloppement </a:t>
            </a:r>
            <a:r>
              <a:rPr lang="fr-FR" dirty="0">
                <a:solidFill>
                  <a:srgbClr val="008000"/>
                </a:solidFill>
              </a:rPr>
              <a:t>d</a:t>
            </a:r>
            <a:r>
              <a:rPr lang="fr-FR" dirty="0" smtClean="0">
                <a:solidFill>
                  <a:srgbClr val="008000"/>
                </a:solidFill>
              </a:rPr>
              <a:t>es </a:t>
            </a:r>
            <a:r>
              <a:rPr lang="fr-FR" dirty="0">
                <a:solidFill>
                  <a:srgbClr val="008000"/>
                </a:solidFill>
              </a:rPr>
              <a:t>jeunes plants ou boutures</a:t>
            </a:r>
            <a:r>
              <a:rPr lang="fr-FR" dirty="0" smtClean="0">
                <a:solidFill>
                  <a:srgbClr val="008000"/>
                </a:solidFill>
              </a:rPr>
              <a:t>, par </a:t>
            </a:r>
            <a:r>
              <a:rPr lang="fr-FR" dirty="0">
                <a:solidFill>
                  <a:srgbClr val="008000"/>
                </a:solidFill>
              </a:rPr>
              <a:t>de grillages métalliques fins (grillages à </a:t>
            </a:r>
            <a:r>
              <a:rPr lang="fr-FR" dirty="0" smtClean="0">
                <a:solidFill>
                  <a:srgbClr val="008000"/>
                </a:solidFill>
              </a:rPr>
              <a:t>poules), </a:t>
            </a:r>
            <a:r>
              <a:rPr lang="fr-FR" dirty="0">
                <a:solidFill>
                  <a:srgbClr val="008000"/>
                </a:solidFill>
              </a:rPr>
              <a:t>comme ceux utilisés pour les </a:t>
            </a:r>
            <a:r>
              <a:rPr lang="fr-FR" dirty="0" smtClean="0">
                <a:solidFill>
                  <a:srgbClr val="008000"/>
                </a:solidFill>
              </a:rPr>
              <a:t>clapiers ou les poulaillers (</a:t>
            </a:r>
            <a:r>
              <a:rPr lang="fr-FR" dirty="0" smtClean="0">
                <a:solidFill>
                  <a:srgbClr val="FF0000"/>
                </a:solidFill>
              </a:rPr>
              <a:t>cela a un coût</a:t>
            </a:r>
            <a:r>
              <a:rPr lang="fr-FR" dirty="0" smtClean="0">
                <a:solidFill>
                  <a:srgbClr val="008000"/>
                </a:solidFill>
              </a:rPr>
              <a:t>).</a:t>
            </a:r>
          </a:p>
          <a:p>
            <a:pPr marL="342900" indent="-342900" algn="just">
              <a:buFont typeface="+mj-lt"/>
              <a:buAutoNum type="arabicPeriod"/>
            </a:pPr>
            <a:r>
              <a:rPr lang="fr-FR" dirty="0">
                <a:solidFill>
                  <a:srgbClr val="008000"/>
                </a:solidFill>
              </a:rPr>
              <a:t>Panneaux de signalisation et marquage de </a:t>
            </a:r>
            <a:r>
              <a:rPr lang="fr-FR" dirty="0" smtClean="0">
                <a:solidFill>
                  <a:srgbClr val="008000"/>
                </a:solidFill>
              </a:rPr>
              <a:t>limite (pour quelle efficacité ?). Solution à étudier.</a:t>
            </a:r>
            <a:endParaRPr lang="fr-FR" dirty="0">
              <a:solidFill>
                <a:srgbClr val="008000"/>
              </a:solidFill>
            </a:endParaRPr>
          </a:p>
          <a:p>
            <a:pPr marL="342900" indent="-342900" algn="just">
              <a:buFont typeface="+mj-lt"/>
              <a:buAutoNum type="arabicPeriod"/>
            </a:pPr>
            <a:endParaRPr lang="fr-FR" dirty="0">
              <a:solidFill>
                <a:srgbClr val="008000"/>
              </a:solidFill>
            </a:endParaRPr>
          </a:p>
          <a:p>
            <a:pPr algn="just"/>
            <a:endParaRPr lang="fr-FR" dirty="0">
              <a:solidFill>
                <a:srgbClr val="008000"/>
              </a:solidFill>
            </a:endParaRPr>
          </a:p>
        </p:txBody>
      </p:sp>
      <p:pic>
        <p:nvPicPr>
          <p:cNvPr id="8" name="Picture 2" descr="protection_gros_bétai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9168" y="4351483"/>
            <a:ext cx="2460542" cy="1940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9287402" y="6292192"/>
            <a:ext cx="2004075" cy="430887"/>
          </a:xfrm>
          <a:prstGeom prst="rect">
            <a:avLst/>
          </a:prstGeom>
        </p:spPr>
        <p:txBody>
          <a:bodyPr wrap="none">
            <a:spAutoFit/>
          </a:bodyPr>
          <a:lstStyle/>
          <a:p>
            <a:pPr algn="ctr">
              <a:spcAft>
                <a:spcPts val="0"/>
              </a:spcAft>
            </a:pPr>
            <a:r>
              <a:rPr lang="fr-FR" sz="1100" dirty="0" smtClean="0">
                <a:solidFill>
                  <a:srgbClr val="008000"/>
                </a:solidFill>
                <a:latin typeface="Calibri" panose="020F0502020204030204" pitchFamily="34" charset="0"/>
                <a:ea typeface="Times New Roman" panose="02020603050405020304" pitchFamily="18" charset="0"/>
              </a:rPr>
              <a:t>Clôture électrique (?).</a:t>
            </a:r>
            <a:r>
              <a:rPr lang="fr-FR" sz="1100" dirty="0">
                <a:solidFill>
                  <a:srgbClr val="008000"/>
                </a:solidFill>
                <a:latin typeface="Calibri" panose="020F0502020204030204" pitchFamily="34" charset="0"/>
                <a:ea typeface="Times New Roman" panose="02020603050405020304" pitchFamily="18" charset="0"/>
              </a:rPr>
              <a:t> </a:t>
            </a:r>
            <a:endParaRPr lang="fr-FR" sz="1100" dirty="0" smtClean="0">
              <a:solidFill>
                <a:srgbClr val="008000"/>
              </a:solidFill>
              <a:latin typeface="Calibri" panose="020F0502020204030204" pitchFamily="34" charset="0"/>
              <a:ea typeface="Times New Roman" panose="02020603050405020304" pitchFamily="18" charset="0"/>
            </a:endParaRPr>
          </a:p>
          <a:p>
            <a:pPr algn="ctr">
              <a:spcAft>
                <a:spcPts val="0"/>
              </a:spcAft>
            </a:pPr>
            <a:r>
              <a:rPr lang="fr-FR" sz="1100" dirty="0" smtClean="0">
                <a:solidFill>
                  <a:srgbClr val="008000"/>
                </a:solidFill>
                <a:latin typeface="Calibri" panose="020F0502020204030204" pitchFamily="34" charset="0"/>
                <a:ea typeface="Times New Roman" panose="02020603050405020304" pitchFamily="18" charset="0"/>
              </a:rPr>
              <a:t>(</a:t>
            </a:r>
            <a:r>
              <a:rPr lang="fr-FR" sz="1100" dirty="0">
                <a:solidFill>
                  <a:srgbClr val="008000"/>
                </a:solidFill>
                <a:latin typeface="Calibri" panose="020F0502020204030204" pitchFamily="34" charset="0"/>
                <a:ea typeface="Times New Roman" panose="02020603050405020304" pitchFamily="18" charset="0"/>
              </a:rPr>
              <a:t>source du schéma : D. </a:t>
            </a:r>
            <a:r>
              <a:rPr lang="fr-FR" sz="1100" dirty="0" err="1">
                <a:solidFill>
                  <a:srgbClr val="008000"/>
                </a:solidFill>
                <a:latin typeface="Calibri" panose="020F0502020204030204" pitchFamily="34" charset="0"/>
                <a:ea typeface="Times New Roman" panose="02020603050405020304" pitchFamily="18" charset="0"/>
              </a:rPr>
              <a:t>Soltner</a:t>
            </a:r>
            <a:r>
              <a:rPr lang="fr-FR" sz="1100" dirty="0">
                <a:solidFill>
                  <a:srgbClr val="008000"/>
                </a:solidFill>
                <a:latin typeface="Calibri" panose="020F0502020204030204" pitchFamily="34" charset="0"/>
                <a:ea typeface="Times New Roman" panose="02020603050405020304" pitchFamily="18" charset="0"/>
              </a:rPr>
              <a:t>).</a:t>
            </a:r>
            <a:endParaRPr lang="fr-FR" sz="1100" dirty="0">
              <a:solidFill>
                <a:srgbClr val="008000"/>
              </a:solidFill>
              <a:effectLst/>
              <a:latin typeface="Calibri" panose="020F0502020204030204" pitchFamily="34" charset="0"/>
              <a:ea typeface="Times New Roman" panose="02020603050405020304" pitchFamily="18" charset="0"/>
            </a:endParaRP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8661" y="4340963"/>
            <a:ext cx="1328822" cy="2473653"/>
          </a:xfrm>
          <a:prstGeom prst="rect">
            <a:avLst/>
          </a:prstGeom>
        </p:spPr>
      </p:pic>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006" y="4600963"/>
            <a:ext cx="2466975" cy="1847850"/>
          </a:xfrm>
          <a:prstGeom prst="rect">
            <a:avLst/>
          </a:prstGeom>
        </p:spPr>
      </p:pic>
      <p:sp>
        <p:nvSpPr>
          <p:cNvPr id="12" name="ZoneTexte 11"/>
          <p:cNvSpPr txBox="1"/>
          <p:nvPr/>
        </p:nvSpPr>
        <p:spPr>
          <a:xfrm>
            <a:off x="352811" y="6448813"/>
            <a:ext cx="6170651" cy="276999"/>
          </a:xfrm>
          <a:prstGeom prst="rect">
            <a:avLst/>
          </a:prstGeom>
          <a:noFill/>
        </p:spPr>
        <p:txBody>
          <a:bodyPr wrap="square" rtlCol="0">
            <a:spAutoFit/>
          </a:bodyPr>
          <a:lstStyle/>
          <a:p>
            <a:pPr algn="ctr"/>
            <a:r>
              <a:rPr lang="fr-FR" sz="1200" dirty="0" smtClean="0">
                <a:solidFill>
                  <a:srgbClr val="008000"/>
                </a:solidFill>
              </a:rPr>
              <a:t>Cylindre de grillage à poule, comme protection des jeunes plants contre l’appétit des herbivores.</a:t>
            </a:r>
            <a:endParaRPr lang="fr-FR" sz="1200" dirty="0">
              <a:solidFill>
                <a:srgbClr val="008000"/>
              </a:solidFill>
            </a:endParaRPr>
          </a:p>
        </p:txBody>
      </p:sp>
      <p:sp>
        <p:nvSpPr>
          <p:cNvPr id="13" name="ZoneTexte 12"/>
          <p:cNvSpPr txBox="1"/>
          <p:nvPr/>
        </p:nvSpPr>
        <p:spPr>
          <a:xfrm>
            <a:off x="8860224" y="1733556"/>
            <a:ext cx="3367668" cy="830997"/>
          </a:xfrm>
          <a:prstGeom prst="rect">
            <a:avLst/>
          </a:prstGeom>
          <a:noFill/>
        </p:spPr>
        <p:txBody>
          <a:bodyPr wrap="square" rtlCol="0">
            <a:spAutoFit/>
          </a:bodyPr>
          <a:lstStyle/>
          <a:p>
            <a:pPr algn="ctr"/>
            <a:r>
              <a:rPr lang="fr-FR" sz="1200" dirty="0">
                <a:solidFill>
                  <a:srgbClr val="008000"/>
                </a:solidFill>
              </a:rPr>
              <a:t>zébus </a:t>
            </a:r>
            <a:r>
              <a:rPr lang="fr-FR" sz="1200" dirty="0" smtClean="0">
                <a:solidFill>
                  <a:srgbClr val="008000"/>
                </a:solidFill>
              </a:rPr>
              <a:t>à Madagascar. </a:t>
            </a:r>
            <a:r>
              <a:rPr lang="fr-FR" sz="1200" dirty="0">
                <a:solidFill>
                  <a:srgbClr val="008000"/>
                </a:solidFill>
              </a:rPr>
              <a:t>Source image : </a:t>
            </a:r>
            <a:r>
              <a:rPr lang="fr-FR" sz="1200" dirty="0">
                <a:solidFill>
                  <a:srgbClr val="008000"/>
                </a:solidFill>
                <a:hlinkClick r:id="rId5"/>
              </a:rPr>
              <a:t>http://</a:t>
            </a:r>
            <a:r>
              <a:rPr lang="fr-FR" sz="1200" dirty="0" smtClean="0">
                <a:solidFill>
                  <a:srgbClr val="008000"/>
                </a:solidFill>
                <a:hlinkClick r:id="rId5"/>
              </a:rPr>
              <a:t>madagascar.cirad.fr/publications_ressources/phototheque/sante_animale_et_maladies_emergentes/zebus_de_madagascar_ambanja</a:t>
            </a:r>
            <a:r>
              <a:rPr lang="fr-FR" sz="1200" dirty="0" smtClean="0">
                <a:solidFill>
                  <a:srgbClr val="008000"/>
                </a:solidFill>
              </a:rPr>
              <a:t> </a:t>
            </a:r>
            <a:endParaRPr lang="fr-FR" sz="1200" dirty="0">
              <a:solidFill>
                <a:srgbClr val="008000"/>
              </a:solidFill>
            </a:endParaRPr>
          </a:p>
        </p:txBody>
      </p:sp>
      <p:pic>
        <p:nvPicPr>
          <p:cNvPr id="14" name="Imag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4371" y="28765"/>
            <a:ext cx="2619375" cy="1743075"/>
          </a:xfrm>
          <a:prstGeom prst="rect">
            <a:avLst/>
          </a:prstGeom>
        </p:spPr>
      </p:pic>
      <p:sp>
        <p:nvSpPr>
          <p:cNvPr id="15" name="ZoneTexte 14"/>
          <p:cNvSpPr txBox="1"/>
          <p:nvPr/>
        </p:nvSpPr>
        <p:spPr>
          <a:xfrm>
            <a:off x="6091131" y="5025921"/>
            <a:ext cx="1034498" cy="461665"/>
          </a:xfrm>
          <a:prstGeom prst="rect">
            <a:avLst/>
          </a:prstGeom>
          <a:noFill/>
        </p:spPr>
        <p:txBody>
          <a:bodyPr wrap="square" rtlCol="0">
            <a:spAutoFit/>
          </a:bodyPr>
          <a:lstStyle/>
          <a:p>
            <a:pPr algn="r"/>
            <a:r>
              <a:rPr lang="fr-FR" sz="1200" dirty="0" smtClean="0">
                <a:solidFill>
                  <a:srgbClr val="008000"/>
                </a:solidFill>
              </a:rPr>
              <a:t>Jusqu’à 2,5 m de haut </a:t>
            </a:r>
            <a:r>
              <a:rPr lang="fr-FR" sz="1200" dirty="0" smtClean="0">
                <a:solidFill>
                  <a:srgbClr val="008000"/>
                </a:solidFill>
                <a:latin typeface="Calibri" panose="020F0502020204030204" pitchFamily="34" charset="0"/>
              </a:rPr>
              <a:t>→</a:t>
            </a:r>
            <a:endParaRPr lang="fr-FR" sz="1200" dirty="0">
              <a:solidFill>
                <a:srgbClr val="008000"/>
              </a:solidFill>
            </a:endParaRPr>
          </a:p>
        </p:txBody>
      </p:sp>
    </p:spTree>
    <p:extLst>
      <p:ext uri="{BB962C8B-B14F-4D97-AF65-F5344CB8AC3E}">
        <p14:creationId xmlns:p14="http://schemas.microsoft.com/office/powerpoint/2010/main" val="43614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11052511" y="231348"/>
            <a:ext cx="481021" cy="269204"/>
          </a:xfrm>
        </p:spPr>
        <p:txBody>
          <a:bodyPr/>
          <a:lstStyle/>
          <a:p>
            <a:fld id="{814B13E8-1059-4FEE-952E-0153852B3488}" type="slidenum">
              <a:rPr lang="fr-FR" smtClean="0"/>
              <a:t>3</a:t>
            </a:fld>
            <a:endParaRPr lang="fr-FR" dirty="0"/>
          </a:p>
        </p:txBody>
      </p:sp>
      <p:sp>
        <p:nvSpPr>
          <p:cNvPr id="4" name="ZoneTexte 3"/>
          <p:cNvSpPr txBox="1"/>
          <p:nvPr/>
        </p:nvSpPr>
        <p:spPr>
          <a:xfrm>
            <a:off x="187287" y="364002"/>
            <a:ext cx="1387559" cy="369332"/>
          </a:xfrm>
          <a:prstGeom prst="rect">
            <a:avLst/>
          </a:prstGeom>
          <a:noFill/>
        </p:spPr>
        <p:txBody>
          <a:bodyPr wrap="none" rtlCol="0">
            <a:spAutoFit/>
          </a:bodyPr>
          <a:lstStyle/>
          <a:p>
            <a:r>
              <a:rPr lang="fr-FR" b="1" dirty="0" smtClean="0">
                <a:solidFill>
                  <a:srgbClr val="008000"/>
                </a:solidFill>
              </a:rPr>
              <a:t>0. Sommaire</a:t>
            </a:r>
            <a:endParaRPr lang="fr-FR" b="1" dirty="0">
              <a:solidFill>
                <a:srgbClr val="008000"/>
              </a:solidFill>
            </a:endParaRPr>
          </a:p>
        </p:txBody>
      </p:sp>
      <p:sp>
        <p:nvSpPr>
          <p:cNvPr id="10" name="ZoneTexte 9"/>
          <p:cNvSpPr txBox="1"/>
          <p:nvPr/>
        </p:nvSpPr>
        <p:spPr>
          <a:xfrm>
            <a:off x="187287" y="914400"/>
            <a:ext cx="5761691" cy="5478423"/>
          </a:xfrm>
          <a:prstGeom prst="rect">
            <a:avLst/>
          </a:prstGeom>
          <a:noFill/>
        </p:spPr>
        <p:txBody>
          <a:bodyPr wrap="square" rtlCol="0">
            <a:spAutoFit/>
          </a:bodyPr>
          <a:lstStyle/>
          <a:p>
            <a:r>
              <a:rPr lang="fr-FR" sz="1400" dirty="0" smtClean="0">
                <a:solidFill>
                  <a:srgbClr val="008000"/>
                </a:solidFill>
              </a:rPr>
              <a:t>0. Sommaire</a:t>
            </a:r>
          </a:p>
          <a:p>
            <a:r>
              <a:rPr lang="fr-FR" sz="1400" dirty="0" smtClean="0">
                <a:solidFill>
                  <a:srgbClr val="008000"/>
                </a:solidFill>
              </a:rPr>
              <a:t>0bis. Avertissements</a:t>
            </a:r>
          </a:p>
          <a:p>
            <a:r>
              <a:rPr lang="fr-FR" sz="1400" dirty="0" smtClean="0">
                <a:solidFill>
                  <a:srgbClr val="008000"/>
                </a:solidFill>
              </a:rPr>
              <a:t>1. Introduction</a:t>
            </a:r>
          </a:p>
          <a:p>
            <a:r>
              <a:rPr lang="fr-FR" sz="1400" dirty="0" smtClean="0">
                <a:solidFill>
                  <a:srgbClr val="008000"/>
                </a:solidFill>
              </a:rPr>
              <a:t>1bis. Exemple de services pouvant être rendus par cette forêt</a:t>
            </a:r>
          </a:p>
          <a:p>
            <a:r>
              <a:rPr lang="fr-FR" sz="1400" dirty="0" smtClean="0">
                <a:solidFill>
                  <a:srgbClr val="008000"/>
                </a:solidFill>
              </a:rPr>
              <a:t>1ter. Description du projet</a:t>
            </a:r>
          </a:p>
          <a:p>
            <a:r>
              <a:rPr lang="fr-FR" sz="1400" dirty="0" smtClean="0">
                <a:solidFill>
                  <a:srgbClr val="008000"/>
                </a:solidFill>
              </a:rPr>
              <a:t>1quater. Gestion humaine – mesures incitatives</a:t>
            </a:r>
          </a:p>
          <a:p>
            <a:r>
              <a:rPr lang="fr-FR" sz="1400" dirty="0">
                <a:solidFill>
                  <a:srgbClr val="008000"/>
                </a:solidFill>
              </a:rPr>
              <a:t>1quinquies. Exemples de conséquences des cyclones sur la côte Est</a:t>
            </a:r>
          </a:p>
          <a:p>
            <a:r>
              <a:rPr lang="fr-FR" sz="1400" dirty="0">
                <a:solidFill>
                  <a:srgbClr val="008000"/>
                </a:solidFill>
              </a:rPr>
              <a:t>1sexies. Exemples de déforestation et ses conséquences sur la côte </a:t>
            </a:r>
            <a:r>
              <a:rPr lang="fr-FR" sz="1400" dirty="0" smtClean="0">
                <a:solidFill>
                  <a:srgbClr val="008000"/>
                </a:solidFill>
              </a:rPr>
              <a:t>Est</a:t>
            </a:r>
          </a:p>
          <a:p>
            <a:r>
              <a:rPr lang="fr-FR" sz="1400" dirty="0" smtClean="0">
                <a:solidFill>
                  <a:srgbClr val="008000"/>
                </a:solidFill>
              </a:rPr>
              <a:t>1septies</a:t>
            </a:r>
            <a:r>
              <a:rPr lang="fr-FR" sz="1400" dirty="0">
                <a:solidFill>
                  <a:srgbClr val="008000"/>
                </a:solidFill>
              </a:rPr>
              <a:t>. Caractéristique de la forêt littorale sur le sable</a:t>
            </a:r>
          </a:p>
          <a:p>
            <a:endParaRPr lang="fr-FR" sz="1400" dirty="0" smtClean="0">
              <a:solidFill>
                <a:srgbClr val="008000"/>
              </a:solidFill>
            </a:endParaRPr>
          </a:p>
          <a:p>
            <a:r>
              <a:rPr lang="fr-FR" sz="1400" dirty="0" smtClean="0">
                <a:solidFill>
                  <a:srgbClr val="008000"/>
                </a:solidFill>
              </a:rPr>
              <a:t>2. </a:t>
            </a:r>
            <a:r>
              <a:rPr lang="fr-FR" sz="1400" u="sng" dirty="0" smtClean="0">
                <a:solidFill>
                  <a:srgbClr val="008000"/>
                </a:solidFill>
              </a:rPr>
              <a:t>Essences forestières à reboiser </a:t>
            </a:r>
            <a:r>
              <a:rPr lang="fr-FR" sz="1400" dirty="0" smtClean="0">
                <a:solidFill>
                  <a:srgbClr val="008000"/>
                </a:solidFill>
              </a:rPr>
              <a:t>:</a:t>
            </a:r>
          </a:p>
          <a:p>
            <a:endParaRPr lang="fr-FR" sz="1400" dirty="0" smtClean="0">
              <a:solidFill>
                <a:srgbClr val="008000"/>
              </a:solidFill>
            </a:endParaRPr>
          </a:p>
          <a:p>
            <a:r>
              <a:rPr lang="fr-FR" sz="1400" dirty="0" smtClean="0">
                <a:solidFill>
                  <a:srgbClr val="008000"/>
                </a:solidFill>
              </a:rPr>
              <a:t>2.1) Le genre </a:t>
            </a:r>
            <a:r>
              <a:rPr lang="fr-FR" sz="1400" i="1" dirty="0">
                <a:solidFill>
                  <a:srgbClr val="008000"/>
                </a:solidFill>
              </a:rPr>
              <a:t>Dalbergia</a:t>
            </a:r>
            <a:r>
              <a:rPr lang="fr-FR" sz="1400" dirty="0" smtClean="0">
                <a:solidFill>
                  <a:srgbClr val="008000"/>
                </a:solidFill>
              </a:rPr>
              <a:t> à Madagascar</a:t>
            </a:r>
          </a:p>
          <a:p>
            <a:r>
              <a:rPr lang="fr-FR" sz="1400" dirty="0" smtClean="0">
                <a:solidFill>
                  <a:srgbClr val="008000"/>
                </a:solidFill>
              </a:rPr>
              <a:t>2. </a:t>
            </a:r>
            <a:r>
              <a:rPr lang="fr-FR" sz="1400" dirty="0">
                <a:solidFill>
                  <a:srgbClr val="008000"/>
                </a:solidFill>
              </a:rPr>
              <a:t>2</a:t>
            </a:r>
            <a:r>
              <a:rPr lang="fr-FR" sz="1400" dirty="0" smtClean="0">
                <a:solidFill>
                  <a:srgbClr val="008000"/>
                </a:solidFill>
              </a:rPr>
              <a:t>) Les espèces de </a:t>
            </a:r>
            <a:r>
              <a:rPr lang="fr-FR" sz="1400" i="1" dirty="0" smtClean="0">
                <a:solidFill>
                  <a:srgbClr val="008000"/>
                </a:solidFill>
              </a:rPr>
              <a:t>Dalbergia</a:t>
            </a:r>
            <a:r>
              <a:rPr lang="fr-FR" sz="1400" dirty="0" smtClean="0">
                <a:solidFill>
                  <a:srgbClr val="008000"/>
                </a:solidFill>
              </a:rPr>
              <a:t> (bois de rose) malgaches en danger </a:t>
            </a:r>
          </a:p>
          <a:p>
            <a:r>
              <a:rPr lang="fr-FR" sz="1400" dirty="0" smtClean="0">
                <a:solidFill>
                  <a:srgbClr val="008000"/>
                </a:solidFill>
              </a:rPr>
              <a:t>2.2.1) </a:t>
            </a:r>
            <a:r>
              <a:rPr lang="fr-FR" sz="1400" i="1" dirty="0" smtClean="0">
                <a:solidFill>
                  <a:srgbClr val="008000"/>
                </a:solidFill>
              </a:rPr>
              <a:t>Dalbergia </a:t>
            </a:r>
            <a:r>
              <a:rPr lang="fr-FR" sz="1400" i="1" dirty="0" err="1" smtClean="0">
                <a:solidFill>
                  <a:srgbClr val="008000"/>
                </a:solidFill>
              </a:rPr>
              <a:t>andapensis</a:t>
            </a:r>
            <a:r>
              <a:rPr lang="fr-FR" sz="1400" i="1" dirty="0" smtClean="0">
                <a:solidFill>
                  <a:srgbClr val="008000"/>
                </a:solidFill>
              </a:rPr>
              <a:t> </a:t>
            </a:r>
            <a:r>
              <a:rPr lang="fr-FR" sz="1400" dirty="0" smtClean="0">
                <a:solidFill>
                  <a:srgbClr val="008000"/>
                </a:solidFill>
              </a:rPr>
              <a:t>Bosser &amp; R. </a:t>
            </a:r>
            <a:r>
              <a:rPr lang="fr-FR" sz="1400" dirty="0" err="1" smtClean="0">
                <a:solidFill>
                  <a:srgbClr val="008000"/>
                </a:solidFill>
              </a:rPr>
              <a:t>Rabev</a:t>
            </a:r>
            <a:r>
              <a:rPr lang="fr-FR" sz="1400" dirty="0" smtClean="0">
                <a:solidFill>
                  <a:srgbClr val="008000"/>
                </a:solidFill>
              </a:rPr>
              <a:t>. </a:t>
            </a:r>
          </a:p>
          <a:p>
            <a:r>
              <a:rPr lang="fr-FR" sz="1400" dirty="0" smtClean="0">
                <a:solidFill>
                  <a:srgbClr val="008000"/>
                </a:solidFill>
              </a:rPr>
              <a:t>2.2.2) </a:t>
            </a:r>
            <a:r>
              <a:rPr lang="fr-FR" sz="1400" i="1" dirty="0" smtClean="0">
                <a:solidFill>
                  <a:srgbClr val="008000"/>
                </a:solidFill>
              </a:rPr>
              <a:t>Dalbergia </a:t>
            </a:r>
            <a:r>
              <a:rPr lang="fr-FR" sz="1400" i="1" dirty="0" err="1" smtClean="0">
                <a:solidFill>
                  <a:srgbClr val="008000"/>
                </a:solidFill>
              </a:rPr>
              <a:t>madagascariensis</a:t>
            </a:r>
            <a:r>
              <a:rPr lang="fr-FR" sz="1400" i="1" dirty="0" smtClean="0">
                <a:solidFill>
                  <a:srgbClr val="008000"/>
                </a:solidFill>
              </a:rPr>
              <a:t> </a:t>
            </a:r>
            <a:r>
              <a:rPr lang="fr-FR" sz="1400" dirty="0" err="1" smtClean="0">
                <a:solidFill>
                  <a:srgbClr val="008000"/>
                </a:solidFill>
              </a:rPr>
              <a:t>Vatke</a:t>
            </a:r>
            <a:endParaRPr lang="fr-FR" sz="1400" dirty="0" smtClean="0">
              <a:solidFill>
                <a:srgbClr val="008000"/>
              </a:solidFill>
            </a:endParaRPr>
          </a:p>
          <a:p>
            <a:r>
              <a:rPr lang="fr-FR" sz="1400" dirty="0" smtClean="0">
                <a:solidFill>
                  <a:srgbClr val="008000"/>
                </a:solidFill>
              </a:rPr>
              <a:t>2.2.3) </a:t>
            </a:r>
            <a:r>
              <a:rPr lang="fr-FR" sz="1400" i="1" dirty="0" smtClean="0">
                <a:solidFill>
                  <a:srgbClr val="008000"/>
                </a:solidFill>
              </a:rPr>
              <a:t>Dalbergia </a:t>
            </a:r>
            <a:r>
              <a:rPr lang="fr-FR" sz="1400" i="1" dirty="0" err="1" smtClean="0">
                <a:solidFill>
                  <a:srgbClr val="008000"/>
                </a:solidFill>
              </a:rPr>
              <a:t>davidii</a:t>
            </a:r>
            <a:r>
              <a:rPr lang="fr-FR" sz="1400" i="1" dirty="0" smtClean="0">
                <a:solidFill>
                  <a:srgbClr val="008000"/>
                </a:solidFill>
              </a:rPr>
              <a:t> </a:t>
            </a:r>
            <a:r>
              <a:rPr lang="fr-FR" sz="1400" dirty="0" smtClean="0">
                <a:solidFill>
                  <a:srgbClr val="008000"/>
                </a:solidFill>
              </a:rPr>
              <a:t>Bosser &amp; R. </a:t>
            </a:r>
            <a:r>
              <a:rPr lang="fr-FR" sz="1400" dirty="0" err="1" smtClean="0">
                <a:solidFill>
                  <a:srgbClr val="008000"/>
                </a:solidFill>
              </a:rPr>
              <a:t>Rabev</a:t>
            </a:r>
            <a:r>
              <a:rPr lang="fr-FR" sz="1400" dirty="0" smtClean="0">
                <a:solidFill>
                  <a:srgbClr val="008000"/>
                </a:solidFill>
              </a:rPr>
              <a:t>.</a:t>
            </a:r>
          </a:p>
          <a:p>
            <a:r>
              <a:rPr lang="fr-FR" sz="1400" dirty="0">
                <a:solidFill>
                  <a:srgbClr val="008000"/>
                </a:solidFill>
              </a:rPr>
              <a:t>2.</a:t>
            </a:r>
            <a:r>
              <a:rPr lang="fr-FR" sz="1400" dirty="0" smtClean="0">
                <a:solidFill>
                  <a:srgbClr val="008000"/>
                </a:solidFill>
              </a:rPr>
              <a:t>2.4) </a:t>
            </a:r>
            <a:r>
              <a:rPr lang="fr-FR" sz="1400" i="1" dirty="0" smtClean="0">
                <a:solidFill>
                  <a:srgbClr val="008000"/>
                </a:solidFill>
              </a:rPr>
              <a:t>Dalbergia </a:t>
            </a:r>
            <a:r>
              <a:rPr lang="fr-FR" sz="1400" i="1" dirty="0" err="1" smtClean="0">
                <a:solidFill>
                  <a:srgbClr val="008000"/>
                </a:solidFill>
              </a:rPr>
              <a:t>baronii</a:t>
            </a:r>
            <a:r>
              <a:rPr lang="fr-FR" sz="1400" i="1" dirty="0" smtClean="0">
                <a:solidFill>
                  <a:srgbClr val="008000"/>
                </a:solidFill>
              </a:rPr>
              <a:t> </a:t>
            </a:r>
            <a:r>
              <a:rPr lang="fr-FR" sz="1400" dirty="0" smtClean="0">
                <a:solidFill>
                  <a:srgbClr val="008000"/>
                </a:solidFill>
              </a:rPr>
              <a:t>Baker (Palissandre)</a:t>
            </a:r>
          </a:p>
          <a:p>
            <a:r>
              <a:rPr lang="fr-FR" sz="1400" dirty="0">
                <a:solidFill>
                  <a:srgbClr val="008000"/>
                </a:solidFill>
              </a:rPr>
              <a:t>2.</a:t>
            </a:r>
            <a:r>
              <a:rPr lang="fr-FR" sz="1400" dirty="0" smtClean="0">
                <a:solidFill>
                  <a:srgbClr val="008000"/>
                </a:solidFill>
              </a:rPr>
              <a:t>2.5) </a:t>
            </a:r>
            <a:r>
              <a:rPr lang="fr-FR" sz="1400" i="1" dirty="0" smtClean="0">
                <a:solidFill>
                  <a:srgbClr val="008000"/>
                </a:solidFill>
              </a:rPr>
              <a:t>Dalbergia </a:t>
            </a:r>
            <a:r>
              <a:rPr lang="fr-FR" sz="1400" i="1" dirty="0" err="1" smtClean="0">
                <a:solidFill>
                  <a:srgbClr val="008000"/>
                </a:solidFill>
              </a:rPr>
              <a:t>chapelieri</a:t>
            </a:r>
            <a:r>
              <a:rPr lang="fr-FR" sz="1400" i="1" dirty="0" smtClean="0">
                <a:solidFill>
                  <a:srgbClr val="008000"/>
                </a:solidFill>
              </a:rPr>
              <a:t> </a:t>
            </a:r>
            <a:r>
              <a:rPr lang="fr-FR" sz="1400" dirty="0" err="1" smtClean="0">
                <a:solidFill>
                  <a:srgbClr val="008000"/>
                </a:solidFill>
              </a:rPr>
              <a:t>Baill</a:t>
            </a:r>
            <a:r>
              <a:rPr lang="fr-FR" sz="1400" dirty="0" smtClean="0">
                <a:solidFill>
                  <a:srgbClr val="008000"/>
                </a:solidFill>
              </a:rPr>
              <a:t>.</a:t>
            </a:r>
          </a:p>
          <a:p>
            <a:r>
              <a:rPr lang="fr-FR" sz="1400" dirty="0">
                <a:solidFill>
                  <a:srgbClr val="008000"/>
                </a:solidFill>
              </a:rPr>
              <a:t>2.</a:t>
            </a:r>
            <a:r>
              <a:rPr lang="fr-FR" sz="1400" dirty="0" smtClean="0">
                <a:solidFill>
                  <a:srgbClr val="008000"/>
                </a:solidFill>
              </a:rPr>
              <a:t>2.6) </a:t>
            </a:r>
            <a:r>
              <a:rPr lang="fr-FR" sz="1400" i="1" dirty="0" smtClean="0">
                <a:solidFill>
                  <a:srgbClr val="008000"/>
                </a:solidFill>
              </a:rPr>
              <a:t>Dalbergia </a:t>
            </a:r>
            <a:r>
              <a:rPr lang="fr-FR" sz="1400" i="1" dirty="0" err="1" smtClean="0">
                <a:solidFill>
                  <a:srgbClr val="008000"/>
                </a:solidFill>
              </a:rPr>
              <a:t>louvelii</a:t>
            </a:r>
            <a:r>
              <a:rPr lang="fr-FR" sz="1400" i="1" dirty="0" smtClean="0">
                <a:solidFill>
                  <a:srgbClr val="008000"/>
                </a:solidFill>
              </a:rPr>
              <a:t> </a:t>
            </a:r>
            <a:r>
              <a:rPr lang="fr-FR" sz="1400" dirty="0" err="1" smtClean="0">
                <a:solidFill>
                  <a:srgbClr val="008000"/>
                </a:solidFill>
              </a:rPr>
              <a:t>R.Vig</a:t>
            </a:r>
            <a:r>
              <a:rPr lang="fr-FR" sz="1400" dirty="0" smtClean="0">
                <a:solidFill>
                  <a:srgbClr val="008000"/>
                </a:solidFill>
              </a:rPr>
              <a:t>.</a:t>
            </a:r>
          </a:p>
          <a:p>
            <a:r>
              <a:rPr lang="fr-FR" sz="1400" dirty="0" smtClean="0">
                <a:solidFill>
                  <a:srgbClr val="008000"/>
                </a:solidFill>
              </a:rPr>
              <a:t>2.7) </a:t>
            </a:r>
            <a:r>
              <a:rPr lang="fr-FR" sz="1400" i="1" dirty="0" smtClean="0">
                <a:solidFill>
                  <a:srgbClr val="008000"/>
                </a:solidFill>
              </a:rPr>
              <a:t>Dalbergia </a:t>
            </a:r>
            <a:r>
              <a:rPr lang="fr-FR" sz="1400" i="1" dirty="0" err="1" smtClean="0">
                <a:solidFill>
                  <a:srgbClr val="008000"/>
                </a:solidFill>
              </a:rPr>
              <a:t>maritima</a:t>
            </a:r>
            <a:r>
              <a:rPr lang="fr-FR" sz="1400" i="1" dirty="0" smtClean="0">
                <a:solidFill>
                  <a:srgbClr val="008000"/>
                </a:solidFill>
              </a:rPr>
              <a:t> </a:t>
            </a:r>
            <a:r>
              <a:rPr lang="fr-FR" sz="1400" dirty="0" err="1" smtClean="0">
                <a:solidFill>
                  <a:srgbClr val="008000"/>
                </a:solidFill>
              </a:rPr>
              <a:t>R.Vig</a:t>
            </a:r>
            <a:r>
              <a:rPr lang="fr-FR" sz="1400" dirty="0" smtClean="0">
                <a:solidFill>
                  <a:srgbClr val="008000"/>
                </a:solidFill>
              </a:rPr>
              <a:t>.</a:t>
            </a:r>
          </a:p>
          <a:p>
            <a:r>
              <a:rPr lang="fr-FR" sz="1400" dirty="0">
                <a:solidFill>
                  <a:srgbClr val="008000"/>
                </a:solidFill>
              </a:rPr>
              <a:t>2.</a:t>
            </a:r>
            <a:r>
              <a:rPr lang="fr-FR" sz="1400" dirty="0" smtClean="0">
                <a:solidFill>
                  <a:srgbClr val="008000"/>
                </a:solidFill>
              </a:rPr>
              <a:t>2.8) </a:t>
            </a:r>
            <a:r>
              <a:rPr lang="fr-FR" sz="1400" i="1" dirty="0" smtClean="0">
                <a:solidFill>
                  <a:srgbClr val="008000"/>
                </a:solidFill>
              </a:rPr>
              <a:t>Dalbergia </a:t>
            </a:r>
            <a:r>
              <a:rPr lang="fr-FR" sz="1400" i="1" dirty="0" err="1" smtClean="0">
                <a:solidFill>
                  <a:srgbClr val="008000"/>
                </a:solidFill>
              </a:rPr>
              <a:t>monticola</a:t>
            </a:r>
            <a:r>
              <a:rPr lang="fr-FR" sz="1400" i="1" dirty="0" smtClean="0">
                <a:solidFill>
                  <a:srgbClr val="008000"/>
                </a:solidFill>
              </a:rPr>
              <a:t> </a:t>
            </a:r>
            <a:r>
              <a:rPr lang="fr-FR" sz="1400" dirty="0" smtClean="0">
                <a:solidFill>
                  <a:srgbClr val="008000"/>
                </a:solidFill>
              </a:rPr>
              <a:t>Bosser &amp; </a:t>
            </a:r>
            <a:r>
              <a:rPr lang="fr-FR" sz="1400" dirty="0" err="1" smtClean="0">
                <a:solidFill>
                  <a:srgbClr val="008000"/>
                </a:solidFill>
              </a:rPr>
              <a:t>R.Rabev</a:t>
            </a:r>
            <a:r>
              <a:rPr lang="fr-FR" sz="1400" dirty="0" smtClean="0">
                <a:solidFill>
                  <a:srgbClr val="008000"/>
                </a:solidFill>
              </a:rPr>
              <a:t>.</a:t>
            </a:r>
          </a:p>
          <a:p>
            <a:r>
              <a:rPr lang="fr-FR" sz="1400" dirty="0">
                <a:solidFill>
                  <a:srgbClr val="008000"/>
                </a:solidFill>
              </a:rPr>
              <a:t>2.</a:t>
            </a:r>
            <a:r>
              <a:rPr lang="fr-FR" sz="1400" dirty="0" smtClean="0">
                <a:solidFill>
                  <a:srgbClr val="008000"/>
                </a:solidFill>
              </a:rPr>
              <a:t>2.9) </a:t>
            </a:r>
            <a:r>
              <a:rPr lang="fr-FR" sz="1400" i="1" dirty="0" smtClean="0">
                <a:solidFill>
                  <a:srgbClr val="008000"/>
                </a:solidFill>
              </a:rPr>
              <a:t>Dalbergia </a:t>
            </a:r>
            <a:r>
              <a:rPr lang="fr-FR" sz="1400" i="1" dirty="0" err="1" smtClean="0">
                <a:solidFill>
                  <a:srgbClr val="008000"/>
                </a:solidFill>
              </a:rPr>
              <a:t>normandii</a:t>
            </a:r>
            <a:r>
              <a:rPr lang="fr-FR" sz="1400" i="1" dirty="0" smtClean="0">
                <a:solidFill>
                  <a:srgbClr val="008000"/>
                </a:solidFill>
              </a:rPr>
              <a:t> </a:t>
            </a:r>
            <a:r>
              <a:rPr lang="fr-FR" sz="1400" dirty="0" smtClean="0">
                <a:solidFill>
                  <a:srgbClr val="008000"/>
                </a:solidFill>
              </a:rPr>
              <a:t>Bosser &amp; Rabevohitra</a:t>
            </a:r>
          </a:p>
          <a:p>
            <a:r>
              <a:rPr lang="fr-FR" sz="1400" dirty="0">
                <a:solidFill>
                  <a:srgbClr val="008000"/>
                </a:solidFill>
              </a:rPr>
              <a:t>2.</a:t>
            </a:r>
            <a:r>
              <a:rPr lang="fr-FR" sz="1400" dirty="0" smtClean="0">
                <a:solidFill>
                  <a:srgbClr val="008000"/>
                </a:solidFill>
              </a:rPr>
              <a:t>2.10) </a:t>
            </a:r>
            <a:r>
              <a:rPr lang="fr-FR" sz="1400" i="1" dirty="0" smtClean="0">
                <a:solidFill>
                  <a:srgbClr val="008000"/>
                </a:solidFill>
              </a:rPr>
              <a:t>Dalbergia </a:t>
            </a:r>
            <a:r>
              <a:rPr lang="fr-FR" sz="1400" i="1" dirty="0" err="1" smtClean="0">
                <a:solidFill>
                  <a:srgbClr val="008000"/>
                </a:solidFill>
              </a:rPr>
              <a:t>greveana</a:t>
            </a:r>
            <a:r>
              <a:rPr lang="fr-FR" sz="1400" i="1" dirty="0" smtClean="0">
                <a:solidFill>
                  <a:srgbClr val="008000"/>
                </a:solidFill>
              </a:rPr>
              <a:t> </a:t>
            </a:r>
            <a:r>
              <a:rPr lang="fr-FR" sz="1400" dirty="0" err="1" smtClean="0">
                <a:solidFill>
                  <a:srgbClr val="008000"/>
                </a:solidFill>
              </a:rPr>
              <a:t>Baillon</a:t>
            </a:r>
            <a:endParaRPr lang="fr-FR" sz="1400" dirty="0" smtClean="0">
              <a:solidFill>
                <a:srgbClr val="008000"/>
              </a:solidFill>
            </a:endParaRPr>
          </a:p>
          <a:p>
            <a:r>
              <a:rPr lang="fr-FR" sz="1400" dirty="0">
                <a:solidFill>
                  <a:srgbClr val="008000"/>
                </a:solidFill>
              </a:rPr>
              <a:t>2.</a:t>
            </a:r>
            <a:r>
              <a:rPr lang="fr-FR" sz="1400" dirty="0" smtClean="0">
                <a:solidFill>
                  <a:srgbClr val="008000"/>
                </a:solidFill>
              </a:rPr>
              <a:t>2.11) </a:t>
            </a:r>
            <a:r>
              <a:rPr lang="fr-FR" sz="1400" i="1" dirty="0" smtClean="0">
                <a:solidFill>
                  <a:srgbClr val="008000"/>
                </a:solidFill>
              </a:rPr>
              <a:t>Dalbergia </a:t>
            </a:r>
            <a:r>
              <a:rPr lang="fr-FR" sz="1400" i="1" dirty="0" err="1" smtClean="0">
                <a:solidFill>
                  <a:srgbClr val="008000"/>
                </a:solidFill>
              </a:rPr>
              <a:t>bathiei</a:t>
            </a:r>
            <a:r>
              <a:rPr lang="fr-FR" sz="1400" i="1" dirty="0" smtClean="0">
                <a:solidFill>
                  <a:srgbClr val="008000"/>
                </a:solidFill>
              </a:rPr>
              <a:t> </a:t>
            </a:r>
            <a:r>
              <a:rPr lang="fr-FR" sz="1400" dirty="0" err="1" smtClean="0">
                <a:solidFill>
                  <a:srgbClr val="008000"/>
                </a:solidFill>
              </a:rPr>
              <a:t>R.Vig</a:t>
            </a:r>
            <a:r>
              <a:rPr lang="fr-FR" sz="1400" dirty="0" smtClean="0">
                <a:solidFill>
                  <a:srgbClr val="008000"/>
                </a:solidFill>
              </a:rPr>
              <a:t>.</a:t>
            </a:r>
          </a:p>
        </p:txBody>
      </p:sp>
      <p:sp>
        <p:nvSpPr>
          <p:cNvPr id="13" name="ZoneTexte 12"/>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2" name="Rectangle 1"/>
          <p:cNvSpPr/>
          <p:nvPr/>
        </p:nvSpPr>
        <p:spPr>
          <a:xfrm>
            <a:off x="6668428" y="1137538"/>
            <a:ext cx="3753981" cy="1200329"/>
          </a:xfrm>
          <a:prstGeom prst="rect">
            <a:avLst/>
          </a:prstGeom>
        </p:spPr>
        <p:txBody>
          <a:bodyPr wrap="square">
            <a:spAutoFit/>
          </a:bodyPr>
          <a:lstStyle/>
          <a:p>
            <a:pPr algn="r"/>
            <a:r>
              <a:rPr lang="fr-FR" sz="1200" i="1" dirty="0" err="1">
                <a:solidFill>
                  <a:srgbClr val="008000"/>
                </a:solidFill>
              </a:rPr>
              <a:t>Satranala</a:t>
            </a:r>
            <a:r>
              <a:rPr lang="fr-FR" sz="1200" i="1" dirty="0">
                <a:solidFill>
                  <a:srgbClr val="008000"/>
                </a:solidFill>
              </a:rPr>
              <a:t> </a:t>
            </a:r>
            <a:r>
              <a:rPr lang="fr-FR" sz="1200" i="1" dirty="0" err="1" smtClean="0">
                <a:solidFill>
                  <a:srgbClr val="008000"/>
                </a:solidFill>
              </a:rPr>
              <a:t>decussilvae</a:t>
            </a:r>
            <a:r>
              <a:rPr lang="fr-FR" sz="1200" i="1" dirty="0" smtClean="0">
                <a:solidFill>
                  <a:srgbClr val="008000"/>
                </a:solidFill>
              </a:rPr>
              <a:t> </a:t>
            </a:r>
            <a:r>
              <a:rPr lang="fr-FR" sz="1200" dirty="0" smtClean="0">
                <a:solidFill>
                  <a:srgbClr val="008000"/>
                </a:solidFill>
              </a:rPr>
              <a:t>(</a:t>
            </a:r>
            <a:r>
              <a:rPr lang="fr-FR" sz="1200" dirty="0" err="1" smtClean="0">
                <a:solidFill>
                  <a:srgbClr val="008000"/>
                </a:solidFill>
              </a:rPr>
              <a:t>S.Beaucent</a:t>
            </a:r>
            <a:r>
              <a:rPr lang="fr-FR" sz="1200" dirty="0" smtClean="0">
                <a:solidFill>
                  <a:srgbClr val="008000"/>
                </a:solidFill>
              </a:rPr>
              <a:t> </a:t>
            </a:r>
            <a:r>
              <a:rPr lang="fr-FR" sz="1200" dirty="0">
                <a:solidFill>
                  <a:srgbClr val="008000"/>
                </a:solidFill>
              </a:rPr>
              <a:t>2009). Source : </a:t>
            </a:r>
            <a:r>
              <a:rPr lang="fr-FR" sz="1200" i="1" dirty="0">
                <a:solidFill>
                  <a:srgbClr val="008000"/>
                </a:solidFill>
              </a:rPr>
              <a:t>Etat des lieux et priorités de gestion des ressources naturelles forestières de la commune de </a:t>
            </a:r>
            <a:r>
              <a:rPr lang="fr-FR" sz="1200" i="1" dirty="0" err="1">
                <a:solidFill>
                  <a:srgbClr val="008000"/>
                </a:solidFill>
              </a:rPr>
              <a:t>Manompana</a:t>
            </a:r>
            <a:r>
              <a:rPr lang="fr-FR" sz="1200" dirty="0">
                <a:solidFill>
                  <a:srgbClr val="008000"/>
                </a:solidFill>
              </a:rPr>
              <a:t>, </a:t>
            </a:r>
            <a:r>
              <a:rPr lang="fr-FR" sz="1200" dirty="0" err="1">
                <a:solidFill>
                  <a:srgbClr val="008000"/>
                </a:solidFill>
              </a:rPr>
              <a:t>Beaucent</a:t>
            </a:r>
            <a:r>
              <a:rPr lang="fr-FR" sz="1200" dirty="0">
                <a:solidFill>
                  <a:srgbClr val="008000"/>
                </a:solidFill>
              </a:rPr>
              <a:t> S. et Fayolle M., projet MAMIA 2009, </a:t>
            </a:r>
            <a:r>
              <a:rPr lang="fr-FR" sz="1200" dirty="0">
                <a:solidFill>
                  <a:srgbClr val="008000"/>
                </a:solidFill>
                <a:hlinkClick r:id="rId2"/>
              </a:rPr>
              <a:t>http://</a:t>
            </a:r>
            <a:r>
              <a:rPr lang="fr-FR" sz="1200" dirty="0" smtClean="0">
                <a:solidFill>
                  <a:srgbClr val="008000"/>
                </a:solidFill>
                <a:hlinkClick r:id="rId2"/>
              </a:rPr>
              <a:t>www-sfdp.u-strasbg.fr/primatologie/pdf/Gestion_ressources_forestieres_Manompana.pdf</a:t>
            </a:r>
            <a:r>
              <a:rPr lang="fr-FR" sz="1200" dirty="0" smtClean="0">
                <a:solidFill>
                  <a:srgbClr val="008000"/>
                </a:solidFill>
              </a:rPr>
              <a:t> </a:t>
            </a:r>
            <a:r>
              <a:rPr lang="fr-FR" sz="1200" dirty="0" smtClean="0">
                <a:solidFill>
                  <a:srgbClr val="008000"/>
                </a:solidFill>
                <a:latin typeface="Calibri" panose="020F0502020204030204" pitchFamily="34" charset="0"/>
              </a:rPr>
              <a:t>→</a:t>
            </a:r>
            <a:endParaRPr lang="fr-FR" sz="1200" dirty="0">
              <a:solidFill>
                <a:srgbClr val="008000"/>
              </a:solidFill>
            </a:endParaRP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7386" y="735453"/>
            <a:ext cx="1257300" cy="1895475"/>
          </a:xfrm>
          <a:prstGeom prst="rect">
            <a:avLst/>
          </a:prstGeom>
        </p:spPr>
      </p:pic>
      <p:sp>
        <p:nvSpPr>
          <p:cNvPr id="6" name="ZoneTexte 5"/>
          <p:cNvSpPr txBox="1"/>
          <p:nvPr/>
        </p:nvSpPr>
        <p:spPr>
          <a:xfrm>
            <a:off x="5301807" y="3217850"/>
            <a:ext cx="6890193" cy="3323987"/>
          </a:xfrm>
          <a:prstGeom prst="rect">
            <a:avLst/>
          </a:prstGeom>
          <a:noFill/>
        </p:spPr>
        <p:txBody>
          <a:bodyPr wrap="square" rtlCol="0">
            <a:spAutoFit/>
          </a:bodyPr>
          <a:lstStyle/>
          <a:p>
            <a:r>
              <a:rPr lang="fr-FR" sz="1400" dirty="0">
                <a:solidFill>
                  <a:srgbClr val="008000"/>
                </a:solidFill>
              </a:rPr>
              <a:t>2.3) </a:t>
            </a:r>
            <a:r>
              <a:rPr lang="fr-FR" sz="1400" i="1" dirty="0" err="1">
                <a:solidFill>
                  <a:srgbClr val="008000"/>
                </a:solidFill>
              </a:rPr>
              <a:t>Canarium</a:t>
            </a:r>
            <a:r>
              <a:rPr lang="fr-FR" sz="1400" i="1" dirty="0">
                <a:solidFill>
                  <a:srgbClr val="008000"/>
                </a:solidFill>
              </a:rPr>
              <a:t> </a:t>
            </a:r>
            <a:r>
              <a:rPr lang="fr-FR" sz="1400" i="1" dirty="0" err="1">
                <a:solidFill>
                  <a:srgbClr val="008000"/>
                </a:solidFill>
              </a:rPr>
              <a:t>madagascariense</a:t>
            </a:r>
            <a:r>
              <a:rPr lang="fr-FR" sz="1400" i="1" dirty="0">
                <a:solidFill>
                  <a:srgbClr val="008000"/>
                </a:solidFill>
              </a:rPr>
              <a:t> </a:t>
            </a:r>
            <a:r>
              <a:rPr lang="fr-FR" sz="1400" dirty="0">
                <a:solidFill>
                  <a:srgbClr val="008000"/>
                </a:solidFill>
              </a:rPr>
              <a:t>(</a:t>
            </a:r>
            <a:r>
              <a:rPr lang="fr-FR" sz="1400" dirty="0" err="1">
                <a:solidFill>
                  <a:srgbClr val="008000"/>
                </a:solidFill>
              </a:rPr>
              <a:t>Ramy</a:t>
            </a:r>
            <a:r>
              <a:rPr lang="fr-FR" sz="1400" dirty="0">
                <a:solidFill>
                  <a:srgbClr val="008000"/>
                </a:solidFill>
              </a:rPr>
              <a:t> </a:t>
            </a:r>
            <a:r>
              <a:rPr lang="fr-FR" sz="1400" dirty="0" err="1">
                <a:solidFill>
                  <a:srgbClr val="008000"/>
                </a:solidFill>
              </a:rPr>
              <a:t>be</a:t>
            </a:r>
            <a:r>
              <a:rPr lang="fr-FR" sz="1400" dirty="0">
                <a:solidFill>
                  <a:srgbClr val="008000"/>
                </a:solidFill>
              </a:rPr>
              <a:t>) (</a:t>
            </a:r>
            <a:r>
              <a:rPr lang="fr-FR" sz="1400" i="1" dirty="0" err="1">
                <a:solidFill>
                  <a:srgbClr val="008000"/>
                </a:solidFill>
              </a:rPr>
              <a:t>Myrtaceae</a:t>
            </a:r>
            <a:r>
              <a:rPr lang="fr-FR" sz="1400" dirty="0">
                <a:solidFill>
                  <a:srgbClr val="008000"/>
                </a:solidFill>
              </a:rPr>
              <a:t>)</a:t>
            </a:r>
          </a:p>
          <a:p>
            <a:r>
              <a:rPr lang="fr-FR" sz="1400" dirty="0">
                <a:solidFill>
                  <a:srgbClr val="008000"/>
                </a:solidFill>
              </a:rPr>
              <a:t>2.4) </a:t>
            </a:r>
            <a:r>
              <a:rPr lang="fr-FR" sz="1400" i="1" dirty="0" err="1">
                <a:solidFill>
                  <a:srgbClr val="008000"/>
                </a:solidFill>
              </a:rPr>
              <a:t>Syzygium</a:t>
            </a:r>
            <a:r>
              <a:rPr lang="fr-FR" sz="1400" i="1" dirty="0">
                <a:solidFill>
                  <a:srgbClr val="008000"/>
                </a:solidFill>
              </a:rPr>
              <a:t> </a:t>
            </a:r>
            <a:r>
              <a:rPr lang="fr-FR" sz="1400" i="1" dirty="0" err="1">
                <a:solidFill>
                  <a:srgbClr val="008000"/>
                </a:solidFill>
              </a:rPr>
              <a:t>cuminii</a:t>
            </a:r>
            <a:r>
              <a:rPr lang="fr-FR" sz="1400" i="1" dirty="0">
                <a:solidFill>
                  <a:srgbClr val="008000"/>
                </a:solidFill>
              </a:rPr>
              <a:t> </a:t>
            </a:r>
            <a:r>
              <a:rPr lang="fr-FR" sz="1400" dirty="0">
                <a:solidFill>
                  <a:srgbClr val="008000"/>
                </a:solidFill>
              </a:rPr>
              <a:t>(</a:t>
            </a:r>
            <a:r>
              <a:rPr lang="fr-FR" sz="1400" dirty="0" err="1">
                <a:solidFill>
                  <a:srgbClr val="008000"/>
                </a:solidFill>
              </a:rPr>
              <a:t>Rotra</a:t>
            </a:r>
            <a:r>
              <a:rPr lang="fr-FR" sz="1400" dirty="0">
                <a:solidFill>
                  <a:srgbClr val="008000"/>
                </a:solidFill>
              </a:rPr>
              <a:t>) (</a:t>
            </a:r>
            <a:r>
              <a:rPr lang="fr-FR" sz="1400" i="1" dirty="0" err="1">
                <a:solidFill>
                  <a:srgbClr val="008000"/>
                </a:solidFill>
              </a:rPr>
              <a:t>Myrtaceae</a:t>
            </a:r>
            <a:r>
              <a:rPr lang="fr-FR" sz="1400" dirty="0">
                <a:solidFill>
                  <a:srgbClr val="008000"/>
                </a:solidFill>
              </a:rPr>
              <a:t>)</a:t>
            </a:r>
          </a:p>
          <a:p>
            <a:r>
              <a:rPr lang="fr-FR" sz="1400" dirty="0" smtClean="0">
                <a:solidFill>
                  <a:srgbClr val="008000"/>
                </a:solidFill>
              </a:rPr>
              <a:t>2.5</a:t>
            </a:r>
            <a:r>
              <a:rPr lang="fr-FR" sz="1400" dirty="0">
                <a:solidFill>
                  <a:srgbClr val="008000"/>
                </a:solidFill>
              </a:rPr>
              <a:t>) </a:t>
            </a:r>
            <a:r>
              <a:rPr lang="fr-FR" sz="1400" i="1" dirty="0" err="1">
                <a:solidFill>
                  <a:srgbClr val="008000"/>
                </a:solidFill>
              </a:rPr>
              <a:t>Faucherea</a:t>
            </a:r>
            <a:r>
              <a:rPr lang="fr-FR" sz="1400" i="1" dirty="0">
                <a:solidFill>
                  <a:srgbClr val="008000"/>
                </a:solidFill>
              </a:rPr>
              <a:t> </a:t>
            </a:r>
            <a:r>
              <a:rPr lang="fr-FR" sz="1400" i="1" dirty="0" err="1">
                <a:solidFill>
                  <a:srgbClr val="008000"/>
                </a:solidFill>
              </a:rPr>
              <a:t>manongarivensis</a:t>
            </a:r>
            <a:r>
              <a:rPr lang="fr-FR" sz="1400" i="1" dirty="0">
                <a:solidFill>
                  <a:srgbClr val="008000"/>
                </a:solidFill>
              </a:rPr>
              <a:t> </a:t>
            </a:r>
            <a:r>
              <a:rPr lang="fr-FR" sz="1400" dirty="0">
                <a:solidFill>
                  <a:srgbClr val="008000"/>
                </a:solidFill>
              </a:rPr>
              <a:t>(</a:t>
            </a:r>
            <a:r>
              <a:rPr lang="fr-FR" sz="1400" dirty="0" err="1">
                <a:solidFill>
                  <a:srgbClr val="008000"/>
                </a:solidFill>
              </a:rPr>
              <a:t>Nanto</a:t>
            </a:r>
            <a:r>
              <a:rPr lang="fr-FR" sz="1400" dirty="0">
                <a:solidFill>
                  <a:srgbClr val="008000"/>
                </a:solidFill>
              </a:rPr>
              <a:t>) (</a:t>
            </a:r>
            <a:r>
              <a:rPr lang="fr-FR" sz="1400" i="1" dirty="0" err="1">
                <a:solidFill>
                  <a:srgbClr val="008000"/>
                </a:solidFill>
              </a:rPr>
              <a:t>Sapotaceae</a:t>
            </a:r>
            <a:r>
              <a:rPr lang="fr-FR" sz="1400" dirty="0">
                <a:solidFill>
                  <a:srgbClr val="008000"/>
                </a:solidFill>
              </a:rPr>
              <a:t>)</a:t>
            </a:r>
          </a:p>
          <a:p>
            <a:r>
              <a:rPr lang="fr-FR" sz="1400" dirty="0" smtClean="0">
                <a:solidFill>
                  <a:srgbClr val="008000"/>
                </a:solidFill>
              </a:rPr>
              <a:t>2.6</a:t>
            </a:r>
            <a:r>
              <a:rPr lang="fr-FR" sz="1400" dirty="0">
                <a:solidFill>
                  <a:srgbClr val="008000"/>
                </a:solidFill>
              </a:rPr>
              <a:t>) </a:t>
            </a:r>
            <a:r>
              <a:rPr lang="fr-FR" sz="1400" i="1" dirty="0" err="1">
                <a:solidFill>
                  <a:srgbClr val="008000"/>
                </a:solidFill>
              </a:rPr>
              <a:t>Intsia</a:t>
            </a:r>
            <a:r>
              <a:rPr lang="fr-FR" sz="1400" i="1" dirty="0">
                <a:solidFill>
                  <a:srgbClr val="008000"/>
                </a:solidFill>
              </a:rPr>
              <a:t> </a:t>
            </a:r>
            <a:r>
              <a:rPr lang="fr-FR" sz="1400" i="1" dirty="0" err="1">
                <a:solidFill>
                  <a:srgbClr val="008000"/>
                </a:solidFill>
              </a:rPr>
              <a:t>bijuga</a:t>
            </a:r>
            <a:r>
              <a:rPr lang="fr-FR" sz="1400" i="1" dirty="0">
                <a:solidFill>
                  <a:srgbClr val="008000"/>
                </a:solidFill>
              </a:rPr>
              <a:t> </a:t>
            </a:r>
            <a:r>
              <a:rPr lang="fr-FR" sz="1400" dirty="0">
                <a:solidFill>
                  <a:srgbClr val="008000"/>
                </a:solidFill>
              </a:rPr>
              <a:t>(</a:t>
            </a:r>
            <a:r>
              <a:rPr lang="fr-FR" sz="1400" dirty="0" err="1">
                <a:solidFill>
                  <a:srgbClr val="008000"/>
                </a:solidFill>
              </a:rPr>
              <a:t>Hintsy</a:t>
            </a:r>
            <a:r>
              <a:rPr lang="fr-FR" sz="1400" dirty="0">
                <a:solidFill>
                  <a:srgbClr val="008000"/>
                </a:solidFill>
              </a:rPr>
              <a:t>) (</a:t>
            </a:r>
            <a:r>
              <a:rPr lang="fr-FR" sz="1400" i="1" dirty="0" err="1">
                <a:solidFill>
                  <a:srgbClr val="008000"/>
                </a:solidFill>
              </a:rPr>
              <a:t>Fabaceae</a:t>
            </a:r>
            <a:r>
              <a:rPr lang="fr-FR" sz="1400" dirty="0">
                <a:solidFill>
                  <a:srgbClr val="008000"/>
                </a:solidFill>
              </a:rPr>
              <a:t>)</a:t>
            </a:r>
          </a:p>
          <a:p>
            <a:r>
              <a:rPr lang="fr-FR" sz="1400" dirty="0" smtClean="0">
                <a:solidFill>
                  <a:srgbClr val="008000"/>
                </a:solidFill>
              </a:rPr>
              <a:t>2.7</a:t>
            </a:r>
            <a:r>
              <a:rPr lang="fr-FR" sz="1400" dirty="0">
                <a:solidFill>
                  <a:srgbClr val="008000"/>
                </a:solidFill>
              </a:rPr>
              <a:t>) </a:t>
            </a:r>
            <a:r>
              <a:rPr lang="fr-FR" sz="1400" i="1" dirty="0" err="1">
                <a:solidFill>
                  <a:srgbClr val="008000"/>
                </a:solidFill>
              </a:rPr>
              <a:t>Potameie</a:t>
            </a:r>
            <a:r>
              <a:rPr lang="fr-FR" sz="1400" i="1" dirty="0">
                <a:solidFill>
                  <a:srgbClr val="008000"/>
                </a:solidFill>
              </a:rPr>
              <a:t> </a:t>
            </a:r>
            <a:r>
              <a:rPr lang="fr-FR" sz="1400" i="1" dirty="0" err="1">
                <a:solidFill>
                  <a:srgbClr val="008000"/>
                </a:solidFill>
              </a:rPr>
              <a:t>capuronii</a:t>
            </a:r>
            <a:r>
              <a:rPr lang="fr-FR" sz="1400" i="1" dirty="0">
                <a:solidFill>
                  <a:srgbClr val="008000"/>
                </a:solidFill>
              </a:rPr>
              <a:t> </a:t>
            </a:r>
            <a:r>
              <a:rPr lang="fr-FR" sz="1400" dirty="0">
                <a:solidFill>
                  <a:srgbClr val="008000"/>
                </a:solidFill>
              </a:rPr>
              <a:t>(</a:t>
            </a:r>
            <a:r>
              <a:rPr lang="fr-FR" sz="1400" dirty="0" err="1">
                <a:solidFill>
                  <a:srgbClr val="008000"/>
                </a:solidFill>
              </a:rPr>
              <a:t>Antevaratra</a:t>
            </a:r>
            <a:r>
              <a:rPr lang="fr-FR" sz="1400" dirty="0">
                <a:solidFill>
                  <a:srgbClr val="008000"/>
                </a:solidFill>
              </a:rPr>
              <a:t>) (</a:t>
            </a:r>
            <a:r>
              <a:rPr lang="fr-FR" sz="1400" i="1" dirty="0" err="1">
                <a:solidFill>
                  <a:srgbClr val="008000"/>
                </a:solidFill>
              </a:rPr>
              <a:t>Lauraceae</a:t>
            </a:r>
            <a:r>
              <a:rPr lang="fr-FR" sz="1400" dirty="0">
                <a:solidFill>
                  <a:srgbClr val="008000"/>
                </a:solidFill>
              </a:rPr>
              <a:t>)</a:t>
            </a:r>
          </a:p>
          <a:p>
            <a:r>
              <a:rPr lang="fr-FR" sz="1400" dirty="0">
                <a:solidFill>
                  <a:srgbClr val="008000"/>
                </a:solidFill>
              </a:rPr>
              <a:t>2.8) </a:t>
            </a:r>
            <a:r>
              <a:rPr lang="fr-FR" sz="1400" dirty="0" err="1">
                <a:solidFill>
                  <a:srgbClr val="008000"/>
                </a:solidFill>
              </a:rPr>
              <a:t>Sakoanala</a:t>
            </a:r>
            <a:r>
              <a:rPr lang="fr-FR" sz="1400" dirty="0">
                <a:solidFill>
                  <a:srgbClr val="008000"/>
                </a:solidFill>
              </a:rPr>
              <a:t> ou </a:t>
            </a:r>
            <a:r>
              <a:rPr lang="fr-FR" sz="1400" dirty="0" err="1">
                <a:solidFill>
                  <a:srgbClr val="008000"/>
                </a:solidFill>
              </a:rPr>
              <a:t>Marula</a:t>
            </a:r>
            <a:r>
              <a:rPr lang="fr-FR" sz="1400" dirty="0">
                <a:solidFill>
                  <a:srgbClr val="008000"/>
                </a:solidFill>
              </a:rPr>
              <a:t> (</a:t>
            </a:r>
            <a:r>
              <a:rPr lang="fr-FR" sz="1400" dirty="0"/>
              <a:t> </a:t>
            </a:r>
            <a:r>
              <a:rPr lang="fr-FR" sz="1400" i="1" u="sng" dirty="0" err="1">
                <a:hlinkClick r:id="rId4" tooltip="Sclerocarya birrea"/>
              </a:rPr>
              <a:t>Sclerocarya</a:t>
            </a:r>
            <a:r>
              <a:rPr lang="fr-FR" sz="1400" i="1" u="sng" dirty="0">
                <a:hlinkClick r:id="rId4" tooltip="Sclerocarya birrea"/>
              </a:rPr>
              <a:t> </a:t>
            </a:r>
            <a:r>
              <a:rPr lang="fr-FR" sz="1400" dirty="0" err="1">
                <a:hlinkClick r:id="rId4" tooltip="Sclerocarya birrea"/>
              </a:rPr>
              <a:t>birrea</a:t>
            </a:r>
            <a:r>
              <a:rPr lang="fr-FR" sz="1400" dirty="0"/>
              <a:t> </a:t>
            </a:r>
            <a:r>
              <a:rPr lang="fr-FR" sz="1400" dirty="0">
                <a:solidFill>
                  <a:srgbClr val="008000"/>
                </a:solidFill>
              </a:rPr>
              <a:t>ou</a:t>
            </a:r>
            <a:r>
              <a:rPr lang="fr-FR" sz="1400" dirty="0"/>
              <a:t> </a:t>
            </a:r>
            <a:r>
              <a:rPr lang="fr-FR" sz="1400" i="1" dirty="0" err="1">
                <a:solidFill>
                  <a:srgbClr val="008000"/>
                </a:solidFill>
              </a:rPr>
              <a:t>Poupartia</a:t>
            </a:r>
            <a:r>
              <a:rPr lang="fr-FR" sz="1400" i="1" dirty="0">
                <a:solidFill>
                  <a:srgbClr val="008000"/>
                </a:solidFill>
              </a:rPr>
              <a:t> </a:t>
            </a:r>
            <a:r>
              <a:rPr lang="fr-FR" sz="1400" i="1" dirty="0" err="1">
                <a:solidFill>
                  <a:srgbClr val="008000"/>
                </a:solidFill>
              </a:rPr>
              <a:t>sp</a:t>
            </a:r>
            <a:r>
              <a:rPr lang="fr-FR" sz="1400" dirty="0">
                <a:solidFill>
                  <a:srgbClr val="008000"/>
                </a:solidFill>
              </a:rPr>
              <a:t>) (</a:t>
            </a:r>
            <a:r>
              <a:rPr lang="fr-FR" sz="1400" i="1" dirty="0" err="1">
                <a:solidFill>
                  <a:srgbClr val="008000"/>
                </a:solidFill>
              </a:rPr>
              <a:t>Anacardiaceae</a:t>
            </a:r>
            <a:r>
              <a:rPr lang="fr-FR" sz="1400" dirty="0">
                <a:solidFill>
                  <a:srgbClr val="008000"/>
                </a:solidFill>
              </a:rPr>
              <a:t>)</a:t>
            </a:r>
          </a:p>
          <a:p>
            <a:r>
              <a:rPr lang="fr-FR" sz="1400" dirty="0" smtClean="0">
                <a:solidFill>
                  <a:srgbClr val="008000"/>
                </a:solidFill>
              </a:rPr>
              <a:t>2.9) </a:t>
            </a:r>
            <a:r>
              <a:rPr lang="fr-FR" sz="1400" i="1" dirty="0" err="1">
                <a:solidFill>
                  <a:srgbClr val="008000"/>
                </a:solidFill>
              </a:rPr>
              <a:t>Symphonia</a:t>
            </a:r>
            <a:r>
              <a:rPr lang="fr-FR" sz="1400" dirty="0">
                <a:solidFill>
                  <a:srgbClr val="008000"/>
                </a:solidFill>
              </a:rPr>
              <a:t> (</a:t>
            </a:r>
            <a:r>
              <a:rPr lang="fr-FR" sz="1400" dirty="0" err="1">
                <a:solidFill>
                  <a:srgbClr val="008000"/>
                </a:solidFill>
              </a:rPr>
              <a:t>Azina</a:t>
            </a:r>
            <a:r>
              <a:rPr lang="fr-FR" sz="1400" dirty="0">
                <a:solidFill>
                  <a:srgbClr val="008000"/>
                </a:solidFill>
              </a:rPr>
              <a:t>)(</a:t>
            </a:r>
            <a:r>
              <a:rPr lang="fr-FR" sz="1400" i="1" dirty="0" err="1">
                <a:solidFill>
                  <a:srgbClr val="008000"/>
                </a:solidFill>
              </a:rPr>
              <a:t>Clusiaceae</a:t>
            </a:r>
            <a:r>
              <a:rPr lang="fr-FR" sz="1400" dirty="0">
                <a:solidFill>
                  <a:srgbClr val="008000"/>
                </a:solidFill>
              </a:rPr>
              <a:t>)</a:t>
            </a:r>
          </a:p>
          <a:p>
            <a:r>
              <a:rPr lang="fr-FR" sz="1400" dirty="0" smtClean="0">
                <a:solidFill>
                  <a:srgbClr val="008000"/>
                </a:solidFill>
              </a:rPr>
              <a:t>2.10) </a:t>
            </a:r>
            <a:r>
              <a:rPr lang="fr-FR" sz="1400" i="1" dirty="0" err="1">
                <a:solidFill>
                  <a:srgbClr val="008000"/>
                </a:solidFill>
              </a:rPr>
              <a:t>Ravensara</a:t>
            </a:r>
            <a:r>
              <a:rPr lang="fr-FR" sz="1400" i="1" dirty="0">
                <a:solidFill>
                  <a:srgbClr val="008000"/>
                </a:solidFill>
              </a:rPr>
              <a:t> </a:t>
            </a:r>
            <a:r>
              <a:rPr lang="fr-FR" sz="1400" i="1" dirty="0" err="1">
                <a:solidFill>
                  <a:srgbClr val="008000"/>
                </a:solidFill>
              </a:rPr>
              <a:t>acuminata</a:t>
            </a:r>
            <a:r>
              <a:rPr lang="fr-FR" sz="1400" i="1" dirty="0">
                <a:solidFill>
                  <a:srgbClr val="008000"/>
                </a:solidFill>
              </a:rPr>
              <a:t> </a:t>
            </a:r>
            <a:r>
              <a:rPr lang="fr-FR" sz="1400" dirty="0">
                <a:solidFill>
                  <a:srgbClr val="008000"/>
                </a:solidFill>
              </a:rPr>
              <a:t>(</a:t>
            </a:r>
            <a:r>
              <a:rPr lang="fr-FR" sz="1400" dirty="0" err="1">
                <a:solidFill>
                  <a:srgbClr val="008000"/>
                </a:solidFill>
              </a:rPr>
              <a:t>Tavolo</a:t>
            </a:r>
            <a:r>
              <a:rPr lang="fr-FR" sz="1400" dirty="0">
                <a:solidFill>
                  <a:srgbClr val="008000"/>
                </a:solidFill>
              </a:rPr>
              <a:t>) (</a:t>
            </a:r>
            <a:r>
              <a:rPr lang="fr-FR" sz="1400" i="1" dirty="0" err="1">
                <a:solidFill>
                  <a:srgbClr val="008000"/>
                </a:solidFill>
              </a:rPr>
              <a:t>Lauraceae</a:t>
            </a:r>
            <a:r>
              <a:rPr lang="fr-FR" sz="1400" dirty="0">
                <a:solidFill>
                  <a:srgbClr val="008000"/>
                </a:solidFill>
              </a:rPr>
              <a:t>)</a:t>
            </a:r>
          </a:p>
          <a:p>
            <a:r>
              <a:rPr lang="fr-FR" sz="1400" dirty="0" smtClean="0">
                <a:solidFill>
                  <a:srgbClr val="008000"/>
                </a:solidFill>
              </a:rPr>
              <a:t>2.11) </a:t>
            </a:r>
            <a:r>
              <a:rPr lang="fr-FR" sz="1400" i="1" dirty="0" err="1">
                <a:solidFill>
                  <a:srgbClr val="008000"/>
                </a:solidFill>
              </a:rPr>
              <a:t>Trachylobium</a:t>
            </a:r>
            <a:r>
              <a:rPr lang="fr-FR" sz="1400" i="1" dirty="0">
                <a:solidFill>
                  <a:srgbClr val="008000"/>
                </a:solidFill>
              </a:rPr>
              <a:t> </a:t>
            </a:r>
            <a:r>
              <a:rPr lang="fr-FR" sz="1400" i="1" dirty="0" err="1">
                <a:solidFill>
                  <a:srgbClr val="008000"/>
                </a:solidFill>
              </a:rPr>
              <a:t>verrucosum</a:t>
            </a:r>
            <a:r>
              <a:rPr lang="fr-FR" sz="1400" i="1" dirty="0">
                <a:solidFill>
                  <a:srgbClr val="008000"/>
                </a:solidFill>
              </a:rPr>
              <a:t> </a:t>
            </a:r>
            <a:r>
              <a:rPr lang="fr-FR" sz="1400" dirty="0">
                <a:solidFill>
                  <a:srgbClr val="008000"/>
                </a:solidFill>
              </a:rPr>
              <a:t>(</a:t>
            </a:r>
            <a:r>
              <a:rPr lang="fr-FR" sz="1400" dirty="0" err="1">
                <a:solidFill>
                  <a:srgbClr val="008000"/>
                </a:solidFill>
              </a:rPr>
              <a:t>Mandrorofy</a:t>
            </a:r>
            <a:r>
              <a:rPr lang="fr-FR" sz="1400" dirty="0">
                <a:solidFill>
                  <a:srgbClr val="008000"/>
                </a:solidFill>
              </a:rPr>
              <a:t>) (</a:t>
            </a:r>
            <a:r>
              <a:rPr lang="fr-FR" sz="1400" i="1" dirty="0" err="1">
                <a:solidFill>
                  <a:srgbClr val="008000"/>
                </a:solidFill>
              </a:rPr>
              <a:t>Fabaceae</a:t>
            </a:r>
            <a:r>
              <a:rPr lang="fr-FR" sz="1400" dirty="0">
                <a:solidFill>
                  <a:srgbClr val="008000"/>
                </a:solidFill>
              </a:rPr>
              <a:t>)</a:t>
            </a:r>
          </a:p>
          <a:p>
            <a:r>
              <a:rPr lang="fr-FR" sz="1400" dirty="0" smtClean="0">
                <a:solidFill>
                  <a:srgbClr val="008000"/>
                </a:solidFill>
              </a:rPr>
              <a:t>2.12) </a:t>
            </a:r>
            <a:r>
              <a:rPr lang="fr-FR" sz="1400" i="1" dirty="0" err="1">
                <a:solidFill>
                  <a:srgbClr val="008000"/>
                </a:solidFill>
              </a:rPr>
              <a:t>Uapaca</a:t>
            </a:r>
            <a:r>
              <a:rPr lang="fr-FR" sz="1400" dirty="0">
                <a:solidFill>
                  <a:srgbClr val="008000"/>
                </a:solidFill>
              </a:rPr>
              <a:t> (</a:t>
            </a:r>
            <a:r>
              <a:rPr lang="fr-FR" sz="1400" dirty="0" err="1">
                <a:solidFill>
                  <a:srgbClr val="008000"/>
                </a:solidFill>
              </a:rPr>
              <a:t>Vapaka</a:t>
            </a:r>
            <a:r>
              <a:rPr lang="fr-FR" sz="1400" dirty="0">
                <a:solidFill>
                  <a:srgbClr val="008000"/>
                </a:solidFill>
              </a:rPr>
              <a:t>) (</a:t>
            </a:r>
            <a:r>
              <a:rPr lang="fr-FR" sz="1400" i="1" dirty="0" err="1">
                <a:solidFill>
                  <a:srgbClr val="008000"/>
                </a:solidFill>
              </a:rPr>
              <a:t>Euphorbiaceae</a:t>
            </a:r>
            <a:r>
              <a:rPr lang="fr-FR" sz="1400" dirty="0" smtClean="0">
                <a:solidFill>
                  <a:srgbClr val="008000"/>
                </a:solidFill>
              </a:rPr>
              <a:t>)</a:t>
            </a:r>
          </a:p>
          <a:p>
            <a:r>
              <a:rPr lang="fr-FR" sz="1400" dirty="0">
                <a:solidFill>
                  <a:srgbClr val="008000"/>
                </a:solidFill>
              </a:rPr>
              <a:t>2.13) </a:t>
            </a:r>
            <a:r>
              <a:rPr lang="fr-FR" sz="1400" dirty="0" err="1">
                <a:solidFill>
                  <a:srgbClr val="008000"/>
                </a:solidFill>
              </a:rPr>
              <a:t>Tambourissa</a:t>
            </a:r>
            <a:r>
              <a:rPr lang="fr-FR" sz="1400" dirty="0">
                <a:solidFill>
                  <a:srgbClr val="008000"/>
                </a:solidFill>
              </a:rPr>
              <a:t> ou </a:t>
            </a:r>
            <a:r>
              <a:rPr lang="fr-FR" sz="1400" dirty="0" err="1">
                <a:solidFill>
                  <a:srgbClr val="008000"/>
                </a:solidFill>
              </a:rPr>
              <a:t>Ambora</a:t>
            </a:r>
            <a:r>
              <a:rPr lang="fr-FR" sz="1400" dirty="0">
                <a:solidFill>
                  <a:srgbClr val="008000"/>
                </a:solidFill>
              </a:rPr>
              <a:t> </a:t>
            </a:r>
            <a:r>
              <a:rPr lang="fr-FR" sz="1400" dirty="0" err="1">
                <a:solidFill>
                  <a:srgbClr val="008000"/>
                </a:solidFill>
              </a:rPr>
              <a:t>voloina</a:t>
            </a:r>
            <a:r>
              <a:rPr lang="fr-FR" sz="1400" dirty="0">
                <a:solidFill>
                  <a:srgbClr val="008000"/>
                </a:solidFill>
              </a:rPr>
              <a:t> ou Bois tambour (</a:t>
            </a:r>
            <a:r>
              <a:rPr lang="fr-FR" sz="1400" i="1" dirty="0" err="1">
                <a:solidFill>
                  <a:srgbClr val="008000"/>
                </a:solidFill>
              </a:rPr>
              <a:t>Monimiaceae</a:t>
            </a:r>
            <a:r>
              <a:rPr lang="fr-FR" sz="1400" dirty="0">
                <a:solidFill>
                  <a:srgbClr val="008000"/>
                </a:solidFill>
              </a:rPr>
              <a:t>)</a:t>
            </a:r>
          </a:p>
          <a:p>
            <a:r>
              <a:rPr lang="fr-FR" sz="1400" dirty="0">
                <a:solidFill>
                  <a:srgbClr val="008000"/>
                </a:solidFill>
              </a:rPr>
              <a:t>2.14) Badamier (</a:t>
            </a:r>
            <a:r>
              <a:rPr lang="fr-FR" sz="1400" i="1" dirty="0" err="1">
                <a:solidFill>
                  <a:srgbClr val="008000"/>
                </a:solidFill>
              </a:rPr>
              <a:t>Terminalia</a:t>
            </a:r>
            <a:r>
              <a:rPr lang="fr-FR" sz="1400" i="1" dirty="0">
                <a:solidFill>
                  <a:srgbClr val="008000"/>
                </a:solidFill>
              </a:rPr>
              <a:t> </a:t>
            </a:r>
            <a:r>
              <a:rPr lang="fr-FR" sz="1400" i="1" dirty="0" err="1">
                <a:solidFill>
                  <a:srgbClr val="008000"/>
                </a:solidFill>
              </a:rPr>
              <a:t>catappa</a:t>
            </a:r>
            <a:r>
              <a:rPr lang="fr-FR" sz="1400" dirty="0">
                <a:solidFill>
                  <a:srgbClr val="008000"/>
                </a:solidFill>
              </a:rPr>
              <a:t>) (</a:t>
            </a:r>
            <a:r>
              <a:rPr lang="fr-FR" sz="1400" i="1" dirty="0" err="1">
                <a:solidFill>
                  <a:srgbClr val="008000"/>
                </a:solidFill>
              </a:rPr>
              <a:t>Combretaceae</a:t>
            </a:r>
            <a:r>
              <a:rPr lang="fr-FR" sz="1400" dirty="0" smtClean="0">
                <a:solidFill>
                  <a:srgbClr val="008000"/>
                </a:solidFill>
              </a:rPr>
              <a:t>)</a:t>
            </a:r>
          </a:p>
          <a:p>
            <a:r>
              <a:rPr lang="fr-FR" sz="1400" dirty="0" smtClean="0">
                <a:solidFill>
                  <a:srgbClr val="008000"/>
                </a:solidFill>
              </a:rPr>
              <a:t>2.15) </a:t>
            </a:r>
            <a:r>
              <a:rPr lang="fr-FR" sz="1400" dirty="0" err="1" smtClean="0">
                <a:solidFill>
                  <a:srgbClr val="008000"/>
                </a:solidFill>
              </a:rPr>
              <a:t>Mantaly</a:t>
            </a:r>
            <a:r>
              <a:rPr lang="fr-FR" sz="1400" dirty="0" smtClean="0">
                <a:solidFill>
                  <a:srgbClr val="008000"/>
                </a:solidFill>
              </a:rPr>
              <a:t> (</a:t>
            </a:r>
            <a:r>
              <a:rPr lang="fr-FR" sz="1400" i="1" dirty="0" err="1">
                <a:solidFill>
                  <a:srgbClr val="008000"/>
                </a:solidFill>
              </a:rPr>
              <a:t>Terminalia</a:t>
            </a:r>
            <a:r>
              <a:rPr lang="fr-FR" sz="1400" i="1" dirty="0">
                <a:solidFill>
                  <a:srgbClr val="008000"/>
                </a:solidFill>
              </a:rPr>
              <a:t> </a:t>
            </a:r>
            <a:r>
              <a:rPr lang="fr-FR" sz="1400" i="1" dirty="0" err="1" smtClean="0">
                <a:solidFill>
                  <a:srgbClr val="008000"/>
                </a:solidFill>
              </a:rPr>
              <a:t>mantaly</a:t>
            </a:r>
            <a:r>
              <a:rPr lang="fr-FR" sz="1400" dirty="0" smtClean="0">
                <a:solidFill>
                  <a:srgbClr val="008000"/>
                </a:solidFill>
              </a:rPr>
              <a:t>) </a:t>
            </a:r>
            <a:r>
              <a:rPr lang="fr-FR" sz="1400" dirty="0">
                <a:solidFill>
                  <a:srgbClr val="008000"/>
                </a:solidFill>
              </a:rPr>
              <a:t>(</a:t>
            </a:r>
            <a:r>
              <a:rPr lang="fr-FR" sz="1400" i="1" dirty="0" err="1">
                <a:solidFill>
                  <a:srgbClr val="008000"/>
                </a:solidFill>
              </a:rPr>
              <a:t>Combretaceae</a:t>
            </a:r>
            <a:r>
              <a:rPr lang="fr-FR" sz="1400" dirty="0" smtClean="0">
                <a:solidFill>
                  <a:srgbClr val="008000"/>
                </a:solidFill>
              </a:rPr>
              <a:t>)</a:t>
            </a:r>
          </a:p>
          <a:p>
            <a:r>
              <a:rPr lang="fr-FR" sz="1400" dirty="0">
                <a:solidFill>
                  <a:srgbClr val="008000"/>
                </a:solidFill>
              </a:rPr>
              <a:t>2.16) </a:t>
            </a:r>
            <a:r>
              <a:rPr lang="fr-FR" sz="1400" dirty="0" err="1">
                <a:solidFill>
                  <a:srgbClr val="008000"/>
                </a:solidFill>
              </a:rPr>
              <a:t>Volobe</a:t>
            </a:r>
            <a:r>
              <a:rPr lang="fr-FR" sz="1400" dirty="0">
                <a:solidFill>
                  <a:srgbClr val="008000"/>
                </a:solidFill>
              </a:rPr>
              <a:t> </a:t>
            </a:r>
            <a:r>
              <a:rPr lang="fr-FR" sz="1400" dirty="0" err="1">
                <a:solidFill>
                  <a:srgbClr val="008000"/>
                </a:solidFill>
              </a:rPr>
              <a:t>mavo</a:t>
            </a:r>
            <a:r>
              <a:rPr lang="fr-FR" sz="1400" dirty="0">
                <a:solidFill>
                  <a:srgbClr val="008000"/>
                </a:solidFill>
              </a:rPr>
              <a:t>, Volo </a:t>
            </a:r>
            <a:r>
              <a:rPr lang="fr-FR" sz="1400" dirty="0" err="1">
                <a:solidFill>
                  <a:srgbClr val="008000"/>
                </a:solidFill>
              </a:rPr>
              <a:t>gasy</a:t>
            </a:r>
            <a:r>
              <a:rPr lang="fr-FR" sz="1400" dirty="0">
                <a:solidFill>
                  <a:srgbClr val="008000"/>
                </a:solidFill>
              </a:rPr>
              <a:t>, Bambou géant (</a:t>
            </a:r>
            <a:r>
              <a:rPr lang="fr-FR" sz="1400" i="1" dirty="0" err="1">
                <a:solidFill>
                  <a:srgbClr val="008000"/>
                </a:solidFill>
              </a:rPr>
              <a:t>Dendrocalamus</a:t>
            </a:r>
            <a:r>
              <a:rPr lang="fr-FR" sz="1400" i="1" dirty="0">
                <a:solidFill>
                  <a:srgbClr val="008000"/>
                </a:solidFill>
              </a:rPr>
              <a:t> </a:t>
            </a:r>
            <a:r>
              <a:rPr lang="fr-FR" sz="1400" i="1" dirty="0" err="1">
                <a:solidFill>
                  <a:srgbClr val="008000"/>
                </a:solidFill>
              </a:rPr>
              <a:t>giganteus</a:t>
            </a:r>
            <a:r>
              <a:rPr lang="fr-FR" sz="1400" i="1" dirty="0">
                <a:solidFill>
                  <a:srgbClr val="008000"/>
                </a:solidFill>
              </a:rPr>
              <a:t>, </a:t>
            </a:r>
            <a:r>
              <a:rPr lang="fr-FR" sz="1400" i="1" dirty="0" err="1">
                <a:solidFill>
                  <a:srgbClr val="008000"/>
                </a:solidFill>
              </a:rPr>
              <a:t>Cathariostachys</a:t>
            </a:r>
            <a:r>
              <a:rPr lang="fr-FR" sz="1400" i="1" dirty="0">
                <a:solidFill>
                  <a:srgbClr val="008000"/>
                </a:solidFill>
              </a:rPr>
              <a:t> </a:t>
            </a:r>
            <a:r>
              <a:rPr lang="fr-FR" sz="1400" i="1" dirty="0" err="1">
                <a:solidFill>
                  <a:srgbClr val="008000"/>
                </a:solidFill>
              </a:rPr>
              <a:t>madagascariensis</a:t>
            </a:r>
            <a:r>
              <a:rPr lang="fr-FR" sz="1400" i="1" dirty="0">
                <a:solidFill>
                  <a:srgbClr val="008000"/>
                </a:solidFill>
              </a:rPr>
              <a:t>, Valiha diffusa</a:t>
            </a:r>
            <a:r>
              <a:rPr lang="fr-FR" sz="1400" dirty="0">
                <a:solidFill>
                  <a:srgbClr val="008000"/>
                </a:solidFill>
              </a:rPr>
              <a:t>)</a:t>
            </a:r>
            <a:r>
              <a:rPr lang="fr-FR" sz="1400" dirty="0"/>
              <a:t> </a:t>
            </a:r>
            <a:r>
              <a:rPr lang="fr-FR" sz="1400" dirty="0">
                <a:solidFill>
                  <a:srgbClr val="008000"/>
                </a:solidFill>
              </a:rPr>
              <a:t>(</a:t>
            </a:r>
            <a:r>
              <a:rPr lang="fr-FR" sz="1400" i="1" dirty="0" err="1">
                <a:solidFill>
                  <a:srgbClr val="008000"/>
                </a:solidFill>
                <a:hlinkClick r:id="rId5" tooltip="Poaceae"/>
              </a:rPr>
              <a:t>Poaceae</a:t>
            </a:r>
            <a:r>
              <a:rPr lang="fr-FR" sz="1400" dirty="0">
                <a:solidFill>
                  <a:srgbClr val="008000"/>
                </a:solidFill>
              </a:rPr>
              <a:t> ou </a:t>
            </a:r>
            <a:r>
              <a:rPr lang="fr-FR" sz="1400" i="1" dirty="0">
                <a:solidFill>
                  <a:srgbClr val="008000"/>
                </a:solidFill>
                <a:hlinkClick r:id="rId6" tooltip="Graminées"/>
              </a:rPr>
              <a:t>graminées</a:t>
            </a:r>
            <a:r>
              <a:rPr lang="fr-FR" sz="1400" dirty="0">
                <a:solidFill>
                  <a:srgbClr val="008000"/>
                </a:solidFill>
              </a:rPr>
              <a:t>)</a:t>
            </a:r>
          </a:p>
        </p:txBody>
      </p:sp>
    </p:spTree>
    <p:extLst>
      <p:ext uri="{BB962C8B-B14F-4D97-AF65-F5344CB8AC3E}">
        <p14:creationId xmlns:p14="http://schemas.microsoft.com/office/powerpoint/2010/main" val="21886193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47223" y="159846"/>
            <a:ext cx="715537" cy="331826"/>
          </a:xfrm>
        </p:spPr>
        <p:txBody>
          <a:bodyPr/>
          <a:lstStyle/>
          <a:p>
            <a:fld id="{814B13E8-1059-4FEE-952E-0153852B3488}" type="slidenum">
              <a:rPr lang="fr-FR" smtClean="0"/>
              <a:t>30</a:t>
            </a:fld>
            <a:endParaRPr lang="fr-FR"/>
          </a:p>
        </p:txBody>
      </p:sp>
      <p:sp>
        <p:nvSpPr>
          <p:cNvPr id="4" name="Rectangle 3"/>
          <p:cNvSpPr/>
          <p:nvPr/>
        </p:nvSpPr>
        <p:spPr>
          <a:xfrm>
            <a:off x="247223" y="550616"/>
            <a:ext cx="2642134" cy="369332"/>
          </a:xfrm>
          <a:prstGeom prst="rect">
            <a:avLst/>
          </a:prstGeom>
        </p:spPr>
        <p:txBody>
          <a:bodyPr wrap="none">
            <a:spAutoFit/>
          </a:bodyPr>
          <a:lstStyle/>
          <a:p>
            <a:r>
              <a:rPr lang="fr-FR" dirty="0">
                <a:solidFill>
                  <a:srgbClr val="008000"/>
                </a:solidFill>
              </a:rPr>
              <a:t>1quater. </a:t>
            </a:r>
            <a:r>
              <a:rPr lang="fr-FR" b="1" dirty="0">
                <a:solidFill>
                  <a:srgbClr val="008000"/>
                </a:solidFill>
              </a:rPr>
              <a:t>Gestion </a:t>
            </a:r>
            <a:r>
              <a:rPr lang="fr-FR" b="1" dirty="0" smtClean="0">
                <a:solidFill>
                  <a:srgbClr val="008000"/>
                </a:solidFill>
              </a:rPr>
              <a:t>humaine</a:t>
            </a:r>
            <a:endParaRPr lang="fr-FR" b="1" dirty="0">
              <a:solidFill>
                <a:srgbClr val="008000"/>
              </a:solidFill>
            </a:endParaRPr>
          </a:p>
        </p:txBody>
      </p:sp>
      <p:sp>
        <p:nvSpPr>
          <p:cNvPr id="5" name="ZoneTexte 4"/>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6" name="ZoneTexte 5"/>
          <p:cNvSpPr txBox="1"/>
          <p:nvPr/>
        </p:nvSpPr>
        <p:spPr>
          <a:xfrm>
            <a:off x="208437" y="978892"/>
            <a:ext cx="5361839" cy="367990"/>
          </a:xfrm>
          <a:prstGeom prst="rect">
            <a:avLst/>
          </a:prstGeom>
          <a:noFill/>
        </p:spPr>
        <p:txBody>
          <a:bodyPr wrap="square" rtlCol="0">
            <a:spAutoFit/>
          </a:bodyPr>
          <a:lstStyle/>
          <a:p>
            <a:r>
              <a:rPr lang="fr-FR" b="1" dirty="0" smtClean="0">
                <a:solidFill>
                  <a:srgbClr val="008000"/>
                </a:solidFill>
              </a:rPr>
              <a:t>Problème et solutions proposées pour le résoudre</a:t>
            </a:r>
            <a:endParaRPr lang="fr-FR" b="1" dirty="0">
              <a:solidFill>
                <a:srgbClr val="008000"/>
              </a:solidFill>
            </a:endParaRPr>
          </a:p>
        </p:txBody>
      </p:sp>
      <p:sp>
        <p:nvSpPr>
          <p:cNvPr id="3" name="Rectangle 2"/>
          <p:cNvSpPr/>
          <p:nvPr/>
        </p:nvSpPr>
        <p:spPr>
          <a:xfrm>
            <a:off x="208436" y="1405825"/>
            <a:ext cx="10139895" cy="923330"/>
          </a:xfrm>
          <a:prstGeom prst="rect">
            <a:avLst/>
          </a:prstGeom>
        </p:spPr>
        <p:txBody>
          <a:bodyPr wrap="square">
            <a:spAutoFit/>
          </a:bodyPr>
          <a:lstStyle/>
          <a:p>
            <a:pPr algn="just"/>
            <a:r>
              <a:rPr lang="fr-FR" altLang="fr-FR" u="sng" dirty="0">
                <a:solidFill>
                  <a:srgbClr val="FF0000"/>
                </a:solidFill>
                <a:latin typeface="Arial" panose="020B0604020202020204" pitchFamily="34" charset="0"/>
              </a:rPr>
              <a:t>Problème</a:t>
            </a:r>
            <a:r>
              <a:rPr lang="fr-FR" altLang="fr-FR" dirty="0">
                <a:solidFill>
                  <a:srgbClr val="FF0000"/>
                </a:solidFill>
                <a:latin typeface="Arial" panose="020B0604020202020204" pitchFamily="34" charset="0"/>
              </a:rPr>
              <a:t> : </a:t>
            </a:r>
          </a:p>
          <a:p>
            <a:pPr algn="just"/>
            <a:endParaRPr lang="fr-FR" dirty="0" smtClean="0">
              <a:solidFill>
                <a:srgbClr val="FF0000"/>
              </a:solidFill>
            </a:endParaRPr>
          </a:p>
          <a:p>
            <a:pPr algn="just"/>
            <a:r>
              <a:rPr lang="fr-FR" dirty="0" smtClean="0">
                <a:solidFill>
                  <a:srgbClr val="FF0000"/>
                </a:solidFill>
              </a:rPr>
              <a:t>Le </a:t>
            </a:r>
            <a:r>
              <a:rPr lang="fr-FR" dirty="0">
                <a:solidFill>
                  <a:srgbClr val="FF0000"/>
                </a:solidFill>
              </a:rPr>
              <a:t>broutage des jeunes plants par le bétail errant dans la forêt ou/et les </a:t>
            </a:r>
            <a:r>
              <a:rPr lang="fr-FR" dirty="0" smtClean="0">
                <a:solidFill>
                  <a:srgbClr val="FF0000"/>
                </a:solidFill>
              </a:rPr>
              <a:t>plantations (suite et fin).</a:t>
            </a:r>
            <a:endParaRPr lang="fr-FR" dirty="0">
              <a:solidFill>
                <a:srgbClr val="FF0000"/>
              </a:solidFill>
            </a:endParaRPr>
          </a:p>
        </p:txBody>
      </p:sp>
      <p:sp>
        <p:nvSpPr>
          <p:cNvPr id="7" name="ZoneTexte 6"/>
          <p:cNvSpPr txBox="1"/>
          <p:nvPr/>
        </p:nvSpPr>
        <p:spPr>
          <a:xfrm>
            <a:off x="208436" y="2383843"/>
            <a:ext cx="11338894" cy="1477328"/>
          </a:xfrm>
          <a:prstGeom prst="rect">
            <a:avLst/>
          </a:prstGeom>
          <a:noFill/>
        </p:spPr>
        <p:txBody>
          <a:bodyPr wrap="square" rtlCol="0">
            <a:spAutoFit/>
          </a:bodyPr>
          <a:lstStyle/>
          <a:p>
            <a:endParaRPr lang="fr-FR" u="sng" dirty="0" smtClean="0">
              <a:solidFill>
                <a:srgbClr val="008000"/>
              </a:solidFill>
            </a:endParaRPr>
          </a:p>
          <a:p>
            <a:r>
              <a:rPr lang="fr-FR" u="sng" dirty="0" smtClean="0">
                <a:solidFill>
                  <a:srgbClr val="008000"/>
                </a:solidFill>
              </a:rPr>
              <a:t>Solutions</a:t>
            </a:r>
            <a:r>
              <a:rPr lang="fr-FR" dirty="0" smtClean="0">
                <a:solidFill>
                  <a:srgbClr val="008000"/>
                </a:solidFill>
              </a:rPr>
              <a:t> (suite et fin) :</a:t>
            </a:r>
          </a:p>
          <a:p>
            <a:endParaRPr lang="fr-FR" dirty="0" smtClean="0">
              <a:solidFill>
                <a:srgbClr val="008000"/>
              </a:solidFill>
            </a:endParaRPr>
          </a:p>
          <a:p>
            <a:pPr marL="342900" indent="-342900">
              <a:buFont typeface="+mj-lt"/>
              <a:buAutoNum type="arabicPeriod" startAt="5"/>
            </a:pPr>
            <a:r>
              <a:rPr lang="fr-FR" dirty="0" smtClean="0">
                <a:solidFill>
                  <a:srgbClr val="008000"/>
                </a:solidFill>
              </a:rPr>
              <a:t>Accord de broutage uniquement dans les zones à plantes invasives (ou dans les parcelles couvertes de plantes couvre-sols, cultivées, juste avant que celles-ci soient écrasées ou broyées, pour le semis direct).</a:t>
            </a: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1995" y="3970547"/>
            <a:ext cx="2466975" cy="1847850"/>
          </a:xfrm>
          <a:prstGeom prst="rect">
            <a:avLst/>
          </a:prstGeom>
        </p:spPr>
      </p:pic>
      <p:sp>
        <p:nvSpPr>
          <p:cNvPr id="9" name="ZoneTexte 8"/>
          <p:cNvSpPr txBox="1"/>
          <p:nvPr/>
        </p:nvSpPr>
        <p:spPr>
          <a:xfrm>
            <a:off x="7153295" y="5780994"/>
            <a:ext cx="3384376" cy="276999"/>
          </a:xfrm>
          <a:prstGeom prst="rect">
            <a:avLst/>
          </a:prstGeom>
          <a:noFill/>
        </p:spPr>
        <p:txBody>
          <a:bodyPr wrap="square" rtlCol="0">
            <a:spAutoFit/>
          </a:bodyPr>
          <a:lstStyle/>
          <a:p>
            <a:pPr algn="ctr"/>
            <a:r>
              <a:rPr lang="fr-FR" sz="1200" dirty="0">
                <a:solidFill>
                  <a:srgbClr val="008000"/>
                </a:solidFill>
              </a:rPr>
              <a:t>Les zébus dans </a:t>
            </a:r>
            <a:r>
              <a:rPr lang="fr-FR" sz="1200" dirty="0" smtClean="0">
                <a:solidFill>
                  <a:srgbClr val="008000"/>
                </a:solidFill>
              </a:rPr>
              <a:t>les plantations</a:t>
            </a:r>
            <a:endParaRPr lang="fr-FR" sz="1200" dirty="0">
              <a:solidFill>
                <a:srgbClr val="008000"/>
              </a:solidFill>
            </a:endParaRP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556" y="3915859"/>
            <a:ext cx="2466975" cy="1847850"/>
          </a:xfrm>
          <a:prstGeom prst="rect">
            <a:avLst/>
          </a:prstGeom>
        </p:spPr>
      </p:pic>
      <p:sp>
        <p:nvSpPr>
          <p:cNvPr id="11" name="ZoneTexte 10"/>
          <p:cNvSpPr txBox="1"/>
          <p:nvPr/>
        </p:nvSpPr>
        <p:spPr>
          <a:xfrm>
            <a:off x="1694428" y="5818397"/>
            <a:ext cx="3384376" cy="830997"/>
          </a:xfrm>
          <a:prstGeom prst="rect">
            <a:avLst/>
          </a:prstGeom>
          <a:noFill/>
        </p:spPr>
        <p:txBody>
          <a:bodyPr wrap="square" rtlCol="0">
            <a:spAutoFit/>
          </a:bodyPr>
          <a:lstStyle/>
          <a:p>
            <a:pPr algn="ctr"/>
            <a:r>
              <a:rPr lang="fr-FR" sz="1200" dirty="0" smtClean="0">
                <a:solidFill>
                  <a:srgbClr val="008000"/>
                </a:solidFill>
              </a:rPr>
              <a:t>Zébus d’un cheptel Bara passant sur une plantation de </a:t>
            </a:r>
            <a:r>
              <a:rPr lang="fr-FR" sz="1200" i="1" dirty="0" err="1" smtClean="0">
                <a:solidFill>
                  <a:srgbClr val="008000"/>
                </a:solidFill>
              </a:rPr>
              <a:t>Jatropha</a:t>
            </a:r>
            <a:r>
              <a:rPr lang="fr-FR" sz="1200" dirty="0" smtClean="0">
                <a:solidFill>
                  <a:srgbClr val="008000"/>
                </a:solidFill>
              </a:rPr>
              <a:t>. Source image : </a:t>
            </a:r>
            <a:r>
              <a:rPr lang="fr-FR" sz="1200" dirty="0" err="1" smtClean="0">
                <a:solidFill>
                  <a:srgbClr val="008000"/>
                </a:solidFill>
              </a:rPr>
              <a:t>Tozzi</a:t>
            </a:r>
            <a:r>
              <a:rPr lang="fr-FR" sz="1200" dirty="0">
                <a:solidFill>
                  <a:srgbClr val="008000"/>
                </a:solidFill>
              </a:rPr>
              <a:t> Green, </a:t>
            </a:r>
            <a:r>
              <a:rPr lang="fr-FR" sz="1200" dirty="0">
                <a:solidFill>
                  <a:srgbClr val="008000"/>
                </a:solidFill>
                <a:hlinkClick r:id="rId4"/>
              </a:rPr>
              <a:t>http://</a:t>
            </a:r>
            <a:r>
              <a:rPr lang="fr-FR" sz="1200" dirty="0" smtClean="0">
                <a:solidFill>
                  <a:srgbClr val="008000"/>
                </a:solidFill>
                <a:hlinkClick r:id="rId4"/>
              </a:rPr>
              <a:t>fr.slideshare.net/TozziGreen/comment-travaillons-nous</a:t>
            </a:r>
            <a:r>
              <a:rPr lang="fr-FR" sz="1200" dirty="0" smtClean="0">
                <a:solidFill>
                  <a:srgbClr val="008000"/>
                </a:solidFill>
              </a:rPr>
              <a:t> </a:t>
            </a:r>
            <a:endParaRPr lang="fr-FR" sz="1200" dirty="0">
              <a:solidFill>
                <a:srgbClr val="008000"/>
              </a:solidFill>
            </a:endParaRPr>
          </a:p>
        </p:txBody>
      </p:sp>
    </p:spTree>
    <p:extLst>
      <p:ext uri="{BB962C8B-B14F-4D97-AF65-F5344CB8AC3E}">
        <p14:creationId xmlns:p14="http://schemas.microsoft.com/office/powerpoint/2010/main" val="36969103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47223" y="159846"/>
            <a:ext cx="715537" cy="331826"/>
          </a:xfrm>
        </p:spPr>
        <p:txBody>
          <a:bodyPr/>
          <a:lstStyle/>
          <a:p>
            <a:fld id="{814B13E8-1059-4FEE-952E-0153852B3488}" type="slidenum">
              <a:rPr lang="fr-FR" smtClean="0"/>
              <a:t>31</a:t>
            </a:fld>
            <a:endParaRPr lang="fr-FR"/>
          </a:p>
        </p:txBody>
      </p:sp>
      <p:sp>
        <p:nvSpPr>
          <p:cNvPr id="4" name="Rectangle 3"/>
          <p:cNvSpPr/>
          <p:nvPr/>
        </p:nvSpPr>
        <p:spPr>
          <a:xfrm>
            <a:off x="247223" y="550616"/>
            <a:ext cx="2642134" cy="369332"/>
          </a:xfrm>
          <a:prstGeom prst="rect">
            <a:avLst/>
          </a:prstGeom>
        </p:spPr>
        <p:txBody>
          <a:bodyPr wrap="none">
            <a:spAutoFit/>
          </a:bodyPr>
          <a:lstStyle/>
          <a:p>
            <a:r>
              <a:rPr lang="fr-FR" dirty="0">
                <a:solidFill>
                  <a:srgbClr val="008000"/>
                </a:solidFill>
              </a:rPr>
              <a:t>1quater. </a:t>
            </a:r>
            <a:r>
              <a:rPr lang="fr-FR" b="1" dirty="0">
                <a:solidFill>
                  <a:srgbClr val="008000"/>
                </a:solidFill>
              </a:rPr>
              <a:t>Gestion </a:t>
            </a:r>
            <a:r>
              <a:rPr lang="fr-FR" b="1" dirty="0" smtClean="0">
                <a:solidFill>
                  <a:srgbClr val="008000"/>
                </a:solidFill>
              </a:rPr>
              <a:t>humaine</a:t>
            </a:r>
            <a:endParaRPr lang="fr-FR" b="1" dirty="0">
              <a:solidFill>
                <a:srgbClr val="008000"/>
              </a:solidFill>
            </a:endParaRPr>
          </a:p>
        </p:txBody>
      </p:sp>
      <p:sp>
        <p:nvSpPr>
          <p:cNvPr id="5" name="ZoneTexte 4"/>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6" name="ZoneTexte 5"/>
          <p:cNvSpPr txBox="1"/>
          <p:nvPr/>
        </p:nvSpPr>
        <p:spPr>
          <a:xfrm>
            <a:off x="208437" y="978892"/>
            <a:ext cx="5361839" cy="367990"/>
          </a:xfrm>
          <a:prstGeom prst="rect">
            <a:avLst/>
          </a:prstGeom>
          <a:noFill/>
        </p:spPr>
        <p:txBody>
          <a:bodyPr wrap="square" rtlCol="0">
            <a:spAutoFit/>
          </a:bodyPr>
          <a:lstStyle/>
          <a:p>
            <a:r>
              <a:rPr lang="fr-FR" b="1" dirty="0" smtClean="0">
                <a:solidFill>
                  <a:srgbClr val="008000"/>
                </a:solidFill>
              </a:rPr>
              <a:t>Problème et solutions proposées pour le résoudre</a:t>
            </a:r>
            <a:endParaRPr lang="fr-FR" b="1" dirty="0">
              <a:solidFill>
                <a:srgbClr val="008000"/>
              </a:solidFill>
            </a:endParaRPr>
          </a:p>
        </p:txBody>
      </p:sp>
      <p:sp>
        <p:nvSpPr>
          <p:cNvPr id="3" name="Rectangle 2"/>
          <p:cNvSpPr/>
          <p:nvPr/>
        </p:nvSpPr>
        <p:spPr>
          <a:xfrm>
            <a:off x="208437" y="1405825"/>
            <a:ext cx="8790598" cy="923330"/>
          </a:xfrm>
          <a:prstGeom prst="rect">
            <a:avLst/>
          </a:prstGeom>
        </p:spPr>
        <p:txBody>
          <a:bodyPr wrap="square">
            <a:spAutoFit/>
          </a:bodyPr>
          <a:lstStyle/>
          <a:p>
            <a:pPr algn="just"/>
            <a:r>
              <a:rPr lang="fr-FR" altLang="fr-FR" u="sng" dirty="0">
                <a:solidFill>
                  <a:srgbClr val="FF0000"/>
                </a:solidFill>
                <a:latin typeface="Arial" panose="020B0604020202020204" pitchFamily="34" charset="0"/>
              </a:rPr>
              <a:t>Problème</a:t>
            </a:r>
            <a:r>
              <a:rPr lang="fr-FR" altLang="fr-FR" dirty="0">
                <a:solidFill>
                  <a:srgbClr val="FF0000"/>
                </a:solidFill>
                <a:latin typeface="Arial" panose="020B0604020202020204" pitchFamily="34" charset="0"/>
              </a:rPr>
              <a:t> : </a:t>
            </a:r>
          </a:p>
          <a:p>
            <a:pPr algn="just"/>
            <a:r>
              <a:rPr lang="fr-FR" dirty="0" smtClean="0">
                <a:solidFill>
                  <a:srgbClr val="FF0000"/>
                </a:solidFill>
              </a:rPr>
              <a:t>Besoins </a:t>
            </a:r>
            <a:r>
              <a:rPr lang="fr-FR" dirty="0">
                <a:solidFill>
                  <a:srgbClr val="FF0000"/>
                </a:solidFill>
              </a:rPr>
              <a:t>locaux de bois en croissance constante (pour le bois de </a:t>
            </a:r>
            <a:r>
              <a:rPr lang="fr-FR" dirty="0" smtClean="0">
                <a:solidFill>
                  <a:srgbClr val="FF0000"/>
                </a:solidFill>
              </a:rPr>
              <a:t>feu / de chauffe, charbon de bois, </a:t>
            </a:r>
            <a:r>
              <a:rPr lang="fr-FR" dirty="0">
                <a:solidFill>
                  <a:srgbClr val="FF0000"/>
                </a:solidFill>
              </a:rPr>
              <a:t>la construction de </a:t>
            </a:r>
            <a:r>
              <a:rPr lang="fr-FR" dirty="0" smtClean="0">
                <a:solidFill>
                  <a:srgbClr val="FF0000"/>
                </a:solidFill>
              </a:rPr>
              <a:t>maisons : de cases, </a:t>
            </a:r>
            <a:r>
              <a:rPr lang="fr-FR" dirty="0">
                <a:solidFill>
                  <a:srgbClr val="FF0000"/>
                </a:solidFill>
              </a:rPr>
              <a:t>de clôtures …)</a:t>
            </a:r>
          </a:p>
        </p:txBody>
      </p:sp>
      <p:sp>
        <p:nvSpPr>
          <p:cNvPr id="7" name="ZoneTexte 6"/>
          <p:cNvSpPr txBox="1"/>
          <p:nvPr/>
        </p:nvSpPr>
        <p:spPr>
          <a:xfrm>
            <a:off x="173365" y="2312823"/>
            <a:ext cx="8915305" cy="2308324"/>
          </a:xfrm>
          <a:prstGeom prst="rect">
            <a:avLst/>
          </a:prstGeom>
          <a:noFill/>
        </p:spPr>
        <p:txBody>
          <a:bodyPr wrap="square" rtlCol="0">
            <a:spAutoFit/>
          </a:bodyPr>
          <a:lstStyle/>
          <a:p>
            <a:endParaRPr lang="fr-FR" u="sng" dirty="0" smtClean="0">
              <a:solidFill>
                <a:srgbClr val="008000"/>
              </a:solidFill>
            </a:endParaRPr>
          </a:p>
          <a:p>
            <a:r>
              <a:rPr lang="fr-FR" u="sng" dirty="0" smtClean="0">
                <a:solidFill>
                  <a:srgbClr val="008000"/>
                </a:solidFill>
              </a:rPr>
              <a:t>Solutions</a:t>
            </a:r>
            <a:r>
              <a:rPr lang="fr-FR" dirty="0" smtClean="0">
                <a:solidFill>
                  <a:srgbClr val="008000"/>
                </a:solidFill>
              </a:rPr>
              <a:t> :</a:t>
            </a:r>
          </a:p>
          <a:p>
            <a:endParaRPr lang="fr-FR" dirty="0" smtClean="0">
              <a:solidFill>
                <a:srgbClr val="008000"/>
              </a:solidFill>
            </a:endParaRPr>
          </a:p>
          <a:p>
            <a:pPr marL="285750" indent="-285750">
              <a:buFont typeface="Arial" panose="020B0604020202020204" pitchFamily="34" charset="0"/>
              <a:buChar char="•"/>
            </a:pPr>
            <a:r>
              <a:rPr lang="fr-FR" dirty="0" smtClean="0">
                <a:solidFill>
                  <a:srgbClr val="008000"/>
                </a:solidFill>
              </a:rPr>
              <a:t>Constructions de maisons en bambous, avec toit en feuille de palme (ou d’arbre </a:t>
            </a:r>
            <a:r>
              <a:rPr lang="fr-FR" dirty="0">
                <a:solidFill>
                  <a:srgbClr val="008000"/>
                </a:solidFill>
              </a:rPr>
              <a:t>du voyageur ou </a:t>
            </a:r>
            <a:r>
              <a:rPr lang="fr-FR" dirty="0" err="1">
                <a:solidFill>
                  <a:srgbClr val="008000"/>
                </a:solidFill>
              </a:rPr>
              <a:t>ravenale</a:t>
            </a:r>
            <a:r>
              <a:rPr lang="fr-FR" dirty="0">
                <a:solidFill>
                  <a:srgbClr val="008000"/>
                </a:solidFill>
              </a:rPr>
              <a:t> ou </a:t>
            </a:r>
            <a:r>
              <a:rPr lang="fr-FR" dirty="0" err="1">
                <a:solidFill>
                  <a:srgbClr val="008000"/>
                </a:solidFill>
              </a:rPr>
              <a:t>ravinala</a:t>
            </a:r>
            <a:r>
              <a:rPr lang="fr-FR" dirty="0" smtClean="0">
                <a:solidFill>
                  <a:srgbClr val="008000"/>
                </a:solidFill>
              </a:rPr>
              <a:t>), grâce à la plantations de « forêts » de </a:t>
            </a:r>
            <a:r>
              <a:rPr lang="fr-FR" i="1" dirty="0" smtClean="0">
                <a:solidFill>
                  <a:srgbClr val="008000"/>
                </a:solidFill>
              </a:rPr>
              <a:t>bambous géants</a:t>
            </a:r>
            <a:r>
              <a:rPr lang="fr-FR" dirty="0" smtClean="0">
                <a:solidFill>
                  <a:srgbClr val="008000"/>
                </a:solidFill>
              </a:rPr>
              <a:t>.</a:t>
            </a:r>
          </a:p>
          <a:p>
            <a:pPr marL="285750" indent="-285750">
              <a:buFont typeface="Arial" panose="020B0604020202020204" pitchFamily="34" charset="0"/>
              <a:buChar char="•"/>
            </a:pPr>
            <a:r>
              <a:rPr lang="fr-FR" dirty="0" smtClean="0">
                <a:solidFill>
                  <a:srgbClr val="008000"/>
                </a:solidFill>
              </a:rPr>
              <a:t>Arbres à pousse rapide pour le bois de chauffe (</a:t>
            </a:r>
            <a:r>
              <a:rPr lang="fr-FR" i="1" dirty="0" smtClean="0">
                <a:solidFill>
                  <a:srgbClr val="008000"/>
                </a:solidFill>
              </a:rPr>
              <a:t>Acacia </a:t>
            </a:r>
            <a:r>
              <a:rPr lang="fr-FR" i="1" dirty="0" err="1" smtClean="0">
                <a:solidFill>
                  <a:srgbClr val="008000"/>
                </a:solidFill>
              </a:rPr>
              <a:t>mangium</a:t>
            </a:r>
            <a:r>
              <a:rPr lang="fr-FR" dirty="0" smtClean="0">
                <a:solidFill>
                  <a:srgbClr val="008000"/>
                </a:solidFill>
              </a:rPr>
              <a:t>, </a:t>
            </a:r>
            <a:r>
              <a:rPr lang="fr-FR" i="1" dirty="0" smtClean="0">
                <a:solidFill>
                  <a:srgbClr val="008000"/>
                </a:solidFill>
              </a:rPr>
              <a:t>Acacia </a:t>
            </a:r>
            <a:r>
              <a:rPr lang="fr-FR" i="1" dirty="0" err="1" smtClean="0">
                <a:solidFill>
                  <a:srgbClr val="008000"/>
                </a:solidFill>
              </a:rPr>
              <a:t>auriculiformis</a:t>
            </a:r>
            <a:r>
              <a:rPr lang="fr-FR" i="1" dirty="0" smtClean="0">
                <a:solidFill>
                  <a:srgbClr val="008000"/>
                </a:solidFill>
              </a:rPr>
              <a:t>, </a:t>
            </a:r>
            <a:r>
              <a:rPr lang="fr-FR" i="1" dirty="0" err="1">
                <a:solidFill>
                  <a:srgbClr val="008000"/>
                </a:solidFill>
                <a:latin typeface="Calibri" panose="020F0502020204030204" pitchFamily="34" charset="0"/>
                <a:ea typeface="Calibri" panose="020F0502020204030204" pitchFamily="34" charset="0"/>
                <a:cs typeface="Times New Roman" panose="02020603050405020304" pitchFamily="18" charset="0"/>
              </a:rPr>
              <a:t>Harungana</a:t>
            </a:r>
            <a:r>
              <a:rPr lang="fr-FR" i="1" dirty="0">
                <a:solidFill>
                  <a:srgbClr val="008000"/>
                </a:solidFill>
                <a:latin typeface="Calibri" panose="020F0502020204030204" pitchFamily="34" charset="0"/>
                <a:ea typeface="Calibri" panose="020F0502020204030204" pitchFamily="34" charset="0"/>
                <a:cs typeface="Times New Roman" panose="02020603050405020304" pitchFamily="18" charset="0"/>
              </a:rPr>
              <a:t> </a:t>
            </a:r>
            <a:r>
              <a:rPr lang="fr-FR" i="1" dirty="0" err="1">
                <a:solidFill>
                  <a:srgbClr val="008000"/>
                </a:solidFill>
                <a:latin typeface="Calibri" panose="020F0502020204030204" pitchFamily="34" charset="0"/>
                <a:ea typeface="Calibri" panose="020F0502020204030204" pitchFamily="34" charset="0"/>
                <a:cs typeface="Times New Roman" panose="02020603050405020304" pitchFamily="18" charset="0"/>
              </a:rPr>
              <a:t>madagascariensis</a:t>
            </a:r>
            <a:r>
              <a:rPr lang="fr-FR" i="1" dirty="0" smtClean="0">
                <a:solidFill>
                  <a:srgbClr val="008000"/>
                </a:solidFill>
              </a:rPr>
              <a:t> </a:t>
            </a:r>
            <a:r>
              <a:rPr lang="fr-FR" dirty="0" smtClean="0">
                <a:solidFill>
                  <a:srgbClr val="008000"/>
                </a:solidFill>
              </a:rPr>
              <a:t>…, bambous _ car l’on peut faire du charbon de bambou …). (</a:t>
            </a:r>
            <a:r>
              <a:rPr lang="fr-FR" dirty="0" smtClean="0">
                <a:solidFill>
                  <a:srgbClr val="FF0000"/>
                </a:solidFill>
              </a:rPr>
              <a:t>Tous ces arbres ayant d’inconvénient d’être invasifs s’ils ne sont pas coupés sans cesse</a:t>
            </a:r>
            <a:r>
              <a:rPr lang="fr-FR" dirty="0" smtClean="0">
                <a:solidFill>
                  <a:srgbClr val="008000"/>
                </a:solidFill>
              </a:rPr>
              <a:t>).</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2905" y="191337"/>
            <a:ext cx="2714625" cy="971550"/>
          </a:xfrm>
          <a:prstGeom prst="rect">
            <a:avLst/>
          </a:prstGeom>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7094" y="1346882"/>
            <a:ext cx="1666875" cy="1028700"/>
          </a:xfrm>
          <a:prstGeom prst="rect">
            <a:avLst/>
          </a:prstGeom>
        </p:spPr>
      </p:pic>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799" y="4738712"/>
            <a:ext cx="2619375" cy="1743075"/>
          </a:xfrm>
          <a:prstGeom prst="rect">
            <a:avLst/>
          </a:prstGeom>
        </p:spPr>
      </p:pic>
      <p:sp>
        <p:nvSpPr>
          <p:cNvPr id="16" name="ZoneTexte 15"/>
          <p:cNvSpPr txBox="1"/>
          <p:nvPr/>
        </p:nvSpPr>
        <p:spPr>
          <a:xfrm>
            <a:off x="173365" y="6481787"/>
            <a:ext cx="3116245" cy="276999"/>
          </a:xfrm>
          <a:prstGeom prst="rect">
            <a:avLst/>
          </a:prstGeom>
          <a:noFill/>
        </p:spPr>
        <p:txBody>
          <a:bodyPr wrap="square" rtlCol="0">
            <a:spAutoFit/>
          </a:bodyPr>
          <a:lstStyle/>
          <a:p>
            <a:pPr algn="ctr"/>
            <a:r>
              <a:rPr lang="fr-FR" sz="1200" dirty="0">
                <a:solidFill>
                  <a:srgbClr val="008000"/>
                </a:solidFill>
              </a:rPr>
              <a:t>bambous géants</a:t>
            </a:r>
            <a:endParaRPr lang="fr-FR" sz="1200" dirty="0"/>
          </a:p>
        </p:txBody>
      </p:sp>
      <p:pic>
        <p:nvPicPr>
          <p:cNvPr id="17" name="Imag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9035" y="4246060"/>
            <a:ext cx="2638425" cy="1733550"/>
          </a:xfrm>
          <a:prstGeom prst="rect">
            <a:avLst/>
          </a:prstGeom>
        </p:spPr>
      </p:pic>
      <p:sp>
        <p:nvSpPr>
          <p:cNvPr id="18" name="ZoneTexte 17"/>
          <p:cNvSpPr txBox="1"/>
          <p:nvPr/>
        </p:nvSpPr>
        <p:spPr>
          <a:xfrm>
            <a:off x="8753707" y="5979610"/>
            <a:ext cx="3100039" cy="830997"/>
          </a:xfrm>
          <a:prstGeom prst="rect">
            <a:avLst/>
          </a:prstGeom>
          <a:noFill/>
        </p:spPr>
        <p:txBody>
          <a:bodyPr wrap="square" rtlCol="0">
            <a:spAutoFit/>
          </a:bodyPr>
          <a:lstStyle/>
          <a:p>
            <a:pPr algn="ctr"/>
            <a:r>
              <a:rPr lang="fr-FR" sz="1200" dirty="0" smtClean="0">
                <a:solidFill>
                  <a:srgbClr val="008000"/>
                </a:solidFill>
              </a:rPr>
              <a:t>Case en bambou </a:t>
            </a:r>
            <a:r>
              <a:rPr lang="fr-FR" sz="1200" dirty="0">
                <a:solidFill>
                  <a:srgbClr val="008000"/>
                </a:solidFill>
              </a:rPr>
              <a:t>avec toit en feuille de </a:t>
            </a:r>
            <a:r>
              <a:rPr lang="fr-FR" sz="1200" dirty="0" smtClean="0">
                <a:solidFill>
                  <a:srgbClr val="008000"/>
                </a:solidFill>
              </a:rPr>
              <a:t>palme au Vanuatu. </a:t>
            </a:r>
            <a:r>
              <a:rPr lang="fr-FR" sz="1200" dirty="0">
                <a:solidFill>
                  <a:srgbClr val="008000"/>
                </a:solidFill>
              </a:rPr>
              <a:t>Source image : </a:t>
            </a:r>
            <a:r>
              <a:rPr lang="fr-FR" sz="1200" dirty="0">
                <a:solidFill>
                  <a:srgbClr val="008000"/>
                </a:solidFill>
                <a:hlinkClick r:id="rId6"/>
              </a:rPr>
              <a:t>http://www.sinerj.org/~</a:t>
            </a:r>
            <a:r>
              <a:rPr lang="fr-FR" sz="1200" dirty="0" smtClean="0">
                <a:solidFill>
                  <a:srgbClr val="008000"/>
                </a:solidFill>
                <a:hlinkClick r:id="rId6"/>
              </a:rPr>
              <a:t>jbdenis/frederic/santo/portolry.html</a:t>
            </a:r>
            <a:r>
              <a:rPr lang="fr-FR" sz="1200" dirty="0" smtClean="0">
                <a:solidFill>
                  <a:srgbClr val="008000"/>
                </a:solidFill>
              </a:rPr>
              <a:t>   </a:t>
            </a:r>
            <a:endParaRPr lang="fr-FR" sz="1200" dirty="0">
              <a:solidFill>
                <a:srgbClr val="008000"/>
              </a:solidFill>
            </a:endParaRPr>
          </a:p>
        </p:txBody>
      </p:sp>
      <p:sp>
        <p:nvSpPr>
          <p:cNvPr id="19" name="ZoneTexte 18"/>
          <p:cNvSpPr txBox="1"/>
          <p:nvPr/>
        </p:nvSpPr>
        <p:spPr>
          <a:xfrm>
            <a:off x="4808741" y="6481787"/>
            <a:ext cx="2564780" cy="276999"/>
          </a:xfrm>
          <a:prstGeom prst="rect">
            <a:avLst/>
          </a:prstGeom>
          <a:noFill/>
        </p:spPr>
        <p:txBody>
          <a:bodyPr wrap="square" rtlCol="0">
            <a:spAutoFit/>
          </a:bodyPr>
          <a:lstStyle/>
          <a:p>
            <a:pPr algn="ctr"/>
            <a:r>
              <a:rPr lang="fr-FR" sz="1200" dirty="0">
                <a:solidFill>
                  <a:srgbClr val="008000"/>
                </a:solidFill>
              </a:rPr>
              <a:t>ravenala</a:t>
            </a:r>
          </a:p>
        </p:txBody>
      </p:sp>
      <p:pic>
        <p:nvPicPr>
          <p:cNvPr id="20" name="Imag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0821" y="4604408"/>
            <a:ext cx="2552700" cy="1790700"/>
          </a:xfrm>
          <a:prstGeom prst="rect">
            <a:avLst/>
          </a:prstGeom>
        </p:spPr>
      </p:pic>
    </p:spTree>
    <p:extLst>
      <p:ext uri="{BB962C8B-B14F-4D97-AF65-F5344CB8AC3E}">
        <p14:creationId xmlns:p14="http://schemas.microsoft.com/office/powerpoint/2010/main" val="37247629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29234" y="60819"/>
            <a:ext cx="371745" cy="334603"/>
          </a:xfrm>
        </p:spPr>
        <p:txBody>
          <a:bodyPr/>
          <a:lstStyle/>
          <a:p>
            <a:fld id="{814B13E8-1059-4FEE-952E-0153852B3488}" type="slidenum">
              <a:rPr lang="fr-FR" smtClean="0"/>
              <a:t>32</a:t>
            </a:fld>
            <a:endParaRPr lang="fr-FR"/>
          </a:p>
        </p:txBody>
      </p:sp>
      <p:sp>
        <p:nvSpPr>
          <p:cNvPr id="4" name="Rectangle 3"/>
          <p:cNvSpPr/>
          <p:nvPr/>
        </p:nvSpPr>
        <p:spPr>
          <a:xfrm>
            <a:off x="581760" y="360692"/>
            <a:ext cx="2642134" cy="369332"/>
          </a:xfrm>
          <a:prstGeom prst="rect">
            <a:avLst/>
          </a:prstGeom>
        </p:spPr>
        <p:txBody>
          <a:bodyPr wrap="none">
            <a:spAutoFit/>
          </a:bodyPr>
          <a:lstStyle/>
          <a:p>
            <a:r>
              <a:rPr lang="fr-FR" dirty="0">
                <a:solidFill>
                  <a:srgbClr val="008000"/>
                </a:solidFill>
              </a:rPr>
              <a:t>1quater. </a:t>
            </a:r>
            <a:r>
              <a:rPr lang="fr-FR" b="1" dirty="0">
                <a:solidFill>
                  <a:srgbClr val="008000"/>
                </a:solidFill>
              </a:rPr>
              <a:t>Gestion </a:t>
            </a:r>
            <a:r>
              <a:rPr lang="fr-FR" b="1" dirty="0" smtClean="0">
                <a:solidFill>
                  <a:srgbClr val="008000"/>
                </a:solidFill>
              </a:rPr>
              <a:t>humaine</a:t>
            </a:r>
            <a:endParaRPr lang="fr-FR" b="1" dirty="0">
              <a:solidFill>
                <a:srgbClr val="008000"/>
              </a:solidFill>
            </a:endParaRPr>
          </a:p>
        </p:txBody>
      </p:sp>
      <p:sp>
        <p:nvSpPr>
          <p:cNvPr id="5" name="ZoneTexte 4"/>
          <p:cNvSpPr txBox="1"/>
          <p:nvPr/>
        </p:nvSpPr>
        <p:spPr>
          <a:xfrm>
            <a:off x="5402553" y="228121"/>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6" name="ZoneTexte 5"/>
          <p:cNvSpPr txBox="1"/>
          <p:nvPr/>
        </p:nvSpPr>
        <p:spPr>
          <a:xfrm>
            <a:off x="129234" y="771188"/>
            <a:ext cx="5361839" cy="367990"/>
          </a:xfrm>
          <a:prstGeom prst="rect">
            <a:avLst/>
          </a:prstGeom>
          <a:noFill/>
        </p:spPr>
        <p:txBody>
          <a:bodyPr wrap="square" rtlCol="0">
            <a:spAutoFit/>
          </a:bodyPr>
          <a:lstStyle/>
          <a:p>
            <a:r>
              <a:rPr lang="fr-FR" b="1" dirty="0" smtClean="0">
                <a:solidFill>
                  <a:srgbClr val="008000"/>
                </a:solidFill>
              </a:rPr>
              <a:t>Problème et solutions proposées pour le résoudre</a:t>
            </a:r>
            <a:endParaRPr lang="fr-FR" b="1" dirty="0">
              <a:solidFill>
                <a:srgbClr val="008000"/>
              </a:solidFill>
            </a:endParaRPr>
          </a:p>
        </p:txBody>
      </p:sp>
      <p:sp>
        <p:nvSpPr>
          <p:cNvPr id="3" name="Rectangle 2"/>
          <p:cNvSpPr/>
          <p:nvPr/>
        </p:nvSpPr>
        <p:spPr>
          <a:xfrm>
            <a:off x="129234" y="1175640"/>
            <a:ext cx="11539616" cy="646331"/>
          </a:xfrm>
          <a:prstGeom prst="rect">
            <a:avLst/>
          </a:prstGeom>
        </p:spPr>
        <p:txBody>
          <a:bodyPr wrap="square">
            <a:spAutoFit/>
          </a:bodyPr>
          <a:lstStyle/>
          <a:p>
            <a:r>
              <a:rPr lang="fr-FR" altLang="fr-FR" u="sng" dirty="0">
                <a:solidFill>
                  <a:srgbClr val="FF0000"/>
                </a:solidFill>
                <a:latin typeface="Arial" panose="020B0604020202020204" pitchFamily="34" charset="0"/>
              </a:rPr>
              <a:t>Problème</a:t>
            </a:r>
            <a:r>
              <a:rPr lang="fr-FR" altLang="fr-FR" dirty="0">
                <a:solidFill>
                  <a:srgbClr val="FF0000"/>
                </a:solidFill>
                <a:latin typeface="Arial" panose="020B0604020202020204" pitchFamily="34" charset="0"/>
              </a:rPr>
              <a:t> : </a:t>
            </a:r>
          </a:p>
          <a:p>
            <a:r>
              <a:rPr lang="fr-FR" dirty="0" smtClean="0">
                <a:solidFill>
                  <a:srgbClr val="FF0000"/>
                </a:solidFill>
              </a:rPr>
              <a:t>Le </a:t>
            </a:r>
            <a:r>
              <a:rPr lang="fr-FR" dirty="0">
                <a:solidFill>
                  <a:srgbClr val="FF0000"/>
                </a:solidFill>
              </a:rPr>
              <a:t>transport des jeunes plantes de la pépinière jusqu’au lieu de reboisement entraine la </a:t>
            </a:r>
            <a:r>
              <a:rPr lang="fr-FR" b="1" dirty="0">
                <a:solidFill>
                  <a:srgbClr val="FF0000"/>
                </a:solidFill>
              </a:rPr>
              <a:t>fragilité des jeunes </a:t>
            </a:r>
            <a:r>
              <a:rPr lang="fr-FR" b="1" dirty="0" smtClean="0">
                <a:solidFill>
                  <a:srgbClr val="FF0000"/>
                </a:solidFill>
              </a:rPr>
              <a:t>plantes</a:t>
            </a:r>
            <a:r>
              <a:rPr lang="fr-FR" dirty="0" smtClean="0">
                <a:solidFill>
                  <a:srgbClr val="FF0000"/>
                </a:solidFill>
              </a:rPr>
              <a:t>.</a:t>
            </a:r>
            <a:r>
              <a:rPr lang="fr-FR" b="1" dirty="0" smtClean="0">
                <a:solidFill>
                  <a:srgbClr val="FF0000"/>
                </a:solidFill>
              </a:rPr>
              <a:t> </a:t>
            </a:r>
            <a:endParaRPr lang="fr-FR" dirty="0"/>
          </a:p>
        </p:txBody>
      </p:sp>
      <p:pic>
        <p:nvPicPr>
          <p:cNvPr id="1026" name="Picture 2" descr="habillage rac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5159" y="1981404"/>
            <a:ext cx="2743200"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9528691" y="6416108"/>
            <a:ext cx="2036135" cy="261610"/>
          </a:xfrm>
          <a:prstGeom prst="rect">
            <a:avLst/>
          </a:prstGeom>
        </p:spPr>
        <p:txBody>
          <a:bodyPr wrap="none">
            <a:spAutoFit/>
          </a:bodyPr>
          <a:lstStyle/>
          <a:p>
            <a:pPr algn="ctr">
              <a:spcAft>
                <a:spcPts val="0"/>
              </a:spcAft>
            </a:pPr>
            <a:r>
              <a:rPr lang="fr-FR" sz="1100" dirty="0">
                <a:latin typeface="Calibri" panose="020F0502020204030204" pitchFamily="34" charset="0"/>
                <a:ea typeface="Times New Roman" panose="02020603050405020304" pitchFamily="18" charset="0"/>
              </a:rPr>
              <a:t> </a:t>
            </a:r>
            <a:r>
              <a:rPr lang="fr-FR" sz="1100" dirty="0">
                <a:solidFill>
                  <a:srgbClr val="008000"/>
                </a:solidFill>
                <a:latin typeface="Calibri" panose="020F0502020204030204" pitchFamily="34" charset="0"/>
                <a:ea typeface="Times New Roman" panose="02020603050405020304" pitchFamily="18" charset="0"/>
              </a:rPr>
              <a:t>(source du schéma : D. </a:t>
            </a:r>
            <a:r>
              <a:rPr lang="fr-FR" sz="1100" dirty="0" err="1">
                <a:solidFill>
                  <a:srgbClr val="008000"/>
                </a:solidFill>
                <a:latin typeface="Calibri" panose="020F0502020204030204" pitchFamily="34" charset="0"/>
                <a:ea typeface="Times New Roman" panose="02020603050405020304" pitchFamily="18" charset="0"/>
              </a:rPr>
              <a:t>Soltner</a:t>
            </a:r>
            <a:r>
              <a:rPr lang="fr-FR" sz="1100" dirty="0">
                <a:solidFill>
                  <a:srgbClr val="008000"/>
                </a:solidFill>
                <a:latin typeface="Calibri" panose="020F0502020204030204" pitchFamily="34" charset="0"/>
                <a:ea typeface="Times New Roman" panose="02020603050405020304" pitchFamily="18" charset="0"/>
              </a:rPr>
              <a:t>).</a:t>
            </a:r>
            <a:endParaRPr lang="fr-FR" sz="1100" dirty="0">
              <a:solidFill>
                <a:srgbClr val="008000"/>
              </a:solidFill>
              <a:effectLst/>
              <a:latin typeface="Calibri" panose="020F0502020204030204" pitchFamily="34" charset="0"/>
              <a:ea typeface="Times New Roman" panose="02020603050405020304" pitchFamily="18" charset="0"/>
            </a:endParaRPr>
          </a:p>
        </p:txBody>
      </p:sp>
      <p:pic>
        <p:nvPicPr>
          <p:cNvPr id="1027" name="Picture 3" descr="protection_rac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5159" y="4291089"/>
            <a:ext cx="2651125"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p:nvPr/>
        </p:nvSpPr>
        <p:spPr>
          <a:xfrm>
            <a:off x="129234" y="1821971"/>
            <a:ext cx="8869799" cy="3416320"/>
          </a:xfrm>
          <a:prstGeom prst="rect">
            <a:avLst/>
          </a:prstGeom>
          <a:noFill/>
        </p:spPr>
        <p:txBody>
          <a:bodyPr wrap="square" rtlCol="0">
            <a:spAutoFit/>
          </a:bodyPr>
          <a:lstStyle/>
          <a:p>
            <a:pPr algn="just"/>
            <a:endParaRPr lang="fr-FR" u="sng" dirty="0" smtClean="0">
              <a:solidFill>
                <a:srgbClr val="008000"/>
              </a:solidFill>
            </a:endParaRPr>
          </a:p>
          <a:p>
            <a:pPr algn="just"/>
            <a:r>
              <a:rPr lang="fr-FR" u="sng" dirty="0" smtClean="0">
                <a:solidFill>
                  <a:srgbClr val="008000"/>
                </a:solidFill>
              </a:rPr>
              <a:t>Solutions</a:t>
            </a:r>
            <a:r>
              <a:rPr lang="fr-FR" dirty="0" smtClean="0">
                <a:solidFill>
                  <a:srgbClr val="008000"/>
                </a:solidFill>
              </a:rPr>
              <a:t> :</a:t>
            </a:r>
          </a:p>
          <a:p>
            <a:pPr algn="just"/>
            <a:endParaRPr lang="fr-FR" dirty="0" smtClean="0">
              <a:solidFill>
                <a:srgbClr val="008000"/>
              </a:solidFill>
            </a:endParaRPr>
          </a:p>
          <a:p>
            <a:pPr marL="342900" indent="-342900" algn="just">
              <a:buFont typeface="+mj-lt"/>
              <a:buAutoNum type="arabicPeriod"/>
            </a:pPr>
            <a:r>
              <a:rPr lang="fr-FR" b="1" dirty="0" smtClean="0">
                <a:solidFill>
                  <a:srgbClr val="008000"/>
                </a:solidFill>
              </a:rPr>
              <a:t>"Habiller</a:t>
            </a:r>
            <a:r>
              <a:rPr lang="fr-FR" b="1" dirty="0">
                <a:solidFill>
                  <a:srgbClr val="008000"/>
                </a:solidFill>
              </a:rPr>
              <a:t>" les plants</a:t>
            </a:r>
            <a:r>
              <a:rPr lang="fr-FR" dirty="0">
                <a:solidFill>
                  <a:srgbClr val="008000"/>
                </a:solidFill>
              </a:rPr>
              <a:t>, c'est- à-dire tailler les racines (ou le bout des racines pour leur ôter leurs radicelles) avec un bon sécateur faisant des coupes bien nettes. C'est sur ces coupes que se développeront les nouvelles </a:t>
            </a:r>
            <a:r>
              <a:rPr lang="fr-FR" dirty="0" smtClean="0">
                <a:solidFill>
                  <a:srgbClr val="008000"/>
                </a:solidFill>
              </a:rPr>
              <a:t>racines (sur </a:t>
            </a:r>
            <a:r>
              <a:rPr lang="fr-FR" dirty="0">
                <a:solidFill>
                  <a:srgbClr val="008000"/>
                </a:solidFill>
              </a:rPr>
              <a:t>les cicatrices de ces coupes, ou "bourrelets cicatriciels" plus exactement</a:t>
            </a:r>
            <a:r>
              <a:rPr lang="fr-FR" dirty="0" smtClean="0">
                <a:solidFill>
                  <a:srgbClr val="008000"/>
                </a:solidFill>
              </a:rPr>
              <a:t>).</a:t>
            </a:r>
          </a:p>
          <a:p>
            <a:pPr marL="342900" lvl="1" indent="-342900" algn="just">
              <a:buFont typeface="+mj-lt"/>
              <a:buAutoNum type="arabicPeriod"/>
            </a:pPr>
            <a:r>
              <a:rPr lang="fr-FR" dirty="0">
                <a:solidFill>
                  <a:srgbClr val="008000"/>
                </a:solidFill>
              </a:rPr>
              <a:t>Transport et plantation au niveau de la zone cible (moyenne 3 km</a:t>
            </a:r>
            <a:r>
              <a:rPr lang="fr-FR" dirty="0" smtClean="0">
                <a:solidFill>
                  <a:srgbClr val="008000"/>
                </a:solidFill>
              </a:rPr>
              <a:t>) (dans linges humides).</a:t>
            </a:r>
          </a:p>
          <a:p>
            <a:pPr marL="342900" indent="-342900" algn="just">
              <a:buFont typeface="+mj-lt"/>
              <a:buAutoNum type="arabicPeriod"/>
            </a:pPr>
            <a:r>
              <a:rPr lang="fr-FR" b="1" dirty="0" smtClean="0">
                <a:solidFill>
                  <a:srgbClr val="008000"/>
                </a:solidFill>
              </a:rPr>
              <a:t>Abritez </a:t>
            </a:r>
            <a:r>
              <a:rPr lang="fr-FR" b="1" dirty="0">
                <a:solidFill>
                  <a:srgbClr val="008000"/>
                </a:solidFill>
              </a:rPr>
              <a:t>du soleil et du vent les racines nues</a:t>
            </a:r>
            <a:r>
              <a:rPr lang="fr-FR" dirty="0">
                <a:solidFill>
                  <a:srgbClr val="008000"/>
                </a:solidFill>
              </a:rPr>
              <a:t>, en les lissant sous le feutre ou le film en attendant la plantation, qui interviendra dans l'heure qui suit. Le </a:t>
            </a:r>
            <a:r>
              <a:rPr lang="fr-FR" b="1" dirty="0">
                <a:solidFill>
                  <a:srgbClr val="008000"/>
                </a:solidFill>
              </a:rPr>
              <a:t>pralinage </a:t>
            </a:r>
            <a:r>
              <a:rPr lang="fr-FR" dirty="0">
                <a:solidFill>
                  <a:srgbClr val="008000"/>
                </a:solidFill>
              </a:rPr>
              <a:t>renforce encore la protection. Une exposition d'un quart d'heure au soleil suffit à nuire à la croissance</a:t>
            </a:r>
            <a:r>
              <a:rPr lang="fr-FR" dirty="0" smtClean="0">
                <a:solidFill>
                  <a:srgbClr val="008000"/>
                </a:solidFill>
              </a:rPr>
              <a:t>.</a:t>
            </a:r>
          </a:p>
        </p:txBody>
      </p:sp>
    </p:spTree>
    <p:extLst>
      <p:ext uri="{BB962C8B-B14F-4D97-AF65-F5344CB8AC3E}">
        <p14:creationId xmlns:p14="http://schemas.microsoft.com/office/powerpoint/2010/main" val="4924056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29234" y="60819"/>
            <a:ext cx="371745" cy="334603"/>
          </a:xfrm>
        </p:spPr>
        <p:txBody>
          <a:bodyPr/>
          <a:lstStyle/>
          <a:p>
            <a:fld id="{814B13E8-1059-4FEE-952E-0153852B3488}" type="slidenum">
              <a:rPr lang="fr-FR" smtClean="0"/>
              <a:t>33</a:t>
            </a:fld>
            <a:endParaRPr lang="fr-FR"/>
          </a:p>
        </p:txBody>
      </p:sp>
      <p:sp>
        <p:nvSpPr>
          <p:cNvPr id="4" name="Rectangle 3"/>
          <p:cNvSpPr/>
          <p:nvPr/>
        </p:nvSpPr>
        <p:spPr>
          <a:xfrm>
            <a:off x="581760" y="360692"/>
            <a:ext cx="2642134" cy="369332"/>
          </a:xfrm>
          <a:prstGeom prst="rect">
            <a:avLst/>
          </a:prstGeom>
        </p:spPr>
        <p:txBody>
          <a:bodyPr wrap="none">
            <a:spAutoFit/>
          </a:bodyPr>
          <a:lstStyle/>
          <a:p>
            <a:r>
              <a:rPr lang="fr-FR" dirty="0">
                <a:solidFill>
                  <a:srgbClr val="008000"/>
                </a:solidFill>
              </a:rPr>
              <a:t>1quater. </a:t>
            </a:r>
            <a:r>
              <a:rPr lang="fr-FR" b="1" dirty="0">
                <a:solidFill>
                  <a:srgbClr val="008000"/>
                </a:solidFill>
              </a:rPr>
              <a:t>Gestion </a:t>
            </a:r>
            <a:r>
              <a:rPr lang="fr-FR" b="1" dirty="0" smtClean="0">
                <a:solidFill>
                  <a:srgbClr val="008000"/>
                </a:solidFill>
              </a:rPr>
              <a:t>humaine</a:t>
            </a:r>
            <a:endParaRPr lang="fr-FR" b="1" dirty="0">
              <a:solidFill>
                <a:srgbClr val="008000"/>
              </a:solidFill>
            </a:endParaRPr>
          </a:p>
        </p:txBody>
      </p:sp>
      <p:sp>
        <p:nvSpPr>
          <p:cNvPr id="5" name="ZoneTexte 4"/>
          <p:cNvSpPr txBox="1"/>
          <p:nvPr/>
        </p:nvSpPr>
        <p:spPr>
          <a:xfrm>
            <a:off x="5402553" y="228121"/>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6" name="ZoneTexte 5"/>
          <p:cNvSpPr txBox="1"/>
          <p:nvPr/>
        </p:nvSpPr>
        <p:spPr>
          <a:xfrm>
            <a:off x="129234" y="771188"/>
            <a:ext cx="5361839" cy="367990"/>
          </a:xfrm>
          <a:prstGeom prst="rect">
            <a:avLst/>
          </a:prstGeom>
          <a:noFill/>
        </p:spPr>
        <p:txBody>
          <a:bodyPr wrap="square" rtlCol="0">
            <a:spAutoFit/>
          </a:bodyPr>
          <a:lstStyle/>
          <a:p>
            <a:r>
              <a:rPr lang="fr-FR" b="1" dirty="0" smtClean="0">
                <a:solidFill>
                  <a:srgbClr val="008000"/>
                </a:solidFill>
              </a:rPr>
              <a:t>Problème et solutions proposées pour le résoudre</a:t>
            </a:r>
            <a:endParaRPr lang="fr-FR" b="1" dirty="0">
              <a:solidFill>
                <a:srgbClr val="008000"/>
              </a:solidFill>
            </a:endParaRPr>
          </a:p>
        </p:txBody>
      </p:sp>
      <p:sp>
        <p:nvSpPr>
          <p:cNvPr id="9" name="ZoneTexte 8"/>
          <p:cNvSpPr txBox="1"/>
          <p:nvPr/>
        </p:nvSpPr>
        <p:spPr>
          <a:xfrm>
            <a:off x="129233" y="1312913"/>
            <a:ext cx="11434581" cy="4524315"/>
          </a:xfrm>
          <a:prstGeom prst="rect">
            <a:avLst/>
          </a:prstGeom>
          <a:noFill/>
        </p:spPr>
        <p:txBody>
          <a:bodyPr wrap="square" rtlCol="0">
            <a:spAutoFit/>
          </a:bodyPr>
          <a:lstStyle/>
          <a:p>
            <a:r>
              <a:rPr lang="fr-FR" altLang="fr-FR" u="sng" dirty="0" smtClean="0">
                <a:solidFill>
                  <a:srgbClr val="FF0000"/>
                </a:solidFill>
                <a:latin typeface="Arial" panose="020B0604020202020204" pitchFamily="34" charset="0"/>
              </a:rPr>
              <a:t>Problème</a:t>
            </a:r>
            <a:r>
              <a:rPr lang="fr-FR" altLang="fr-FR" dirty="0" smtClean="0">
                <a:solidFill>
                  <a:srgbClr val="FF0000"/>
                </a:solidFill>
                <a:latin typeface="Arial" panose="020B0604020202020204" pitchFamily="34" charset="0"/>
              </a:rPr>
              <a:t> : </a:t>
            </a:r>
          </a:p>
          <a:p>
            <a:r>
              <a:rPr lang="fr-FR" altLang="fr-FR" dirty="0" smtClean="0">
                <a:solidFill>
                  <a:srgbClr val="FF0000"/>
                </a:solidFill>
                <a:latin typeface="Arial" panose="020B0604020202020204" pitchFamily="34" charset="0"/>
              </a:rPr>
              <a:t>Insuffisance et lenteur de germination </a:t>
            </a:r>
            <a:r>
              <a:rPr lang="fr-FR" altLang="fr-FR" dirty="0">
                <a:solidFill>
                  <a:srgbClr val="FF0000"/>
                </a:solidFill>
                <a:latin typeface="Arial" panose="020B0604020202020204" pitchFamily="34" charset="0"/>
              </a:rPr>
              <a:t>des graines des espèces forestières</a:t>
            </a:r>
          </a:p>
          <a:p>
            <a:endParaRPr lang="fr-FR" dirty="0" smtClean="0">
              <a:solidFill>
                <a:srgbClr val="008000"/>
              </a:solidFill>
            </a:endParaRPr>
          </a:p>
          <a:p>
            <a:r>
              <a:rPr lang="fr-FR" u="sng" dirty="0" smtClean="0">
                <a:solidFill>
                  <a:srgbClr val="008000"/>
                </a:solidFill>
              </a:rPr>
              <a:t>Solutions</a:t>
            </a:r>
            <a:r>
              <a:rPr lang="fr-FR" dirty="0" smtClean="0">
                <a:solidFill>
                  <a:srgbClr val="008000"/>
                </a:solidFill>
              </a:rPr>
              <a:t> </a:t>
            </a:r>
            <a:r>
              <a:rPr lang="fr-FR" u="sng" dirty="0" smtClean="0">
                <a:solidFill>
                  <a:srgbClr val="008000"/>
                </a:solidFill>
              </a:rPr>
              <a:t>au niveau de la pépinière </a:t>
            </a:r>
            <a:r>
              <a:rPr lang="fr-FR" dirty="0" smtClean="0">
                <a:solidFill>
                  <a:srgbClr val="008000"/>
                </a:solidFill>
              </a:rPr>
              <a:t>: </a:t>
            </a:r>
          </a:p>
          <a:p>
            <a:endParaRPr lang="fr-FR" i="1" dirty="0" smtClean="0">
              <a:solidFill>
                <a:srgbClr val="008000"/>
              </a:solidFill>
            </a:endParaRPr>
          </a:p>
          <a:p>
            <a:r>
              <a:rPr lang="fr-FR" i="1" dirty="0" smtClean="0">
                <a:solidFill>
                  <a:srgbClr val="008000"/>
                </a:solidFill>
              </a:rPr>
              <a:t>Conduite de la pépinière </a:t>
            </a:r>
            <a:r>
              <a:rPr lang="fr-FR" dirty="0" smtClean="0">
                <a:solidFill>
                  <a:srgbClr val="008000"/>
                </a:solidFill>
              </a:rPr>
              <a:t>:</a:t>
            </a:r>
          </a:p>
          <a:p>
            <a:endParaRPr lang="fr-FR" dirty="0" smtClean="0">
              <a:solidFill>
                <a:srgbClr val="008000"/>
              </a:solidFill>
            </a:endParaRPr>
          </a:p>
          <a:p>
            <a:pPr marL="342900" indent="-342900">
              <a:buFont typeface="+mj-lt"/>
              <a:buAutoNum type="arabicPeriod"/>
            </a:pPr>
            <a:r>
              <a:rPr lang="fr-FR" dirty="0">
                <a:solidFill>
                  <a:srgbClr val="008000"/>
                </a:solidFill>
              </a:rPr>
              <a:t>Choix des bonnes </a:t>
            </a:r>
            <a:r>
              <a:rPr lang="fr-FR" dirty="0" smtClean="0">
                <a:solidFill>
                  <a:srgbClr val="008000"/>
                </a:solidFill>
              </a:rPr>
              <a:t>graines, de la bonne présentation, </a:t>
            </a:r>
            <a:r>
              <a:rPr lang="fr-FR" dirty="0">
                <a:solidFill>
                  <a:srgbClr val="008000"/>
                </a:solidFill>
              </a:rPr>
              <a:t>sur arbre porteur sain. Graines non perforées, non </a:t>
            </a:r>
            <a:r>
              <a:rPr lang="fr-FR" dirty="0" smtClean="0">
                <a:solidFill>
                  <a:srgbClr val="008000"/>
                </a:solidFill>
              </a:rPr>
              <a:t>moisies, les plus grosses possibles.</a:t>
            </a:r>
          </a:p>
          <a:p>
            <a:pPr marL="342900" indent="-342900">
              <a:buFont typeface="+mj-lt"/>
              <a:buAutoNum type="arabicPeriod"/>
            </a:pPr>
            <a:r>
              <a:rPr lang="fr-FR" dirty="0">
                <a:solidFill>
                  <a:srgbClr val="008000"/>
                </a:solidFill>
              </a:rPr>
              <a:t>Test de </a:t>
            </a:r>
            <a:r>
              <a:rPr lang="fr-FR" dirty="0" smtClean="0">
                <a:solidFill>
                  <a:srgbClr val="008000"/>
                </a:solidFill>
              </a:rPr>
              <a:t>flottaison des graines </a:t>
            </a:r>
            <a:r>
              <a:rPr lang="fr-FR" dirty="0">
                <a:solidFill>
                  <a:srgbClr val="008000"/>
                </a:solidFill>
              </a:rPr>
              <a:t>avec </a:t>
            </a:r>
            <a:r>
              <a:rPr lang="fr-FR" dirty="0" smtClean="0">
                <a:solidFill>
                  <a:srgbClr val="008000"/>
                </a:solidFill>
              </a:rPr>
              <a:t>l’eau.</a:t>
            </a:r>
            <a:endParaRPr lang="fr-FR" dirty="0">
              <a:solidFill>
                <a:srgbClr val="008000"/>
              </a:solidFill>
            </a:endParaRPr>
          </a:p>
          <a:p>
            <a:pPr marL="342900" indent="-342900">
              <a:buFont typeface="+mj-lt"/>
              <a:buAutoNum type="arabicPeriod"/>
            </a:pPr>
            <a:r>
              <a:rPr lang="fr-FR" dirty="0" smtClean="0">
                <a:solidFill>
                  <a:srgbClr val="008000"/>
                </a:solidFill>
              </a:rPr>
              <a:t>Selon les espèces, germination </a:t>
            </a:r>
            <a:r>
              <a:rPr lang="fr-FR" dirty="0">
                <a:solidFill>
                  <a:srgbClr val="008000"/>
                </a:solidFill>
              </a:rPr>
              <a:t>des graines des espèces </a:t>
            </a:r>
            <a:r>
              <a:rPr lang="fr-FR" dirty="0" smtClean="0">
                <a:solidFill>
                  <a:srgbClr val="008000"/>
                </a:solidFill>
              </a:rPr>
              <a:t>forestières aidés par la </a:t>
            </a:r>
            <a:r>
              <a:rPr lang="fr-FR" i="1" dirty="0" smtClean="0">
                <a:solidFill>
                  <a:srgbClr val="008000"/>
                </a:solidFill>
              </a:rPr>
              <a:t>stratification</a:t>
            </a:r>
            <a:r>
              <a:rPr lang="fr-FR" dirty="0" smtClean="0">
                <a:solidFill>
                  <a:srgbClr val="008000"/>
                </a:solidFill>
              </a:rPr>
              <a:t> puis la </a:t>
            </a:r>
            <a:r>
              <a:rPr lang="fr-FR" i="1" dirty="0" smtClean="0">
                <a:solidFill>
                  <a:srgbClr val="008000"/>
                </a:solidFill>
              </a:rPr>
              <a:t>scarification</a:t>
            </a:r>
            <a:r>
              <a:rPr lang="fr-FR" dirty="0" smtClean="0">
                <a:solidFill>
                  <a:srgbClr val="008000"/>
                </a:solidFill>
              </a:rPr>
              <a:t> des graines (ou le choc thermique, pour ôter la </a:t>
            </a:r>
            <a:r>
              <a:rPr lang="fr-FR" i="1" dirty="0" smtClean="0">
                <a:solidFill>
                  <a:srgbClr val="008000"/>
                </a:solidFill>
              </a:rPr>
              <a:t>dormance</a:t>
            </a:r>
            <a:r>
              <a:rPr lang="fr-FR" dirty="0" smtClean="0">
                <a:solidFill>
                  <a:srgbClr val="008000"/>
                </a:solidFill>
              </a:rPr>
              <a:t> des graines).</a:t>
            </a:r>
          </a:p>
          <a:p>
            <a:pPr marL="342900" indent="-342900">
              <a:buFont typeface="+mj-lt"/>
              <a:buAutoNum type="arabicPeriod"/>
            </a:pPr>
            <a:r>
              <a:rPr lang="fr-FR" dirty="0" smtClean="0">
                <a:solidFill>
                  <a:srgbClr val="008000"/>
                </a:solidFill>
              </a:rPr>
              <a:t>Préparation éventuelle </a:t>
            </a:r>
            <a:r>
              <a:rPr lang="fr-FR" dirty="0">
                <a:solidFill>
                  <a:srgbClr val="008000"/>
                </a:solidFill>
              </a:rPr>
              <a:t>des graines (enrobage d’un fongicide et d’un fertilisant).</a:t>
            </a:r>
          </a:p>
          <a:p>
            <a:pPr marL="342900" indent="-342900">
              <a:buFont typeface="+mj-lt"/>
              <a:buAutoNum type="arabicPeriod"/>
            </a:pPr>
            <a:r>
              <a:rPr lang="fr-FR" dirty="0" smtClean="0">
                <a:solidFill>
                  <a:srgbClr val="008000"/>
                </a:solidFill>
              </a:rPr>
              <a:t>Utilisation </a:t>
            </a:r>
            <a:r>
              <a:rPr lang="fr-FR" dirty="0">
                <a:solidFill>
                  <a:srgbClr val="008000"/>
                </a:solidFill>
              </a:rPr>
              <a:t>d'un germoir pour les graines inférieure à 3mm de </a:t>
            </a:r>
            <a:r>
              <a:rPr lang="fr-FR" dirty="0" smtClean="0">
                <a:solidFill>
                  <a:srgbClr val="008000"/>
                </a:solidFill>
              </a:rPr>
              <a:t>diamètre.</a:t>
            </a:r>
            <a:endParaRPr lang="fr-FR" dirty="0">
              <a:solidFill>
                <a:srgbClr val="008000"/>
              </a:solidFill>
            </a:endParaRPr>
          </a:p>
          <a:p>
            <a:pPr marL="342900" indent="-342900">
              <a:buFont typeface="+mj-lt"/>
              <a:buAutoNum type="arabicPeriod"/>
            </a:pPr>
            <a:r>
              <a:rPr lang="fr-FR" dirty="0" smtClean="0">
                <a:solidFill>
                  <a:srgbClr val="008000"/>
                </a:solidFill>
              </a:rPr>
              <a:t>Semi </a:t>
            </a:r>
            <a:r>
              <a:rPr lang="fr-FR" dirty="0">
                <a:solidFill>
                  <a:srgbClr val="008000"/>
                </a:solidFill>
              </a:rPr>
              <a:t>et soins des plantules aux pépinières (6 à 12 mois après germination</a:t>
            </a:r>
            <a:r>
              <a:rPr lang="fr-FR" dirty="0" smtClean="0">
                <a:solidFill>
                  <a:srgbClr val="008000"/>
                </a:solidFill>
              </a:rPr>
              <a:t>).</a:t>
            </a:r>
          </a:p>
          <a:p>
            <a:pPr marL="342900" indent="-342900">
              <a:buFont typeface="+mj-lt"/>
              <a:buAutoNum type="arabicPeriod"/>
            </a:pPr>
            <a:r>
              <a:rPr lang="fr-FR" dirty="0">
                <a:solidFill>
                  <a:srgbClr val="008000"/>
                </a:solidFill>
              </a:rPr>
              <a:t>Mise en sachet plastique (biodégradable</a:t>
            </a:r>
            <a:r>
              <a:rPr lang="fr-FR" dirty="0" smtClean="0">
                <a:solidFill>
                  <a:srgbClr val="008000"/>
                </a:solidFill>
              </a:rPr>
              <a:t>).</a:t>
            </a:r>
            <a:endParaRPr lang="fr-FR" dirty="0">
              <a:solidFill>
                <a:srgbClr val="008000"/>
              </a:solidFill>
            </a:endParaRPr>
          </a:p>
        </p:txBody>
      </p:sp>
    </p:spTree>
    <p:extLst>
      <p:ext uri="{BB962C8B-B14F-4D97-AF65-F5344CB8AC3E}">
        <p14:creationId xmlns:p14="http://schemas.microsoft.com/office/powerpoint/2010/main" val="22434668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29234" y="60819"/>
            <a:ext cx="371745" cy="334603"/>
          </a:xfrm>
        </p:spPr>
        <p:txBody>
          <a:bodyPr/>
          <a:lstStyle/>
          <a:p>
            <a:fld id="{814B13E8-1059-4FEE-952E-0153852B3488}" type="slidenum">
              <a:rPr lang="fr-FR" smtClean="0"/>
              <a:t>34</a:t>
            </a:fld>
            <a:endParaRPr lang="fr-FR" dirty="0"/>
          </a:p>
        </p:txBody>
      </p:sp>
      <p:sp>
        <p:nvSpPr>
          <p:cNvPr id="4" name="Rectangle 3"/>
          <p:cNvSpPr/>
          <p:nvPr/>
        </p:nvSpPr>
        <p:spPr>
          <a:xfrm>
            <a:off x="581760" y="360692"/>
            <a:ext cx="2642134" cy="369332"/>
          </a:xfrm>
          <a:prstGeom prst="rect">
            <a:avLst/>
          </a:prstGeom>
        </p:spPr>
        <p:txBody>
          <a:bodyPr wrap="none">
            <a:spAutoFit/>
          </a:bodyPr>
          <a:lstStyle/>
          <a:p>
            <a:r>
              <a:rPr lang="fr-FR" dirty="0">
                <a:solidFill>
                  <a:srgbClr val="008000"/>
                </a:solidFill>
              </a:rPr>
              <a:t>1quater. </a:t>
            </a:r>
            <a:r>
              <a:rPr lang="fr-FR" b="1" dirty="0">
                <a:solidFill>
                  <a:srgbClr val="008000"/>
                </a:solidFill>
              </a:rPr>
              <a:t>Gestion </a:t>
            </a:r>
            <a:r>
              <a:rPr lang="fr-FR" b="1" dirty="0" smtClean="0">
                <a:solidFill>
                  <a:srgbClr val="008000"/>
                </a:solidFill>
              </a:rPr>
              <a:t>humaine</a:t>
            </a:r>
            <a:endParaRPr lang="fr-FR" b="1" dirty="0">
              <a:solidFill>
                <a:srgbClr val="008000"/>
              </a:solidFill>
            </a:endParaRPr>
          </a:p>
        </p:txBody>
      </p:sp>
      <p:sp>
        <p:nvSpPr>
          <p:cNvPr id="5" name="ZoneTexte 4"/>
          <p:cNvSpPr txBox="1"/>
          <p:nvPr/>
        </p:nvSpPr>
        <p:spPr>
          <a:xfrm>
            <a:off x="5402553" y="228121"/>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6" name="ZoneTexte 5"/>
          <p:cNvSpPr txBox="1"/>
          <p:nvPr/>
        </p:nvSpPr>
        <p:spPr>
          <a:xfrm>
            <a:off x="129234" y="771188"/>
            <a:ext cx="5361839" cy="367990"/>
          </a:xfrm>
          <a:prstGeom prst="rect">
            <a:avLst/>
          </a:prstGeom>
          <a:noFill/>
        </p:spPr>
        <p:txBody>
          <a:bodyPr wrap="square" rtlCol="0">
            <a:spAutoFit/>
          </a:bodyPr>
          <a:lstStyle/>
          <a:p>
            <a:r>
              <a:rPr lang="fr-FR" b="1" dirty="0" smtClean="0">
                <a:solidFill>
                  <a:srgbClr val="008000"/>
                </a:solidFill>
              </a:rPr>
              <a:t>Problème et solutions proposées pour le résoudre</a:t>
            </a:r>
            <a:endParaRPr lang="fr-FR" b="1" dirty="0">
              <a:solidFill>
                <a:srgbClr val="008000"/>
              </a:solidFill>
            </a:endParaRPr>
          </a:p>
        </p:txBody>
      </p:sp>
      <p:sp>
        <p:nvSpPr>
          <p:cNvPr id="9" name="ZoneTexte 8"/>
          <p:cNvSpPr txBox="1"/>
          <p:nvPr/>
        </p:nvSpPr>
        <p:spPr>
          <a:xfrm>
            <a:off x="129233" y="1312913"/>
            <a:ext cx="11902933" cy="5355312"/>
          </a:xfrm>
          <a:prstGeom prst="rect">
            <a:avLst/>
          </a:prstGeom>
          <a:noFill/>
        </p:spPr>
        <p:txBody>
          <a:bodyPr wrap="square" rtlCol="0">
            <a:spAutoFit/>
          </a:bodyPr>
          <a:lstStyle/>
          <a:p>
            <a:r>
              <a:rPr lang="fr-FR" altLang="fr-FR" u="sng" dirty="0" smtClean="0">
                <a:solidFill>
                  <a:srgbClr val="FF0000"/>
                </a:solidFill>
                <a:latin typeface="Arial" panose="020B0604020202020204" pitchFamily="34" charset="0"/>
              </a:rPr>
              <a:t>Problème</a:t>
            </a:r>
            <a:r>
              <a:rPr lang="fr-FR" altLang="fr-FR" dirty="0" smtClean="0">
                <a:solidFill>
                  <a:srgbClr val="FF0000"/>
                </a:solidFill>
                <a:latin typeface="Arial" panose="020B0604020202020204" pitchFamily="34" charset="0"/>
              </a:rPr>
              <a:t> : </a:t>
            </a:r>
          </a:p>
          <a:p>
            <a:r>
              <a:rPr lang="fr-FR" altLang="fr-FR" dirty="0" smtClean="0">
                <a:solidFill>
                  <a:srgbClr val="FF0000"/>
                </a:solidFill>
                <a:latin typeface="Arial" panose="020B0604020202020204" pitchFamily="34" charset="0"/>
              </a:rPr>
              <a:t>Insuffisance et lenteur de germination </a:t>
            </a:r>
            <a:r>
              <a:rPr lang="fr-FR" altLang="fr-FR" dirty="0">
                <a:solidFill>
                  <a:srgbClr val="FF0000"/>
                </a:solidFill>
                <a:latin typeface="Arial" panose="020B0604020202020204" pitchFamily="34" charset="0"/>
              </a:rPr>
              <a:t>des graines des espèces forestières (</a:t>
            </a:r>
            <a:r>
              <a:rPr lang="fr-FR" altLang="fr-FR" dirty="0" smtClean="0">
                <a:solidFill>
                  <a:srgbClr val="FF0000"/>
                </a:solidFill>
                <a:latin typeface="Arial" panose="020B0604020202020204" pitchFamily="34" charset="0"/>
              </a:rPr>
              <a:t>suite).</a:t>
            </a:r>
            <a:endParaRPr lang="fr-FR" altLang="fr-FR" dirty="0">
              <a:solidFill>
                <a:srgbClr val="FF0000"/>
              </a:solidFill>
              <a:latin typeface="Arial" panose="020B0604020202020204" pitchFamily="34" charset="0"/>
            </a:endParaRPr>
          </a:p>
          <a:p>
            <a:endParaRPr lang="fr-FR" dirty="0" smtClean="0">
              <a:solidFill>
                <a:srgbClr val="008000"/>
              </a:solidFill>
            </a:endParaRPr>
          </a:p>
          <a:p>
            <a:r>
              <a:rPr lang="fr-FR" u="sng" dirty="0" smtClean="0">
                <a:solidFill>
                  <a:srgbClr val="008000"/>
                </a:solidFill>
              </a:rPr>
              <a:t>Conduite au niveau de la plantation </a:t>
            </a:r>
            <a:r>
              <a:rPr lang="fr-FR" dirty="0" smtClean="0">
                <a:solidFill>
                  <a:srgbClr val="008000"/>
                </a:solidFill>
              </a:rPr>
              <a:t>:</a:t>
            </a:r>
            <a:endParaRPr lang="fr-FR" dirty="0">
              <a:solidFill>
                <a:srgbClr val="008000"/>
              </a:solidFill>
            </a:endParaRPr>
          </a:p>
          <a:p>
            <a:endParaRPr lang="fr-FR" i="1" dirty="0" smtClean="0">
              <a:solidFill>
                <a:srgbClr val="008000"/>
              </a:solidFill>
            </a:endParaRPr>
          </a:p>
          <a:p>
            <a:pPr marL="342900" indent="-342900">
              <a:buFont typeface="+mj-lt"/>
              <a:buAutoNum type="arabicPeriod"/>
            </a:pPr>
            <a:r>
              <a:rPr lang="fr-FR" dirty="0">
                <a:solidFill>
                  <a:srgbClr val="008000"/>
                </a:solidFill>
              </a:rPr>
              <a:t>Savoir et </a:t>
            </a:r>
            <a:r>
              <a:rPr lang="fr-FR" dirty="0" smtClean="0">
                <a:solidFill>
                  <a:srgbClr val="008000"/>
                </a:solidFill>
              </a:rPr>
              <a:t>respecter </a:t>
            </a:r>
            <a:r>
              <a:rPr lang="fr-FR" dirty="0">
                <a:solidFill>
                  <a:srgbClr val="008000"/>
                </a:solidFill>
              </a:rPr>
              <a:t>la période de plantation. </a:t>
            </a:r>
            <a:endParaRPr lang="fr-FR" dirty="0" smtClean="0">
              <a:solidFill>
                <a:srgbClr val="008000"/>
              </a:solidFill>
            </a:endParaRPr>
          </a:p>
          <a:p>
            <a:pPr marL="342900" indent="-342900">
              <a:buFont typeface="+mj-lt"/>
              <a:buAutoNum type="arabicPeriod"/>
            </a:pPr>
            <a:r>
              <a:rPr lang="fr-FR" dirty="0" smtClean="0">
                <a:solidFill>
                  <a:srgbClr val="008000"/>
                </a:solidFill>
              </a:rPr>
              <a:t>On </a:t>
            </a:r>
            <a:r>
              <a:rPr lang="fr-FR" dirty="0">
                <a:solidFill>
                  <a:srgbClr val="008000"/>
                </a:solidFill>
              </a:rPr>
              <a:t>plante les plantules quand ils sont matures c’est-à-dire quand ils peuvent supporter les conditions extrêmes des sites de reboisement.</a:t>
            </a:r>
          </a:p>
          <a:p>
            <a:pPr marL="342900" indent="-342900">
              <a:buFont typeface="+mj-lt"/>
              <a:buAutoNum type="arabicPeriod"/>
            </a:pPr>
            <a:r>
              <a:rPr lang="fr-FR" dirty="0">
                <a:solidFill>
                  <a:srgbClr val="008000"/>
                </a:solidFill>
              </a:rPr>
              <a:t>En quinconce ou en ligne, distance entre plantules varie de 2m à 3m.</a:t>
            </a:r>
          </a:p>
          <a:p>
            <a:pPr marL="342900" indent="-342900">
              <a:buFont typeface="+mj-lt"/>
              <a:buAutoNum type="arabicPeriod"/>
            </a:pPr>
            <a:r>
              <a:rPr lang="fr-FR" dirty="0">
                <a:solidFill>
                  <a:srgbClr val="008000"/>
                </a:solidFill>
              </a:rPr>
              <a:t>Mode de plantation: Méthode « </a:t>
            </a:r>
            <a:r>
              <a:rPr lang="fr-FR" dirty="0" err="1">
                <a:solidFill>
                  <a:srgbClr val="008000"/>
                </a:solidFill>
              </a:rPr>
              <a:t>Fast</a:t>
            </a:r>
            <a:r>
              <a:rPr lang="fr-FR" dirty="0">
                <a:solidFill>
                  <a:srgbClr val="008000"/>
                </a:solidFill>
              </a:rPr>
              <a:t>,  Medium, Slow </a:t>
            </a:r>
            <a:r>
              <a:rPr lang="fr-FR" dirty="0" err="1">
                <a:solidFill>
                  <a:srgbClr val="008000"/>
                </a:solidFill>
              </a:rPr>
              <a:t>growing</a:t>
            </a:r>
            <a:r>
              <a:rPr lang="fr-FR" dirty="0">
                <a:solidFill>
                  <a:srgbClr val="008000"/>
                </a:solidFill>
              </a:rPr>
              <a:t> »</a:t>
            </a:r>
          </a:p>
          <a:p>
            <a:pPr marL="342900" indent="-342900">
              <a:buFont typeface="+mj-lt"/>
              <a:buAutoNum type="arabicPeriod"/>
            </a:pPr>
            <a:r>
              <a:rPr lang="fr-FR" dirty="0">
                <a:solidFill>
                  <a:srgbClr val="008000"/>
                </a:solidFill>
              </a:rPr>
              <a:t>Trou: </a:t>
            </a:r>
            <a:r>
              <a:rPr lang="fr-FR" dirty="0" smtClean="0">
                <a:solidFill>
                  <a:srgbClr val="008000"/>
                </a:solidFill>
              </a:rPr>
              <a:t>40cm x 40cm x 40 cm, de longueur, largeur et </a:t>
            </a:r>
            <a:r>
              <a:rPr lang="fr-FR" dirty="0">
                <a:solidFill>
                  <a:srgbClr val="008000"/>
                </a:solidFill>
              </a:rPr>
              <a:t>de </a:t>
            </a:r>
            <a:r>
              <a:rPr lang="fr-FR" dirty="0" smtClean="0">
                <a:solidFill>
                  <a:srgbClr val="008000"/>
                </a:solidFill>
              </a:rPr>
              <a:t>profondeur.</a:t>
            </a:r>
          </a:p>
          <a:p>
            <a:r>
              <a:rPr lang="fr-FR" dirty="0" smtClean="0">
                <a:solidFill>
                  <a:srgbClr val="008000"/>
                </a:solidFill>
              </a:rPr>
              <a:t>Note : avec quel outil ? La bêche malgache, </a:t>
            </a:r>
            <a:r>
              <a:rPr lang="fr-FR" i="1" dirty="0" smtClean="0">
                <a:solidFill>
                  <a:srgbClr val="008000"/>
                </a:solidFill>
              </a:rPr>
              <a:t>l’</a:t>
            </a:r>
            <a:r>
              <a:rPr lang="fr-FR" i="1" dirty="0" err="1" smtClean="0">
                <a:solidFill>
                  <a:srgbClr val="008000"/>
                </a:solidFill>
              </a:rPr>
              <a:t>angady</a:t>
            </a:r>
            <a:r>
              <a:rPr lang="fr-FR" dirty="0" smtClean="0">
                <a:solidFill>
                  <a:srgbClr val="008000"/>
                </a:solidFill>
              </a:rPr>
              <a:t> ? (pas toujours solide). Ou un bêche plus solide ?</a:t>
            </a:r>
            <a:endParaRPr lang="fr-FR" dirty="0">
              <a:solidFill>
                <a:srgbClr val="008000"/>
              </a:solidFill>
            </a:endParaRPr>
          </a:p>
          <a:p>
            <a:endParaRPr lang="fr-FR" i="1" dirty="0" smtClean="0">
              <a:solidFill>
                <a:srgbClr val="008000"/>
              </a:solidFill>
            </a:endParaRPr>
          </a:p>
          <a:p>
            <a:r>
              <a:rPr lang="fr-FR" i="1" dirty="0" smtClean="0">
                <a:solidFill>
                  <a:srgbClr val="008000"/>
                </a:solidFill>
              </a:rPr>
              <a:t>Entretiens</a:t>
            </a:r>
            <a:r>
              <a:rPr lang="fr-FR" dirty="0" smtClean="0">
                <a:solidFill>
                  <a:srgbClr val="008000"/>
                </a:solidFill>
              </a:rPr>
              <a:t> :</a:t>
            </a:r>
          </a:p>
          <a:p>
            <a:endParaRPr lang="fr-FR" dirty="0" smtClean="0">
              <a:solidFill>
                <a:srgbClr val="008000"/>
              </a:solidFill>
            </a:endParaRPr>
          </a:p>
          <a:p>
            <a:pPr marL="342900" indent="-342900">
              <a:buFont typeface="+mj-lt"/>
              <a:buAutoNum type="arabicPeriod"/>
            </a:pPr>
            <a:r>
              <a:rPr lang="fr-FR" dirty="0" smtClean="0">
                <a:solidFill>
                  <a:srgbClr val="008000"/>
                </a:solidFill>
              </a:rPr>
              <a:t>Création </a:t>
            </a:r>
            <a:r>
              <a:rPr lang="fr-FR" dirty="0">
                <a:solidFill>
                  <a:srgbClr val="008000"/>
                </a:solidFill>
              </a:rPr>
              <a:t>de </a:t>
            </a:r>
            <a:r>
              <a:rPr lang="fr-FR" dirty="0" smtClean="0">
                <a:solidFill>
                  <a:srgbClr val="008000"/>
                </a:solidFill>
              </a:rPr>
              <a:t>pare-feu </a:t>
            </a:r>
            <a:r>
              <a:rPr lang="fr-FR" dirty="0">
                <a:solidFill>
                  <a:srgbClr val="008000"/>
                </a:solidFill>
              </a:rPr>
              <a:t>de plantation et des </a:t>
            </a:r>
            <a:r>
              <a:rPr lang="fr-FR" dirty="0" smtClean="0">
                <a:solidFill>
                  <a:srgbClr val="008000"/>
                </a:solidFill>
              </a:rPr>
              <a:t>lisières </a:t>
            </a:r>
            <a:r>
              <a:rPr lang="fr-FR" dirty="0">
                <a:solidFill>
                  <a:srgbClr val="008000"/>
                </a:solidFill>
              </a:rPr>
              <a:t>des </a:t>
            </a:r>
            <a:r>
              <a:rPr lang="fr-FR" dirty="0" smtClean="0">
                <a:solidFill>
                  <a:srgbClr val="008000"/>
                </a:solidFill>
              </a:rPr>
              <a:t>forêts</a:t>
            </a:r>
          </a:p>
          <a:p>
            <a:pPr marL="342900" indent="-342900">
              <a:buFont typeface="+mj-lt"/>
              <a:buAutoNum type="arabicPeriod"/>
            </a:pPr>
            <a:r>
              <a:rPr lang="fr-FR" dirty="0" smtClean="0">
                <a:solidFill>
                  <a:srgbClr val="008000"/>
                </a:solidFill>
              </a:rPr>
              <a:t>Apport </a:t>
            </a:r>
            <a:r>
              <a:rPr lang="fr-FR" dirty="0">
                <a:solidFill>
                  <a:srgbClr val="008000"/>
                </a:solidFill>
              </a:rPr>
              <a:t>de nutriment à chaque </a:t>
            </a:r>
            <a:r>
              <a:rPr lang="fr-FR" dirty="0" smtClean="0">
                <a:solidFill>
                  <a:srgbClr val="008000"/>
                </a:solidFill>
              </a:rPr>
              <a:t>pieds </a:t>
            </a:r>
            <a:r>
              <a:rPr lang="fr-FR" dirty="0">
                <a:solidFill>
                  <a:srgbClr val="008000"/>
                </a:solidFill>
              </a:rPr>
              <a:t>de </a:t>
            </a:r>
            <a:r>
              <a:rPr lang="fr-FR" dirty="0" smtClean="0">
                <a:solidFill>
                  <a:srgbClr val="008000"/>
                </a:solidFill>
              </a:rPr>
              <a:t>plantule.</a:t>
            </a:r>
          </a:p>
          <a:p>
            <a:pPr marL="342900" indent="-342900">
              <a:buFont typeface="+mj-lt"/>
              <a:buAutoNum type="arabicPeriod"/>
            </a:pPr>
            <a:r>
              <a:rPr lang="fr-FR" dirty="0">
                <a:solidFill>
                  <a:srgbClr val="008000"/>
                </a:solidFill>
              </a:rPr>
              <a:t>Apports de nutriments aux </a:t>
            </a:r>
            <a:r>
              <a:rPr lang="fr-FR" dirty="0" smtClean="0">
                <a:solidFill>
                  <a:srgbClr val="008000"/>
                </a:solidFill>
              </a:rPr>
              <a:t>plantations, </a:t>
            </a:r>
            <a:r>
              <a:rPr lang="fr-FR" dirty="0">
                <a:solidFill>
                  <a:srgbClr val="008000"/>
                </a:solidFill>
              </a:rPr>
              <a:t>avec </a:t>
            </a:r>
            <a:r>
              <a:rPr lang="fr-FR" dirty="0" smtClean="0">
                <a:solidFill>
                  <a:srgbClr val="008000"/>
                </a:solidFill>
              </a:rPr>
              <a:t>du compost forestier </a:t>
            </a:r>
            <a:r>
              <a:rPr lang="fr-FR" dirty="0">
                <a:solidFill>
                  <a:srgbClr val="008000"/>
                </a:solidFill>
              </a:rPr>
              <a:t>(mélange de débris végétaux à 75 % et de fumier de zébus 25% préparé pendant au moins 6 mois </a:t>
            </a:r>
            <a:r>
              <a:rPr lang="fr-FR" dirty="0" smtClean="0">
                <a:solidFill>
                  <a:srgbClr val="008000"/>
                </a:solidFill>
              </a:rPr>
              <a:t>dans des paniers de compost, </a:t>
            </a:r>
            <a:r>
              <a:rPr lang="fr-FR" dirty="0">
                <a:solidFill>
                  <a:srgbClr val="008000"/>
                </a:solidFill>
              </a:rPr>
              <a:t>le long </a:t>
            </a:r>
            <a:r>
              <a:rPr lang="fr-FR" dirty="0" smtClean="0">
                <a:solidFill>
                  <a:srgbClr val="008000"/>
                </a:solidFill>
              </a:rPr>
              <a:t>des </a:t>
            </a:r>
            <a:r>
              <a:rPr lang="fr-FR" dirty="0" err="1" smtClean="0">
                <a:solidFill>
                  <a:srgbClr val="008000"/>
                </a:solidFill>
              </a:rPr>
              <a:t>pare-feux</a:t>
            </a:r>
            <a:r>
              <a:rPr lang="fr-FR" dirty="0" smtClean="0">
                <a:solidFill>
                  <a:srgbClr val="008000"/>
                </a:solidFill>
              </a:rPr>
              <a:t> forestiers).</a:t>
            </a:r>
            <a:endParaRPr lang="fr-FR" dirty="0">
              <a:solidFill>
                <a:srgbClr val="008000"/>
              </a:solidFill>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1033" y="360692"/>
            <a:ext cx="2466975" cy="1847850"/>
          </a:xfrm>
          <a:prstGeom prst="rect">
            <a:avLst/>
          </a:prstGeom>
        </p:spPr>
      </p:pic>
      <p:sp>
        <p:nvSpPr>
          <p:cNvPr id="7" name="ZoneTexte 6"/>
          <p:cNvSpPr txBox="1"/>
          <p:nvPr/>
        </p:nvSpPr>
        <p:spPr>
          <a:xfrm>
            <a:off x="9421033" y="2243777"/>
            <a:ext cx="2412380" cy="276999"/>
          </a:xfrm>
          <a:prstGeom prst="rect">
            <a:avLst/>
          </a:prstGeom>
          <a:noFill/>
        </p:spPr>
        <p:txBody>
          <a:bodyPr wrap="square" rtlCol="0">
            <a:spAutoFit/>
          </a:bodyPr>
          <a:lstStyle/>
          <a:p>
            <a:pPr algn="ctr"/>
            <a:r>
              <a:rPr lang="fr-FR" sz="1200" dirty="0">
                <a:solidFill>
                  <a:srgbClr val="008000"/>
                </a:solidFill>
              </a:rPr>
              <a:t>La bêche malgache, </a:t>
            </a:r>
            <a:r>
              <a:rPr lang="fr-FR" sz="1200" i="1" dirty="0" smtClean="0">
                <a:solidFill>
                  <a:srgbClr val="008000"/>
                </a:solidFill>
              </a:rPr>
              <a:t>l’</a:t>
            </a:r>
            <a:r>
              <a:rPr lang="fr-FR" sz="1200" i="1" dirty="0" err="1" smtClean="0">
                <a:solidFill>
                  <a:srgbClr val="008000"/>
                </a:solidFill>
              </a:rPr>
              <a:t>angady</a:t>
            </a:r>
            <a:r>
              <a:rPr lang="fr-FR" sz="1200" i="1" dirty="0" smtClean="0">
                <a:solidFill>
                  <a:srgbClr val="008000"/>
                </a:solidFill>
              </a:rPr>
              <a:t>.</a:t>
            </a:r>
            <a:endParaRPr lang="fr-FR" sz="1200" dirty="0">
              <a:solidFill>
                <a:srgbClr val="008000"/>
              </a:solidFill>
            </a:endParaRPr>
          </a:p>
        </p:txBody>
      </p:sp>
    </p:spTree>
    <p:extLst>
      <p:ext uri="{BB962C8B-B14F-4D97-AF65-F5344CB8AC3E}">
        <p14:creationId xmlns:p14="http://schemas.microsoft.com/office/powerpoint/2010/main" val="24831334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29234" y="60819"/>
            <a:ext cx="371745" cy="334603"/>
          </a:xfrm>
        </p:spPr>
        <p:txBody>
          <a:bodyPr/>
          <a:lstStyle/>
          <a:p>
            <a:fld id="{814B13E8-1059-4FEE-952E-0153852B3488}" type="slidenum">
              <a:rPr lang="fr-FR" smtClean="0"/>
              <a:t>35</a:t>
            </a:fld>
            <a:endParaRPr lang="fr-FR" dirty="0"/>
          </a:p>
        </p:txBody>
      </p:sp>
      <p:sp>
        <p:nvSpPr>
          <p:cNvPr id="4" name="Rectangle 3"/>
          <p:cNvSpPr/>
          <p:nvPr/>
        </p:nvSpPr>
        <p:spPr>
          <a:xfrm>
            <a:off x="581760" y="360692"/>
            <a:ext cx="2642134" cy="369332"/>
          </a:xfrm>
          <a:prstGeom prst="rect">
            <a:avLst/>
          </a:prstGeom>
        </p:spPr>
        <p:txBody>
          <a:bodyPr wrap="none">
            <a:spAutoFit/>
          </a:bodyPr>
          <a:lstStyle/>
          <a:p>
            <a:r>
              <a:rPr lang="fr-FR" dirty="0">
                <a:solidFill>
                  <a:srgbClr val="008000"/>
                </a:solidFill>
              </a:rPr>
              <a:t>1quater. </a:t>
            </a:r>
            <a:r>
              <a:rPr lang="fr-FR" b="1" dirty="0">
                <a:solidFill>
                  <a:srgbClr val="008000"/>
                </a:solidFill>
              </a:rPr>
              <a:t>Gestion </a:t>
            </a:r>
            <a:r>
              <a:rPr lang="fr-FR" b="1" dirty="0" smtClean="0">
                <a:solidFill>
                  <a:srgbClr val="008000"/>
                </a:solidFill>
              </a:rPr>
              <a:t>humaine</a:t>
            </a:r>
            <a:endParaRPr lang="fr-FR" b="1" dirty="0">
              <a:solidFill>
                <a:srgbClr val="008000"/>
              </a:solidFill>
            </a:endParaRPr>
          </a:p>
        </p:txBody>
      </p:sp>
      <p:sp>
        <p:nvSpPr>
          <p:cNvPr id="5" name="ZoneTexte 4"/>
          <p:cNvSpPr txBox="1"/>
          <p:nvPr/>
        </p:nvSpPr>
        <p:spPr>
          <a:xfrm>
            <a:off x="5402553" y="228121"/>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6" name="ZoneTexte 5"/>
          <p:cNvSpPr txBox="1"/>
          <p:nvPr/>
        </p:nvSpPr>
        <p:spPr>
          <a:xfrm>
            <a:off x="129234" y="771188"/>
            <a:ext cx="5361839" cy="367990"/>
          </a:xfrm>
          <a:prstGeom prst="rect">
            <a:avLst/>
          </a:prstGeom>
          <a:noFill/>
        </p:spPr>
        <p:txBody>
          <a:bodyPr wrap="square" rtlCol="0">
            <a:spAutoFit/>
          </a:bodyPr>
          <a:lstStyle/>
          <a:p>
            <a:r>
              <a:rPr lang="fr-FR" b="1" dirty="0" smtClean="0">
                <a:solidFill>
                  <a:srgbClr val="008000"/>
                </a:solidFill>
              </a:rPr>
              <a:t>Problème et solutions proposées pour le résoudre</a:t>
            </a:r>
            <a:endParaRPr lang="fr-FR" b="1" dirty="0">
              <a:solidFill>
                <a:srgbClr val="008000"/>
              </a:solidFill>
            </a:endParaRPr>
          </a:p>
        </p:txBody>
      </p:sp>
      <p:sp>
        <p:nvSpPr>
          <p:cNvPr id="9" name="ZoneTexte 8"/>
          <p:cNvSpPr txBox="1"/>
          <p:nvPr/>
        </p:nvSpPr>
        <p:spPr>
          <a:xfrm>
            <a:off x="129233" y="1312913"/>
            <a:ext cx="11546094" cy="5065585"/>
          </a:xfrm>
          <a:prstGeom prst="rect">
            <a:avLst/>
          </a:prstGeom>
          <a:noFill/>
        </p:spPr>
        <p:txBody>
          <a:bodyPr wrap="square" rtlCol="0">
            <a:spAutoFit/>
          </a:bodyPr>
          <a:lstStyle/>
          <a:p>
            <a:r>
              <a:rPr lang="fr-FR" altLang="fr-FR" u="sng" dirty="0" smtClean="0">
                <a:solidFill>
                  <a:srgbClr val="FF0000"/>
                </a:solidFill>
                <a:latin typeface="Arial" panose="020B0604020202020204" pitchFamily="34" charset="0"/>
              </a:rPr>
              <a:t>Problème</a:t>
            </a:r>
            <a:r>
              <a:rPr lang="fr-FR" altLang="fr-FR" dirty="0" smtClean="0">
                <a:solidFill>
                  <a:srgbClr val="FF0000"/>
                </a:solidFill>
                <a:latin typeface="Arial" panose="020B0604020202020204" pitchFamily="34" charset="0"/>
              </a:rPr>
              <a:t> : </a:t>
            </a:r>
          </a:p>
          <a:p>
            <a:r>
              <a:rPr lang="fr-FR" altLang="fr-FR" dirty="0" smtClean="0">
                <a:solidFill>
                  <a:srgbClr val="FF0000"/>
                </a:solidFill>
                <a:latin typeface="Arial" panose="020B0604020202020204" pitchFamily="34" charset="0"/>
              </a:rPr>
              <a:t>Insuffisance et lenteur de germination </a:t>
            </a:r>
            <a:r>
              <a:rPr lang="fr-FR" altLang="fr-FR" dirty="0">
                <a:solidFill>
                  <a:srgbClr val="FF0000"/>
                </a:solidFill>
                <a:latin typeface="Arial" panose="020B0604020202020204" pitchFamily="34" charset="0"/>
              </a:rPr>
              <a:t>des graines des espèces </a:t>
            </a:r>
            <a:r>
              <a:rPr lang="fr-FR" altLang="fr-FR" dirty="0" smtClean="0">
                <a:solidFill>
                  <a:srgbClr val="FF0000"/>
                </a:solidFill>
                <a:latin typeface="Arial" panose="020B0604020202020204" pitchFamily="34" charset="0"/>
              </a:rPr>
              <a:t>forestières (suite et fin).</a:t>
            </a:r>
            <a:endParaRPr lang="fr-FR" altLang="fr-FR" dirty="0">
              <a:solidFill>
                <a:srgbClr val="FF0000"/>
              </a:solidFill>
              <a:latin typeface="Arial" panose="020B0604020202020204" pitchFamily="34" charset="0"/>
            </a:endParaRPr>
          </a:p>
          <a:p>
            <a:endParaRPr lang="fr-FR" dirty="0" smtClean="0">
              <a:solidFill>
                <a:srgbClr val="008000"/>
              </a:solidFill>
            </a:endParaRPr>
          </a:p>
          <a:p>
            <a:r>
              <a:rPr lang="fr-FR" u="sng" dirty="0" smtClean="0">
                <a:solidFill>
                  <a:srgbClr val="008000"/>
                </a:solidFill>
              </a:rPr>
              <a:t>Conduite au niveau de la plantation </a:t>
            </a:r>
            <a:r>
              <a:rPr lang="fr-FR" dirty="0" smtClean="0">
                <a:solidFill>
                  <a:srgbClr val="008000"/>
                </a:solidFill>
              </a:rPr>
              <a:t>:</a:t>
            </a:r>
            <a:endParaRPr lang="fr-FR" dirty="0">
              <a:solidFill>
                <a:srgbClr val="008000"/>
              </a:solidFill>
            </a:endParaRPr>
          </a:p>
          <a:p>
            <a:endParaRPr lang="fr-FR" dirty="0" smtClean="0">
              <a:solidFill>
                <a:srgbClr val="008000"/>
              </a:solidFill>
            </a:endParaRPr>
          </a:p>
          <a:p>
            <a:r>
              <a:rPr lang="fr-FR" dirty="0">
                <a:solidFill>
                  <a:srgbClr val="008000"/>
                </a:solidFill>
              </a:rPr>
              <a:t>Discipline sur la plantation </a:t>
            </a:r>
            <a:r>
              <a:rPr lang="fr-FR" dirty="0" smtClean="0">
                <a:solidFill>
                  <a:srgbClr val="008000"/>
                </a:solidFill>
              </a:rPr>
              <a:t>: a) </a:t>
            </a:r>
            <a:r>
              <a:rPr lang="fr-FR" dirty="0">
                <a:solidFill>
                  <a:srgbClr val="008000"/>
                </a:solidFill>
              </a:rPr>
              <a:t>contrat Individuel, </a:t>
            </a:r>
            <a:r>
              <a:rPr lang="fr-FR" dirty="0" smtClean="0">
                <a:solidFill>
                  <a:srgbClr val="008000"/>
                </a:solidFill>
              </a:rPr>
              <a:t>b) association </a:t>
            </a:r>
            <a:r>
              <a:rPr lang="fr-FR" dirty="0">
                <a:solidFill>
                  <a:srgbClr val="008000"/>
                </a:solidFill>
              </a:rPr>
              <a:t>statut et contrat</a:t>
            </a:r>
          </a:p>
          <a:p>
            <a:endParaRPr lang="fr-FR" dirty="0" smtClean="0">
              <a:solidFill>
                <a:srgbClr val="008000"/>
              </a:solidFill>
            </a:endParaRPr>
          </a:p>
          <a:p>
            <a:r>
              <a:rPr lang="fr-FR" dirty="0" smtClean="0">
                <a:solidFill>
                  <a:srgbClr val="008000"/>
                </a:solidFill>
              </a:rPr>
              <a:t>Technique de plantation (suite) : </a:t>
            </a:r>
            <a:endParaRPr lang="fr-FR" dirty="0">
              <a:solidFill>
                <a:srgbClr val="008000"/>
              </a:solidFill>
            </a:endParaRPr>
          </a:p>
          <a:p>
            <a:pPr marL="342900" indent="-342900">
              <a:buFont typeface="+mj-lt"/>
              <a:buAutoNum type="arabicPeriod"/>
            </a:pPr>
            <a:r>
              <a:rPr lang="fr-FR" dirty="0" smtClean="0">
                <a:solidFill>
                  <a:srgbClr val="008000"/>
                </a:solidFill>
              </a:rPr>
              <a:t>1are </a:t>
            </a:r>
            <a:r>
              <a:rPr lang="fr-FR" dirty="0">
                <a:solidFill>
                  <a:srgbClr val="008000"/>
                </a:solidFill>
              </a:rPr>
              <a:t>= 6 plantes de catégories 1, 5 catégorie 2 et 5 catégorie 3 (</a:t>
            </a:r>
            <a:r>
              <a:rPr lang="fr-FR" dirty="0" smtClean="0">
                <a:solidFill>
                  <a:srgbClr val="008000"/>
                </a:solidFill>
              </a:rPr>
              <a:t>total </a:t>
            </a:r>
            <a:r>
              <a:rPr lang="fr-FR" dirty="0">
                <a:solidFill>
                  <a:srgbClr val="008000"/>
                </a:solidFill>
              </a:rPr>
              <a:t>12 à 16 plantes)</a:t>
            </a:r>
          </a:p>
          <a:p>
            <a:pPr marL="342900" indent="-342900">
              <a:buFont typeface="+mj-lt"/>
              <a:buAutoNum type="arabicPeriod"/>
            </a:pPr>
            <a:r>
              <a:rPr lang="fr-FR" dirty="0">
                <a:solidFill>
                  <a:srgbClr val="008000"/>
                </a:solidFill>
              </a:rPr>
              <a:t>Maximum 1000 pieds de l’ensemble de catégorie dans 1ha.</a:t>
            </a:r>
          </a:p>
          <a:p>
            <a:pPr marL="342900" indent="-342900">
              <a:buFont typeface="+mj-lt"/>
              <a:buAutoNum type="arabicPeriod"/>
            </a:pPr>
            <a:r>
              <a:rPr lang="fr-FR" dirty="0" smtClean="0">
                <a:solidFill>
                  <a:srgbClr val="008000"/>
                </a:solidFill>
              </a:rPr>
              <a:t>Ne pas </a:t>
            </a:r>
            <a:r>
              <a:rPr lang="fr-FR" dirty="0">
                <a:solidFill>
                  <a:srgbClr val="008000"/>
                </a:solidFill>
              </a:rPr>
              <a:t>couper </a:t>
            </a:r>
            <a:r>
              <a:rPr lang="fr-FR" dirty="0" smtClean="0">
                <a:solidFill>
                  <a:srgbClr val="008000"/>
                </a:solidFill>
              </a:rPr>
              <a:t>les espèces </a:t>
            </a:r>
            <a:r>
              <a:rPr lang="fr-FR" dirty="0">
                <a:solidFill>
                  <a:srgbClr val="008000"/>
                </a:solidFill>
              </a:rPr>
              <a:t>autochtones déjà </a:t>
            </a:r>
            <a:r>
              <a:rPr lang="fr-FR" dirty="0" smtClean="0">
                <a:solidFill>
                  <a:srgbClr val="008000"/>
                </a:solidFill>
              </a:rPr>
              <a:t>présents (consignes).</a:t>
            </a:r>
            <a:endParaRPr lang="fr-FR" dirty="0">
              <a:solidFill>
                <a:srgbClr val="008000"/>
              </a:solidFill>
            </a:endParaRPr>
          </a:p>
          <a:p>
            <a:pPr marL="342900" indent="-342900">
              <a:buFont typeface="+mj-lt"/>
              <a:buAutoNum type="arabicPeriod"/>
            </a:pPr>
            <a:r>
              <a:rPr lang="fr-FR" dirty="0" smtClean="0">
                <a:solidFill>
                  <a:srgbClr val="008000"/>
                </a:solidFill>
              </a:rPr>
              <a:t>Ne pas </a:t>
            </a:r>
            <a:r>
              <a:rPr lang="fr-FR" dirty="0">
                <a:solidFill>
                  <a:srgbClr val="008000"/>
                </a:solidFill>
              </a:rPr>
              <a:t>nettoyer complètement le terrain pour avoir un ombrage.</a:t>
            </a:r>
          </a:p>
          <a:p>
            <a:pPr marL="342900" indent="-342900">
              <a:buFont typeface="+mj-lt"/>
              <a:buAutoNum type="arabicPeriod"/>
            </a:pPr>
            <a:r>
              <a:rPr lang="fr-FR" dirty="0">
                <a:solidFill>
                  <a:srgbClr val="008000"/>
                </a:solidFill>
              </a:rPr>
              <a:t>40 x 40 x 40cm minimum </a:t>
            </a:r>
            <a:r>
              <a:rPr lang="fr-FR" dirty="0" smtClean="0">
                <a:solidFill>
                  <a:srgbClr val="008000"/>
                </a:solidFill>
              </a:rPr>
              <a:t>pour </a:t>
            </a:r>
            <a:r>
              <a:rPr lang="fr-FR" dirty="0">
                <a:solidFill>
                  <a:srgbClr val="008000"/>
                </a:solidFill>
              </a:rPr>
              <a:t>les </a:t>
            </a:r>
            <a:r>
              <a:rPr lang="fr-FR" dirty="0" err="1" smtClean="0">
                <a:solidFill>
                  <a:srgbClr val="008000"/>
                </a:solidFill>
              </a:rPr>
              <a:t>trouaisons</a:t>
            </a:r>
            <a:r>
              <a:rPr lang="fr-FR" dirty="0" smtClean="0">
                <a:solidFill>
                  <a:srgbClr val="008000"/>
                </a:solidFill>
              </a:rPr>
              <a:t>.</a:t>
            </a:r>
            <a:endParaRPr lang="fr-FR" dirty="0">
              <a:solidFill>
                <a:srgbClr val="008000"/>
              </a:solidFill>
            </a:endParaRPr>
          </a:p>
          <a:p>
            <a:pPr marL="342900" indent="-342900">
              <a:buFont typeface="+mj-lt"/>
              <a:buAutoNum type="arabicPeriod"/>
            </a:pPr>
            <a:r>
              <a:rPr lang="fr-FR" dirty="0">
                <a:solidFill>
                  <a:srgbClr val="008000"/>
                </a:solidFill>
              </a:rPr>
              <a:t>Pas forcement respecter la distance entre les arbres</a:t>
            </a:r>
          </a:p>
          <a:p>
            <a:pPr marL="342900" indent="-342900">
              <a:buFont typeface="+mj-lt"/>
              <a:buAutoNum type="arabicPeriod"/>
            </a:pPr>
            <a:r>
              <a:rPr lang="fr-FR" dirty="0">
                <a:solidFill>
                  <a:srgbClr val="008000"/>
                </a:solidFill>
              </a:rPr>
              <a:t>Diversifier les catégories </a:t>
            </a:r>
            <a:r>
              <a:rPr lang="fr-FR" dirty="0" smtClean="0">
                <a:solidFill>
                  <a:srgbClr val="008000"/>
                </a:solidFill>
              </a:rPr>
              <a:t>à planter</a:t>
            </a:r>
            <a:r>
              <a:rPr lang="fr-FR" dirty="0">
                <a:solidFill>
                  <a:srgbClr val="008000"/>
                </a:solidFill>
              </a:rPr>
              <a:t>.</a:t>
            </a:r>
          </a:p>
          <a:p>
            <a:pPr marL="342900" indent="-342900">
              <a:buFont typeface="+mj-lt"/>
              <a:buAutoNum type="arabicPeriod"/>
            </a:pPr>
            <a:r>
              <a:rPr lang="fr-FR" dirty="0">
                <a:solidFill>
                  <a:srgbClr val="008000"/>
                </a:solidFill>
              </a:rPr>
              <a:t>Couper </a:t>
            </a:r>
            <a:r>
              <a:rPr lang="fr-FR" dirty="0" smtClean="0">
                <a:solidFill>
                  <a:srgbClr val="008000"/>
                </a:solidFill>
              </a:rPr>
              <a:t>carrément </a:t>
            </a:r>
            <a:r>
              <a:rPr lang="fr-FR" dirty="0">
                <a:solidFill>
                  <a:srgbClr val="008000"/>
                </a:solidFill>
              </a:rPr>
              <a:t>les plantes </a:t>
            </a:r>
            <a:r>
              <a:rPr lang="fr-FR" dirty="0" smtClean="0">
                <a:solidFill>
                  <a:srgbClr val="008000"/>
                </a:solidFill>
              </a:rPr>
              <a:t>envahissantes (</a:t>
            </a:r>
            <a:r>
              <a:rPr lang="fr-FR" dirty="0">
                <a:solidFill>
                  <a:srgbClr val="008000"/>
                </a:solidFill>
              </a:rPr>
              <a:t>Goyavier, </a:t>
            </a:r>
            <a:r>
              <a:rPr lang="fr-FR" dirty="0" smtClean="0">
                <a:solidFill>
                  <a:srgbClr val="008000"/>
                </a:solidFill>
              </a:rPr>
              <a:t>Rubus (vigne marronne), </a:t>
            </a:r>
            <a:r>
              <a:rPr lang="fr-FR" dirty="0">
                <a:solidFill>
                  <a:srgbClr val="008000"/>
                </a:solidFill>
              </a:rPr>
              <a:t>Eucalyptus, </a:t>
            </a:r>
            <a:r>
              <a:rPr lang="fr-FR" dirty="0" smtClean="0">
                <a:solidFill>
                  <a:srgbClr val="008000"/>
                </a:solidFill>
              </a:rPr>
              <a:t>etc.)</a:t>
            </a:r>
            <a:endParaRPr lang="fr-FR" dirty="0">
              <a:solidFill>
                <a:srgbClr val="008000"/>
              </a:solidFill>
            </a:endParaRPr>
          </a:p>
          <a:p>
            <a:pPr marL="342900" indent="-342900">
              <a:buFont typeface="+mj-lt"/>
              <a:buAutoNum type="arabicPeriod"/>
            </a:pPr>
            <a:r>
              <a:rPr lang="fr-FR" dirty="0">
                <a:solidFill>
                  <a:srgbClr val="008000"/>
                </a:solidFill>
              </a:rPr>
              <a:t>Nettoyage 3 fois/an.</a:t>
            </a:r>
          </a:p>
          <a:p>
            <a:pPr marL="342900" indent="-342900">
              <a:buFont typeface="+mj-lt"/>
              <a:buAutoNum type="arabicPeriod"/>
            </a:pPr>
            <a:r>
              <a:rPr lang="fr-FR" dirty="0">
                <a:solidFill>
                  <a:srgbClr val="008000"/>
                </a:solidFill>
              </a:rPr>
              <a:t>Remplacer les plantes mortes</a:t>
            </a:r>
            <a:r>
              <a:rPr lang="fr-FR" dirty="0" smtClean="0">
                <a:solidFill>
                  <a:srgbClr val="008000"/>
                </a:solidFill>
              </a:rPr>
              <a:t>.</a:t>
            </a:r>
            <a:endParaRPr lang="fr-FR" dirty="0">
              <a:solidFill>
                <a:srgbClr val="008000"/>
              </a:solidFill>
            </a:endParaRPr>
          </a:p>
        </p:txBody>
      </p:sp>
    </p:spTree>
    <p:extLst>
      <p:ext uri="{BB962C8B-B14F-4D97-AF65-F5344CB8AC3E}">
        <p14:creationId xmlns:p14="http://schemas.microsoft.com/office/powerpoint/2010/main" val="26481780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29234" y="60819"/>
            <a:ext cx="371745" cy="334603"/>
          </a:xfrm>
        </p:spPr>
        <p:txBody>
          <a:bodyPr/>
          <a:lstStyle/>
          <a:p>
            <a:fld id="{814B13E8-1059-4FEE-952E-0153852B3488}" type="slidenum">
              <a:rPr lang="fr-FR" smtClean="0"/>
              <a:t>36</a:t>
            </a:fld>
            <a:endParaRPr lang="fr-FR" dirty="0"/>
          </a:p>
        </p:txBody>
      </p:sp>
      <p:sp>
        <p:nvSpPr>
          <p:cNvPr id="4" name="Rectangle 3"/>
          <p:cNvSpPr/>
          <p:nvPr/>
        </p:nvSpPr>
        <p:spPr>
          <a:xfrm>
            <a:off x="581760" y="360692"/>
            <a:ext cx="2642134" cy="369332"/>
          </a:xfrm>
          <a:prstGeom prst="rect">
            <a:avLst/>
          </a:prstGeom>
        </p:spPr>
        <p:txBody>
          <a:bodyPr wrap="none">
            <a:spAutoFit/>
          </a:bodyPr>
          <a:lstStyle/>
          <a:p>
            <a:r>
              <a:rPr lang="fr-FR" dirty="0">
                <a:solidFill>
                  <a:srgbClr val="008000"/>
                </a:solidFill>
              </a:rPr>
              <a:t>1quater. </a:t>
            </a:r>
            <a:r>
              <a:rPr lang="fr-FR" b="1" dirty="0">
                <a:solidFill>
                  <a:srgbClr val="008000"/>
                </a:solidFill>
              </a:rPr>
              <a:t>Gestion </a:t>
            </a:r>
            <a:r>
              <a:rPr lang="fr-FR" b="1" dirty="0" smtClean="0">
                <a:solidFill>
                  <a:srgbClr val="008000"/>
                </a:solidFill>
              </a:rPr>
              <a:t>humaine</a:t>
            </a:r>
            <a:endParaRPr lang="fr-FR" b="1" dirty="0">
              <a:solidFill>
                <a:srgbClr val="008000"/>
              </a:solidFill>
            </a:endParaRPr>
          </a:p>
        </p:txBody>
      </p:sp>
      <p:sp>
        <p:nvSpPr>
          <p:cNvPr id="5" name="ZoneTexte 4"/>
          <p:cNvSpPr txBox="1"/>
          <p:nvPr/>
        </p:nvSpPr>
        <p:spPr>
          <a:xfrm>
            <a:off x="5402553" y="228121"/>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6" name="ZoneTexte 5"/>
          <p:cNvSpPr txBox="1"/>
          <p:nvPr/>
        </p:nvSpPr>
        <p:spPr>
          <a:xfrm>
            <a:off x="129234" y="771188"/>
            <a:ext cx="5361839" cy="367990"/>
          </a:xfrm>
          <a:prstGeom prst="rect">
            <a:avLst/>
          </a:prstGeom>
          <a:noFill/>
        </p:spPr>
        <p:txBody>
          <a:bodyPr wrap="square" rtlCol="0">
            <a:spAutoFit/>
          </a:bodyPr>
          <a:lstStyle/>
          <a:p>
            <a:r>
              <a:rPr lang="fr-FR" b="1" dirty="0" smtClean="0">
                <a:solidFill>
                  <a:srgbClr val="008000"/>
                </a:solidFill>
              </a:rPr>
              <a:t>Problème et solutions proposées pour le résoudre</a:t>
            </a:r>
            <a:endParaRPr lang="fr-FR" b="1" dirty="0">
              <a:solidFill>
                <a:srgbClr val="008000"/>
              </a:solidFill>
            </a:endParaRPr>
          </a:p>
        </p:txBody>
      </p:sp>
      <p:sp>
        <p:nvSpPr>
          <p:cNvPr id="9" name="ZoneTexte 8"/>
          <p:cNvSpPr txBox="1"/>
          <p:nvPr/>
        </p:nvSpPr>
        <p:spPr>
          <a:xfrm>
            <a:off x="129233" y="1312913"/>
            <a:ext cx="9103977" cy="646331"/>
          </a:xfrm>
          <a:prstGeom prst="rect">
            <a:avLst/>
          </a:prstGeom>
          <a:noFill/>
        </p:spPr>
        <p:txBody>
          <a:bodyPr wrap="square" rtlCol="0">
            <a:spAutoFit/>
          </a:bodyPr>
          <a:lstStyle/>
          <a:p>
            <a:r>
              <a:rPr lang="fr-FR" altLang="fr-FR" u="sng" dirty="0" smtClean="0">
                <a:solidFill>
                  <a:srgbClr val="FF0000"/>
                </a:solidFill>
                <a:latin typeface="Arial" panose="020B0604020202020204" pitchFamily="34" charset="0"/>
              </a:rPr>
              <a:t>Problème</a:t>
            </a:r>
            <a:r>
              <a:rPr lang="fr-FR" altLang="fr-FR" dirty="0" smtClean="0">
                <a:solidFill>
                  <a:srgbClr val="FF0000"/>
                </a:solidFill>
                <a:latin typeface="Arial" panose="020B0604020202020204" pitchFamily="34" charset="0"/>
              </a:rPr>
              <a:t> : </a:t>
            </a:r>
          </a:p>
          <a:p>
            <a:r>
              <a:rPr lang="fr-FR" altLang="fr-FR" dirty="0" smtClean="0">
                <a:solidFill>
                  <a:srgbClr val="FF0000"/>
                </a:solidFill>
                <a:latin typeface="Arial" panose="020B0604020202020204" pitchFamily="34" charset="0"/>
              </a:rPr>
              <a:t>Insuffisance et lenteur de germination </a:t>
            </a:r>
            <a:r>
              <a:rPr lang="fr-FR" altLang="fr-FR" dirty="0">
                <a:solidFill>
                  <a:srgbClr val="FF0000"/>
                </a:solidFill>
                <a:latin typeface="Arial" panose="020B0604020202020204" pitchFamily="34" charset="0"/>
              </a:rPr>
              <a:t>des graines des espèces </a:t>
            </a:r>
            <a:r>
              <a:rPr lang="fr-FR" altLang="fr-FR" dirty="0" smtClean="0">
                <a:solidFill>
                  <a:srgbClr val="FF0000"/>
                </a:solidFill>
                <a:latin typeface="Arial" panose="020B0604020202020204" pitchFamily="34" charset="0"/>
              </a:rPr>
              <a:t>forestières (suite et fin).</a:t>
            </a:r>
            <a:endParaRPr lang="fr-FR" altLang="fr-FR" dirty="0">
              <a:solidFill>
                <a:srgbClr val="FF0000"/>
              </a:solidFill>
              <a:latin typeface="Arial" panose="020B0604020202020204" pitchFamily="34" charset="0"/>
            </a:endParaRPr>
          </a:p>
        </p:txBody>
      </p:sp>
      <p:sp>
        <p:nvSpPr>
          <p:cNvPr id="3" name="ZoneTexte 2"/>
          <p:cNvSpPr txBox="1"/>
          <p:nvPr/>
        </p:nvSpPr>
        <p:spPr>
          <a:xfrm>
            <a:off x="89255" y="1967466"/>
            <a:ext cx="9277769" cy="4524315"/>
          </a:xfrm>
          <a:prstGeom prst="rect">
            <a:avLst/>
          </a:prstGeom>
          <a:noFill/>
        </p:spPr>
        <p:txBody>
          <a:bodyPr wrap="square" rtlCol="0">
            <a:spAutoFit/>
          </a:bodyPr>
          <a:lstStyle/>
          <a:p>
            <a:pPr algn="just"/>
            <a:r>
              <a:rPr lang="fr-FR" dirty="0">
                <a:solidFill>
                  <a:srgbClr val="008000"/>
                </a:solidFill>
              </a:rPr>
              <a:t>Conseils aux participants </a:t>
            </a:r>
            <a:r>
              <a:rPr lang="fr-FR" dirty="0" smtClean="0">
                <a:solidFill>
                  <a:srgbClr val="008000"/>
                </a:solidFill>
              </a:rPr>
              <a:t>:</a:t>
            </a:r>
          </a:p>
          <a:p>
            <a:pPr algn="just"/>
            <a:endParaRPr lang="fr-FR" dirty="0">
              <a:solidFill>
                <a:srgbClr val="008000"/>
              </a:solidFill>
            </a:endParaRPr>
          </a:p>
          <a:p>
            <a:pPr marL="342900" indent="-342900">
              <a:buFont typeface="+mj-lt"/>
              <a:buAutoNum type="arabicPeriod"/>
            </a:pPr>
            <a:r>
              <a:rPr lang="fr-FR" dirty="0">
                <a:solidFill>
                  <a:srgbClr val="008000"/>
                </a:solidFill>
              </a:rPr>
              <a:t>Pas la QUANTITE des </a:t>
            </a:r>
            <a:r>
              <a:rPr lang="fr-FR" dirty="0" smtClean="0">
                <a:solidFill>
                  <a:srgbClr val="008000"/>
                </a:solidFill>
              </a:rPr>
              <a:t>plantes, </a:t>
            </a:r>
            <a:r>
              <a:rPr lang="fr-FR" dirty="0">
                <a:solidFill>
                  <a:srgbClr val="008000"/>
                </a:solidFill>
              </a:rPr>
              <a:t>mais la QUALITE! Bonne technique, bon entretien, bonne survie.</a:t>
            </a:r>
          </a:p>
          <a:p>
            <a:pPr marL="342900" indent="-342900">
              <a:buFont typeface="+mj-lt"/>
              <a:buAutoNum type="arabicPeriod"/>
            </a:pPr>
            <a:r>
              <a:rPr lang="fr-FR" dirty="0">
                <a:solidFill>
                  <a:srgbClr val="008000"/>
                </a:solidFill>
              </a:rPr>
              <a:t>Plantez, soignez, entretenir, </a:t>
            </a:r>
            <a:r>
              <a:rPr lang="fr-FR" dirty="0" smtClean="0">
                <a:solidFill>
                  <a:srgbClr val="008000"/>
                </a:solidFill>
              </a:rPr>
              <a:t>suivre.</a:t>
            </a:r>
            <a:endParaRPr lang="fr-FR" dirty="0">
              <a:solidFill>
                <a:srgbClr val="008000"/>
              </a:solidFill>
            </a:endParaRPr>
          </a:p>
          <a:p>
            <a:pPr marL="342900" indent="-342900">
              <a:buFont typeface="+mj-lt"/>
              <a:buAutoNum type="arabicPeriod"/>
            </a:pPr>
            <a:r>
              <a:rPr lang="fr-FR" dirty="0">
                <a:solidFill>
                  <a:srgbClr val="008000"/>
                </a:solidFill>
              </a:rPr>
              <a:t>Consultez </a:t>
            </a:r>
            <a:r>
              <a:rPr lang="fr-FR" dirty="0" smtClean="0">
                <a:solidFill>
                  <a:srgbClr val="008000"/>
                </a:solidFill>
              </a:rPr>
              <a:t>les pépiniéristes </a:t>
            </a:r>
            <a:r>
              <a:rPr lang="fr-FR" dirty="0">
                <a:solidFill>
                  <a:srgbClr val="008000"/>
                </a:solidFill>
              </a:rPr>
              <a:t>pour vos </a:t>
            </a:r>
            <a:r>
              <a:rPr lang="fr-FR" dirty="0" smtClean="0">
                <a:solidFill>
                  <a:srgbClr val="008000"/>
                </a:solidFill>
              </a:rPr>
              <a:t>problèmes ou difficultés.</a:t>
            </a:r>
            <a:endParaRPr lang="fr-FR" dirty="0">
              <a:solidFill>
                <a:srgbClr val="008000"/>
              </a:solidFill>
            </a:endParaRPr>
          </a:p>
          <a:p>
            <a:pPr marL="342900" indent="-342900">
              <a:buFont typeface="+mj-lt"/>
              <a:buAutoNum type="arabicPeriod"/>
            </a:pPr>
            <a:r>
              <a:rPr lang="fr-FR" dirty="0" smtClean="0">
                <a:solidFill>
                  <a:srgbClr val="008000"/>
                </a:solidFill>
              </a:rPr>
              <a:t>Demandez les </a:t>
            </a:r>
            <a:r>
              <a:rPr lang="fr-FR" dirty="0">
                <a:solidFill>
                  <a:srgbClr val="008000"/>
                </a:solidFill>
              </a:rPr>
              <a:t>fiches techniques pour vos plantes (entretien, technique, survie</a:t>
            </a:r>
            <a:r>
              <a:rPr lang="fr-FR" dirty="0" smtClean="0">
                <a:solidFill>
                  <a:srgbClr val="008000"/>
                </a:solidFill>
              </a:rPr>
              <a:t>).</a:t>
            </a:r>
          </a:p>
          <a:p>
            <a:pPr marL="342900" indent="-342900">
              <a:buFont typeface="+mj-lt"/>
              <a:buAutoNum type="arabicPeriod"/>
            </a:pPr>
            <a:endParaRPr lang="fr-FR" dirty="0">
              <a:solidFill>
                <a:srgbClr val="008000"/>
              </a:solidFill>
            </a:endParaRPr>
          </a:p>
          <a:p>
            <a:r>
              <a:rPr lang="fr-FR" dirty="0">
                <a:solidFill>
                  <a:srgbClr val="008000"/>
                </a:solidFill>
              </a:rPr>
              <a:t>Système de suivi des </a:t>
            </a:r>
            <a:r>
              <a:rPr lang="fr-FR" dirty="0" smtClean="0">
                <a:solidFill>
                  <a:srgbClr val="008000"/>
                </a:solidFill>
              </a:rPr>
              <a:t>parcelles : </a:t>
            </a:r>
            <a:endParaRPr lang="fr-FR" dirty="0">
              <a:solidFill>
                <a:srgbClr val="008000"/>
              </a:solidFill>
            </a:endParaRPr>
          </a:p>
          <a:p>
            <a:endParaRPr lang="fr-FR" dirty="0">
              <a:solidFill>
                <a:srgbClr val="008000"/>
              </a:solidFill>
            </a:endParaRPr>
          </a:p>
          <a:p>
            <a:pPr marL="342900" indent="-342900">
              <a:buFont typeface="+mj-lt"/>
              <a:buAutoNum type="arabicPeriod"/>
            </a:pPr>
            <a:r>
              <a:rPr lang="fr-FR" dirty="0">
                <a:solidFill>
                  <a:srgbClr val="008000"/>
                </a:solidFill>
              </a:rPr>
              <a:t>Fait par les pépiniéristes</a:t>
            </a:r>
          </a:p>
          <a:p>
            <a:pPr marL="342900" indent="-342900">
              <a:buFont typeface="+mj-lt"/>
              <a:buAutoNum type="arabicPeriod"/>
            </a:pPr>
            <a:r>
              <a:rPr lang="fr-FR" dirty="0">
                <a:solidFill>
                  <a:srgbClr val="008000"/>
                </a:solidFill>
              </a:rPr>
              <a:t>Une fois par an</a:t>
            </a:r>
          </a:p>
          <a:p>
            <a:pPr marL="342900" indent="-342900">
              <a:buFont typeface="+mj-lt"/>
              <a:buAutoNum type="arabicPeriod"/>
            </a:pPr>
            <a:r>
              <a:rPr lang="fr-FR" dirty="0">
                <a:solidFill>
                  <a:srgbClr val="008000"/>
                </a:solidFill>
              </a:rPr>
              <a:t>Suivi de l'ensemble avec les participants</a:t>
            </a:r>
          </a:p>
          <a:p>
            <a:pPr marL="342900" indent="-342900">
              <a:buFont typeface="+mj-lt"/>
              <a:buAutoNum type="arabicPeriod"/>
            </a:pPr>
            <a:r>
              <a:rPr lang="fr-FR" dirty="0">
                <a:solidFill>
                  <a:srgbClr val="008000"/>
                </a:solidFill>
              </a:rPr>
              <a:t>Remplacer les plants qui sont mort</a:t>
            </a:r>
          </a:p>
          <a:p>
            <a:pPr marL="342900" indent="-342900">
              <a:buFont typeface="+mj-lt"/>
              <a:buAutoNum type="arabicPeriod"/>
            </a:pPr>
            <a:r>
              <a:rPr lang="fr-FR" dirty="0">
                <a:solidFill>
                  <a:srgbClr val="008000"/>
                </a:solidFill>
              </a:rPr>
              <a:t>Suivre les nettoyages des parcelles, une à une. </a:t>
            </a:r>
          </a:p>
          <a:p>
            <a:pPr marL="342900" indent="-342900">
              <a:buFont typeface="+mj-lt"/>
              <a:buAutoNum type="arabicPeriod"/>
            </a:pPr>
            <a:r>
              <a:rPr lang="fr-FR" dirty="0">
                <a:solidFill>
                  <a:srgbClr val="008000"/>
                </a:solidFill>
              </a:rPr>
              <a:t>Equipe technique donne des conseils</a:t>
            </a:r>
          </a:p>
          <a:p>
            <a:pPr marL="342900" indent="-342900">
              <a:buFont typeface="+mj-lt"/>
              <a:buAutoNum type="arabicPeriod"/>
            </a:pPr>
            <a:r>
              <a:rPr lang="fr-FR" dirty="0">
                <a:solidFill>
                  <a:srgbClr val="008000"/>
                </a:solidFill>
              </a:rPr>
              <a:t>Motivation avec des primes.</a:t>
            </a:r>
          </a:p>
        </p:txBody>
      </p:sp>
      <p:sp>
        <p:nvSpPr>
          <p:cNvPr id="7" name="ZoneTexte 6"/>
          <p:cNvSpPr txBox="1"/>
          <p:nvPr/>
        </p:nvSpPr>
        <p:spPr>
          <a:xfrm>
            <a:off x="5040351" y="3914078"/>
            <a:ext cx="6835698" cy="2031325"/>
          </a:xfrm>
          <a:prstGeom prst="rect">
            <a:avLst/>
          </a:prstGeom>
          <a:noFill/>
        </p:spPr>
        <p:txBody>
          <a:bodyPr wrap="square" rtlCol="0">
            <a:spAutoFit/>
          </a:bodyPr>
          <a:lstStyle/>
          <a:p>
            <a:r>
              <a:rPr lang="fr-FR" dirty="0" smtClean="0">
                <a:solidFill>
                  <a:srgbClr val="008000"/>
                </a:solidFill>
              </a:rPr>
              <a:t>Formations pour être « restaurateur » :</a:t>
            </a:r>
          </a:p>
          <a:p>
            <a:endParaRPr lang="fr-FR" dirty="0">
              <a:solidFill>
                <a:srgbClr val="008000"/>
              </a:solidFill>
            </a:endParaRPr>
          </a:p>
          <a:p>
            <a:pPr marL="285750" indent="-285750">
              <a:buFont typeface="Arial" panose="020B0604020202020204" pitchFamily="34" charset="0"/>
              <a:buChar char="•"/>
            </a:pPr>
            <a:r>
              <a:rPr lang="fr-FR" dirty="0">
                <a:solidFill>
                  <a:srgbClr val="008000"/>
                </a:solidFill>
              </a:rPr>
              <a:t>Au moins une formation chaque année.</a:t>
            </a:r>
          </a:p>
          <a:p>
            <a:pPr marL="285750" indent="-285750">
              <a:buFont typeface="Arial" panose="020B0604020202020204" pitchFamily="34" charset="0"/>
              <a:buChar char="•"/>
            </a:pPr>
            <a:r>
              <a:rPr lang="fr-FR" dirty="0">
                <a:solidFill>
                  <a:srgbClr val="008000"/>
                </a:solidFill>
              </a:rPr>
              <a:t>Formations: sur les techniques de plantations en pépinière.</a:t>
            </a:r>
          </a:p>
          <a:p>
            <a:pPr marL="285750" indent="-285750">
              <a:buFont typeface="Arial" panose="020B0604020202020204" pitchFamily="34" charset="0"/>
              <a:buChar char="•"/>
            </a:pPr>
            <a:r>
              <a:rPr lang="fr-FR" dirty="0">
                <a:solidFill>
                  <a:srgbClr val="008000"/>
                </a:solidFill>
              </a:rPr>
              <a:t>Formations: sur les technique de restauration forestière</a:t>
            </a:r>
          </a:p>
          <a:p>
            <a:pPr marL="285750" indent="-285750">
              <a:buFont typeface="Arial" panose="020B0604020202020204" pitchFamily="34" charset="0"/>
              <a:buChar char="•"/>
            </a:pPr>
            <a:r>
              <a:rPr lang="fr-FR" dirty="0">
                <a:solidFill>
                  <a:srgbClr val="008000"/>
                </a:solidFill>
              </a:rPr>
              <a:t>Formations: sur les techniques de sensibilisation, éducation, formateurs, vulgarisation agricole. </a:t>
            </a:r>
          </a:p>
        </p:txBody>
      </p:sp>
      <p:sp>
        <p:nvSpPr>
          <p:cNvPr id="8" name="ZoneTexte 7"/>
          <p:cNvSpPr txBox="1"/>
          <p:nvPr/>
        </p:nvSpPr>
        <p:spPr>
          <a:xfrm>
            <a:off x="9523141" y="782377"/>
            <a:ext cx="2509025" cy="2585323"/>
          </a:xfrm>
          <a:prstGeom prst="rect">
            <a:avLst/>
          </a:prstGeom>
          <a:noFill/>
        </p:spPr>
        <p:txBody>
          <a:bodyPr wrap="square" rtlCol="0">
            <a:spAutoFit/>
          </a:bodyPr>
          <a:lstStyle/>
          <a:p>
            <a:r>
              <a:rPr lang="fr-FR" dirty="0">
                <a:solidFill>
                  <a:srgbClr val="008000"/>
                </a:solidFill>
              </a:rPr>
              <a:t>Présentation équipes restaurateurs:</a:t>
            </a:r>
          </a:p>
          <a:p>
            <a:r>
              <a:rPr lang="fr-FR" dirty="0">
                <a:solidFill>
                  <a:srgbClr val="008000"/>
                </a:solidFill>
              </a:rPr>
              <a:t> </a:t>
            </a:r>
            <a:endParaRPr lang="fr-FR" dirty="0" smtClean="0">
              <a:solidFill>
                <a:srgbClr val="008000"/>
              </a:solidFill>
            </a:endParaRPr>
          </a:p>
          <a:p>
            <a:pPr marL="342900" indent="-342900">
              <a:buFont typeface="+mj-lt"/>
              <a:buAutoNum type="arabicPeriod"/>
            </a:pPr>
            <a:r>
              <a:rPr lang="fr-FR" dirty="0" smtClean="0">
                <a:solidFill>
                  <a:srgbClr val="008000"/>
                </a:solidFill>
              </a:rPr>
              <a:t>pépiniéristes</a:t>
            </a:r>
            <a:r>
              <a:rPr lang="fr-FR" dirty="0">
                <a:solidFill>
                  <a:srgbClr val="008000"/>
                </a:solidFill>
              </a:rPr>
              <a:t/>
            </a:r>
            <a:br>
              <a:rPr lang="fr-FR" dirty="0">
                <a:solidFill>
                  <a:srgbClr val="008000"/>
                </a:solidFill>
              </a:rPr>
            </a:br>
            <a:r>
              <a:rPr lang="fr-FR" dirty="0" smtClean="0">
                <a:solidFill>
                  <a:srgbClr val="008000"/>
                </a:solidFill>
              </a:rPr>
              <a:t> </a:t>
            </a:r>
            <a:r>
              <a:rPr lang="fr-FR" dirty="0">
                <a:solidFill>
                  <a:srgbClr val="008000"/>
                </a:solidFill>
              </a:rPr>
              <a:t>agents restaurateurs MFG</a:t>
            </a:r>
          </a:p>
          <a:p>
            <a:pPr marL="342900" indent="-342900">
              <a:buFont typeface="+mj-lt"/>
              <a:buAutoNum type="arabicPeriod"/>
            </a:pPr>
            <a:r>
              <a:rPr lang="fr-FR" dirty="0">
                <a:solidFill>
                  <a:srgbClr val="008000"/>
                </a:solidFill>
              </a:rPr>
              <a:t>1 superviseur</a:t>
            </a:r>
          </a:p>
          <a:p>
            <a:pPr marL="342900" indent="-342900">
              <a:buFont typeface="+mj-lt"/>
              <a:buAutoNum type="arabicPeriod"/>
            </a:pPr>
            <a:r>
              <a:rPr lang="fr-FR" dirty="0">
                <a:solidFill>
                  <a:srgbClr val="008000"/>
                </a:solidFill>
              </a:rPr>
              <a:t>1 Coordinateur</a:t>
            </a:r>
          </a:p>
          <a:p>
            <a:pPr marL="342900" indent="-342900">
              <a:buFont typeface="+mj-lt"/>
              <a:buAutoNum type="arabicPeriod"/>
            </a:pPr>
            <a:r>
              <a:rPr lang="fr-FR" dirty="0">
                <a:solidFill>
                  <a:srgbClr val="008000"/>
                </a:solidFill>
              </a:rPr>
              <a:t>1 Manager</a:t>
            </a:r>
          </a:p>
        </p:txBody>
      </p:sp>
    </p:spTree>
    <p:extLst>
      <p:ext uri="{BB962C8B-B14F-4D97-AF65-F5344CB8AC3E}">
        <p14:creationId xmlns:p14="http://schemas.microsoft.com/office/powerpoint/2010/main" val="13012884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47223" y="159846"/>
            <a:ext cx="715537" cy="331826"/>
          </a:xfrm>
        </p:spPr>
        <p:txBody>
          <a:bodyPr/>
          <a:lstStyle/>
          <a:p>
            <a:fld id="{814B13E8-1059-4FEE-952E-0153852B3488}" type="slidenum">
              <a:rPr lang="fr-FR" smtClean="0"/>
              <a:t>37</a:t>
            </a:fld>
            <a:endParaRPr lang="fr-FR"/>
          </a:p>
        </p:txBody>
      </p:sp>
      <p:sp>
        <p:nvSpPr>
          <p:cNvPr id="4" name="Rectangle 3"/>
          <p:cNvSpPr/>
          <p:nvPr/>
        </p:nvSpPr>
        <p:spPr>
          <a:xfrm>
            <a:off x="247223" y="550616"/>
            <a:ext cx="2642134" cy="369332"/>
          </a:xfrm>
          <a:prstGeom prst="rect">
            <a:avLst/>
          </a:prstGeom>
        </p:spPr>
        <p:txBody>
          <a:bodyPr wrap="none">
            <a:spAutoFit/>
          </a:bodyPr>
          <a:lstStyle/>
          <a:p>
            <a:r>
              <a:rPr lang="fr-FR" dirty="0">
                <a:solidFill>
                  <a:srgbClr val="008000"/>
                </a:solidFill>
              </a:rPr>
              <a:t>1quater. </a:t>
            </a:r>
            <a:r>
              <a:rPr lang="fr-FR" b="1" dirty="0">
                <a:solidFill>
                  <a:srgbClr val="008000"/>
                </a:solidFill>
              </a:rPr>
              <a:t>Gestion </a:t>
            </a:r>
            <a:r>
              <a:rPr lang="fr-FR" b="1" dirty="0" smtClean="0">
                <a:solidFill>
                  <a:srgbClr val="008000"/>
                </a:solidFill>
              </a:rPr>
              <a:t>humaine</a:t>
            </a:r>
            <a:endParaRPr lang="fr-FR" b="1" dirty="0">
              <a:solidFill>
                <a:srgbClr val="008000"/>
              </a:solidFill>
            </a:endParaRPr>
          </a:p>
        </p:txBody>
      </p:sp>
      <p:sp>
        <p:nvSpPr>
          <p:cNvPr id="5" name="ZoneTexte 4"/>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6" name="ZoneTexte 5"/>
          <p:cNvSpPr txBox="1"/>
          <p:nvPr/>
        </p:nvSpPr>
        <p:spPr>
          <a:xfrm>
            <a:off x="208437" y="978892"/>
            <a:ext cx="5361839" cy="367990"/>
          </a:xfrm>
          <a:prstGeom prst="rect">
            <a:avLst/>
          </a:prstGeom>
          <a:noFill/>
        </p:spPr>
        <p:txBody>
          <a:bodyPr wrap="square" rtlCol="0">
            <a:spAutoFit/>
          </a:bodyPr>
          <a:lstStyle/>
          <a:p>
            <a:r>
              <a:rPr lang="fr-FR" b="1" dirty="0" smtClean="0">
                <a:solidFill>
                  <a:srgbClr val="008000"/>
                </a:solidFill>
              </a:rPr>
              <a:t>Problème et solutions proposées pour le résoudre</a:t>
            </a:r>
            <a:endParaRPr lang="fr-FR" b="1" dirty="0">
              <a:solidFill>
                <a:srgbClr val="008000"/>
              </a:solidFill>
            </a:endParaRPr>
          </a:p>
        </p:txBody>
      </p:sp>
      <p:sp>
        <p:nvSpPr>
          <p:cNvPr id="3" name="Rectangle 2"/>
          <p:cNvSpPr/>
          <p:nvPr/>
        </p:nvSpPr>
        <p:spPr>
          <a:xfrm>
            <a:off x="247223" y="1464770"/>
            <a:ext cx="2112501" cy="369332"/>
          </a:xfrm>
          <a:prstGeom prst="rect">
            <a:avLst/>
          </a:prstGeom>
        </p:spPr>
        <p:txBody>
          <a:bodyPr wrap="none">
            <a:spAutoFit/>
          </a:bodyPr>
          <a:lstStyle/>
          <a:p>
            <a:r>
              <a:rPr lang="fr-FR" dirty="0">
                <a:solidFill>
                  <a:srgbClr val="FF0000"/>
                </a:solidFill>
              </a:rPr>
              <a:t>La </a:t>
            </a:r>
            <a:r>
              <a:rPr lang="fr-FR" b="1" dirty="0">
                <a:solidFill>
                  <a:srgbClr val="FF0000"/>
                </a:solidFill>
              </a:rPr>
              <a:t>question </a:t>
            </a:r>
            <a:r>
              <a:rPr lang="fr-FR" b="1" dirty="0" smtClean="0">
                <a:solidFill>
                  <a:srgbClr val="FF0000"/>
                </a:solidFill>
              </a:rPr>
              <a:t>foncière</a:t>
            </a:r>
          </a:p>
        </p:txBody>
      </p:sp>
      <p:sp>
        <p:nvSpPr>
          <p:cNvPr id="7" name="ZoneTexte 6"/>
          <p:cNvSpPr txBox="1"/>
          <p:nvPr/>
        </p:nvSpPr>
        <p:spPr>
          <a:xfrm>
            <a:off x="247223" y="2228989"/>
            <a:ext cx="11712217" cy="1477328"/>
          </a:xfrm>
          <a:prstGeom prst="rect">
            <a:avLst/>
          </a:prstGeom>
          <a:noFill/>
        </p:spPr>
        <p:txBody>
          <a:bodyPr wrap="square" rtlCol="0">
            <a:spAutoFit/>
          </a:bodyPr>
          <a:lstStyle/>
          <a:p>
            <a:pPr algn="just"/>
            <a:r>
              <a:rPr lang="fr-FR" dirty="0" smtClean="0">
                <a:solidFill>
                  <a:srgbClr val="008000"/>
                </a:solidFill>
              </a:rPr>
              <a:t> </a:t>
            </a:r>
          </a:p>
          <a:p>
            <a:pPr algn="just"/>
            <a:r>
              <a:rPr lang="fr-FR" u="sng" dirty="0" smtClean="0">
                <a:solidFill>
                  <a:srgbClr val="008000"/>
                </a:solidFill>
              </a:rPr>
              <a:t>Solutions</a:t>
            </a:r>
            <a:r>
              <a:rPr lang="fr-FR" dirty="0" smtClean="0">
                <a:solidFill>
                  <a:srgbClr val="008000"/>
                </a:solidFill>
              </a:rPr>
              <a:t> :</a:t>
            </a:r>
          </a:p>
          <a:p>
            <a:pPr algn="just"/>
            <a:endParaRPr lang="fr-FR" dirty="0" smtClean="0">
              <a:solidFill>
                <a:srgbClr val="008000"/>
              </a:solidFill>
            </a:endParaRPr>
          </a:p>
          <a:p>
            <a:pPr marL="342900" lvl="2" indent="-342900" algn="just">
              <a:buFont typeface="+mj-lt"/>
              <a:buAutoNum type="arabicPeriod"/>
            </a:pPr>
            <a:r>
              <a:rPr lang="fr-FR" dirty="0">
                <a:solidFill>
                  <a:srgbClr val="008000"/>
                </a:solidFill>
              </a:rPr>
              <a:t>Obtention de terrain de </a:t>
            </a:r>
            <a:r>
              <a:rPr lang="fr-FR" dirty="0" smtClean="0">
                <a:solidFill>
                  <a:srgbClr val="008000"/>
                </a:solidFill>
              </a:rPr>
              <a:t>reboisement </a:t>
            </a:r>
            <a:r>
              <a:rPr lang="fr-FR" dirty="0">
                <a:solidFill>
                  <a:srgbClr val="008000"/>
                </a:solidFill>
              </a:rPr>
              <a:t>titré et borné, </a:t>
            </a:r>
            <a:r>
              <a:rPr lang="fr-FR" dirty="0" smtClean="0">
                <a:solidFill>
                  <a:srgbClr val="008000"/>
                </a:solidFill>
              </a:rPr>
              <a:t>auprès des autorités.</a:t>
            </a:r>
          </a:p>
          <a:p>
            <a:pPr marL="342900" lvl="2" indent="-342900" algn="just">
              <a:buFont typeface="+mj-lt"/>
              <a:buAutoNum type="arabicPeriod"/>
            </a:pPr>
            <a:r>
              <a:rPr lang="fr-FR" dirty="0" smtClean="0">
                <a:solidFill>
                  <a:srgbClr val="008000"/>
                </a:solidFill>
              </a:rPr>
              <a:t>Ou achat d’un terrain </a:t>
            </a:r>
            <a:r>
              <a:rPr lang="fr-FR" dirty="0">
                <a:solidFill>
                  <a:srgbClr val="008000"/>
                </a:solidFill>
              </a:rPr>
              <a:t>titré </a:t>
            </a:r>
            <a:r>
              <a:rPr lang="fr-FR" dirty="0" smtClean="0">
                <a:solidFill>
                  <a:srgbClr val="008000"/>
                </a:solidFill>
              </a:rPr>
              <a:t>et borné, par URUV.</a:t>
            </a:r>
            <a:endParaRPr lang="fr-FR" dirty="0">
              <a:solidFill>
                <a:srgbClr val="008000"/>
              </a:solidFill>
            </a:endParaRPr>
          </a:p>
        </p:txBody>
      </p:sp>
    </p:spTree>
    <p:extLst>
      <p:ext uri="{BB962C8B-B14F-4D97-AF65-F5344CB8AC3E}">
        <p14:creationId xmlns:p14="http://schemas.microsoft.com/office/powerpoint/2010/main" val="22551959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47223" y="159846"/>
            <a:ext cx="715537" cy="331826"/>
          </a:xfrm>
        </p:spPr>
        <p:txBody>
          <a:bodyPr/>
          <a:lstStyle/>
          <a:p>
            <a:fld id="{814B13E8-1059-4FEE-952E-0153852B3488}" type="slidenum">
              <a:rPr lang="fr-FR" smtClean="0"/>
              <a:t>38</a:t>
            </a:fld>
            <a:endParaRPr lang="fr-FR"/>
          </a:p>
        </p:txBody>
      </p:sp>
      <p:sp>
        <p:nvSpPr>
          <p:cNvPr id="4" name="Rectangle 3"/>
          <p:cNvSpPr/>
          <p:nvPr/>
        </p:nvSpPr>
        <p:spPr>
          <a:xfrm>
            <a:off x="247223" y="550616"/>
            <a:ext cx="2642134" cy="369332"/>
          </a:xfrm>
          <a:prstGeom prst="rect">
            <a:avLst/>
          </a:prstGeom>
        </p:spPr>
        <p:txBody>
          <a:bodyPr wrap="none">
            <a:spAutoFit/>
          </a:bodyPr>
          <a:lstStyle/>
          <a:p>
            <a:r>
              <a:rPr lang="fr-FR" dirty="0">
                <a:solidFill>
                  <a:srgbClr val="008000"/>
                </a:solidFill>
              </a:rPr>
              <a:t>1quater. </a:t>
            </a:r>
            <a:r>
              <a:rPr lang="fr-FR" b="1" dirty="0">
                <a:solidFill>
                  <a:srgbClr val="008000"/>
                </a:solidFill>
              </a:rPr>
              <a:t>Gestion </a:t>
            </a:r>
            <a:r>
              <a:rPr lang="fr-FR" b="1" dirty="0" smtClean="0">
                <a:solidFill>
                  <a:srgbClr val="008000"/>
                </a:solidFill>
              </a:rPr>
              <a:t>humaine</a:t>
            </a:r>
            <a:endParaRPr lang="fr-FR" b="1" dirty="0">
              <a:solidFill>
                <a:srgbClr val="008000"/>
              </a:solidFill>
            </a:endParaRPr>
          </a:p>
        </p:txBody>
      </p:sp>
      <p:sp>
        <p:nvSpPr>
          <p:cNvPr id="5" name="ZoneTexte 4"/>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6" name="ZoneTexte 5"/>
          <p:cNvSpPr txBox="1"/>
          <p:nvPr/>
        </p:nvSpPr>
        <p:spPr>
          <a:xfrm>
            <a:off x="208437" y="978892"/>
            <a:ext cx="5361839" cy="367990"/>
          </a:xfrm>
          <a:prstGeom prst="rect">
            <a:avLst/>
          </a:prstGeom>
          <a:noFill/>
        </p:spPr>
        <p:txBody>
          <a:bodyPr wrap="square" rtlCol="0">
            <a:spAutoFit/>
          </a:bodyPr>
          <a:lstStyle/>
          <a:p>
            <a:r>
              <a:rPr lang="fr-FR" b="1" dirty="0" smtClean="0">
                <a:solidFill>
                  <a:srgbClr val="008000"/>
                </a:solidFill>
              </a:rPr>
              <a:t>Problème et solutions proposées pour le résoudre</a:t>
            </a:r>
            <a:endParaRPr lang="fr-FR" b="1" dirty="0">
              <a:solidFill>
                <a:srgbClr val="008000"/>
              </a:solidFill>
            </a:endParaRPr>
          </a:p>
        </p:txBody>
      </p:sp>
      <p:sp>
        <p:nvSpPr>
          <p:cNvPr id="3" name="Rectangle 2"/>
          <p:cNvSpPr/>
          <p:nvPr/>
        </p:nvSpPr>
        <p:spPr>
          <a:xfrm>
            <a:off x="247222" y="1464770"/>
            <a:ext cx="8651451" cy="4247317"/>
          </a:xfrm>
          <a:prstGeom prst="rect">
            <a:avLst/>
          </a:prstGeom>
        </p:spPr>
        <p:txBody>
          <a:bodyPr wrap="square">
            <a:spAutoFit/>
          </a:bodyPr>
          <a:lstStyle/>
          <a:p>
            <a:pPr algn="just"/>
            <a:r>
              <a:rPr lang="fr-FR" b="1" u="sng" dirty="0" smtClean="0">
                <a:solidFill>
                  <a:srgbClr val="FF0000"/>
                </a:solidFill>
              </a:rPr>
              <a:t>Problème</a:t>
            </a:r>
            <a:r>
              <a:rPr lang="fr-FR" dirty="0" smtClean="0">
                <a:solidFill>
                  <a:srgbClr val="FF0000"/>
                </a:solidFill>
              </a:rPr>
              <a:t> :</a:t>
            </a:r>
          </a:p>
          <a:p>
            <a:pPr algn="just"/>
            <a:endParaRPr lang="fr-FR" dirty="0">
              <a:solidFill>
                <a:srgbClr val="FF0000"/>
              </a:solidFill>
            </a:endParaRPr>
          </a:p>
          <a:p>
            <a:pPr algn="just"/>
            <a:r>
              <a:rPr lang="fr-FR" dirty="0" smtClean="0">
                <a:solidFill>
                  <a:srgbClr val="FF0000"/>
                </a:solidFill>
              </a:rPr>
              <a:t>La </a:t>
            </a:r>
            <a:r>
              <a:rPr lang="fr-FR" dirty="0">
                <a:solidFill>
                  <a:srgbClr val="FF0000"/>
                </a:solidFill>
              </a:rPr>
              <a:t>plupart des terrains réservés pour la reforestation sont des terrains vraiment dégradés et stériles </a:t>
            </a:r>
            <a:r>
              <a:rPr lang="fr-FR" dirty="0" smtClean="0">
                <a:solidFill>
                  <a:srgbClr val="FF0000"/>
                </a:solidFill>
              </a:rPr>
              <a:t>(ils demandent </a:t>
            </a:r>
            <a:r>
              <a:rPr lang="fr-FR" dirty="0">
                <a:solidFill>
                  <a:srgbClr val="FF0000"/>
                </a:solidFill>
              </a:rPr>
              <a:t>beaucoup d’efforts et d’investissements</a:t>
            </a:r>
            <a:r>
              <a:rPr lang="fr-FR" dirty="0" smtClean="0">
                <a:solidFill>
                  <a:srgbClr val="FF0000"/>
                </a:solidFill>
              </a:rPr>
              <a:t>) (terrains d’orpaillage, friches minières …). </a:t>
            </a:r>
            <a:r>
              <a:rPr lang="fr-FR" dirty="0" smtClean="0">
                <a:solidFill>
                  <a:srgbClr val="FF0000"/>
                </a:solidFill>
                <a:latin typeface="Calibri" panose="020F0502020204030204" pitchFamily="34" charset="0"/>
                <a:cs typeface="Arial" panose="020B0604020202020204" pitchFamily="34" charset="0"/>
              </a:rPr>
              <a:t>Souvent aussi le sol </a:t>
            </a:r>
            <a:r>
              <a:rPr lang="en-GB" dirty="0" smtClean="0">
                <a:solidFill>
                  <a:srgbClr val="FF0000"/>
                </a:solidFill>
                <a:latin typeface="Calibri" panose="020F0502020204030204" pitchFamily="34" charset="0"/>
                <a:ea typeface="Times New Roman" panose="02020603050405020304" pitchFamily="18" charset="0"/>
                <a:cs typeface="Arial" panose="020B0604020202020204" pitchFamily="34" charset="0"/>
              </a:rPr>
              <a:t>– de la laterite </a:t>
            </a:r>
            <a:r>
              <a:rPr lang="en-GB" dirty="0">
                <a:solidFill>
                  <a:srgbClr val="FF0000"/>
                </a:solidFill>
                <a:latin typeface="Calibri" panose="020F0502020204030204" pitchFamily="34" charset="0"/>
                <a:ea typeface="Times New Roman" panose="02020603050405020304" pitchFamily="18" charset="0"/>
                <a:cs typeface="Arial" panose="020B0604020202020204" pitchFamily="34" charset="0"/>
              </a:rPr>
              <a:t>rouge </a:t>
            </a:r>
            <a:r>
              <a:rPr lang="fr-FR" dirty="0" smtClean="0">
                <a:solidFill>
                  <a:srgbClr val="FF0000"/>
                </a:solidFill>
                <a:latin typeface="Calibri" panose="020F0502020204030204" pitchFamily="34" charset="0"/>
                <a:ea typeface="Times New Roman" panose="02020603050405020304" pitchFamily="18" charset="0"/>
                <a:cs typeface="Arial" panose="020B0604020202020204" pitchFamily="34" charset="0"/>
              </a:rPr>
              <a:t>_ est acide et contient de l’argile.</a:t>
            </a:r>
            <a:endParaRPr lang="fr-FR" dirty="0" smtClean="0">
              <a:solidFill>
                <a:srgbClr val="FF0000"/>
              </a:solidFill>
              <a:latin typeface="Calibri" panose="020F0502020204030204" pitchFamily="34" charset="0"/>
              <a:cs typeface="Arial" panose="020B0604020202020204" pitchFamily="34" charset="0"/>
            </a:endParaRPr>
          </a:p>
          <a:p>
            <a:endParaRPr lang="fr-FR" dirty="0" smtClean="0">
              <a:solidFill>
                <a:srgbClr val="008000"/>
              </a:solidFill>
            </a:endParaRPr>
          </a:p>
          <a:p>
            <a:r>
              <a:rPr lang="fr-FR" u="sng" dirty="0" smtClean="0">
                <a:solidFill>
                  <a:srgbClr val="008000"/>
                </a:solidFill>
              </a:rPr>
              <a:t>Solutions</a:t>
            </a:r>
            <a:r>
              <a:rPr lang="fr-FR" dirty="0" smtClean="0">
                <a:solidFill>
                  <a:srgbClr val="008000"/>
                </a:solidFill>
              </a:rPr>
              <a:t> :</a:t>
            </a:r>
          </a:p>
          <a:p>
            <a:endParaRPr lang="fr-FR" dirty="0" smtClean="0">
              <a:solidFill>
                <a:srgbClr val="008000"/>
              </a:solidFill>
            </a:endParaRPr>
          </a:p>
          <a:p>
            <a:pPr marL="285750" indent="-285750">
              <a:buFont typeface="Arial" panose="020B0604020202020204" pitchFamily="34" charset="0"/>
              <a:buChar char="•"/>
            </a:pPr>
            <a:r>
              <a:rPr lang="fr-FR" dirty="0">
                <a:solidFill>
                  <a:srgbClr val="008000"/>
                </a:solidFill>
              </a:rPr>
              <a:t>Apport des composts dans les pépinières (</a:t>
            </a:r>
            <a:r>
              <a:rPr lang="fr-FR" dirty="0">
                <a:solidFill>
                  <a:srgbClr val="008000"/>
                </a:solidFill>
                <a:latin typeface="Calibri" panose="020F0502020204030204" pitchFamily="34" charset="0"/>
              </a:rPr>
              <a:t>à</a:t>
            </a:r>
            <a:r>
              <a:rPr lang="fr-FR" dirty="0">
                <a:solidFill>
                  <a:srgbClr val="008000"/>
                </a:solidFill>
              </a:rPr>
              <a:t> base de débris de végétaux et de fumier de </a:t>
            </a:r>
            <a:r>
              <a:rPr lang="fr-FR" dirty="0" smtClean="0">
                <a:solidFill>
                  <a:srgbClr val="008000"/>
                </a:solidFill>
              </a:rPr>
              <a:t>zébu ou/et de poules).</a:t>
            </a:r>
            <a:endParaRPr lang="fr-FR" dirty="0">
              <a:solidFill>
                <a:srgbClr val="008000"/>
              </a:solidFill>
            </a:endParaRPr>
          </a:p>
          <a:p>
            <a:pPr marL="285750" indent="-285750">
              <a:buFont typeface="Arial" panose="020B0604020202020204" pitchFamily="34" charset="0"/>
              <a:buChar char="•"/>
            </a:pPr>
            <a:r>
              <a:rPr lang="fr-FR" dirty="0">
                <a:solidFill>
                  <a:srgbClr val="008000"/>
                </a:solidFill>
              </a:rPr>
              <a:t>(terreau pour remplissage des pots et plate bande pour le semis</a:t>
            </a:r>
            <a:r>
              <a:rPr lang="fr-FR" dirty="0" smtClean="0">
                <a:solidFill>
                  <a:srgbClr val="008000"/>
                </a:solidFill>
              </a:rPr>
              <a:t>).</a:t>
            </a:r>
          </a:p>
          <a:p>
            <a:pPr marL="285750" indent="-285750">
              <a:buFont typeface="Arial" panose="020B0604020202020204" pitchFamily="34" charset="0"/>
              <a:buChar char="•"/>
            </a:pPr>
            <a:r>
              <a:rPr lang="fr-FR" dirty="0" smtClean="0">
                <a:solidFill>
                  <a:srgbClr val="008000"/>
                </a:solidFill>
              </a:rPr>
              <a:t>Choisir des espèces plus faciles à cultiver (</a:t>
            </a:r>
            <a:r>
              <a:rPr lang="fr-FR" dirty="0" err="1" smtClean="0">
                <a:solidFill>
                  <a:srgbClr val="008000"/>
                </a:solidFill>
              </a:rPr>
              <a:t>Ramy</a:t>
            </a:r>
            <a:r>
              <a:rPr lang="fr-FR" dirty="0" smtClean="0">
                <a:solidFill>
                  <a:srgbClr val="008000"/>
                </a:solidFill>
              </a:rPr>
              <a:t> (</a:t>
            </a:r>
            <a:r>
              <a:rPr lang="fr-FR" i="1" dirty="0" err="1" smtClean="0">
                <a:solidFill>
                  <a:srgbClr val="008000"/>
                </a:solidFill>
              </a:rPr>
              <a:t>Canarium</a:t>
            </a:r>
            <a:r>
              <a:rPr lang="fr-FR" i="1" dirty="0" smtClean="0">
                <a:solidFill>
                  <a:srgbClr val="008000"/>
                </a:solidFill>
              </a:rPr>
              <a:t> </a:t>
            </a:r>
            <a:r>
              <a:rPr lang="fr-FR" i="1" dirty="0" err="1" smtClean="0">
                <a:solidFill>
                  <a:srgbClr val="008000"/>
                </a:solidFill>
              </a:rPr>
              <a:t>sp</a:t>
            </a:r>
            <a:r>
              <a:rPr lang="fr-FR" dirty="0">
                <a:solidFill>
                  <a:srgbClr val="008000"/>
                </a:solidFill>
              </a:rPr>
              <a:t>.), </a:t>
            </a:r>
            <a:r>
              <a:rPr lang="fr-FR" dirty="0" err="1">
                <a:solidFill>
                  <a:srgbClr val="008000"/>
                </a:solidFill>
              </a:rPr>
              <a:t>Tavolo</a:t>
            </a:r>
            <a:r>
              <a:rPr lang="fr-FR" dirty="0">
                <a:solidFill>
                  <a:srgbClr val="008000"/>
                </a:solidFill>
              </a:rPr>
              <a:t>, </a:t>
            </a:r>
            <a:r>
              <a:rPr lang="fr-FR" dirty="0" err="1">
                <a:solidFill>
                  <a:srgbClr val="008000"/>
                </a:solidFill>
              </a:rPr>
              <a:t>Sandramy</a:t>
            </a:r>
            <a:r>
              <a:rPr lang="fr-FR" dirty="0">
                <a:solidFill>
                  <a:srgbClr val="008000"/>
                </a:solidFill>
              </a:rPr>
              <a:t>, </a:t>
            </a:r>
            <a:r>
              <a:rPr lang="fr-FR" dirty="0" err="1">
                <a:solidFill>
                  <a:srgbClr val="008000"/>
                </a:solidFill>
              </a:rPr>
              <a:t>Maka</a:t>
            </a:r>
            <a:r>
              <a:rPr lang="fr-FR" dirty="0">
                <a:solidFill>
                  <a:srgbClr val="008000"/>
                </a:solidFill>
              </a:rPr>
              <a:t>, </a:t>
            </a:r>
            <a:r>
              <a:rPr lang="fr-FR" dirty="0" err="1">
                <a:solidFill>
                  <a:srgbClr val="008000"/>
                </a:solidFill>
              </a:rPr>
              <a:t>Harina</a:t>
            </a:r>
            <a:r>
              <a:rPr lang="fr-FR" dirty="0">
                <a:solidFill>
                  <a:srgbClr val="008000"/>
                </a:solidFill>
              </a:rPr>
              <a:t>, </a:t>
            </a:r>
            <a:r>
              <a:rPr lang="fr-FR" dirty="0" err="1">
                <a:solidFill>
                  <a:srgbClr val="008000"/>
                </a:solidFill>
              </a:rPr>
              <a:t>Ramandriona</a:t>
            </a:r>
            <a:r>
              <a:rPr lang="fr-FR" dirty="0">
                <a:solidFill>
                  <a:srgbClr val="008000"/>
                </a:solidFill>
              </a:rPr>
              <a:t>, </a:t>
            </a:r>
            <a:r>
              <a:rPr lang="fr-FR" dirty="0" err="1">
                <a:solidFill>
                  <a:srgbClr val="008000"/>
                </a:solidFill>
              </a:rPr>
              <a:t>Voamboana</a:t>
            </a:r>
            <a:r>
              <a:rPr lang="fr-FR" dirty="0">
                <a:solidFill>
                  <a:srgbClr val="008000"/>
                </a:solidFill>
              </a:rPr>
              <a:t>, </a:t>
            </a:r>
            <a:r>
              <a:rPr lang="fr-FR" dirty="0" err="1">
                <a:solidFill>
                  <a:srgbClr val="008000"/>
                </a:solidFill>
              </a:rPr>
              <a:t>Harongana</a:t>
            </a:r>
            <a:r>
              <a:rPr lang="fr-FR" dirty="0">
                <a:solidFill>
                  <a:srgbClr val="008000"/>
                </a:solidFill>
              </a:rPr>
              <a:t> </a:t>
            </a:r>
            <a:r>
              <a:rPr lang="fr-FR" dirty="0" smtClean="0">
                <a:solidFill>
                  <a:srgbClr val="008000"/>
                </a:solidFill>
              </a:rPr>
              <a:t>…).</a:t>
            </a:r>
          </a:p>
          <a:p>
            <a:pPr marL="285750" indent="-285750">
              <a:buFont typeface="Arial" panose="020B0604020202020204" pitchFamily="34" charset="0"/>
              <a:buChar char="•"/>
            </a:pPr>
            <a:r>
              <a:rPr lang="fr-FR" dirty="0" smtClean="0">
                <a:solidFill>
                  <a:srgbClr val="008000"/>
                </a:solidFill>
              </a:rPr>
              <a:t>Production des plantules d’espèces autochtones, poussant aux alentours.</a:t>
            </a:r>
            <a:endParaRPr lang="fr-FR" dirty="0">
              <a:solidFill>
                <a:srgbClr val="00800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2330" y="3980046"/>
            <a:ext cx="2076450" cy="1562100"/>
          </a:xfrm>
          <a:prstGeom prst="rect">
            <a:avLst/>
          </a:prstGeom>
        </p:spPr>
      </p:pic>
      <p:sp>
        <p:nvSpPr>
          <p:cNvPr id="8" name="ZoneTexte 7"/>
          <p:cNvSpPr txBox="1"/>
          <p:nvPr/>
        </p:nvSpPr>
        <p:spPr>
          <a:xfrm>
            <a:off x="9448801" y="5563729"/>
            <a:ext cx="2386360" cy="1015663"/>
          </a:xfrm>
          <a:prstGeom prst="rect">
            <a:avLst/>
          </a:prstGeom>
          <a:noFill/>
        </p:spPr>
        <p:txBody>
          <a:bodyPr wrap="square" rtlCol="0">
            <a:spAutoFit/>
          </a:bodyPr>
          <a:lstStyle/>
          <a:p>
            <a:pPr algn="ctr"/>
            <a:r>
              <a:rPr lang="fr-FR" sz="1200" dirty="0" smtClean="0">
                <a:solidFill>
                  <a:srgbClr val="008000"/>
                </a:solidFill>
              </a:rPr>
              <a:t>Source image : </a:t>
            </a:r>
            <a:r>
              <a:rPr lang="fr-FR" sz="1200" dirty="0">
                <a:solidFill>
                  <a:srgbClr val="007B57"/>
                </a:solidFill>
                <a:effectLst>
                  <a:outerShdw blurRad="50800" dist="38100" dir="2700000" algn="tl" rotWithShape="0">
                    <a:prstClr val="black">
                      <a:alpha val="40000"/>
                    </a:prstClr>
                  </a:outerShdw>
                </a:effectLst>
              </a:rPr>
              <a:t>Projet de conservation </a:t>
            </a:r>
            <a:r>
              <a:rPr lang="fr-FR" sz="1200" dirty="0">
                <a:solidFill>
                  <a:srgbClr val="007B57"/>
                </a:solidFill>
                <a:effectLst>
                  <a:outerShdw blurRad="50800" dist="38100" dir="2700000" algn="tl" rotWithShape="0">
                    <a:prstClr val="black">
                      <a:alpha val="40000"/>
                    </a:prstClr>
                  </a:outerShdw>
                </a:effectLst>
                <a:latin typeface="Calibri" panose="020F0502020204030204" pitchFamily="34" charset="0"/>
              </a:rPr>
              <a:t>à</a:t>
            </a:r>
            <a:r>
              <a:rPr lang="fr-FR" sz="1200" dirty="0">
                <a:solidFill>
                  <a:srgbClr val="007B57"/>
                </a:solidFill>
                <a:effectLst>
                  <a:outerShdw blurRad="50800" dist="38100" dir="2700000" algn="tl" rotWithShape="0">
                    <a:prstClr val="black">
                      <a:alpha val="40000"/>
                    </a:prstClr>
                  </a:outerShdw>
                </a:effectLst>
              </a:rPr>
              <a:t> base communautaire de la forêt de </a:t>
            </a:r>
            <a:r>
              <a:rPr lang="fr-FR" sz="1200" dirty="0" err="1">
                <a:solidFill>
                  <a:srgbClr val="007B57"/>
                </a:solidFill>
                <a:effectLst>
                  <a:outerShdw blurRad="50800" dist="38100" dir="2700000" algn="tl" rotWithShape="0">
                    <a:prstClr val="black">
                      <a:alpha val="40000"/>
                    </a:prstClr>
                  </a:outerShdw>
                </a:effectLst>
              </a:rPr>
              <a:t>Vohibe</a:t>
            </a:r>
            <a:r>
              <a:rPr lang="fr-FR" sz="1200" dirty="0">
                <a:solidFill>
                  <a:srgbClr val="007B57"/>
                </a:solidFill>
                <a:effectLst>
                  <a:outerShdw blurRad="50800" dist="38100" dir="2700000" algn="tl" rotWithShape="0">
                    <a:prstClr val="black">
                      <a:alpha val="40000"/>
                    </a:prstClr>
                  </a:outerShdw>
                </a:effectLst>
              </a:rPr>
              <a:t>- </a:t>
            </a:r>
            <a:r>
              <a:rPr lang="fr-FR" sz="1200" dirty="0" err="1" smtClean="0">
                <a:solidFill>
                  <a:srgbClr val="007B57"/>
                </a:solidFill>
                <a:effectLst>
                  <a:outerShdw blurRad="50800" dist="38100" dir="2700000" algn="tl" rotWithShape="0">
                    <a:prstClr val="black">
                      <a:alpha val="40000"/>
                    </a:prstClr>
                  </a:outerShdw>
                </a:effectLst>
              </a:rPr>
              <a:t>Ambalabe</a:t>
            </a:r>
            <a:r>
              <a:rPr lang="fr-FR" sz="1200" dirty="0" smtClean="0">
                <a:solidFill>
                  <a:srgbClr val="007B57"/>
                </a:solidFill>
                <a:effectLst>
                  <a:outerShdw blurRad="50800" dist="38100" dir="2700000" algn="tl" rotWithShape="0">
                    <a:prstClr val="black">
                      <a:alpha val="40000"/>
                    </a:prstClr>
                  </a:outerShdw>
                </a:effectLst>
              </a:rPr>
              <a:t> (Missouri </a:t>
            </a:r>
            <a:r>
              <a:rPr lang="fr-FR" sz="1200" dirty="0" err="1" smtClean="0">
                <a:solidFill>
                  <a:srgbClr val="007B57"/>
                </a:solidFill>
                <a:effectLst>
                  <a:outerShdw blurRad="50800" dist="38100" dir="2700000" algn="tl" rotWithShape="0">
                    <a:prstClr val="black">
                      <a:alpha val="40000"/>
                    </a:prstClr>
                  </a:outerShdw>
                </a:effectLst>
              </a:rPr>
              <a:t>Botanical</a:t>
            </a:r>
            <a:r>
              <a:rPr lang="fr-FR" sz="1200" dirty="0" smtClean="0">
                <a:solidFill>
                  <a:srgbClr val="007B57"/>
                </a:solidFill>
                <a:effectLst>
                  <a:outerShdw blurRad="50800" dist="38100" dir="2700000" algn="tl" rotWithShape="0">
                    <a:prstClr val="black">
                      <a:alpha val="40000"/>
                    </a:prstClr>
                  </a:outerShdw>
                </a:effectLst>
              </a:rPr>
              <a:t> Garden (MGB)).</a:t>
            </a:r>
            <a:endParaRPr lang="fr-FR" sz="1200" dirty="0">
              <a:solidFill>
                <a:srgbClr val="007B57"/>
              </a:solidFill>
              <a:effectLst>
                <a:outerShdw blurRad="50800" dist="38100" dir="2700000" algn="tl" rotWithShape="0">
                  <a:prstClr val="black">
                    <a:alpha val="40000"/>
                  </a:prstClr>
                </a:outerShdw>
              </a:effectLst>
            </a:endParaRP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2330" y="159846"/>
            <a:ext cx="2088231" cy="27870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ZoneTexte 9"/>
          <p:cNvSpPr txBox="1"/>
          <p:nvPr/>
        </p:nvSpPr>
        <p:spPr>
          <a:xfrm>
            <a:off x="9292905" y="3055434"/>
            <a:ext cx="2817319" cy="276999"/>
          </a:xfrm>
          <a:prstGeom prst="rect">
            <a:avLst/>
          </a:prstGeom>
          <a:noFill/>
        </p:spPr>
        <p:txBody>
          <a:bodyPr wrap="square" rtlCol="0">
            <a:spAutoFit/>
          </a:bodyPr>
          <a:lstStyle/>
          <a:p>
            <a:pPr algn="ctr"/>
            <a:r>
              <a:rPr lang="fr-FR" sz="1200" dirty="0" smtClean="0">
                <a:solidFill>
                  <a:srgbClr val="008000"/>
                </a:solidFill>
              </a:rPr>
              <a:t>Jeune plant de </a:t>
            </a:r>
            <a:r>
              <a:rPr lang="fr-FR" sz="1200" i="1" dirty="0" err="1" smtClean="0">
                <a:solidFill>
                  <a:srgbClr val="008000"/>
                </a:solidFill>
              </a:rPr>
              <a:t>Canarium</a:t>
            </a:r>
            <a:endParaRPr lang="fr-FR" sz="1200" i="1" dirty="0">
              <a:solidFill>
                <a:srgbClr val="008000"/>
              </a:solidFill>
            </a:endParaRPr>
          </a:p>
        </p:txBody>
      </p:sp>
    </p:spTree>
    <p:extLst>
      <p:ext uri="{BB962C8B-B14F-4D97-AF65-F5344CB8AC3E}">
        <p14:creationId xmlns:p14="http://schemas.microsoft.com/office/powerpoint/2010/main" val="36285804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47223" y="159846"/>
            <a:ext cx="715537" cy="331826"/>
          </a:xfrm>
        </p:spPr>
        <p:txBody>
          <a:bodyPr/>
          <a:lstStyle/>
          <a:p>
            <a:fld id="{814B13E8-1059-4FEE-952E-0153852B3488}" type="slidenum">
              <a:rPr lang="fr-FR" smtClean="0"/>
              <a:t>39</a:t>
            </a:fld>
            <a:endParaRPr lang="fr-FR"/>
          </a:p>
        </p:txBody>
      </p:sp>
      <p:sp>
        <p:nvSpPr>
          <p:cNvPr id="4" name="Rectangle 3"/>
          <p:cNvSpPr/>
          <p:nvPr/>
        </p:nvSpPr>
        <p:spPr>
          <a:xfrm>
            <a:off x="247223" y="550616"/>
            <a:ext cx="2642134" cy="369332"/>
          </a:xfrm>
          <a:prstGeom prst="rect">
            <a:avLst/>
          </a:prstGeom>
        </p:spPr>
        <p:txBody>
          <a:bodyPr wrap="none">
            <a:spAutoFit/>
          </a:bodyPr>
          <a:lstStyle/>
          <a:p>
            <a:r>
              <a:rPr lang="fr-FR" dirty="0">
                <a:solidFill>
                  <a:srgbClr val="008000"/>
                </a:solidFill>
              </a:rPr>
              <a:t>1quater. </a:t>
            </a:r>
            <a:r>
              <a:rPr lang="fr-FR" b="1" dirty="0">
                <a:solidFill>
                  <a:srgbClr val="008000"/>
                </a:solidFill>
              </a:rPr>
              <a:t>Gestion </a:t>
            </a:r>
            <a:r>
              <a:rPr lang="fr-FR" b="1" dirty="0" smtClean="0">
                <a:solidFill>
                  <a:srgbClr val="008000"/>
                </a:solidFill>
              </a:rPr>
              <a:t>humaine</a:t>
            </a:r>
            <a:endParaRPr lang="fr-FR" b="1" dirty="0">
              <a:solidFill>
                <a:srgbClr val="008000"/>
              </a:solidFill>
            </a:endParaRPr>
          </a:p>
        </p:txBody>
      </p:sp>
      <p:sp>
        <p:nvSpPr>
          <p:cNvPr id="5" name="ZoneTexte 4"/>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6" name="ZoneTexte 5"/>
          <p:cNvSpPr txBox="1"/>
          <p:nvPr/>
        </p:nvSpPr>
        <p:spPr>
          <a:xfrm>
            <a:off x="208437" y="978892"/>
            <a:ext cx="5361839" cy="367990"/>
          </a:xfrm>
          <a:prstGeom prst="rect">
            <a:avLst/>
          </a:prstGeom>
          <a:noFill/>
        </p:spPr>
        <p:txBody>
          <a:bodyPr wrap="square" rtlCol="0">
            <a:spAutoFit/>
          </a:bodyPr>
          <a:lstStyle/>
          <a:p>
            <a:r>
              <a:rPr lang="fr-FR" b="1" dirty="0" smtClean="0">
                <a:solidFill>
                  <a:srgbClr val="008000"/>
                </a:solidFill>
              </a:rPr>
              <a:t>Problème et solutions proposées pour le résoudre</a:t>
            </a:r>
            <a:endParaRPr lang="fr-FR" b="1" dirty="0">
              <a:solidFill>
                <a:srgbClr val="008000"/>
              </a:solidFill>
            </a:endParaRPr>
          </a:p>
        </p:txBody>
      </p:sp>
      <p:sp>
        <p:nvSpPr>
          <p:cNvPr id="9" name="ZoneTexte 8"/>
          <p:cNvSpPr txBox="1"/>
          <p:nvPr/>
        </p:nvSpPr>
        <p:spPr>
          <a:xfrm>
            <a:off x="108076" y="2107106"/>
            <a:ext cx="9024773" cy="2862322"/>
          </a:xfrm>
          <a:prstGeom prst="rect">
            <a:avLst/>
          </a:prstGeom>
          <a:noFill/>
        </p:spPr>
        <p:txBody>
          <a:bodyPr wrap="square" rtlCol="0">
            <a:spAutoFit/>
          </a:bodyPr>
          <a:lstStyle/>
          <a:p>
            <a:pPr marL="342900" lvl="0" indent="-342900" algn="just">
              <a:buFont typeface="Symbol" panose="05050102010706020507" pitchFamily="18" charset="2"/>
              <a:buChar char=""/>
            </a:pPr>
            <a:r>
              <a:rPr lang="fr-FR" dirty="0">
                <a:solidFill>
                  <a:srgbClr val="008000"/>
                </a:solidFill>
                <a:latin typeface="Calibri" panose="020F0502020204030204" pitchFamily="34" charset="0"/>
                <a:ea typeface="Calibri" panose="020F0502020204030204" pitchFamily="34" charset="0"/>
                <a:cs typeface="Times New Roman" panose="02020603050405020304" pitchFamily="18" charset="0"/>
              </a:rPr>
              <a:t>Dans des zones gravement détruites : utilisation des espèces autochtones à croissance rapide </a:t>
            </a:r>
            <a:r>
              <a:rPr lang="fr-FR" dirty="0" smtClean="0">
                <a:solidFill>
                  <a:srgbClr val="008000"/>
                </a:solidFill>
                <a:latin typeface="Calibri" panose="020F0502020204030204" pitchFamily="34" charset="0"/>
                <a:ea typeface="Calibri" panose="020F0502020204030204" pitchFamily="34" charset="0"/>
                <a:cs typeface="Times New Roman" panose="02020603050405020304" pitchFamily="18" charset="0"/>
              </a:rPr>
              <a:t>(par exemple </a:t>
            </a:r>
            <a:r>
              <a:rPr lang="fr-FR" i="1" dirty="0" err="1">
                <a:solidFill>
                  <a:srgbClr val="008000"/>
                </a:solidFill>
                <a:latin typeface="Calibri" panose="020F0502020204030204" pitchFamily="34" charset="0"/>
                <a:ea typeface="Calibri" panose="020F0502020204030204" pitchFamily="34" charset="0"/>
                <a:cs typeface="Times New Roman" panose="02020603050405020304" pitchFamily="18" charset="0"/>
              </a:rPr>
              <a:t>Harungana</a:t>
            </a:r>
            <a:r>
              <a:rPr lang="fr-FR" i="1" dirty="0">
                <a:solidFill>
                  <a:srgbClr val="008000"/>
                </a:solidFill>
                <a:latin typeface="Calibri" panose="020F0502020204030204" pitchFamily="34" charset="0"/>
                <a:ea typeface="Calibri" panose="020F0502020204030204" pitchFamily="34" charset="0"/>
                <a:cs typeface="Times New Roman" panose="02020603050405020304" pitchFamily="18" charset="0"/>
              </a:rPr>
              <a:t> </a:t>
            </a:r>
            <a:r>
              <a:rPr lang="fr-FR" i="1" dirty="0" err="1" smtClean="0">
                <a:solidFill>
                  <a:srgbClr val="008000"/>
                </a:solidFill>
                <a:latin typeface="Calibri" panose="020F0502020204030204" pitchFamily="34" charset="0"/>
                <a:ea typeface="Calibri" panose="020F0502020204030204" pitchFamily="34" charset="0"/>
                <a:cs typeface="Times New Roman" panose="02020603050405020304" pitchFamily="18" charset="0"/>
              </a:rPr>
              <a:t>madagascariensis</a:t>
            </a:r>
            <a:r>
              <a:rPr lang="fr-FR" dirty="0" smtClean="0">
                <a:solidFill>
                  <a:srgbClr val="008000"/>
                </a:solidFill>
                <a:latin typeface="Calibri" panose="020F0502020204030204" pitchFamily="34" charset="0"/>
                <a:ea typeface="Calibri" panose="020F0502020204030204" pitchFamily="34" charset="0"/>
                <a:cs typeface="Times New Roman" panose="02020603050405020304" pitchFamily="18" charset="0"/>
              </a:rPr>
              <a:t>, bois à pousse rapide, pour bois de feux), </a:t>
            </a:r>
            <a:r>
              <a:rPr lang="fr-FR" dirty="0">
                <a:solidFill>
                  <a:srgbClr val="008000"/>
                </a:solidFill>
                <a:latin typeface="Calibri" panose="020F0502020204030204" pitchFamily="34" charset="0"/>
                <a:ea typeface="Calibri" panose="020F0502020204030204" pitchFamily="34" charset="0"/>
                <a:cs typeface="Times New Roman" panose="02020603050405020304" pitchFamily="18" charset="0"/>
              </a:rPr>
              <a:t>pour créer une couverture </a:t>
            </a:r>
            <a:r>
              <a:rPr lang="fr-FR" dirty="0" smtClean="0">
                <a:solidFill>
                  <a:srgbClr val="008000"/>
                </a:solidFill>
                <a:latin typeface="Calibri" panose="020F0502020204030204" pitchFamily="34" charset="0"/>
                <a:ea typeface="Calibri" panose="020F0502020204030204" pitchFamily="34" charset="0"/>
                <a:cs typeface="Times New Roman" panose="02020603050405020304" pitchFamily="18" charset="0"/>
              </a:rPr>
              <a:t>végétale, </a:t>
            </a:r>
            <a:r>
              <a:rPr lang="fr-FR" dirty="0">
                <a:solidFill>
                  <a:srgbClr val="008000"/>
                </a:solidFill>
                <a:latin typeface="Calibri" panose="020F0502020204030204" pitchFamily="34" charset="0"/>
                <a:ea typeface="Calibri" panose="020F0502020204030204" pitchFamily="34" charset="0"/>
                <a:cs typeface="Times New Roman" panose="02020603050405020304" pitchFamily="18" charset="0"/>
              </a:rPr>
              <a:t>le plus vite possible. </a:t>
            </a:r>
            <a:r>
              <a:rPr lang="fr-FR" dirty="0" smtClean="0">
                <a:solidFill>
                  <a:srgbClr val="008000"/>
                </a:solidFill>
                <a:latin typeface="Calibri" panose="020F0502020204030204" pitchFamily="34" charset="0"/>
                <a:ea typeface="Calibri" panose="020F0502020204030204" pitchFamily="34" charset="0"/>
                <a:cs typeface="Times New Roman" panose="02020603050405020304" pitchFamily="18" charset="0"/>
              </a:rPr>
              <a:t>Méthode</a:t>
            </a:r>
            <a:r>
              <a:rPr lang="fr-FR" dirty="0">
                <a:solidFill>
                  <a:srgbClr val="008000"/>
                </a:solidFill>
                <a:latin typeface="Calibri" panose="020F0502020204030204" pitchFamily="34" charset="0"/>
                <a:ea typeface="Calibri" panose="020F0502020204030204" pitchFamily="34" charset="0"/>
                <a:cs typeface="Times New Roman" panose="02020603050405020304" pitchFamily="18" charset="0"/>
              </a:rPr>
              <a:t>: semis dans la </a:t>
            </a:r>
            <a:r>
              <a:rPr lang="fr-FR" dirty="0" smtClean="0">
                <a:solidFill>
                  <a:srgbClr val="008000"/>
                </a:solidFill>
                <a:latin typeface="Calibri" panose="020F0502020204030204" pitchFamily="34" charset="0"/>
                <a:ea typeface="Calibri" panose="020F0502020204030204" pitchFamily="34" charset="0"/>
                <a:cs typeface="Times New Roman" panose="02020603050405020304" pitchFamily="18" charset="0"/>
              </a:rPr>
              <a:t>pépinière, </a:t>
            </a:r>
            <a:r>
              <a:rPr lang="fr-FR" dirty="0">
                <a:solidFill>
                  <a:srgbClr val="008000"/>
                </a:solidFill>
                <a:latin typeface="Calibri" panose="020F0502020204030204" pitchFamily="34" charset="0"/>
                <a:ea typeface="Calibri" panose="020F0502020204030204" pitchFamily="34" charset="0"/>
                <a:cs typeface="Times New Roman" panose="02020603050405020304" pitchFamily="18" charset="0"/>
              </a:rPr>
              <a:t>puis transplantation, semis direct dans les zones de plantation, utilisation ou non des fumiers organiques avec nettoyage ou non de zone de </a:t>
            </a:r>
            <a:r>
              <a:rPr lang="fr-FR" dirty="0" smtClean="0">
                <a:solidFill>
                  <a:srgbClr val="008000"/>
                </a:solidFill>
                <a:latin typeface="Calibri" panose="020F0502020204030204" pitchFamily="34" charset="0"/>
                <a:ea typeface="Calibri" panose="020F0502020204030204" pitchFamily="34" charset="0"/>
                <a:cs typeface="Times New Roman" panose="02020603050405020304" pitchFamily="18" charset="0"/>
              </a:rPr>
              <a:t>plantation (source : MGB). </a:t>
            </a:r>
            <a:endParaRPr lang="fr-FR" sz="1600" dirty="0">
              <a:solidFill>
                <a:srgbClr val="008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dirty="0">
                <a:solidFill>
                  <a:srgbClr val="008000"/>
                </a:solidFill>
                <a:latin typeface="Calibri" panose="020F0502020204030204" pitchFamily="34" charset="0"/>
                <a:ea typeface="Calibri" panose="020F0502020204030204" pitchFamily="34" charset="0"/>
                <a:cs typeface="Times New Roman" panose="02020603050405020304" pitchFamily="18" charset="0"/>
              </a:rPr>
              <a:t>Dans des zones moins touchés, enrichissement par différents espèces autochtones,  inventoriés et graines collectées (</a:t>
            </a:r>
            <a:r>
              <a:rPr lang="fr-FR" dirty="0" smtClean="0">
                <a:solidFill>
                  <a:srgbClr val="008000"/>
                </a:solidFill>
                <a:latin typeface="Calibri" panose="020F0502020204030204" pitchFamily="34" charset="0"/>
                <a:ea typeface="Calibri" panose="020F0502020204030204" pitchFamily="34" charset="0"/>
                <a:cs typeface="Times New Roman" panose="02020603050405020304" pitchFamily="18" charset="0"/>
              </a:rPr>
              <a:t>mûres </a:t>
            </a:r>
            <a:r>
              <a:rPr lang="fr-FR" dirty="0">
                <a:solidFill>
                  <a:srgbClr val="008000"/>
                </a:solidFill>
                <a:latin typeface="Calibri" panose="020F0502020204030204" pitchFamily="34" charset="0"/>
                <a:ea typeface="Calibri" panose="020F0502020204030204" pitchFamily="34" charset="0"/>
                <a:cs typeface="Times New Roman" panose="02020603050405020304" pitchFamily="18" charset="0"/>
              </a:rPr>
              <a:t>et sans maladies apparentes</a:t>
            </a:r>
            <a:r>
              <a:rPr lang="fr-FR" dirty="0" smtClean="0">
                <a:solidFill>
                  <a:srgbClr val="008000"/>
                </a:solidFill>
                <a:latin typeface="Calibri" panose="020F0502020204030204" pitchFamily="34" charset="0"/>
                <a:ea typeface="Calibri" panose="020F0502020204030204" pitchFamily="34" charset="0"/>
                <a:cs typeface="Times New Roman" panose="02020603050405020304" pitchFamily="18" charset="0"/>
              </a:rPr>
              <a:t>) dans </a:t>
            </a:r>
            <a:r>
              <a:rPr lang="fr-FR" dirty="0">
                <a:solidFill>
                  <a:srgbClr val="008000"/>
                </a:solidFill>
                <a:latin typeface="Calibri" panose="020F0502020204030204" pitchFamily="34" charset="0"/>
                <a:ea typeface="Calibri" panose="020F0502020204030204" pitchFamily="34" charset="0"/>
                <a:cs typeface="Times New Roman" panose="02020603050405020304" pitchFamily="18" charset="0"/>
              </a:rPr>
              <a:t>notre zone de conservation. 5000 pieds d’arbre </a:t>
            </a:r>
            <a:r>
              <a:rPr lang="fr-FR" dirty="0" smtClean="0">
                <a:solidFill>
                  <a:srgbClr val="008000"/>
                </a:solidFill>
                <a:latin typeface="Calibri" panose="020F0502020204030204" pitchFamily="34" charset="0"/>
                <a:ea typeface="Calibri" panose="020F0502020204030204" pitchFamily="34" charset="0"/>
                <a:cs typeface="Times New Roman" panose="02020603050405020304" pitchFamily="18" charset="0"/>
              </a:rPr>
              <a:t>autochtone d’une </a:t>
            </a:r>
            <a:r>
              <a:rPr lang="fr-FR" dirty="0">
                <a:solidFill>
                  <a:srgbClr val="008000"/>
                </a:solidFill>
                <a:latin typeface="Calibri" panose="020F0502020204030204" pitchFamily="34" charset="0"/>
                <a:ea typeface="Calibri" panose="020F0502020204030204" pitchFamily="34" charset="0"/>
                <a:cs typeface="Times New Roman" panose="02020603050405020304" pitchFamily="18" charset="0"/>
              </a:rPr>
              <a:t>30n </a:t>
            </a:r>
            <a:r>
              <a:rPr lang="fr-FR" dirty="0" smtClean="0">
                <a:solidFill>
                  <a:srgbClr val="008000"/>
                </a:solidFill>
                <a:latin typeface="Calibri" panose="020F0502020204030204" pitchFamily="34" charset="0"/>
                <a:ea typeface="Calibri" panose="020F0502020204030204" pitchFamily="34" charset="0"/>
                <a:cs typeface="Times New Roman" panose="02020603050405020304" pitchFamily="18" charset="0"/>
              </a:rPr>
              <a:t>d’espèces </a:t>
            </a:r>
            <a:r>
              <a:rPr lang="fr-FR" dirty="0">
                <a:solidFill>
                  <a:srgbClr val="008000"/>
                </a:solidFill>
                <a:latin typeface="Calibri" panose="020F0502020204030204" pitchFamily="34" charset="0"/>
                <a:ea typeface="Calibri" panose="020F0502020204030204" pitchFamily="34" charset="0"/>
                <a:cs typeface="Times New Roman" panose="02020603050405020304" pitchFamily="18" charset="0"/>
              </a:rPr>
              <a:t>sont plantés dans différents endroits. Plantules restes 8-20 mo dans </a:t>
            </a:r>
            <a:r>
              <a:rPr lang="fr-FR" dirty="0" smtClean="0">
                <a:solidFill>
                  <a:srgbClr val="008000"/>
                </a:solidFill>
                <a:latin typeface="Calibri" panose="020F0502020204030204" pitchFamily="34" charset="0"/>
                <a:ea typeface="Calibri" panose="020F0502020204030204" pitchFamily="34" charset="0"/>
                <a:cs typeface="Times New Roman" panose="02020603050405020304" pitchFamily="18" charset="0"/>
              </a:rPr>
              <a:t>pépinières</a:t>
            </a:r>
            <a:r>
              <a:rPr lang="fr-FR" dirty="0">
                <a:solidFill>
                  <a:srgbClr val="008000"/>
                </a:solidFill>
                <a:latin typeface="Calibri" panose="020F0502020204030204" pitchFamily="34" charset="0"/>
                <a:ea typeface="Calibri" panose="020F0502020204030204" pitchFamily="34" charset="0"/>
                <a:cs typeface="Times New Roman" panose="02020603050405020304" pitchFamily="18" charset="0"/>
              </a:rPr>
              <a:t>, plantées </a:t>
            </a:r>
            <a:r>
              <a:rPr lang="fr-FR" dirty="0" smtClean="0">
                <a:solidFill>
                  <a:srgbClr val="008000"/>
                </a:solidFill>
                <a:latin typeface="Calibri" panose="020F0502020204030204" pitchFamily="34" charset="0"/>
                <a:ea typeface="Calibri" panose="020F0502020204030204" pitchFamily="34" charset="0"/>
                <a:cs typeface="Times New Roman" panose="02020603050405020304" pitchFamily="18" charset="0"/>
              </a:rPr>
              <a:t>à </a:t>
            </a:r>
            <a:r>
              <a:rPr lang="fr-FR" dirty="0">
                <a:solidFill>
                  <a:srgbClr val="008000"/>
                </a:solidFill>
                <a:latin typeface="Calibri" panose="020F0502020204030204" pitchFamily="34" charset="0"/>
                <a:ea typeface="Calibri" panose="020F0502020204030204" pitchFamily="34" charset="0"/>
                <a:cs typeface="Times New Roman" panose="02020603050405020304" pitchFamily="18" charset="0"/>
              </a:rPr>
              <a:t>3-48 cm d </a:t>
            </a:r>
            <a:r>
              <a:rPr lang="fr-FR" dirty="0" smtClean="0">
                <a:solidFill>
                  <a:srgbClr val="008000"/>
                </a:solidFill>
                <a:latin typeface="Calibri" panose="020F0502020204030204" pitchFamily="34" charset="0"/>
                <a:ea typeface="Calibri" panose="020F0502020204030204" pitchFamily="34" charset="0"/>
                <a:cs typeface="Times New Roman" panose="02020603050405020304" pitchFamily="18" charset="0"/>
              </a:rPr>
              <a:t>hauteur, </a:t>
            </a:r>
            <a:r>
              <a:rPr lang="fr-FR" dirty="0">
                <a:solidFill>
                  <a:srgbClr val="008000"/>
                </a:solidFill>
                <a:latin typeface="Calibri" panose="020F0502020204030204" pitchFamily="34" charset="0"/>
                <a:ea typeface="Calibri" panose="020F0502020204030204" pitchFamily="34" charset="0"/>
                <a:cs typeface="Times New Roman" panose="02020603050405020304" pitchFamily="18" charset="0"/>
              </a:rPr>
              <a:t>avec utilisation de </a:t>
            </a:r>
            <a:r>
              <a:rPr lang="fr-FR" dirty="0" smtClean="0">
                <a:solidFill>
                  <a:srgbClr val="008000"/>
                </a:solidFill>
                <a:latin typeface="Calibri" panose="020F0502020204030204" pitchFamily="34" charset="0"/>
                <a:ea typeface="Calibri" panose="020F0502020204030204" pitchFamily="34" charset="0"/>
                <a:cs typeface="Times New Roman" panose="02020603050405020304" pitchFamily="18" charset="0"/>
              </a:rPr>
              <a:t>compost (MGB).</a:t>
            </a:r>
            <a:endParaRPr lang="fr-FR" sz="1600" dirty="0">
              <a:solidFill>
                <a:srgbClr val="008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19" descr="Schizolaena tampokestsan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89169" y="1"/>
            <a:ext cx="2202831" cy="1437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7727129" y="1018178"/>
            <a:ext cx="2262040" cy="276999"/>
          </a:xfrm>
          <a:prstGeom prst="rect">
            <a:avLst/>
          </a:prstGeom>
        </p:spPr>
        <p:txBody>
          <a:bodyPr wrap="square">
            <a:spAutoFit/>
          </a:bodyPr>
          <a:lstStyle/>
          <a:p>
            <a:pPr algn="r"/>
            <a:r>
              <a:rPr lang="fr-FR" sz="1200" i="1" dirty="0" err="1">
                <a:solidFill>
                  <a:srgbClr val="008000"/>
                </a:solidFill>
                <a:latin typeface="Calibri" panose="020F0502020204030204" pitchFamily="34" charset="0"/>
                <a:ea typeface="Calibri" panose="020F0502020204030204" pitchFamily="34" charset="0"/>
                <a:cs typeface="Times New Roman" panose="02020603050405020304" pitchFamily="18" charset="0"/>
              </a:rPr>
              <a:t>Harungana</a:t>
            </a:r>
            <a:r>
              <a:rPr lang="fr-FR" sz="1200" i="1" dirty="0">
                <a:solidFill>
                  <a:srgbClr val="008000"/>
                </a:solidFill>
                <a:latin typeface="Calibri" panose="020F0502020204030204" pitchFamily="34" charset="0"/>
                <a:ea typeface="Calibri" panose="020F0502020204030204" pitchFamily="34" charset="0"/>
                <a:cs typeface="Times New Roman" panose="02020603050405020304" pitchFamily="18" charset="0"/>
              </a:rPr>
              <a:t> </a:t>
            </a:r>
            <a:r>
              <a:rPr lang="fr-FR" sz="1200" i="1" dirty="0" err="1" smtClean="0">
                <a:solidFill>
                  <a:srgbClr val="008000"/>
                </a:solidFill>
                <a:latin typeface="Calibri" panose="020F0502020204030204" pitchFamily="34" charset="0"/>
                <a:ea typeface="Calibri" panose="020F0502020204030204" pitchFamily="34" charset="0"/>
                <a:cs typeface="Times New Roman" panose="02020603050405020304" pitchFamily="18" charset="0"/>
              </a:rPr>
              <a:t>madagascariensis</a:t>
            </a:r>
            <a:r>
              <a:rPr lang="fr-FR" sz="1200" i="1" dirty="0" smtClean="0">
                <a:solidFill>
                  <a:srgbClr val="008000"/>
                </a:solidFill>
                <a:latin typeface="Calibri" panose="020F0502020204030204" pitchFamily="34" charset="0"/>
                <a:ea typeface="Calibri" panose="020F0502020204030204" pitchFamily="34" charset="0"/>
                <a:cs typeface="Times New Roman" panose="02020603050405020304" pitchFamily="18" charset="0"/>
              </a:rPr>
              <a:t> →</a:t>
            </a:r>
            <a:endParaRPr lang="fr-FR" sz="1200" dirty="0"/>
          </a:p>
        </p:txBody>
      </p:sp>
      <p:sp>
        <p:nvSpPr>
          <p:cNvPr id="12" name="Rectangle 11"/>
          <p:cNvSpPr/>
          <p:nvPr/>
        </p:nvSpPr>
        <p:spPr>
          <a:xfrm>
            <a:off x="136140" y="1547211"/>
            <a:ext cx="4770537" cy="369332"/>
          </a:xfrm>
          <a:prstGeom prst="rect">
            <a:avLst/>
          </a:prstGeom>
        </p:spPr>
        <p:txBody>
          <a:bodyPr wrap="none">
            <a:spAutoFit/>
          </a:bodyPr>
          <a:lstStyle/>
          <a:p>
            <a:pPr algn="just"/>
            <a:r>
              <a:rPr lang="fr-FR" u="sng" dirty="0">
                <a:solidFill>
                  <a:srgbClr val="FF0000"/>
                </a:solidFill>
              </a:rPr>
              <a:t>Problème des terres dégradés et stériles </a:t>
            </a:r>
            <a:r>
              <a:rPr lang="fr-FR" dirty="0">
                <a:solidFill>
                  <a:srgbClr val="FF0000"/>
                </a:solidFill>
              </a:rPr>
              <a:t>(</a:t>
            </a:r>
            <a:r>
              <a:rPr lang="fr-FR" dirty="0" smtClean="0">
                <a:solidFill>
                  <a:srgbClr val="FF0000"/>
                </a:solidFill>
              </a:rPr>
              <a:t>suite) </a:t>
            </a:r>
            <a:r>
              <a:rPr lang="fr-FR" dirty="0">
                <a:solidFill>
                  <a:srgbClr val="FF0000"/>
                </a:solidFill>
              </a:rPr>
              <a:t>: </a:t>
            </a:r>
            <a:endParaRPr lang="fr-FR" dirty="0">
              <a:solidFill>
                <a:srgbClr val="FF0000"/>
              </a:solidFill>
              <a:latin typeface="Calibri" panose="020F0502020204030204" pitchFamily="34" charset="0"/>
              <a:cs typeface="Arial" panose="020B0604020202020204" pitchFamily="34" charset="0"/>
            </a:endParaRPr>
          </a:p>
        </p:txBody>
      </p:sp>
      <p:grpSp>
        <p:nvGrpSpPr>
          <p:cNvPr id="13" name="Groupe 12"/>
          <p:cNvGrpSpPr>
            <a:grpSpLocks/>
          </p:cNvGrpSpPr>
          <p:nvPr/>
        </p:nvGrpSpPr>
        <p:grpSpPr bwMode="auto">
          <a:xfrm>
            <a:off x="9325324" y="3249339"/>
            <a:ext cx="2735262" cy="3200400"/>
            <a:chOff x="80169" y="3124200"/>
            <a:chExt cx="2735263" cy="3200400"/>
          </a:xfrm>
        </p:grpSpPr>
        <p:pic>
          <p:nvPicPr>
            <p:cNvPr id="14" name="Image 6" descr="SAM_6225_0.tmp"/>
            <p:cNvPicPr>
              <a:picLocks noChangeAspect="1"/>
            </p:cNvPicPr>
            <p:nvPr/>
          </p:nvPicPr>
          <p:blipFill>
            <a:blip r:embed="rId3"/>
            <a:srcRect r="44167" b="14285"/>
            <a:stretch>
              <a:fillRect/>
            </a:stretch>
          </p:blipFill>
          <p:spPr bwMode="auto">
            <a:xfrm>
              <a:off x="80169" y="3124200"/>
              <a:ext cx="2735263"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ZoneTexte 8"/>
            <p:cNvSpPr txBox="1">
              <a:spLocks noChangeArrowheads="1"/>
            </p:cNvSpPr>
            <p:nvPr/>
          </p:nvSpPr>
          <p:spPr bwMode="auto">
            <a:xfrm>
              <a:off x="228600" y="5955268"/>
              <a:ext cx="243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b="1"/>
                <a:t>VAM _ Prêt a utiliser </a:t>
              </a:r>
            </a:p>
          </p:txBody>
        </p:sp>
      </p:grpSp>
    </p:spTree>
    <p:extLst>
      <p:ext uri="{BB962C8B-B14F-4D97-AF65-F5344CB8AC3E}">
        <p14:creationId xmlns:p14="http://schemas.microsoft.com/office/powerpoint/2010/main" val="20967134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88135" y="172123"/>
            <a:ext cx="481021" cy="269203"/>
          </a:xfrm>
        </p:spPr>
        <p:txBody>
          <a:bodyPr/>
          <a:lstStyle/>
          <a:p>
            <a:fld id="{814B13E8-1059-4FEE-952E-0153852B3488}" type="slidenum">
              <a:rPr lang="fr-FR" smtClean="0"/>
              <a:t>4</a:t>
            </a:fld>
            <a:endParaRPr lang="fr-FR" dirty="0"/>
          </a:p>
        </p:txBody>
      </p:sp>
      <p:sp>
        <p:nvSpPr>
          <p:cNvPr id="4" name="ZoneTexte 3"/>
          <p:cNvSpPr txBox="1"/>
          <p:nvPr/>
        </p:nvSpPr>
        <p:spPr>
          <a:xfrm>
            <a:off x="158984" y="432814"/>
            <a:ext cx="2048381" cy="369332"/>
          </a:xfrm>
          <a:prstGeom prst="rect">
            <a:avLst/>
          </a:prstGeom>
          <a:noFill/>
        </p:spPr>
        <p:txBody>
          <a:bodyPr wrap="none" rtlCol="0">
            <a:spAutoFit/>
          </a:bodyPr>
          <a:lstStyle/>
          <a:p>
            <a:r>
              <a:rPr lang="fr-FR" b="1" dirty="0" smtClean="0">
                <a:solidFill>
                  <a:srgbClr val="008000"/>
                </a:solidFill>
              </a:rPr>
              <a:t>0. Sommaire (suite)</a:t>
            </a:r>
            <a:endParaRPr lang="fr-FR" b="1" dirty="0">
              <a:solidFill>
                <a:srgbClr val="008000"/>
              </a:solidFill>
            </a:endParaRPr>
          </a:p>
        </p:txBody>
      </p:sp>
      <p:sp>
        <p:nvSpPr>
          <p:cNvPr id="10" name="ZoneTexte 9"/>
          <p:cNvSpPr txBox="1"/>
          <p:nvPr/>
        </p:nvSpPr>
        <p:spPr>
          <a:xfrm>
            <a:off x="158984" y="907162"/>
            <a:ext cx="8423313" cy="5970865"/>
          </a:xfrm>
          <a:prstGeom prst="rect">
            <a:avLst/>
          </a:prstGeom>
          <a:noFill/>
        </p:spPr>
        <p:txBody>
          <a:bodyPr wrap="square" rtlCol="0">
            <a:spAutoFit/>
          </a:bodyPr>
          <a:lstStyle/>
          <a:p>
            <a:r>
              <a:rPr lang="fr-FR" sz="1400" dirty="0" smtClean="0">
                <a:solidFill>
                  <a:srgbClr val="008000"/>
                </a:solidFill>
              </a:rPr>
              <a:t>3. </a:t>
            </a:r>
            <a:r>
              <a:rPr lang="fr-FR" sz="1400" u="sng" dirty="0" smtClean="0">
                <a:solidFill>
                  <a:srgbClr val="008000"/>
                </a:solidFill>
              </a:rPr>
              <a:t>Arbres fruitiers</a:t>
            </a:r>
            <a:r>
              <a:rPr lang="fr-FR" sz="1400" dirty="0" smtClean="0">
                <a:solidFill>
                  <a:srgbClr val="008000"/>
                </a:solidFill>
              </a:rPr>
              <a:t> :</a:t>
            </a:r>
          </a:p>
          <a:p>
            <a:endParaRPr lang="fr-FR" sz="1400" dirty="0" smtClean="0">
              <a:solidFill>
                <a:srgbClr val="008000"/>
              </a:solidFill>
            </a:endParaRPr>
          </a:p>
          <a:p>
            <a:r>
              <a:rPr lang="fr-FR" sz="1400" dirty="0" smtClean="0">
                <a:solidFill>
                  <a:srgbClr val="008000"/>
                </a:solidFill>
              </a:rPr>
              <a:t>3.1) </a:t>
            </a:r>
            <a:r>
              <a:rPr lang="fr-FR" sz="1400" i="1" dirty="0" err="1" smtClean="0">
                <a:solidFill>
                  <a:srgbClr val="008000"/>
                </a:solidFill>
              </a:rPr>
              <a:t>Annona</a:t>
            </a:r>
            <a:r>
              <a:rPr lang="fr-FR" sz="1400" i="1" dirty="0" smtClean="0">
                <a:solidFill>
                  <a:srgbClr val="008000"/>
                </a:solidFill>
              </a:rPr>
              <a:t> </a:t>
            </a:r>
            <a:r>
              <a:rPr lang="fr-FR" sz="1400" i="1" dirty="0" err="1">
                <a:solidFill>
                  <a:srgbClr val="008000"/>
                </a:solidFill>
              </a:rPr>
              <a:t>muricata</a:t>
            </a:r>
            <a:r>
              <a:rPr lang="fr-FR" sz="1400" i="1" dirty="0">
                <a:solidFill>
                  <a:srgbClr val="008000"/>
                </a:solidFill>
              </a:rPr>
              <a:t> </a:t>
            </a:r>
            <a:r>
              <a:rPr lang="fr-FR" sz="1400" dirty="0">
                <a:solidFill>
                  <a:srgbClr val="008000"/>
                </a:solidFill>
              </a:rPr>
              <a:t>(Corossolier) (</a:t>
            </a:r>
            <a:r>
              <a:rPr lang="fr-FR" sz="1400" i="1" dirty="0" err="1">
                <a:solidFill>
                  <a:srgbClr val="008000"/>
                </a:solidFill>
              </a:rPr>
              <a:t>Annonaceae</a:t>
            </a:r>
            <a:r>
              <a:rPr lang="fr-FR" sz="1400" dirty="0">
                <a:solidFill>
                  <a:srgbClr val="008000"/>
                </a:solidFill>
              </a:rPr>
              <a:t>)</a:t>
            </a:r>
          </a:p>
          <a:p>
            <a:r>
              <a:rPr lang="fr-FR" sz="1400" dirty="0" smtClean="0">
                <a:solidFill>
                  <a:srgbClr val="008000"/>
                </a:solidFill>
              </a:rPr>
              <a:t>3.2) </a:t>
            </a:r>
            <a:r>
              <a:rPr lang="fr-FR" sz="1400" i="1" dirty="0" smtClean="0">
                <a:solidFill>
                  <a:srgbClr val="008000"/>
                </a:solidFill>
              </a:rPr>
              <a:t>Artocarpus </a:t>
            </a:r>
            <a:r>
              <a:rPr lang="fr-FR" sz="1400" i="1" dirty="0" err="1">
                <a:solidFill>
                  <a:srgbClr val="008000"/>
                </a:solidFill>
              </a:rPr>
              <a:t>heterophyllus</a:t>
            </a:r>
            <a:r>
              <a:rPr lang="fr-FR" sz="1400" i="1" dirty="0">
                <a:solidFill>
                  <a:srgbClr val="008000"/>
                </a:solidFill>
              </a:rPr>
              <a:t> </a:t>
            </a:r>
            <a:r>
              <a:rPr lang="fr-FR" sz="1400" dirty="0">
                <a:solidFill>
                  <a:srgbClr val="008000"/>
                </a:solidFill>
              </a:rPr>
              <a:t>(Jacquier) (</a:t>
            </a:r>
            <a:r>
              <a:rPr lang="fr-FR" sz="1400" i="1" dirty="0" err="1">
                <a:solidFill>
                  <a:srgbClr val="008000"/>
                </a:solidFill>
              </a:rPr>
              <a:t>Amoraceae</a:t>
            </a:r>
            <a:r>
              <a:rPr lang="fr-FR" sz="1400" dirty="0">
                <a:solidFill>
                  <a:srgbClr val="008000"/>
                </a:solidFill>
              </a:rPr>
              <a:t>)</a:t>
            </a:r>
          </a:p>
          <a:p>
            <a:r>
              <a:rPr lang="fr-FR" sz="1400" dirty="0" smtClean="0">
                <a:solidFill>
                  <a:srgbClr val="008000"/>
                </a:solidFill>
              </a:rPr>
              <a:t>3.3) </a:t>
            </a:r>
            <a:r>
              <a:rPr lang="fr-FR" sz="1400" i="1" dirty="0" smtClean="0">
                <a:solidFill>
                  <a:srgbClr val="008000"/>
                </a:solidFill>
              </a:rPr>
              <a:t>Citrus</a:t>
            </a:r>
            <a:r>
              <a:rPr lang="fr-FR" sz="1400" dirty="0" smtClean="0">
                <a:solidFill>
                  <a:srgbClr val="008000"/>
                </a:solidFill>
              </a:rPr>
              <a:t> </a:t>
            </a:r>
            <a:r>
              <a:rPr lang="fr-FR" sz="1400" dirty="0">
                <a:solidFill>
                  <a:srgbClr val="008000"/>
                </a:solidFill>
              </a:rPr>
              <a:t>(Agrume) (</a:t>
            </a:r>
            <a:r>
              <a:rPr lang="fr-FR" sz="1400" i="1" dirty="0" err="1">
                <a:solidFill>
                  <a:srgbClr val="008000"/>
                </a:solidFill>
              </a:rPr>
              <a:t>Rutaceae</a:t>
            </a:r>
            <a:r>
              <a:rPr lang="fr-FR" sz="1400" dirty="0">
                <a:solidFill>
                  <a:srgbClr val="008000"/>
                </a:solidFill>
              </a:rPr>
              <a:t>)</a:t>
            </a:r>
          </a:p>
          <a:p>
            <a:r>
              <a:rPr lang="fr-FR" sz="1400" dirty="0" smtClean="0">
                <a:solidFill>
                  <a:srgbClr val="008000"/>
                </a:solidFill>
              </a:rPr>
              <a:t>3.4) </a:t>
            </a:r>
            <a:r>
              <a:rPr lang="fr-FR" sz="1400" i="1" dirty="0" err="1" smtClean="0">
                <a:solidFill>
                  <a:srgbClr val="008000"/>
                </a:solidFill>
              </a:rPr>
              <a:t>Coffea</a:t>
            </a:r>
            <a:r>
              <a:rPr lang="fr-FR" sz="1400" i="1" dirty="0" smtClean="0">
                <a:solidFill>
                  <a:srgbClr val="008000"/>
                </a:solidFill>
              </a:rPr>
              <a:t> </a:t>
            </a:r>
            <a:r>
              <a:rPr lang="fr-FR" sz="1400" i="1" dirty="0" err="1">
                <a:solidFill>
                  <a:srgbClr val="008000"/>
                </a:solidFill>
              </a:rPr>
              <a:t>canephora</a:t>
            </a:r>
            <a:r>
              <a:rPr lang="fr-FR" sz="1400" i="1" dirty="0">
                <a:solidFill>
                  <a:srgbClr val="008000"/>
                </a:solidFill>
              </a:rPr>
              <a:t> </a:t>
            </a:r>
            <a:r>
              <a:rPr lang="fr-FR" sz="1400" dirty="0">
                <a:solidFill>
                  <a:srgbClr val="008000"/>
                </a:solidFill>
              </a:rPr>
              <a:t>(Caféier) (</a:t>
            </a:r>
            <a:r>
              <a:rPr lang="fr-FR" sz="1400" i="1" dirty="0" err="1">
                <a:solidFill>
                  <a:srgbClr val="008000"/>
                </a:solidFill>
              </a:rPr>
              <a:t>Rubiaceae</a:t>
            </a:r>
            <a:r>
              <a:rPr lang="fr-FR" sz="1400" dirty="0">
                <a:solidFill>
                  <a:srgbClr val="008000"/>
                </a:solidFill>
              </a:rPr>
              <a:t>)</a:t>
            </a:r>
          </a:p>
          <a:p>
            <a:r>
              <a:rPr lang="fr-FR" sz="1400" dirty="0" smtClean="0">
                <a:solidFill>
                  <a:srgbClr val="008000"/>
                </a:solidFill>
              </a:rPr>
              <a:t>3.5) </a:t>
            </a:r>
            <a:r>
              <a:rPr lang="fr-FR" sz="1400" i="1" dirty="0">
                <a:solidFill>
                  <a:srgbClr val="008000"/>
                </a:solidFill>
              </a:rPr>
              <a:t>Eugenia </a:t>
            </a:r>
            <a:r>
              <a:rPr lang="fr-FR" sz="1400" i="1" dirty="0" err="1" smtClean="0">
                <a:solidFill>
                  <a:srgbClr val="008000"/>
                </a:solidFill>
              </a:rPr>
              <a:t>brasiliensis</a:t>
            </a:r>
            <a:r>
              <a:rPr lang="fr-FR" sz="1400" i="1" dirty="0" smtClean="0">
                <a:solidFill>
                  <a:srgbClr val="008000"/>
                </a:solidFill>
              </a:rPr>
              <a:t> </a:t>
            </a:r>
            <a:r>
              <a:rPr lang="fr-FR" sz="1400" dirty="0" smtClean="0">
                <a:solidFill>
                  <a:srgbClr val="008000"/>
                </a:solidFill>
              </a:rPr>
              <a:t>(Cerisier </a:t>
            </a:r>
            <a:r>
              <a:rPr lang="fr-FR" sz="1400" dirty="0">
                <a:solidFill>
                  <a:srgbClr val="008000"/>
                </a:solidFill>
              </a:rPr>
              <a:t>du Brésil) (</a:t>
            </a:r>
            <a:r>
              <a:rPr lang="fr-FR" sz="1400" i="1" dirty="0" err="1">
                <a:solidFill>
                  <a:srgbClr val="008000"/>
                </a:solidFill>
              </a:rPr>
              <a:t>Myrtaceae</a:t>
            </a:r>
            <a:r>
              <a:rPr lang="fr-FR" sz="1400" dirty="0">
                <a:solidFill>
                  <a:srgbClr val="008000"/>
                </a:solidFill>
              </a:rPr>
              <a:t>)</a:t>
            </a:r>
          </a:p>
          <a:p>
            <a:r>
              <a:rPr lang="fr-FR" sz="1400" dirty="0" smtClean="0">
                <a:solidFill>
                  <a:srgbClr val="008000"/>
                </a:solidFill>
              </a:rPr>
              <a:t>3.6) </a:t>
            </a:r>
            <a:r>
              <a:rPr lang="fr-FR" sz="1400" i="1" dirty="0" smtClean="0">
                <a:solidFill>
                  <a:srgbClr val="008000"/>
                </a:solidFill>
              </a:rPr>
              <a:t>Litchi </a:t>
            </a:r>
            <a:r>
              <a:rPr lang="fr-FR" sz="1400" i="1" dirty="0" err="1">
                <a:solidFill>
                  <a:srgbClr val="008000"/>
                </a:solidFill>
              </a:rPr>
              <a:t>sinensis</a:t>
            </a:r>
            <a:r>
              <a:rPr lang="fr-FR" sz="1400" i="1" dirty="0">
                <a:solidFill>
                  <a:srgbClr val="008000"/>
                </a:solidFill>
              </a:rPr>
              <a:t> </a:t>
            </a:r>
            <a:r>
              <a:rPr lang="fr-FR" sz="1400" dirty="0">
                <a:solidFill>
                  <a:srgbClr val="008000"/>
                </a:solidFill>
              </a:rPr>
              <a:t>(Litchi chinois) (</a:t>
            </a:r>
            <a:r>
              <a:rPr lang="fr-FR" sz="1400" i="1" dirty="0" err="1">
                <a:solidFill>
                  <a:srgbClr val="008000"/>
                </a:solidFill>
              </a:rPr>
              <a:t>Sapendaceae</a:t>
            </a:r>
            <a:r>
              <a:rPr lang="fr-FR" sz="1400" dirty="0">
                <a:solidFill>
                  <a:srgbClr val="008000"/>
                </a:solidFill>
              </a:rPr>
              <a:t>)</a:t>
            </a:r>
          </a:p>
          <a:p>
            <a:r>
              <a:rPr lang="fr-FR" sz="1400" dirty="0" smtClean="0">
                <a:solidFill>
                  <a:srgbClr val="008000"/>
                </a:solidFill>
              </a:rPr>
              <a:t>3.7) </a:t>
            </a:r>
            <a:r>
              <a:rPr lang="fr-FR" sz="1400" i="1" dirty="0" err="1" smtClean="0">
                <a:solidFill>
                  <a:srgbClr val="008000"/>
                </a:solidFill>
              </a:rPr>
              <a:t>Mangifera</a:t>
            </a:r>
            <a:r>
              <a:rPr lang="fr-FR" sz="1400" i="1" dirty="0" smtClean="0">
                <a:solidFill>
                  <a:srgbClr val="008000"/>
                </a:solidFill>
              </a:rPr>
              <a:t> </a:t>
            </a:r>
            <a:r>
              <a:rPr lang="fr-FR" sz="1400" i="1" dirty="0" err="1">
                <a:solidFill>
                  <a:srgbClr val="008000"/>
                </a:solidFill>
              </a:rPr>
              <a:t>indica</a:t>
            </a:r>
            <a:r>
              <a:rPr lang="fr-FR" sz="1400" i="1" dirty="0">
                <a:solidFill>
                  <a:srgbClr val="008000"/>
                </a:solidFill>
              </a:rPr>
              <a:t> </a:t>
            </a:r>
            <a:r>
              <a:rPr lang="fr-FR" sz="1400" dirty="0">
                <a:solidFill>
                  <a:srgbClr val="008000"/>
                </a:solidFill>
              </a:rPr>
              <a:t>(Manguier) (</a:t>
            </a:r>
            <a:r>
              <a:rPr lang="fr-FR" sz="1400" i="1" dirty="0" err="1">
                <a:solidFill>
                  <a:srgbClr val="008000"/>
                </a:solidFill>
              </a:rPr>
              <a:t>Anacardiaceae</a:t>
            </a:r>
            <a:r>
              <a:rPr lang="fr-FR" sz="1400" dirty="0">
                <a:solidFill>
                  <a:srgbClr val="008000"/>
                </a:solidFill>
              </a:rPr>
              <a:t>)</a:t>
            </a:r>
          </a:p>
          <a:p>
            <a:r>
              <a:rPr lang="fr-FR" sz="1400" dirty="0" smtClean="0">
                <a:solidFill>
                  <a:srgbClr val="008000"/>
                </a:solidFill>
              </a:rPr>
              <a:t>3.8) </a:t>
            </a:r>
            <a:r>
              <a:rPr lang="fr-FR" sz="1400" i="1" dirty="0" err="1" smtClean="0">
                <a:solidFill>
                  <a:srgbClr val="008000"/>
                </a:solidFill>
              </a:rPr>
              <a:t>Moringa</a:t>
            </a:r>
            <a:r>
              <a:rPr lang="fr-FR" sz="1400" i="1" dirty="0" smtClean="0">
                <a:solidFill>
                  <a:srgbClr val="008000"/>
                </a:solidFill>
              </a:rPr>
              <a:t> </a:t>
            </a:r>
            <a:r>
              <a:rPr lang="fr-FR" sz="1400" i="1" dirty="0" err="1">
                <a:solidFill>
                  <a:srgbClr val="008000"/>
                </a:solidFill>
              </a:rPr>
              <a:t>olifera</a:t>
            </a:r>
            <a:r>
              <a:rPr lang="fr-FR" sz="1400" i="1" dirty="0">
                <a:solidFill>
                  <a:srgbClr val="008000"/>
                </a:solidFill>
              </a:rPr>
              <a:t> </a:t>
            </a:r>
            <a:r>
              <a:rPr lang="fr-FR" sz="1400" dirty="0">
                <a:solidFill>
                  <a:srgbClr val="008000"/>
                </a:solidFill>
              </a:rPr>
              <a:t>(</a:t>
            </a:r>
            <a:r>
              <a:rPr lang="fr-FR" sz="1400" dirty="0" err="1">
                <a:solidFill>
                  <a:srgbClr val="008000"/>
                </a:solidFill>
              </a:rPr>
              <a:t>Ananambo</a:t>
            </a:r>
            <a:r>
              <a:rPr lang="fr-FR" sz="1400" dirty="0">
                <a:solidFill>
                  <a:srgbClr val="008000"/>
                </a:solidFill>
              </a:rPr>
              <a:t>) (</a:t>
            </a:r>
            <a:r>
              <a:rPr lang="fr-FR" sz="1400" i="1" dirty="0" err="1">
                <a:solidFill>
                  <a:srgbClr val="008000"/>
                </a:solidFill>
              </a:rPr>
              <a:t>Moringaceae</a:t>
            </a:r>
            <a:r>
              <a:rPr lang="fr-FR" sz="1400" dirty="0">
                <a:solidFill>
                  <a:srgbClr val="008000"/>
                </a:solidFill>
              </a:rPr>
              <a:t>)</a:t>
            </a:r>
          </a:p>
          <a:p>
            <a:r>
              <a:rPr lang="fr-FR" sz="1400" dirty="0" smtClean="0">
                <a:solidFill>
                  <a:srgbClr val="008000"/>
                </a:solidFill>
              </a:rPr>
              <a:t>3.9) </a:t>
            </a:r>
            <a:r>
              <a:rPr lang="fr-FR" sz="1400" i="1" dirty="0" err="1" smtClean="0">
                <a:solidFill>
                  <a:srgbClr val="008000"/>
                </a:solidFill>
              </a:rPr>
              <a:t>Theobroma</a:t>
            </a:r>
            <a:r>
              <a:rPr lang="fr-FR" sz="1400" dirty="0" smtClean="0">
                <a:solidFill>
                  <a:srgbClr val="008000"/>
                </a:solidFill>
              </a:rPr>
              <a:t> </a:t>
            </a:r>
            <a:r>
              <a:rPr lang="fr-FR" sz="1400" dirty="0">
                <a:solidFill>
                  <a:srgbClr val="008000"/>
                </a:solidFill>
              </a:rPr>
              <a:t>(</a:t>
            </a:r>
            <a:r>
              <a:rPr lang="fr-FR" sz="1400" dirty="0" err="1">
                <a:solidFill>
                  <a:srgbClr val="008000"/>
                </a:solidFill>
              </a:rPr>
              <a:t>Cacaoyier</a:t>
            </a:r>
            <a:r>
              <a:rPr lang="fr-FR" sz="1400" dirty="0">
                <a:solidFill>
                  <a:srgbClr val="008000"/>
                </a:solidFill>
              </a:rPr>
              <a:t>) (</a:t>
            </a:r>
            <a:r>
              <a:rPr lang="fr-FR" sz="1400" i="1" dirty="0" err="1">
                <a:solidFill>
                  <a:srgbClr val="008000"/>
                </a:solidFill>
              </a:rPr>
              <a:t>Sterculiaceae</a:t>
            </a:r>
            <a:r>
              <a:rPr lang="fr-FR" sz="1400" dirty="0" smtClean="0">
                <a:solidFill>
                  <a:srgbClr val="008000"/>
                </a:solidFill>
              </a:rPr>
              <a:t>)</a:t>
            </a:r>
          </a:p>
          <a:p>
            <a:r>
              <a:rPr lang="fr-FR" sz="1400" dirty="0" smtClean="0">
                <a:solidFill>
                  <a:srgbClr val="008000"/>
                </a:solidFill>
              </a:rPr>
              <a:t>3.10) </a:t>
            </a:r>
            <a:r>
              <a:rPr lang="fr-FR" sz="1400" i="1" dirty="0" smtClean="0">
                <a:solidFill>
                  <a:srgbClr val="008000"/>
                </a:solidFill>
              </a:rPr>
              <a:t>Inga </a:t>
            </a:r>
            <a:r>
              <a:rPr lang="fr-FR" sz="1400" i="1" dirty="0" err="1" smtClean="0">
                <a:solidFill>
                  <a:srgbClr val="008000"/>
                </a:solidFill>
              </a:rPr>
              <a:t>edulis</a:t>
            </a:r>
            <a:r>
              <a:rPr lang="fr-FR" sz="1400" i="1" dirty="0" smtClean="0">
                <a:solidFill>
                  <a:srgbClr val="008000"/>
                </a:solidFill>
              </a:rPr>
              <a:t> </a:t>
            </a:r>
            <a:r>
              <a:rPr lang="fr-FR" sz="1400" dirty="0" smtClean="0">
                <a:solidFill>
                  <a:srgbClr val="008000"/>
                </a:solidFill>
              </a:rPr>
              <a:t>(Poix doux, sucrin) (</a:t>
            </a:r>
            <a:r>
              <a:rPr lang="fr-FR" sz="1400" i="1" u="sng" dirty="0" err="1">
                <a:hlinkClick r:id="rId2" tooltip="Fabaceae"/>
              </a:rPr>
              <a:t>Fabaceae</a:t>
            </a:r>
            <a:r>
              <a:rPr lang="fr-FR" sz="1400" dirty="0" smtClean="0">
                <a:solidFill>
                  <a:srgbClr val="008000"/>
                </a:solidFill>
              </a:rPr>
              <a:t>)</a:t>
            </a:r>
            <a:endParaRPr lang="fr-FR" sz="1400" dirty="0">
              <a:solidFill>
                <a:srgbClr val="008000"/>
              </a:solidFill>
            </a:endParaRPr>
          </a:p>
          <a:p>
            <a:endParaRPr lang="fr-FR" sz="1400" u="sng" dirty="0" smtClean="0">
              <a:solidFill>
                <a:srgbClr val="008000"/>
              </a:solidFill>
            </a:endParaRPr>
          </a:p>
          <a:p>
            <a:r>
              <a:rPr lang="fr-FR" sz="1400" dirty="0" smtClean="0">
                <a:solidFill>
                  <a:srgbClr val="008000"/>
                </a:solidFill>
              </a:rPr>
              <a:t>4. </a:t>
            </a:r>
            <a:r>
              <a:rPr lang="fr-FR" sz="1400" u="sng" dirty="0">
                <a:solidFill>
                  <a:srgbClr val="008000"/>
                </a:solidFill>
              </a:rPr>
              <a:t>Essences </a:t>
            </a:r>
            <a:r>
              <a:rPr lang="fr-FR" sz="1400" u="sng" dirty="0" smtClean="0">
                <a:solidFill>
                  <a:srgbClr val="008000"/>
                </a:solidFill>
              </a:rPr>
              <a:t>aromatiques</a:t>
            </a:r>
            <a:endParaRPr lang="fr-FR" sz="1400" dirty="0">
              <a:solidFill>
                <a:srgbClr val="008000"/>
              </a:solidFill>
            </a:endParaRPr>
          </a:p>
          <a:p>
            <a:endParaRPr lang="fr-FR" sz="1400" u="sng" dirty="0">
              <a:solidFill>
                <a:srgbClr val="008000"/>
              </a:solidFill>
            </a:endParaRPr>
          </a:p>
          <a:p>
            <a:r>
              <a:rPr lang="fr-FR" sz="1400" dirty="0">
                <a:solidFill>
                  <a:srgbClr val="008000"/>
                </a:solidFill>
              </a:rPr>
              <a:t>4.1) </a:t>
            </a:r>
            <a:r>
              <a:rPr lang="fr-FR" sz="1400" i="1" dirty="0" err="1">
                <a:solidFill>
                  <a:srgbClr val="008000"/>
                </a:solidFill>
              </a:rPr>
              <a:t>Cananga</a:t>
            </a:r>
            <a:r>
              <a:rPr lang="fr-FR" sz="1400" i="1" dirty="0">
                <a:solidFill>
                  <a:srgbClr val="008000"/>
                </a:solidFill>
              </a:rPr>
              <a:t> </a:t>
            </a:r>
            <a:r>
              <a:rPr lang="fr-FR" sz="1400" i="1" dirty="0" err="1">
                <a:solidFill>
                  <a:srgbClr val="008000"/>
                </a:solidFill>
              </a:rPr>
              <a:t>odarata</a:t>
            </a:r>
            <a:r>
              <a:rPr lang="fr-FR" sz="1400" i="1" dirty="0">
                <a:solidFill>
                  <a:srgbClr val="008000"/>
                </a:solidFill>
              </a:rPr>
              <a:t> </a:t>
            </a:r>
            <a:r>
              <a:rPr lang="fr-FR" sz="1400" dirty="0">
                <a:solidFill>
                  <a:srgbClr val="008000"/>
                </a:solidFill>
              </a:rPr>
              <a:t>(Ylang-Ylang) (</a:t>
            </a:r>
            <a:r>
              <a:rPr lang="fr-FR" sz="1400" i="1" dirty="0" err="1">
                <a:solidFill>
                  <a:srgbClr val="008000"/>
                </a:solidFill>
              </a:rPr>
              <a:t>Annonaceae</a:t>
            </a:r>
            <a:r>
              <a:rPr lang="fr-FR" sz="1400" dirty="0">
                <a:solidFill>
                  <a:srgbClr val="008000"/>
                </a:solidFill>
              </a:rPr>
              <a:t>)</a:t>
            </a:r>
          </a:p>
          <a:p>
            <a:r>
              <a:rPr lang="fr-FR" sz="1400" dirty="0">
                <a:solidFill>
                  <a:srgbClr val="008000"/>
                </a:solidFill>
              </a:rPr>
              <a:t>4.2) </a:t>
            </a:r>
            <a:r>
              <a:rPr lang="fr-FR" sz="1400" i="1" dirty="0" err="1">
                <a:solidFill>
                  <a:srgbClr val="008000"/>
                </a:solidFill>
              </a:rPr>
              <a:t>Cinnamomum</a:t>
            </a:r>
            <a:r>
              <a:rPr lang="fr-FR" sz="1400" i="1" dirty="0">
                <a:solidFill>
                  <a:srgbClr val="008000"/>
                </a:solidFill>
              </a:rPr>
              <a:t> </a:t>
            </a:r>
            <a:r>
              <a:rPr lang="fr-FR" sz="1400" i="1" dirty="0" err="1">
                <a:solidFill>
                  <a:srgbClr val="008000"/>
                </a:solidFill>
              </a:rPr>
              <a:t>zeylanicum</a:t>
            </a:r>
            <a:r>
              <a:rPr lang="fr-FR" sz="1400" i="1" dirty="0">
                <a:solidFill>
                  <a:srgbClr val="008000"/>
                </a:solidFill>
              </a:rPr>
              <a:t> </a:t>
            </a:r>
            <a:r>
              <a:rPr lang="fr-FR" sz="1400" dirty="0">
                <a:solidFill>
                  <a:srgbClr val="008000"/>
                </a:solidFill>
              </a:rPr>
              <a:t>(Cannelier) (</a:t>
            </a:r>
            <a:r>
              <a:rPr lang="fr-FR" sz="1400" i="1" dirty="0" err="1">
                <a:solidFill>
                  <a:srgbClr val="008000"/>
                </a:solidFill>
              </a:rPr>
              <a:t>Lauraceae</a:t>
            </a:r>
            <a:r>
              <a:rPr lang="fr-FR" sz="1400" dirty="0">
                <a:solidFill>
                  <a:srgbClr val="008000"/>
                </a:solidFill>
              </a:rPr>
              <a:t>)</a:t>
            </a:r>
          </a:p>
          <a:p>
            <a:r>
              <a:rPr lang="fr-FR" sz="1400" dirty="0">
                <a:solidFill>
                  <a:srgbClr val="008000"/>
                </a:solidFill>
              </a:rPr>
              <a:t>4.3) </a:t>
            </a:r>
            <a:r>
              <a:rPr lang="fr-FR" sz="1400" i="1" dirty="0">
                <a:solidFill>
                  <a:srgbClr val="008000"/>
                </a:solidFill>
              </a:rPr>
              <a:t>Eugenia </a:t>
            </a:r>
            <a:r>
              <a:rPr lang="fr-FR" sz="1400" i="1" dirty="0" err="1">
                <a:solidFill>
                  <a:srgbClr val="008000"/>
                </a:solidFill>
              </a:rPr>
              <a:t>caryophyllus</a:t>
            </a:r>
            <a:r>
              <a:rPr lang="fr-FR" sz="1400" i="1" dirty="0">
                <a:solidFill>
                  <a:srgbClr val="008000"/>
                </a:solidFill>
              </a:rPr>
              <a:t> </a:t>
            </a:r>
            <a:r>
              <a:rPr lang="fr-FR" sz="1400" dirty="0">
                <a:solidFill>
                  <a:srgbClr val="008000"/>
                </a:solidFill>
              </a:rPr>
              <a:t>(Giroflier) (</a:t>
            </a:r>
            <a:r>
              <a:rPr lang="fr-FR" sz="1400" i="1" dirty="0" err="1">
                <a:solidFill>
                  <a:srgbClr val="008000"/>
                </a:solidFill>
              </a:rPr>
              <a:t>Myrtaceae</a:t>
            </a:r>
            <a:r>
              <a:rPr lang="fr-FR" sz="1400" dirty="0">
                <a:solidFill>
                  <a:srgbClr val="008000"/>
                </a:solidFill>
              </a:rPr>
              <a:t>)</a:t>
            </a:r>
          </a:p>
          <a:p>
            <a:r>
              <a:rPr lang="fr-FR" sz="1400" dirty="0">
                <a:solidFill>
                  <a:srgbClr val="008000"/>
                </a:solidFill>
              </a:rPr>
              <a:t>4.5) </a:t>
            </a:r>
            <a:r>
              <a:rPr lang="fr-FR" sz="1400" i="1" dirty="0">
                <a:solidFill>
                  <a:srgbClr val="008000"/>
                </a:solidFill>
              </a:rPr>
              <a:t>Pimenta </a:t>
            </a:r>
            <a:r>
              <a:rPr lang="fr-FR" sz="1400" i="1" dirty="0" err="1">
                <a:solidFill>
                  <a:srgbClr val="008000"/>
                </a:solidFill>
              </a:rPr>
              <a:t>dioica</a:t>
            </a:r>
            <a:r>
              <a:rPr lang="fr-FR" sz="1400" i="1" dirty="0">
                <a:solidFill>
                  <a:srgbClr val="008000"/>
                </a:solidFill>
              </a:rPr>
              <a:t> </a:t>
            </a:r>
            <a:r>
              <a:rPr lang="fr-FR" sz="1400" dirty="0">
                <a:solidFill>
                  <a:srgbClr val="008000"/>
                </a:solidFill>
              </a:rPr>
              <a:t>(Quatre-épices) (</a:t>
            </a:r>
            <a:r>
              <a:rPr lang="fr-FR" sz="1400" i="1" dirty="0" err="1">
                <a:solidFill>
                  <a:srgbClr val="008000"/>
                </a:solidFill>
              </a:rPr>
              <a:t>Myrtaceae</a:t>
            </a:r>
            <a:r>
              <a:rPr lang="fr-FR" sz="1400" dirty="0">
                <a:solidFill>
                  <a:srgbClr val="008000"/>
                </a:solidFill>
              </a:rPr>
              <a:t>)</a:t>
            </a:r>
          </a:p>
          <a:p>
            <a:r>
              <a:rPr lang="fr-FR" sz="1400" dirty="0">
                <a:solidFill>
                  <a:srgbClr val="008000"/>
                </a:solidFill>
              </a:rPr>
              <a:t>4.6) </a:t>
            </a:r>
            <a:r>
              <a:rPr lang="fr-FR" sz="1400" i="1" dirty="0">
                <a:solidFill>
                  <a:srgbClr val="008000"/>
                </a:solidFill>
              </a:rPr>
              <a:t>Piper </a:t>
            </a:r>
            <a:r>
              <a:rPr lang="fr-FR" sz="1400" i="1" dirty="0" err="1">
                <a:solidFill>
                  <a:srgbClr val="008000"/>
                </a:solidFill>
              </a:rPr>
              <a:t>borbonense</a:t>
            </a:r>
            <a:r>
              <a:rPr lang="fr-FR" sz="1400" i="1" dirty="0">
                <a:solidFill>
                  <a:srgbClr val="008000"/>
                </a:solidFill>
              </a:rPr>
              <a:t> </a:t>
            </a:r>
            <a:r>
              <a:rPr lang="fr-FR" sz="1400" dirty="0">
                <a:solidFill>
                  <a:srgbClr val="008000"/>
                </a:solidFill>
              </a:rPr>
              <a:t>(</a:t>
            </a:r>
            <a:r>
              <a:rPr lang="fr-FR" sz="1400" dirty="0" err="1" smtClean="0">
                <a:solidFill>
                  <a:srgbClr val="008000"/>
                </a:solidFill>
              </a:rPr>
              <a:t>voatsiperifery</a:t>
            </a:r>
            <a:r>
              <a:rPr lang="fr-FR" sz="1400" dirty="0" smtClean="0">
                <a:solidFill>
                  <a:srgbClr val="008000"/>
                </a:solidFill>
              </a:rPr>
              <a:t> ou </a:t>
            </a:r>
            <a:r>
              <a:rPr lang="fr-FR" sz="1400" dirty="0">
                <a:solidFill>
                  <a:srgbClr val="008000"/>
                </a:solidFill>
              </a:rPr>
              <a:t>Poivre sauvage de Madagascar) (</a:t>
            </a:r>
            <a:r>
              <a:rPr lang="fr-FR" sz="1400" i="1" dirty="0" err="1">
                <a:solidFill>
                  <a:srgbClr val="008000"/>
                </a:solidFill>
              </a:rPr>
              <a:t>Piperaceae</a:t>
            </a:r>
            <a:r>
              <a:rPr lang="fr-FR" sz="1400" dirty="0" smtClean="0">
                <a:solidFill>
                  <a:srgbClr val="008000"/>
                </a:solidFill>
              </a:rPr>
              <a:t>)</a:t>
            </a:r>
          </a:p>
          <a:p>
            <a:endParaRPr lang="fr-FR" sz="1400" dirty="0">
              <a:solidFill>
                <a:srgbClr val="008000"/>
              </a:solidFill>
            </a:endParaRPr>
          </a:p>
          <a:p>
            <a:r>
              <a:rPr lang="fr-FR" sz="1400" dirty="0">
                <a:solidFill>
                  <a:srgbClr val="008000"/>
                </a:solidFill>
              </a:rPr>
              <a:t>5. </a:t>
            </a:r>
            <a:r>
              <a:rPr lang="fr-FR" sz="1400" u="sng" dirty="0">
                <a:solidFill>
                  <a:srgbClr val="008000"/>
                </a:solidFill>
              </a:rPr>
              <a:t>Espèces des milieux chauds, humides et salins</a:t>
            </a:r>
          </a:p>
          <a:p>
            <a:endParaRPr lang="fr-FR" sz="1400" dirty="0" smtClean="0">
              <a:solidFill>
                <a:srgbClr val="008000"/>
              </a:solidFill>
            </a:endParaRPr>
          </a:p>
          <a:p>
            <a:r>
              <a:rPr lang="fr-FR" sz="1400" dirty="0" smtClean="0">
                <a:solidFill>
                  <a:srgbClr val="008000"/>
                </a:solidFill>
              </a:rPr>
              <a:t>51</a:t>
            </a:r>
            <a:r>
              <a:rPr lang="fr-FR" sz="1400" dirty="0">
                <a:solidFill>
                  <a:srgbClr val="008000"/>
                </a:solidFill>
              </a:rPr>
              <a:t>. Filao (Casuarina </a:t>
            </a:r>
            <a:r>
              <a:rPr lang="fr-FR" sz="1400" dirty="0" err="1">
                <a:solidFill>
                  <a:srgbClr val="008000"/>
                </a:solidFill>
              </a:rPr>
              <a:t>equisetifolia</a:t>
            </a:r>
            <a:r>
              <a:rPr lang="fr-FR" sz="1400" dirty="0">
                <a:solidFill>
                  <a:srgbClr val="008000"/>
                </a:solidFill>
              </a:rPr>
              <a:t>)</a:t>
            </a:r>
          </a:p>
          <a:p>
            <a:r>
              <a:rPr lang="fr-FR" sz="1400" dirty="0">
                <a:solidFill>
                  <a:srgbClr val="008000"/>
                </a:solidFill>
              </a:rPr>
              <a:t>5.2. Cocotier (Cocos </a:t>
            </a:r>
            <a:r>
              <a:rPr lang="fr-FR" sz="1400" dirty="0" err="1">
                <a:solidFill>
                  <a:srgbClr val="008000"/>
                </a:solidFill>
              </a:rPr>
              <a:t>nucifera</a:t>
            </a:r>
            <a:r>
              <a:rPr lang="fr-FR" sz="1400" dirty="0">
                <a:solidFill>
                  <a:srgbClr val="008000"/>
                </a:solidFill>
              </a:rPr>
              <a:t>)</a:t>
            </a:r>
          </a:p>
          <a:p>
            <a:endParaRPr lang="fr-FR" sz="1400" dirty="0" smtClean="0">
              <a:solidFill>
                <a:srgbClr val="008000"/>
              </a:solidFill>
            </a:endParaRPr>
          </a:p>
          <a:p>
            <a:r>
              <a:rPr lang="fr-FR" sz="1400" dirty="0">
                <a:solidFill>
                  <a:srgbClr val="008000"/>
                </a:solidFill>
              </a:rPr>
              <a:t>6</a:t>
            </a:r>
            <a:r>
              <a:rPr lang="fr-FR" sz="1400" dirty="0" smtClean="0">
                <a:solidFill>
                  <a:srgbClr val="008000"/>
                </a:solidFill>
              </a:rPr>
              <a:t>. </a:t>
            </a:r>
            <a:r>
              <a:rPr lang="fr-FR" sz="1400" u="sng" dirty="0">
                <a:solidFill>
                  <a:srgbClr val="008000"/>
                </a:solidFill>
              </a:rPr>
              <a:t>Autres espèces</a:t>
            </a:r>
            <a:endParaRPr lang="fr-FR" sz="1400" u="sng" dirty="0" smtClean="0">
              <a:solidFill>
                <a:srgbClr val="008000"/>
              </a:solidFill>
            </a:endParaRPr>
          </a:p>
        </p:txBody>
      </p:sp>
      <p:sp>
        <p:nvSpPr>
          <p:cNvPr id="15" name="ZoneTexte 14"/>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0417" y="181284"/>
            <a:ext cx="2476500" cy="1847850"/>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8492" y="786836"/>
            <a:ext cx="2638425" cy="1733550"/>
          </a:xfrm>
          <a:prstGeom prst="rect">
            <a:avLst/>
          </a:prstGeom>
        </p:spPr>
      </p:pic>
      <p:sp>
        <p:nvSpPr>
          <p:cNvPr id="6" name="ZoneTexte 5"/>
          <p:cNvSpPr txBox="1"/>
          <p:nvPr/>
        </p:nvSpPr>
        <p:spPr>
          <a:xfrm>
            <a:off x="5609088" y="2756523"/>
            <a:ext cx="6507419" cy="1754326"/>
          </a:xfrm>
          <a:prstGeom prst="rect">
            <a:avLst/>
          </a:prstGeom>
          <a:noFill/>
        </p:spPr>
        <p:txBody>
          <a:bodyPr wrap="square" rtlCol="0">
            <a:spAutoFit/>
          </a:bodyPr>
          <a:lstStyle/>
          <a:p>
            <a:r>
              <a:rPr lang="fr-FR" sz="1200" dirty="0">
                <a:solidFill>
                  <a:srgbClr val="008000"/>
                </a:solidFill>
              </a:rPr>
              <a:t>6. </a:t>
            </a:r>
            <a:r>
              <a:rPr lang="fr-FR" sz="1200" u="sng" dirty="0">
                <a:solidFill>
                  <a:srgbClr val="008000"/>
                </a:solidFill>
              </a:rPr>
              <a:t>Autres espèces</a:t>
            </a:r>
          </a:p>
          <a:p>
            <a:endParaRPr lang="fr-FR" sz="1200" dirty="0" smtClean="0">
              <a:solidFill>
                <a:srgbClr val="008000"/>
              </a:solidFill>
            </a:endParaRPr>
          </a:p>
          <a:p>
            <a:r>
              <a:rPr lang="fr-FR" sz="1200" dirty="0" smtClean="0">
                <a:solidFill>
                  <a:srgbClr val="008000"/>
                </a:solidFill>
              </a:rPr>
              <a:t>6.1. </a:t>
            </a:r>
            <a:r>
              <a:rPr lang="fr-FR" sz="1200" dirty="0">
                <a:solidFill>
                  <a:srgbClr val="008000"/>
                </a:solidFill>
              </a:rPr>
              <a:t>Igname guinée (</a:t>
            </a:r>
            <a:r>
              <a:rPr lang="fr-FR" sz="1200" i="1" dirty="0" err="1">
                <a:solidFill>
                  <a:srgbClr val="008000"/>
                </a:solidFill>
              </a:rPr>
              <a:t>Dioscorea</a:t>
            </a:r>
            <a:r>
              <a:rPr lang="fr-FR" sz="1200" i="1" dirty="0">
                <a:solidFill>
                  <a:srgbClr val="008000"/>
                </a:solidFill>
              </a:rPr>
              <a:t> </a:t>
            </a:r>
            <a:r>
              <a:rPr lang="fr-FR" sz="1200" i="1" dirty="0" err="1">
                <a:solidFill>
                  <a:srgbClr val="008000"/>
                </a:solidFill>
              </a:rPr>
              <a:t>rotundata</a:t>
            </a:r>
            <a:r>
              <a:rPr lang="fr-FR" sz="1200" dirty="0">
                <a:solidFill>
                  <a:srgbClr val="008000"/>
                </a:solidFill>
              </a:rPr>
              <a:t>) et Les ignames (en général)</a:t>
            </a:r>
          </a:p>
          <a:p>
            <a:r>
              <a:rPr lang="fr-FR" sz="1200" dirty="0" smtClean="0">
                <a:solidFill>
                  <a:srgbClr val="008000"/>
                </a:solidFill>
              </a:rPr>
              <a:t>6.2. </a:t>
            </a:r>
            <a:r>
              <a:rPr lang="fr-FR" sz="1200" dirty="0">
                <a:solidFill>
                  <a:srgbClr val="008000"/>
                </a:solidFill>
              </a:rPr>
              <a:t>Igname jaune ou igname jaune grosse tête (</a:t>
            </a:r>
            <a:r>
              <a:rPr lang="fr-FR" sz="1200" i="1" dirty="0" err="1">
                <a:solidFill>
                  <a:srgbClr val="008000"/>
                </a:solidFill>
              </a:rPr>
              <a:t>Dioscorea</a:t>
            </a:r>
            <a:r>
              <a:rPr lang="fr-FR" sz="1200" i="1" dirty="0">
                <a:solidFill>
                  <a:srgbClr val="008000"/>
                </a:solidFill>
              </a:rPr>
              <a:t> </a:t>
            </a:r>
            <a:r>
              <a:rPr lang="fr-FR" sz="1200" i="1" dirty="0" err="1">
                <a:solidFill>
                  <a:srgbClr val="008000"/>
                </a:solidFill>
              </a:rPr>
              <a:t>cayenensis</a:t>
            </a:r>
            <a:r>
              <a:rPr lang="fr-FR" sz="1200" dirty="0">
                <a:solidFill>
                  <a:srgbClr val="008000"/>
                </a:solidFill>
              </a:rPr>
              <a:t>)</a:t>
            </a:r>
          </a:p>
          <a:p>
            <a:r>
              <a:rPr lang="fr-FR" sz="1200" dirty="0" smtClean="0">
                <a:solidFill>
                  <a:srgbClr val="008000"/>
                </a:solidFill>
              </a:rPr>
              <a:t>6.3. </a:t>
            </a:r>
            <a:r>
              <a:rPr lang="fr-FR" sz="1200" dirty="0">
                <a:solidFill>
                  <a:srgbClr val="008000"/>
                </a:solidFill>
              </a:rPr>
              <a:t>Igname ailée ou grande igname ou igname pourpre (</a:t>
            </a:r>
            <a:r>
              <a:rPr lang="fr-FR" sz="1200" i="1" u="sng" dirty="0" err="1">
                <a:solidFill>
                  <a:srgbClr val="008000"/>
                </a:solidFill>
              </a:rPr>
              <a:t>Dioscorea</a:t>
            </a:r>
            <a:r>
              <a:rPr lang="fr-FR" sz="1200" i="1" u="sng" dirty="0">
                <a:solidFill>
                  <a:srgbClr val="008000"/>
                </a:solidFill>
              </a:rPr>
              <a:t> </a:t>
            </a:r>
            <a:r>
              <a:rPr lang="fr-FR" sz="1200" i="1" u="sng" dirty="0" err="1">
                <a:solidFill>
                  <a:srgbClr val="008000"/>
                </a:solidFill>
              </a:rPr>
              <a:t>alata</a:t>
            </a:r>
            <a:r>
              <a:rPr lang="fr-FR" sz="1200" dirty="0">
                <a:solidFill>
                  <a:srgbClr val="008000"/>
                </a:solidFill>
              </a:rPr>
              <a:t>)</a:t>
            </a:r>
          </a:p>
          <a:p>
            <a:r>
              <a:rPr lang="fr-FR" sz="1200" dirty="0" smtClean="0">
                <a:solidFill>
                  <a:srgbClr val="008000"/>
                </a:solidFill>
              </a:rPr>
              <a:t>6.4. </a:t>
            </a:r>
            <a:r>
              <a:rPr lang="fr-FR" sz="1200" dirty="0">
                <a:solidFill>
                  <a:srgbClr val="008000"/>
                </a:solidFill>
              </a:rPr>
              <a:t>La multiplication d'ignames par mini-bouturage</a:t>
            </a:r>
          </a:p>
          <a:p>
            <a:r>
              <a:rPr lang="fr-FR" sz="1200" dirty="0" smtClean="0">
                <a:solidFill>
                  <a:srgbClr val="008000"/>
                </a:solidFill>
              </a:rPr>
              <a:t>6.5. Les ignames sauvages.</a:t>
            </a:r>
          </a:p>
          <a:p>
            <a:r>
              <a:rPr lang="fr-FR" sz="1200" dirty="0">
                <a:solidFill>
                  <a:srgbClr val="008000"/>
                </a:solidFill>
              </a:rPr>
              <a:t>6.5. Gingembre sauvage, </a:t>
            </a:r>
            <a:r>
              <a:rPr lang="fr-FR" sz="1200" dirty="0" err="1">
                <a:solidFill>
                  <a:srgbClr val="008000"/>
                </a:solidFill>
              </a:rPr>
              <a:t>Longoza</a:t>
            </a:r>
            <a:r>
              <a:rPr lang="fr-FR" sz="1200" dirty="0">
                <a:solidFill>
                  <a:srgbClr val="008000"/>
                </a:solidFill>
              </a:rPr>
              <a:t> (</a:t>
            </a:r>
            <a:r>
              <a:rPr lang="fr-FR" sz="1200" i="1" dirty="0">
                <a:solidFill>
                  <a:srgbClr val="008000"/>
                </a:solidFill>
              </a:rPr>
              <a:t>Aframomum </a:t>
            </a:r>
            <a:r>
              <a:rPr lang="fr-FR" sz="1200" i="1" dirty="0" err="1">
                <a:solidFill>
                  <a:srgbClr val="008000"/>
                </a:solidFill>
              </a:rPr>
              <a:t>angustifolium</a:t>
            </a:r>
            <a:r>
              <a:rPr lang="fr-FR" sz="1200" i="1" dirty="0">
                <a:solidFill>
                  <a:srgbClr val="008000"/>
                </a:solidFill>
              </a:rPr>
              <a:t> </a:t>
            </a:r>
            <a:r>
              <a:rPr lang="fr-FR" sz="1200" dirty="0">
                <a:solidFill>
                  <a:srgbClr val="008000"/>
                </a:solidFill>
              </a:rPr>
              <a:t>ou </a:t>
            </a:r>
            <a:r>
              <a:rPr lang="fr-FR" sz="1200" i="1" dirty="0">
                <a:solidFill>
                  <a:srgbClr val="008000"/>
                </a:solidFill>
              </a:rPr>
              <a:t>Aframomum </a:t>
            </a:r>
            <a:r>
              <a:rPr lang="fr-FR" sz="1200" i="1" dirty="0" err="1">
                <a:solidFill>
                  <a:srgbClr val="008000"/>
                </a:solidFill>
              </a:rPr>
              <a:t>alboviolaceum</a:t>
            </a:r>
            <a:r>
              <a:rPr lang="fr-FR" sz="1200" dirty="0">
                <a:solidFill>
                  <a:srgbClr val="008000"/>
                </a:solidFill>
              </a:rPr>
              <a:t>) (herbe)</a:t>
            </a:r>
          </a:p>
          <a:p>
            <a:r>
              <a:rPr lang="fr-FR" sz="1200" dirty="0">
                <a:solidFill>
                  <a:srgbClr val="008000"/>
                </a:solidFill>
              </a:rPr>
              <a:t>6.6. Gingembre sauvage (</a:t>
            </a:r>
            <a:r>
              <a:rPr lang="fr-FR" sz="1200" i="1" dirty="0">
                <a:solidFill>
                  <a:srgbClr val="008000"/>
                </a:solidFill>
              </a:rPr>
              <a:t>Hedychium </a:t>
            </a:r>
            <a:r>
              <a:rPr lang="fr-FR" sz="1200" i="1" dirty="0" err="1">
                <a:solidFill>
                  <a:srgbClr val="008000"/>
                </a:solidFill>
              </a:rPr>
              <a:t>coronarium</a:t>
            </a:r>
            <a:r>
              <a:rPr lang="fr-FR" sz="1200" dirty="0">
                <a:solidFill>
                  <a:srgbClr val="008000"/>
                </a:solidFill>
              </a:rPr>
              <a:t>) (herbe).</a:t>
            </a:r>
          </a:p>
        </p:txBody>
      </p:sp>
    </p:spTree>
    <p:extLst>
      <p:ext uri="{BB962C8B-B14F-4D97-AF65-F5344CB8AC3E}">
        <p14:creationId xmlns:p14="http://schemas.microsoft.com/office/powerpoint/2010/main" val="34353184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47223" y="159846"/>
            <a:ext cx="715537" cy="331826"/>
          </a:xfrm>
        </p:spPr>
        <p:txBody>
          <a:bodyPr/>
          <a:lstStyle/>
          <a:p>
            <a:fld id="{814B13E8-1059-4FEE-952E-0153852B3488}" type="slidenum">
              <a:rPr lang="fr-FR" smtClean="0"/>
              <a:t>40</a:t>
            </a:fld>
            <a:endParaRPr lang="fr-FR"/>
          </a:p>
        </p:txBody>
      </p:sp>
      <p:sp>
        <p:nvSpPr>
          <p:cNvPr id="4" name="Rectangle 3"/>
          <p:cNvSpPr/>
          <p:nvPr/>
        </p:nvSpPr>
        <p:spPr>
          <a:xfrm>
            <a:off x="247223" y="550616"/>
            <a:ext cx="2642134" cy="369332"/>
          </a:xfrm>
          <a:prstGeom prst="rect">
            <a:avLst/>
          </a:prstGeom>
        </p:spPr>
        <p:txBody>
          <a:bodyPr wrap="none">
            <a:spAutoFit/>
          </a:bodyPr>
          <a:lstStyle/>
          <a:p>
            <a:r>
              <a:rPr lang="fr-FR" dirty="0">
                <a:solidFill>
                  <a:srgbClr val="008000"/>
                </a:solidFill>
              </a:rPr>
              <a:t>1quater. </a:t>
            </a:r>
            <a:r>
              <a:rPr lang="fr-FR" b="1" dirty="0">
                <a:solidFill>
                  <a:srgbClr val="008000"/>
                </a:solidFill>
              </a:rPr>
              <a:t>Gestion </a:t>
            </a:r>
            <a:r>
              <a:rPr lang="fr-FR" b="1" dirty="0" smtClean="0">
                <a:solidFill>
                  <a:srgbClr val="008000"/>
                </a:solidFill>
              </a:rPr>
              <a:t>humaine</a:t>
            </a:r>
            <a:endParaRPr lang="fr-FR" b="1" dirty="0">
              <a:solidFill>
                <a:srgbClr val="008000"/>
              </a:solidFill>
            </a:endParaRPr>
          </a:p>
        </p:txBody>
      </p:sp>
      <p:sp>
        <p:nvSpPr>
          <p:cNvPr id="5" name="ZoneTexte 4"/>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6" name="ZoneTexte 5"/>
          <p:cNvSpPr txBox="1"/>
          <p:nvPr/>
        </p:nvSpPr>
        <p:spPr>
          <a:xfrm>
            <a:off x="208437" y="978892"/>
            <a:ext cx="5361839" cy="367990"/>
          </a:xfrm>
          <a:prstGeom prst="rect">
            <a:avLst/>
          </a:prstGeom>
          <a:noFill/>
        </p:spPr>
        <p:txBody>
          <a:bodyPr wrap="square" rtlCol="0">
            <a:spAutoFit/>
          </a:bodyPr>
          <a:lstStyle/>
          <a:p>
            <a:r>
              <a:rPr lang="fr-FR" b="1" dirty="0" smtClean="0">
                <a:solidFill>
                  <a:srgbClr val="008000"/>
                </a:solidFill>
              </a:rPr>
              <a:t>Problème et solutions proposées pour le résoudre</a:t>
            </a:r>
            <a:endParaRPr lang="fr-FR" b="1" dirty="0">
              <a:solidFill>
                <a:srgbClr val="008000"/>
              </a:solidFill>
            </a:endParaRPr>
          </a:p>
        </p:txBody>
      </p:sp>
      <p:sp>
        <p:nvSpPr>
          <p:cNvPr id="3" name="Rectangle 2"/>
          <p:cNvSpPr/>
          <p:nvPr/>
        </p:nvSpPr>
        <p:spPr>
          <a:xfrm>
            <a:off x="247222" y="1464771"/>
            <a:ext cx="11818397" cy="5355312"/>
          </a:xfrm>
          <a:prstGeom prst="rect">
            <a:avLst/>
          </a:prstGeom>
        </p:spPr>
        <p:txBody>
          <a:bodyPr wrap="square">
            <a:spAutoFit/>
          </a:bodyPr>
          <a:lstStyle/>
          <a:p>
            <a:pPr algn="just"/>
            <a:r>
              <a:rPr lang="fr-FR" u="sng" dirty="0" smtClean="0">
                <a:solidFill>
                  <a:srgbClr val="FF0000"/>
                </a:solidFill>
              </a:rPr>
              <a:t>Problème des terres dégradés </a:t>
            </a:r>
            <a:r>
              <a:rPr lang="fr-FR" u="sng" dirty="0">
                <a:solidFill>
                  <a:srgbClr val="FF0000"/>
                </a:solidFill>
              </a:rPr>
              <a:t>et stériles </a:t>
            </a:r>
            <a:r>
              <a:rPr lang="fr-FR" dirty="0" smtClean="0">
                <a:solidFill>
                  <a:srgbClr val="FF0000"/>
                </a:solidFill>
              </a:rPr>
              <a:t>(suite et fin) : </a:t>
            </a:r>
            <a:endParaRPr lang="fr-FR" dirty="0" smtClean="0">
              <a:solidFill>
                <a:srgbClr val="FF0000"/>
              </a:solidFill>
              <a:latin typeface="Calibri" panose="020F0502020204030204" pitchFamily="34" charset="0"/>
              <a:cs typeface="Arial" panose="020B0604020202020204" pitchFamily="34" charset="0"/>
            </a:endParaRPr>
          </a:p>
          <a:p>
            <a:endParaRPr lang="fr-FR" dirty="0" smtClean="0">
              <a:solidFill>
                <a:srgbClr val="008000"/>
              </a:solidFill>
            </a:endParaRPr>
          </a:p>
          <a:p>
            <a:r>
              <a:rPr lang="fr-FR" u="sng" dirty="0" smtClean="0">
                <a:solidFill>
                  <a:srgbClr val="008000"/>
                </a:solidFill>
              </a:rPr>
              <a:t>Solutions</a:t>
            </a:r>
            <a:r>
              <a:rPr lang="fr-FR" dirty="0" smtClean="0">
                <a:solidFill>
                  <a:srgbClr val="008000"/>
                </a:solidFill>
              </a:rPr>
              <a:t> :</a:t>
            </a:r>
          </a:p>
          <a:p>
            <a:pPr marL="285750" indent="-285750">
              <a:buFont typeface="Arial" panose="020B0604020202020204" pitchFamily="34" charset="0"/>
              <a:buChar char="•"/>
            </a:pPr>
            <a:r>
              <a:rPr lang="fr-FR" dirty="0" smtClean="0">
                <a:solidFill>
                  <a:srgbClr val="008000"/>
                </a:solidFill>
              </a:rPr>
              <a:t>Engrais vert  et production de biomasse : </a:t>
            </a:r>
            <a:r>
              <a:rPr lang="fr-FR" i="1" u="sng" dirty="0" smtClean="0">
                <a:solidFill>
                  <a:srgbClr val="008000"/>
                </a:solidFill>
              </a:rPr>
              <a:t>Tephrosia</a:t>
            </a:r>
            <a:r>
              <a:rPr lang="fr-FR" dirty="0" smtClean="0">
                <a:solidFill>
                  <a:srgbClr val="008000"/>
                </a:solidFill>
              </a:rPr>
              <a:t>, </a:t>
            </a:r>
            <a:r>
              <a:rPr lang="fr-FR" i="1" u="sng" dirty="0" err="1" smtClean="0">
                <a:solidFill>
                  <a:srgbClr val="008000"/>
                </a:solidFill>
              </a:rPr>
              <a:t>Crotalaria</a:t>
            </a:r>
            <a:r>
              <a:rPr lang="fr-FR" dirty="0" smtClean="0">
                <a:solidFill>
                  <a:srgbClr val="008000"/>
                </a:solidFill>
              </a:rPr>
              <a:t>,</a:t>
            </a:r>
            <a:r>
              <a:rPr lang="fr-FR" i="1" dirty="0" smtClean="0">
                <a:solidFill>
                  <a:srgbClr val="008000"/>
                </a:solidFill>
              </a:rPr>
              <a:t> </a:t>
            </a:r>
            <a:r>
              <a:rPr lang="fr-FR" i="1" u="sng" dirty="0" err="1">
                <a:solidFill>
                  <a:srgbClr val="008000"/>
                </a:solidFill>
              </a:rPr>
              <a:t>Jatropha</a:t>
            </a:r>
            <a:r>
              <a:rPr lang="fr-FR" dirty="0" smtClean="0">
                <a:solidFill>
                  <a:srgbClr val="008000"/>
                </a:solidFill>
              </a:rPr>
              <a:t>, Tournesol, …</a:t>
            </a:r>
          </a:p>
          <a:p>
            <a:pPr marL="285750" indent="-285750" algn="just">
              <a:buFont typeface="Arial" panose="020B0604020202020204" pitchFamily="34" charset="0"/>
              <a:buChar char="•"/>
            </a:pPr>
            <a:r>
              <a:rPr lang="fr-FR" dirty="0" smtClean="0">
                <a:solidFill>
                  <a:srgbClr val="008000"/>
                </a:solidFill>
              </a:rPr>
              <a:t>Amélioration de la production plantules dans les pépinières : utilisation de germoirs, du compost, de la </a:t>
            </a:r>
            <a:r>
              <a:rPr lang="fr-FR" dirty="0" err="1" smtClean="0">
                <a:solidFill>
                  <a:srgbClr val="008000"/>
                </a:solidFill>
              </a:rPr>
              <a:t>mycorhization</a:t>
            </a:r>
            <a:r>
              <a:rPr lang="fr-FR" dirty="0" smtClean="0">
                <a:solidFill>
                  <a:srgbClr val="008000"/>
                </a:solidFill>
              </a:rPr>
              <a:t> (VAM).</a:t>
            </a:r>
          </a:p>
          <a:p>
            <a:pPr marL="285750" indent="-285750" algn="just">
              <a:buFont typeface="Arial" panose="020B0604020202020204" pitchFamily="34" charset="0"/>
              <a:buChar char="•"/>
            </a:pPr>
            <a:r>
              <a:rPr lang="fr-FR" dirty="0" smtClean="0">
                <a:solidFill>
                  <a:srgbClr val="008000"/>
                </a:solidFill>
              </a:rPr>
              <a:t>Amélioration technique de plantation : entre les engrais vert _ acacia … _ et espèces autochtones, ilots d’engrais vert sur les anciennes plantations, contrôle des mauvaises herbes (fougères …) autour des plantules (après feu).</a:t>
            </a:r>
          </a:p>
          <a:p>
            <a:pPr marL="285750" indent="-285750" algn="just">
              <a:buFont typeface="Arial" panose="020B0604020202020204" pitchFamily="34" charset="0"/>
              <a:buChar char="•"/>
            </a:pPr>
            <a:r>
              <a:rPr lang="fr-FR" dirty="0" smtClean="0">
                <a:solidFill>
                  <a:srgbClr val="008000"/>
                </a:solidFill>
              </a:rPr>
              <a:t>Pour lutter contre l’érosion sur les pentes dénudées, installation de terrasses.</a:t>
            </a:r>
          </a:p>
          <a:p>
            <a:endParaRPr lang="fr-FR" dirty="0">
              <a:solidFill>
                <a:srgbClr val="008000"/>
              </a:solidFill>
            </a:endParaRPr>
          </a:p>
          <a:p>
            <a:r>
              <a:rPr lang="fr-FR" dirty="0" smtClean="0">
                <a:solidFill>
                  <a:srgbClr val="008000"/>
                </a:solidFill>
              </a:rPr>
              <a:t>Exemple de la méthode appliquée à </a:t>
            </a:r>
            <a:r>
              <a:rPr lang="fr-FR" dirty="0" err="1" smtClean="0">
                <a:solidFill>
                  <a:srgbClr val="008000"/>
                </a:solidFill>
              </a:rPr>
              <a:t>Ambatovy</a:t>
            </a:r>
            <a:r>
              <a:rPr lang="fr-FR" dirty="0" smtClean="0">
                <a:solidFill>
                  <a:srgbClr val="008000"/>
                </a:solidFill>
              </a:rPr>
              <a:t> :</a:t>
            </a:r>
          </a:p>
          <a:p>
            <a:endParaRPr lang="fr-FR" b="1" dirty="0" smtClean="0">
              <a:solidFill>
                <a:srgbClr val="008000"/>
              </a:solidFill>
            </a:endParaRPr>
          </a:p>
          <a:p>
            <a:r>
              <a:rPr lang="fr-FR" b="1" dirty="0" smtClean="0">
                <a:solidFill>
                  <a:srgbClr val="008000"/>
                </a:solidFill>
              </a:rPr>
              <a:t>Méthodes</a:t>
            </a:r>
            <a:endParaRPr lang="fr-FR" b="1" dirty="0">
              <a:solidFill>
                <a:srgbClr val="008000"/>
              </a:solidFill>
            </a:endParaRPr>
          </a:p>
          <a:p>
            <a:pPr marL="342900" indent="-342900">
              <a:buFont typeface="+mj-lt"/>
              <a:buAutoNum type="arabicPeriod"/>
            </a:pPr>
            <a:r>
              <a:rPr lang="fr-FR" dirty="0">
                <a:solidFill>
                  <a:srgbClr val="008000"/>
                </a:solidFill>
              </a:rPr>
              <a:t>Restauration par phases </a:t>
            </a:r>
          </a:p>
          <a:p>
            <a:pPr marL="342900" indent="-342900">
              <a:buFont typeface="+mj-lt"/>
              <a:buAutoNum type="arabicPeriod"/>
            </a:pPr>
            <a:r>
              <a:rPr lang="fr-FR" dirty="0">
                <a:solidFill>
                  <a:srgbClr val="008000"/>
                </a:solidFill>
              </a:rPr>
              <a:t>Stockage et entretien des </a:t>
            </a:r>
            <a:r>
              <a:rPr lang="fr-FR" i="1" dirty="0">
                <a:solidFill>
                  <a:srgbClr val="008000"/>
                </a:solidFill>
              </a:rPr>
              <a:t>top </a:t>
            </a:r>
            <a:r>
              <a:rPr lang="fr-FR" i="1" dirty="0" err="1">
                <a:solidFill>
                  <a:srgbClr val="008000"/>
                </a:solidFill>
              </a:rPr>
              <a:t>soil</a:t>
            </a:r>
            <a:endParaRPr lang="fr-FR" sz="1400" i="1" dirty="0">
              <a:solidFill>
                <a:srgbClr val="008000"/>
              </a:solidFill>
            </a:endParaRPr>
          </a:p>
          <a:p>
            <a:pPr marL="342900" indent="-342900">
              <a:buFont typeface="+mj-lt"/>
              <a:buAutoNum type="arabicPeriod"/>
            </a:pPr>
            <a:r>
              <a:rPr lang="fr-FR" dirty="0">
                <a:solidFill>
                  <a:srgbClr val="008000"/>
                </a:solidFill>
              </a:rPr>
              <a:t>Production de compost</a:t>
            </a:r>
          </a:p>
          <a:p>
            <a:pPr marL="342900" indent="-342900">
              <a:buFont typeface="+mj-lt"/>
              <a:buAutoNum type="arabicPeriod"/>
            </a:pPr>
            <a:r>
              <a:rPr lang="fr-FR" dirty="0">
                <a:solidFill>
                  <a:srgbClr val="008000"/>
                </a:solidFill>
              </a:rPr>
              <a:t>Plantation stratifiée</a:t>
            </a:r>
          </a:p>
          <a:p>
            <a:pPr marL="342900" indent="-342900">
              <a:buFont typeface="+mj-lt"/>
              <a:buAutoNum type="arabicPeriod"/>
            </a:pPr>
            <a:r>
              <a:rPr lang="fr-FR" dirty="0">
                <a:solidFill>
                  <a:srgbClr val="008000"/>
                </a:solidFill>
              </a:rPr>
              <a:t>Développement des </a:t>
            </a:r>
            <a:r>
              <a:rPr lang="fr-FR" i="1" dirty="0" smtClean="0">
                <a:solidFill>
                  <a:srgbClr val="008000"/>
                </a:solidFill>
              </a:rPr>
              <a:t>micro-habitats</a:t>
            </a:r>
            <a:endParaRPr lang="fr-FR" i="1" dirty="0">
              <a:solidFill>
                <a:srgbClr val="008000"/>
              </a:solidFill>
            </a:endParaRPr>
          </a:p>
          <a:p>
            <a:pPr marL="342900" indent="-342900">
              <a:buFont typeface="+mj-lt"/>
              <a:buAutoNum type="arabicPeriod"/>
            </a:pPr>
            <a:r>
              <a:rPr lang="fr-FR" dirty="0">
                <a:solidFill>
                  <a:srgbClr val="008000"/>
                </a:solidFill>
              </a:rPr>
              <a:t>Luttes contre les espèces </a:t>
            </a:r>
            <a:r>
              <a:rPr lang="fr-FR" dirty="0" smtClean="0">
                <a:solidFill>
                  <a:srgbClr val="008000"/>
                </a:solidFill>
              </a:rPr>
              <a:t>envahissante</a:t>
            </a:r>
            <a:endParaRPr lang="fr-FR" dirty="0">
              <a:solidFill>
                <a:srgbClr val="008000"/>
              </a:solidFill>
            </a:endParaRPr>
          </a:p>
        </p:txBody>
      </p:sp>
      <p:sp>
        <p:nvSpPr>
          <p:cNvPr id="12" name="Rectangle 11"/>
          <p:cNvSpPr/>
          <p:nvPr/>
        </p:nvSpPr>
        <p:spPr>
          <a:xfrm>
            <a:off x="9677676" y="6110197"/>
            <a:ext cx="1556901" cy="276999"/>
          </a:xfrm>
          <a:prstGeom prst="rect">
            <a:avLst/>
          </a:prstGeom>
        </p:spPr>
        <p:txBody>
          <a:bodyPr wrap="none">
            <a:spAutoFit/>
          </a:bodyPr>
          <a:lstStyle/>
          <a:p>
            <a:pPr algn="ctr"/>
            <a:r>
              <a:rPr lang="fr-FR" sz="1200" dirty="0" smtClean="0">
                <a:solidFill>
                  <a:srgbClr val="008000"/>
                </a:solidFill>
              </a:rPr>
              <a:t>pépinière à </a:t>
            </a:r>
            <a:r>
              <a:rPr lang="fr-FR" sz="1200" dirty="0" err="1" smtClean="0">
                <a:solidFill>
                  <a:srgbClr val="008000"/>
                </a:solidFill>
              </a:rPr>
              <a:t>Ambatovy</a:t>
            </a:r>
            <a:endParaRPr lang="fr-FR" sz="1200" dirty="0">
              <a:solidFill>
                <a:srgbClr val="008000"/>
              </a:solidFill>
            </a:endParaRPr>
          </a:p>
        </p:txBody>
      </p:sp>
      <p:pic>
        <p:nvPicPr>
          <p:cNvPr id="13" name="Imag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8978" y="4671922"/>
            <a:ext cx="1933575" cy="1438275"/>
          </a:xfrm>
          <a:prstGeom prst="rect">
            <a:avLst/>
          </a:prstGeom>
        </p:spPr>
      </p:pic>
      <p:sp>
        <p:nvSpPr>
          <p:cNvPr id="15" name="Rectangle 14"/>
          <p:cNvSpPr/>
          <p:nvPr/>
        </p:nvSpPr>
        <p:spPr>
          <a:xfrm>
            <a:off x="4259765" y="4671922"/>
            <a:ext cx="6096000" cy="1200329"/>
          </a:xfrm>
          <a:prstGeom prst="rect">
            <a:avLst/>
          </a:prstGeom>
        </p:spPr>
        <p:txBody>
          <a:bodyPr>
            <a:spAutoFit/>
          </a:bodyPr>
          <a:lstStyle/>
          <a:p>
            <a:pPr lvl="0"/>
            <a:r>
              <a:rPr lang="fr-FR" b="1" dirty="0">
                <a:solidFill>
                  <a:srgbClr val="008000"/>
                </a:solidFill>
              </a:rPr>
              <a:t>Préparation</a:t>
            </a:r>
          </a:p>
          <a:p>
            <a:pPr marL="342900" indent="-342900">
              <a:buFont typeface="+mj-lt"/>
              <a:buAutoNum type="arabicPeriod"/>
            </a:pPr>
            <a:r>
              <a:rPr lang="fr-FR" dirty="0">
                <a:solidFill>
                  <a:srgbClr val="008000"/>
                </a:solidFill>
              </a:rPr>
              <a:t>Production des plants et vitro plants</a:t>
            </a:r>
          </a:p>
          <a:p>
            <a:pPr marL="342900" lvl="0" indent="-342900">
              <a:buFont typeface="+mj-lt"/>
              <a:buAutoNum type="arabicPeriod"/>
            </a:pPr>
            <a:r>
              <a:rPr lang="fr-FR" dirty="0">
                <a:solidFill>
                  <a:srgbClr val="008000"/>
                </a:solidFill>
              </a:rPr>
              <a:t>Essais de </a:t>
            </a:r>
            <a:r>
              <a:rPr lang="fr-FR" dirty="0" smtClean="0">
                <a:solidFill>
                  <a:srgbClr val="008000"/>
                </a:solidFill>
              </a:rPr>
              <a:t>Réhabilitation </a:t>
            </a:r>
            <a:r>
              <a:rPr lang="fr-FR" dirty="0">
                <a:solidFill>
                  <a:srgbClr val="008000"/>
                </a:solidFill>
              </a:rPr>
              <a:t>à long terme </a:t>
            </a:r>
          </a:p>
          <a:p>
            <a:pPr marL="342900" lvl="0" indent="-342900">
              <a:buFont typeface="+mj-lt"/>
              <a:buAutoNum type="arabicPeriod"/>
            </a:pPr>
            <a:r>
              <a:rPr lang="fr-FR" dirty="0">
                <a:solidFill>
                  <a:srgbClr val="008000"/>
                </a:solidFill>
              </a:rPr>
              <a:t>Capitalisation des acquis (études, applications) </a:t>
            </a:r>
          </a:p>
        </p:txBody>
      </p:sp>
      <p:pic>
        <p:nvPicPr>
          <p:cNvPr id="16" name="Espace réservé du contenu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6511" y="181284"/>
            <a:ext cx="3510367" cy="1934212"/>
          </a:xfrm>
          <a:prstGeom prst="rect">
            <a:avLst/>
          </a:prstGeom>
        </p:spPr>
      </p:pic>
      <p:sp>
        <p:nvSpPr>
          <p:cNvPr id="17" name="ZoneTexte 16"/>
          <p:cNvSpPr txBox="1"/>
          <p:nvPr/>
        </p:nvSpPr>
        <p:spPr>
          <a:xfrm>
            <a:off x="5570276" y="735282"/>
            <a:ext cx="2670475" cy="646331"/>
          </a:xfrm>
          <a:prstGeom prst="rect">
            <a:avLst/>
          </a:prstGeom>
          <a:noFill/>
        </p:spPr>
        <p:txBody>
          <a:bodyPr wrap="square" rtlCol="0">
            <a:spAutoFit/>
          </a:bodyPr>
          <a:lstStyle/>
          <a:p>
            <a:pPr algn="r"/>
            <a:r>
              <a:rPr lang="fr-FR" sz="1200" dirty="0">
                <a:solidFill>
                  <a:srgbClr val="008000"/>
                </a:solidFill>
              </a:rPr>
              <a:t>installation de </a:t>
            </a:r>
            <a:r>
              <a:rPr lang="fr-FR" sz="1200" dirty="0" smtClean="0">
                <a:solidFill>
                  <a:srgbClr val="008000"/>
                </a:solidFill>
              </a:rPr>
              <a:t>terrasses </a:t>
            </a:r>
            <a:r>
              <a:rPr lang="fr-FR" sz="1200" dirty="0" smtClean="0">
                <a:solidFill>
                  <a:srgbClr val="008000"/>
                </a:solidFill>
                <a:latin typeface="Calibri" panose="020F0502020204030204" pitchFamily="34" charset="0"/>
              </a:rPr>
              <a:t>→</a:t>
            </a:r>
          </a:p>
          <a:p>
            <a:pPr algn="r"/>
            <a:r>
              <a:rPr lang="fr-FR" sz="1200" dirty="0" smtClean="0">
                <a:solidFill>
                  <a:srgbClr val="008000"/>
                </a:solidFill>
                <a:latin typeface="Calibri" panose="020F0502020204030204" pitchFamily="34" charset="0"/>
              </a:rPr>
              <a:t>Source image : </a:t>
            </a:r>
            <a:r>
              <a:rPr lang="fr-FR" sz="1200" dirty="0" smtClean="0">
                <a:solidFill>
                  <a:srgbClr val="008000"/>
                </a:solidFill>
              </a:rPr>
              <a:t>Réserve Communautaire </a:t>
            </a:r>
            <a:r>
              <a:rPr lang="fr-FR" sz="1200" dirty="0" err="1" smtClean="0">
                <a:solidFill>
                  <a:srgbClr val="008000"/>
                </a:solidFill>
              </a:rPr>
              <a:t>Sohisika</a:t>
            </a:r>
            <a:r>
              <a:rPr lang="fr-FR" sz="1200" dirty="0" smtClean="0">
                <a:solidFill>
                  <a:srgbClr val="008000"/>
                </a:solidFill>
              </a:rPr>
              <a:t> (MGB) </a:t>
            </a:r>
            <a:endParaRPr lang="fr-FR" sz="1200" dirty="0">
              <a:solidFill>
                <a:srgbClr val="008000"/>
              </a:solidFill>
            </a:endParaRPr>
          </a:p>
        </p:txBody>
      </p:sp>
    </p:spTree>
    <p:extLst>
      <p:ext uri="{BB962C8B-B14F-4D97-AF65-F5344CB8AC3E}">
        <p14:creationId xmlns:p14="http://schemas.microsoft.com/office/powerpoint/2010/main" val="33728582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numéro de diapositive 1"/>
          <p:cNvSpPr>
            <a:spLocks noGrp="1"/>
          </p:cNvSpPr>
          <p:nvPr>
            <p:ph type="sldNum" sz="quarter" idx="12"/>
          </p:nvPr>
        </p:nvSpPr>
        <p:spPr>
          <a:xfrm>
            <a:off x="247223" y="159846"/>
            <a:ext cx="715537" cy="331826"/>
          </a:xfrm>
        </p:spPr>
        <p:txBody>
          <a:bodyPr/>
          <a:lstStyle/>
          <a:p>
            <a:fld id="{814B13E8-1059-4FEE-952E-0153852B3488}" type="slidenum">
              <a:rPr lang="fr-FR" smtClean="0"/>
              <a:t>41</a:t>
            </a:fld>
            <a:endParaRPr lang="fr-FR"/>
          </a:p>
        </p:txBody>
      </p:sp>
      <p:sp>
        <p:nvSpPr>
          <p:cNvPr id="16" name="Rectangle 15"/>
          <p:cNvSpPr/>
          <p:nvPr/>
        </p:nvSpPr>
        <p:spPr>
          <a:xfrm>
            <a:off x="247223" y="550616"/>
            <a:ext cx="2642134" cy="369332"/>
          </a:xfrm>
          <a:prstGeom prst="rect">
            <a:avLst/>
          </a:prstGeom>
        </p:spPr>
        <p:txBody>
          <a:bodyPr wrap="none">
            <a:spAutoFit/>
          </a:bodyPr>
          <a:lstStyle/>
          <a:p>
            <a:r>
              <a:rPr lang="fr-FR" dirty="0">
                <a:solidFill>
                  <a:srgbClr val="008000"/>
                </a:solidFill>
              </a:rPr>
              <a:t>1quater. </a:t>
            </a:r>
            <a:r>
              <a:rPr lang="fr-FR" b="1" dirty="0">
                <a:solidFill>
                  <a:srgbClr val="008000"/>
                </a:solidFill>
              </a:rPr>
              <a:t>Gestion </a:t>
            </a:r>
            <a:r>
              <a:rPr lang="fr-FR" b="1" dirty="0" smtClean="0">
                <a:solidFill>
                  <a:srgbClr val="008000"/>
                </a:solidFill>
              </a:rPr>
              <a:t>humaine</a:t>
            </a:r>
            <a:endParaRPr lang="fr-FR" b="1" dirty="0">
              <a:solidFill>
                <a:srgbClr val="008000"/>
              </a:solidFill>
            </a:endParaRPr>
          </a:p>
        </p:txBody>
      </p:sp>
      <p:sp>
        <p:nvSpPr>
          <p:cNvPr id="17" name="ZoneTexte 16"/>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18" name="ZoneTexte 17"/>
          <p:cNvSpPr txBox="1"/>
          <p:nvPr/>
        </p:nvSpPr>
        <p:spPr>
          <a:xfrm>
            <a:off x="208437" y="978892"/>
            <a:ext cx="5361839" cy="367990"/>
          </a:xfrm>
          <a:prstGeom prst="rect">
            <a:avLst/>
          </a:prstGeom>
          <a:noFill/>
        </p:spPr>
        <p:txBody>
          <a:bodyPr wrap="square" rtlCol="0">
            <a:spAutoFit/>
          </a:bodyPr>
          <a:lstStyle/>
          <a:p>
            <a:r>
              <a:rPr lang="fr-FR" b="1" dirty="0" smtClean="0">
                <a:solidFill>
                  <a:srgbClr val="008000"/>
                </a:solidFill>
              </a:rPr>
              <a:t>Problème et solutions proposées pour le résoudre</a:t>
            </a:r>
            <a:endParaRPr lang="fr-FR" b="1" dirty="0">
              <a:solidFill>
                <a:srgbClr val="008000"/>
              </a:solidFill>
            </a:endParaRPr>
          </a:p>
        </p:txBody>
      </p:sp>
      <p:sp>
        <p:nvSpPr>
          <p:cNvPr id="19" name="Rectangle 18"/>
          <p:cNvSpPr/>
          <p:nvPr/>
        </p:nvSpPr>
        <p:spPr>
          <a:xfrm>
            <a:off x="247223" y="1464770"/>
            <a:ext cx="3706784" cy="369332"/>
          </a:xfrm>
          <a:prstGeom prst="rect">
            <a:avLst/>
          </a:prstGeom>
        </p:spPr>
        <p:txBody>
          <a:bodyPr wrap="none">
            <a:spAutoFit/>
          </a:bodyPr>
          <a:lstStyle/>
          <a:p>
            <a:r>
              <a:rPr lang="fr-FR" dirty="0" smtClean="0">
                <a:solidFill>
                  <a:srgbClr val="FF0000"/>
                </a:solidFill>
              </a:rPr>
              <a:t>La tradition (</a:t>
            </a:r>
            <a:r>
              <a:rPr lang="fr-FR" dirty="0">
                <a:solidFill>
                  <a:srgbClr val="FF0000"/>
                </a:solidFill>
              </a:rPr>
              <a:t>la culture traditionnelle</a:t>
            </a:r>
            <a:r>
              <a:rPr lang="fr-FR" dirty="0" smtClean="0">
                <a:solidFill>
                  <a:srgbClr val="FF0000"/>
                </a:solidFill>
              </a:rPr>
              <a:t>)</a:t>
            </a:r>
            <a:r>
              <a:rPr lang="fr-FR" b="1" dirty="0" smtClean="0">
                <a:solidFill>
                  <a:srgbClr val="FF0000"/>
                </a:solidFill>
              </a:rPr>
              <a:t> </a:t>
            </a:r>
            <a:endParaRPr lang="fr-FR" dirty="0">
              <a:solidFill>
                <a:srgbClr val="FF0000"/>
              </a:solidFill>
            </a:endParaRPr>
          </a:p>
        </p:txBody>
      </p:sp>
      <p:sp>
        <p:nvSpPr>
          <p:cNvPr id="20" name="ZoneTexte 19"/>
          <p:cNvSpPr txBox="1"/>
          <p:nvPr/>
        </p:nvSpPr>
        <p:spPr>
          <a:xfrm>
            <a:off x="247223" y="2228989"/>
            <a:ext cx="11712217" cy="1477328"/>
          </a:xfrm>
          <a:prstGeom prst="rect">
            <a:avLst/>
          </a:prstGeom>
          <a:noFill/>
        </p:spPr>
        <p:txBody>
          <a:bodyPr wrap="square" rtlCol="0">
            <a:spAutoFit/>
          </a:bodyPr>
          <a:lstStyle/>
          <a:p>
            <a:pPr algn="just"/>
            <a:r>
              <a:rPr lang="fr-FR" dirty="0" smtClean="0">
                <a:solidFill>
                  <a:srgbClr val="008000"/>
                </a:solidFill>
              </a:rPr>
              <a:t> </a:t>
            </a:r>
          </a:p>
          <a:p>
            <a:pPr algn="just"/>
            <a:r>
              <a:rPr lang="fr-FR" u="sng" dirty="0" smtClean="0">
                <a:solidFill>
                  <a:srgbClr val="008000"/>
                </a:solidFill>
              </a:rPr>
              <a:t>Solutions</a:t>
            </a:r>
            <a:r>
              <a:rPr lang="fr-FR" dirty="0" smtClean="0">
                <a:solidFill>
                  <a:srgbClr val="008000"/>
                </a:solidFill>
              </a:rPr>
              <a:t> :</a:t>
            </a:r>
          </a:p>
          <a:p>
            <a:pPr algn="just"/>
            <a:endParaRPr lang="fr-FR" dirty="0" smtClean="0">
              <a:solidFill>
                <a:srgbClr val="008000"/>
              </a:solidFill>
            </a:endParaRPr>
          </a:p>
          <a:p>
            <a:pPr marL="342900" lvl="2" indent="-342900" algn="just">
              <a:buFont typeface="+mj-lt"/>
              <a:buAutoNum type="arabicPeriod"/>
            </a:pPr>
            <a:r>
              <a:rPr lang="fr-FR" dirty="0">
                <a:solidFill>
                  <a:srgbClr val="008000"/>
                </a:solidFill>
              </a:rPr>
              <a:t>Obtention de terrain de </a:t>
            </a:r>
            <a:r>
              <a:rPr lang="fr-FR" dirty="0" smtClean="0">
                <a:solidFill>
                  <a:srgbClr val="008000"/>
                </a:solidFill>
              </a:rPr>
              <a:t>reboisement </a:t>
            </a:r>
            <a:r>
              <a:rPr lang="fr-FR" dirty="0">
                <a:solidFill>
                  <a:srgbClr val="008000"/>
                </a:solidFill>
              </a:rPr>
              <a:t>titré et borné, </a:t>
            </a:r>
            <a:r>
              <a:rPr lang="fr-FR" dirty="0" smtClean="0">
                <a:solidFill>
                  <a:srgbClr val="008000"/>
                </a:solidFill>
              </a:rPr>
              <a:t>auprès des autorités.</a:t>
            </a:r>
          </a:p>
          <a:p>
            <a:pPr marL="342900" lvl="2" indent="-342900" algn="just">
              <a:buFont typeface="+mj-lt"/>
              <a:buAutoNum type="arabicPeriod"/>
            </a:pPr>
            <a:r>
              <a:rPr lang="fr-FR" dirty="0" smtClean="0">
                <a:solidFill>
                  <a:srgbClr val="008000"/>
                </a:solidFill>
              </a:rPr>
              <a:t>Ou achat d’un terrain </a:t>
            </a:r>
            <a:r>
              <a:rPr lang="fr-FR" dirty="0">
                <a:solidFill>
                  <a:srgbClr val="008000"/>
                </a:solidFill>
              </a:rPr>
              <a:t>titré </a:t>
            </a:r>
            <a:r>
              <a:rPr lang="fr-FR" dirty="0" smtClean="0">
                <a:solidFill>
                  <a:srgbClr val="008000"/>
                </a:solidFill>
              </a:rPr>
              <a:t>et borné, par URUV.</a:t>
            </a:r>
            <a:endParaRPr lang="fr-FR" dirty="0">
              <a:solidFill>
                <a:srgbClr val="008000"/>
              </a:solidFill>
            </a:endParaRPr>
          </a:p>
        </p:txBody>
      </p:sp>
    </p:spTree>
    <p:extLst>
      <p:ext uri="{BB962C8B-B14F-4D97-AF65-F5344CB8AC3E}">
        <p14:creationId xmlns:p14="http://schemas.microsoft.com/office/powerpoint/2010/main" val="14279109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79698" y="258184"/>
            <a:ext cx="746760" cy="363706"/>
          </a:xfrm>
        </p:spPr>
        <p:txBody>
          <a:bodyPr/>
          <a:lstStyle/>
          <a:p>
            <a:fld id="{814B13E8-1059-4FEE-952E-0153852B3488}" type="slidenum">
              <a:rPr lang="fr-FR" smtClean="0"/>
              <a:t>42</a:t>
            </a:fld>
            <a:endParaRPr lang="fr-FR"/>
          </a:p>
        </p:txBody>
      </p:sp>
      <p:sp>
        <p:nvSpPr>
          <p:cNvPr id="3" name="Rectangle 2"/>
          <p:cNvSpPr/>
          <p:nvPr/>
        </p:nvSpPr>
        <p:spPr>
          <a:xfrm>
            <a:off x="427083" y="671177"/>
            <a:ext cx="6797838" cy="369332"/>
          </a:xfrm>
          <a:prstGeom prst="rect">
            <a:avLst/>
          </a:prstGeom>
        </p:spPr>
        <p:txBody>
          <a:bodyPr wrap="square">
            <a:spAutoFit/>
          </a:bodyPr>
          <a:lstStyle/>
          <a:p>
            <a:r>
              <a:rPr lang="fr-FR" dirty="0" smtClean="0">
                <a:solidFill>
                  <a:srgbClr val="008000"/>
                </a:solidFill>
              </a:rPr>
              <a:t>1quater. </a:t>
            </a:r>
            <a:r>
              <a:rPr lang="fr-FR" b="1" dirty="0" smtClean="0">
                <a:solidFill>
                  <a:srgbClr val="008000"/>
                </a:solidFill>
              </a:rPr>
              <a:t>Exemples de </a:t>
            </a:r>
            <a:r>
              <a:rPr lang="fr-FR" b="1" dirty="0">
                <a:solidFill>
                  <a:srgbClr val="008000"/>
                </a:solidFill>
              </a:rPr>
              <a:t>conséquences </a:t>
            </a:r>
            <a:r>
              <a:rPr lang="fr-FR" b="1" dirty="0" smtClean="0">
                <a:solidFill>
                  <a:srgbClr val="008000"/>
                </a:solidFill>
              </a:rPr>
              <a:t>des cyclones sur </a:t>
            </a:r>
            <a:r>
              <a:rPr lang="fr-FR" b="1" dirty="0">
                <a:solidFill>
                  <a:srgbClr val="008000"/>
                </a:solidFill>
              </a:rPr>
              <a:t>la côte Est</a:t>
            </a:r>
          </a:p>
        </p:txBody>
      </p:sp>
      <p:sp>
        <p:nvSpPr>
          <p:cNvPr id="5" name="ZoneTexte 4"/>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0946" y="4959144"/>
            <a:ext cx="2647950" cy="1724025"/>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6710" y="3244644"/>
            <a:ext cx="2676525" cy="1714500"/>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3003" y="1010944"/>
            <a:ext cx="2476500" cy="1847850"/>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360" y="5164736"/>
            <a:ext cx="2857500" cy="1600200"/>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3860" y="1350084"/>
            <a:ext cx="2619375" cy="1743075"/>
          </a:xfrm>
          <a:prstGeom prst="rect">
            <a:avLst/>
          </a:prstGeom>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19082" y="5116306"/>
            <a:ext cx="1866900" cy="1409700"/>
          </a:xfrm>
          <a:prstGeom prst="rect">
            <a:avLst/>
          </a:prstGeom>
        </p:spPr>
      </p:pic>
      <p:pic>
        <p:nvPicPr>
          <p:cNvPr id="12" name="Imag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390" y="1350084"/>
            <a:ext cx="2466975" cy="1857375"/>
          </a:xfrm>
          <a:prstGeom prst="rect">
            <a:avLst/>
          </a:prstGeom>
        </p:spPr>
      </p:pic>
      <p:pic>
        <p:nvPicPr>
          <p:cNvPr id="13" name="Imag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9659" y="3309783"/>
            <a:ext cx="2619375" cy="1743075"/>
          </a:xfrm>
          <a:prstGeom prst="rect">
            <a:avLst/>
          </a:prstGeom>
        </p:spPr>
      </p:pic>
      <p:pic>
        <p:nvPicPr>
          <p:cNvPr id="14" name="Imag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29521" y="3060107"/>
            <a:ext cx="2619375" cy="1743075"/>
          </a:xfrm>
          <a:prstGeom prst="rect">
            <a:avLst/>
          </a:prstGeom>
        </p:spPr>
      </p:pic>
      <p:pic>
        <p:nvPicPr>
          <p:cNvPr id="15" name="Imag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28139" y="2883672"/>
            <a:ext cx="2466975" cy="1847850"/>
          </a:xfrm>
          <a:prstGeom prst="rect">
            <a:avLst/>
          </a:prstGeom>
        </p:spPr>
      </p:pic>
      <p:pic>
        <p:nvPicPr>
          <p:cNvPr id="16" name="Imag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79271" y="1091080"/>
            <a:ext cx="2847975" cy="1600200"/>
          </a:xfrm>
          <a:prstGeom prst="rect">
            <a:avLst/>
          </a:prstGeom>
        </p:spPr>
      </p:pic>
    </p:spTree>
    <p:extLst>
      <p:ext uri="{BB962C8B-B14F-4D97-AF65-F5344CB8AC3E}">
        <p14:creationId xmlns:p14="http://schemas.microsoft.com/office/powerpoint/2010/main" val="7632353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0753804" y="491721"/>
            <a:ext cx="660699" cy="363706"/>
          </a:xfrm>
        </p:spPr>
        <p:txBody>
          <a:bodyPr/>
          <a:lstStyle/>
          <a:p>
            <a:fld id="{814B13E8-1059-4FEE-952E-0153852B3488}" type="slidenum">
              <a:rPr lang="fr-FR" smtClean="0"/>
              <a:t>43</a:t>
            </a:fld>
            <a:endParaRPr lang="fr-FR" dirty="0"/>
          </a:p>
        </p:txBody>
      </p:sp>
      <p:sp>
        <p:nvSpPr>
          <p:cNvPr id="4" name="ZoneTexte 3"/>
          <p:cNvSpPr txBox="1"/>
          <p:nvPr/>
        </p:nvSpPr>
        <p:spPr>
          <a:xfrm>
            <a:off x="212992" y="686662"/>
            <a:ext cx="7277377" cy="369332"/>
          </a:xfrm>
          <a:prstGeom prst="rect">
            <a:avLst/>
          </a:prstGeom>
          <a:noFill/>
        </p:spPr>
        <p:txBody>
          <a:bodyPr wrap="none" rtlCol="0">
            <a:spAutoFit/>
          </a:bodyPr>
          <a:lstStyle/>
          <a:p>
            <a:r>
              <a:rPr lang="fr-FR" dirty="0" smtClean="0">
                <a:solidFill>
                  <a:srgbClr val="008000"/>
                </a:solidFill>
              </a:rPr>
              <a:t>1quinquies. </a:t>
            </a:r>
            <a:r>
              <a:rPr lang="fr-FR" b="1" dirty="0" smtClean="0">
                <a:solidFill>
                  <a:srgbClr val="008000"/>
                </a:solidFill>
              </a:rPr>
              <a:t>Exemples de déforestation et ses conséquences sur la côte Est</a:t>
            </a:r>
            <a:endParaRPr lang="fr-FR" b="1" dirty="0">
              <a:solidFill>
                <a:srgbClr val="008000"/>
              </a:solidFill>
            </a:endParaRPr>
          </a:p>
        </p:txBody>
      </p:sp>
      <p:sp>
        <p:nvSpPr>
          <p:cNvPr id="5" name="ZoneTexte 4"/>
          <p:cNvSpPr txBox="1"/>
          <p:nvPr/>
        </p:nvSpPr>
        <p:spPr>
          <a:xfrm>
            <a:off x="212992" y="1183481"/>
            <a:ext cx="11556513" cy="307777"/>
          </a:xfrm>
          <a:prstGeom prst="rect">
            <a:avLst/>
          </a:prstGeom>
          <a:noFill/>
        </p:spPr>
        <p:txBody>
          <a:bodyPr wrap="square" rtlCol="0">
            <a:spAutoFit/>
          </a:bodyPr>
          <a:lstStyle/>
          <a:p>
            <a:pPr algn="just"/>
            <a:r>
              <a:rPr lang="fr-FR" sz="1400" dirty="0" smtClean="0">
                <a:solidFill>
                  <a:srgbClr val="008000"/>
                </a:solidFill>
              </a:rPr>
              <a:t>.</a:t>
            </a:r>
            <a:endParaRPr lang="fr-FR" sz="1200" dirty="0">
              <a:solidFill>
                <a:srgbClr val="008000"/>
              </a:solidFill>
            </a:endParaRPr>
          </a:p>
        </p:txBody>
      </p:sp>
      <p:sp>
        <p:nvSpPr>
          <p:cNvPr id="6" name="ZoneTexte 5"/>
          <p:cNvSpPr txBox="1"/>
          <p:nvPr/>
        </p:nvSpPr>
        <p:spPr>
          <a:xfrm>
            <a:off x="978011" y="122389"/>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1248" y="1251645"/>
            <a:ext cx="2466975" cy="1847850"/>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773" y="3956124"/>
            <a:ext cx="2657475" cy="1724025"/>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4987" y="1351054"/>
            <a:ext cx="2619375" cy="1743075"/>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992" y="3956124"/>
            <a:ext cx="2619375" cy="1743075"/>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992" y="1328589"/>
            <a:ext cx="2466975" cy="1847850"/>
          </a:xfrm>
          <a:prstGeom prst="rect">
            <a:avLst/>
          </a:prstGeom>
        </p:spPr>
      </p:pic>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29400" y="1183481"/>
            <a:ext cx="2724150" cy="1676400"/>
          </a:xfrm>
          <a:prstGeom prst="rect">
            <a:avLst/>
          </a:prstGeom>
        </p:spPr>
      </p:pic>
      <p:sp>
        <p:nvSpPr>
          <p:cNvPr id="13" name="ZoneTexte 12"/>
          <p:cNvSpPr txBox="1"/>
          <p:nvPr/>
        </p:nvSpPr>
        <p:spPr>
          <a:xfrm>
            <a:off x="1323191" y="6459834"/>
            <a:ext cx="4221171" cy="365760"/>
          </a:xfrm>
          <a:prstGeom prst="rect">
            <a:avLst/>
          </a:prstGeom>
          <a:noFill/>
        </p:spPr>
        <p:txBody>
          <a:bodyPr wrap="square" rtlCol="0">
            <a:spAutoFit/>
          </a:bodyPr>
          <a:lstStyle/>
          <a:p>
            <a:pPr algn="ctr"/>
            <a:r>
              <a:rPr lang="fr-FR" dirty="0" smtClean="0">
                <a:solidFill>
                  <a:srgbClr val="008000"/>
                </a:solidFill>
              </a:rPr>
              <a:t>La culture du brûlis (le </a:t>
            </a:r>
            <a:r>
              <a:rPr lang="fr-FR" dirty="0" err="1" smtClean="0">
                <a:solidFill>
                  <a:srgbClr val="008000"/>
                </a:solidFill>
              </a:rPr>
              <a:t>tavy</a:t>
            </a:r>
            <a:r>
              <a:rPr lang="fr-FR" dirty="0" smtClean="0">
                <a:solidFill>
                  <a:srgbClr val="008000"/>
                </a:solidFill>
              </a:rPr>
              <a:t>)</a:t>
            </a:r>
            <a:endParaRPr lang="fr-FR" dirty="0">
              <a:solidFill>
                <a:srgbClr val="008000"/>
              </a:solidFill>
            </a:endParaRPr>
          </a:p>
        </p:txBody>
      </p:sp>
      <p:sp>
        <p:nvSpPr>
          <p:cNvPr id="14" name="ZoneTexte 13"/>
          <p:cNvSpPr txBox="1"/>
          <p:nvPr/>
        </p:nvSpPr>
        <p:spPr>
          <a:xfrm>
            <a:off x="3098202" y="5699199"/>
            <a:ext cx="3485478" cy="830997"/>
          </a:xfrm>
          <a:prstGeom prst="rect">
            <a:avLst/>
          </a:prstGeom>
          <a:noFill/>
        </p:spPr>
        <p:txBody>
          <a:bodyPr wrap="square" rtlCol="0">
            <a:spAutoFit/>
          </a:bodyPr>
          <a:lstStyle/>
          <a:p>
            <a:r>
              <a:rPr lang="fr-FR" sz="1200" dirty="0" smtClean="0">
                <a:solidFill>
                  <a:srgbClr val="008000"/>
                </a:solidFill>
              </a:rPr>
              <a:t>Source : </a:t>
            </a:r>
            <a:r>
              <a:rPr lang="fr-FR" sz="1200" u="sng" dirty="0">
                <a:hlinkClick r:id="rId8" tooltip="Voir discussion"/>
              </a:rPr>
              <a:t>La déforestation à Madagascar-Partie 1</a:t>
            </a:r>
            <a:endParaRPr lang="fr-FR" sz="1200" dirty="0"/>
          </a:p>
          <a:p>
            <a:r>
              <a:rPr lang="fr-FR" sz="1200" dirty="0">
                <a:solidFill>
                  <a:srgbClr val="008000"/>
                </a:solidFill>
              </a:rPr>
              <a:t>de</a:t>
            </a:r>
            <a:r>
              <a:rPr lang="fr-FR" sz="1200" dirty="0"/>
              <a:t> </a:t>
            </a:r>
            <a:r>
              <a:rPr lang="fr-FR" sz="1200" dirty="0" err="1" smtClean="0">
                <a:hlinkClick r:id="rId9"/>
              </a:rPr>
              <a:t>AlaBlue</a:t>
            </a:r>
            <a:r>
              <a:rPr lang="fr-FR" sz="1200" dirty="0">
                <a:solidFill>
                  <a:srgbClr val="008000"/>
                </a:solidFill>
              </a:rPr>
              <a:t>, </a:t>
            </a:r>
            <a:r>
              <a:rPr lang="fr-FR" sz="1200" dirty="0">
                <a:solidFill>
                  <a:srgbClr val="008000"/>
                </a:solidFill>
                <a:hlinkClick r:id="rId8"/>
              </a:rPr>
              <a:t>http://</a:t>
            </a:r>
            <a:r>
              <a:rPr lang="fr-FR" sz="1200" dirty="0" smtClean="0">
                <a:solidFill>
                  <a:srgbClr val="008000"/>
                </a:solidFill>
                <a:hlinkClick r:id="rId8"/>
              </a:rPr>
              <a:t>www.tree-nation.com/projects/project_updates/3747/la-deforestation-a-madagascar-partie-1</a:t>
            </a:r>
            <a:r>
              <a:rPr lang="fr-FR" sz="1200" dirty="0" smtClean="0">
                <a:solidFill>
                  <a:srgbClr val="008000"/>
                </a:solidFill>
              </a:rPr>
              <a:t> </a:t>
            </a:r>
            <a:endParaRPr lang="fr-FR" sz="1200" dirty="0"/>
          </a:p>
        </p:txBody>
      </p:sp>
      <p:sp>
        <p:nvSpPr>
          <p:cNvPr id="15" name="ZoneTexte 14"/>
          <p:cNvSpPr txBox="1"/>
          <p:nvPr/>
        </p:nvSpPr>
        <p:spPr>
          <a:xfrm>
            <a:off x="0" y="5787614"/>
            <a:ext cx="3098202" cy="1015663"/>
          </a:xfrm>
          <a:prstGeom prst="rect">
            <a:avLst/>
          </a:prstGeom>
          <a:noFill/>
        </p:spPr>
        <p:txBody>
          <a:bodyPr wrap="square" rtlCol="0">
            <a:spAutoFit/>
          </a:bodyPr>
          <a:lstStyle/>
          <a:p>
            <a:pPr algn="just"/>
            <a:r>
              <a:rPr lang="fr-FR" sz="1200" dirty="0">
                <a:solidFill>
                  <a:srgbClr val="008000"/>
                </a:solidFill>
              </a:rPr>
              <a:t>Madagascar : enquête sur le trafic de bois, mardi 23 octobre 2012, </a:t>
            </a:r>
            <a:r>
              <a:rPr lang="fr-FR" sz="1200" dirty="0">
                <a:solidFill>
                  <a:srgbClr val="008000"/>
                </a:solidFill>
                <a:hlinkClick r:id="rId10"/>
              </a:rPr>
              <a:t>http://</a:t>
            </a:r>
            <a:r>
              <a:rPr lang="fr-FR" sz="1200" dirty="0" smtClean="0">
                <a:solidFill>
                  <a:srgbClr val="008000"/>
                </a:solidFill>
                <a:hlinkClick r:id="rId10"/>
              </a:rPr>
              <a:t>ile-reunion.pressecologie.com/actualite/Madagascar-enqu%C3%AAte-sur-le-trafic-de-bois-ill%C3%A9gal</a:t>
            </a:r>
            <a:r>
              <a:rPr lang="fr-FR" sz="1200" dirty="0" smtClean="0">
                <a:solidFill>
                  <a:srgbClr val="008000"/>
                </a:solidFill>
              </a:rPr>
              <a:t> </a:t>
            </a:r>
            <a:endParaRPr lang="fr-FR" sz="1200" dirty="0">
              <a:solidFill>
                <a:srgbClr val="008000"/>
              </a:solidFill>
            </a:endParaRPr>
          </a:p>
        </p:txBody>
      </p:sp>
      <p:pic>
        <p:nvPicPr>
          <p:cNvPr id="17" name="Picture 2" descr="D:\Users\blisan\Pictures\perso\forêt littorale tropicale\foret littorale cote est Madagascar devastation.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22728" y="3842731"/>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p:cNvSpPr txBox="1"/>
          <p:nvPr/>
        </p:nvSpPr>
        <p:spPr>
          <a:xfrm>
            <a:off x="7303039" y="5671979"/>
            <a:ext cx="4458755" cy="646331"/>
          </a:xfrm>
          <a:prstGeom prst="rect">
            <a:avLst/>
          </a:prstGeom>
          <a:noFill/>
        </p:spPr>
        <p:txBody>
          <a:bodyPr wrap="square" rtlCol="0">
            <a:spAutoFit/>
          </a:bodyPr>
          <a:lstStyle/>
          <a:p>
            <a:pPr algn="ctr"/>
            <a:r>
              <a:rPr lang="fr-FR" sz="1200" dirty="0" smtClean="0">
                <a:solidFill>
                  <a:srgbClr val="008000"/>
                </a:solidFill>
              </a:rPr>
              <a:t>Menaces sur les forêts de la côte Est. Source image </a:t>
            </a:r>
            <a:r>
              <a:rPr lang="fr-FR" sz="1200" dirty="0">
                <a:solidFill>
                  <a:srgbClr val="008000"/>
                </a:solidFill>
              </a:rPr>
              <a:t>: </a:t>
            </a:r>
            <a:r>
              <a:rPr lang="fr-FR" sz="1200" dirty="0">
                <a:solidFill>
                  <a:srgbClr val="008000"/>
                </a:solidFill>
                <a:hlinkClick r:id="rId12"/>
              </a:rPr>
              <a:t>https://vahinala.wordpress.com/2012/09/14/madagascar-et-ses-ressources-naturelles-cest-bien-plus-grave-que-ce-quon-vous-dit</a:t>
            </a:r>
            <a:r>
              <a:rPr lang="fr-FR" sz="1200" dirty="0" smtClean="0">
                <a:solidFill>
                  <a:srgbClr val="008000"/>
                </a:solidFill>
                <a:hlinkClick r:id="rId12"/>
              </a:rPr>
              <a:t>/</a:t>
            </a:r>
            <a:r>
              <a:rPr lang="fr-FR" sz="1200" dirty="0" smtClean="0">
                <a:solidFill>
                  <a:srgbClr val="008000"/>
                </a:solidFill>
              </a:rPr>
              <a:t> </a:t>
            </a:r>
            <a:endParaRPr lang="fr-FR" sz="1200" dirty="0">
              <a:solidFill>
                <a:srgbClr val="008000"/>
              </a:solidFill>
            </a:endParaRPr>
          </a:p>
        </p:txBody>
      </p:sp>
    </p:spTree>
    <p:extLst>
      <p:ext uri="{BB962C8B-B14F-4D97-AF65-F5344CB8AC3E}">
        <p14:creationId xmlns:p14="http://schemas.microsoft.com/office/powerpoint/2010/main" val="16868668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11413474" y="171358"/>
            <a:ext cx="480152" cy="343474"/>
          </a:xfrm>
        </p:spPr>
        <p:txBody>
          <a:bodyPr/>
          <a:lstStyle/>
          <a:p>
            <a:fld id="{814B13E8-1059-4FEE-952E-0153852B3488}" type="slidenum">
              <a:rPr lang="fr-FR" smtClean="0"/>
              <a:t>44</a:t>
            </a:fld>
            <a:endParaRPr lang="fr-FR" dirty="0"/>
          </a:p>
        </p:txBody>
      </p:sp>
      <p:sp>
        <p:nvSpPr>
          <p:cNvPr id="4" name="ZoneTexte 3"/>
          <p:cNvSpPr txBox="1"/>
          <p:nvPr/>
        </p:nvSpPr>
        <p:spPr>
          <a:xfrm>
            <a:off x="212992" y="646115"/>
            <a:ext cx="5418663" cy="369332"/>
          </a:xfrm>
          <a:prstGeom prst="rect">
            <a:avLst/>
          </a:prstGeom>
          <a:noFill/>
        </p:spPr>
        <p:txBody>
          <a:bodyPr wrap="none" rtlCol="0">
            <a:spAutoFit/>
          </a:bodyPr>
          <a:lstStyle/>
          <a:p>
            <a:r>
              <a:rPr lang="fr-FR" dirty="0">
                <a:solidFill>
                  <a:srgbClr val="008000"/>
                </a:solidFill>
              </a:rPr>
              <a:t>1sexies. </a:t>
            </a:r>
            <a:r>
              <a:rPr lang="fr-FR" b="1" dirty="0" smtClean="0">
                <a:solidFill>
                  <a:srgbClr val="008000"/>
                </a:solidFill>
              </a:rPr>
              <a:t>Caractéristique de la forêt littorale sur le sable</a:t>
            </a:r>
            <a:endParaRPr lang="fr-FR" b="1" dirty="0">
              <a:solidFill>
                <a:srgbClr val="008000"/>
              </a:solidFill>
            </a:endParaRPr>
          </a:p>
        </p:txBody>
      </p:sp>
      <p:sp>
        <p:nvSpPr>
          <p:cNvPr id="6" name="ZoneTexte 5"/>
          <p:cNvSpPr txBox="1"/>
          <p:nvPr/>
        </p:nvSpPr>
        <p:spPr>
          <a:xfrm>
            <a:off x="212992" y="1120107"/>
            <a:ext cx="11766014" cy="2031325"/>
          </a:xfrm>
          <a:prstGeom prst="rect">
            <a:avLst/>
          </a:prstGeom>
          <a:noFill/>
        </p:spPr>
        <p:txBody>
          <a:bodyPr wrap="square" rtlCol="0">
            <a:spAutoFit/>
          </a:bodyPr>
          <a:lstStyle/>
          <a:p>
            <a:pPr algn="just" eaLnBrk="0" fontAlgn="base" hangingPunct="0"/>
            <a:r>
              <a:rPr lang="fr-FR" dirty="0">
                <a:solidFill>
                  <a:srgbClr val="008000"/>
                </a:solidFill>
              </a:rPr>
              <a:t>Ce milieu abrite une faune intéressante, avec notamment la présence de 42 espèces d’oiseaux et d’au moins trois espèces de lémuriens, dont l’énigmatique Aye-Aye (</a:t>
            </a:r>
            <a:r>
              <a:rPr lang="fr-FR" i="1" dirty="0" err="1">
                <a:solidFill>
                  <a:srgbClr val="008000"/>
                </a:solidFill>
              </a:rPr>
              <a:t>Daubentonia</a:t>
            </a:r>
            <a:r>
              <a:rPr lang="fr-FR" i="1" dirty="0">
                <a:solidFill>
                  <a:srgbClr val="008000"/>
                </a:solidFill>
              </a:rPr>
              <a:t> </a:t>
            </a:r>
            <a:r>
              <a:rPr lang="fr-FR" i="1" dirty="0" err="1">
                <a:solidFill>
                  <a:srgbClr val="008000"/>
                </a:solidFill>
              </a:rPr>
              <a:t>madagascariensis</a:t>
            </a:r>
            <a:r>
              <a:rPr lang="fr-FR" dirty="0">
                <a:solidFill>
                  <a:srgbClr val="008000"/>
                </a:solidFill>
              </a:rPr>
              <a:t>). La forêt littorale </a:t>
            </a:r>
            <a:r>
              <a:rPr lang="fr-FR" dirty="0" smtClean="0">
                <a:solidFill>
                  <a:srgbClr val="008000"/>
                </a:solidFill>
              </a:rPr>
              <a:t>peut-être une </a:t>
            </a:r>
            <a:r>
              <a:rPr lang="fr-FR" dirty="0">
                <a:solidFill>
                  <a:srgbClr val="008000"/>
                </a:solidFill>
              </a:rPr>
              <a:t>zone de nidification du Héron crabier blanc (</a:t>
            </a:r>
            <a:r>
              <a:rPr lang="fr-FR" i="1" dirty="0" err="1">
                <a:solidFill>
                  <a:srgbClr val="008000"/>
                </a:solidFill>
              </a:rPr>
              <a:t>Ardeola</a:t>
            </a:r>
            <a:r>
              <a:rPr lang="fr-FR" i="1" dirty="0">
                <a:solidFill>
                  <a:srgbClr val="008000"/>
                </a:solidFill>
              </a:rPr>
              <a:t> </a:t>
            </a:r>
            <a:r>
              <a:rPr lang="fr-FR" i="1" dirty="0" err="1">
                <a:solidFill>
                  <a:srgbClr val="008000"/>
                </a:solidFill>
              </a:rPr>
              <a:t>idae</a:t>
            </a:r>
            <a:r>
              <a:rPr lang="fr-FR" dirty="0" smtClean="0">
                <a:solidFill>
                  <a:srgbClr val="008000"/>
                </a:solidFill>
              </a:rPr>
              <a:t>),</a:t>
            </a:r>
            <a:r>
              <a:rPr lang="fr-FR" dirty="0">
                <a:solidFill>
                  <a:srgbClr val="008000"/>
                </a:solidFill>
              </a:rPr>
              <a:t> </a:t>
            </a:r>
            <a:r>
              <a:rPr lang="fr-FR" dirty="0" smtClean="0">
                <a:solidFill>
                  <a:srgbClr val="008000"/>
                </a:solidFill>
              </a:rPr>
              <a:t>espèce </a:t>
            </a:r>
            <a:r>
              <a:rPr lang="fr-FR" dirty="0">
                <a:solidFill>
                  <a:srgbClr val="008000"/>
                </a:solidFill>
              </a:rPr>
              <a:t>fortement menacée (statut IUCN </a:t>
            </a:r>
            <a:r>
              <a:rPr lang="fr-FR" dirty="0" err="1">
                <a:solidFill>
                  <a:srgbClr val="008000"/>
                </a:solidFill>
              </a:rPr>
              <a:t>Endangered</a:t>
            </a:r>
            <a:r>
              <a:rPr lang="fr-FR" dirty="0" smtClean="0">
                <a:solidFill>
                  <a:srgbClr val="008000"/>
                </a:solidFill>
              </a:rPr>
              <a:t>).</a:t>
            </a:r>
          </a:p>
          <a:p>
            <a:pPr algn="just" eaLnBrk="0" fontAlgn="base" hangingPunct="0"/>
            <a:r>
              <a:rPr lang="fr-FR" dirty="0">
                <a:solidFill>
                  <a:srgbClr val="008000"/>
                </a:solidFill>
              </a:rPr>
              <a:t>Les milieux forestiers </a:t>
            </a:r>
            <a:r>
              <a:rPr lang="fr-FR" dirty="0" smtClean="0">
                <a:solidFill>
                  <a:srgbClr val="008000"/>
                </a:solidFill>
              </a:rPr>
              <a:t>littoraux de la côte Est de Madagascar abritent </a:t>
            </a:r>
            <a:r>
              <a:rPr lang="fr-FR" dirty="0">
                <a:solidFill>
                  <a:srgbClr val="008000"/>
                </a:solidFill>
              </a:rPr>
              <a:t>en </a:t>
            </a:r>
            <a:r>
              <a:rPr lang="fr-FR" dirty="0" smtClean="0">
                <a:solidFill>
                  <a:srgbClr val="008000"/>
                </a:solidFill>
              </a:rPr>
              <a:t>effet tout </a:t>
            </a:r>
            <a:r>
              <a:rPr lang="fr-FR" dirty="0">
                <a:solidFill>
                  <a:srgbClr val="008000"/>
                </a:solidFill>
              </a:rPr>
              <a:t>un cortège d’espèces menacées au niveau national et par extension au niveau </a:t>
            </a:r>
            <a:r>
              <a:rPr lang="fr-FR" dirty="0" smtClean="0">
                <a:solidFill>
                  <a:srgbClr val="008000"/>
                </a:solidFill>
              </a:rPr>
              <a:t>mondial, étant </a:t>
            </a:r>
            <a:r>
              <a:rPr lang="fr-FR" dirty="0">
                <a:solidFill>
                  <a:srgbClr val="008000"/>
                </a:solidFill>
              </a:rPr>
              <a:t>donné leur caractère endémique. Ces milieux sont également essentiels à la vie </a:t>
            </a:r>
            <a:r>
              <a:rPr lang="fr-FR" dirty="0" smtClean="0">
                <a:solidFill>
                  <a:srgbClr val="008000"/>
                </a:solidFill>
              </a:rPr>
              <a:t>des habitants </a:t>
            </a:r>
            <a:r>
              <a:rPr lang="fr-FR" dirty="0">
                <a:solidFill>
                  <a:srgbClr val="008000"/>
                </a:solidFill>
              </a:rPr>
              <a:t>de la commune tant d’un point de vue pratique que culturel : </a:t>
            </a:r>
            <a:r>
              <a:rPr lang="fr-FR" dirty="0" smtClean="0">
                <a:solidFill>
                  <a:srgbClr val="008000"/>
                </a:solidFill>
              </a:rPr>
              <a:t>constructions traditionnelles</a:t>
            </a:r>
            <a:r>
              <a:rPr lang="fr-FR" dirty="0">
                <a:solidFill>
                  <a:srgbClr val="008000"/>
                </a:solidFill>
              </a:rPr>
              <a:t>, source d’énergie, plantes médicinales, sites sacrés…etc</a:t>
            </a:r>
            <a:r>
              <a:rPr lang="fr-FR" dirty="0" smtClean="0">
                <a:solidFill>
                  <a:srgbClr val="008000"/>
                </a:solidFill>
              </a:rPr>
              <a:t>. Ce sont les raisons pour lesquelles nous devons les sauver ou les </a:t>
            </a:r>
            <a:r>
              <a:rPr lang="fr-FR" b="1" i="1" dirty="0" smtClean="0">
                <a:solidFill>
                  <a:srgbClr val="008000"/>
                </a:solidFill>
              </a:rPr>
              <a:t>restaurer</a:t>
            </a:r>
            <a:r>
              <a:rPr lang="fr-FR" dirty="0" smtClean="0">
                <a:solidFill>
                  <a:srgbClr val="008000"/>
                </a:solidFill>
              </a:rPr>
              <a:t>.</a:t>
            </a:r>
            <a:endParaRPr lang="fr-FR" dirty="0">
              <a:solidFill>
                <a:srgbClr val="008000"/>
              </a:solidFill>
            </a:endParaRPr>
          </a:p>
        </p:txBody>
      </p:sp>
      <p:sp>
        <p:nvSpPr>
          <p:cNvPr id="14" name="ZoneTexte 13"/>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2791" y="3412290"/>
            <a:ext cx="1866900" cy="2857500"/>
          </a:xfrm>
          <a:prstGeom prst="rect">
            <a:avLst/>
          </a:prstGeom>
        </p:spPr>
      </p:pic>
      <p:sp>
        <p:nvSpPr>
          <p:cNvPr id="7" name="ZoneTexte 6"/>
          <p:cNvSpPr txBox="1"/>
          <p:nvPr/>
        </p:nvSpPr>
        <p:spPr>
          <a:xfrm>
            <a:off x="9365055" y="6269791"/>
            <a:ext cx="2382296" cy="461665"/>
          </a:xfrm>
          <a:prstGeom prst="rect">
            <a:avLst/>
          </a:prstGeom>
          <a:noFill/>
        </p:spPr>
        <p:txBody>
          <a:bodyPr wrap="square" rtlCol="0">
            <a:spAutoFit/>
          </a:bodyPr>
          <a:lstStyle/>
          <a:p>
            <a:pPr algn="ctr"/>
            <a:r>
              <a:rPr lang="fr-FR" sz="1200" dirty="0">
                <a:solidFill>
                  <a:srgbClr val="008000"/>
                </a:solidFill>
              </a:rPr>
              <a:t>Forêt littorale d’</a:t>
            </a:r>
            <a:r>
              <a:rPr lang="fr-FR" sz="1200" dirty="0" err="1">
                <a:solidFill>
                  <a:srgbClr val="008000"/>
                </a:solidFill>
              </a:rPr>
              <a:t>Andakibe</a:t>
            </a:r>
            <a:endParaRPr lang="fr-FR" sz="1200" dirty="0">
              <a:solidFill>
                <a:srgbClr val="008000"/>
              </a:solidFill>
            </a:endParaRPr>
          </a:p>
          <a:p>
            <a:pPr algn="ctr"/>
            <a:r>
              <a:rPr lang="fr-FR" sz="1200" dirty="0">
                <a:solidFill>
                  <a:srgbClr val="008000"/>
                </a:solidFill>
              </a:rPr>
              <a:t>(</a:t>
            </a:r>
            <a:r>
              <a:rPr lang="fr-FR" sz="1200" dirty="0" err="1">
                <a:solidFill>
                  <a:srgbClr val="008000"/>
                </a:solidFill>
              </a:rPr>
              <a:t>S.Beaucent</a:t>
            </a:r>
            <a:r>
              <a:rPr lang="fr-FR" sz="1200" dirty="0">
                <a:solidFill>
                  <a:srgbClr val="008000"/>
                </a:solidFill>
              </a:rPr>
              <a:t> 2009</a:t>
            </a:r>
            <a:r>
              <a:rPr lang="fr-FR" sz="1200" dirty="0" smtClean="0">
                <a:solidFill>
                  <a:srgbClr val="008000"/>
                </a:solidFill>
              </a:rPr>
              <a:t>). Source:  idem.</a:t>
            </a:r>
            <a:endParaRPr lang="fr-FR" sz="1200" dirty="0">
              <a:solidFill>
                <a:srgbClr val="008000"/>
              </a:solidFill>
            </a:endParaRPr>
          </a:p>
        </p:txBody>
      </p:sp>
      <p:pic>
        <p:nvPicPr>
          <p:cNvPr id="8" name="Image 7"/>
          <p:cNvPicPr>
            <a:picLocks noChangeAspect="1"/>
          </p:cNvPicPr>
          <p:nvPr/>
        </p:nvPicPr>
        <p:blipFill>
          <a:blip r:embed="rId4"/>
          <a:stretch>
            <a:fillRect/>
          </a:stretch>
        </p:blipFill>
        <p:spPr>
          <a:xfrm>
            <a:off x="5205805" y="3256092"/>
            <a:ext cx="3200400" cy="2136960"/>
          </a:xfrm>
          <a:prstGeom prst="rect">
            <a:avLst/>
          </a:prstGeom>
        </p:spPr>
      </p:pic>
      <p:sp>
        <p:nvSpPr>
          <p:cNvPr id="9" name="ZoneTexte 8"/>
          <p:cNvSpPr txBox="1"/>
          <p:nvPr/>
        </p:nvSpPr>
        <p:spPr>
          <a:xfrm>
            <a:off x="4984165" y="5400339"/>
            <a:ext cx="4009228" cy="1384995"/>
          </a:xfrm>
          <a:prstGeom prst="rect">
            <a:avLst/>
          </a:prstGeom>
          <a:noFill/>
        </p:spPr>
        <p:txBody>
          <a:bodyPr wrap="square" rtlCol="0">
            <a:spAutoFit/>
          </a:bodyPr>
          <a:lstStyle/>
          <a:p>
            <a:pPr algn="ctr"/>
            <a:r>
              <a:rPr lang="fr-FR" sz="1200" dirty="0" smtClean="0">
                <a:solidFill>
                  <a:srgbClr val="008000"/>
                </a:solidFill>
              </a:rPr>
              <a:t>Exemple forêt primaire littorale (vierge) quand elle n’est pas dégradée. </a:t>
            </a:r>
            <a:r>
              <a:rPr lang="fr-FR" sz="1200" dirty="0">
                <a:solidFill>
                  <a:srgbClr val="008000"/>
                </a:solidFill>
              </a:rPr>
              <a:t>Forêt d’</a:t>
            </a:r>
            <a:r>
              <a:rPr lang="fr-FR" sz="1200" dirty="0" err="1">
                <a:solidFill>
                  <a:srgbClr val="008000"/>
                </a:solidFill>
              </a:rPr>
              <a:t>Ambodiriana</a:t>
            </a:r>
            <a:r>
              <a:rPr lang="fr-FR" sz="1200" dirty="0">
                <a:solidFill>
                  <a:srgbClr val="008000"/>
                </a:solidFill>
              </a:rPr>
              <a:t> (</a:t>
            </a:r>
            <a:r>
              <a:rPr lang="fr-FR" sz="1200" dirty="0" err="1">
                <a:solidFill>
                  <a:srgbClr val="008000"/>
                </a:solidFill>
              </a:rPr>
              <a:t>S.Beaucent</a:t>
            </a:r>
            <a:r>
              <a:rPr lang="fr-FR" sz="1200" dirty="0">
                <a:solidFill>
                  <a:srgbClr val="008000"/>
                </a:solidFill>
              </a:rPr>
              <a:t> 2009). Source : </a:t>
            </a:r>
            <a:r>
              <a:rPr lang="fr-FR" sz="1200" i="1" dirty="0">
                <a:solidFill>
                  <a:srgbClr val="008000"/>
                </a:solidFill>
              </a:rPr>
              <a:t>Etat des lieux et priorités de gestion des ressources naturelles forestières de la commune de </a:t>
            </a:r>
            <a:r>
              <a:rPr lang="fr-FR" sz="1200" i="1" dirty="0" err="1">
                <a:solidFill>
                  <a:srgbClr val="008000"/>
                </a:solidFill>
              </a:rPr>
              <a:t>Manompana</a:t>
            </a:r>
            <a:r>
              <a:rPr lang="fr-FR" sz="1200" dirty="0">
                <a:solidFill>
                  <a:srgbClr val="008000"/>
                </a:solidFill>
              </a:rPr>
              <a:t>, </a:t>
            </a:r>
            <a:r>
              <a:rPr lang="fr-FR" sz="1200" dirty="0" err="1">
                <a:solidFill>
                  <a:srgbClr val="008000"/>
                </a:solidFill>
              </a:rPr>
              <a:t>Beaucent</a:t>
            </a:r>
            <a:r>
              <a:rPr lang="fr-FR" sz="1200" dirty="0">
                <a:solidFill>
                  <a:srgbClr val="008000"/>
                </a:solidFill>
              </a:rPr>
              <a:t> S. et Fayolle M., projet MAMIA 2009, </a:t>
            </a:r>
            <a:r>
              <a:rPr lang="fr-FR" sz="1200" dirty="0">
                <a:solidFill>
                  <a:srgbClr val="008000"/>
                </a:solidFill>
                <a:hlinkClick r:id="rId5"/>
              </a:rPr>
              <a:t>http://</a:t>
            </a:r>
            <a:r>
              <a:rPr lang="fr-FR" sz="1200" dirty="0" smtClean="0">
                <a:solidFill>
                  <a:srgbClr val="008000"/>
                </a:solidFill>
                <a:hlinkClick r:id="rId5"/>
              </a:rPr>
              <a:t>www-sfdp.u-strasbg.fr/primatologie/pdf/Gestion_ressources_forestieres_Manompana.pdf</a:t>
            </a:r>
            <a:r>
              <a:rPr lang="fr-FR" sz="1200" dirty="0" smtClean="0">
                <a:solidFill>
                  <a:srgbClr val="008000"/>
                </a:solidFill>
              </a:rPr>
              <a:t> </a:t>
            </a:r>
            <a:endParaRPr lang="fr-FR" sz="1200" dirty="0">
              <a:solidFill>
                <a:srgbClr val="008000"/>
              </a:solidFill>
            </a:endParaRPr>
          </a:p>
        </p:txBody>
      </p:sp>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519" y="3176326"/>
            <a:ext cx="3514725" cy="1304925"/>
          </a:xfrm>
          <a:prstGeom prst="rect">
            <a:avLst/>
          </a:prstGeom>
        </p:spPr>
      </p:pic>
      <p:sp>
        <p:nvSpPr>
          <p:cNvPr id="10" name="ZoneTexte 9"/>
          <p:cNvSpPr txBox="1"/>
          <p:nvPr/>
        </p:nvSpPr>
        <p:spPr>
          <a:xfrm>
            <a:off x="348341" y="4433694"/>
            <a:ext cx="4577765" cy="461665"/>
          </a:xfrm>
          <a:prstGeom prst="rect">
            <a:avLst/>
          </a:prstGeom>
          <a:noFill/>
        </p:spPr>
        <p:txBody>
          <a:bodyPr wrap="square" rtlCol="0">
            <a:spAutoFit/>
          </a:bodyPr>
          <a:lstStyle/>
          <a:p>
            <a:pPr algn="ctr"/>
            <a:r>
              <a:rPr lang="fr-FR" sz="1200" dirty="0">
                <a:solidFill>
                  <a:srgbClr val="008000"/>
                </a:solidFill>
              </a:rPr>
              <a:t>Forêt primaire humide près d’</a:t>
            </a:r>
            <a:r>
              <a:rPr lang="fr-FR" sz="1200" dirty="0" err="1">
                <a:solidFill>
                  <a:srgbClr val="008000"/>
                </a:solidFill>
              </a:rPr>
              <a:t>Anosibe</a:t>
            </a:r>
            <a:r>
              <a:rPr lang="fr-FR" sz="1200" dirty="0">
                <a:solidFill>
                  <a:srgbClr val="008000"/>
                </a:solidFill>
              </a:rPr>
              <a:t> An’ </a:t>
            </a:r>
            <a:r>
              <a:rPr lang="fr-FR" sz="1200" dirty="0" err="1">
                <a:solidFill>
                  <a:srgbClr val="008000"/>
                </a:solidFill>
              </a:rPr>
              <a:t>Ala</a:t>
            </a:r>
            <a:r>
              <a:rPr lang="fr-FR" sz="1200" dirty="0">
                <a:solidFill>
                  <a:srgbClr val="008000"/>
                </a:solidFill>
              </a:rPr>
              <a:t>, au sud de </a:t>
            </a:r>
            <a:r>
              <a:rPr lang="fr-FR" sz="1200" dirty="0" err="1">
                <a:solidFill>
                  <a:srgbClr val="008000"/>
                </a:solidFill>
              </a:rPr>
              <a:t>Moramanga</a:t>
            </a:r>
            <a:endParaRPr lang="fr-FR" sz="1200" dirty="0" smtClean="0">
              <a:solidFill>
                <a:srgbClr val="008000"/>
              </a:solidFill>
            </a:endParaRPr>
          </a:p>
          <a:p>
            <a:pPr algn="ctr"/>
            <a:r>
              <a:rPr lang="fr-FR" sz="1200" dirty="0" smtClean="0">
                <a:solidFill>
                  <a:srgbClr val="008000"/>
                </a:solidFill>
              </a:rPr>
              <a:t>Source </a:t>
            </a:r>
            <a:r>
              <a:rPr lang="fr-FR" sz="1200" dirty="0">
                <a:solidFill>
                  <a:srgbClr val="008000"/>
                </a:solidFill>
              </a:rPr>
              <a:t>image : </a:t>
            </a:r>
            <a:r>
              <a:rPr lang="fr-FR" sz="1200" dirty="0">
                <a:solidFill>
                  <a:srgbClr val="008000"/>
                </a:solidFill>
                <a:hlinkClick r:id="rId7"/>
              </a:rPr>
              <a:t>http://</a:t>
            </a:r>
            <a:r>
              <a:rPr lang="fr-FR" sz="1200" dirty="0" smtClean="0">
                <a:solidFill>
                  <a:srgbClr val="008000"/>
                </a:solidFill>
                <a:hlinkClick r:id="rId7"/>
              </a:rPr>
              <a:t>www.jeanlucallegre.com/spip.php?article259</a:t>
            </a:r>
            <a:r>
              <a:rPr lang="fr-FR" sz="1200" dirty="0" smtClean="0">
                <a:solidFill>
                  <a:srgbClr val="008000"/>
                </a:solidFill>
              </a:rPr>
              <a:t> </a:t>
            </a:r>
            <a:endParaRPr lang="fr-FR" sz="1200" dirty="0">
              <a:solidFill>
                <a:srgbClr val="008000"/>
              </a:solidFill>
            </a:endParaRPr>
          </a:p>
        </p:txBody>
      </p:sp>
      <p:sp>
        <p:nvSpPr>
          <p:cNvPr id="12" name="ZoneTexte 11"/>
          <p:cNvSpPr txBox="1"/>
          <p:nvPr/>
        </p:nvSpPr>
        <p:spPr>
          <a:xfrm>
            <a:off x="228538" y="6223446"/>
            <a:ext cx="4577765" cy="461665"/>
          </a:xfrm>
          <a:prstGeom prst="rect">
            <a:avLst/>
          </a:prstGeom>
          <a:noFill/>
        </p:spPr>
        <p:txBody>
          <a:bodyPr wrap="square" rtlCol="0">
            <a:spAutoFit/>
          </a:bodyPr>
          <a:lstStyle/>
          <a:p>
            <a:pPr algn="ctr"/>
            <a:r>
              <a:rPr lang="fr-FR" sz="1200" dirty="0">
                <a:solidFill>
                  <a:srgbClr val="008000"/>
                </a:solidFill>
              </a:rPr>
              <a:t>Forêt primaire humide du parc national de </a:t>
            </a:r>
            <a:r>
              <a:rPr lang="fr-FR" sz="1200" dirty="0" err="1" smtClean="0">
                <a:solidFill>
                  <a:srgbClr val="008000"/>
                </a:solidFill>
              </a:rPr>
              <a:t>Masoala</a:t>
            </a:r>
            <a:r>
              <a:rPr lang="fr-FR" sz="1200" dirty="0" smtClean="0">
                <a:solidFill>
                  <a:srgbClr val="008000"/>
                </a:solidFill>
              </a:rPr>
              <a:t>.</a:t>
            </a:r>
          </a:p>
          <a:p>
            <a:pPr algn="ctr"/>
            <a:r>
              <a:rPr lang="fr-FR" sz="1200" dirty="0" smtClean="0">
                <a:solidFill>
                  <a:srgbClr val="008000"/>
                </a:solidFill>
              </a:rPr>
              <a:t>Source </a:t>
            </a:r>
            <a:r>
              <a:rPr lang="fr-FR" sz="1200" dirty="0">
                <a:solidFill>
                  <a:srgbClr val="008000"/>
                </a:solidFill>
              </a:rPr>
              <a:t>image : </a:t>
            </a:r>
            <a:r>
              <a:rPr lang="fr-FR" sz="1200" dirty="0">
                <a:solidFill>
                  <a:srgbClr val="008000"/>
                </a:solidFill>
                <a:hlinkClick r:id="rId7"/>
              </a:rPr>
              <a:t>http://</a:t>
            </a:r>
            <a:r>
              <a:rPr lang="fr-FR" sz="1200" dirty="0" smtClean="0">
                <a:solidFill>
                  <a:srgbClr val="008000"/>
                </a:solidFill>
                <a:hlinkClick r:id="rId7"/>
              </a:rPr>
              <a:t>www.jeanlucallegre.com/spip.php?article259</a:t>
            </a:r>
            <a:r>
              <a:rPr lang="fr-FR" sz="1200" dirty="0" smtClean="0">
                <a:solidFill>
                  <a:srgbClr val="008000"/>
                </a:solidFill>
              </a:rPr>
              <a:t> </a:t>
            </a:r>
            <a:endParaRPr lang="fr-FR" sz="1200" dirty="0">
              <a:solidFill>
                <a:srgbClr val="008000"/>
              </a:solidFill>
            </a:endParaRPr>
          </a:p>
        </p:txBody>
      </p:sp>
      <p:pic>
        <p:nvPicPr>
          <p:cNvPr id="11" name="Imag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4218" y="4941184"/>
            <a:ext cx="3514725" cy="1304925"/>
          </a:xfrm>
          <a:prstGeom prst="rect">
            <a:avLst/>
          </a:prstGeom>
        </p:spPr>
      </p:pic>
    </p:spTree>
    <p:extLst>
      <p:ext uri="{BB962C8B-B14F-4D97-AF65-F5344CB8AC3E}">
        <p14:creationId xmlns:p14="http://schemas.microsoft.com/office/powerpoint/2010/main" val="20329847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11413474" y="171358"/>
            <a:ext cx="480152" cy="343474"/>
          </a:xfrm>
        </p:spPr>
        <p:txBody>
          <a:bodyPr/>
          <a:lstStyle/>
          <a:p>
            <a:fld id="{814B13E8-1059-4FEE-952E-0153852B3488}" type="slidenum">
              <a:rPr lang="fr-FR" smtClean="0"/>
              <a:t>45</a:t>
            </a:fld>
            <a:endParaRPr lang="fr-FR" dirty="0"/>
          </a:p>
        </p:txBody>
      </p:sp>
      <p:sp>
        <p:nvSpPr>
          <p:cNvPr id="9" name="ZoneTexte 8"/>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2" name="ZoneTexte 1"/>
          <p:cNvSpPr txBox="1"/>
          <p:nvPr/>
        </p:nvSpPr>
        <p:spPr>
          <a:xfrm>
            <a:off x="395725" y="1089090"/>
            <a:ext cx="11497901" cy="1938992"/>
          </a:xfrm>
          <a:prstGeom prst="rect">
            <a:avLst/>
          </a:prstGeom>
          <a:noFill/>
        </p:spPr>
        <p:txBody>
          <a:bodyPr wrap="square" rtlCol="0">
            <a:spAutoFit/>
          </a:bodyPr>
          <a:lstStyle/>
          <a:p>
            <a:pPr algn="ctr"/>
            <a:r>
              <a:rPr lang="fr-FR" sz="3600" dirty="0" smtClean="0">
                <a:solidFill>
                  <a:srgbClr val="008000"/>
                </a:solidFill>
              </a:rPr>
              <a:t>2. </a:t>
            </a:r>
            <a:r>
              <a:rPr lang="fr-FR" sz="3600" b="1" u="sng" dirty="0" smtClean="0">
                <a:solidFill>
                  <a:srgbClr val="008000"/>
                </a:solidFill>
              </a:rPr>
              <a:t>Essences </a:t>
            </a:r>
            <a:r>
              <a:rPr lang="fr-FR" sz="3600" b="1" u="sng" dirty="0">
                <a:solidFill>
                  <a:srgbClr val="008000"/>
                </a:solidFill>
              </a:rPr>
              <a:t>forestières à reboiser</a:t>
            </a:r>
            <a:endParaRPr lang="fr-FR" sz="3600" b="1" dirty="0" smtClean="0">
              <a:solidFill>
                <a:srgbClr val="008000"/>
              </a:solidFill>
            </a:endParaRPr>
          </a:p>
          <a:p>
            <a:pPr algn="ctr"/>
            <a:endParaRPr lang="fr-FR" sz="3600" b="1" dirty="0">
              <a:solidFill>
                <a:srgbClr val="008000"/>
              </a:solidFill>
            </a:endParaRPr>
          </a:p>
          <a:p>
            <a:pPr algn="ctr"/>
            <a:r>
              <a:rPr lang="fr-FR" sz="2400" i="1" dirty="0" smtClean="0">
                <a:solidFill>
                  <a:srgbClr val="008000"/>
                </a:solidFill>
              </a:rPr>
              <a:t>Espèces menacées des forêts chaudes et humides (sempervirentes) à reboiser</a:t>
            </a:r>
          </a:p>
          <a:p>
            <a:pPr algn="ctr"/>
            <a:r>
              <a:rPr lang="fr-FR" sz="2400" i="1" dirty="0">
                <a:solidFill>
                  <a:srgbClr val="008000"/>
                </a:solidFill>
              </a:rPr>
              <a:t>(</a:t>
            </a:r>
            <a:r>
              <a:rPr lang="fr-FR" sz="2400" i="1" dirty="0" smtClean="0">
                <a:solidFill>
                  <a:srgbClr val="008000"/>
                </a:solidFill>
              </a:rPr>
              <a:t>milieux non salins)</a:t>
            </a:r>
            <a:endParaRPr lang="fr-FR" sz="2400" i="1" dirty="0">
              <a:solidFill>
                <a:srgbClr val="008000"/>
              </a:solidFill>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8646" y="3159947"/>
            <a:ext cx="1571625" cy="2362200"/>
          </a:xfrm>
          <a:prstGeom prst="rect">
            <a:avLst/>
          </a:prstGeom>
        </p:spPr>
      </p:pic>
      <p:sp>
        <p:nvSpPr>
          <p:cNvPr id="5" name="ZoneTexte 4"/>
          <p:cNvSpPr txBox="1"/>
          <p:nvPr/>
        </p:nvSpPr>
        <p:spPr>
          <a:xfrm>
            <a:off x="2789040" y="5522147"/>
            <a:ext cx="6090836" cy="1015663"/>
          </a:xfrm>
          <a:prstGeom prst="rect">
            <a:avLst/>
          </a:prstGeom>
          <a:noFill/>
        </p:spPr>
        <p:txBody>
          <a:bodyPr wrap="square" rtlCol="0">
            <a:spAutoFit/>
          </a:bodyPr>
          <a:lstStyle/>
          <a:p>
            <a:pPr algn="ctr"/>
            <a:r>
              <a:rPr lang="fr-FR" sz="1200" dirty="0" smtClean="0">
                <a:solidFill>
                  <a:srgbClr val="008000"/>
                </a:solidFill>
              </a:rPr>
              <a:t>Arbre de la forêt pluviale de la Côte Est (peut-être un </a:t>
            </a:r>
            <a:r>
              <a:rPr lang="fr-FR" sz="1200" i="1" dirty="0" smtClean="0">
                <a:solidFill>
                  <a:srgbClr val="008000"/>
                </a:solidFill>
              </a:rPr>
              <a:t>Dalbergia </a:t>
            </a:r>
            <a:r>
              <a:rPr lang="fr-FR" sz="1200" i="1" dirty="0" err="1" smtClean="0">
                <a:solidFill>
                  <a:srgbClr val="008000"/>
                </a:solidFill>
              </a:rPr>
              <a:t>Normandi</a:t>
            </a:r>
            <a:r>
              <a:rPr lang="fr-FR" sz="1200" dirty="0" smtClean="0">
                <a:solidFill>
                  <a:srgbClr val="008000"/>
                </a:solidFill>
              </a:rPr>
              <a:t> ?).</a:t>
            </a:r>
          </a:p>
          <a:p>
            <a:pPr algn="ctr"/>
            <a:r>
              <a:rPr lang="fr-FR" sz="1200" dirty="0" smtClean="0">
                <a:solidFill>
                  <a:srgbClr val="008000"/>
                </a:solidFill>
              </a:rPr>
              <a:t>Sources : a) </a:t>
            </a:r>
            <a:r>
              <a:rPr lang="fr-FR" sz="1200" dirty="0">
                <a:solidFill>
                  <a:srgbClr val="008000"/>
                </a:solidFill>
                <a:hlinkClick r:id="rId4"/>
              </a:rPr>
              <a:t>http://news.mongabay.com/2009/12/major-international-banks-shipping-companies-and-consumers-play-key-role-in-madagascars-logging-crisis</a:t>
            </a:r>
            <a:r>
              <a:rPr lang="fr-FR" sz="1200" dirty="0" smtClean="0">
                <a:solidFill>
                  <a:srgbClr val="008000"/>
                </a:solidFill>
                <a:hlinkClick r:id="rId4"/>
              </a:rPr>
              <a:t>/</a:t>
            </a:r>
            <a:r>
              <a:rPr lang="fr-FR" sz="1200" dirty="0" smtClean="0">
                <a:solidFill>
                  <a:srgbClr val="008000"/>
                </a:solidFill>
              </a:rPr>
              <a:t> </a:t>
            </a:r>
          </a:p>
          <a:p>
            <a:pPr algn="ctr"/>
            <a:r>
              <a:rPr lang="it-IT" sz="1200" dirty="0" smtClean="0">
                <a:solidFill>
                  <a:srgbClr val="008000"/>
                </a:solidFill>
              </a:rPr>
              <a:t>b) Madagascar</a:t>
            </a:r>
            <a:r>
              <a:rPr lang="it-IT" sz="1200" i="1" dirty="0" smtClean="0">
                <a:solidFill>
                  <a:srgbClr val="008000"/>
                </a:solidFill>
              </a:rPr>
              <a:t>: é durato poco il divieto per l’Ebano viola, partono nuovamente i container carichi</a:t>
            </a:r>
            <a:r>
              <a:rPr lang="it-IT" sz="1200" dirty="0">
                <a:solidFill>
                  <a:srgbClr val="008000"/>
                </a:solidFill>
              </a:rPr>
              <a:t>. </a:t>
            </a:r>
            <a:r>
              <a:rPr lang="it-IT" sz="1200" dirty="0">
                <a:solidFill>
                  <a:srgbClr val="008000"/>
                </a:solidFill>
                <a:hlinkClick r:id="rId5"/>
              </a:rPr>
              <a:t>http://www.greenreport.it/_</a:t>
            </a:r>
            <a:r>
              <a:rPr lang="it-IT" sz="1200" dirty="0" smtClean="0">
                <a:solidFill>
                  <a:srgbClr val="008000"/>
                </a:solidFill>
                <a:hlinkClick r:id="rId5"/>
              </a:rPr>
              <a:t>archivio2009/index.php?page=default&amp;id=5239</a:t>
            </a:r>
            <a:r>
              <a:rPr lang="it-IT" sz="1200" dirty="0" smtClean="0">
                <a:solidFill>
                  <a:srgbClr val="008000"/>
                </a:solidFill>
              </a:rPr>
              <a:t> </a:t>
            </a:r>
            <a:endParaRPr lang="fr-FR" sz="1200" dirty="0">
              <a:solidFill>
                <a:srgbClr val="008000"/>
              </a:solidFill>
            </a:endParaRPr>
          </a:p>
        </p:txBody>
      </p:sp>
      <p:pic>
        <p:nvPicPr>
          <p:cNvPr id="7" name="Picture 15" descr="image0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486" y="3159947"/>
            <a:ext cx="200025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p:nvPr/>
        </p:nvSpPr>
        <p:spPr>
          <a:xfrm>
            <a:off x="270933" y="4549422"/>
            <a:ext cx="3905956" cy="646331"/>
          </a:xfrm>
          <a:prstGeom prst="rect">
            <a:avLst/>
          </a:prstGeom>
          <a:noFill/>
        </p:spPr>
        <p:txBody>
          <a:bodyPr wrap="square" rtlCol="0">
            <a:spAutoFit/>
          </a:bodyPr>
          <a:lstStyle/>
          <a:p>
            <a:pPr algn="ctr"/>
            <a:r>
              <a:rPr lang="fr-FR" sz="1200" dirty="0">
                <a:solidFill>
                  <a:srgbClr val="008000"/>
                </a:solidFill>
              </a:rPr>
              <a:t>Le vert lumineux des feuilles d'</a:t>
            </a:r>
            <a:r>
              <a:rPr lang="fr-FR" sz="1200" i="1" dirty="0" err="1">
                <a:solidFill>
                  <a:srgbClr val="008000"/>
                </a:solidFill>
              </a:rPr>
              <a:t>Intsia</a:t>
            </a:r>
            <a:r>
              <a:rPr lang="fr-FR" sz="1200" i="1" dirty="0">
                <a:solidFill>
                  <a:srgbClr val="008000"/>
                </a:solidFill>
              </a:rPr>
              <a:t> </a:t>
            </a:r>
            <a:r>
              <a:rPr lang="fr-FR" sz="1200" i="1" dirty="0" err="1">
                <a:solidFill>
                  <a:srgbClr val="008000"/>
                </a:solidFill>
              </a:rPr>
              <a:t>bijuga</a:t>
            </a:r>
            <a:r>
              <a:rPr lang="fr-FR" sz="1200" i="1" dirty="0">
                <a:solidFill>
                  <a:srgbClr val="008000"/>
                </a:solidFill>
              </a:rPr>
              <a:t> </a:t>
            </a:r>
            <a:r>
              <a:rPr lang="fr-FR" sz="1200" dirty="0">
                <a:solidFill>
                  <a:srgbClr val="008000"/>
                </a:solidFill>
              </a:rPr>
              <a:t>se distinguent bien dans la forêt (ici dans une forêt de Palau), </a:t>
            </a:r>
            <a:r>
              <a:rPr lang="fr-FR" sz="1200" dirty="0" smtClean="0">
                <a:solidFill>
                  <a:srgbClr val="008000"/>
                </a:solidFill>
                <a:hlinkClick r:id="rId7"/>
              </a:rPr>
              <a:t>www.agroforestry.net/tti/Intsia-vesi.pdf</a:t>
            </a:r>
            <a:r>
              <a:rPr lang="fr-FR" sz="1200" dirty="0" smtClean="0">
                <a:solidFill>
                  <a:srgbClr val="008000"/>
                </a:solidFill>
              </a:rPr>
              <a:t>  </a:t>
            </a:r>
            <a:endParaRPr lang="fr-FR" sz="1200" dirty="0">
              <a:solidFill>
                <a:srgbClr val="008000"/>
              </a:solidFill>
            </a:endParaRPr>
          </a:p>
        </p:txBody>
      </p:sp>
      <p:pic>
        <p:nvPicPr>
          <p:cNvPr id="10" name="Image 8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45600" y="2793119"/>
            <a:ext cx="2486025"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10"/>
          <p:cNvSpPr txBox="1"/>
          <p:nvPr/>
        </p:nvSpPr>
        <p:spPr>
          <a:xfrm>
            <a:off x="9496071" y="6107819"/>
            <a:ext cx="1985081" cy="461665"/>
          </a:xfrm>
          <a:prstGeom prst="rect">
            <a:avLst/>
          </a:prstGeom>
          <a:noFill/>
        </p:spPr>
        <p:txBody>
          <a:bodyPr wrap="square" rtlCol="0">
            <a:spAutoFit/>
          </a:bodyPr>
          <a:lstStyle/>
          <a:p>
            <a:pPr algn="ctr"/>
            <a:r>
              <a:rPr lang="fr-FR" sz="1200" i="1" dirty="0" err="1">
                <a:solidFill>
                  <a:srgbClr val="008000"/>
                </a:solidFill>
              </a:rPr>
              <a:t>Tambourissa</a:t>
            </a:r>
            <a:r>
              <a:rPr lang="fr-FR" sz="1200" i="1" dirty="0">
                <a:solidFill>
                  <a:srgbClr val="008000"/>
                </a:solidFill>
              </a:rPr>
              <a:t> </a:t>
            </a:r>
            <a:endParaRPr lang="fr-FR" sz="1200" dirty="0">
              <a:solidFill>
                <a:srgbClr val="008000"/>
              </a:solidFill>
            </a:endParaRPr>
          </a:p>
          <a:p>
            <a:pPr algn="ctr"/>
            <a:r>
              <a:rPr lang="fr-FR" sz="1200" i="1" dirty="0" err="1">
                <a:solidFill>
                  <a:srgbClr val="008000"/>
                </a:solidFill>
              </a:rPr>
              <a:t>Ambora</a:t>
            </a:r>
            <a:r>
              <a:rPr lang="fr-FR" sz="1200" dirty="0">
                <a:solidFill>
                  <a:srgbClr val="008000"/>
                </a:solidFill>
              </a:rPr>
              <a:t> (© Benjamin Lisan)</a:t>
            </a:r>
          </a:p>
        </p:txBody>
      </p:sp>
    </p:spTree>
    <p:extLst>
      <p:ext uri="{BB962C8B-B14F-4D97-AF65-F5344CB8AC3E}">
        <p14:creationId xmlns:p14="http://schemas.microsoft.com/office/powerpoint/2010/main" val="16490115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11038901" y="172123"/>
            <a:ext cx="733540" cy="254574"/>
          </a:xfrm>
        </p:spPr>
        <p:txBody>
          <a:bodyPr/>
          <a:lstStyle/>
          <a:p>
            <a:fld id="{814B13E8-1059-4FEE-952E-0153852B3488}" type="slidenum">
              <a:rPr lang="fr-FR" smtClean="0"/>
              <a:t>46</a:t>
            </a:fld>
            <a:endParaRPr lang="fr-FR" dirty="0"/>
          </a:p>
        </p:txBody>
      </p:sp>
      <p:sp>
        <p:nvSpPr>
          <p:cNvPr id="4" name="ZoneTexte 3"/>
          <p:cNvSpPr txBox="1"/>
          <p:nvPr/>
        </p:nvSpPr>
        <p:spPr>
          <a:xfrm>
            <a:off x="308473" y="347401"/>
            <a:ext cx="3766609" cy="369332"/>
          </a:xfrm>
          <a:prstGeom prst="rect">
            <a:avLst/>
          </a:prstGeom>
          <a:noFill/>
        </p:spPr>
        <p:txBody>
          <a:bodyPr wrap="none" rtlCol="0">
            <a:spAutoFit/>
          </a:bodyPr>
          <a:lstStyle/>
          <a:p>
            <a:r>
              <a:rPr lang="fr-FR" b="1" dirty="0" smtClean="0">
                <a:solidFill>
                  <a:srgbClr val="008000"/>
                </a:solidFill>
              </a:rPr>
              <a:t>2.1. Le genre </a:t>
            </a:r>
            <a:r>
              <a:rPr lang="fr-FR" b="1" i="1" dirty="0" smtClean="0">
                <a:solidFill>
                  <a:srgbClr val="008000"/>
                </a:solidFill>
              </a:rPr>
              <a:t>Dalbergia</a:t>
            </a:r>
            <a:r>
              <a:rPr lang="fr-FR" b="1" dirty="0" smtClean="0">
                <a:solidFill>
                  <a:srgbClr val="008000"/>
                </a:solidFill>
              </a:rPr>
              <a:t> à Madagascar</a:t>
            </a:r>
            <a:endParaRPr lang="fr-FR" b="1" dirty="0">
              <a:solidFill>
                <a:srgbClr val="008000"/>
              </a:solidFill>
            </a:endParaRPr>
          </a:p>
        </p:txBody>
      </p:sp>
      <p:sp>
        <p:nvSpPr>
          <p:cNvPr id="5" name="ZoneTexte 4"/>
          <p:cNvSpPr txBox="1"/>
          <p:nvPr/>
        </p:nvSpPr>
        <p:spPr>
          <a:xfrm>
            <a:off x="209321" y="826522"/>
            <a:ext cx="11821098" cy="5632311"/>
          </a:xfrm>
          <a:prstGeom prst="rect">
            <a:avLst/>
          </a:prstGeom>
          <a:noFill/>
        </p:spPr>
        <p:txBody>
          <a:bodyPr wrap="square" rtlCol="0">
            <a:spAutoFit/>
          </a:bodyPr>
          <a:lstStyle/>
          <a:p>
            <a:pPr algn="just"/>
            <a:r>
              <a:rPr lang="fr-FR" b="1" dirty="0" smtClean="0">
                <a:solidFill>
                  <a:srgbClr val="008000"/>
                </a:solidFill>
              </a:rPr>
              <a:t>Palissandres et bois de rose à Madagascar</a:t>
            </a:r>
            <a:r>
              <a:rPr lang="fr-FR" dirty="0" smtClean="0">
                <a:solidFill>
                  <a:srgbClr val="008000"/>
                </a:solidFill>
              </a:rPr>
              <a:t> : </a:t>
            </a:r>
          </a:p>
          <a:p>
            <a:pPr algn="just"/>
            <a:endParaRPr lang="fr-FR" dirty="0" smtClean="0">
              <a:solidFill>
                <a:srgbClr val="002060"/>
              </a:solidFill>
            </a:endParaRPr>
          </a:p>
          <a:p>
            <a:pPr algn="just"/>
            <a:r>
              <a:rPr lang="fr-FR" dirty="0" smtClean="0">
                <a:solidFill>
                  <a:srgbClr val="008000"/>
                </a:solidFill>
              </a:rPr>
              <a:t>La </a:t>
            </a:r>
            <a:r>
              <a:rPr lang="fr-FR" dirty="0">
                <a:solidFill>
                  <a:srgbClr val="008000"/>
                </a:solidFill>
              </a:rPr>
              <a:t>systématique des </a:t>
            </a:r>
            <a:r>
              <a:rPr lang="fr-FR" i="1" dirty="0">
                <a:solidFill>
                  <a:srgbClr val="008000"/>
                </a:solidFill>
              </a:rPr>
              <a:t>Dalbergia</a:t>
            </a:r>
            <a:r>
              <a:rPr lang="fr-FR" dirty="0">
                <a:solidFill>
                  <a:srgbClr val="008000"/>
                </a:solidFill>
              </a:rPr>
              <a:t> est loin d'être éclaircie et un grand nombre d'espèces sont représentées à Madagascar.</a:t>
            </a:r>
          </a:p>
          <a:p>
            <a:pPr algn="just"/>
            <a:r>
              <a:rPr lang="fr-FR" dirty="0">
                <a:solidFill>
                  <a:srgbClr val="008000"/>
                </a:solidFill>
              </a:rPr>
              <a:t> </a:t>
            </a:r>
            <a:r>
              <a:rPr lang="fr-FR" dirty="0" smtClean="0">
                <a:solidFill>
                  <a:srgbClr val="008000"/>
                </a:solidFill>
              </a:rPr>
              <a:t>Dans </a:t>
            </a:r>
            <a:r>
              <a:rPr lang="fr-FR" dirty="0">
                <a:solidFill>
                  <a:srgbClr val="008000"/>
                </a:solidFill>
              </a:rPr>
              <a:t>les forts de l'Ouest, il existe une grande diversité de </a:t>
            </a:r>
            <a:r>
              <a:rPr lang="fr-FR" i="1" dirty="0">
                <a:solidFill>
                  <a:srgbClr val="008000"/>
                </a:solidFill>
              </a:rPr>
              <a:t>palissandres</a:t>
            </a:r>
            <a:r>
              <a:rPr lang="fr-FR" dirty="0">
                <a:solidFill>
                  <a:srgbClr val="008000"/>
                </a:solidFill>
              </a:rPr>
              <a:t> qui portent le plus souvent le nom vernaculaire de "</a:t>
            </a:r>
            <a:r>
              <a:rPr lang="fr-FR" i="1" dirty="0" err="1">
                <a:solidFill>
                  <a:srgbClr val="008000"/>
                </a:solidFill>
              </a:rPr>
              <a:t>Manary</a:t>
            </a:r>
            <a:r>
              <a:rPr lang="fr-FR" dirty="0">
                <a:solidFill>
                  <a:srgbClr val="008000"/>
                </a:solidFill>
              </a:rPr>
              <a:t>", assorti de qualificatifs précisant la couleur du bois parfait (</a:t>
            </a:r>
            <a:r>
              <a:rPr lang="fr-FR" i="1" dirty="0" err="1">
                <a:solidFill>
                  <a:srgbClr val="008000"/>
                </a:solidFill>
              </a:rPr>
              <a:t>Manary</a:t>
            </a:r>
            <a:r>
              <a:rPr lang="fr-FR" i="1" dirty="0">
                <a:solidFill>
                  <a:srgbClr val="008000"/>
                </a:solidFill>
              </a:rPr>
              <a:t> Mena, </a:t>
            </a:r>
            <a:r>
              <a:rPr lang="fr-FR" i="1" dirty="0" err="1">
                <a:solidFill>
                  <a:srgbClr val="008000"/>
                </a:solidFill>
              </a:rPr>
              <a:t>Manary</a:t>
            </a:r>
            <a:r>
              <a:rPr lang="fr-FR" i="1" dirty="0">
                <a:solidFill>
                  <a:srgbClr val="008000"/>
                </a:solidFill>
              </a:rPr>
              <a:t> </a:t>
            </a:r>
            <a:r>
              <a:rPr lang="fr-FR" i="1" dirty="0" err="1">
                <a:solidFill>
                  <a:srgbClr val="008000"/>
                </a:solidFill>
              </a:rPr>
              <a:t>Fotsy</a:t>
            </a:r>
            <a:r>
              <a:rPr lang="fr-FR" i="1" dirty="0">
                <a:solidFill>
                  <a:srgbClr val="008000"/>
                </a:solidFill>
              </a:rPr>
              <a:t>, </a:t>
            </a:r>
            <a:r>
              <a:rPr lang="fr-FR" i="1" dirty="0" err="1">
                <a:solidFill>
                  <a:srgbClr val="008000"/>
                </a:solidFill>
              </a:rPr>
              <a:t>Manary</a:t>
            </a:r>
            <a:r>
              <a:rPr lang="fr-FR" i="1" dirty="0">
                <a:solidFill>
                  <a:srgbClr val="008000"/>
                </a:solidFill>
              </a:rPr>
              <a:t> </a:t>
            </a:r>
            <a:r>
              <a:rPr lang="fr-FR" i="1" dirty="0" err="1">
                <a:solidFill>
                  <a:srgbClr val="008000"/>
                </a:solidFill>
              </a:rPr>
              <a:t>Mavo</a:t>
            </a:r>
            <a:r>
              <a:rPr lang="fr-FR" dirty="0">
                <a:solidFill>
                  <a:srgbClr val="008000"/>
                </a:solidFill>
              </a:rPr>
              <a:t>). Certains palissandres s'appellent aussi "</a:t>
            </a:r>
            <a:r>
              <a:rPr lang="fr-FR" i="1" dirty="0" err="1">
                <a:solidFill>
                  <a:srgbClr val="008000"/>
                </a:solidFill>
              </a:rPr>
              <a:t>Tsiandalana</a:t>
            </a:r>
            <a:r>
              <a:rPr lang="fr-FR" dirty="0" smtClean="0">
                <a:solidFill>
                  <a:srgbClr val="008000"/>
                </a:solidFill>
              </a:rPr>
              <a:t>". Sur </a:t>
            </a:r>
            <a:r>
              <a:rPr lang="fr-FR" dirty="0">
                <a:solidFill>
                  <a:srgbClr val="008000"/>
                </a:solidFill>
              </a:rPr>
              <a:t>le versant oriental de l'Ile, dans les massifs forestiers d'altitude, dans les restes de forêts côtières et sur les Haut-Plateaux, les palissandres portent généralement le nom de "</a:t>
            </a:r>
            <a:r>
              <a:rPr lang="fr-FR" i="1" dirty="0" err="1">
                <a:solidFill>
                  <a:srgbClr val="008000"/>
                </a:solidFill>
              </a:rPr>
              <a:t>Voamboana</a:t>
            </a:r>
            <a:r>
              <a:rPr lang="fr-FR" dirty="0">
                <a:solidFill>
                  <a:srgbClr val="008000"/>
                </a:solidFill>
              </a:rPr>
              <a:t>". Le bois dit "Bois de Rose" est également un </a:t>
            </a:r>
            <a:r>
              <a:rPr lang="fr-FR" i="1" dirty="0">
                <a:solidFill>
                  <a:srgbClr val="008000"/>
                </a:solidFill>
              </a:rPr>
              <a:t>Dalbergia</a:t>
            </a:r>
            <a:r>
              <a:rPr lang="fr-FR" dirty="0">
                <a:solidFill>
                  <a:srgbClr val="008000"/>
                </a:solidFill>
              </a:rPr>
              <a:t>, nommé le plus souvent "</a:t>
            </a:r>
            <a:r>
              <a:rPr lang="fr-FR" i="1" dirty="0" err="1">
                <a:solidFill>
                  <a:srgbClr val="008000"/>
                </a:solidFill>
              </a:rPr>
              <a:t>Volombodipona</a:t>
            </a:r>
            <a:r>
              <a:rPr lang="fr-FR" dirty="0" smtClean="0">
                <a:solidFill>
                  <a:srgbClr val="008000"/>
                </a:solidFill>
              </a:rPr>
              <a:t>".</a:t>
            </a:r>
          </a:p>
          <a:p>
            <a:pPr algn="just"/>
            <a:r>
              <a:rPr lang="fr-FR" dirty="0">
                <a:solidFill>
                  <a:srgbClr val="008000"/>
                </a:solidFill>
              </a:rPr>
              <a:t>Les palissandres atteignent de fortes dimensions, ce sont des arbres à feuilles alternes, simplement pennées, le nombre de folioles dépassant en général cinq; la fleur est typiquement papilionacée. L'écorce est souvent de teinte claire, grisâtre, crevassée, les feuilles sont caduques</a:t>
            </a:r>
            <a:r>
              <a:rPr lang="fr-FR" dirty="0" smtClean="0">
                <a:solidFill>
                  <a:srgbClr val="008000"/>
                </a:solidFill>
              </a:rPr>
              <a:t>.</a:t>
            </a:r>
            <a:endParaRPr lang="fr-FR" dirty="0">
              <a:solidFill>
                <a:srgbClr val="008000"/>
              </a:solidFill>
            </a:endParaRPr>
          </a:p>
          <a:p>
            <a:pPr algn="just"/>
            <a:r>
              <a:rPr lang="fr-FR" dirty="0">
                <a:solidFill>
                  <a:srgbClr val="008000"/>
                </a:solidFill>
              </a:rPr>
              <a:t>L'aubier est d'épaisseur variable, plus clair que le bois de cœur  qui a un aspect veiné caractéristique, dont la couleur peut varier d'un beige-gris clair au </a:t>
            </a:r>
            <a:r>
              <a:rPr lang="fr-FR" dirty="0">
                <a:solidFill>
                  <a:schemeClr val="accent2">
                    <a:lumMod val="50000"/>
                  </a:schemeClr>
                </a:solidFill>
              </a:rPr>
              <a:t>brun foncé</a:t>
            </a:r>
            <a:r>
              <a:rPr lang="fr-FR" dirty="0">
                <a:solidFill>
                  <a:srgbClr val="008000"/>
                </a:solidFill>
              </a:rPr>
              <a:t>, ou au </a:t>
            </a:r>
            <a:r>
              <a:rPr lang="fr-FR" dirty="0">
                <a:solidFill>
                  <a:srgbClr val="7030A0"/>
                </a:solidFill>
              </a:rPr>
              <a:t>violet, ou au rouge lie-de-vin</a:t>
            </a:r>
            <a:r>
              <a:rPr lang="fr-FR" dirty="0">
                <a:solidFill>
                  <a:srgbClr val="008000"/>
                </a:solidFill>
              </a:rPr>
              <a:t>.</a:t>
            </a:r>
            <a:r>
              <a:rPr lang="fr-FR" dirty="0">
                <a:solidFill>
                  <a:srgbClr val="002060"/>
                </a:solidFill>
              </a:rPr>
              <a:t> </a:t>
            </a:r>
            <a:r>
              <a:rPr lang="fr-FR" dirty="0">
                <a:solidFill>
                  <a:srgbClr val="008000"/>
                </a:solidFill>
              </a:rPr>
              <a:t>Le "</a:t>
            </a:r>
            <a:r>
              <a:rPr lang="fr-FR" i="1" dirty="0" err="1">
                <a:solidFill>
                  <a:srgbClr val="008000"/>
                </a:solidFill>
              </a:rPr>
              <a:t>Volombodipona</a:t>
            </a:r>
            <a:r>
              <a:rPr lang="fr-FR" dirty="0">
                <a:solidFill>
                  <a:srgbClr val="008000"/>
                </a:solidFill>
              </a:rPr>
              <a:t>", </a:t>
            </a:r>
            <a:r>
              <a:rPr lang="fr-FR" dirty="0">
                <a:solidFill>
                  <a:srgbClr val="7030A0"/>
                </a:solidFill>
              </a:rPr>
              <a:t>violacé au moment de la coupe</a:t>
            </a:r>
            <a:r>
              <a:rPr lang="fr-FR" dirty="0">
                <a:solidFill>
                  <a:srgbClr val="002060"/>
                </a:solidFill>
              </a:rPr>
              <a:t>, </a:t>
            </a:r>
            <a:r>
              <a:rPr lang="fr-FR" dirty="0">
                <a:solidFill>
                  <a:srgbClr val="008000"/>
                </a:solidFill>
              </a:rPr>
              <a:t>voit sa couleur foncer rapidement à l'air</a:t>
            </a:r>
            <a:r>
              <a:rPr lang="fr-FR" dirty="0" smtClean="0">
                <a:solidFill>
                  <a:srgbClr val="008000"/>
                </a:solidFill>
              </a:rPr>
              <a:t>.</a:t>
            </a:r>
          </a:p>
          <a:p>
            <a:pPr algn="just"/>
            <a:r>
              <a:rPr lang="fr-FR" dirty="0" smtClean="0">
                <a:solidFill>
                  <a:srgbClr val="008000"/>
                </a:solidFill>
              </a:rPr>
              <a:t>Les </a:t>
            </a:r>
            <a:r>
              <a:rPr lang="fr-FR" dirty="0">
                <a:solidFill>
                  <a:srgbClr val="008000"/>
                </a:solidFill>
              </a:rPr>
              <a:t>botanistes présument que les </a:t>
            </a:r>
            <a:r>
              <a:rPr lang="fr-FR" i="1" dirty="0">
                <a:solidFill>
                  <a:srgbClr val="008000"/>
                </a:solidFill>
              </a:rPr>
              <a:t>'</a:t>
            </a:r>
            <a:r>
              <a:rPr lang="fr-FR" i="1" dirty="0" err="1">
                <a:solidFill>
                  <a:srgbClr val="008000"/>
                </a:solidFill>
              </a:rPr>
              <a:t>Manary</a:t>
            </a:r>
            <a:r>
              <a:rPr lang="fr-FR" dirty="0">
                <a:solidFill>
                  <a:srgbClr val="008000"/>
                </a:solidFill>
              </a:rPr>
              <a:t>" de l'Ouest se répartissent entre uns de 25 espèces, dont une fréquente est </a:t>
            </a:r>
            <a:r>
              <a:rPr lang="fr-FR" i="1" dirty="0">
                <a:solidFill>
                  <a:srgbClr val="008000"/>
                </a:solidFill>
              </a:rPr>
              <a:t>Dalbergia </a:t>
            </a:r>
            <a:r>
              <a:rPr lang="fr-FR" i="1" dirty="0" err="1">
                <a:solidFill>
                  <a:srgbClr val="008000"/>
                </a:solidFill>
              </a:rPr>
              <a:t>Greveana</a:t>
            </a:r>
            <a:r>
              <a:rPr lang="fr-FR" dirty="0">
                <a:solidFill>
                  <a:srgbClr val="008000"/>
                </a:solidFill>
              </a:rPr>
              <a:t>, et que les "</a:t>
            </a:r>
            <a:r>
              <a:rPr lang="fr-FR" i="1" dirty="0" err="1">
                <a:solidFill>
                  <a:srgbClr val="008000"/>
                </a:solidFill>
              </a:rPr>
              <a:t>Voamboana</a:t>
            </a:r>
            <a:r>
              <a:rPr lang="fr-FR" dirty="0">
                <a:solidFill>
                  <a:srgbClr val="008000"/>
                </a:solidFill>
              </a:rPr>
              <a:t>" de l'Est appartiennent à 4 ou 5 espèces, dont </a:t>
            </a:r>
            <a:r>
              <a:rPr lang="fr-FR" i="1" dirty="0">
                <a:solidFill>
                  <a:srgbClr val="008000"/>
                </a:solidFill>
              </a:rPr>
              <a:t>Dalbergia </a:t>
            </a:r>
            <a:r>
              <a:rPr lang="fr-FR" i="1" dirty="0" err="1" smtClean="0">
                <a:solidFill>
                  <a:srgbClr val="008000"/>
                </a:solidFill>
              </a:rPr>
              <a:t>Baronii</a:t>
            </a:r>
            <a:r>
              <a:rPr lang="fr-FR" dirty="0" smtClean="0">
                <a:solidFill>
                  <a:srgbClr val="008000"/>
                </a:solidFill>
              </a:rPr>
              <a:t>. </a:t>
            </a:r>
            <a:r>
              <a:rPr lang="fr-FR" dirty="0">
                <a:solidFill>
                  <a:srgbClr val="008000"/>
                </a:solidFill>
              </a:rPr>
              <a:t>Certaines espèces se retrouvent aussi sur les deux versants.</a:t>
            </a:r>
          </a:p>
          <a:p>
            <a:pPr algn="just"/>
            <a:r>
              <a:rPr lang="fr-FR" dirty="0">
                <a:solidFill>
                  <a:srgbClr val="008000"/>
                </a:solidFill>
              </a:rPr>
              <a:t>Pour le groupe des palissandres, il apparaît que beaucoup des distinctions traditionnelles et des variantes de noms vernaculaires correspondent réellement à des différences du point de vue systématique botanique, à l'intérieur du genre </a:t>
            </a:r>
            <a:r>
              <a:rPr lang="fr-FR" i="1" dirty="0">
                <a:solidFill>
                  <a:srgbClr val="008000"/>
                </a:solidFill>
              </a:rPr>
              <a:t>Dalbergia</a:t>
            </a:r>
            <a:r>
              <a:rPr lang="fr-FR" dirty="0" smtClean="0">
                <a:solidFill>
                  <a:srgbClr val="008000"/>
                </a:solidFill>
              </a:rPr>
              <a:t>.</a:t>
            </a:r>
            <a:r>
              <a:rPr lang="fr-FR" sz="1200" dirty="0" smtClean="0">
                <a:solidFill>
                  <a:srgbClr val="008000"/>
                </a:solidFill>
              </a:rPr>
              <a:t> Source : </a:t>
            </a:r>
            <a:r>
              <a:rPr lang="fr-FR" sz="1200" i="1" dirty="0">
                <a:solidFill>
                  <a:srgbClr val="008000"/>
                </a:solidFill>
              </a:rPr>
              <a:t>Bois précieux de Madagascar, Service des eaux et forêt</a:t>
            </a:r>
            <a:r>
              <a:rPr lang="fr-FR" sz="1200" dirty="0">
                <a:solidFill>
                  <a:srgbClr val="008000"/>
                </a:solidFill>
              </a:rPr>
              <a:t>, Décembre 1981, </a:t>
            </a:r>
            <a:r>
              <a:rPr lang="fr-FR" sz="1200" dirty="0">
                <a:solidFill>
                  <a:srgbClr val="002060"/>
                </a:solidFill>
                <a:hlinkClick r:id="rId2"/>
              </a:rPr>
              <a:t>http://benjamin.lisan.free.fr/projetsreforestation/Bois_precieux_de_Madagascar.pdf</a:t>
            </a:r>
            <a:r>
              <a:rPr lang="fr-FR" sz="1200" dirty="0">
                <a:solidFill>
                  <a:srgbClr val="002060"/>
                </a:solidFill>
              </a:rPr>
              <a:t> </a:t>
            </a:r>
          </a:p>
        </p:txBody>
      </p:sp>
      <p:sp>
        <p:nvSpPr>
          <p:cNvPr id="7" name="ZoneTexte 6"/>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15147634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11038901" y="172123"/>
            <a:ext cx="733540" cy="254574"/>
          </a:xfrm>
        </p:spPr>
        <p:txBody>
          <a:bodyPr/>
          <a:lstStyle/>
          <a:p>
            <a:fld id="{814B13E8-1059-4FEE-952E-0153852B3488}" type="slidenum">
              <a:rPr lang="fr-FR" smtClean="0"/>
              <a:t>47</a:t>
            </a:fld>
            <a:endParaRPr lang="fr-FR" dirty="0"/>
          </a:p>
        </p:txBody>
      </p:sp>
      <p:sp>
        <p:nvSpPr>
          <p:cNvPr id="4" name="ZoneTexte 3"/>
          <p:cNvSpPr txBox="1"/>
          <p:nvPr/>
        </p:nvSpPr>
        <p:spPr>
          <a:xfrm>
            <a:off x="220338" y="625888"/>
            <a:ext cx="4427430" cy="369332"/>
          </a:xfrm>
          <a:prstGeom prst="rect">
            <a:avLst/>
          </a:prstGeom>
          <a:noFill/>
        </p:spPr>
        <p:txBody>
          <a:bodyPr wrap="none" rtlCol="0">
            <a:spAutoFit/>
          </a:bodyPr>
          <a:lstStyle/>
          <a:p>
            <a:r>
              <a:rPr lang="fr-FR" b="1" dirty="0" smtClean="0">
                <a:solidFill>
                  <a:srgbClr val="008000"/>
                </a:solidFill>
              </a:rPr>
              <a:t>2.1. Le genre </a:t>
            </a:r>
            <a:r>
              <a:rPr lang="fr-FR" b="1" i="1" dirty="0" smtClean="0">
                <a:solidFill>
                  <a:srgbClr val="008000"/>
                </a:solidFill>
              </a:rPr>
              <a:t>Dalbergia</a:t>
            </a:r>
            <a:r>
              <a:rPr lang="fr-FR" b="1" dirty="0" smtClean="0">
                <a:solidFill>
                  <a:srgbClr val="008000"/>
                </a:solidFill>
              </a:rPr>
              <a:t> à Madagascar (suite)</a:t>
            </a:r>
            <a:endParaRPr lang="fr-FR" b="1" dirty="0">
              <a:solidFill>
                <a:srgbClr val="008000"/>
              </a:solidFill>
            </a:endParaRPr>
          </a:p>
        </p:txBody>
      </p:sp>
      <p:sp>
        <p:nvSpPr>
          <p:cNvPr id="5" name="ZoneTexte 4"/>
          <p:cNvSpPr txBox="1"/>
          <p:nvPr/>
        </p:nvSpPr>
        <p:spPr>
          <a:xfrm>
            <a:off x="220338" y="1079653"/>
            <a:ext cx="11821098" cy="3046988"/>
          </a:xfrm>
          <a:prstGeom prst="rect">
            <a:avLst/>
          </a:prstGeom>
          <a:noFill/>
        </p:spPr>
        <p:txBody>
          <a:bodyPr wrap="square" rtlCol="0">
            <a:spAutoFit/>
          </a:bodyPr>
          <a:lstStyle/>
          <a:p>
            <a:r>
              <a:rPr lang="fr-FR" dirty="0" smtClean="0">
                <a:solidFill>
                  <a:srgbClr val="008000"/>
                </a:solidFill>
              </a:rPr>
              <a:t>Les arbres de Madagascar, appelés, </a:t>
            </a:r>
            <a:r>
              <a:rPr lang="fr-FR" i="1" dirty="0" smtClean="0">
                <a:solidFill>
                  <a:srgbClr val="008000"/>
                </a:solidFill>
              </a:rPr>
              <a:t>bois de rose, </a:t>
            </a:r>
            <a:r>
              <a:rPr lang="fr-FR" dirty="0" smtClean="0">
                <a:solidFill>
                  <a:srgbClr val="008000"/>
                </a:solidFill>
              </a:rPr>
              <a:t>font tous partis du genre botanique </a:t>
            </a:r>
            <a:r>
              <a:rPr lang="fr-FR" i="1" dirty="0" smtClean="0">
                <a:solidFill>
                  <a:srgbClr val="008000"/>
                </a:solidFill>
              </a:rPr>
              <a:t>Dalbergia</a:t>
            </a:r>
            <a:r>
              <a:rPr lang="fr-FR" dirty="0" smtClean="0">
                <a:solidFill>
                  <a:srgbClr val="008000"/>
                </a:solidFill>
              </a:rPr>
              <a:t> et de la famille des Fabacées (</a:t>
            </a:r>
            <a:r>
              <a:rPr lang="fr-FR" i="1" dirty="0" err="1" smtClean="0">
                <a:solidFill>
                  <a:srgbClr val="008000"/>
                </a:solidFill>
              </a:rPr>
              <a:t>Fabaceae</a:t>
            </a:r>
            <a:r>
              <a:rPr lang="fr-FR" i="1" dirty="0">
                <a:solidFill>
                  <a:srgbClr val="008000"/>
                </a:solidFill>
              </a:rPr>
              <a:t> </a:t>
            </a:r>
            <a:r>
              <a:rPr lang="fr-FR" dirty="0" smtClean="0">
                <a:solidFill>
                  <a:srgbClr val="008000"/>
                </a:solidFill>
              </a:rPr>
              <a:t>ou</a:t>
            </a:r>
            <a:r>
              <a:rPr lang="fr-FR" i="1" dirty="0" smtClean="0">
                <a:solidFill>
                  <a:srgbClr val="008000"/>
                </a:solidFill>
              </a:rPr>
              <a:t> </a:t>
            </a:r>
            <a:r>
              <a:rPr lang="fr-FR" dirty="0" smtClean="0">
                <a:solidFill>
                  <a:srgbClr val="008000"/>
                </a:solidFill>
              </a:rPr>
              <a:t>anc.</a:t>
            </a:r>
            <a:r>
              <a:rPr lang="fr-FR" i="1" dirty="0" smtClean="0">
                <a:solidFill>
                  <a:srgbClr val="008000"/>
                </a:solidFill>
              </a:rPr>
              <a:t> </a:t>
            </a:r>
            <a:r>
              <a:rPr lang="fr-FR" i="1" dirty="0" err="1" smtClean="0">
                <a:solidFill>
                  <a:srgbClr val="008000"/>
                </a:solidFill>
              </a:rPr>
              <a:t>Leguminosae</a:t>
            </a:r>
            <a:r>
              <a:rPr lang="fr-FR" dirty="0">
                <a:solidFill>
                  <a:srgbClr val="008000"/>
                </a:solidFill>
              </a:rPr>
              <a:t> </a:t>
            </a:r>
            <a:r>
              <a:rPr lang="fr-FR" dirty="0" smtClean="0">
                <a:solidFill>
                  <a:srgbClr val="008000"/>
                </a:solidFill>
              </a:rPr>
              <a:t>ou anc. </a:t>
            </a:r>
            <a:r>
              <a:rPr lang="fr-FR" i="1" dirty="0" err="1" smtClean="0">
                <a:solidFill>
                  <a:srgbClr val="008000"/>
                </a:solidFill>
              </a:rPr>
              <a:t>Papilionaceae</a:t>
            </a:r>
            <a:r>
              <a:rPr lang="fr-FR" i="1" dirty="0" smtClean="0">
                <a:solidFill>
                  <a:srgbClr val="008000"/>
                </a:solidFill>
              </a:rPr>
              <a:t>).</a:t>
            </a:r>
            <a:r>
              <a:rPr lang="fr-FR" dirty="0" smtClean="0">
                <a:solidFill>
                  <a:srgbClr val="008000"/>
                </a:solidFill>
              </a:rPr>
              <a:t> </a:t>
            </a:r>
          </a:p>
          <a:p>
            <a:pPr algn="just"/>
            <a:endParaRPr lang="fr-FR" dirty="0" smtClean="0">
              <a:solidFill>
                <a:srgbClr val="008000"/>
              </a:solidFill>
            </a:endParaRPr>
          </a:p>
          <a:p>
            <a:pPr algn="just"/>
            <a:r>
              <a:rPr lang="fr-FR" dirty="0" smtClean="0">
                <a:solidFill>
                  <a:srgbClr val="008000"/>
                </a:solidFill>
              </a:rPr>
              <a:t>Le </a:t>
            </a:r>
            <a:r>
              <a:rPr lang="fr-FR" dirty="0">
                <a:solidFill>
                  <a:srgbClr val="008000"/>
                </a:solidFill>
              </a:rPr>
              <a:t>"</a:t>
            </a:r>
            <a:r>
              <a:rPr lang="fr-FR" i="1" dirty="0">
                <a:solidFill>
                  <a:srgbClr val="008000"/>
                </a:solidFill>
              </a:rPr>
              <a:t>Bois de rose</a:t>
            </a:r>
            <a:r>
              <a:rPr lang="fr-FR" dirty="0">
                <a:solidFill>
                  <a:srgbClr val="008000"/>
                </a:solidFill>
              </a:rPr>
              <a:t>" est à grain fin et très homogène</a:t>
            </a:r>
            <a:r>
              <a:rPr lang="fr-FR" dirty="0" smtClean="0">
                <a:solidFill>
                  <a:srgbClr val="008000"/>
                </a:solidFill>
              </a:rPr>
              <a:t>. Fraîchement </a:t>
            </a:r>
            <a:r>
              <a:rPr lang="fr-FR" dirty="0">
                <a:solidFill>
                  <a:srgbClr val="008000"/>
                </a:solidFill>
              </a:rPr>
              <a:t>débité, il présente une magnifique teinte </a:t>
            </a:r>
            <a:r>
              <a:rPr lang="fr-FR" b="1" dirty="0">
                <a:solidFill>
                  <a:srgbClr val="008000"/>
                </a:solidFill>
              </a:rPr>
              <a:t>rouge-violacé</a:t>
            </a:r>
            <a:r>
              <a:rPr lang="fr-FR" dirty="0">
                <a:solidFill>
                  <a:srgbClr val="008000"/>
                </a:solidFill>
              </a:rPr>
              <a:t> très vive, laquelle malheureusement ne se maintient pas, fonce assez rapidement à la lumière et devient </a:t>
            </a:r>
            <a:r>
              <a:rPr lang="fr-FR" b="1" dirty="0">
                <a:solidFill>
                  <a:srgbClr val="008000"/>
                </a:solidFill>
              </a:rPr>
              <a:t>noir </a:t>
            </a:r>
            <a:r>
              <a:rPr lang="fr-FR" b="1" i="1" dirty="0">
                <a:solidFill>
                  <a:srgbClr val="008000"/>
                </a:solidFill>
              </a:rPr>
              <a:t>ébène</a:t>
            </a:r>
            <a:r>
              <a:rPr lang="fr-FR" dirty="0">
                <a:solidFill>
                  <a:srgbClr val="008000"/>
                </a:solidFill>
              </a:rPr>
              <a:t>, on le confond parfois avec ce dernier, mais un simple grattage permet de distinguer les deux espèces</a:t>
            </a:r>
            <a:r>
              <a:rPr lang="fr-FR" dirty="0" smtClean="0">
                <a:solidFill>
                  <a:srgbClr val="008000"/>
                </a:solidFill>
              </a:rPr>
              <a:t>.</a:t>
            </a:r>
          </a:p>
          <a:p>
            <a:pPr algn="just"/>
            <a:endParaRPr lang="fr-FR" dirty="0" smtClean="0">
              <a:solidFill>
                <a:srgbClr val="008000"/>
              </a:solidFill>
            </a:endParaRPr>
          </a:p>
          <a:p>
            <a:pPr algn="just"/>
            <a:r>
              <a:rPr lang="fr-FR" dirty="0" smtClean="0">
                <a:solidFill>
                  <a:srgbClr val="008000"/>
                </a:solidFill>
              </a:rPr>
              <a:t>Tous comme les Fabacées, ces espèces ont </a:t>
            </a:r>
            <a:r>
              <a:rPr lang="fr-FR" dirty="0">
                <a:solidFill>
                  <a:srgbClr val="008000"/>
                </a:solidFill>
              </a:rPr>
              <a:t>une relation symbiotique avec certaines bactéries du sol, ces bactéries </a:t>
            </a:r>
            <a:r>
              <a:rPr lang="fr-FR" dirty="0" smtClean="0">
                <a:solidFill>
                  <a:srgbClr val="008000"/>
                </a:solidFill>
              </a:rPr>
              <a:t>forment </a:t>
            </a:r>
            <a:r>
              <a:rPr lang="fr-FR" dirty="0">
                <a:solidFill>
                  <a:srgbClr val="008000"/>
                </a:solidFill>
              </a:rPr>
              <a:t>des nodules sur les racines et </a:t>
            </a:r>
            <a:r>
              <a:rPr lang="fr-FR" dirty="0" smtClean="0">
                <a:solidFill>
                  <a:srgbClr val="008000"/>
                </a:solidFill>
              </a:rPr>
              <a:t>fixent </a:t>
            </a:r>
            <a:r>
              <a:rPr lang="fr-FR" dirty="0">
                <a:solidFill>
                  <a:srgbClr val="008000"/>
                </a:solidFill>
              </a:rPr>
              <a:t>l'azote atmosphérique. </a:t>
            </a:r>
            <a:r>
              <a:rPr lang="fr-FR" dirty="0" smtClean="0">
                <a:solidFill>
                  <a:srgbClr val="008000"/>
                </a:solidFill>
              </a:rPr>
              <a:t>Une partie de cette azote </a:t>
            </a:r>
            <a:r>
              <a:rPr lang="fr-FR" dirty="0">
                <a:solidFill>
                  <a:srgbClr val="008000"/>
                </a:solidFill>
              </a:rPr>
              <a:t>est </a:t>
            </a:r>
            <a:r>
              <a:rPr lang="fr-FR" dirty="0" smtClean="0">
                <a:solidFill>
                  <a:srgbClr val="008000"/>
                </a:solidFill>
              </a:rPr>
              <a:t>utilisée, </a:t>
            </a:r>
            <a:r>
              <a:rPr lang="fr-FR" dirty="0">
                <a:solidFill>
                  <a:srgbClr val="008000"/>
                </a:solidFill>
              </a:rPr>
              <a:t>par la </a:t>
            </a:r>
            <a:r>
              <a:rPr lang="fr-FR" dirty="0" smtClean="0">
                <a:solidFill>
                  <a:srgbClr val="008000"/>
                </a:solidFill>
              </a:rPr>
              <a:t>plante, pour sa croissance</a:t>
            </a:r>
            <a:r>
              <a:rPr lang="fr-FR" dirty="0">
                <a:solidFill>
                  <a:srgbClr val="008000"/>
                </a:solidFill>
              </a:rPr>
              <a:t>, mais </a:t>
            </a:r>
            <a:r>
              <a:rPr lang="fr-FR" dirty="0" smtClean="0">
                <a:solidFill>
                  <a:srgbClr val="008000"/>
                </a:solidFill>
              </a:rPr>
              <a:t>une autre partie peut </a:t>
            </a:r>
            <a:r>
              <a:rPr lang="fr-FR" dirty="0">
                <a:solidFill>
                  <a:srgbClr val="008000"/>
                </a:solidFill>
              </a:rPr>
              <a:t>également être </a:t>
            </a:r>
            <a:r>
              <a:rPr lang="fr-FR" dirty="0" smtClean="0">
                <a:solidFill>
                  <a:srgbClr val="008000"/>
                </a:solidFill>
              </a:rPr>
              <a:t>utilisé </a:t>
            </a:r>
            <a:r>
              <a:rPr lang="fr-FR" dirty="0">
                <a:solidFill>
                  <a:srgbClr val="008000"/>
                </a:solidFill>
              </a:rPr>
              <a:t>par d'autres plantes </a:t>
            </a:r>
            <a:r>
              <a:rPr lang="fr-FR" dirty="0" smtClean="0">
                <a:solidFill>
                  <a:srgbClr val="008000"/>
                </a:solidFill>
              </a:rPr>
              <a:t>poussant </a:t>
            </a:r>
            <a:r>
              <a:rPr lang="fr-FR" dirty="0">
                <a:solidFill>
                  <a:srgbClr val="008000"/>
                </a:solidFill>
              </a:rPr>
              <a:t>à </a:t>
            </a:r>
            <a:r>
              <a:rPr lang="fr-FR" dirty="0" smtClean="0">
                <a:solidFill>
                  <a:srgbClr val="008000"/>
                </a:solidFill>
              </a:rPr>
              <a:t>proximité.</a:t>
            </a:r>
            <a:endParaRPr lang="fr-FR" dirty="0">
              <a:solidFill>
                <a:srgbClr val="008000"/>
              </a:solidFill>
            </a:endParaRPr>
          </a:p>
          <a:p>
            <a:pPr algn="just"/>
            <a:r>
              <a:rPr lang="fr-FR" sz="1200" dirty="0">
                <a:solidFill>
                  <a:srgbClr val="008000"/>
                </a:solidFill>
              </a:rPr>
              <a:t>Source : </a:t>
            </a:r>
            <a:r>
              <a:rPr lang="fr-FR" sz="1200" dirty="0">
                <a:solidFill>
                  <a:srgbClr val="008000"/>
                </a:solidFill>
                <a:hlinkClick r:id="rId2"/>
              </a:rPr>
              <a:t>http://</a:t>
            </a:r>
            <a:r>
              <a:rPr lang="fr-FR" sz="1200" dirty="0" smtClean="0">
                <a:solidFill>
                  <a:srgbClr val="008000"/>
                </a:solidFill>
                <a:hlinkClick r:id="rId2"/>
              </a:rPr>
              <a:t>tropical.theferns.info/viewtropical.php?id=Dalbergia+davidii</a:t>
            </a:r>
            <a:r>
              <a:rPr lang="fr-FR" sz="1200" dirty="0" smtClean="0">
                <a:solidFill>
                  <a:srgbClr val="008000"/>
                </a:solidFill>
              </a:rPr>
              <a:t> </a:t>
            </a:r>
          </a:p>
        </p:txBody>
      </p:sp>
      <p:pic>
        <p:nvPicPr>
          <p:cNvPr id="1025" name="Image 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0123" y="3938498"/>
            <a:ext cx="2551150" cy="1911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p:nvPr/>
        </p:nvSpPr>
        <p:spPr>
          <a:xfrm>
            <a:off x="8141465" y="5849957"/>
            <a:ext cx="3899971" cy="1015663"/>
          </a:xfrm>
          <a:prstGeom prst="rect">
            <a:avLst/>
          </a:prstGeom>
          <a:noFill/>
        </p:spPr>
        <p:txBody>
          <a:bodyPr wrap="square" rtlCol="0">
            <a:spAutoFit/>
          </a:bodyPr>
          <a:lstStyle/>
          <a:p>
            <a:pPr algn="ctr"/>
            <a:r>
              <a:rPr lang="fr-FR" sz="1000" dirty="0">
                <a:solidFill>
                  <a:srgbClr val="002060"/>
                </a:solidFill>
              </a:rPr>
              <a:t>Dalbergia (bois de rose) en fleurs (©Mamisoa ANDRIANAIVO</a:t>
            </a:r>
            <a:r>
              <a:rPr lang="fr-FR" sz="1000" dirty="0" smtClean="0">
                <a:solidFill>
                  <a:srgbClr val="002060"/>
                </a:solidFill>
              </a:rPr>
              <a:t>). </a:t>
            </a:r>
            <a:r>
              <a:rPr lang="fr-FR" sz="1000" dirty="0">
                <a:solidFill>
                  <a:srgbClr val="002060"/>
                </a:solidFill>
              </a:rPr>
              <a:t>F</a:t>
            </a:r>
            <a:r>
              <a:rPr lang="fr-FR" sz="1000" dirty="0" smtClean="0">
                <a:solidFill>
                  <a:srgbClr val="002060"/>
                </a:solidFill>
              </a:rPr>
              <a:t>orêt </a:t>
            </a:r>
            <a:r>
              <a:rPr lang="fr-FR" sz="1000" dirty="0">
                <a:solidFill>
                  <a:srgbClr val="002060"/>
                </a:solidFill>
              </a:rPr>
              <a:t>primaire </a:t>
            </a:r>
            <a:r>
              <a:rPr lang="fr-FR" sz="1000" i="1" dirty="0">
                <a:solidFill>
                  <a:srgbClr val="002060"/>
                </a:solidFill>
              </a:rPr>
              <a:t>d'</a:t>
            </a:r>
            <a:r>
              <a:rPr lang="fr-FR" sz="1000" i="1" dirty="0" err="1">
                <a:solidFill>
                  <a:srgbClr val="002060"/>
                </a:solidFill>
              </a:rPr>
              <a:t>Ambodiriana</a:t>
            </a:r>
            <a:r>
              <a:rPr lang="fr-FR" sz="1000" dirty="0">
                <a:solidFill>
                  <a:srgbClr val="002060"/>
                </a:solidFill>
              </a:rPr>
              <a:t>, près du village de </a:t>
            </a:r>
            <a:r>
              <a:rPr lang="fr-FR" sz="1000" dirty="0" err="1">
                <a:solidFill>
                  <a:srgbClr val="002060"/>
                </a:solidFill>
              </a:rPr>
              <a:t>Manonpana</a:t>
            </a:r>
            <a:r>
              <a:rPr lang="fr-FR" sz="1000" dirty="0">
                <a:solidFill>
                  <a:srgbClr val="002060"/>
                </a:solidFill>
              </a:rPr>
              <a:t>, sur la côte </a:t>
            </a:r>
            <a:r>
              <a:rPr lang="fr-FR" sz="1000" dirty="0" smtClean="0">
                <a:solidFill>
                  <a:srgbClr val="002060"/>
                </a:solidFill>
              </a:rPr>
              <a:t>Est, protégée par l’ONG </a:t>
            </a:r>
            <a:r>
              <a:rPr lang="fr-FR" sz="1000" dirty="0">
                <a:solidFill>
                  <a:srgbClr val="002060"/>
                </a:solidFill>
              </a:rPr>
              <a:t>réunionnaise ADEFA.</a:t>
            </a:r>
            <a:r>
              <a:rPr lang="fr-FR" sz="1000" dirty="0" smtClean="0">
                <a:solidFill>
                  <a:srgbClr val="002060"/>
                </a:solidFill>
              </a:rPr>
              <a:t> </a:t>
            </a:r>
            <a:r>
              <a:rPr lang="fr-FR" sz="1000" dirty="0">
                <a:solidFill>
                  <a:srgbClr val="002060"/>
                </a:solidFill>
              </a:rPr>
              <a:t>Source : </a:t>
            </a:r>
            <a:r>
              <a:rPr lang="fr-FR" sz="1000" dirty="0">
                <a:solidFill>
                  <a:srgbClr val="002060"/>
                </a:solidFill>
                <a:hlinkClick r:id="rId4"/>
              </a:rPr>
              <a:t>http://</a:t>
            </a:r>
            <a:r>
              <a:rPr lang="fr-FR" sz="1000" dirty="0" smtClean="0">
                <a:solidFill>
                  <a:srgbClr val="002060"/>
                </a:solidFill>
                <a:hlinkClick r:id="rId4"/>
              </a:rPr>
              <a:t>benjamin.lisan.free.fr/jardin.secret/CompteRendusVoyages/AutresVoyages/Photos-de-ma-visite-a-deux-projets-environnementaux-a-Madagascar-en-mars-2013.doc</a:t>
            </a:r>
            <a:r>
              <a:rPr lang="fr-FR" sz="1000" dirty="0" smtClean="0">
                <a:solidFill>
                  <a:srgbClr val="002060"/>
                </a:solidFill>
              </a:rPr>
              <a:t> </a:t>
            </a:r>
            <a:endParaRPr lang="fr-FR" sz="1000" dirty="0">
              <a:solidFill>
                <a:srgbClr val="002060"/>
              </a:solidFill>
            </a:endParaRPr>
          </a:p>
        </p:txBody>
      </p:sp>
      <p:sp>
        <p:nvSpPr>
          <p:cNvPr id="7" name="ZoneTexte 6"/>
          <p:cNvSpPr txBox="1"/>
          <p:nvPr/>
        </p:nvSpPr>
        <p:spPr>
          <a:xfrm>
            <a:off x="220338" y="4141797"/>
            <a:ext cx="7921127" cy="2215991"/>
          </a:xfrm>
          <a:prstGeom prst="rect">
            <a:avLst/>
          </a:prstGeom>
          <a:noFill/>
        </p:spPr>
        <p:txBody>
          <a:bodyPr wrap="square" rtlCol="0">
            <a:spAutoFit/>
          </a:bodyPr>
          <a:lstStyle/>
          <a:p>
            <a:pPr algn="just"/>
            <a:r>
              <a:rPr lang="fr-FR" dirty="0">
                <a:solidFill>
                  <a:srgbClr val="008000"/>
                </a:solidFill>
              </a:rPr>
              <a:t>Ils ont une bonne résistance aux champignons, aux </a:t>
            </a:r>
            <a:r>
              <a:rPr lang="fr-FR" dirty="0" err="1">
                <a:solidFill>
                  <a:srgbClr val="008000"/>
                </a:solidFill>
              </a:rPr>
              <a:t>lyctus</a:t>
            </a:r>
            <a:r>
              <a:rPr lang="fr-FR" dirty="0">
                <a:solidFill>
                  <a:srgbClr val="008000"/>
                </a:solidFill>
              </a:rPr>
              <a:t> et aux termites</a:t>
            </a:r>
            <a:r>
              <a:rPr lang="fr-FR" dirty="0" smtClean="0">
                <a:solidFill>
                  <a:srgbClr val="008000"/>
                </a:solidFill>
              </a:rPr>
              <a:t>. Le </a:t>
            </a:r>
            <a:r>
              <a:rPr lang="fr-FR" dirty="0">
                <a:solidFill>
                  <a:srgbClr val="008000"/>
                </a:solidFill>
              </a:rPr>
              <a:t>palissandre ne pourrit pas, et ne se pique pas, même en utilisation marine</a:t>
            </a:r>
            <a:r>
              <a:rPr lang="fr-FR" dirty="0" smtClean="0">
                <a:solidFill>
                  <a:srgbClr val="008000"/>
                </a:solidFill>
              </a:rPr>
              <a:t>. Non </a:t>
            </a:r>
            <a:r>
              <a:rPr lang="fr-FR" dirty="0">
                <a:solidFill>
                  <a:srgbClr val="008000"/>
                </a:solidFill>
              </a:rPr>
              <a:t>traité, ou non entretenu, il prend une patine argentée et son vernissage (vernis polyuréthane à deux composants) conserve son </a:t>
            </a:r>
            <a:r>
              <a:rPr lang="fr-FR" dirty="0" err="1" smtClean="0">
                <a:solidFill>
                  <a:srgbClr val="008000"/>
                </a:solidFill>
              </a:rPr>
              <a:t>veinage</a:t>
            </a:r>
            <a:r>
              <a:rPr lang="fr-FR" dirty="0" smtClean="0">
                <a:solidFill>
                  <a:srgbClr val="008000"/>
                </a:solidFill>
              </a:rPr>
              <a:t> </a:t>
            </a:r>
            <a:r>
              <a:rPr lang="fr-FR" dirty="0">
                <a:solidFill>
                  <a:srgbClr val="008000"/>
                </a:solidFill>
              </a:rPr>
              <a:t>unique, que l'on ne retrouve pas sur d'autres bois tropicaux précieux</a:t>
            </a:r>
            <a:r>
              <a:rPr lang="fr-FR" dirty="0" smtClean="0">
                <a:solidFill>
                  <a:srgbClr val="008000"/>
                </a:solidFill>
              </a:rPr>
              <a:t>. Lorsqu'il </a:t>
            </a:r>
            <a:r>
              <a:rPr lang="fr-FR" dirty="0">
                <a:solidFill>
                  <a:srgbClr val="008000"/>
                </a:solidFill>
              </a:rPr>
              <a:t>vient d'être coupé et pendant son façonnage, son cœur dégage une agréable odeur de rose.(Caractéristiques selon le Centre Technique Forestier </a:t>
            </a:r>
            <a:r>
              <a:rPr lang="fr-FR" dirty="0" smtClean="0">
                <a:solidFill>
                  <a:srgbClr val="008000"/>
                </a:solidFill>
              </a:rPr>
              <a:t>Tropical [Madagascar]).</a:t>
            </a:r>
          </a:p>
          <a:p>
            <a:r>
              <a:rPr lang="fr-FR" sz="1200" dirty="0" smtClean="0">
                <a:solidFill>
                  <a:srgbClr val="008000"/>
                </a:solidFill>
              </a:rPr>
              <a:t>Source : </a:t>
            </a:r>
            <a:r>
              <a:rPr lang="fr-FR" sz="1200" dirty="0">
                <a:solidFill>
                  <a:srgbClr val="008000"/>
                </a:solidFill>
                <a:hlinkClick r:id="rId5"/>
              </a:rPr>
              <a:t>http://www.imra-ratsimamanga.org/autre_dalbergia.htm</a:t>
            </a:r>
            <a:r>
              <a:rPr lang="fr-FR" sz="1200" dirty="0">
                <a:solidFill>
                  <a:srgbClr val="008000"/>
                </a:solidFill>
              </a:rPr>
              <a:t> </a:t>
            </a:r>
            <a:r>
              <a:rPr lang="fr-FR" sz="1200" dirty="0" smtClean="0">
                <a:solidFill>
                  <a:srgbClr val="008000"/>
                </a:solidFill>
              </a:rPr>
              <a:t> </a:t>
            </a:r>
            <a:endParaRPr lang="fr-FR" sz="1200" dirty="0">
              <a:solidFill>
                <a:srgbClr val="008000"/>
              </a:solidFill>
            </a:endParaRPr>
          </a:p>
        </p:txBody>
      </p:sp>
      <p:sp>
        <p:nvSpPr>
          <p:cNvPr id="10" name="ZoneTexte 9"/>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22331679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11038901" y="172123"/>
            <a:ext cx="733540" cy="254574"/>
          </a:xfrm>
        </p:spPr>
        <p:txBody>
          <a:bodyPr/>
          <a:lstStyle/>
          <a:p>
            <a:fld id="{814B13E8-1059-4FEE-952E-0153852B3488}" type="slidenum">
              <a:rPr lang="fr-FR" smtClean="0"/>
              <a:t>48</a:t>
            </a:fld>
            <a:endParaRPr lang="fr-FR" dirty="0"/>
          </a:p>
        </p:txBody>
      </p:sp>
      <p:sp>
        <p:nvSpPr>
          <p:cNvPr id="4" name="ZoneTexte 3"/>
          <p:cNvSpPr txBox="1"/>
          <p:nvPr/>
        </p:nvSpPr>
        <p:spPr>
          <a:xfrm>
            <a:off x="220338" y="299410"/>
            <a:ext cx="5453349" cy="369332"/>
          </a:xfrm>
          <a:prstGeom prst="rect">
            <a:avLst/>
          </a:prstGeom>
          <a:noFill/>
        </p:spPr>
        <p:txBody>
          <a:bodyPr wrap="square" rtlCol="0">
            <a:spAutoFit/>
          </a:bodyPr>
          <a:lstStyle/>
          <a:p>
            <a:r>
              <a:rPr lang="fr-FR" b="1" dirty="0" smtClean="0">
                <a:solidFill>
                  <a:srgbClr val="008000"/>
                </a:solidFill>
              </a:rPr>
              <a:t>2.1. Le genre </a:t>
            </a:r>
            <a:r>
              <a:rPr lang="fr-FR" b="1" i="1" dirty="0" smtClean="0">
                <a:solidFill>
                  <a:srgbClr val="008000"/>
                </a:solidFill>
              </a:rPr>
              <a:t>Dalbergia</a:t>
            </a:r>
            <a:r>
              <a:rPr lang="fr-FR" b="1" dirty="0" smtClean="0">
                <a:solidFill>
                  <a:srgbClr val="008000"/>
                </a:solidFill>
              </a:rPr>
              <a:t> à Madagascar (suite et fin)</a:t>
            </a:r>
            <a:endParaRPr lang="fr-FR" b="1" dirty="0">
              <a:solidFill>
                <a:srgbClr val="008000"/>
              </a:solidFill>
            </a:endParaRPr>
          </a:p>
        </p:txBody>
      </p:sp>
      <p:sp>
        <p:nvSpPr>
          <p:cNvPr id="5" name="ZoneTexte 4"/>
          <p:cNvSpPr txBox="1"/>
          <p:nvPr/>
        </p:nvSpPr>
        <p:spPr>
          <a:xfrm>
            <a:off x="220338" y="763184"/>
            <a:ext cx="11821098" cy="4339650"/>
          </a:xfrm>
          <a:prstGeom prst="rect">
            <a:avLst/>
          </a:prstGeom>
          <a:noFill/>
        </p:spPr>
        <p:txBody>
          <a:bodyPr wrap="square" rtlCol="0">
            <a:spAutoFit/>
          </a:bodyPr>
          <a:lstStyle/>
          <a:p>
            <a:pPr algn="just"/>
            <a:r>
              <a:rPr lang="fr-FR" dirty="0" smtClean="0">
                <a:solidFill>
                  <a:srgbClr val="FF0000"/>
                </a:solidFill>
              </a:rPr>
              <a:t>Toutes ces espèces d’arbres malgaches, dits « bois de rose », sont</a:t>
            </a:r>
            <a:r>
              <a:rPr lang="fr-FR" i="1" dirty="0" smtClean="0">
                <a:solidFill>
                  <a:srgbClr val="FF0000"/>
                </a:solidFill>
              </a:rPr>
              <a:t> </a:t>
            </a:r>
            <a:r>
              <a:rPr lang="fr-FR" dirty="0" smtClean="0">
                <a:solidFill>
                  <a:srgbClr val="FF0000"/>
                </a:solidFill>
              </a:rPr>
              <a:t>endémiques </a:t>
            </a:r>
            <a:r>
              <a:rPr lang="fr-FR" dirty="0">
                <a:solidFill>
                  <a:srgbClr val="FF0000"/>
                </a:solidFill>
              </a:rPr>
              <a:t>à </a:t>
            </a:r>
            <a:r>
              <a:rPr lang="fr-FR" dirty="0" smtClean="0">
                <a:solidFill>
                  <a:srgbClr val="FF0000"/>
                </a:solidFill>
              </a:rPr>
              <a:t>Madagascar et sont à croissance lente.</a:t>
            </a:r>
          </a:p>
          <a:p>
            <a:r>
              <a:rPr lang="fr-FR" dirty="0" smtClean="0">
                <a:solidFill>
                  <a:srgbClr val="002060"/>
                </a:solidFill>
              </a:rPr>
              <a:t>Les espèces de </a:t>
            </a:r>
            <a:r>
              <a:rPr lang="fr-FR" i="1" dirty="0" smtClean="0">
                <a:solidFill>
                  <a:srgbClr val="002060"/>
                </a:solidFill>
              </a:rPr>
              <a:t>Dalbergia</a:t>
            </a:r>
            <a:r>
              <a:rPr lang="fr-FR" dirty="0" smtClean="0">
                <a:solidFill>
                  <a:srgbClr val="002060"/>
                </a:solidFill>
              </a:rPr>
              <a:t>, </a:t>
            </a:r>
            <a:r>
              <a:rPr lang="fr-FR" dirty="0" smtClean="0">
                <a:solidFill>
                  <a:srgbClr val="FF0000"/>
                </a:solidFill>
              </a:rPr>
              <a:t>les plus menacées à Madagascar, en raison de leur exploitation pour leur bois précieux, </a:t>
            </a:r>
            <a:r>
              <a:rPr lang="fr-FR" dirty="0" smtClean="0">
                <a:solidFill>
                  <a:srgbClr val="002060"/>
                </a:solidFill>
              </a:rPr>
              <a:t>sont : </a:t>
            </a:r>
          </a:p>
          <a:p>
            <a:endParaRPr lang="fr-FR" dirty="0" smtClean="0">
              <a:solidFill>
                <a:srgbClr val="002060"/>
              </a:solidFill>
            </a:endParaRPr>
          </a:p>
          <a:p>
            <a:r>
              <a:rPr lang="fr-FR" dirty="0" smtClean="0">
                <a:solidFill>
                  <a:srgbClr val="008000"/>
                </a:solidFill>
              </a:rPr>
              <a:t>1</a:t>
            </a:r>
            <a:r>
              <a:rPr lang="fr-FR" dirty="0">
                <a:solidFill>
                  <a:srgbClr val="008000"/>
                </a:solidFill>
              </a:rPr>
              <a:t>) </a:t>
            </a:r>
            <a:r>
              <a:rPr lang="fr-FR" i="1" dirty="0">
                <a:solidFill>
                  <a:srgbClr val="008000"/>
                </a:solidFill>
              </a:rPr>
              <a:t>Dalbergia </a:t>
            </a:r>
            <a:r>
              <a:rPr lang="fr-FR" i="1" dirty="0" err="1" smtClean="0">
                <a:solidFill>
                  <a:srgbClr val="008000"/>
                </a:solidFill>
              </a:rPr>
              <a:t>andapensis</a:t>
            </a:r>
            <a:r>
              <a:rPr lang="fr-FR" i="1" dirty="0" smtClean="0">
                <a:solidFill>
                  <a:srgbClr val="008000"/>
                </a:solidFill>
              </a:rPr>
              <a:t>.</a:t>
            </a:r>
            <a:endParaRPr lang="fr-FR" i="1" dirty="0">
              <a:solidFill>
                <a:srgbClr val="008000"/>
              </a:solidFill>
            </a:endParaRPr>
          </a:p>
          <a:p>
            <a:r>
              <a:rPr lang="fr-FR" dirty="0">
                <a:solidFill>
                  <a:srgbClr val="008000"/>
                </a:solidFill>
              </a:rPr>
              <a:t>2</a:t>
            </a:r>
            <a:r>
              <a:rPr lang="fr-FR" dirty="0" smtClean="0">
                <a:solidFill>
                  <a:srgbClr val="008000"/>
                </a:solidFill>
              </a:rPr>
              <a:t>) </a:t>
            </a:r>
            <a:r>
              <a:rPr lang="fr-FR" i="1" dirty="0">
                <a:solidFill>
                  <a:srgbClr val="008000"/>
                </a:solidFill>
              </a:rPr>
              <a:t>Dalbergia </a:t>
            </a:r>
            <a:r>
              <a:rPr lang="fr-FR" i="1" dirty="0" err="1" smtClean="0">
                <a:solidFill>
                  <a:srgbClr val="008000"/>
                </a:solidFill>
              </a:rPr>
              <a:t>baronii</a:t>
            </a:r>
            <a:r>
              <a:rPr lang="fr-FR" i="1" dirty="0" smtClean="0">
                <a:solidFill>
                  <a:srgbClr val="008000"/>
                </a:solidFill>
              </a:rPr>
              <a:t> (x).</a:t>
            </a:r>
            <a:endParaRPr lang="fr-FR" i="1" dirty="0">
              <a:solidFill>
                <a:srgbClr val="008000"/>
              </a:solidFill>
            </a:endParaRPr>
          </a:p>
          <a:p>
            <a:r>
              <a:rPr lang="fr-FR" dirty="0" smtClean="0">
                <a:solidFill>
                  <a:srgbClr val="008000"/>
                </a:solidFill>
              </a:rPr>
              <a:t>3) </a:t>
            </a:r>
            <a:r>
              <a:rPr lang="fr-FR" i="1" dirty="0">
                <a:solidFill>
                  <a:srgbClr val="008000"/>
                </a:solidFill>
              </a:rPr>
              <a:t>Dalbergia </a:t>
            </a:r>
            <a:r>
              <a:rPr lang="fr-FR" i="1" dirty="0" err="1">
                <a:solidFill>
                  <a:srgbClr val="008000"/>
                </a:solidFill>
              </a:rPr>
              <a:t>chapelieri</a:t>
            </a:r>
            <a:endParaRPr lang="fr-FR" i="1" dirty="0">
              <a:solidFill>
                <a:srgbClr val="008000"/>
              </a:solidFill>
            </a:endParaRPr>
          </a:p>
          <a:p>
            <a:r>
              <a:rPr lang="fr-FR" dirty="0">
                <a:solidFill>
                  <a:srgbClr val="008000"/>
                </a:solidFill>
              </a:rPr>
              <a:t>4</a:t>
            </a:r>
            <a:r>
              <a:rPr lang="fr-FR" dirty="0" smtClean="0">
                <a:solidFill>
                  <a:srgbClr val="008000"/>
                </a:solidFill>
              </a:rPr>
              <a:t>) </a:t>
            </a:r>
            <a:r>
              <a:rPr lang="fr-FR" i="1" dirty="0">
                <a:solidFill>
                  <a:srgbClr val="008000"/>
                </a:solidFill>
              </a:rPr>
              <a:t>Dalbergia </a:t>
            </a:r>
            <a:r>
              <a:rPr lang="fr-FR" i="1" dirty="0" err="1" smtClean="0">
                <a:solidFill>
                  <a:srgbClr val="008000"/>
                </a:solidFill>
              </a:rPr>
              <a:t>davidii</a:t>
            </a:r>
            <a:r>
              <a:rPr lang="fr-FR" i="1" dirty="0" smtClean="0">
                <a:solidFill>
                  <a:srgbClr val="008000"/>
                </a:solidFill>
              </a:rPr>
              <a:t>.</a:t>
            </a:r>
          </a:p>
          <a:p>
            <a:r>
              <a:rPr lang="fr-FR" dirty="0">
                <a:solidFill>
                  <a:srgbClr val="008000"/>
                </a:solidFill>
              </a:rPr>
              <a:t>5</a:t>
            </a:r>
            <a:r>
              <a:rPr lang="fr-FR" dirty="0" smtClean="0">
                <a:solidFill>
                  <a:srgbClr val="008000"/>
                </a:solidFill>
              </a:rPr>
              <a:t>) </a:t>
            </a:r>
            <a:r>
              <a:rPr lang="fr-FR" i="1" dirty="0">
                <a:solidFill>
                  <a:srgbClr val="008000"/>
                </a:solidFill>
              </a:rPr>
              <a:t>Dalbergia </a:t>
            </a:r>
            <a:r>
              <a:rPr lang="fr-FR" i="1" dirty="0" err="1" smtClean="0">
                <a:solidFill>
                  <a:srgbClr val="008000"/>
                </a:solidFill>
              </a:rPr>
              <a:t>greveana</a:t>
            </a:r>
            <a:endParaRPr lang="fr-FR" i="1" dirty="0">
              <a:solidFill>
                <a:srgbClr val="008000"/>
              </a:solidFill>
            </a:endParaRPr>
          </a:p>
          <a:p>
            <a:r>
              <a:rPr lang="fr-FR" dirty="0">
                <a:solidFill>
                  <a:srgbClr val="008000"/>
                </a:solidFill>
              </a:rPr>
              <a:t>6</a:t>
            </a:r>
            <a:r>
              <a:rPr lang="fr-FR" dirty="0" smtClean="0">
                <a:solidFill>
                  <a:srgbClr val="008000"/>
                </a:solidFill>
              </a:rPr>
              <a:t>) </a:t>
            </a:r>
            <a:r>
              <a:rPr lang="fr-FR" i="1" dirty="0">
                <a:solidFill>
                  <a:srgbClr val="008000"/>
                </a:solidFill>
              </a:rPr>
              <a:t>Dalbergia </a:t>
            </a:r>
            <a:r>
              <a:rPr lang="fr-FR" i="1" dirty="0" err="1" smtClean="0">
                <a:solidFill>
                  <a:srgbClr val="008000"/>
                </a:solidFill>
              </a:rPr>
              <a:t>louvelii</a:t>
            </a:r>
            <a:r>
              <a:rPr lang="fr-FR" i="1" dirty="0" smtClean="0">
                <a:solidFill>
                  <a:srgbClr val="008000"/>
                </a:solidFill>
              </a:rPr>
              <a:t>.</a:t>
            </a:r>
            <a:endParaRPr lang="fr-FR" i="1" dirty="0">
              <a:solidFill>
                <a:srgbClr val="008000"/>
              </a:solidFill>
            </a:endParaRPr>
          </a:p>
          <a:p>
            <a:r>
              <a:rPr lang="fr-FR" dirty="0" smtClean="0">
                <a:solidFill>
                  <a:srgbClr val="008000"/>
                </a:solidFill>
              </a:rPr>
              <a:t>7) </a:t>
            </a:r>
            <a:r>
              <a:rPr lang="fr-FR" i="1" dirty="0">
                <a:solidFill>
                  <a:srgbClr val="008000"/>
                </a:solidFill>
              </a:rPr>
              <a:t>Dalbergia </a:t>
            </a:r>
            <a:r>
              <a:rPr lang="fr-FR" i="1" dirty="0" err="1">
                <a:solidFill>
                  <a:srgbClr val="008000"/>
                </a:solidFill>
              </a:rPr>
              <a:t>madagascariensis</a:t>
            </a:r>
            <a:r>
              <a:rPr lang="fr-FR" i="1" dirty="0">
                <a:solidFill>
                  <a:srgbClr val="008000"/>
                </a:solidFill>
              </a:rPr>
              <a:t> </a:t>
            </a:r>
            <a:r>
              <a:rPr lang="fr-FR" i="1" dirty="0" smtClean="0">
                <a:solidFill>
                  <a:srgbClr val="008000"/>
                </a:solidFill>
              </a:rPr>
              <a:t> (x).</a:t>
            </a:r>
            <a:endParaRPr lang="fr-FR" dirty="0">
              <a:solidFill>
                <a:srgbClr val="008000"/>
              </a:solidFill>
            </a:endParaRPr>
          </a:p>
          <a:p>
            <a:r>
              <a:rPr lang="fr-FR" dirty="0">
                <a:solidFill>
                  <a:srgbClr val="008000"/>
                </a:solidFill>
              </a:rPr>
              <a:t>8</a:t>
            </a:r>
            <a:r>
              <a:rPr lang="fr-FR" dirty="0" smtClean="0">
                <a:solidFill>
                  <a:srgbClr val="008000"/>
                </a:solidFill>
              </a:rPr>
              <a:t>) </a:t>
            </a:r>
            <a:r>
              <a:rPr lang="fr-FR" i="1" dirty="0">
                <a:solidFill>
                  <a:srgbClr val="008000"/>
                </a:solidFill>
              </a:rPr>
              <a:t>Dalbergia </a:t>
            </a:r>
            <a:r>
              <a:rPr lang="fr-FR" i="1" dirty="0" err="1" smtClean="0">
                <a:solidFill>
                  <a:srgbClr val="008000"/>
                </a:solidFill>
              </a:rPr>
              <a:t>maritima</a:t>
            </a:r>
            <a:r>
              <a:rPr lang="fr-FR" i="1" dirty="0" smtClean="0">
                <a:solidFill>
                  <a:srgbClr val="008000"/>
                </a:solidFill>
              </a:rPr>
              <a:t> (x)</a:t>
            </a:r>
            <a:endParaRPr lang="fr-FR" i="1" dirty="0">
              <a:solidFill>
                <a:srgbClr val="008000"/>
              </a:solidFill>
            </a:endParaRPr>
          </a:p>
          <a:p>
            <a:r>
              <a:rPr lang="fr-FR" dirty="0" smtClean="0">
                <a:solidFill>
                  <a:srgbClr val="008000"/>
                </a:solidFill>
              </a:rPr>
              <a:t>9) </a:t>
            </a:r>
            <a:r>
              <a:rPr lang="fr-FR" i="1" dirty="0">
                <a:solidFill>
                  <a:srgbClr val="008000"/>
                </a:solidFill>
              </a:rPr>
              <a:t>Dalbergia </a:t>
            </a:r>
            <a:r>
              <a:rPr lang="fr-FR" i="1" dirty="0" err="1" smtClean="0">
                <a:solidFill>
                  <a:srgbClr val="008000"/>
                </a:solidFill>
              </a:rPr>
              <a:t>monticola</a:t>
            </a:r>
            <a:r>
              <a:rPr lang="fr-FR" i="1" dirty="0" smtClean="0">
                <a:solidFill>
                  <a:srgbClr val="008000"/>
                </a:solidFill>
              </a:rPr>
              <a:t> (x)</a:t>
            </a:r>
            <a:endParaRPr lang="fr-FR" i="1" dirty="0">
              <a:solidFill>
                <a:srgbClr val="008000"/>
              </a:solidFill>
            </a:endParaRPr>
          </a:p>
          <a:p>
            <a:r>
              <a:rPr lang="fr-FR" dirty="0" smtClean="0">
                <a:solidFill>
                  <a:srgbClr val="008000"/>
                </a:solidFill>
              </a:rPr>
              <a:t>10) </a:t>
            </a:r>
            <a:r>
              <a:rPr lang="fr-FR" i="1" dirty="0">
                <a:solidFill>
                  <a:srgbClr val="008000"/>
                </a:solidFill>
              </a:rPr>
              <a:t>Dalbergia </a:t>
            </a:r>
            <a:r>
              <a:rPr lang="fr-FR" i="1" dirty="0" err="1" smtClean="0">
                <a:solidFill>
                  <a:srgbClr val="008000"/>
                </a:solidFill>
              </a:rPr>
              <a:t>normandii</a:t>
            </a:r>
            <a:endParaRPr lang="fr-FR" i="1" dirty="0" smtClean="0">
              <a:solidFill>
                <a:srgbClr val="008000"/>
              </a:solidFill>
            </a:endParaRPr>
          </a:p>
          <a:p>
            <a:r>
              <a:rPr lang="fr-FR" dirty="0" smtClean="0">
                <a:solidFill>
                  <a:srgbClr val="008000"/>
                </a:solidFill>
              </a:rPr>
              <a:t>11) </a:t>
            </a:r>
            <a:r>
              <a:rPr lang="fr-FR" i="1" dirty="0" smtClean="0">
                <a:solidFill>
                  <a:srgbClr val="008000"/>
                </a:solidFill>
              </a:rPr>
              <a:t>Dalbergia </a:t>
            </a:r>
            <a:r>
              <a:rPr lang="fr-FR" i="1" dirty="0" err="1">
                <a:solidFill>
                  <a:srgbClr val="008000"/>
                </a:solidFill>
              </a:rPr>
              <a:t>bathiei</a:t>
            </a:r>
            <a:r>
              <a:rPr lang="fr-FR" i="1" dirty="0">
                <a:solidFill>
                  <a:srgbClr val="008000"/>
                </a:solidFill>
              </a:rPr>
              <a:t> </a:t>
            </a:r>
            <a:r>
              <a:rPr lang="fr-FR" dirty="0" err="1">
                <a:solidFill>
                  <a:srgbClr val="008000"/>
                </a:solidFill>
              </a:rPr>
              <a:t>R.Vig</a:t>
            </a:r>
            <a:r>
              <a:rPr lang="fr-FR" dirty="0" smtClean="0">
                <a:solidFill>
                  <a:srgbClr val="008000"/>
                </a:solidFill>
              </a:rPr>
              <a:t>.</a:t>
            </a:r>
            <a:endParaRPr lang="fr-FR" i="1" dirty="0" smtClean="0">
              <a:solidFill>
                <a:srgbClr val="008000"/>
              </a:solidFill>
            </a:endParaRPr>
          </a:p>
          <a:p>
            <a:endParaRPr lang="fr-FR" sz="1200" dirty="0">
              <a:solidFill>
                <a:srgbClr val="002060"/>
              </a:solidFill>
            </a:endParaRPr>
          </a:p>
          <a:p>
            <a:r>
              <a:rPr lang="fr-FR" sz="1200" dirty="0" smtClean="0">
                <a:solidFill>
                  <a:srgbClr val="002060"/>
                </a:solidFill>
              </a:rPr>
              <a:t>(x</a:t>
            </a:r>
            <a:r>
              <a:rPr lang="fr-FR" sz="1200" dirty="0">
                <a:solidFill>
                  <a:srgbClr val="002060"/>
                </a:solidFill>
              </a:rPr>
              <a:t>) Documenté sur le site : </a:t>
            </a:r>
            <a:r>
              <a:rPr lang="fr-FR" sz="1200" dirty="0">
                <a:solidFill>
                  <a:srgbClr val="002060"/>
                </a:solidFill>
                <a:hlinkClick r:id="rId2"/>
              </a:rPr>
              <a:t>http://www.projetsreforestation.co.nr</a:t>
            </a:r>
            <a:r>
              <a:rPr lang="fr-FR" sz="1200" dirty="0" smtClean="0">
                <a:solidFill>
                  <a:srgbClr val="002060"/>
                </a:solidFill>
                <a:hlinkClick r:id="rId2"/>
              </a:rPr>
              <a:t>/</a:t>
            </a:r>
            <a:r>
              <a:rPr lang="fr-FR" sz="1200" dirty="0" smtClean="0">
                <a:solidFill>
                  <a:srgbClr val="002060"/>
                </a:solidFill>
              </a:rPr>
              <a:t> </a:t>
            </a:r>
            <a:endParaRPr lang="fr-FR" sz="1200" dirty="0">
              <a:solidFill>
                <a:srgbClr val="002060"/>
              </a:solidFill>
            </a:endParaRPr>
          </a:p>
        </p:txBody>
      </p:sp>
      <p:graphicFrame>
        <p:nvGraphicFramePr>
          <p:cNvPr id="7" name="Tableau 6"/>
          <p:cNvGraphicFramePr>
            <a:graphicFrameLocks noGrp="1"/>
          </p:cNvGraphicFramePr>
          <p:nvPr>
            <p:extLst>
              <p:ext uri="{D42A27DB-BD31-4B8C-83A1-F6EECF244321}">
                <p14:modId xmlns:p14="http://schemas.microsoft.com/office/powerpoint/2010/main" val="963972855"/>
              </p:ext>
            </p:extLst>
          </p:nvPr>
        </p:nvGraphicFramePr>
        <p:xfrm>
          <a:off x="4731745" y="1693486"/>
          <a:ext cx="7202648" cy="2887105"/>
        </p:xfrm>
        <a:graphic>
          <a:graphicData uri="http://schemas.openxmlformats.org/drawingml/2006/table">
            <a:tbl>
              <a:tblPr/>
              <a:tblGrid>
                <a:gridCol w="2112855"/>
                <a:gridCol w="2016087"/>
                <a:gridCol w="3073706"/>
              </a:tblGrid>
              <a:tr h="297456">
                <a:tc gridSpan="3">
                  <a:txBody>
                    <a:bodyPr/>
                    <a:lstStyle/>
                    <a:p>
                      <a:pPr algn="l" rtl="0" fontAlgn="ctr"/>
                      <a:r>
                        <a:rPr lang="fr-FR" sz="1400" b="1" u="sng" kern="1200" dirty="0" smtClean="0">
                          <a:solidFill>
                            <a:schemeClr val="tx1"/>
                          </a:solidFill>
                          <a:effectLst/>
                          <a:latin typeface="+mn-lt"/>
                          <a:ea typeface="+mn-ea"/>
                          <a:cs typeface="+mn-cs"/>
                          <a:hlinkClick r:id="rId3" tooltip="Classification classique"/>
                        </a:rPr>
                        <a:t>Classification classique</a:t>
                      </a:r>
                      <a:r>
                        <a:rPr lang="fr-FR" sz="1400" b="1" u="sng" kern="1200" baseline="0" dirty="0" smtClean="0">
                          <a:solidFill>
                            <a:schemeClr val="tx1"/>
                          </a:solidFill>
                          <a:effectLst/>
                          <a:latin typeface="+mn-lt"/>
                          <a:ea typeface="+mn-ea"/>
                          <a:cs typeface="+mn-cs"/>
                        </a:rPr>
                        <a:t> </a:t>
                      </a:r>
                      <a:r>
                        <a:rPr lang="fr-FR" sz="1400" b="1" u="sng" kern="1200" baseline="0" dirty="0" smtClean="0">
                          <a:solidFill>
                            <a:srgbClr val="002060"/>
                          </a:solidFill>
                          <a:effectLst/>
                          <a:latin typeface="+mn-lt"/>
                          <a:ea typeface="+mn-ea"/>
                          <a:cs typeface="+mn-cs"/>
                        </a:rPr>
                        <a:t>pour les </a:t>
                      </a:r>
                      <a:r>
                        <a:rPr lang="fr-FR" sz="1400" b="1" i="1" u="sng" kern="1200" baseline="0" dirty="0" smtClean="0">
                          <a:solidFill>
                            <a:srgbClr val="002060"/>
                          </a:solidFill>
                          <a:effectLst/>
                          <a:latin typeface="+mn-lt"/>
                          <a:ea typeface="+mn-ea"/>
                          <a:cs typeface="+mn-cs"/>
                        </a:rPr>
                        <a:t>Dalbergia</a:t>
                      </a:r>
                      <a:endParaRPr lang="fr-FR" sz="1400" b="0" i="1" dirty="0">
                        <a:solidFill>
                          <a:srgbClr val="002060"/>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pPr algn="l" rtl="0" fontAlgn="ctr"/>
                      <a:endParaRPr lang="fr-FR" sz="1400" b="0" i="1" dirty="0">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pPr>
                        <a:lnSpc>
                          <a:spcPct val="115000"/>
                        </a:lnSpc>
                        <a:spcAft>
                          <a:spcPts val="0"/>
                        </a:spcAft>
                      </a:pPr>
                      <a:endParaRPr lang="fr-FR"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297456">
                <a:tc>
                  <a:txBody>
                    <a:bodyPr/>
                    <a:lstStyle/>
                    <a:p>
                      <a:pPr algn="l" rtl="0" fontAlgn="ctr"/>
                      <a:r>
                        <a:rPr lang="fr-FR" sz="1400" b="0" dirty="0" smtClean="0">
                          <a:solidFill>
                            <a:srgbClr val="002060"/>
                          </a:solidFill>
                          <a:effectLst/>
                          <a:latin typeface="+mn-lt"/>
                        </a:rPr>
                        <a:t>Règne (</a:t>
                      </a:r>
                      <a:r>
                        <a:rPr lang="fr-FR" sz="1400" b="0" dirty="0" err="1" smtClean="0">
                          <a:solidFill>
                            <a:srgbClr val="002060"/>
                          </a:solidFill>
                          <a:effectLst/>
                          <a:latin typeface="+mn-lt"/>
                        </a:rPr>
                        <a:t>Kingdom</a:t>
                      </a:r>
                      <a:r>
                        <a:rPr lang="fr-FR" sz="1400" b="0" dirty="0" smtClean="0">
                          <a:solidFill>
                            <a:srgbClr val="002060"/>
                          </a:solidFill>
                          <a:effectLst/>
                          <a:latin typeface="+mn-lt"/>
                        </a:rPr>
                        <a:t>)</a:t>
                      </a:r>
                      <a:endParaRPr lang="fr-FR" sz="1400" b="0" dirty="0">
                        <a:solidFill>
                          <a:srgbClr val="002060"/>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r>
                        <a:rPr lang="fr-FR" sz="1400" b="0" i="1" u="none" strike="noStrike" dirty="0" err="1">
                          <a:solidFill>
                            <a:srgbClr val="229ED3"/>
                          </a:solidFill>
                          <a:effectLst/>
                          <a:latin typeface="+mn-lt"/>
                          <a:hlinkClick r:id="rId4" tooltip="View species in the kingdom Plantae"/>
                        </a:rPr>
                        <a:t>Plantae</a:t>
                      </a:r>
                      <a:endParaRPr lang="fr-FR" sz="1400" b="0" i="1" dirty="0">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15000"/>
                        </a:lnSpc>
                        <a:spcAft>
                          <a:spcPts val="0"/>
                        </a:spcAft>
                      </a:pPr>
                      <a:r>
                        <a:rPr lang="fr-FR" sz="1400" b="1" u="sng">
                          <a:solidFill>
                            <a:srgbClr val="0000FF"/>
                          </a:solidFill>
                          <a:effectLst/>
                          <a:latin typeface="+mn-lt"/>
                          <a:ea typeface="Calibri" panose="020F0502020204030204" pitchFamily="34" charset="0"/>
                          <a:cs typeface="Times New Roman" panose="02020603050405020304" pitchFamily="18" charset="0"/>
                          <a:hlinkClick r:id="rId5" tooltip="Règne (biologie)"/>
                        </a:rPr>
                        <a:t>Règne</a:t>
                      </a:r>
                      <a:r>
                        <a:rPr lang="fr-FR" sz="1400">
                          <a:effectLst/>
                          <a:latin typeface="+mn-lt"/>
                          <a:ea typeface="Calibri" panose="020F0502020204030204" pitchFamily="34" charset="0"/>
                          <a:cs typeface="Times New Roman" panose="02020603050405020304" pitchFamily="18" charset="0"/>
                        </a:rPr>
                        <a:t> : </a:t>
                      </a:r>
                      <a:r>
                        <a:rPr lang="fr-FR" sz="1400" i="1" u="sng">
                          <a:solidFill>
                            <a:srgbClr val="0000FF"/>
                          </a:solidFill>
                          <a:effectLst/>
                          <a:latin typeface="+mn-lt"/>
                          <a:ea typeface="Calibri" panose="020F0502020204030204" pitchFamily="34" charset="0"/>
                          <a:cs typeface="Times New Roman" panose="02020603050405020304" pitchFamily="18" charset="0"/>
                          <a:hlinkClick r:id="rId6" tooltip="Plantae"/>
                        </a:rPr>
                        <a:t>Plantae</a:t>
                      </a:r>
                      <a:endParaRPr lang="fr-FR" sz="14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321379">
                <a:tc>
                  <a:txBody>
                    <a:bodyPr/>
                    <a:lstStyle/>
                    <a:p>
                      <a:pPr algn="l" rtl="0" fontAlgn="ctr"/>
                      <a:r>
                        <a:rPr lang="fr-FR" sz="1400" b="0" dirty="0" smtClean="0">
                          <a:solidFill>
                            <a:srgbClr val="002060"/>
                          </a:solidFill>
                          <a:effectLst/>
                          <a:latin typeface="+mn-lt"/>
                        </a:rPr>
                        <a:t>Embranchement (Phylum)</a:t>
                      </a:r>
                      <a:endParaRPr lang="fr-FR" sz="1400" b="0" dirty="0">
                        <a:solidFill>
                          <a:srgbClr val="002060"/>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r>
                        <a:rPr lang="fr-FR" sz="1400" b="0" i="1" u="none" strike="noStrike" dirty="0" err="1">
                          <a:solidFill>
                            <a:srgbClr val="229ED3"/>
                          </a:solidFill>
                          <a:effectLst/>
                          <a:latin typeface="+mn-lt"/>
                          <a:hlinkClick r:id="rId7" tooltip="View species in the phylum Tracheophyta"/>
                        </a:rPr>
                        <a:t>Tracheophyta</a:t>
                      </a:r>
                      <a:endParaRPr lang="fr-FR" sz="1400" b="0" i="1" dirty="0">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15000"/>
                        </a:lnSpc>
                        <a:spcAft>
                          <a:spcPts val="0"/>
                        </a:spcAft>
                      </a:pPr>
                      <a:r>
                        <a:rPr lang="fr-FR" sz="1400" b="1" u="sng">
                          <a:solidFill>
                            <a:srgbClr val="0000FF"/>
                          </a:solidFill>
                          <a:effectLst/>
                          <a:latin typeface="+mn-lt"/>
                          <a:ea typeface="Calibri" panose="020F0502020204030204" pitchFamily="34" charset="0"/>
                          <a:cs typeface="Times New Roman" panose="02020603050405020304" pitchFamily="18" charset="0"/>
                          <a:hlinkClick r:id="rId8" tooltip="Sous-règne"/>
                        </a:rPr>
                        <a:t>Sous-règne</a:t>
                      </a:r>
                      <a:r>
                        <a:rPr lang="fr-FR" sz="1400">
                          <a:effectLst/>
                          <a:latin typeface="+mn-lt"/>
                          <a:ea typeface="Calibri" panose="020F0502020204030204" pitchFamily="34" charset="0"/>
                          <a:cs typeface="Times New Roman" panose="02020603050405020304" pitchFamily="18" charset="0"/>
                        </a:rPr>
                        <a:t> : </a:t>
                      </a:r>
                      <a:r>
                        <a:rPr lang="fr-FR" sz="1400" i="1" u="sng">
                          <a:solidFill>
                            <a:srgbClr val="0B0080"/>
                          </a:solidFill>
                          <a:effectLst/>
                          <a:latin typeface="+mn-lt"/>
                          <a:ea typeface="Calibri" panose="020F0502020204030204" pitchFamily="34" charset="0"/>
                          <a:cs typeface="Times New Roman" panose="02020603050405020304" pitchFamily="18" charset="0"/>
                          <a:hlinkClick r:id="rId9" tooltip="Tracheobionta"/>
                        </a:rPr>
                        <a:t>Tracheobionta</a:t>
                      </a:r>
                      <a:endParaRPr lang="fr-FR" sz="14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93410">
                <a:tc>
                  <a:txBody>
                    <a:bodyPr/>
                    <a:lstStyle/>
                    <a:p>
                      <a:endParaRPr lang="fr-FR"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fr-F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15000"/>
                        </a:lnSpc>
                        <a:spcAft>
                          <a:spcPts val="0"/>
                        </a:spcAft>
                      </a:pPr>
                      <a:r>
                        <a:rPr lang="fr-FR" sz="1400" b="1" u="sng" dirty="0">
                          <a:solidFill>
                            <a:srgbClr val="0000FF"/>
                          </a:solidFill>
                          <a:effectLst/>
                          <a:latin typeface="+mn-lt"/>
                          <a:ea typeface="Calibri" panose="020F0502020204030204" pitchFamily="34" charset="0"/>
                          <a:cs typeface="Times New Roman" panose="02020603050405020304" pitchFamily="18" charset="0"/>
                          <a:hlinkClick r:id="rId10" tooltip="Division (biologie)"/>
                        </a:rPr>
                        <a:t>Division</a:t>
                      </a:r>
                      <a:r>
                        <a:rPr lang="fr-FR" sz="1400" dirty="0">
                          <a:effectLst/>
                          <a:latin typeface="+mn-lt"/>
                          <a:ea typeface="Calibri" panose="020F0502020204030204" pitchFamily="34" charset="0"/>
                          <a:cs typeface="Times New Roman" panose="02020603050405020304" pitchFamily="18" charset="0"/>
                        </a:rPr>
                        <a:t> : </a:t>
                      </a:r>
                      <a:r>
                        <a:rPr lang="fr-FR" sz="1400" i="1" u="sng" dirty="0" err="1">
                          <a:solidFill>
                            <a:srgbClr val="0B0080"/>
                          </a:solidFill>
                          <a:effectLst/>
                          <a:latin typeface="+mn-lt"/>
                          <a:ea typeface="Calibri" panose="020F0502020204030204" pitchFamily="34" charset="0"/>
                          <a:cs typeface="Times New Roman" panose="02020603050405020304" pitchFamily="18" charset="0"/>
                          <a:hlinkClick r:id="rId11" tooltip="Magnoliophyta"/>
                        </a:rPr>
                        <a:t>Magnoliophyta</a:t>
                      </a:r>
                      <a:endParaRPr lang="fr-FR"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306602">
                <a:tc>
                  <a:txBody>
                    <a:bodyPr/>
                    <a:lstStyle/>
                    <a:p>
                      <a:pPr algn="l" rtl="0" fontAlgn="ctr"/>
                      <a:r>
                        <a:rPr lang="fr-FR" sz="1400" b="0" dirty="0" smtClean="0">
                          <a:solidFill>
                            <a:srgbClr val="002060"/>
                          </a:solidFill>
                          <a:effectLst/>
                          <a:latin typeface="+mn-lt"/>
                        </a:rPr>
                        <a:t>Classe (Class)</a:t>
                      </a:r>
                      <a:endParaRPr lang="fr-FR" sz="1400" b="0" dirty="0">
                        <a:solidFill>
                          <a:srgbClr val="002060"/>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r>
                        <a:rPr lang="fr-FR" sz="1400" b="0" i="1" u="none" strike="noStrike" dirty="0" err="1">
                          <a:solidFill>
                            <a:srgbClr val="229ED3"/>
                          </a:solidFill>
                          <a:effectLst/>
                          <a:latin typeface="+mn-lt"/>
                          <a:hlinkClick r:id="rId12" tooltip="View species in the class Magnoliopsida"/>
                        </a:rPr>
                        <a:t>Magnoliopsida</a:t>
                      </a:r>
                      <a:endParaRPr lang="fr-FR" sz="1400" b="0" i="1" dirty="0">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15000"/>
                        </a:lnSpc>
                        <a:spcAft>
                          <a:spcPts val="0"/>
                        </a:spcAft>
                      </a:pPr>
                      <a:r>
                        <a:rPr lang="fr-FR" sz="1400" b="1" u="sng" dirty="0">
                          <a:solidFill>
                            <a:srgbClr val="0000FF"/>
                          </a:solidFill>
                          <a:effectLst/>
                          <a:latin typeface="+mn-lt"/>
                          <a:ea typeface="Calibri" panose="020F0502020204030204" pitchFamily="34" charset="0"/>
                          <a:cs typeface="Times New Roman" panose="02020603050405020304" pitchFamily="18" charset="0"/>
                          <a:hlinkClick r:id="rId13" tooltip="Classe (biologie)"/>
                        </a:rPr>
                        <a:t>Classe</a:t>
                      </a:r>
                      <a:r>
                        <a:rPr lang="fr-FR" sz="1400" dirty="0">
                          <a:effectLst/>
                          <a:latin typeface="+mn-lt"/>
                          <a:ea typeface="Calibri" panose="020F0502020204030204" pitchFamily="34" charset="0"/>
                          <a:cs typeface="Times New Roman" panose="02020603050405020304" pitchFamily="18" charset="0"/>
                        </a:rPr>
                        <a:t> : </a:t>
                      </a:r>
                      <a:r>
                        <a:rPr lang="fr-FR" sz="1400" i="1" u="sng" dirty="0" err="1">
                          <a:solidFill>
                            <a:srgbClr val="0B0080"/>
                          </a:solidFill>
                          <a:effectLst/>
                          <a:latin typeface="+mn-lt"/>
                          <a:ea typeface="Calibri" panose="020F0502020204030204" pitchFamily="34" charset="0"/>
                          <a:cs typeface="Times New Roman" panose="02020603050405020304" pitchFamily="18" charset="0"/>
                          <a:hlinkClick r:id="rId14" tooltip="Magnoliopsida"/>
                        </a:rPr>
                        <a:t>Magnoliopsida</a:t>
                      </a:r>
                      <a:r>
                        <a:rPr lang="fr-FR" sz="1400" dirty="0">
                          <a:effectLst/>
                          <a:latin typeface="+mn-lt"/>
                          <a:ea typeface="Calibri" panose="020F0502020204030204" pitchFamily="34" charset="0"/>
                          <a:cs typeface="Times New Roman" panose="02020603050405020304" pitchFamily="18" charset="0"/>
                        </a:rPr>
                        <a:t> </a:t>
                      </a:r>
                      <a:r>
                        <a:rPr lang="fr-FR" sz="1400" dirty="0">
                          <a:solidFill>
                            <a:srgbClr val="002060"/>
                          </a:solidFill>
                          <a:effectLst/>
                          <a:latin typeface="+mn-lt"/>
                          <a:ea typeface="Calibri" panose="020F0502020204030204" pitchFamily="34" charset="0"/>
                          <a:cs typeface="Times New Roman" panose="02020603050405020304" pitchFamily="18" charset="0"/>
                        </a:rPr>
                        <a:t>(</a:t>
                      </a:r>
                      <a:r>
                        <a:rPr lang="fr-FR" sz="1400" i="1" dirty="0" err="1">
                          <a:solidFill>
                            <a:srgbClr val="002060"/>
                          </a:solidFill>
                          <a:effectLst/>
                          <a:latin typeface="+mn-lt"/>
                          <a:ea typeface="Calibri" panose="020F0502020204030204" pitchFamily="34" charset="0"/>
                          <a:cs typeface="Times New Roman" panose="02020603050405020304" pitchFamily="18" charset="0"/>
                        </a:rPr>
                        <a:t>Dicotyledones</a:t>
                      </a:r>
                      <a:r>
                        <a:rPr lang="fr-FR" sz="1400" i="1" dirty="0">
                          <a:solidFill>
                            <a:srgbClr val="002060"/>
                          </a:solidFill>
                          <a:effectLst/>
                          <a:latin typeface="+mn-lt"/>
                          <a:ea typeface="Calibri" panose="020F0502020204030204" pitchFamily="34" charset="0"/>
                          <a:cs typeface="Times New Roman" panose="02020603050405020304" pitchFamily="18" charset="0"/>
                        </a:rPr>
                        <a:t>).</a:t>
                      </a:r>
                      <a:endParaRPr lang="fr-FR" sz="1400"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248162">
                <a:tc>
                  <a:txBody>
                    <a:bodyPr/>
                    <a:lstStyle/>
                    <a:p>
                      <a:endParaRPr lang="fr-FR"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fr-F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15000"/>
                        </a:lnSpc>
                        <a:spcAft>
                          <a:spcPts val="0"/>
                        </a:spcAft>
                      </a:pPr>
                      <a:r>
                        <a:rPr lang="fr-FR" sz="1400" b="1" u="sng" dirty="0">
                          <a:solidFill>
                            <a:srgbClr val="0000FF"/>
                          </a:solidFill>
                          <a:effectLst/>
                          <a:latin typeface="+mn-lt"/>
                          <a:ea typeface="Calibri" panose="020F0502020204030204" pitchFamily="34" charset="0"/>
                          <a:cs typeface="Times New Roman" panose="02020603050405020304" pitchFamily="18" charset="0"/>
                          <a:hlinkClick r:id="rId15" tooltip="Sous-classe (biologie)"/>
                        </a:rPr>
                        <a:t>Sous-classe</a:t>
                      </a:r>
                      <a:r>
                        <a:rPr lang="fr-FR" sz="1400" dirty="0">
                          <a:effectLst/>
                          <a:latin typeface="+mn-lt"/>
                          <a:ea typeface="Calibri" panose="020F0502020204030204" pitchFamily="34" charset="0"/>
                          <a:cs typeface="Times New Roman" panose="02020603050405020304" pitchFamily="18" charset="0"/>
                        </a:rPr>
                        <a:t> : </a:t>
                      </a:r>
                      <a:r>
                        <a:rPr lang="fr-FR" sz="1400" i="1" u="sng" dirty="0" err="1">
                          <a:solidFill>
                            <a:srgbClr val="0B0080"/>
                          </a:solidFill>
                          <a:effectLst/>
                          <a:latin typeface="+mn-lt"/>
                          <a:ea typeface="Calibri" panose="020F0502020204030204" pitchFamily="34" charset="0"/>
                          <a:cs typeface="Times New Roman" panose="02020603050405020304" pitchFamily="18" charset="0"/>
                          <a:hlinkClick r:id="rId16" tooltip="Rosidae"/>
                        </a:rPr>
                        <a:t>Rosidae</a:t>
                      </a:r>
                      <a:endParaRPr lang="fr-FR"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306602">
                <a:tc>
                  <a:txBody>
                    <a:bodyPr/>
                    <a:lstStyle/>
                    <a:p>
                      <a:pPr algn="l" rtl="0" fontAlgn="ctr"/>
                      <a:r>
                        <a:rPr lang="fr-FR" sz="1400" b="0" dirty="0" smtClean="0">
                          <a:solidFill>
                            <a:srgbClr val="002060"/>
                          </a:solidFill>
                          <a:effectLst/>
                          <a:latin typeface="+mn-lt"/>
                        </a:rPr>
                        <a:t>Ordre (</a:t>
                      </a:r>
                      <a:r>
                        <a:rPr lang="fr-FR" sz="1400" b="0" dirty="0" err="1" smtClean="0">
                          <a:solidFill>
                            <a:srgbClr val="002060"/>
                          </a:solidFill>
                          <a:effectLst/>
                          <a:latin typeface="+mn-lt"/>
                        </a:rPr>
                        <a:t>Order</a:t>
                      </a:r>
                      <a:r>
                        <a:rPr lang="fr-FR" sz="1400" b="0" dirty="0" smtClean="0">
                          <a:solidFill>
                            <a:srgbClr val="002060"/>
                          </a:solidFill>
                          <a:effectLst/>
                          <a:latin typeface="+mn-lt"/>
                        </a:rPr>
                        <a:t>)</a:t>
                      </a:r>
                      <a:endParaRPr lang="fr-FR" sz="1400" b="0" dirty="0">
                        <a:solidFill>
                          <a:srgbClr val="002060"/>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r>
                        <a:rPr lang="fr-FR" sz="1400" b="0" i="1" u="none" strike="noStrike" dirty="0" err="1">
                          <a:solidFill>
                            <a:srgbClr val="229ED3"/>
                          </a:solidFill>
                          <a:effectLst/>
                          <a:latin typeface="+mn-lt"/>
                          <a:hlinkClick r:id="rId17" tooltip="View species in the order Fabales"/>
                        </a:rPr>
                        <a:t>Fabales</a:t>
                      </a:r>
                      <a:endParaRPr lang="fr-FR" sz="1400" b="0" i="1" dirty="0">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15000"/>
                        </a:lnSpc>
                        <a:spcAft>
                          <a:spcPts val="0"/>
                        </a:spcAft>
                      </a:pPr>
                      <a:r>
                        <a:rPr lang="fr-FR" sz="1400" b="1" u="sng" dirty="0">
                          <a:solidFill>
                            <a:srgbClr val="0000FF"/>
                          </a:solidFill>
                          <a:effectLst/>
                          <a:latin typeface="+mn-lt"/>
                          <a:ea typeface="Calibri" panose="020F0502020204030204" pitchFamily="34" charset="0"/>
                          <a:cs typeface="Times New Roman" panose="02020603050405020304" pitchFamily="18" charset="0"/>
                          <a:hlinkClick r:id="rId18" tooltip="Ordre (biologie)"/>
                        </a:rPr>
                        <a:t>Ordre</a:t>
                      </a:r>
                      <a:r>
                        <a:rPr lang="fr-FR" sz="1400" dirty="0">
                          <a:effectLst/>
                          <a:latin typeface="+mn-lt"/>
                          <a:ea typeface="Calibri" panose="020F0502020204030204" pitchFamily="34" charset="0"/>
                          <a:cs typeface="Times New Roman" panose="02020603050405020304" pitchFamily="18" charset="0"/>
                        </a:rPr>
                        <a:t> : </a:t>
                      </a:r>
                      <a:r>
                        <a:rPr lang="fr-FR" sz="1400" i="1" u="sng" dirty="0" err="1">
                          <a:solidFill>
                            <a:srgbClr val="0B0080"/>
                          </a:solidFill>
                          <a:effectLst/>
                          <a:latin typeface="+mn-lt"/>
                          <a:ea typeface="Calibri" panose="020F0502020204030204" pitchFamily="34" charset="0"/>
                          <a:cs typeface="Times New Roman" panose="02020603050405020304" pitchFamily="18" charset="0"/>
                          <a:hlinkClick r:id="rId19" tooltip="Fabales"/>
                        </a:rPr>
                        <a:t>Fabales</a:t>
                      </a:r>
                      <a:endParaRPr lang="fr-FR"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306602">
                <a:tc>
                  <a:txBody>
                    <a:bodyPr/>
                    <a:lstStyle/>
                    <a:p>
                      <a:pPr algn="l" rtl="0" fontAlgn="ctr"/>
                      <a:r>
                        <a:rPr lang="fr-FR" sz="1400" b="0" dirty="0" smtClean="0">
                          <a:solidFill>
                            <a:srgbClr val="002060"/>
                          </a:solidFill>
                          <a:effectLst/>
                          <a:latin typeface="+mn-lt"/>
                        </a:rPr>
                        <a:t>Famille (</a:t>
                      </a:r>
                      <a:r>
                        <a:rPr lang="fr-FR" sz="1400" b="0" dirty="0" err="1" smtClean="0">
                          <a:solidFill>
                            <a:srgbClr val="002060"/>
                          </a:solidFill>
                          <a:effectLst/>
                          <a:latin typeface="+mn-lt"/>
                        </a:rPr>
                        <a:t>Family</a:t>
                      </a:r>
                      <a:r>
                        <a:rPr lang="fr-FR" sz="1400" b="0" dirty="0" smtClean="0">
                          <a:solidFill>
                            <a:srgbClr val="002060"/>
                          </a:solidFill>
                          <a:effectLst/>
                          <a:latin typeface="+mn-lt"/>
                        </a:rPr>
                        <a:t>)</a:t>
                      </a:r>
                      <a:endParaRPr lang="fr-FR" sz="1400" b="0" dirty="0">
                        <a:solidFill>
                          <a:srgbClr val="002060"/>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r>
                        <a:rPr lang="fr-FR" sz="1400" b="0" i="1" u="none" strike="noStrike" dirty="0" err="1" smtClean="0">
                          <a:solidFill>
                            <a:srgbClr val="229ED3"/>
                          </a:solidFill>
                          <a:effectLst/>
                          <a:latin typeface="+mn-lt"/>
                          <a:hlinkClick r:id="rId20" tooltip="View species in the family Leguminosae"/>
                        </a:rPr>
                        <a:t>Leguminosae</a:t>
                      </a:r>
                      <a:r>
                        <a:rPr lang="fr-FR" sz="1400" b="0" i="1" u="none" strike="noStrike" dirty="0" smtClean="0">
                          <a:solidFill>
                            <a:srgbClr val="229ED3"/>
                          </a:solidFill>
                          <a:effectLst/>
                          <a:latin typeface="+mn-lt"/>
                        </a:rPr>
                        <a:t> / </a:t>
                      </a:r>
                      <a:r>
                        <a:rPr lang="fr-FR" sz="1400" b="0" i="1" u="none" strike="noStrike" dirty="0" err="1" smtClean="0">
                          <a:solidFill>
                            <a:srgbClr val="229ED3"/>
                          </a:solidFill>
                          <a:effectLst/>
                          <a:latin typeface="+mn-lt"/>
                        </a:rPr>
                        <a:t>Fabaceae</a:t>
                      </a:r>
                      <a:endParaRPr lang="fr-FR" sz="1400" b="0" i="1" dirty="0">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15000"/>
                        </a:lnSpc>
                        <a:spcAft>
                          <a:spcPts val="0"/>
                        </a:spcAft>
                      </a:pPr>
                      <a:r>
                        <a:rPr lang="fr-FR" sz="1400" b="1" u="sng" kern="1200" dirty="0" smtClean="0">
                          <a:solidFill>
                            <a:schemeClr val="tx1"/>
                          </a:solidFill>
                          <a:effectLst/>
                          <a:latin typeface="+mn-lt"/>
                          <a:ea typeface="+mn-ea"/>
                          <a:cs typeface="+mn-cs"/>
                          <a:hlinkClick r:id="rId21" tooltip="Famille (biologie)"/>
                        </a:rPr>
                        <a:t>Famille</a:t>
                      </a:r>
                      <a:r>
                        <a:rPr lang="fr-FR" sz="1400" kern="1200" dirty="0" smtClean="0">
                          <a:solidFill>
                            <a:schemeClr val="tx1"/>
                          </a:solidFill>
                          <a:effectLst/>
                          <a:latin typeface="+mn-lt"/>
                          <a:ea typeface="+mn-ea"/>
                          <a:cs typeface="+mn-cs"/>
                        </a:rPr>
                        <a:t> : </a:t>
                      </a:r>
                      <a:r>
                        <a:rPr lang="fr-FR" sz="1400" i="1" u="sng" kern="1200" dirty="0" err="1" smtClean="0">
                          <a:solidFill>
                            <a:schemeClr val="tx1"/>
                          </a:solidFill>
                          <a:effectLst/>
                          <a:latin typeface="+mn-lt"/>
                          <a:ea typeface="+mn-ea"/>
                          <a:cs typeface="+mn-cs"/>
                          <a:hlinkClick r:id="rId22" tooltip="Fabaceae"/>
                        </a:rPr>
                        <a:t>Fabaceae</a:t>
                      </a:r>
                      <a:endParaRPr lang="fr-FR"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211240">
                <a:tc>
                  <a:txBody>
                    <a:bodyPr/>
                    <a:lstStyle/>
                    <a:p>
                      <a:pPr algn="l" rtl="0" fontAlgn="ctr"/>
                      <a:r>
                        <a:rPr lang="fr-FR" sz="1400" b="0" dirty="0" smtClean="0">
                          <a:solidFill>
                            <a:srgbClr val="002060"/>
                          </a:solidFill>
                          <a:effectLst/>
                          <a:latin typeface="+mn-lt"/>
                        </a:rPr>
                        <a:t>Genre (</a:t>
                      </a:r>
                      <a:r>
                        <a:rPr lang="fr-FR" sz="1400" b="0" dirty="0" err="1" smtClean="0">
                          <a:solidFill>
                            <a:srgbClr val="002060"/>
                          </a:solidFill>
                          <a:effectLst/>
                          <a:latin typeface="+mn-lt"/>
                        </a:rPr>
                        <a:t>Genus</a:t>
                      </a:r>
                      <a:r>
                        <a:rPr lang="fr-FR" sz="1400" b="0" dirty="0" smtClean="0">
                          <a:solidFill>
                            <a:srgbClr val="002060"/>
                          </a:solidFill>
                          <a:effectLst/>
                          <a:latin typeface="+mn-lt"/>
                        </a:rPr>
                        <a:t>)</a:t>
                      </a:r>
                      <a:endParaRPr lang="fr-FR" sz="1400" b="0" dirty="0">
                        <a:solidFill>
                          <a:srgbClr val="002060"/>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r>
                        <a:rPr lang="fr-FR" sz="1400" b="0" i="1" u="none" strike="noStrike" dirty="0">
                          <a:solidFill>
                            <a:srgbClr val="229ED3"/>
                          </a:solidFill>
                          <a:effectLst/>
                          <a:latin typeface="+mn-lt"/>
                          <a:hlinkClick r:id="rId23" tooltip="View species in the genus Dalbergia"/>
                        </a:rPr>
                        <a:t>Dalbergia</a:t>
                      </a:r>
                      <a:r>
                        <a:rPr lang="fr-FR" sz="1400" b="0" i="1" dirty="0">
                          <a:effectLst/>
                          <a:latin typeface="+mn-lt"/>
                        </a:rPr>
                        <a:t> </a:t>
                      </a:r>
                      <a:r>
                        <a:rPr lang="fr-FR" sz="1400" b="0" i="1" u="none" strike="noStrike" baseline="30000" dirty="0">
                          <a:solidFill>
                            <a:srgbClr val="229ED3"/>
                          </a:solidFill>
                          <a:effectLst/>
                          <a:latin typeface="+mn-lt"/>
                          <a:hlinkClick r:id="rId24"/>
                        </a:rPr>
                        <a:t>(1)</a:t>
                      </a:r>
                      <a:endParaRPr lang="fr-FR" sz="1400" b="0" i="1" dirty="0">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400" u="sng" kern="1200" dirty="0" smtClean="0">
                          <a:solidFill>
                            <a:schemeClr val="tx1"/>
                          </a:solidFill>
                          <a:effectLst/>
                          <a:latin typeface="+mn-lt"/>
                          <a:ea typeface="+mn-ea"/>
                          <a:cs typeface="+mn-cs"/>
                          <a:hlinkClick r:id="rId25" tooltip="Genre (biologie)"/>
                        </a:rPr>
                        <a:t>Genre</a:t>
                      </a:r>
                      <a:r>
                        <a:rPr lang="fr-FR" sz="1400" kern="1200" dirty="0" smtClean="0">
                          <a:solidFill>
                            <a:schemeClr val="tx1"/>
                          </a:solidFill>
                          <a:effectLst/>
                          <a:latin typeface="+mn-lt"/>
                          <a:ea typeface="+mn-ea"/>
                          <a:cs typeface="+mn-cs"/>
                        </a:rPr>
                        <a:t> : </a:t>
                      </a:r>
                      <a:r>
                        <a:rPr lang="fr-FR" sz="1400" i="1" u="sng" kern="1200" dirty="0" err="1" smtClean="0">
                          <a:solidFill>
                            <a:schemeClr val="tx1"/>
                          </a:solidFill>
                          <a:effectLst/>
                          <a:latin typeface="+mn-lt"/>
                          <a:ea typeface="+mn-ea"/>
                          <a:cs typeface="+mn-cs"/>
                          <a:hlinkClick r:id="rId26" tooltip="Dalbergieae"/>
                        </a:rPr>
                        <a:t>Dalbergieae</a:t>
                      </a:r>
                      <a:endParaRPr lang="fr-FR"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bl>
          </a:graphicData>
        </a:graphic>
      </p:graphicFrame>
      <p:sp>
        <p:nvSpPr>
          <p:cNvPr id="8" name="ZoneTexte 7"/>
          <p:cNvSpPr txBox="1"/>
          <p:nvPr/>
        </p:nvSpPr>
        <p:spPr>
          <a:xfrm>
            <a:off x="143219" y="5197276"/>
            <a:ext cx="11898217" cy="1292662"/>
          </a:xfrm>
          <a:prstGeom prst="rect">
            <a:avLst/>
          </a:prstGeom>
          <a:noFill/>
        </p:spPr>
        <p:txBody>
          <a:bodyPr wrap="square" rtlCol="0">
            <a:spAutoFit/>
          </a:bodyPr>
          <a:lstStyle/>
          <a:p>
            <a:pPr algn="just"/>
            <a:r>
              <a:rPr lang="fr-FR" sz="1400" dirty="0" smtClean="0">
                <a:solidFill>
                  <a:srgbClr val="002060"/>
                </a:solidFill>
              </a:rPr>
              <a:t>[Il y a ] 48 </a:t>
            </a:r>
            <a:r>
              <a:rPr lang="fr-FR" sz="1400" dirty="0">
                <a:solidFill>
                  <a:srgbClr val="002060"/>
                </a:solidFill>
              </a:rPr>
              <a:t>espèces dont </a:t>
            </a:r>
            <a:r>
              <a:rPr lang="fr-FR" sz="1400" dirty="0" smtClean="0">
                <a:solidFill>
                  <a:srgbClr val="002060"/>
                </a:solidFill>
              </a:rPr>
              <a:t>47 [de </a:t>
            </a:r>
            <a:r>
              <a:rPr lang="fr-FR" sz="1400" i="1" dirty="0" smtClean="0">
                <a:solidFill>
                  <a:srgbClr val="002060"/>
                </a:solidFill>
              </a:rPr>
              <a:t>Dalbergia</a:t>
            </a:r>
            <a:r>
              <a:rPr lang="fr-FR" sz="1400" dirty="0" smtClean="0">
                <a:solidFill>
                  <a:srgbClr val="002060"/>
                </a:solidFill>
              </a:rPr>
              <a:t> malgaches] endémiques </a:t>
            </a:r>
            <a:r>
              <a:rPr lang="fr-FR" sz="1400" dirty="0">
                <a:solidFill>
                  <a:srgbClr val="002060"/>
                </a:solidFill>
              </a:rPr>
              <a:t>et une indigène non endémique. Toutes les espèces </a:t>
            </a:r>
            <a:r>
              <a:rPr lang="fr-FR" sz="1400" dirty="0" smtClean="0">
                <a:solidFill>
                  <a:srgbClr val="002060"/>
                </a:solidFill>
              </a:rPr>
              <a:t>[de </a:t>
            </a:r>
            <a:r>
              <a:rPr lang="fr-FR" sz="1400" i="1" dirty="0">
                <a:solidFill>
                  <a:srgbClr val="002060"/>
                </a:solidFill>
              </a:rPr>
              <a:t>Dalbergia</a:t>
            </a:r>
            <a:r>
              <a:rPr lang="fr-FR" sz="1400" dirty="0">
                <a:solidFill>
                  <a:srgbClr val="002060"/>
                </a:solidFill>
              </a:rPr>
              <a:t> </a:t>
            </a:r>
            <a:r>
              <a:rPr lang="fr-FR" sz="1400" dirty="0" smtClean="0">
                <a:solidFill>
                  <a:srgbClr val="002060"/>
                </a:solidFill>
              </a:rPr>
              <a:t>malgaches] sont </a:t>
            </a:r>
            <a:r>
              <a:rPr lang="fr-FR" sz="1400" dirty="0">
                <a:solidFill>
                  <a:srgbClr val="002060"/>
                </a:solidFill>
              </a:rPr>
              <a:t>actuellement connues. </a:t>
            </a:r>
            <a:r>
              <a:rPr lang="fr-FR" sz="1400" dirty="0">
                <a:solidFill>
                  <a:srgbClr val="FF0000"/>
                </a:solidFill>
              </a:rPr>
              <a:t>23 espèces sur les 48 (environs 48%) sont des espèces à DME</a:t>
            </a:r>
            <a:r>
              <a:rPr lang="fr-FR" sz="1400" dirty="0">
                <a:solidFill>
                  <a:srgbClr val="002060"/>
                </a:solidFill>
              </a:rPr>
              <a:t> </a:t>
            </a:r>
            <a:r>
              <a:rPr lang="fr-FR" sz="1400" dirty="0" smtClean="0">
                <a:solidFill>
                  <a:srgbClr val="002060"/>
                </a:solidFill>
              </a:rPr>
              <a:t>(à </a:t>
            </a:r>
            <a:r>
              <a:rPr lang="fr-FR" sz="1400" b="1" dirty="0" smtClean="0">
                <a:solidFill>
                  <a:srgbClr val="002060"/>
                </a:solidFill>
              </a:rPr>
              <a:t>diamètre de bois exploitable</a:t>
            </a:r>
            <a:r>
              <a:rPr lang="fr-FR" sz="1400" dirty="0" smtClean="0">
                <a:solidFill>
                  <a:srgbClr val="002060"/>
                </a:solidFill>
              </a:rPr>
              <a:t>). </a:t>
            </a:r>
            <a:r>
              <a:rPr lang="fr-FR" sz="1400" dirty="0" err="1">
                <a:solidFill>
                  <a:srgbClr val="002060"/>
                </a:solidFill>
              </a:rPr>
              <a:t>Dbh</a:t>
            </a:r>
            <a:r>
              <a:rPr lang="fr-FR" sz="1400" dirty="0">
                <a:solidFill>
                  <a:srgbClr val="002060"/>
                </a:solidFill>
              </a:rPr>
              <a:t> peut atteindre jusqu' à 100 cm chez certaines espèces (</a:t>
            </a:r>
            <a:r>
              <a:rPr lang="fr-FR" sz="1400" i="1" dirty="0">
                <a:solidFill>
                  <a:srgbClr val="002060"/>
                </a:solidFill>
              </a:rPr>
              <a:t>D. </a:t>
            </a:r>
            <a:r>
              <a:rPr lang="fr-FR" sz="1400" i="1" dirty="0" err="1">
                <a:solidFill>
                  <a:srgbClr val="002060"/>
                </a:solidFill>
              </a:rPr>
              <a:t>lemurica</a:t>
            </a:r>
            <a:r>
              <a:rPr lang="fr-FR" sz="1400" dirty="0">
                <a:solidFill>
                  <a:srgbClr val="002060"/>
                </a:solidFill>
              </a:rPr>
              <a:t>). Les arbres à DME sont à plus </a:t>
            </a:r>
            <a:r>
              <a:rPr lang="fr-FR" sz="1400" dirty="0" smtClean="0">
                <a:solidFill>
                  <a:srgbClr val="002060"/>
                </a:solidFill>
              </a:rPr>
              <a:t>de 15 </a:t>
            </a:r>
            <a:r>
              <a:rPr lang="fr-FR" sz="1400" dirty="0">
                <a:solidFill>
                  <a:srgbClr val="002060"/>
                </a:solidFill>
              </a:rPr>
              <a:t>m de hauteur. </a:t>
            </a:r>
            <a:endParaRPr lang="fr-FR" sz="1400" dirty="0" smtClean="0">
              <a:solidFill>
                <a:srgbClr val="002060"/>
              </a:solidFill>
            </a:endParaRPr>
          </a:p>
          <a:p>
            <a:pPr algn="just"/>
            <a:r>
              <a:rPr lang="fr-FR" sz="1200" dirty="0" smtClean="0">
                <a:solidFill>
                  <a:srgbClr val="002060"/>
                </a:solidFill>
              </a:rPr>
              <a:t>Sources </a:t>
            </a:r>
            <a:r>
              <a:rPr lang="fr-FR" sz="1200" dirty="0">
                <a:solidFill>
                  <a:srgbClr val="002060"/>
                </a:solidFill>
              </a:rPr>
              <a:t>: a) Annexe I CITES, b) Liste des noms acceptés pour les </a:t>
            </a:r>
            <a:r>
              <a:rPr lang="fr-FR" sz="1200" i="1" dirty="0" smtClean="0">
                <a:solidFill>
                  <a:srgbClr val="002060"/>
                </a:solidFill>
              </a:rPr>
              <a:t>Dalbergia </a:t>
            </a:r>
            <a:r>
              <a:rPr lang="fr-FR" sz="1200" dirty="0" smtClean="0">
                <a:solidFill>
                  <a:srgbClr val="002060"/>
                </a:solidFill>
              </a:rPr>
              <a:t>malgaches</a:t>
            </a:r>
            <a:r>
              <a:rPr lang="fr-FR" sz="1200" dirty="0">
                <a:solidFill>
                  <a:srgbClr val="002060"/>
                </a:solidFill>
              </a:rPr>
              <a:t>, </a:t>
            </a:r>
            <a:r>
              <a:rPr lang="fr-FR" sz="1200" dirty="0">
                <a:solidFill>
                  <a:srgbClr val="002060"/>
                </a:solidFill>
                <a:hlinkClick r:id="rId27"/>
              </a:rPr>
              <a:t>http://</a:t>
            </a:r>
            <a:r>
              <a:rPr lang="fr-FR" sz="1200" dirty="0" smtClean="0">
                <a:solidFill>
                  <a:srgbClr val="002060"/>
                </a:solidFill>
                <a:hlinkClick r:id="rId27"/>
              </a:rPr>
              <a:t>www.tropicos.org/Name/40021450?projectid=17</a:t>
            </a:r>
            <a:r>
              <a:rPr lang="fr-FR" sz="1200" dirty="0" smtClean="0">
                <a:solidFill>
                  <a:srgbClr val="002060"/>
                </a:solidFill>
              </a:rPr>
              <a:t>, c</a:t>
            </a:r>
            <a:r>
              <a:rPr lang="fr-FR" sz="1200" dirty="0">
                <a:solidFill>
                  <a:srgbClr val="002060"/>
                </a:solidFill>
              </a:rPr>
              <a:t>) Annexe II CITES, d) Rapport sur l’étude de bois précieux (</a:t>
            </a:r>
            <a:r>
              <a:rPr lang="fr-FR" sz="1200" i="1" dirty="0">
                <a:solidFill>
                  <a:srgbClr val="002060"/>
                </a:solidFill>
              </a:rPr>
              <a:t>Dalbergia</a:t>
            </a:r>
            <a:r>
              <a:rPr lang="fr-FR" sz="1200" dirty="0">
                <a:solidFill>
                  <a:srgbClr val="002060"/>
                </a:solidFill>
              </a:rPr>
              <a:t> et </a:t>
            </a:r>
            <a:r>
              <a:rPr lang="fr-FR" sz="1200" i="1" dirty="0" err="1" smtClean="0">
                <a:solidFill>
                  <a:srgbClr val="002060"/>
                </a:solidFill>
              </a:rPr>
              <a:t>Diospyros</a:t>
            </a:r>
            <a:r>
              <a:rPr lang="fr-FR" sz="1200" dirty="0">
                <a:solidFill>
                  <a:srgbClr val="002060"/>
                </a:solidFill>
              </a:rPr>
              <a:t>) [RAPPORT DE L’ETUDE SUR LES TAXONS DE BOIS PRECIEUX </a:t>
            </a:r>
            <a:r>
              <a:rPr lang="fr-FR" sz="1200" i="1" dirty="0" err="1">
                <a:solidFill>
                  <a:srgbClr val="002060"/>
                </a:solidFill>
              </a:rPr>
              <a:t>Diospyros</a:t>
            </a:r>
            <a:r>
              <a:rPr lang="fr-FR" sz="1200" i="1" dirty="0">
                <a:solidFill>
                  <a:srgbClr val="002060"/>
                </a:solidFill>
              </a:rPr>
              <a:t> </a:t>
            </a:r>
            <a:r>
              <a:rPr lang="fr-FR" sz="1200" i="1" dirty="0" err="1">
                <a:solidFill>
                  <a:srgbClr val="002060"/>
                </a:solidFill>
              </a:rPr>
              <a:t>spp</a:t>
            </a:r>
            <a:r>
              <a:rPr lang="fr-FR" sz="1200" dirty="0">
                <a:solidFill>
                  <a:srgbClr val="002060"/>
                </a:solidFill>
              </a:rPr>
              <a:t>. et </a:t>
            </a:r>
            <a:r>
              <a:rPr lang="fr-FR" sz="1200" i="1" dirty="0" smtClean="0">
                <a:solidFill>
                  <a:srgbClr val="002060"/>
                </a:solidFill>
              </a:rPr>
              <a:t>Dalbergia </a:t>
            </a:r>
            <a:r>
              <a:rPr lang="fr-FR" sz="1200" i="1" dirty="0" err="1">
                <a:solidFill>
                  <a:srgbClr val="002060"/>
                </a:solidFill>
              </a:rPr>
              <a:t>spp</a:t>
            </a:r>
            <a:r>
              <a:rPr lang="fr-FR" sz="1200" i="1" dirty="0">
                <a:solidFill>
                  <a:srgbClr val="002060"/>
                </a:solidFill>
              </a:rPr>
              <a:t>. </a:t>
            </a:r>
            <a:r>
              <a:rPr lang="fr-FR" sz="1200" dirty="0">
                <a:solidFill>
                  <a:srgbClr val="002060"/>
                </a:solidFill>
              </a:rPr>
              <a:t>en vue de leur inscription dans l’Annexe II de la CITES], MBG, </a:t>
            </a:r>
            <a:r>
              <a:rPr lang="fr-FR" sz="1200" dirty="0" smtClean="0">
                <a:solidFill>
                  <a:srgbClr val="002060"/>
                </a:solidFill>
              </a:rPr>
              <a:t>Février </a:t>
            </a:r>
            <a:r>
              <a:rPr lang="fr-FR" sz="1200" dirty="0">
                <a:solidFill>
                  <a:srgbClr val="002060"/>
                </a:solidFill>
              </a:rPr>
              <a:t>2013, </a:t>
            </a:r>
            <a:r>
              <a:rPr lang="fr-FR" sz="1200" dirty="0">
                <a:solidFill>
                  <a:srgbClr val="002060"/>
                </a:solidFill>
                <a:hlinkClick r:id="rId28"/>
              </a:rPr>
              <a:t>http://</a:t>
            </a:r>
            <a:r>
              <a:rPr lang="fr-FR" sz="1200" dirty="0" smtClean="0">
                <a:solidFill>
                  <a:srgbClr val="002060"/>
                </a:solidFill>
                <a:hlinkClick r:id="rId28"/>
              </a:rPr>
              <a:t>www.cites.org/sites/default/files/eng/com/sc/65/EFS-SC65-48-02-Annex-02.pdf</a:t>
            </a:r>
            <a:r>
              <a:rPr lang="fr-FR" sz="1200" dirty="0" smtClean="0">
                <a:solidFill>
                  <a:srgbClr val="002060"/>
                </a:solidFill>
              </a:rPr>
              <a:t>  </a:t>
            </a:r>
            <a:endParaRPr lang="fr-FR" sz="1200" dirty="0">
              <a:solidFill>
                <a:srgbClr val="002060"/>
              </a:solidFill>
            </a:endParaRPr>
          </a:p>
        </p:txBody>
      </p:sp>
      <p:sp>
        <p:nvSpPr>
          <p:cNvPr id="9" name="ZoneTexte 8"/>
          <p:cNvSpPr txBox="1"/>
          <p:nvPr/>
        </p:nvSpPr>
        <p:spPr>
          <a:xfrm>
            <a:off x="5947085"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12906728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206658" y="119718"/>
            <a:ext cx="601337" cy="278236"/>
          </a:xfrm>
        </p:spPr>
        <p:txBody>
          <a:bodyPr/>
          <a:lstStyle/>
          <a:p>
            <a:fld id="{814B13E8-1059-4FEE-952E-0153852B3488}" type="slidenum">
              <a:rPr lang="fr-FR" smtClean="0"/>
              <a:t>49</a:t>
            </a:fld>
            <a:endParaRPr lang="fr-FR"/>
          </a:p>
        </p:txBody>
      </p:sp>
      <p:sp>
        <p:nvSpPr>
          <p:cNvPr id="4" name="Rectangle 3"/>
          <p:cNvSpPr/>
          <p:nvPr/>
        </p:nvSpPr>
        <p:spPr>
          <a:xfrm>
            <a:off x="30388" y="589409"/>
            <a:ext cx="6358664" cy="369332"/>
          </a:xfrm>
          <a:prstGeom prst="rect">
            <a:avLst/>
          </a:prstGeom>
        </p:spPr>
        <p:txBody>
          <a:bodyPr wrap="none">
            <a:spAutoFit/>
          </a:bodyPr>
          <a:lstStyle/>
          <a:p>
            <a:r>
              <a:rPr lang="fr-FR" b="1" dirty="0" smtClean="0">
                <a:solidFill>
                  <a:srgbClr val="002060"/>
                </a:solidFill>
              </a:rPr>
              <a:t>2</a:t>
            </a:r>
            <a:r>
              <a:rPr lang="fr-FR" b="1" dirty="0" smtClean="0">
                <a:solidFill>
                  <a:srgbClr val="008000"/>
                </a:solidFill>
              </a:rPr>
              <a:t>.2. </a:t>
            </a:r>
            <a:r>
              <a:rPr lang="fr-FR" b="1" dirty="0">
                <a:solidFill>
                  <a:srgbClr val="008000"/>
                </a:solidFill>
              </a:rPr>
              <a:t>Les espèces de Dalbergia (bois de rose</a:t>
            </a:r>
            <a:r>
              <a:rPr lang="fr-FR" b="1" dirty="0" smtClean="0">
                <a:solidFill>
                  <a:srgbClr val="008000"/>
                </a:solidFill>
              </a:rPr>
              <a:t>) malgaches en danger </a:t>
            </a:r>
            <a:endParaRPr lang="fr-FR" dirty="0">
              <a:solidFill>
                <a:srgbClr val="008000"/>
              </a:solidFill>
            </a:endParaRPr>
          </a:p>
        </p:txBody>
      </p:sp>
      <p:sp>
        <p:nvSpPr>
          <p:cNvPr id="6" name="ZoneTexte 5"/>
          <p:cNvSpPr txBox="1"/>
          <p:nvPr/>
        </p:nvSpPr>
        <p:spPr>
          <a:xfrm>
            <a:off x="54212" y="1065885"/>
            <a:ext cx="9069544" cy="369332"/>
          </a:xfrm>
          <a:prstGeom prst="rect">
            <a:avLst/>
          </a:prstGeom>
          <a:noFill/>
        </p:spPr>
        <p:txBody>
          <a:bodyPr wrap="square" rtlCol="0">
            <a:spAutoFit/>
          </a:bodyPr>
          <a:lstStyle/>
          <a:p>
            <a:r>
              <a:rPr lang="fr-FR" dirty="0">
                <a:solidFill>
                  <a:srgbClr val="002060"/>
                </a:solidFill>
              </a:rPr>
              <a:t>2.2.1) </a:t>
            </a:r>
            <a:r>
              <a:rPr lang="fr-FR" b="1" i="1" dirty="0" smtClean="0">
                <a:solidFill>
                  <a:srgbClr val="002060"/>
                </a:solidFill>
              </a:rPr>
              <a:t>Dalbergia </a:t>
            </a:r>
            <a:r>
              <a:rPr lang="fr-FR" b="1" i="1" dirty="0" err="1" smtClean="0">
                <a:solidFill>
                  <a:srgbClr val="002060"/>
                </a:solidFill>
              </a:rPr>
              <a:t>andapensis</a:t>
            </a:r>
            <a:r>
              <a:rPr lang="fr-FR" b="1" dirty="0" smtClean="0">
                <a:solidFill>
                  <a:srgbClr val="002060"/>
                </a:solidFill>
              </a:rPr>
              <a:t> </a:t>
            </a:r>
            <a:r>
              <a:rPr lang="en-US" dirty="0" err="1">
                <a:solidFill>
                  <a:srgbClr val="002060"/>
                </a:solidFill>
              </a:rPr>
              <a:t>Bosser</a:t>
            </a:r>
            <a:r>
              <a:rPr lang="en-US" dirty="0">
                <a:solidFill>
                  <a:srgbClr val="002060"/>
                </a:solidFill>
              </a:rPr>
              <a:t> &amp; R. </a:t>
            </a:r>
            <a:r>
              <a:rPr lang="en-US" dirty="0" err="1" smtClean="0">
                <a:solidFill>
                  <a:srgbClr val="002060"/>
                </a:solidFill>
              </a:rPr>
              <a:t>Rabev</a:t>
            </a:r>
            <a:r>
              <a:rPr lang="en-US" dirty="0" smtClean="0">
                <a:solidFill>
                  <a:srgbClr val="002060"/>
                </a:solidFill>
              </a:rPr>
              <a:t>. [sp</a:t>
            </a:r>
            <a:r>
              <a:rPr lang="en-US" dirty="0">
                <a:solidFill>
                  <a:srgbClr val="002060"/>
                </a:solidFill>
              </a:rPr>
              <a:t>. </a:t>
            </a:r>
            <a:r>
              <a:rPr lang="en-US" i="1" dirty="0" err="1">
                <a:solidFill>
                  <a:srgbClr val="002060"/>
                </a:solidFill>
              </a:rPr>
              <a:t>nov</a:t>
            </a:r>
            <a:r>
              <a:rPr lang="en-US" dirty="0" err="1" smtClean="0">
                <a:solidFill>
                  <a:srgbClr val="002060"/>
                </a:solidFill>
              </a:rPr>
              <a:t>.</a:t>
            </a:r>
            <a:r>
              <a:rPr lang="en-US" dirty="0" smtClean="0">
                <a:solidFill>
                  <a:srgbClr val="002060"/>
                </a:solidFill>
              </a:rPr>
              <a:t> etc.] </a:t>
            </a:r>
            <a:r>
              <a:rPr lang="fr-FR" dirty="0" smtClean="0">
                <a:solidFill>
                  <a:srgbClr val="002060"/>
                </a:solidFill>
              </a:rPr>
              <a:t> : </a:t>
            </a:r>
            <a:endParaRPr lang="fr-FR" i="1" dirty="0">
              <a:solidFill>
                <a:srgbClr val="002060"/>
              </a:solidFill>
            </a:endParaRPr>
          </a:p>
        </p:txBody>
      </p:sp>
      <p:sp>
        <p:nvSpPr>
          <p:cNvPr id="9" name="ZoneTexte 8"/>
          <p:cNvSpPr txBox="1"/>
          <p:nvPr/>
        </p:nvSpPr>
        <p:spPr>
          <a:xfrm>
            <a:off x="8566806" y="6076182"/>
            <a:ext cx="3503366" cy="710460"/>
          </a:xfrm>
          <a:prstGeom prst="rect">
            <a:avLst/>
          </a:prstGeom>
          <a:noFill/>
        </p:spPr>
        <p:txBody>
          <a:bodyPr wrap="square" rtlCol="0">
            <a:spAutoFit/>
          </a:bodyPr>
          <a:lstStyle/>
          <a:p>
            <a:pPr algn="r"/>
            <a:r>
              <a:rPr lang="fr-FR" sz="1000" dirty="0">
                <a:solidFill>
                  <a:srgbClr val="002060"/>
                </a:solidFill>
              </a:rPr>
              <a:t>Détail d'un spécimen type de </a:t>
            </a:r>
            <a:r>
              <a:rPr lang="fr-FR" sz="1000" i="1" dirty="0">
                <a:solidFill>
                  <a:srgbClr val="002060"/>
                </a:solidFill>
              </a:rPr>
              <a:t>Dalbergia </a:t>
            </a:r>
            <a:r>
              <a:rPr lang="fr-FR" sz="1000" i="1" dirty="0" err="1">
                <a:solidFill>
                  <a:srgbClr val="002060"/>
                </a:solidFill>
              </a:rPr>
              <a:t>andapensis</a:t>
            </a:r>
            <a:r>
              <a:rPr lang="fr-FR" sz="1000" i="1" dirty="0">
                <a:solidFill>
                  <a:srgbClr val="002060"/>
                </a:solidFill>
              </a:rPr>
              <a:t> </a:t>
            </a:r>
            <a:r>
              <a:rPr lang="fr-FR" sz="1000" dirty="0">
                <a:solidFill>
                  <a:srgbClr val="002060"/>
                </a:solidFill>
              </a:rPr>
              <a:t>recueillis à Madagascar par H. Humbert et R. </a:t>
            </a:r>
            <a:r>
              <a:rPr lang="fr-FR" sz="1000" dirty="0" err="1">
                <a:solidFill>
                  <a:srgbClr val="002060"/>
                </a:solidFill>
              </a:rPr>
              <a:t>Capuron</a:t>
            </a:r>
            <a:r>
              <a:rPr lang="fr-FR" sz="1000" dirty="0">
                <a:solidFill>
                  <a:srgbClr val="002060"/>
                </a:solidFill>
              </a:rPr>
              <a:t> en 1948</a:t>
            </a:r>
            <a:r>
              <a:rPr lang="fr-FR" sz="1000" dirty="0" smtClean="0">
                <a:solidFill>
                  <a:srgbClr val="002060"/>
                </a:solidFill>
              </a:rPr>
              <a:t>. </a:t>
            </a:r>
            <a:r>
              <a:rPr lang="fr-FR" sz="1000" dirty="0">
                <a:solidFill>
                  <a:srgbClr val="002060"/>
                </a:solidFill>
              </a:rPr>
              <a:t>Source : </a:t>
            </a:r>
            <a:r>
              <a:rPr lang="fr-FR" sz="1000" dirty="0">
                <a:solidFill>
                  <a:srgbClr val="002060"/>
                </a:solidFill>
                <a:hlinkClick r:id="rId2"/>
              </a:rPr>
              <a:t>http://</a:t>
            </a:r>
            <a:r>
              <a:rPr lang="fr-FR" sz="1000" dirty="0" smtClean="0">
                <a:solidFill>
                  <a:srgbClr val="002060"/>
                </a:solidFill>
                <a:hlinkClick r:id="rId2"/>
              </a:rPr>
              <a:t>www.kew.org/science-conservation/plants-fungi/dalbergia-andapensis-hazovola</a:t>
            </a:r>
            <a:r>
              <a:rPr lang="fr-FR" sz="1000" dirty="0" smtClean="0">
                <a:solidFill>
                  <a:srgbClr val="002060"/>
                </a:solidFill>
              </a:rPr>
              <a:t> </a:t>
            </a:r>
            <a:endParaRPr lang="fr-FR" sz="1000" dirty="0">
              <a:solidFill>
                <a:srgbClr val="002060"/>
              </a:solidFill>
            </a:endParaRP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4379" y="3403506"/>
            <a:ext cx="4005793" cy="2672676"/>
          </a:xfrm>
          <a:prstGeom prst="rect">
            <a:avLst/>
          </a:prstGeom>
        </p:spPr>
      </p:pic>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41373" y="332889"/>
            <a:ext cx="1828799" cy="2870267"/>
          </a:xfrm>
          <a:prstGeom prst="rect">
            <a:avLst/>
          </a:prstGeom>
        </p:spPr>
      </p:pic>
      <p:sp>
        <p:nvSpPr>
          <p:cNvPr id="8" name="ZoneTexte 7"/>
          <p:cNvSpPr txBox="1"/>
          <p:nvPr/>
        </p:nvSpPr>
        <p:spPr>
          <a:xfrm>
            <a:off x="121186" y="3485565"/>
            <a:ext cx="7799942" cy="2862322"/>
          </a:xfrm>
          <a:prstGeom prst="rect">
            <a:avLst/>
          </a:prstGeom>
          <a:noFill/>
        </p:spPr>
        <p:txBody>
          <a:bodyPr wrap="square" rtlCol="0">
            <a:spAutoFit/>
          </a:bodyPr>
          <a:lstStyle/>
          <a:p>
            <a:pPr algn="just"/>
            <a:r>
              <a:rPr lang="fr-FR" sz="1200" dirty="0">
                <a:solidFill>
                  <a:srgbClr val="002060"/>
                </a:solidFill>
              </a:rPr>
              <a:t>La menace majeure pour </a:t>
            </a:r>
            <a:r>
              <a:rPr lang="fr-FR" sz="1200" i="1" dirty="0">
                <a:solidFill>
                  <a:srgbClr val="002060"/>
                </a:solidFill>
              </a:rPr>
              <a:t>Dalbergia </a:t>
            </a:r>
            <a:r>
              <a:rPr lang="fr-FR" sz="1200" i="1" dirty="0" err="1" smtClean="0">
                <a:solidFill>
                  <a:srgbClr val="002060"/>
                </a:solidFill>
              </a:rPr>
              <a:t>andapensis</a:t>
            </a:r>
            <a:r>
              <a:rPr lang="fr-FR" sz="1200" i="1" dirty="0" smtClean="0">
                <a:solidFill>
                  <a:srgbClr val="002060"/>
                </a:solidFill>
              </a:rPr>
              <a:t>, </a:t>
            </a:r>
            <a:r>
              <a:rPr lang="fr-FR" sz="1200" dirty="0" smtClean="0">
                <a:solidFill>
                  <a:srgbClr val="002060"/>
                </a:solidFill>
              </a:rPr>
              <a:t>espèce</a:t>
            </a:r>
            <a:r>
              <a:rPr lang="fr-FR" sz="1200" i="1" dirty="0" smtClean="0">
                <a:solidFill>
                  <a:srgbClr val="002060"/>
                </a:solidFill>
              </a:rPr>
              <a:t> </a:t>
            </a:r>
            <a:r>
              <a:rPr lang="fr-FR" sz="1200" dirty="0" smtClean="0">
                <a:solidFill>
                  <a:srgbClr val="002060"/>
                </a:solidFill>
              </a:rPr>
              <a:t>endémique </a:t>
            </a:r>
            <a:r>
              <a:rPr lang="fr-FR" sz="1200" dirty="0">
                <a:solidFill>
                  <a:srgbClr val="002060"/>
                </a:solidFill>
              </a:rPr>
              <a:t>à </a:t>
            </a:r>
            <a:r>
              <a:rPr lang="fr-FR" sz="1200" dirty="0" smtClean="0">
                <a:solidFill>
                  <a:srgbClr val="002060"/>
                </a:solidFill>
              </a:rPr>
              <a:t>Madagascar, est </a:t>
            </a:r>
            <a:r>
              <a:rPr lang="fr-FR" sz="1200" dirty="0">
                <a:solidFill>
                  <a:srgbClr val="002060"/>
                </a:solidFill>
              </a:rPr>
              <a:t>la déforestation rapide de la forêt humide dans lequel il se reproduit. Le pâturage du bétail, les abattis-brûlis [la culture sur brûlis], les feux de brousse incontrôlés , la production de charbon de bois et l'exploitation forestière pour l’ébène et le bois de rose, sont les facteurs communs du processus du déboisement à l’origine de sa disparition</a:t>
            </a:r>
            <a:r>
              <a:rPr lang="fr-FR" sz="1200" dirty="0" smtClean="0">
                <a:solidFill>
                  <a:srgbClr val="002060"/>
                </a:solidFill>
              </a:rPr>
              <a:t>.</a:t>
            </a:r>
          </a:p>
          <a:p>
            <a:pPr algn="just"/>
            <a:r>
              <a:rPr lang="fr-FR" sz="1200" dirty="0" smtClean="0">
                <a:solidFill>
                  <a:srgbClr val="002060"/>
                </a:solidFill>
              </a:rPr>
              <a:t>Bien </a:t>
            </a:r>
            <a:r>
              <a:rPr lang="fr-FR" sz="1200" dirty="0">
                <a:solidFill>
                  <a:srgbClr val="002060"/>
                </a:solidFill>
              </a:rPr>
              <a:t>que </a:t>
            </a:r>
            <a:r>
              <a:rPr lang="fr-FR" sz="1200" i="1" dirty="0">
                <a:solidFill>
                  <a:srgbClr val="002060"/>
                </a:solidFill>
              </a:rPr>
              <a:t>D. </a:t>
            </a:r>
            <a:r>
              <a:rPr lang="fr-FR" sz="1200" i="1" dirty="0" err="1">
                <a:solidFill>
                  <a:srgbClr val="002060"/>
                </a:solidFill>
              </a:rPr>
              <a:t>andapensis</a:t>
            </a:r>
            <a:r>
              <a:rPr lang="fr-FR" sz="1200" i="1" dirty="0">
                <a:solidFill>
                  <a:srgbClr val="002060"/>
                </a:solidFill>
              </a:rPr>
              <a:t> </a:t>
            </a:r>
            <a:r>
              <a:rPr lang="fr-FR" sz="1200" dirty="0">
                <a:solidFill>
                  <a:srgbClr val="002060"/>
                </a:solidFill>
              </a:rPr>
              <a:t>est connu pour se </a:t>
            </a:r>
            <a:r>
              <a:rPr lang="fr-FR" sz="1200" dirty="0" smtClean="0">
                <a:solidFill>
                  <a:srgbClr val="002060"/>
                </a:solidFill>
              </a:rPr>
              <a:t>reproduire </a:t>
            </a:r>
            <a:r>
              <a:rPr lang="fr-FR" sz="1200" dirty="0">
                <a:solidFill>
                  <a:srgbClr val="002060"/>
                </a:solidFill>
              </a:rPr>
              <a:t>dans une zone protégée (Parc National de </a:t>
            </a:r>
            <a:r>
              <a:rPr lang="fr-FR" sz="1200" dirty="0" err="1">
                <a:solidFill>
                  <a:srgbClr val="002060"/>
                </a:solidFill>
              </a:rPr>
              <a:t>Marojejy</a:t>
            </a:r>
            <a:r>
              <a:rPr lang="fr-FR" sz="1200" dirty="0">
                <a:solidFill>
                  <a:srgbClr val="002060"/>
                </a:solidFill>
              </a:rPr>
              <a:t>), l'exploitation forestière illégale demeure un risque élevé. De plus amples recherches </a:t>
            </a:r>
            <a:r>
              <a:rPr lang="fr-FR" sz="1200" dirty="0" smtClean="0">
                <a:solidFill>
                  <a:srgbClr val="002060"/>
                </a:solidFill>
              </a:rPr>
              <a:t>seraient </a:t>
            </a:r>
            <a:r>
              <a:rPr lang="fr-FR" sz="1200" dirty="0">
                <a:solidFill>
                  <a:srgbClr val="002060"/>
                </a:solidFill>
              </a:rPr>
              <a:t>nécessaires pour déterminer l'étendue des populations restantes de cette espèce, </a:t>
            </a:r>
            <a:r>
              <a:rPr lang="fr-FR" sz="1200" dirty="0" smtClean="0">
                <a:solidFill>
                  <a:srgbClr val="002060"/>
                </a:solidFill>
              </a:rPr>
              <a:t>afin de pouvoir </a:t>
            </a:r>
            <a:r>
              <a:rPr lang="fr-FR" sz="1200" dirty="0">
                <a:solidFill>
                  <a:srgbClr val="002060"/>
                </a:solidFill>
              </a:rPr>
              <a:t>produire des recommandations pour sa protection</a:t>
            </a:r>
            <a:r>
              <a:rPr lang="fr-FR" sz="1200" dirty="0" smtClean="0">
                <a:solidFill>
                  <a:srgbClr val="002060"/>
                </a:solidFill>
              </a:rPr>
              <a:t>.</a:t>
            </a:r>
          </a:p>
          <a:p>
            <a:pPr algn="just"/>
            <a:r>
              <a:rPr lang="fr-FR" sz="1200" i="1" dirty="0">
                <a:solidFill>
                  <a:srgbClr val="002060"/>
                </a:solidFill>
              </a:rPr>
              <a:t>Dalbergia </a:t>
            </a:r>
            <a:r>
              <a:rPr lang="fr-FR" sz="1200" i="1" dirty="0" err="1">
                <a:solidFill>
                  <a:srgbClr val="002060"/>
                </a:solidFill>
              </a:rPr>
              <a:t>andapensis</a:t>
            </a:r>
            <a:r>
              <a:rPr lang="fr-FR" sz="1200" i="1" dirty="0">
                <a:solidFill>
                  <a:srgbClr val="002060"/>
                </a:solidFill>
              </a:rPr>
              <a:t> </a:t>
            </a:r>
            <a:r>
              <a:rPr lang="fr-FR" sz="1200" dirty="0">
                <a:solidFill>
                  <a:srgbClr val="002060"/>
                </a:solidFill>
              </a:rPr>
              <a:t>est surveillé dans le cadre de </a:t>
            </a:r>
            <a:r>
              <a:rPr lang="fr-FR" sz="1200" dirty="0" smtClean="0">
                <a:solidFill>
                  <a:srgbClr val="002060"/>
                </a:solidFill>
              </a:rPr>
              <a:t>l</a:t>
            </a:r>
            <a:r>
              <a:rPr lang="fr-FR" sz="1200" dirty="0">
                <a:solidFill>
                  <a:srgbClr val="002060"/>
                </a:solidFill>
              </a:rPr>
              <a:t>a</a:t>
            </a:r>
            <a:r>
              <a:rPr lang="fr-FR" sz="1200" dirty="0" smtClean="0">
                <a:solidFill>
                  <a:srgbClr val="002060"/>
                </a:solidFill>
              </a:rPr>
              <a:t> </a:t>
            </a:r>
            <a:r>
              <a:rPr lang="fr-FR" sz="1200" dirty="0">
                <a:solidFill>
                  <a:srgbClr val="002060"/>
                </a:solidFill>
              </a:rPr>
              <a:t>Liste Rouge </a:t>
            </a:r>
            <a:r>
              <a:rPr lang="fr-FR" sz="1200" dirty="0" smtClean="0">
                <a:solidFill>
                  <a:srgbClr val="002060"/>
                </a:solidFill>
              </a:rPr>
              <a:t>de l’UICN </a:t>
            </a:r>
            <a:r>
              <a:rPr lang="fr-FR" sz="1200" dirty="0">
                <a:solidFill>
                  <a:srgbClr val="002060"/>
                </a:solidFill>
              </a:rPr>
              <a:t>pour les </a:t>
            </a:r>
            <a:r>
              <a:rPr lang="fr-FR" sz="1200" dirty="0" smtClean="0">
                <a:solidFill>
                  <a:srgbClr val="002060"/>
                </a:solidFill>
              </a:rPr>
              <a:t>plantes. L'espèce </a:t>
            </a:r>
            <a:r>
              <a:rPr lang="fr-FR" sz="1200" i="1" dirty="0">
                <a:solidFill>
                  <a:srgbClr val="002060"/>
                </a:solidFill>
              </a:rPr>
              <a:t>Dalbergia </a:t>
            </a:r>
            <a:r>
              <a:rPr lang="fr-FR" sz="1200" i="1" dirty="0" err="1">
                <a:solidFill>
                  <a:srgbClr val="002060"/>
                </a:solidFill>
              </a:rPr>
              <a:t>andapensis</a:t>
            </a:r>
            <a:r>
              <a:rPr lang="fr-FR" sz="1200" i="1" dirty="0">
                <a:solidFill>
                  <a:srgbClr val="002060"/>
                </a:solidFill>
              </a:rPr>
              <a:t> </a:t>
            </a:r>
            <a:r>
              <a:rPr lang="fr-FR" sz="1200" dirty="0" smtClean="0">
                <a:solidFill>
                  <a:srgbClr val="002060"/>
                </a:solidFill>
              </a:rPr>
              <a:t>est </a:t>
            </a:r>
            <a:r>
              <a:rPr lang="fr-FR" sz="1200" dirty="0">
                <a:solidFill>
                  <a:srgbClr val="002060"/>
                </a:solidFill>
              </a:rPr>
              <a:t>restreinte aux régions </a:t>
            </a:r>
            <a:r>
              <a:rPr lang="fr-FR" sz="1200" dirty="0" err="1">
                <a:solidFill>
                  <a:srgbClr val="002060"/>
                </a:solidFill>
              </a:rPr>
              <a:t>Andapa</a:t>
            </a:r>
            <a:r>
              <a:rPr lang="fr-FR" sz="1200" dirty="0">
                <a:solidFill>
                  <a:srgbClr val="002060"/>
                </a:solidFill>
              </a:rPr>
              <a:t> et </a:t>
            </a:r>
            <a:r>
              <a:rPr lang="fr-FR" sz="1200" dirty="0" err="1" smtClean="0">
                <a:solidFill>
                  <a:srgbClr val="002060"/>
                </a:solidFill>
              </a:rPr>
              <a:t>Vohémar</a:t>
            </a:r>
            <a:r>
              <a:rPr lang="fr-FR" sz="1200" dirty="0" smtClean="0">
                <a:solidFill>
                  <a:srgbClr val="002060"/>
                </a:solidFill>
              </a:rPr>
              <a:t> </a:t>
            </a:r>
            <a:r>
              <a:rPr lang="fr-FR" sz="1200" dirty="0">
                <a:solidFill>
                  <a:srgbClr val="002060"/>
                </a:solidFill>
              </a:rPr>
              <a:t>(province d'Antsiranana</a:t>
            </a:r>
            <a:r>
              <a:rPr lang="fr-FR" sz="1200" dirty="0" smtClean="0">
                <a:solidFill>
                  <a:srgbClr val="002060"/>
                </a:solidFill>
              </a:rPr>
              <a:t>). </a:t>
            </a:r>
            <a:r>
              <a:rPr lang="fr-FR" sz="1200" dirty="0"/>
              <a:t> </a:t>
            </a:r>
            <a:r>
              <a:rPr lang="fr-FR" sz="1200" dirty="0" smtClean="0">
                <a:solidFill>
                  <a:srgbClr val="002060"/>
                </a:solidFill>
              </a:rPr>
              <a:t>Il n’existe </a:t>
            </a:r>
            <a:r>
              <a:rPr lang="fr-FR" sz="1200" dirty="0">
                <a:solidFill>
                  <a:srgbClr val="002060"/>
                </a:solidFill>
              </a:rPr>
              <a:t>pas de données précises sur le </a:t>
            </a:r>
            <a:r>
              <a:rPr lang="fr-FR" sz="1200" dirty="0" smtClean="0">
                <a:solidFill>
                  <a:srgbClr val="002060"/>
                </a:solidFill>
              </a:rPr>
              <a:t>nombre d’arbres de sa population. Mais </a:t>
            </a:r>
            <a:r>
              <a:rPr lang="fr-FR" sz="1200" dirty="0">
                <a:solidFill>
                  <a:srgbClr val="002060"/>
                </a:solidFill>
              </a:rPr>
              <a:t>la taille et les tendances de cette espèce </a:t>
            </a:r>
            <a:r>
              <a:rPr lang="fr-FR" sz="1200" dirty="0" smtClean="0">
                <a:solidFill>
                  <a:srgbClr val="002060"/>
                </a:solidFill>
              </a:rPr>
              <a:t>est </a:t>
            </a:r>
            <a:r>
              <a:rPr lang="fr-FR" sz="1200" dirty="0">
                <a:solidFill>
                  <a:srgbClr val="002060"/>
                </a:solidFill>
              </a:rPr>
              <a:t>très </a:t>
            </a:r>
            <a:r>
              <a:rPr lang="fr-FR" sz="1200" dirty="0" smtClean="0">
                <a:solidFill>
                  <a:srgbClr val="002060"/>
                </a:solidFill>
              </a:rPr>
              <a:t>nettement en déclin. </a:t>
            </a:r>
            <a:r>
              <a:rPr lang="fr-FR" sz="1200" dirty="0"/>
              <a:t> </a:t>
            </a:r>
            <a:r>
              <a:rPr lang="fr-FR" sz="1200" dirty="0" smtClean="0">
                <a:solidFill>
                  <a:srgbClr val="002060"/>
                </a:solidFill>
              </a:rPr>
              <a:t>La </a:t>
            </a:r>
            <a:r>
              <a:rPr lang="fr-FR" sz="1200" dirty="0">
                <a:solidFill>
                  <a:srgbClr val="002060"/>
                </a:solidFill>
              </a:rPr>
              <a:t>mesure estimée de l'occurrence (EOO = 3,350 km²) et la zone d'occupation (ZO &lt;27 km²) </a:t>
            </a:r>
            <a:r>
              <a:rPr lang="fr-FR" sz="1200" dirty="0" smtClean="0">
                <a:solidFill>
                  <a:srgbClr val="002060"/>
                </a:solidFill>
              </a:rPr>
              <a:t>atteignent </a:t>
            </a:r>
            <a:r>
              <a:rPr lang="fr-FR" sz="1200" dirty="0">
                <a:solidFill>
                  <a:srgbClr val="002060"/>
                </a:solidFill>
              </a:rPr>
              <a:t>les seuils pour une catégorie menacés</a:t>
            </a:r>
            <a:r>
              <a:rPr lang="fr-FR" sz="1200" dirty="0" smtClean="0">
                <a:solidFill>
                  <a:srgbClr val="002060"/>
                </a:solidFill>
              </a:rPr>
              <a:t> (source : UICN </a:t>
            </a:r>
            <a:r>
              <a:rPr lang="fr-FR" sz="1200" dirty="0" err="1" smtClean="0">
                <a:solidFill>
                  <a:srgbClr val="002060"/>
                </a:solidFill>
              </a:rPr>
              <a:t>Red</a:t>
            </a:r>
            <a:r>
              <a:rPr lang="fr-FR" sz="1200" dirty="0" smtClean="0">
                <a:solidFill>
                  <a:srgbClr val="002060"/>
                </a:solidFill>
              </a:rPr>
              <a:t> </a:t>
            </a:r>
            <a:r>
              <a:rPr lang="fr-FR" sz="1200" dirty="0" err="1" smtClean="0">
                <a:solidFill>
                  <a:srgbClr val="002060"/>
                </a:solidFill>
              </a:rPr>
              <a:t>list</a:t>
            </a:r>
            <a:r>
              <a:rPr lang="fr-FR" sz="1200" dirty="0" smtClean="0">
                <a:solidFill>
                  <a:srgbClr val="002060"/>
                </a:solidFill>
              </a:rPr>
              <a:t>).</a:t>
            </a:r>
            <a:r>
              <a:rPr lang="fr-FR" sz="1200" dirty="0">
                <a:solidFill>
                  <a:srgbClr val="002060"/>
                </a:solidFill>
              </a:rPr>
              <a:t> </a:t>
            </a:r>
            <a:r>
              <a:rPr lang="fr-FR" sz="1200" dirty="0" smtClean="0">
                <a:solidFill>
                  <a:srgbClr val="002060"/>
                </a:solidFill>
              </a:rPr>
              <a:t>Source </a:t>
            </a:r>
            <a:r>
              <a:rPr lang="fr-FR" sz="1200" dirty="0">
                <a:solidFill>
                  <a:srgbClr val="002060"/>
                </a:solidFill>
              </a:rPr>
              <a:t>: a</a:t>
            </a:r>
            <a:r>
              <a:rPr lang="fr-FR" sz="1200" dirty="0" smtClean="0">
                <a:solidFill>
                  <a:srgbClr val="002060"/>
                </a:solidFill>
              </a:rPr>
              <a:t>) IUCN </a:t>
            </a:r>
            <a:r>
              <a:rPr lang="fr-FR" sz="1200" dirty="0" err="1" smtClean="0">
                <a:solidFill>
                  <a:srgbClr val="002060"/>
                </a:solidFill>
              </a:rPr>
              <a:t>Red</a:t>
            </a:r>
            <a:r>
              <a:rPr lang="fr-FR" sz="1200" dirty="0" smtClean="0">
                <a:solidFill>
                  <a:srgbClr val="002060"/>
                </a:solidFill>
              </a:rPr>
              <a:t> </a:t>
            </a:r>
            <a:r>
              <a:rPr lang="fr-FR" sz="1200" dirty="0" err="1" smtClean="0">
                <a:solidFill>
                  <a:srgbClr val="002060"/>
                </a:solidFill>
              </a:rPr>
              <a:t>list</a:t>
            </a:r>
            <a:r>
              <a:rPr lang="fr-FR" sz="1200" dirty="0" smtClean="0">
                <a:solidFill>
                  <a:srgbClr val="002060"/>
                </a:solidFill>
              </a:rPr>
              <a:t>, </a:t>
            </a:r>
            <a:r>
              <a:rPr lang="fr-FR" sz="1200" u="sng" dirty="0">
                <a:hlinkClick r:id="rId5"/>
              </a:rPr>
              <a:t>http://www.iucnredlist.org/details/38156/0</a:t>
            </a:r>
            <a:endParaRPr lang="fr-FR" sz="1200" u="sng" dirty="0"/>
          </a:p>
          <a:p>
            <a:pPr algn="just"/>
            <a:r>
              <a:rPr lang="fr-FR" sz="1200" dirty="0">
                <a:solidFill>
                  <a:srgbClr val="002060"/>
                </a:solidFill>
              </a:rPr>
              <a:t>b) </a:t>
            </a:r>
            <a:r>
              <a:rPr lang="fr-FR" sz="1200" i="1" dirty="0">
                <a:solidFill>
                  <a:srgbClr val="002060"/>
                </a:solidFill>
              </a:rPr>
              <a:t>Dalbergia </a:t>
            </a:r>
            <a:r>
              <a:rPr lang="fr-FR" sz="1200" i="1" dirty="0" err="1">
                <a:solidFill>
                  <a:srgbClr val="002060"/>
                </a:solidFill>
              </a:rPr>
              <a:t>andapensis</a:t>
            </a:r>
            <a:r>
              <a:rPr lang="fr-FR" sz="1200" i="1" dirty="0">
                <a:solidFill>
                  <a:srgbClr val="002060"/>
                </a:solidFill>
              </a:rPr>
              <a:t> </a:t>
            </a:r>
            <a:r>
              <a:rPr lang="fr-FR" sz="1200" dirty="0">
                <a:solidFill>
                  <a:srgbClr val="002060"/>
                </a:solidFill>
              </a:rPr>
              <a:t>(</a:t>
            </a:r>
            <a:r>
              <a:rPr lang="fr-FR" sz="1200" dirty="0" err="1">
                <a:solidFill>
                  <a:srgbClr val="002060"/>
                </a:solidFill>
              </a:rPr>
              <a:t>hazovola</a:t>
            </a:r>
            <a:r>
              <a:rPr lang="fr-FR" sz="1200" dirty="0">
                <a:solidFill>
                  <a:srgbClr val="002060"/>
                </a:solidFill>
              </a:rPr>
              <a:t>), </a:t>
            </a:r>
            <a:r>
              <a:rPr lang="fr-FR" sz="1200" dirty="0">
                <a:solidFill>
                  <a:srgbClr val="002060"/>
                </a:solidFill>
                <a:hlinkClick r:id="rId2"/>
              </a:rPr>
              <a:t>http://</a:t>
            </a:r>
            <a:r>
              <a:rPr lang="fr-FR" sz="1200" dirty="0" smtClean="0">
                <a:solidFill>
                  <a:srgbClr val="002060"/>
                </a:solidFill>
                <a:hlinkClick r:id="rId2"/>
              </a:rPr>
              <a:t>www.kew.org/science-conservation/plants-fungi/dalbergia-andapensis-hazovola</a:t>
            </a:r>
            <a:r>
              <a:rPr lang="fr-FR" sz="1200" dirty="0" smtClean="0">
                <a:solidFill>
                  <a:srgbClr val="002060"/>
                </a:solidFill>
              </a:rPr>
              <a:t> </a:t>
            </a:r>
            <a:endParaRPr lang="fr-FR" sz="1200" dirty="0">
              <a:solidFill>
                <a:srgbClr val="002060"/>
              </a:solidFill>
            </a:endParaRPr>
          </a:p>
          <a:p>
            <a:pPr algn="just"/>
            <a:r>
              <a:rPr lang="fr-FR" sz="1200" dirty="0">
                <a:solidFill>
                  <a:srgbClr val="002060"/>
                </a:solidFill>
              </a:rPr>
              <a:t>c) Taxa et noms nouveaux dans le genre </a:t>
            </a:r>
            <a:r>
              <a:rPr lang="fr-FR" sz="1200" i="1" dirty="0">
                <a:solidFill>
                  <a:srgbClr val="002060"/>
                </a:solidFill>
              </a:rPr>
              <a:t>Dalbergia</a:t>
            </a:r>
            <a:r>
              <a:rPr lang="fr-FR" sz="1200" dirty="0">
                <a:solidFill>
                  <a:srgbClr val="002060"/>
                </a:solidFill>
              </a:rPr>
              <a:t> (</a:t>
            </a:r>
            <a:r>
              <a:rPr lang="fr-FR" sz="1200" dirty="0" err="1">
                <a:solidFill>
                  <a:srgbClr val="002060"/>
                </a:solidFill>
              </a:rPr>
              <a:t>Papilionaceae</a:t>
            </a:r>
            <a:r>
              <a:rPr lang="fr-FR" sz="1200" dirty="0">
                <a:solidFill>
                  <a:srgbClr val="002060"/>
                </a:solidFill>
              </a:rPr>
              <a:t>) à Madagascar et aux Comores, J. Bosser &amp; R. </a:t>
            </a:r>
            <a:r>
              <a:rPr lang="fr-FR" sz="1200" dirty="0" smtClean="0">
                <a:solidFill>
                  <a:srgbClr val="002060"/>
                </a:solidFill>
              </a:rPr>
              <a:t>Rabevohitra</a:t>
            </a:r>
            <a:r>
              <a:rPr lang="fr-FR" sz="1200" dirty="0">
                <a:solidFill>
                  <a:srgbClr val="002060"/>
                </a:solidFill>
              </a:rPr>
              <a:t> </a:t>
            </a:r>
            <a:r>
              <a:rPr lang="fr-FR" sz="1200" dirty="0" smtClean="0">
                <a:solidFill>
                  <a:srgbClr val="002060"/>
                </a:solidFill>
              </a:rPr>
              <a:t>(voir bibliographie, à la fin de ce document).</a:t>
            </a:r>
            <a:endParaRPr lang="fr-FR" sz="1200" dirty="0">
              <a:solidFill>
                <a:srgbClr val="002060"/>
              </a:solidFill>
            </a:endParaRPr>
          </a:p>
        </p:txBody>
      </p:sp>
      <p:sp>
        <p:nvSpPr>
          <p:cNvPr id="12" name="ZoneTexte 11"/>
          <p:cNvSpPr txBox="1"/>
          <p:nvPr/>
        </p:nvSpPr>
        <p:spPr>
          <a:xfrm>
            <a:off x="121187" y="1435217"/>
            <a:ext cx="10124502" cy="2123658"/>
          </a:xfrm>
          <a:prstGeom prst="rect">
            <a:avLst/>
          </a:prstGeom>
          <a:noFill/>
        </p:spPr>
        <p:txBody>
          <a:bodyPr wrap="square" rtlCol="0">
            <a:spAutoFit/>
          </a:bodyPr>
          <a:lstStyle/>
          <a:p>
            <a:r>
              <a:rPr lang="fr-FR" dirty="0" smtClean="0">
                <a:solidFill>
                  <a:srgbClr val="002060"/>
                </a:solidFill>
              </a:rPr>
              <a:t>Petit arbre, rare, </a:t>
            </a:r>
            <a:r>
              <a:rPr lang="fr-FR" dirty="0">
                <a:solidFill>
                  <a:srgbClr val="002060"/>
                </a:solidFill>
              </a:rPr>
              <a:t>haut de 8-10 </a:t>
            </a:r>
            <a:r>
              <a:rPr lang="fr-FR" dirty="0" smtClean="0">
                <a:solidFill>
                  <a:srgbClr val="002060"/>
                </a:solidFill>
              </a:rPr>
              <a:t>m, </a:t>
            </a:r>
            <a:r>
              <a:rPr lang="fr-FR" dirty="0">
                <a:solidFill>
                  <a:srgbClr val="002060"/>
                </a:solidFill>
              </a:rPr>
              <a:t>de la forêt sempervirente du NE de l'île, entre 400 et 1000 m d'altitude, </a:t>
            </a:r>
            <a:r>
              <a:rPr lang="fr-FR" i="1" dirty="0">
                <a:solidFill>
                  <a:srgbClr val="002060"/>
                </a:solidFill>
              </a:rPr>
              <a:t>de </a:t>
            </a:r>
            <a:r>
              <a:rPr lang="fr-FR" dirty="0">
                <a:solidFill>
                  <a:srgbClr val="002060"/>
                </a:solidFill>
              </a:rPr>
              <a:t>la </a:t>
            </a:r>
            <a:r>
              <a:rPr lang="fr-FR" dirty="0" smtClean="0">
                <a:solidFill>
                  <a:srgbClr val="002060"/>
                </a:solidFill>
              </a:rPr>
              <a:t>région SAVA </a:t>
            </a:r>
            <a:r>
              <a:rPr lang="fr-FR" dirty="0">
                <a:solidFill>
                  <a:srgbClr val="002060"/>
                </a:solidFill>
              </a:rPr>
              <a:t>d'</a:t>
            </a:r>
            <a:r>
              <a:rPr lang="fr-FR" dirty="0" err="1">
                <a:solidFill>
                  <a:srgbClr val="002060"/>
                </a:solidFill>
              </a:rPr>
              <a:t>Andapa</a:t>
            </a:r>
            <a:r>
              <a:rPr lang="fr-FR" dirty="0">
                <a:solidFill>
                  <a:srgbClr val="002060"/>
                </a:solidFill>
              </a:rPr>
              <a:t> et de </a:t>
            </a:r>
            <a:r>
              <a:rPr lang="fr-FR" dirty="0" err="1" smtClean="0">
                <a:solidFill>
                  <a:srgbClr val="002060"/>
                </a:solidFill>
              </a:rPr>
              <a:t>Vohémar</a:t>
            </a:r>
            <a:r>
              <a:rPr lang="fr-FR" dirty="0" smtClean="0">
                <a:solidFill>
                  <a:srgbClr val="002060"/>
                </a:solidFill>
              </a:rPr>
              <a:t> (Nord-Est). </a:t>
            </a:r>
            <a:r>
              <a:rPr lang="fr-FR" dirty="0">
                <a:solidFill>
                  <a:srgbClr val="002060"/>
                </a:solidFill>
              </a:rPr>
              <a:t>Floraison en novembre à février</a:t>
            </a:r>
            <a:r>
              <a:rPr lang="fr-FR" dirty="0" smtClean="0">
                <a:solidFill>
                  <a:srgbClr val="002060"/>
                </a:solidFill>
              </a:rPr>
              <a:t>.</a:t>
            </a:r>
          </a:p>
          <a:p>
            <a:r>
              <a:rPr lang="fr-FR" dirty="0" smtClean="0">
                <a:solidFill>
                  <a:srgbClr val="002060"/>
                </a:solidFill>
              </a:rPr>
              <a:t>Noms vernaculaire : </a:t>
            </a:r>
            <a:r>
              <a:rPr lang="fr-FR" dirty="0" err="1" smtClean="0">
                <a:solidFill>
                  <a:srgbClr val="002060"/>
                </a:solidFill>
              </a:rPr>
              <a:t>Hazovola</a:t>
            </a:r>
            <a:r>
              <a:rPr lang="fr-FR" dirty="0">
                <a:solidFill>
                  <a:srgbClr val="002060"/>
                </a:solidFill>
              </a:rPr>
              <a:t>,</a:t>
            </a:r>
            <a:r>
              <a:rPr lang="fr-FR" dirty="0" smtClean="0">
                <a:solidFill>
                  <a:srgbClr val="002060"/>
                </a:solidFill>
              </a:rPr>
              <a:t> </a:t>
            </a:r>
            <a:r>
              <a:rPr lang="fr-FR" dirty="0" err="1">
                <a:solidFill>
                  <a:srgbClr val="002060"/>
                </a:solidFill>
              </a:rPr>
              <a:t>Sovoka</a:t>
            </a:r>
            <a:r>
              <a:rPr lang="fr-FR" dirty="0">
                <a:solidFill>
                  <a:srgbClr val="002060"/>
                </a:solidFill>
              </a:rPr>
              <a:t> (</a:t>
            </a:r>
            <a:r>
              <a:rPr lang="fr-FR" dirty="0" err="1">
                <a:solidFill>
                  <a:srgbClr val="002060"/>
                </a:solidFill>
              </a:rPr>
              <a:t>Andapa</a:t>
            </a:r>
            <a:r>
              <a:rPr lang="fr-FR" dirty="0" smtClean="0">
                <a:solidFill>
                  <a:srgbClr val="002060"/>
                </a:solidFill>
              </a:rPr>
              <a:t>).</a:t>
            </a:r>
          </a:p>
          <a:p>
            <a:r>
              <a:rPr lang="fr-FR" dirty="0" smtClean="0">
                <a:solidFill>
                  <a:srgbClr val="002060"/>
                </a:solidFill>
              </a:rPr>
              <a:t>Statut UICN : </a:t>
            </a:r>
            <a:r>
              <a:rPr lang="fr-FR" dirty="0" err="1" smtClean="0">
                <a:solidFill>
                  <a:srgbClr val="FF0000"/>
                </a:solidFill>
              </a:rPr>
              <a:t>Endangered</a:t>
            </a:r>
            <a:r>
              <a:rPr lang="fr-FR" dirty="0" smtClean="0"/>
              <a:t> </a:t>
            </a:r>
            <a:r>
              <a:rPr lang="fr-FR" dirty="0">
                <a:solidFill>
                  <a:srgbClr val="002060"/>
                </a:solidFill>
              </a:rPr>
              <a:t>B1ab (iii) +2 ab (iii) </a:t>
            </a:r>
            <a:r>
              <a:rPr lang="fr-FR" u="sng" dirty="0">
                <a:hlinkClick r:id="rId6"/>
              </a:rPr>
              <a:t>ver 3.1</a:t>
            </a:r>
            <a:r>
              <a:rPr lang="fr-FR" dirty="0"/>
              <a:t> </a:t>
            </a:r>
            <a:r>
              <a:rPr lang="fr-FR" dirty="0">
                <a:solidFill>
                  <a:srgbClr val="002060"/>
                </a:solidFill>
              </a:rPr>
              <a:t>(</a:t>
            </a:r>
            <a:r>
              <a:rPr lang="fr-FR" dirty="0">
                <a:solidFill>
                  <a:srgbClr val="FF0000"/>
                </a:solidFill>
              </a:rPr>
              <a:t>en </a:t>
            </a:r>
            <a:r>
              <a:rPr lang="fr-FR" dirty="0" smtClean="0">
                <a:solidFill>
                  <a:srgbClr val="FF0000"/>
                </a:solidFill>
              </a:rPr>
              <a:t>danger – en voie </a:t>
            </a:r>
            <a:r>
              <a:rPr lang="fr-FR" dirty="0">
                <a:solidFill>
                  <a:srgbClr val="FF0000"/>
                </a:solidFill>
              </a:rPr>
              <a:t>de disparition</a:t>
            </a:r>
            <a:r>
              <a:rPr lang="fr-FR" dirty="0" smtClean="0">
                <a:solidFill>
                  <a:srgbClr val="002060"/>
                </a:solidFill>
              </a:rPr>
              <a:t>) (2012).</a:t>
            </a:r>
            <a:endParaRPr lang="fr-FR" sz="1200" dirty="0" smtClean="0">
              <a:solidFill>
                <a:srgbClr val="002060"/>
              </a:solidFill>
            </a:endParaRPr>
          </a:p>
          <a:p>
            <a:pPr algn="just"/>
            <a:endParaRPr lang="fr-FR" sz="1200" dirty="0" smtClean="0">
              <a:solidFill>
                <a:srgbClr val="002060"/>
              </a:solidFill>
            </a:endParaRPr>
          </a:p>
          <a:p>
            <a:pPr algn="just"/>
            <a:r>
              <a:rPr lang="fr-FR" sz="1200" dirty="0" smtClean="0">
                <a:solidFill>
                  <a:srgbClr val="002060"/>
                </a:solidFill>
              </a:rPr>
              <a:t>Par </a:t>
            </a:r>
            <a:r>
              <a:rPr lang="fr-FR" sz="1200" dirty="0">
                <a:solidFill>
                  <a:srgbClr val="002060"/>
                </a:solidFill>
              </a:rPr>
              <a:t>ses feuilles et les courtes inflorescences axillaires, cette espèce rappelle </a:t>
            </a:r>
            <a:r>
              <a:rPr lang="fr-FR" sz="1200" i="1" dirty="0">
                <a:solidFill>
                  <a:srgbClr val="002060"/>
                </a:solidFill>
              </a:rPr>
              <a:t>D. </a:t>
            </a:r>
            <a:r>
              <a:rPr lang="fr-FR" sz="1200" i="1" dirty="0" err="1">
                <a:solidFill>
                  <a:srgbClr val="002060"/>
                </a:solidFill>
              </a:rPr>
              <a:t>bathiei</a:t>
            </a:r>
            <a:r>
              <a:rPr lang="fr-FR" sz="1200" i="1" dirty="0">
                <a:solidFill>
                  <a:srgbClr val="002060"/>
                </a:solidFill>
              </a:rPr>
              <a:t> </a:t>
            </a:r>
            <a:r>
              <a:rPr lang="fr-FR" sz="1200" dirty="0">
                <a:solidFill>
                  <a:srgbClr val="002060"/>
                </a:solidFill>
              </a:rPr>
              <a:t>R. </a:t>
            </a:r>
            <a:r>
              <a:rPr lang="fr-FR" sz="1200" dirty="0" err="1">
                <a:solidFill>
                  <a:srgbClr val="002060"/>
                </a:solidFill>
              </a:rPr>
              <a:t>Vig</a:t>
            </a:r>
            <a:r>
              <a:rPr lang="fr-FR" sz="1200" dirty="0">
                <a:solidFill>
                  <a:srgbClr val="002060"/>
                </a:solidFill>
              </a:rPr>
              <a:t>. mais les fleurs sont nettement plus grandes avec un calice de forme différente ayant le lobe carénai nettement plus développé et plus long que les autres. Les fruits sont aussi différents, à péricarpe plus mince, finement nervé-réticulé, la réticulation proéminente au-dessus de la graine ; le péricarpe est plus épais et lisse à maturité chez </a:t>
            </a:r>
            <a:r>
              <a:rPr lang="fr-FR" sz="1200" i="1" dirty="0">
                <a:solidFill>
                  <a:srgbClr val="002060"/>
                </a:solidFill>
              </a:rPr>
              <a:t>D. </a:t>
            </a:r>
            <a:r>
              <a:rPr lang="fr-FR" sz="1200" i="1" dirty="0" err="1">
                <a:solidFill>
                  <a:srgbClr val="002060"/>
                </a:solidFill>
              </a:rPr>
              <a:t>bathiei</a:t>
            </a:r>
            <a:r>
              <a:rPr lang="fr-FR" sz="1200" i="1" dirty="0">
                <a:solidFill>
                  <a:srgbClr val="002060"/>
                </a:solidFill>
              </a:rPr>
              <a:t>. </a:t>
            </a:r>
            <a:r>
              <a:rPr lang="fr-FR" sz="1200" dirty="0">
                <a:solidFill>
                  <a:srgbClr val="002060"/>
                </a:solidFill>
              </a:rPr>
              <a:t>La fleur rappelle un </a:t>
            </a:r>
            <a:r>
              <a:rPr lang="fr-FR" sz="1200" b="1" i="1" dirty="0">
                <a:solidFill>
                  <a:srgbClr val="002060"/>
                </a:solidFill>
              </a:rPr>
              <a:t>peu </a:t>
            </a:r>
            <a:r>
              <a:rPr lang="fr-FR" sz="1200" dirty="0">
                <a:solidFill>
                  <a:srgbClr val="002060"/>
                </a:solidFill>
              </a:rPr>
              <a:t>celle de </a:t>
            </a:r>
            <a:r>
              <a:rPr lang="fr-FR" sz="1200" i="1" dirty="0">
                <a:solidFill>
                  <a:srgbClr val="002060"/>
                </a:solidFill>
              </a:rPr>
              <a:t>D. </a:t>
            </a:r>
            <a:r>
              <a:rPr lang="fr-FR" sz="1200" i="1" dirty="0" err="1">
                <a:solidFill>
                  <a:srgbClr val="002060"/>
                </a:solidFill>
              </a:rPr>
              <a:t>madagascariensis</a:t>
            </a:r>
            <a:r>
              <a:rPr lang="fr-FR" sz="1200" i="1" dirty="0">
                <a:solidFill>
                  <a:srgbClr val="002060"/>
                </a:solidFill>
              </a:rPr>
              <a:t> </a:t>
            </a:r>
            <a:r>
              <a:rPr lang="fr-FR" sz="1200" dirty="0" err="1">
                <a:solidFill>
                  <a:srgbClr val="002060"/>
                </a:solidFill>
              </a:rPr>
              <a:t>Vatke</a:t>
            </a:r>
            <a:r>
              <a:rPr lang="fr-FR" sz="1200" dirty="0">
                <a:solidFill>
                  <a:srgbClr val="002060"/>
                </a:solidFill>
              </a:rPr>
              <a:t> mais cette espèce a des feuilles plus grandes, généralement à grandes folioles et des fruits beaucoup plus grands.</a:t>
            </a:r>
            <a:endParaRPr lang="fr-FR" sz="1200" dirty="0" smtClean="0">
              <a:solidFill>
                <a:srgbClr val="002060"/>
              </a:solidFill>
            </a:endParaRPr>
          </a:p>
        </p:txBody>
      </p:sp>
      <p:pic>
        <p:nvPicPr>
          <p:cNvPr id="13" name="Image 12"/>
          <p:cNvPicPr>
            <a:picLocks noChangeAspect="1"/>
          </p:cNvPicPr>
          <p:nvPr/>
        </p:nvPicPr>
        <p:blipFill>
          <a:blip r:embed="rId7"/>
          <a:stretch>
            <a:fillRect/>
          </a:stretch>
        </p:blipFill>
        <p:spPr>
          <a:xfrm>
            <a:off x="6280074" y="1025642"/>
            <a:ext cx="400050" cy="409575"/>
          </a:xfrm>
          <a:prstGeom prst="rect">
            <a:avLst/>
          </a:prstGeom>
        </p:spPr>
      </p:pic>
      <p:sp>
        <p:nvSpPr>
          <p:cNvPr id="14" name="ZoneTexte 13"/>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36724014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88135" y="172123"/>
            <a:ext cx="481021" cy="269203"/>
          </a:xfrm>
        </p:spPr>
        <p:txBody>
          <a:bodyPr/>
          <a:lstStyle/>
          <a:p>
            <a:fld id="{814B13E8-1059-4FEE-952E-0153852B3488}" type="slidenum">
              <a:rPr lang="fr-FR" smtClean="0"/>
              <a:t>5</a:t>
            </a:fld>
            <a:endParaRPr lang="fr-FR" dirty="0"/>
          </a:p>
        </p:txBody>
      </p:sp>
      <p:sp>
        <p:nvSpPr>
          <p:cNvPr id="4" name="ZoneTexte 3"/>
          <p:cNvSpPr txBox="1"/>
          <p:nvPr/>
        </p:nvSpPr>
        <p:spPr>
          <a:xfrm>
            <a:off x="158984" y="432814"/>
            <a:ext cx="2048381" cy="369332"/>
          </a:xfrm>
          <a:prstGeom prst="rect">
            <a:avLst/>
          </a:prstGeom>
          <a:noFill/>
        </p:spPr>
        <p:txBody>
          <a:bodyPr wrap="none" rtlCol="0">
            <a:spAutoFit/>
          </a:bodyPr>
          <a:lstStyle/>
          <a:p>
            <a:r>
              <a:rPr lang="fr-FR" b="1" dirty="0" smtClean="0">
                <a:solidFill>
                  <a:srgbClr val="008000"/>
                </a:solidFill>
              </a:rPr>
              <a:t>0. Sommaire (suite)</a:t>
            </a:r>
            <a:endParaRPr lang="fr-FR" b="1" dirty="0">
              <a:solidFill>
                <a:srgbClr val="008000"/>
              </a:solidFill>
            </a:endParaRPr>
          </a:p>
        </p:txBody>
      </p:sp>
      <p:sp>
        <p:nvSpPr>
          <p:cNvPr id="15" name="ZoneTexte 14"/>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2" name="Rectangle 1"/>
          <p:cNvSpPr/>
          <p:nvPr/>
        </p:nvSpPr>
        <p:spPr>
          <a:xfrm>
            <a:off x="158984" y="923560"/>
            <a:ext cx="10602277" cy="5262979"/>
          </a:xfrm>
          <a:prstGeom prst="rect">
            <a:avLst/>
          </a:prstGeom>
        </p:spPr>
        <p:txBody>
          <a:bodyPr wrap="square">
            <a:spAutoFit/>
          </a:bodyPr>
          <a:lstStyle/>
          <a:p>
            <a:r>
              <a:rPr lang="fr-FR" sz="1400" dirty="0" smtClean="0">
                <a:solidFill>
                  <a:srgbClr val="008000"/>
                </a:solidFill>
              </a:rPr>
              <a:t>A</a:t>
            </a:r>
            <a:r>
              <a:rPr lang="fr-FR" sz="1400" dirty="0">
                <a:solidFill>
                  <a:srgbClr val="008000"/>
                </a:solidFill>
              </a:rPr>
              <a:t>. </a:t>
            </a:r>
            <a:r>
              <a:rPr lang="fr-FR" sz="1400" u="sng" dirty="0">
                <a:solidFill>
                  <a:srgbClr val="008000"/>
                </a:solidFill>
              </a:rPr>
              <a:t>Annexes</a:t>
            </a:r>
          </a:p>
          <a:p>
            <a:endParaRPr lang="fr-FR" sz="1400" dirty="0" smtClean="0">
              <a:solidFill>
                <a:srgbClr val="008000"/>
              </a:solidFill>
            </a:endParaRPr>
          </a:p>
          <a:p>
            <a:r>
              <a:rPr lang="fr-FR" sz="1400" dirty="0" smtClean="0">
                <a:solidFill>
                  <a:srgbClr val="008000"/>
                </a:solidFill>
              </a:rPr>
              <a:t>A1</a:t>
            </a:r>
            <a:r>
              <a:rPr lang="fr-FR" sz="1400" dirty="0">
                <a:solidFill>
                  <a:srgbClr val="008000"/>
                </a:solidFill>
              </a:rPr>
              <a:t>. Schéma d'implantation d'une pépinière</a:t>
            </a:r>
          </a:p>
          <a:p>
            <a:r>
              <a:rPr lang="fr-FR" sz="1400" dirty="0">
                <a:solidFill>
                  <a:srgbClr val="008000"/>
                </a:solidFill>
              </a:rPr>
              <a:t>A1bis. Devis approximatif pépinière (en supposant le terrain gratuit)</a:t>
            </a:r>
          </a:p>
          <a:p>
            <a:r>
              <a:rPr lang="fr-FR" sz="1400" dirty="0">
                <a:solidFill>
                  <a:srgbClr val="008000"/>
                </a:solidFill>
              </a:rPr>
              <a:t>A1ter. Construction de la </a:t>
            </a:r>
            <a:r>
              <a:rPr lang="fr-FR" sz="1400" dirty="0" smtClean="0">
                <a:solidFill>
                  <a:srgbClr val="008000"/>
                </a:solidFill>
              </a:rPr>
              <a:t>pépinière</a:t>
            </a:r>
          </a:p>
          <a:p>
            <a:r>
              <a:rPr lang="fr-FR" sz="1400" dirty="0" smtClean="0">
                <a:solidFill>
                  <a:srgbClr val="008000"/>
                </a:solidFill>
              </a:rPr>
              <a:t>A1quater</a:t>
            </a:r>
            <a:r>
              <a:rPr lang="fr-FR" sz="1400" dirty="0">
                <a:solidFill>
                  <a:srgbClr val="008000"/>
                </a:solidFill>
              </a:rPr>
              <a:t>. Les outils de la pépinière</a:t>
            </a:r>
          </a:p>
          <a:p>
            <a:r>
              <a:rPr lang="fr-FR" sz="1400" dirty="0">
                <a:solidFill>
                  <a:srgbClr val="008000"/>
                </a:solidFill>
              </a:rPr>
              <a:t>A1quinties. Construction de la pépinière</a:t>
            </a:r>
          </a:p>
          <a:p>
            <a:r>
              <a:rPr lang="fr-FR" sz="1400" dirty="0">
                <a:solidFill>
                  <a:srgbClr val="008000"/>
                </a:solidFill>
              </a:rPr>
              <a:t>A2. Sauver les espèces de bois de rose de Madagascar</a:t>
            </a:r>
          </a:p>
          <a:p>
            <a:r>
              <a:rPr lang="fr-FR" sz="1400" dirty="0">
                <a:solidFill>
                  <a:srgbClr val="008000"/>
                </a:solidFill>
              </a:rPr>
              <a:t>A2.1. Reproduire les Dalbergia malgaches en danger (germination, bouturage, plantation)</a:t>
            </a:r>
          </a:p>
          <a:p>
            <a:r>
              <a:rPr lang="fr-FR" sz="1400" dirty="0">
                <a:solidFill>
                  <a:srgbClr val="008000"/>
                </a:solidFill>
              </a:rPr>
              <a:t>A2.2. Lancer des projet de reforestation</a:t>
            </a:r>
          </a:p>
          <a:p>
            <a:r>
              <a:rPr lang="fr-FR" sz="1400" dirty="0">
                <a:solidFill>
                  <a:srgbClr val="008000"/>
                </a:solidFill>
              </a:rPr>
              <a:t>A2.2bis. Blocages dans le lancement de projet de reforestation</a:t>
            </a:r>
          </a:p>
          <a:p>
            <a:r>
              <a:rPr lang="fr-FR" sz="1400" dirty="0">
                <a:solidFill>
                  <a:srgbClr val="008000"/>
                </a:solidFill>
              </a:rPr>
              <a:t>A2.2ter. Exemple des « Galères » vécues par l’ONG ADEFA et exposées dans ses bulletins </a:t>
            </a:r>
          </a:p>
          <a:p>
            <a:r>
              <a:rPr lang="fr-FR" sz="1400" dirty="0">
                <a:solidFill>
                  <a:srgbClr val="008000"/>
                </a:solidFill>
              </a:rPr>
              <a:t>A2.3. Autres pistes et idées</a:t>
            </a:r>
          </a:p>
          <a:p>
            <a:r>
              <a:rPr lang="fr-FR" sz="1400" dirty="0">
                <a:solidFill>
                  <a:srgbClr val="008000"/>
                </a:solidFill>
              </a:rPr>
              <a:t>A2.4. Pistes de mesures incitatives et conservatoires</a:t>
            </a:r>
          </a:p>
          <a:p>
            <a:r>
              <a:rPr lang="fr-FR" sz="1400" dirty="0">
                <a:solidFill>
                  <a:srgbClr val="008000"/>
                </a:solidFill>
              </a:rPr>
              <a:t>A2.5. Soutenir les ONG environnementales luttant contre le trafic des bois illégaux et pour l’environnement à Madagascar</a:t>
            </a:r>
          </a:p>
          <a:p>
            <a:r>
              <a:rPr lang="fr-FR" sz="1400" dirty="0">
                <a:solidFill>
                  <a:srgbClr val="008000"/>
                </a:solidFill>
              </a:rPr>
              <a:t>A3. Annexe : Aire de répartition de quelques espèces de Dalbergia à Madagascar</a:t>
            </a:r>
          </a:p>
          <a:p>
            <a:r>
              <a:rPr lang="fr-FR" sz="1400" dirty="0">
                <a:solidFill>
                  <a:srgbClr val="008000"/>
                </a:solidFill>
              </a:rPr>
              <a:t>A4. Annexe : Liste des espèces du genre Dalbergia des forêts humides sempervirentes de Madagascar (George </a:t>
            </a:r>
            <a:r>
              <a:rPr lang="fr-FR" sz="1400" dirty="0" err="1">
                <a:solidFill>
                  <a:srgbClr val="008000"/>
                </a:solidFill>
              </a:rPr>
              <a:t>Schatz</a:t>
            </a:r>
            <a:r>
              <a:rPr lang="fr-FR" sz="1400" dirty="0">
                <a:solidFill>
                  <a:srgbClr val="008000"/>
                </a:solidFill>
              </a:rPr>
              <a:t> In litt.)</a:t>
            </a:r>
          </a:p>
          <a:p>
            <a:r>
              <a:rPr lang="fr-FR" sz="1400" dirty="0">
                <a:solidFill>
                  <a:srgbClr val="008000"/>
                </a:solidFill>
              </a:rPr>
              <a:t>A5. Les espèces menacées de Dalbergia (bois de rose) ayant un intérêt commercial à Madagascar</a:t>
            </a:r>
          </a:p>
          <a:p>
            <a:r>
              <a:rPr lang="fr-FR" sz="1400" dirty="0">
                <a:solidFill>
                  <a:srgbClr val="008000"/>
                </a:solidFill>
              </a:rPr>
              <a:t>A6. Liste des espèces que l’on souhaiterait revoir sur le </a:t>
            </a:r>
            <a:r>
              <a:rPr lang="fr-FR" sz="1400" dirty="0" smtClean="0">
                <a:solidFill>
                  <a:srgbClr val="008000"/>
                </a:solidFill>
              </a:rPr>
              <a:t>littoral</a:t>
            </a:r>
          </a:p>
          <a:p>
            <a:r>
              <a:rPr lang="fr-FR" sz="1400" dirty="0" smtClean="0">
                <a:solidFill>
                  <a:srgbClr val="008000"/>
                </a:solidFill>
              </a:rPr>
              <a:t>A7. </a:t>
            </a:r>
            <a:r>
              <a:rPr lang="fr-FR" sz="1400" dirty="0">
                <a:solidFill>
                  <a:srgbClr val="008000"/>
                </a:solidFill>
              </a:rPr>
              <a:t>Méthode des espèces </a:t>
            </a:r>
            <a:r>
              <a:rPr lang="fr-FR" sz="1400" dirty="0" smtClean="0">
                <a:solidFill>
                  <a:srgbClr val="008000"/>
                </a:solidFill>
              </a:rPr>
              <a:t>cadres </a:t>
            </a:r>
            <a:r>
              <a:rPr lang="fr-FR" sz="1400" dirty="0">
                <a:solidFill>
                  <a:srgbClr val="008000"/>
                </a:solidFill>
              </a:rPr>
              <a:t>(</a:t>
            </a:r>
            <a:r>
              <a:rPr lang="fr-FR" sz="1400" dirty="0" smtClean="0">
                <a:solidFill>
                  <a:srgbClr val="008000"/>
                </a:solidFill>
              </a:rPr>
              <a:t>clés) « Framework »</a:t>
            </a:r>
          </a:p>
          <a:p>
            <a:r>
              <a:rPr lang="fr-FR" sz="1400" dirty="0">
                <a:solidFill>
                  <a:srgbClr val="008000"/>
                </a:solidFill>
              </a:rPr>
              <a:t>A7bis. Exemple d’une durée de réhabilitation forestière</a:t>
            </a:r>
          </a:p>
          <a:p>
            <a:r>
              <a:rPr lang="fr-FR" sz="1400" dirty="0" smtClean="0">
                <a:solidFill>
                  <a:srgbClr val="008000"/>
                </a:solidFill>
              </a:rPr>
              <a:t>A7ter</a:t>
            </a:r>
            <a:r>
              <a:rPr lang="fr-FR" sz="1400" dirty="0">
                <a:solidFill>
                  <a:srgbClr val="008000"/>
                </a:solidFill>
              </a:rPr>
              <a:t>. Climat à </a:t>
            </a:r>
            <a:r>
              <a:rPr lang="fr-FR" sz="1400" dirty="0" err="1">
                <a:solidFill>
                  <a:srgbClr val="008000"/>
                </a:solidFill>
              </a:rPr>
              <a:t>Brickaville</a:t>
            </a:r>
            <a:r>
              <a:rPr lang="fr-FR" sz="1400" dirty="0">
                <a:solidFill>
                  <a:srgbClr val="008000"/>
                </a:solidFill>
              </a:rPr>
              <a:t> et à </a:t>
            </a:r>
            <a:r>
              <a:rPr lang="fr-FR" sz="1400" dirty="0" smtClean="0">
                <a:solidFill>
                  <a:srgbClr val="008000"/>
                </a:solidFill>
              </a:rPr>
              <a:t>Toamasina</a:t>
            </a:r>
          </a:p>
          <a:p>
            <a:r>
              <a:rPr lang="fr-FR" sz="1400" dirty="0" smtClean="0">
                <a:solidFill>
                  <a:srgbClr val="008000"/>
                </a:solidFill>
              </a:rPr>
              <a:t>A8. </a:t>
            </a:r>
            <a:r>
              <a:rPr lang="fr-FR" sz="1400" dirty="0">
                <a:solidFill>
                  <a:srgbClr val="008000"/>
                </a:solidFill>
              </a:rPr>
              <a:t>La gestion des </a:t>
            </a:r>
            <a:r>
              <a:rPr lang="fr-FR" sz="1400" dirty="0" smtClean="0">
                <a:solidFill>
                  <a:srgbClr val="008000"/>
                </a:solidFill>
              </a:rPr>
              <a:t>semences</a:t>
            </a:r>
          </a:p>
          <a:p>
            <a:r>
              <a:rPr lang="fr-FR" sz="1400" dirty="0" smtClean="0">
                <a:solidFill>
                  <a:srgbClr val="008000"/>
                </a:solidFill>
              </a:rPr>
              <a:t>A8bis. Budget prévisionnel</a:t>
            </a:r>
            <a:endParaRPr lang="fr-FR" sz="1400" dirty="0">
              <a:solidFill>
                <a:srgbClr val="008000"/>
              </a:solidFill>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7801" y="441326"/>
            <a:ext cx="2466975" cy="1847850"/>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1439" y="4460103"/>
            <a:ext cx="2476500" cy="1847850"/>
          </a:xfrm>
          <a:prstGeom prst="rect">
            <a:avLst/>
          </a:prstGeom>
        </p:spPr>
      </p:pic>
      <p:sp>
        <p:nvSpPr>
          <p:cNvPr id="7" name="ZoneTexte 6"/>
          <p:cNvSpPr txBox="1"/>
          <p:nvPr/>
        </p:nvSpPr>
        <p:spPr>
          <a:xfrm>
            <a:off x="4288917" y="5483763"/>
            <a:ext cx="2714049" cy="1217494"/>
          </a:xfrm>
          <a:prstGeom prst="rect">
            <a:avLst/>
          </a:prstGeom>
          <a:noFill/>
        </p:spPr>
        <p:txBody>
          <a:bodyPr wrap="square" rtlCol="0">
            <a:spAutoFit/>
          </a:bodyPr>
          <a:lstStyle/>
          <a:p>
            <a:r>
              <a:rPr lang="fr-FR" sz="1200" dirty="0">
                <a:solidFill>
                  <a:srgbClr val="008000"/>
                </a:solidFill>
              </a:rPr>
              <a:t>A9. Annexe : Bibliographie</a:t>
            </a:r>
          </a:p>
          <a:p>
            <a:r>
              <a:rPr lang="fr-FR" sz="1200" dirty="0" smtClean="0">
                <a:solidFill>
                  <a:srgbClr val="008000"/>
                </a:solidFill>
              </a:rPr>
              <a:t>A9.1</a:t>
            </a:r>
            <a:r>
              <a:rPr lang="fr-FR" sz="1200" dirty="0">
                <a:solidFill>
                  <a:srgbClr val="008000"/>
                </a:solidFill>
              </a:rPr>
              <a:t>. Pages et sites Web</a:t>
            </a:r>
          </a:p>
          <a:p>
            <a:r>
              <a:rPr lang="fr-FR" sz="1200" dirty="0">
                <a:solidFill>
                  <a:srgbClr val="008000"/>
                </a:solidFill>
              </a:rPr>
              <a:t>A9.2. Articles ou documents en Anglais</a:t>
            </a:r>
          </a:p>
          <a:p>
            <a:r>
              <a:rPr lang="fr-FR" sz="1200" dirty="0">
                <a:solidFill>
                  <a:srgbClr val="008000"/>
                </a:solidFill>
              </a:rPr>
              <a:t>A9.3. Livres en Anglais </a:t>
            </a:r>
          </a:p>
          <a:p>
            <a:r>
              <a:rPr lang="fr-FR" sz="1200" dirty="0">
                <a:solidFill>
                  <a:srgbClr val="008000"/>
                </a:solidFill>
              </a:rPr>
              <a:t>A9.4. Articles ou documents en Français</a:t>
            </a:r>
          </a:p>
          <a:p>
            <a:r>
              <a:rPr lang="fr-FR" sz="1200" dirty="0">
                <a:solidFill>
                  <a:srgbClr val="008000"/>
                </a:solidFill>
              </a:rPr>
              <a:t>A9.5. Livres en Français </a:t>
            </a:r>
          </a:p>
        </p:txBody>
      </p:sp>
    </p:spTree>
    <p:extLst>
      <p:ext uri="{BB962C8B-B14F-4D97-AF65-F5344CB8AC3E}">
        <p14:creationId xmlns:p14="http://schemas.microsoft.com/office/powerpoint/2010/main" val="25522491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206659" y="172123"/>
            <a:ext cx="458118" cy="276608"/>
          </a:xfrm>
        </p:spPr>
        <p:txBody>
          <a:bodyPr/>
          <a:lstStyle/>
          <a:p>
            <a:fld id="{814B13E8-1059-4FEE-952E-0153852B3488}" type="slidenum">
              <a:rPr lang="fr-FR" smtClean="0"/>
              <a:t>50</a:t>
            </a:fld>
            <a:endParaRPr lang="fr-FR" dirty="0"/>
          </a:p>
        </p:txBody>
      </p:sp>
      <p:sp>
        <p:nvSpPr>
          <p:cNvPr id="4" name="Rectangle 3"/>
          <p:cNvSpPr/>
          <p:nvPr/>
        </p:nvSpPr>
        <p:spPr>
          <a:xfrm>
            <a:off x="206659" y="578252"/>
            <a:ext cx="7080400" cy="369332"/>
          </a:xfrm>
          <a:prstGeom prst="rect">
            <a:avLst/>
          </a:prstGeom>
        </p:spPr>
        <p:txBody>
          <a:bodyPr wrap="none">
            <a:spAutoFit/>
          </a:bodyPr>
          <a:lstStyle/>
          <a:p>
            <a:r>
              <a:rPr lang="fr-FR" b="1" dirty="0" smtClean="0">
                <a:solidFill>
                  <a:srgbClr val="008000"/>
                </a:solidFill>
              </a:rPr>
              <a:t>2.2. </a:t>
            </a:r>
            <a:r>
              <a:rPr lang="fr-FR" b="1" dirty="0">
                <a:solidFill>
                  <a:srgbClr val="008000"/>
                </a:solidFill>
              </a:rPr>
              <a:t>Les espèces de Dalbergia (bois de rose</a:t>
            </a:r>
            <a:r>
              <a:rPr lang="fr-FR" b="1" dirty="0" smtClean="0">
                <a:solidFill>
                  <a:srgbClr val="008000"/>
                </a:solidFill>
              </a:rPr>
              <a:t>) malgaches en danger (suite) </a:t>
            </a:r>
            <a:endParaRPr lang="fr-FR" dirty="0">
              <a:solidFill>
                <a:srgbClr val="008000"/>
              </a:solidFill>
            </a:endParaRPr>
          </a:p>
        </p:txBody>
      </p:sp>
      <p:sp>
        <p:nvSpPr>
          <p:cNvPr id="6" name="ZoneTexte 5"/>
          <p:cNvSpPr txBox="1"/>
          <p:nvPr/>
        </p:nvSpPr>
        <p:spPr>
          <a:xfrm>
            <a:off x="206659" y="984381"/>
            <a:ext cx="6973677" cy="369332"/>
          </a:xfrm>
          <a:prstGeom prst="rect">
            <a:avLst/>
          </a:prstGeom>
          <a:noFill/>
        </p:spPr>
        <p:txBody>
          <a:bodyPr wrap="square" rtlCol="0">
            <a:spAutoFit/>
          </a:bodyPr>
          <a:lstStyle/>
          <a:p>
            <a:r>
              <a:rPr lang="fr-FR" dirty="0" smtClean="0">
                <a:solidFill>
                  <a:srgbClr val="002060"/>
                </a:solidFill>
              </a:rPr>
              <a:t>2.2.2) </a:t>
            </a:r>
            <a:r>
              <a:rPr lang="fr-FR" b="1" i="1" dirty="0">
                <a:solidFill>
                  <a:srgbClr val="002060"/>
                </a:solidFill>
              </a:rPr>
              <a:t>Dalbergia </a:t>
            </a:r>
            <a:r>
              <a:rPr lang="fr-FR" b="1" i="1" dirty="0" err="1">
                <a:solidFill>
                  <a:srgbClr val="002060"/>
                </a:solidFill>
              </a:rPr>
              <a:t>madagascariensis</a:t>
            </a:r>
            <a:r>
              <a:rPr lang="fr-FR" b="1" i="1" dirty="0">
                <a:solidFill>
                  <a:srgbClr val="002060"/>
                </a:solidFill>
              </a:rPr>
              <a:t> </a:t>
            </a:r>
            <a:r>
              <a:rPr lang="fr-FR" dirty="0" err="1" smtClean="0">
                <a:solidFill>
                  <a:srgbClr val="002060"/>
                </a:solidFill>
              </a:rPr>
              <a:t>Vatke</a:t>
            </a:r>
            <a:r>
              <a:rPr lang="fr-FR" dirty="0" smtClean="0">
                <a:solidFill>
                  <a:srgbClr val="002060"/>
                </a:solidFill>
              </a:rPr>
              <a:t> : </a:t>
            </a:r>
            <a:endParaRPr lang="fr-FR" dirty="0">
              <a:solidFill>
                <a:srgbClr val="00206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866" y="3991565"/>
            <a:ext cx="2819400" cy="2120900"/>
          </a:xfrm>
          <a:prstGeom prst="rect">
            <a:avLst/>
          </a:prstGeom>
        </p:spPr>
      </p:pic>
      <p:sp>
        <p:nvSpPr>
          <p:cNvPr id="8" name="ZoneTexte 7"/>
          <p:cNvSpPr txBox="1"/>
          <p:nvPr/>
        </p:nvSpPr>
        <p:spPr>
          <a:xfrm>
            <a:off x="0" y="6096651"/>
            <a:ext cx="3903096" cy="707886"/>
          </a:xfrm>
          <a:prstGeom prst="rect">
            <a:avLst/>
          </a:prstGeom>
          <a:noFill/>
        </p:spPr>
        <p:txBody>
          <a:bodyPr wrap="square" rtlCol="0">
            <a:spAutoFit/>
          </a:bodyPr>
          <a:lstStyle/>
          <a:p>
            <a:pPr algn="ctr"/>
            <a:r>
              <a:rPr lang="fr-FR" sz="1000" i="1" dirty="0">
                <a:solidFill>
                  <a:srgbClr val="002060"/>
                </a:solidFill>
              </a:rPr>
              <a:t>Dalbergia </a:t>
            </a:r>
            <a:r>
              <a:rPr lang="fr-FR" sz="1000" i="1" dirty="0" err="1">
                <a:solidFill>
                  <a:srgbClr val="002060"/>
                </a:solidFill>
              </a:rPr>
              <a:t>madagascariensis</a:t>
            </a:r>
            <a:r>
              <a:rPr lang="fr-FR" sz="1000" i="1" dirty="0">
                <a:solidFill>
                  <a:srgbClr val="002060"/>
                </a:solidFill>
              </a:rPr>
              <a:t> </a:t>
            </a:r>
            <a:r>
              <a:rPr lang="fr-FR" sz="1000" dirty="0" err="1">
                <a:solidFill>
                  <a:srgbClr val="002060"/>
                </a:solidFill>
              </a:rPr>
              <a:t>Vatke</a:t>
            </a:r>
            <a:r>
              <a:rPr lang="fr-FR" sz="1000" dirty="0">
                <a:solidFill>
                  <a:srgbClr val="002060"/>
                </a:solidFill>
              </a:rPr>
              <a:t>; Madagascar, </a:t>
            </a:r>
            <a:r>
              <a:rPr lang="fr-FR" sz="1000" dirty="0" err="1">
                <a:solidFill>
                  <a:srgbClr val="002060"/>
                </a:solidFill>
              </a:rPr>
              <a:t>Ampasindava</a:t>
            </a:r>
            <a:r>
              <a:rPr lang="fr-FR" sz="1000" dirty="0">
                <a:solidFill>
                  <a:srgbClr val="002060"/>
                </a:solidFill>
              </a:rPr>
              <a:t>, forêt de </a:t>
            </a:r>
            <a:r>
              <a:rPr lang="fr-FR" sz="1000" dirty="0" err="1">
                <a:solidFill>
                  <a:srgbClr val="002060"/>
                </a:solidFill>
              </a:rPr>
              <a:t>Betsitsika</a:t>
            </a:r>
            <a:r>
              <a:rPr lang="fr-FR" sz="1000" dirty="0">
                <a:solidFill>
                  <a:srgbClr val="002060"/>
                </a:solidFill>
              </a:rPr>
              <a:t>; </a:t>
            </a:r>
            <a:r>
              <a:rPr lang="fr-FR" sz="1000" dirty="0" err="1">
                <a:solidFill>
                  <a:srgbClr val="002060"/>
                </a:solidFill>
              </a:rPr>
              <a:t>num.coll</a:t>
            </a:r>
            <a:r>
              <a:rPr lang="fr-FR" sz="1000" dirty="0">
                <a:solidFill>
                  <a:srgbClr val="002060"/>
                </a:solidFill>
              </a:rPr>
              <a:t>.: MYA 147; photo: </a:t>
            </a:r>
            <a:r>
              <a:rPr lang="fr-FR" sz="1000" dirty="0" err="1">
                <a:solidFill>
                  <a:srgbClr val="002060"/>
                </a:solidFill>
              </a:rPr>
              <a:t>Ammann</a:t>
            </a:r>
            <a:r>
              <a:rPr lang="fr-FR" sz="1000" dirty="0">
                <a:solidFill>
                  <a:srgbClr val="002060"/>
                </a:solidFill>
              </a:rPr>
              <a:t>, M.Y., M. C. </a:t>
            </a:r>
            <a:r>
              <a:rPr lang="fr-FR" sz="1000" dirty="0" err="1">
                <a:solidFill>
                  <a:srgbClr val="002060"/>
                </a:solidFill>
              </a:rPr>
              <a:t>Madiomanana</a:t>
            </a:r>
            <a:r>
              <a:rPr lang="fr-FR" sz="1000" dirty="0">
                <a:solidFill>
                  <a:srgbClr val="002060"/>
                </a:solidFill>
              </a:rPr>
              <a:t> &amp; A. J. </a:t>
            </a:r>
            <a:r>
              <a:rPr lang="fr-FR" sz="1000" dirty="0" err="1">
                <a:solidFill>
                  <a:srgbClr val="002060"/>
                </a:solidFill>
              </a:rPr>
              <a:t>Tahinariv</a:t>
            </a:r>
            <a:r>
              <a:rPr lang="fr-FR" sz="1000" dirty="0">
                <a:solidFill>
                  <a:srgbClr val="002060"/>
                </a:solidFill>
              </a:rPr>
              <a:t>, Source : </a:t>
            </a:r>
            <a:r>
              <a:rPr lang="fr-FR" sz="1000" dirty="0">
                <a:solidFill>
                  <a:srgbClr val="002060"/>
                </a:solidFill>
                <a:hlinkClick r:id="rId3"/>
              </a:rPr>
              <a:t>http://</a:t>
            </a:r>
            <a:r>
              <a:rPr lang="fr-FR" sz="1000" dirty="0" smtClean="0">
                <a:solidFill>
                  <a:srgbClr val="002060"/>
                </a:solidFill>
                <a:hlinkClick r:id="rId3"/>
              </a:rPr>
              <a:t>www.ville-ge.ch/musinfo/bd/cjb/africa/details.php?langue=fr&amp;id=189958</a:t>
            </a:r>
            <a:r>
              <a:rPr lang="fr-FR" sz="1000" dirty="0" smtClean="0">
                <a:solidFill>
                  <a:srgbClr val="002060"/>
                </a:solidFill>
              </a:rPr>
              <a:t> </a:t>
            </a:r>
            <a:endParaRPr lang="fr-FR" sz="1000" dirty="0">
              <a:solidFill>
                <a:srgbClr val="002060"/>
              </a:solidFill>
            </a:endParaRPr>
          </a:p>
        </p:txBody>
      </p:sp>
      <p:sp>
        <p:nvSpPr>
          <p:cNvPr id="9" name="ZoneTexte 8"/>
          <p:cNvSpPr txBox="1"/>
          <p:nvPr/>
        </p:nvSpPr>
        <p:spPr>
          <a:xfrm>
            <a:off x="110168" y="1390511"/>
            <a:ext cx="11953301" cy="2586862"/>
          </a:xfrm>
          <a:prstGeom prst="rect">
            <a:avLst/>
          </a:prstGeom>
          <a:noFill/>
        </p:spPr>
        <p:txBody>
          <a:bodyPr wrap="square" rtlCol="0">
            <a:spAutoFit/>
          </a:bodyPr>
          <a:lstStyle/>
          <a:p>
            <a:pPr algn="just" eaLnBrk="0" fontAlgn="base" hangingPunct="0"/>
            <a:r>
              <a:rPr lang="fr-FR" dirty="0">
                <a:solidFill>
                  <a:srgbClr val="002060"/>
                </a:solidFill>
              </a:rPr>
              <a:t>Arbre caducifolié de taille petite à moyenne atteignant 15(–20) m de </a:t>
            </a:r>
            <a:r>
              <a:rPr lang="fr-FR" dirty="0" smtClean="0">
                <a:solidFill>
                  <a:srgbClr val="002060"/>
                </a:solidFill>
              </a:rPr>
              <a:t>haut, le </a:t>
            </a:r>
            <a:r>
              <a:rPr lang="fr-FR" i="1" dirty="0" smtClean="0">
                <a:solidFill>
                  <a:srgbClr val="002060"/>
                </a:solidFill>
              </a:rPr>
              <a:t>Dalbergia </a:t>
            </a:r>
            <a:r>
              <a:rPr lang="fr-FR" i="1" dirty="0" err="1">
                <a:solidFill>
                  <a:srgbClr val="002060"/>
                </a:solidFill>
              </a:rPr>
              <a:t>madagascariensis</a:t>
            </a:r>
            <a:r>
              <a:rPr lang="fr-FR" i="1" dirty="0">
                <a:solidFill>
                  <a:srgbClr val="002060"/>
                </a:solidFill>
              </a:rPr>
              <a:t> </a:t>
            </a:r>
            <a:r>
              <a:rPr lang="fr-FR" dirty="0">
                <a:solidFill>
                  <a:srgbClr val="002060"/>
                </a:solidFill>
              </a:rPr>
              <a:t>est endémique du nord et de l’est de </a:t>
            </a:r>
            <a:r>
              <a:rPr lang="fr-FR" dirty="0" smtClean="0">
                <a:solidFill>
                  <a:srgbClr val="002060"/>
                </a:solidFill>
              </a:rPr>
              <a:t>Madagascar (</a:t>
            </a:r>
            <a:r>
              <a:rPr lang="fr-FR" dirty="0">
                <a:solidFill>
                  <a:srgbClr val="002060"/>
                </a:solidFill>
              </a:rPr>
              <a:t>forêt côtière sempervirente </a:t>
            </a:r>
            <a:r>
              <a:rPr lang="fr-FR" dirty="0" smtClean="0">
                <a:solidFill>
                  <a:srgbClr val="002060"/>
                </a:solidFill>
              </a:rPr>
              <a:t>humide de l'Est, </a:t>
            </a:r>
            <a:r>
              <a:rPr lang="fr-FR" dirty="0">
                <a:solidFill>
                  <a:srgbClr val="002060"/>
                </a:solidFill>
              </a:rPr>
              <a:t>souvent le long des cours d’eau, jusqu’à 1000 m </a:t>
            </a:r>
            <a:r>
              <a:rPr lang="fr-FR" dirty="0" smtClean="0">
                <a:solidFill>
                  <a:srgbClr val="002060"/>
                </a:solidFill>
              </a:rPr>
              <a:t>d’altitude …), </a:t>
            </a:r>
            <a:r>
              <a:rPr lang="fr-FR" dirty="0">
                <a:solidFill>
                  <a:srgbClr val="002060"/>
                </a:solidFill>
              </a:rPr>
              <a:t>où il </a:t>
            </a:r>
            <a:r>
              <a:rPr lang="fr-FR" dirty="0" smtClean="0">
                <a:solidFill>
                  <a:srgbClr val="002060"/>
                </a:solidFill>
              </a:rPr>
              <a:t>était répandu </a:t>
            </a:r>
            <a:r>
              <a:rPr lang="fr-FR" dirty="0">
                <a:solidFill>
                  <a:srgbClr val="002060"/>
                </a:solidFill>
              </a:rPr>
              <a:t>(Source : </a:t>
            </a:r>
            <a:r>
              <a:rPr lang="fr-FR" dirty="0" err="1">
                <a:solidFill>
                  <a:srgbClr val="002060"/>
                </a:solidFill>
              </a:rPr>
              <a:t>Prota</a:t>
            </a:r>
            <a:r>
              <a:rPr lang="fr-FR" dirty="0">
                <a:solidFill>
                  <a:srgbClr val="002060"/>
                </a:solidFill>
              </a:rPr>
              <a:t> </a:t>
            </a:r>
            <a:r>
              <a:rPr lang="fr-FR" dirty="0" err="1">
                <a:solidFill>
                  <a:srgbClr val="002060"/>
                </a:solidFill>
              </a:rPr>
              <a:t>database</a:t>
            </a:r>
            <a:r>
              <a:rPr lang="fr-FR" dirty="0">
                <a:solidFill>
                  <a:srgbClr val="002060"/>
                </a:solidFill>
              </a:rPr>
              <a:t>). </a:t>
            </a:r>
            <a:r>
              <a:rPr lang="fr-FR" dirty="0" err="1">
                <a:solidFill>
                  <a:srgbClr val="002060"/>
                </a:solidFill>
              </a:rPr>
              <a:t>Nosy</a:t>
            </a:r>
            <a:r>
              <a:rPr lang="fr-FR" dirty="0">
                <a:solidFill>
                  <a:srgbClr val="002060"/>
                </a:solidFill>
              </a:rPr>
              <a:t> Be (Source : </a:t>
            </a:r>
            <a:r>
              <a:rPr lang="fr-FR" dirty="0" err="1">
                <a:solidFill>
                  <a:srgbClr val="002060"/>
                </a:solidFill>
              </a:rPr>
              <a:t>tropicos</a:t>
            </a:r>
            <a:r>
              <a:rPr lang="fr-FR" dirty="0" smtClean="0">
                <a:solidFill>
                  <a:srgbClr val="002060"/>
                </a:solidFill>
              </a:rPr>
              <a:t>). Floraison </a:t>
            </a:r>
            <a:r>
              <a:rPr lang="fr-FR" dirty="0">
                <a:solidFill>
                  <a:srgbClr val="002060"/>
                </a:solidFill>
              </a:rPr>
              <a:t>de novembre à mars</a:t>
            </a:r>
            <a:r>
              <a:rPr lang="fr-FR" dirty="0" smtClean="0">
                <a:solidFill>
                  <a:srgbClr val="002060"/>
                </a:solidFill>
              </a:rPr>
              <a:t>.</a:t>
            </a:r>
          </a:p>
          <a:p>
            <a:pPr>
              <a:lnSpc>
                <a:spcPct val="115000"/>
              </a:lnSpc>
              <a:spcAft>
                <a:spcPts val="0"/>
              </a:spcAft>
            </a:pPr>
            <a:r>
              <a:rPr lang="fr-FR" dirty="0" smtClean="0">
                <a:solidFill>
                  <a:srgbClr val="002060"/>
                </a:solidFill>
              </a:rPr>
              <a:t>Noms vernaculaires : </a:t>
            </a:r>
            <a:r>
              <a:rPr lang="fr-FR" dirty="0" err="1">
                <a:solidFill>
                  <a:srgbClr val="002060"/>
                </a:solidFill>
              </a:rPr>
              <a:t>Hazovola</a:t>
            </a:r>
            <a:r>
              <a:rPr lang="fr-FR" dirty="0">
                <a:solidFill>
                  <a:srgbClr val="002060"/>
                </a:solidFill>
              </a:rPr>
              <a:t>, </a:t>
            </a:r>
            <a:r>
              <a:rPr lang="fr-FR" dirty="0" err="1">
                <a:solidFill>
                  <a:srgbClr val="002060"/>
                </a:solidFill>
              </a:rPr>
              <a:t>Hazovola</a:t>
            </a:r>
            <a:r>
              <a:rPr lang="fr-FR" dirty="0">
                <a:solidFill>
                  <a:srgbClr val="002060"/>
                </a:solidFill>
              </a:rPr>
              <a:t> Mena, </a:t>
            </a:r>
            <a:r>
              <a:rPr lang="fr-FR" dirty="0" err="1">
                <a:solidFill>
                  <a:srgbClr val="002060"/>
                </a:solidFill>
              </a:rPr>
              <a:t>Hazovolo</a:t>
            </a:r>
            <a:r>
              <a:rPr lang="fr-FR" dirty="0">
                <a:solidFill>
                  <a:srgbClr val="002060"/>
                </a:solidFill>
              </a:rPr>
              <a:t>, </a:t>
            </a:r>
            <a:r>
              <a:rPr lang="fr-FR" dirty="0" err="1">
                <a:solidFill>
                  <a:srgbClr val="002060"/>
                </a:solidFill>
              </a:rPr>
              <a:t>Manary</a:t>
            </a:r>
            <a:r>
              <a:rPr lang="fr-FR" dirty="0">
                <a:solidFill>
                  <a:srgbClr val="002060"/>
                </a:solidFill>
              </a:rPr>
              <a:t>, </a:t>
            </a:r>
            <a:r>
              <a:rPr lang="fr-FR" dirty="0" err="1" smtClean="0">
                <a:solidFill>
                  <a:srgbClr val="002060"/>
                </a:solidFill>
              </a:rPr>
              <a:t>Voambona</a:t>
            </a:r>
            <a:r>
              <a:rPr lang="fr-FR" dirty="0" smtClean="0">
                <a:solidFill>
                  <a:srgbClr val="002060"/>
                </a:solidFill>
              </a:rPr>
              <a:t>.</a:t>
            </a:r>
          </a:p>
          <a:p>
            <a:pPr>
              <a:lnSpc>
                <a:spcPct val="115000"/>
              </a:lnSpc>
            </a:pPr>
            <a:r>
              <a:rPr lang="fr-FR" dirty="0" smtClean="0">
                <a:solidFill>
                  <a:srgbClr val="002060"/>
                </a:solidFill>
              </a:rPr>
              <a:t>Statut </a:t>
            </a:r>
            <a:r>
              <a:rPr lang="fr-FR" dirty="0">
                <a:solidFill>
                  <a:srgbClr val="002060"/>
                </a:solidFill>
              </a:rPr>
              <a:t>UICN : </a:t>
            </a:r>
            <a:r>
              <a:rPr lang="fr-FR" dirty="0" err="1" smtClean="0">
                <a:solidFill>
                  <a:srgbClr val="FF0000"/>
                </a:solidFill>
              </a:rPr>
              <a:t>Vulnerable</a:t>
            </a:r>
            <a:r>
              <a:rPr lang="fr-FR" dirty="0" smtClean="0">
                <a:solidFill>
                  <a:srgbClr val="FF0000"/>
                </a:solidFill>
              </a:rPr>
              <a:t> </a:t>
            </a:r>
            <a:r>
              <a:rPr lang="fr-FR" dirty="0">
                <a:solidFill>
                  <a:srgbClr val="002060"/>
                </a:solidFill>
              </a:rPr>
              <a:t>A1cd +2 cd </a:t>
            </a:r>
            <a:r>
              <a:rPr lang="fr-FR" u="sng" dirty="0">
                <a:hlinkClick r:id="rId4"/>
              </a:rPr>
              <a:t>version 2.3</a:t>
            </a:r>
            <a:r>
              <a:rPr lang="fr-FR" dirty="0"/>
              <a:t> </a:t>
            </a:r>
            <a:r>
              <a:rPr lang="fr-FR" dirty="0">
                <a:solidFill>
                  <a:srgbClr val="FF0000"/>
                </a:solidFill>
              </a:rPr>
              <a:t>(Vulnérable</a:t>
            </a:r>
            <a:r>
              <a:rPr lang="fr-FR" dirty="0" smtClean="0">
                <a:solidFill>
                  <a:srgbClr val="FF0000"/>
                </a:solidFill>
              </a:rPr>
              <a:t>)</a:t>
            </a:r>
            <a:r>
              <a:rPr lang="fr-FR" dirty="0" smtClean="0">
                <a:solidFill>
                  <a:srgbClr val="002060"/>
                </a:solidFill>
              </a:rPr>
              <a:t>, </a:t>
            </a:r>
            <a:r>
              <a:rPr lang="fr-FR" dirty="0">
                <a:solidFill>
                  <a:srgbClr val="002060"/>
                </a:solidFill>
              </a:rPr>
              <a:t>IUCN </a:t>
            </a:r>
            <a:r>
              <a:rPr lang="fr-FR" dirty="0" err="1">
                <a:solidFill>
                  <a:srgbClr val="002060"/>
                </a:solidFill>
              </a:rPr>
              <a:t>Red</a:t>
            </a:r>
            <a:r>
              <a:rPr lang="fr-FR" dirty="0">
                <a:solidFill>
                  <a:srgbClr val="002060"/>
                </a:solidFill>
              </a:rPr>
              <a:t> </a:t>
            </a:r>
            <a:r>
              <a:rPr lang="fr-FR" dirty="0" err="1">
                <a:solidFill>
                  <a:srgbClr val="002060"/>
                </a:solidFill>
              </a:rPr>
              <a:t>list</a:t>
            </a:r>
            <a:r>
              <a:rPr lang="fr-FR" dirty="0">
                <a:solidFill>
                  <a:srgbClr val="002060"/>
                </a:solidFill>
              </a:rPr>
              <a:t>, </a:t>
            </a:r>
            <a:r>
              <a:rPr lang="fr-FR" u="sng" dirty="0">
                <a:hlinkClick r:id="rId5"/>
              </a:rPr>
              <a:t>http://www.iucnredlist.org/details/38251/0</a:t>
            </a:r>
            <a:r>
              <a:rPr lang="fr-FR" dirty="0"/>
              <a:t> </a:t>
            </a:r>
            <a:endParaRPr lang="fr-FR" dirty="0" smtClean="0">
              <a:solidFill>
                <a:srgbClr val="002060"/>
              </a:solidFill>
            </a:endParaRPr>
          </a:p>
          <a:p>
            <a:pPr>
              <a:lnSpc>
                <a:spcPct val="115000"/>
              </a:lnSpc>
              <a:spcAft>
                <a:spcPts val="0"/>
              </a:spcAft>
            </a:pPr>
            <a:r>
              <a:rPr lang="fr-FR" sz="1200" dirty="0" smtClean="0">
                <a:solidFill>
                  <a:srgbClr val="002060"/>
                </a:solidFill>
              </a:rPr>
              <a:t>Son </a:t>
            </a:r>
            <a:r>
              <a:rPr lang="fr-FR" sz="1200" dirty="0">
                <a:solidFill>
                  <a:srgbClr val="002060"/>
                </a:solidFill>
              </a:rPr>
              <a:t>bois de cœur est brun-jaune à brun rougeâtre, souvent avec des raies plus sombres, et nettement distinct de l’aubier (Source : </a:t>
            </a:r>
            <a:r>
              <a:rPr lang="fr-FR" sz="1200" dirty="0" err="1">
                <a:solidFill>
                  <a:srgbClr val="002060"/>
                </a:solidFill>
              </a:rPr>
              <a:t>Prota</a:t>
            </a:r>
            <a:r>
              <a:rPr lang="fr-FR" sz="1200" dirty="0">
                <a:solidFill>
                  <a:srgbClr val="002060"/>
                </a:solidFill>
              </a:rPr>
              <a:t> </a:t>
            </a:r>
            <a:r>
              <a:rPr lang="fr-FR" sz="1200" dirty="0" err="1">
                <a:solidFill>
                  <a:srgbClr val="002060"/>
                </a:solidFill>
              </a:rPr>
              <a:t>database</a:t>
            </a:r>
            <a:r>
              <a:rPr lang="fr-FR" sz="1200" dirty="0">
                <a:solidFill>
                  <a:srgbClr val="002060"/>
                </a:solidFill>
              </a:rPr>
              <a:t>). </a:t>
            </a:r>
            <a:endParaRPr lang="fr-FR" sz="1200" dirty="0" smtClean="0">
              <a:solidFill>
                <a:srgbClr val="002060"/>
              </a:solidFill>
            </a:endParaRPr>
          </a:p>
          <a:p>
            <a:pPr>
              <a:lnSpc>
                <a:spcPct val="115000"/>
              </a:lnSpc>
              <a:spcAft>
                <a:spcPts val="0"/>
              </a:spcAft>
            </a:pPr>
            <a:r>
              <a:rPr lang="fr-FR" sz="1200" dirty="0" smtClean="0">
                <a:solidFill>
                  <a:srgbClr val="002060"/>
                </a:solidFill>
              </a:rPr>
              <a:t>Source : a) </a:t>
            </a:r>
            <a:r>
              <a:rPr lang="fr-FR" sz="1200" dirty="0">
                <a:solidFill>
                  <a:srgbClr val="002060"/>
                </a:solidFill>
                <a:hlinkClick r:id="rId6"/>
              </a:rPr>
              <a:t>http://</a:t>
            </a:r>
            <a:r>
              <a:rPr lang="fr-FR" sz="1200" dirty="0" smtClean="0">
                <a:solidFill>
                  <a:srgbClr val="002060"/>
                </a:solidFill>
                <a:hlinkClick r:id="rId6"/>
              </a:rPr>
              <a:t>benjamin.lisan.free.fr/projetsreforestation/Fiche-presentation-Dalbergia-madagascarensis.pdf</a:t>
            </a:r>
            <a:r>
              <a:rPr lang="fr-FR" sz="1200" dirty="0" smtClean="0">
                <a:solidFill>
                  <a:srgbClr val="002060"/>
                </a:solidFill>
              </a:rPr>
              <a:t> </a:t>
            </a:r>
            <a:endParaRPr lang="fr-FR" sz="1200" dirty="0">
              <a:solidFill>
                <a:srgbClr val="002060"/>
              </a:solidFill>
            </a:endParaRPr>
          </a:p>
          <a:p>
            <a:pPr>
              <a:lnSpc>
                <a:spcPct val="115000"/>
              </a:lnSpc>
              <a:spcAft>
                <a:spcPts val="0"/>
              </a:spcAft>
            </a:pPr>
            <a:r>
              <a:rPr lang="fr-FR" sz="1200" dirty="0" smtClean="0">
                <a:solidFill>
                  <a:srgbClr val="002060"/>
                </a:solidFill>
              </a:rPr>
              <a:t>b) Taxa </a:t>
            </a:r>
            <a:r>
              <a:rPr lang="fr-FR" sz="1200" dirty="0">
                <a:solidFill>
                  <a:srgbClr val="002060"/>
                </a:solidFill>
              </a:rPr>
              <a:t>et noms nouveaux dans le genre </a:t>
            </a:r>
            <a:r>
              <a:rPr lang="fr-FR" sz="1200" i="1" dirty="0">
                <a:solidFill>
                  <a:srgbClr val="002060"/>
                </a:solidFill>
              </a:rPr>
              <a:t>Dalbergia</a:t>
            </a:r>
            <a:r>
              <a:rPr lang="fr-FR" sz="1200" dirty="0">
                <a:solidFill>
                  <a:srgbClr val="002060"/>
                </a:solidFill>
              </a:rPr>
              <a:t> (</a:t>
            </a:r>
            <a:r>
              <a:rPr lang="fr-FR" sz="1200" dirty="0" err="1">
                <a:solidFill>
                  <a:srgbClr val="002060"/>
                </a:solidFill>
              </a:rPr>
              <a:t>Papilionaceae</a:t>
            </a:r>
            <a:r>
              <a:rPr lang="fr-FR" sz="1200" dirty="0">
                <a:solidFill>
                  <a:srgbClr val="002060"/>
                </a:solidFill>
              </a:rPr>
              <a:t>) à Madagascar et aux Comores, J. Bosser &amp; R. Rabevohitra (voir bibliographie, à la fin de ce document</a:t>
            </a:r>
            <a:r>
              <a:rPr lang="fr-FR" sz="1200" dirty="0" smtClean="0">
                <a:solidFill>
                  <a:srgbClr val="002060"/>
                </a:solidFill>
              </a:rPr>
              <a:t>).</a:t>
            </a:r>
          </a:p>
          <a:p>
            <a:pPr lvl="0">
              <a:lnSpc>
                <a:spcPct val="115000"/>
              </a:lnSpc>
            </a:pPr>
            <a:r>
              <a:rPr lang="fr-FR" sz="1200" dirty="0" smtClean="0">
                <a:solidFill>
                  <a:srgbClr val="002060"/>
                </a:solidFill>
              </a:rPr>
              <a:t>c) </a:t>
            </a:r>
            <a:r>
              <a:rPr lang="en-US" sz="1200" i="1" dirty="0" err="1"/>
              <a:t>Dalbergia</a:t>
            </a:r>
            <a:r>
              <a:rPr lang="en-US" sz="1200" i="1" dirty="0"/>
              <a:t> </a:t>
            </a:r>
            <a:r>
              <a:rPr lang="en-US" sz="1200" i="1" dirty="0" err="1"/>
              <a:t>madagascariensis</a:t>
            </a:r>
            <a:r>
              <a:rPr lang="en-US" sz="1200" dirty="0"/>
              <a:t> </a:t>
            </a:r>
            <a:r>
              <a:rPr lang="en-US" sz="1200" dirty="0" err="1"/>
              <a:t>Vatke</a:t>
            </a:r>
            <a:r>
              <a:rPr lang="en-US" sz="1200" dirty="0"/>
              <a:t>, </a:t>
            </a:r>
            <a:r>
              <a:rPr lang="en-US" sz="1200" dirty="0" err="1"/>
              <a:t>Prota</a:t>
            </a:r>
            <a:r>
              <a:rPr lang="en-US" sz="1200" dirty="0"/>
              <a:t> database, R.H.M.J. </a:t>
            </a:r>
            <a:r>
              <a:rPr lang="en-US" sz="1200" dirty="0" err="1"/>
              <a:t>Lemmens</a:t>
            </a:r>
            <a:r>
              <a:rPr lang="en-US" sz="1200" dirty="0"/>
              <a:t>, PROTA Network Office Europe, </a:t>
            </a:r>
            <a:r>
              <a:rPr lang="en-US" sz="1200" dirty="0" err="1"/>
              <a:t>Wageningen</a:t>
            </a:r>
            <a:r>
              <a:rPr lang="en-US" sz="1200" dirty="0"/>
              <a:t> University, P.O. Box 341, 6700 AH </a:t>
            </a:r>
            <a:r>
              <a:rPr lang="en-US" sz="1200" dirty="0" err="1"/>
              <a:t>Wageningen</a:t>
            </a:r>
            <a:r>
              <a:rPr lang="en-US" sz="1200" dirty="0"/>
              <a:t>, Netherlands, </a:t>
            </a:r>
            <a:r>
              <a:rPr lang="en-US" sz="1000" u="sng" dirty="0">
                <a:hlinkClick r:id="rId7"/>
              </a:rPr>
              <a:t>http://database.prota.org/dbtw-wpd/exec/dbtwpub.dll?ac=qbe_query&amp;bu=http://database.prota.org/recherche.htm&amp;tn=protab~1&amp;qb0=and&amp;qf0=Species+Code&amp;qi0=Dalbergia+madagascariensis&amp;rf=AfficherWeb</a:t>
            </a:r>
            <a:r>
              <a:rPr lang="fr-FR" sz="1000" dirty="0"/>
              <a:t> </a:t>
            </a:r>
          </a:p>
        </p:txBody>
      </p:sp>
      <p:pic>
        <p:nvPicPr>
          <p:cNvPr id="10" name="Picture 2" descr="image00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1778" y="984381"/>
            <a:ext cx="392246" cy="364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fleursFeuilles_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42511" y="4220105"/>
            <a:ext cx="159067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10"/>
          <p:cNvSpPr txBox="1"/>
          <p:nvPr/>
        </p:nvSpPr>
        <p:spPr>
          <a:xfrm>
            <a:off x="4132207" y="5915972"/>
            <a:ext cx="3048129" cy="553998"/>
          </a:xfrm>
          <a:prstGeom prst="rect">
            <a:avLst/>
          </a:prstGeom>
          <a:noFill/>
        </p:spPr>
        <p:txBody>
          <a:bodyPr wrap="square" rtlCol="0">
            <a:spAutoFit/>
          </a:bodyPr>
          <a:lstStyle/>
          <a:p>
            <a:pPr algn="ctr"/>
            <a:r>
              <a:rPr lang="fr-FR" sz="1000" dirty="0">
                <a:solidFill>
                  <a:srgbClr val="002060"/>
                </a:solidFill>
              </a:rPr>
              <a:t>Fleurs et feuilles. </a:t>
            </a:r>
            <a:r>
              <a:rPr lang="fr-FR" sz="1000" dirty="0" err="1">
                <a:solidFill>
                  <a:srgbClr val="002060"/>
                </a:solidFill>
              </a:rPr>
              <a:t>Fenerive</a:t>
            </a:r>
            <a:r>
              <a:rPr lang="fr-FR" sz="1000" dirty="0">
                <a:solidFill>
                  <a:srgbClr val="002060"/>
                </a:solidFill>
              </a:rPr>
              <a:t> Est, </a:t>
            </a:r>
            <a:r>
              <a:rPr lang="fr-FR" sz="1000" dirty="0" err="1">
                <a:solidFill>
                  <a:srgbClr val="002060"/>
                </a:solidFill>
              </a:rPr>
              <a:t>Tampolo</a:t>
            </a:r>
            <a:r>
              <a:rPr lang="fr-FR" sz="1000" dirty="0">
                <a:solidFill>
                  <a:srgbClr val="002060"/>
                </a:solidFill>
              </a:rPr>
              <a:t>. Station marécageuse. Source : </a:t>
            </a:r>
            <a:r>
              <a:rPr lang="fr-FR" sz="1000" u="sng" dirty="0">
                <a:solidFill>
                  <a:srgbClr val="002060"/>
                </a:solidFill>
                <a:hlinkClick r:id="rId10"/>
              </a:rPr>
              <a:t>Monique F. </a:t>
            </a:r>
            <a:r>
              <a:rPr lang="fr-FR" sz="1000" u="sng" dirty="0" err="1">
                <a:solidFill>
                  <a:srgbClr val="002060"/>
                </a:solidFill>
                <a:hlinkClick r:id="rId10"/>
              </a:rPr>
              <a:t>Randriatsivery</a:t>
            </a:r>
            <a:r>
              <a:rPr lang="fr-FR" sz="1000" u="sng" dirty="0">
                <a:solidFill>
                  <a:srgbClr val="002060"/>
                </a:solidFill>
                <a:hlinkClick r:id="rId10"/>
              </a:rPr>
              <a:t> (MBG)</a:t>
            </a:r>
            <a:r>
              <a:rPr lang="fr-FR" sz="1000" dirty="0">
                <a:solidFill>
                  <a:srgbClr val="002060"/>
                </a:solidFill>
              </a:rPr>
              <a:t>,  Source : </a:t>
            </a:r>
            <a:r>
              <a:rPr lang="fr-FR" sz="1000" u="sng" dirty="0">
                <a:solidFill>
                  <a:srgbClr val="002060"/>
                </a:solidFill>
                <a:hlinkClick r:id="rId11"/>
              </a:rPr>
              <a:t>http://tropicos.org/Image/100145626</a:t>
            </a:r>
            <a:endParaRPr lang="fr-FR" sz="1000" dirty="0">
              <a:solidFill>
                <a:srgbClr val="002060"/>
              </a:solidFill>
            </a:endParaRPr>
          </a:p>
        </p:txBody>
      </p:sp>
      <p:pic>
        <p:nvPicPr>
          <p:cNvPr id="4099" name="Picture 3" descr="image0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91794" y="4182066"/>
            <a:ext cx="197167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0003316" y="5696541"/>
            <a:ext cx="2188684" cy="400110"/>
          </a:xfrm>
          <a:prstGeom prst="rect">
            <a:avLst/>
          </a:prstGeom>
        </p:spPr>
        <p:txBody>
          <a:bodyPr wrap="square">
            <a:spAutoFit/>
          </a:bodyPr>
          <a:lstStyle/>
          <a:p>
            <a:pPr algn="ctr"/>
            <a:r>
              <a:rPr lang="fr-FR" sz="1000" dirty="0">
                <a:solidFill>
                  <a:srgbClr val="984806"/>
                </a:solidFill>
                <a:latin typeface="Calibri" panose="020F0502020204030204" pitchFamily="34" charset="0"/>
                <a:ea typeface="Calibri" panose="020F0502020204030204" pitchFamily="34" charset="0"/>
                <a:cs typeface="Times New Roman" panose="02020603050405020304" pitchFamily="18" charset="0"/>
              </a:rPr>
              <a:t>Bois. Source : </a:t>
            </a:r>
            <a:r>
              <a:rPr lang="fr-FR" sz="1000" u="sng" dirty="0">
                <a:solidFill>
                  <a:srgbClr val="984806"/>
                </a:solidFill>
                <a:latin typeface="Calibri" panose="020F0502020204030204" pitchFamily="34" charset="0"/>
                <a:ea typeface="Calibri" panose="020F0502020204030204" pitchFamily="34" charset="0"/>
                <a:cs typeface="Times New Roman" panose="02020603050405020304" pitchFamily="18" charset="0"/>
                <a:hlinkClick r:id="rId13"/>
              </a:rPr>
              <a:t>http://delta-intkey.com/wood/images/dalmad.jpg</a:t>
            </a:r>
            <a:endParaRPr lang="fr-FR" sz="1000" dirty="0"/>
          </a:p>
        </p:txBody>
      </p:sp>
      <p:pic>
        <p:nvPicPr>
          <p:cNvPr id="4100" name="Picture 4" descr="image00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26284" y="3991565"/>
            <a:ext cx="252412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2"/>
          <p:cNvSpPr txBox="1"/>
          <p:nvPr/>
        </p:nvSpPr>
        <p:spPr>
          <a:xfrm>
            <a:off x="7026444" y="5896596"/>
            <a:ext cx="3029638" cy="553998"/>
          </a:xfrm>
          <a:prstGeom prst="rect">
            <a:avLst/>
          </a:prstGeom>
          <a:noFill/>
        </p:spPr>
        <p:txBody>
          <a:bodyPr wrap="square" rtlCol="0">
            <a:spAutoFit/>
          </a:bodyPr>
          <a:lstStyle/>
          <a:p>
            <a:pPr algn="ctr"/>
            <a:r>
              <a:rPr lang="fr-FR" sz="1000" dirty="0">
                <a:solidFill>
                  <a:srgbClr val="002060"/>
                </a:solidFill>
              </a:rPr>
              <a:t>Feuillage. Localisation : </a:t>
            </a:r>
            <a:r>
              <a:rPr lang="fr-FR" sz="1000" dirty="0" err="1">
                <a:solidFill>
                  <a:srgbClr val="002060"/>
                </a:solidFill>
              </a:rPr>
              <a:t>Fenerive</a:t>
            </a:r>
            <a:r>
              <a:rPr lang="fr-FR" sz="1000" dirty="0">
                <a:solidFill>
                  <a:srgbClr val="002060"/>
                </a:solidFill>
              </a:rPr>
              <a:t> Est, </a:t>
            </a:r>
            <a:r>
              <a:rPr lang="fr-FR" sz="1000" dirty="0" err="1">
                <a:solidFill>
                  <a:srgbClr val="002060"/>
                </a:solidFill>
              </a:rPr>
              <a:t>Tampolo</a:t>
            </a:r>
            <a:r>
              <a:rPr lang="fr-FR" sz="1000" dirty="0">
                <a:solidFill>
                  <a:srgbClr val="002060"/>
                </a:solidFill>
              </a:rPr>
              <a:t>. Station marécageuse. Source : </a:t>
            </a:r>
            <a:r>
              <a:rPr lang="fr-FR" sz="1000" u="sng" dirty="0">
                <a:solidFill>
                  <a:srgbClr val="002060"/>
                </a:solidFill>
                <a:hlinkClick r:id="rId10"/>
              </a:rPr>
              <a:t>Monique F. </a:t>
            </a:r>
            <a:r>
              <a:rPr lang="fr-FR" sz="1000" u="sng" dirty="0" err="1">
                <a:solidFill>
                  <a:srgbClr val="002060"/>
                </a:solidFill>
                <a:hlinkClick r:id="rId10"/>
              </a:rPr>
              <a:t>Randriatsivery</a:t>
            </a:r>
            <a:r>
              <a:rPr lang="fr-FR" sz="1000" u="sng" dirty="0">
                <a:solidFill>
                  <a:srgbClr val="002060"/>
                </a:solidFill>
                <a:hlinkClick r:id="rId10"/>
              </a:rPr>
              <a:t> (MBG)</a:t>
            </a:r>
            <a:r>
              <a:rPr lang="fr-FR" sz="1000" dirty="0">
                <a:solidFill>
                  <a:srgbClr val="002060"/>
                </a:solidFill>
              </a:rPr>
              <a:t>,  </a:t>
            </a:r>
            <a:r>
              <a:rPr lang="fr-FR" sz="1000" u="sng" dirty="0">
                <a:solidFill>
                  <a:srgbClr val="002060"/>
                </a:solidFill>
                <a:hlinkClick r:id="rId15"/>
              </a:rPr>
              <a:t>http://</a:t>
            </a:r>
            <a:r>
              <a:rPr lang="fr-FR" sz="1000" u="sng" dirty="0" smtClean="0">
                <a:solidFill>
                  <a:srgbClr val="002060"/>
                </a:solidFill>
                <a:hlinkClick r:id="rId15"/>
              </a:rPr>
              <a:t>tropicos.org/Image/100145625</a:t>
            </a:r>
            <a:endParaRPr lang="fr-FR" sz="1000" dirty="0">
              <a:solidFill>
                <a:srgbClr val="002060"/>
              </a:solidFill>
            </a:endParaRPr>
          </a:p>
        </p:txBody>
      </p:sp>
      <p:sp>
        <p:nvSpPr>
          <p:cNvPr id="17" name="ZoneTexte 16"/>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32809648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206659" y="183806"/>
            <a:ext cx="458118" cy="243557"/>
          </a:xfrm>
        </p:spPr>
        <p:txBody>
          <a:bodyPr/>
          <a:lstStyle/>
          <a:p>
            <a:fld id="{814B13E8-1059-4FEE-952E-0153852B3488}" type="slidenum">
              <a:rPr lang="fr-FR" smtClean="0"/>
              <a:t>51</a:t>
            </a:fld>
            <a:endParaRPr lang="fr-FR"/>
          </a:p>
        </p:txBody>
      </p:sp>
      <p:sp>
        <p:nvSpPr>
          <p:cNvPr id="4" name="Rectangle 3"/>
          <p:cNvSpPr/>
          <p:nvPr/>
        </p:nvSpPr>
        <p:spPr>
          <a:xfrm>
            <a:off x="206659" y="578252"/>
            <a:ext cx="7251922" cy="369332"/>
          </a:xfrm>
          <a:prstGeom prst="rect">
            <a:avLst/>
          </a:prstGeom>
        </p:spPr>
        <p:txBody>
          <a:bodyPr wrap="none">
            <a:spAutoFit/>
          </a:bodyPr>
          <a:lstStyle/>
          <a:p>
            <a:r>
              <a:rPr lang="fr-FR" dirty="0" smtClean="0">
                <a:solidFill>
                  <a:srgbClr val="002060"/>
                </a:solidFill>
              </a:rPr>
              <a:t>2.2</a:t>
            </a:r>
            <a:r>
              <a:rPr lang="fr-FR" b="1" dirty="0" smtClean="0">
                <a:solidFill>
                  <a:srgbClr val="008000"/>
                </a:solidFill>
              </a:rPr>
              <a:t>. </a:t>
            </a:r>
            <a:r>
              <a:rPr lang="fr-FR" b="1" dirty="0">
                <a:solidFill>
                  <a:srgbClr val="008000"/>
                </a:solidFill>
              </a:rPr>
              <a:t>Les espèces de Dalbergia (bois de rose</a:t>
            </a:r>
            <a:r>
              <a:rPr lang="fr-FR" b="1" dirty="0" smtClean="0">
                <a:solidFill>
                  <a:srgbClr val="008000"/>
                </a:solidFill>
              </a:rPr>
              <a:t>) malgaches en danger (suite) </a:t>
            </a:r>
            <a:endParaRPr lang="fr-FR" dirty="0">
              <a:solidFill>
                <a:srgbClr val="008000"/>
              </a:solidFill>
            </a:endParaRPr>
          </a:p>
        </p:txBody>
      </p:sp>
      <p:sp>
        <p:nvSpPr>
          <p:cNvPr id="6" name="ZoneTexte 5"/>
          <p:cNvSpPr txBox="1"/>
          <p:nvPr/>
        </p:nvSpPr>
        <p:spPr>
          <a:xfrm>
            <a:off x="206659" y="1035586"/>
            <a:ext cx="5489061" cy="369332"/>
          </a:xfrm>
          <a:prstGeom prst="rect">
            <a:avLst/>
          </a:prstGeom>
          <a:noFill/>
        </p:spPr>
        <p:txBody>
          <a:bodyPr wrap="square" rtlCol="0">
            <a:spAutoFit/>
          </a:bodyPr>
          <a:lstStyle/>
          <a:p>
            <a:r>
              <a:rPr lang="fr-FR" dirty="0" smtClean="0">
                <a:solidFill>
                  <a:srgbClr val="002060"/>
                </a:solidFill>
              </a:rPr>
              <a:t>2.2.3) </a:t>
            </a:r>
            <a:r>
              <a:rPr lang="en-US" b="1" i="1" dirty="0" err="1">
                <a:solidFill>
                  <a:srgbClr val="002060"/>
                </a:solidFill>
              </a:rPr>
              <a:t>Dalbergia</a:t>
            </a:r>
            <a:r>
              <a:rPr lang="en-US" b="1" i="1" dirty="0">
                <a:solidFill>
                  <a:srgbClr val="002060"/>
                </a:solidFill>
              </a:rPr>
              <a:t> </a:t>
            </a:r>
            <a:r>
              <a:rPr lang="en-US" b="1" i="1" dirty="0" err="1">
                <a:solidFill>
                  <a:srgbClr val="002060"/>
                </a:solidFill>
              </a:rPr>
              <a:t>davidii</a:t>
            </a:r>
            <a:r>
              <a:rPr lang="en-US" b="1" dirty="0">
                <a:solidFill>
                  <a:srgbClr val="002060"/>
                </a:solidFill>
              </a:rPr>
              <a:t> </a:t>
            </a:r>
            <a:r>
              <a:rPr lang="en-US" dirty="0" err="1">
                <a:solidFill>
                  <a:srgbClr val="002060"/>
                </a:solidFill>
              </a:rPr>
              <a:t>Bosser</a:t>
            </a:r>
            <a:r>
              <a:rPr lang="en-US" dirty="0">
                <a:solidFill>
                  <a:srgbClr val="002060"/>
                </a:solidFill>
              </a:rPr>
              <a:t> &amp; R. </a:t>
            </a:r>
            <a:r>
              <a:rPr lang="en-US" dirty="0" err="1">
                <a:solidFill>
                  <a:srgbClr val="002060"/>
                </a:solidFill>
              </a:rPr>
              <a:t>Rabev</a:t>
            </a:r>
            <a:r>
              <a:rPr lang="en-US" dirty="0" smtClean="0">
                <a:solidFill>
                  <a:srgbClr val="002060"/>
                </a:solidFill>
              </a:rPr>
              <a:t>. [sp</a:t>
            </a:r>
            <a:r>
              <a:rPr lang="en-US" dirty="0">
                <a:solidFill>
                  <a:srgbClr val="002060"/>
                </a:solidFill>
              </a:rPr>
              <a:t>. </a:t>
            </a:r>
            <a:r>
              <a:rPr lang="en-US" b="1" i="1" dirty="0" err="1">
                <a:solidFill>
                  <a:srgbClr val="002060"/>
                </a:solidFill>
              </a:rPr>
              <a:t>nov</a:t>
            </a:r>
            <a:r>
              <a:rPr lang="en-US" b="1" i="1" dirty="0" err="1" smtClean="0">
                <a:solidFill>
                  <a:srgbClr val="002060"/>
                </a:solidFill>
              </a:rPr>
              <a:t>.</a:t>
            </a:r>
            <a:r>
              <a:rPr lang="en-US" dirty="0" smtClean="0">
                <a:solidFill>
                  <a:srgbClr val="002060"/>
                </a:solidFill>
              </a:rPr>
              <a:t> …]</a:t>
            </a:r>
            <a:endParaRPr lang="fr-FR" dirty="0">
              <a:solidFill>
                <a:srgbClr val="002060"/>
              </a:solidFill>
            </a:endParaRPr>
          </a:p>
        </p:txBody>
      </p:sp>
      <p:sp>
        <p:nvSpPr>
          <p:cNvPr id="7" name="ZoneTexte 6"/>
          <p:cNvSpPr txBox="1"/>
          <p:nvPr/>
        </p:nvSpPr>
        <p:spPr>
          <a:xfrm>
            <a:off x="118526" y="1492920"/>
            <a:ext cx="8539699" cy="4001095"/>
          </a:xfrm>
          <a:prstGeom prst="rect">
            <a:avLst/>
          </a:prstGeom>
          <a:noFill/>
        </p:spPr>
        <p:txBody>
          <a:bodyPr wrap="square" rtlCol="0">
            <a:spAutoFit/>
          </a:bodyPr>
          <a:lstStyle/>
          <a:p>
            <a:pPr algn="just" eaLnBrk="0" fontAlgn="base" hangingPunct="0"/>
            <a:r>
              <a:rPr lang="fr-FR" dirty="0" smtClean="0">
                <a:solidFill>
                  <a:srgbClr val="002060"/>
                </a:solidFill>
              </a:rPr>
              <a:t>Arbre rare, </a:t>
            </a:r>
            <a:r>
              <a:rPr lang="fr-FR" dirty="0">
                <a:solidFill>
                  <a:srgbClr val="002060"/>
                </a:solidFill>
              </a:rPr>
              <a:t>de 20-25 m de </a:t>
            </a:r>
            <a:r>
              <a:rPr lang="fr-FR" dirty="0" smtClean="0">
                <a:solidFill>
                  <a:srgbClr val="002060"/>
                </a:solidFill>
              </a:rPr>
              <a:t>hauteur, </a:t>
            </a:r>
            <a:r>
              <a:rPr lang="fr-FR" dirty="0">
                <a:solidFill>
                  <a:srgbClr val="002060"/>
                </a:solidFill>
              </a:rPr>
              <a:t>de la forêt caducifoliée sur sols ferrugineux tropicaux de l'</a:t>
            </a:r>
            <a:r>
              <a:rPr lang="fr-FR" dirty="0" err="1">
                <a:solidFill>
                  <a:srgbClr val="002060"/>
                </a:solidFill>
              </a:rPr>
              <a:t>Ankarafantsika</a:t>
            </a:r>
            <a:r>
              <a:rPr lang="fr-FR" dirty="0">
                <a:solidFill>
                  <a:srgbClr val="002060"/>
                </a:solidFill>
              </a:rPr>
              <a:t>, </a:t>
            </a:r>
            <a:r>
              <a:rPr lang="fr-FR" i="1" dirty="0">
                <a:solidFill>
                  <a:srgbClr val="002060"/>
                </a:solidFill>
              </a:rPr>
              <a:t>connu seule­ment par une récolte</a:t>
            </a:r>
            <a:r>
              <a:rPr lang="fr-FR" dirty="0">
                <a:solidFill>
                  <a:srgbClr val="002060"/>
                </a:solidFill>
              </a:rPr>
              <a:t>. </a:t>
            </a:r>
            <a:r>
              <a:rPr lang="fr-FR" dirty="0">
                <a:solidFill>
                  <a:srgbClr val="FF0000"/>
                </a:solidFill>
              </a:rPr>
              <a:t>Connu seulement à partir d'un seul endroit. </a:t>
            </a:r>
            <a:r>
              <a:rPr lang="fr-FR" dirty="0">
                <a:solidFill>
                  <a:srgbClr val="002060"/>
                </a:solidFill>
              </a:rPr>
              <a:t>Cet arbre se produit dans les plaines, la forêt de </a:t>
            </a:r>
            <a:r>
              <a:rPr lang="fr-FR" dirty="0" smtClean="0">
                <a:solidFill>
                  <a:srgbClr val="002060"/>
                </a:solidFill>
              </a:rPr>
              <a:t>feuillus, saisonnièrement secs. </a:t>
            </a:r>
          </a:p>
          <a:p>
            <a:pPr algn="just" eaLnBrk="0" fontAlgn="base" hangingPunct="0"/>
            <a:r>
              <a:rPr lang="fr-FR" dirty="0" smtClean="0">
                <a:solidFill>
                  <a:srgbClr val="FF0000"/>
                </a:solidFill>
              </a:rPr>
              <a:t>Il </a:t>
            </a:r>
            <a:r>
              <a:rPr lang="fr-FR" dirty="0">
                <a:solidFill>
                  <a:srgbClr val="FF0000"/>
                </a:solidFill>
              </a:rPr>
              <a:t>se reproduit dans une zone où les espèces de Dalbergia sont abattus sélectivement pour le marché d'exportation</a:t>
            </a:r>
            <a:r>
              <a:rPr lang="fr-FR" dirty="0" smtClean="0">
                <a:solidFill>
                  <a:srgbClr val="FF0000"/>
                </a:solidFill>
              </a:rPr>
              <a:t>.</a:t>
            </a:r>
            <a:r>
              <a:rPr lang="fr-FR" dirty="0" smtClean="0">
                <a:solidFill>
                  <a:srgbClr val="002060"/>
                </a:solidFill>
              </a:rPr>
              <a:t> </a:t>
            </a:r>
            <a:r>
              <a:rPr lang="fr-FR" dirty="0">
                <a:solidFill>
                  <a:srgbClr val="002060"/>
                </a:solidFill>
              </a:rPr>
              <a:t>Source : </a:t>
            </a:r>
            <a:r>
              <a:rPr lang="fr-FR" dirty="0">
                <a:solidFill>
                  <a:srgbClr val="002060"/>
                </a:solidFill>
                <a:hlinkClick r:id="rId2"/>
              </a:rPr>
              <a:t>http://</a:t>
            </a:r>
            <a:r>
              <a:rPr lang="fr-FR" dirty="0" smtClean="0">
                <a:solidFill>
                  <a:srgbClr val="002060"/>
                </a:solidFill>
                <a:hlinkClick r:id="rId2"/>
              </a:rPr>
              <a:t>www.iucnredlist.org/details/38196/0</a:t>
            </a:r>
            <a:r>
              <a:rPr lang="fr-FR" dirty="0" smtClean="0">
                <a:solidFill>
                  <a:srgbClr val="002060"/>
                </a:solidFill>
              </a:rPr>
              <a:t> </a:t>
            </a:r>
            <a:endParaRPr lang="fr-FR" dirty="0">
              <a:solidFill>
                <a:srgbClr val="002060"/>
              </a:solidFill>
            </a:endParaRPr>
          </a:p>
          <a:p>
            <a:pPr algn="just" eaLnBrk="0" fontAlgn="base" hangingPunct="0"/>
            <a:r>
              <a:rPr lang="fr-FR" dirty="0" smtClean="0">
                <a:solidFill>
                  <a:srgbClr val="002060"/>
                </a:solidFill>
              </a:rPr>
              <a:t>Par </a:t>
            </a:r>
            <a:r>
              <a:rPr lang="fr-FR" dirty="0">
                <a:solidFill>
                  <a:srgbClr val="002060"/>
                </a:solidFill>
              </a:rPr>
              <a:t>la taille et le nombre des folioles, l'espèce se rapproche de </a:t>
            </a:r>
            <a:r>
              <a:rPr lang="fr-FR" i="1" dirty="0">
                <a:solidFill>
                  <a:srgbClr val="002060"/>
                </a:solidFill>
              </a:rPr>
              <a:t>D. </a:t>
            </a:r>
            <a:r>
              <a:rPr lang="fr-FR" i="1" dirty="0" err="1">
                <a:solidFill>
                  <a:srgbClr val="002060"/>
                </a:solidFill>
              </a:rPr>
              <a:t>baronii</a:t>
            </a:r>
            <a:r>
              <a:rPr lang="fr-FR" i="1" dirty="0">
                <a:solidFill>
                  <a:srgbClr val="002060"/>
                </a:solidFill>
              </a:rPr>
              <a:t> </a:t>
            </a:r>
            <a:r>
              <a:rPr lang="fr-FR" dirty="0">
                <a:solidFill>
                  <a:srgbClr val="002060"/>
                </a:solidFill>
              </a:rPr>
              <a:t>Baker, mais elle se distingue par la feuille à pétiole et rachis glabres, la texture plus mince des folioles, les inflorescences lâches, à fleurs plus grandes (5,5-6,5 mm), groupées sur les rameaux ultimes en racèmes pauciflores non </a:t>
            </a:r>
            <a:r>
              <a:rPr lang="fr-FR" dirty="0" err="1">
                <a:solidFill>
                  <a:srgbClr val="002060"/>
                </a:solidFill>
              </a:rPr>
              <a:t>scorpioïdes</a:t>
            </a:r>
            <a:r>
              <a:rPr lang="fr-FR" dirty="0">
                <a:solidFill>
                  <a:srgbClr val="002060"/>
                </a:solidFill>
              </a:rPr>
              <a:t>. Elle a aussi des affinités avec </a:t>
            </a:r>
            <a:r>
              <a:rPr lang="fr-FR" i="1" dirty="0">
                <a:solidFill>
                  <a:srgbClr val="002060"/>
                </a:solidFill>
              </a:rPr>
              <a:t>D. </a:t>
            </a:r>
            <a:r>
              <a:rPr lang="fr-FR" i="1" dirty="0" err="1">
                <a:solidFill>
                  <a:srgbClr val="002060"/>
                </a:solidFill>
              </a:rPr>
              <a:t>purpurascens</a:t>
            </a:r>
            <a:r>
              <a:rPr lang="fr-FR" i="1" dirty="0">
                <a:solidFill>
                  <a:srgbClr val="002060"/>
                </a:solidFill>
              </a:rPr>
              <a:t> </a:t>
            </a:r>
            <a:r>
              <a:rPr lang="fr-FR" dirty="0" err="1">
                <a:solidFill>
                  <a:srgbClr val="002060"/>
                </a:solidFill>
              </a:rPr>
              <a:t>Baill</a:t>
            </a:r>
            <a:r>
              <a:rPr lang="fr-FR" dirty="0">
                <a:solidFill>
                  <a:srgbClr val="002060"/>
                </a:solidFill>
              </a:rPr>
              <a:t>. ; elle se distingue par ses feuilles plus courtes, à petites folioles et par ses fleurs nettement plus grandes, à calice de taille et de forme différentes</a:t>
            </a:r>
            <a:r>
              <a:rPr lang="fr-FR" dirty="0" smtClean="0">
                <a:solidFill>
                  <a:srgbClr val="002060"/>
                </a:solidFill>
              </a:rPr>
              <a:t>. </a:t>
            </a:r>
          </a:p>
          <a:p>
            <a:pPr algn="just" eaLnBrk="0" fontAlgn="base" hangingPunct="0"/>
            <a:r>
              <a:rPr lang="fr-FR" dirty="0" smtClean="0">
                <a:solidFill>
                  <a:srgbClr val="002060"/>
                </a:solidFill>
              </a:rPr>
              <a:t>Floraison </a:t>
            </a:r>
            <a:r>
              <a:rPr lang="fr-FR" dirty="0">
                <a:solidFill>
                  <a:srgbClr val="002060"/>
                </a:solidFill>
              </a:rPr>
              <a:t>en mars</a:t>
            </a:r>
            <a:r>
              <a:rPr lang="fr-FR" dirty="0" smtClean="0">
                <a:solidFill>
                  <a:srgbClr val="002060"/>
                </a:solidFill>
              </a:rPr>
              <a:t>.</a:t>
            </a:r>
          </a:p>
          <a:p>
            <a:pPr algn="just" eaLnBrk="0" fontAlgn="base" hangingPunct="0"/>
            <a:r>
              <a:rPr lang="da-DK" sz="1400" dirty="0" smtClean="0">
                <a:solidFill>
                  <a:srgbClr val="002060"/>
                </a:solidFill>
              </a:rPr>
              <a:t>Statut IUCN : </a:t>
            </a:r>
            <a:r>
              <a:rPr lang="da-DK" sz="1400" b="1" dirty="0" smtClean="0">
                <a:solidFill>
                  <a:srgbClr val="FF0000"/>
                </a:solidFill>
              </a:rPr>
              <a:t>Endangered</a:t>
            </a:r>
            <a:r>
              <a:rPr lang="da-DK" sz="1400" dirty="0" smtClean="0">
                <a:solidFill>
                  <a:schemeClr val="dk1"/>
                </a:solidFill>
              </a:rPr>
              <a:t> </a:t>
            </a:r>
            <a:r>
              <a:rPr lang="da-DK" sz="1400" dirty="0">
                <a:solidFill>
                  <a:srgbClr val="002060"/>
                </a:solidFill>
              </a:rPr>
              <a:t>B1+2de, C1 </a:t>
            </a:r>
            <a:r>
              <a:rPr lang="da-DK" sz="1400" dirty="0">
                <a:solidFill>
                  <a:srgbClr val="002060"/>
                </a:solidFill>
                <a:hlinkClick r:id="rId3"/>
              </a:rPr>
              <a:t>ver 2.3</a:t>
            </a:r>
            <a:r>
              <a:rPr lang="fr-FR" sz="1400" dirty="0">
                <a:solidFill>
                  <a:srgbClr val="002060"/>
                </a:solidFill>
              </a:rPr>
              <a:t> (</a:t>
            </a:r>
            <a:r>
              <a:rPr lang="fr-FR" sz="1400" dirty="0">
                <a:solidFill>
                  <a:srgbClr val="002060"/>
                </a:solidFill>
                <a:hlinkClick r:id="rId4" tooltip="Les espèces menacées"/>
              </a:rPr>
              <a:t>En voie de disparition</a:t>
            </a:r>
            <a:r>
              <a:rPr lang="fr-FR" sz="1400" dirty="0">
                <a:solidFill>
                  <a:srgbClr val="002060"/>
                </a:solidFill>
              </a:rPr>
              <a:t>). </a:t>
            </a:r>
            <a:r>
              <a:rPr lang="fr-FR" sz="1400" dirty="0">
                <a:solidFill>
                  <a:srgbClr val="002060"/>
                </a:solidFill>
                <a:hlinkClick r:id="rId2"/>
              </a:rPr>
              <a:t>http://www.iucnredlist.org/details/38196/0</a:t>
            </a:r>
            <a:r>
              <a:rPr lang="fr-FR" sz="1400" dirty="0">
                <a:solidFill>
                  <a:srgbClr val="002060"/>
                </a:solidFill>
              </a:rPr>
              <a:t> </a:t>
            </a:r>
            <a:endParaRPr lang="fr-FR" sz="1400" dirty="0" smtClean="0">
              <a:solidFill>
                <a:srgbClr val="002060"/>
              </a:solidFill>
            </a:endParaRPr>
          </a:p>
          <a:p>
            <a:pPr algn="just" eaLnBrk="0" fontAlgn="base" hangingPunct="0"/>
            <a:r>
              <a:rPr lang="fr-FR" sz="1200" dirty="0" smtClean="0">
                <a:solidFill>
                  <a:srgbClr val="002060"/>
                </a:solidFill>
              </a:rPr>
              <a:t>Source : a) </a:t>
            </a:r>
            <a:r>
              <a:rPr lang="fr-FR" sz="1200" dirty="0">
                <a:solidFill>
                  <a:srgbClr val="002060"/>
                </a:solidFill>
              </a:rPr>
              <a:t>Taxa et noms nouveaux dans le genre </a:t>
            </a:r>
            <a:r>
              <a:rPr lang="fr-FR" sz="1200" i="1" dirty="0">
                <a:solidFill>
                  <a:srgbClr val="002060"/>
                </a:solidFill>
              </a:rPr>
              <a:t>Dalbergia</a:t>
            </a:r>
            <a:r>
              <a:rPr lang="fr-FR" sz="1200" dirty="0">
                <a:solidFill>
                  <a:srgbClr val="002060"/>
                </a:solidFill>
              </a:rPr>
              <a:t> (</a:t>
            </a:r>
            <a:r>
              <a:rPr lang="fr-FR" sz="1200" dirty="0" err="1">
                <a:solidFill>
                  <a:srgbClr val="002060"/>
                </a:solidFill>
              </a:rPr>
              <a:t>Papilionaceae</a:t>
            </a:r>
            <a:r>
              <a:rPr lang="fr-FR" sz="1200" dirty="0">
                <a:solidFill>
                  <a:srgbClr val="002060"/>
                </a:solidFill>
              </a:rPr>
              <a:t>) à Madagascar et aux Comores, J. Bosser &amp; R. Rabevohitra (voir bibliographie, à la fin de ce document</a:t>
            </a:r>
            <a:r>
              <a:rPr lang="fr-FR" sz="1200" dirty="0" smtClean="0">
                <a:solidFill>
                  <a:srgbClr val="002060"/>
                </a:solidFill>
              </a:rPr>
              <a:t>).</a:t>
            </a:r>
            <a:endParaRPr lang="fr-FR" sz="1200" dirty="0">
              <a:solidFill>
                <a:srgbClr val="002060"/>
              </a:solidFill>
            </a:endParaRPr>
          </a:p>
        </p:txBody>
      </p:sp>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1980" y="5005813"/>
            <a:ext cx="2609850" cy="1752600"/>
          </a:xfrm>
          <a:prstGeom prst="rect">
            <a:avLst/>
          </a:prstGeom>
        </p:spPr>
      </p:pic>
      <p:sp>
        <p:nvSpPr>
          <p:cNvPr id="9" name="ZoneTexte 8"/>
          <p:cNvSpPr txBox="1"/>
          <p:nvPr/>
        </p:nvSpPr>
        <p:spPr>
          <a:xfrm>
            <a:off x="7827758" y="6039351"/>
            <a:ext cx="1676239" cy="553998"/>
          </a:xfrm>
          <a:prstGeom prst="rect">
            <a:avLst/>
          </a:prstGeom>
          <a:noFill/>
        </p:spPr>
        <p:txBody>
          <a:bodyPr wrap="square" rtlCol="0">
            <a:spAutoFit/>
          </a:bodyPr>
          <a:lstStyle/>
          <a:p>
            <a:pPr algn="r"/>
            <a:r>
              <a:rPr lang="en-US" sz="1000" i="1" dirty="0" err="1">
                <a:solidFill>
                  <a:srgbClr val="002060"/>
                </a:solidFill>
              </a:rPr>
              <a:t>Dalbergia</a:t>
            </a:r>
            <a:r>
              <a:rPr lang="en-US" sz="1000" i="1" dirty="0">
                <a:solidFill>
                  <a:srgbClr val="002060"/>
                </a:solidFill>
              </a:rPr>
              <a:t> </a:t>
            </a:r>
            <a:r>
              <a:rPr lang="en-US" sz="1000" i="1" dirty="0" err="1">
                <a:solidFill>
                  <a:srgbClr val="002060"/>
                </a:solidFill>
              </a:rPr>
              <a:t>davidii</a:t>
            </a:r>
            <a:r>
              <a:rPr lang="fr-FR" sz="1000" dirty="0" smtClean="0">
                <a:solidFill>
                  <a:srgbClr val="002060"/>
                </a:solidFill>
              </a:rPr>
              <a:t> .Source </a:t>
            </a:r>
            <a:r>
              <a:rPr lang="fr-FR" sz="1000" dirty="0">
                <a:solidFill>
                  <a:srgbClr val="002060"/>
                </a:solidFill>
              </a:rPr>
              <a:t>: </a:t>
            </a:r>
            <a:r>
              <a:rPr lang="fr-FR" sz="1000" dirty="0">
                <a:solidFill>
                  <a:srgbClr val="002060"/>
                </a:solidFill>
                <a:hlinkClick r:id="rId6"/>
              </a:rPr>
              <a:t>http://www.arkive.org/dalbergia/dalbergia-davidii</a:t>
            </a:r>
            <a:r>
              <a:rPr lang="fr-FR" sz="1000" dirty="0" smtClean="0">
                <a:solidFill>
                  <a:srgbClr val="002060"/>
                </a:solidFill>
                <a:hlinkClick r:id="rId6"/>
              </a:rPr>
              <a:t>/</a:t>
            </a:r>
            <a:r>
              <a:rPr lang="fr-FR" sz="1000" dirty="0" smtClean="0">
                <a:solidFill>
                  <a:srgbClr val="002060"/>
                </a:solidFill>
              </a:rPr>
              <a:t> </a:t>
            </a:r>
            <a:r>
              <a:rPr lang="fr-FR" sz="1000" dirty="0" smtClean="0">
                <a:solidFill>
                  <a:srgbClr val="002060"/>
                </a:solidFill>
                <a:latin typeface="Calibri" panose="020F0502020204030204" pitchFamily="34" charset="0"/>
              </a:rPr>
              <a:t>→</a:t>
            </a:r>
            <a:endParaRPr lang="fr-FR" sz="1000" dirty="0">
              <a:solidFill>
                <a:srgbClr val="002060"/>
              </a:solidFill>
            </a:endParaRPr>
          </a:p>
        </p:txBody>
      </p:sp>
      <p:pic>
        <p:nvPicPr>
          <p:cNvPr id="10" name="Imag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96432" y="0"/>
            <a:ext cx="3395568" cy="4759287"/>
          </a:xfrm>
          <a:prstGeom prst="rect">
            <a:avLst/>
          </a:prstGeom>
        </p:spPr>
      </p:pic>
      <p:sp>
        <p:nvSpPr>
          <p:cNvPr id="11" name="ZoneTexte 10"/>
          <p:cNvSpPr txBox="1"/>
          <p:nvPr/>
        </p:nvSpPr>
        <p:spPr>
          <a:xfrm>
            <a:off x="9322756" y="4759287"/>
            <a:ext cx="2342920" cy="246221"/>
          </a:xfrm>
          <a:prstGeom prst="rect">
            <a:avLst/>
          </a:prstGeom>
          <a:noFill/>
        </p:spPr>
        <p:txBody>
          <a:bodyPr wrap="square" rtlCol="0">
            <a:spAutoFit/>
          </a:bodyPr>
          <a:lstStyle/>
          <a:p>
            <a:pPr algn="ctr"/>
            <a:r>
              <a:rPr lang="fr-FR" sz="1000" dirty="0" smtClean="0">
                <a:solidFill>
                  <a:srgbClr val="002060"/>
                </a:solidFill>
                <a:latin typeface="Calibri" panose="020F0502020204030204" pitchFamily="34" charset="0"/>
              </a:rPr>
              <a:t>↑ </a:t>
            </a:r>
            <a:r>
              <a:rPr lang="fr-FR" sz="1000" dirty="0" smtClean="0">
                <a:solidFill>
                  <a:srgbClr val="002060"/>
                </a:solidFill>
              </a:rPr>
              <a:t>Herbier du Kew Garden, Angleterre.</a:t>
            </a:r>
            <a:endParaRPr lang="fr-FR" sz="1000" dirty="0">
              <a:solidFill>
                <a:srgbClr val="002060"/>
              </a:solidFill>
            </a:endParaRPr>
          </a:p>
        </p:txBody>
      </p:sp>
      <p:pic>
        <p:nvPicPr>
          <p:cNvPr id="13" name="Imag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61531" y="5327765"/>
            <a:ext cx="1845463" cy="1225006"/>
          </a:xfrm>
          <a:prstGeom prst="rect">
            <a:avLst/>
          </a:prstGeom>
        </p:spPr>
      </p:pic>
      <p:sp>
        <p:nvSpPr>
          <p:cNvPr id="14" name="ZoneTexte 13"/>
          <p:cNvSpPr txBox="1"/>
          <p:nvPr/>
        </p:nvSpPr>
        <p:spPr>
          <a:xfrm>
            <a:off x="2597319" y="6552771"/>
            <a:ext cx="5153896" cy="246221"/>
          </a:xfrm>
          <a:prstGeom prst="rect">
            <a:avLst/>
          </a:prstGeom>
          <a:noFill/>
        </p:spPr>
        <p:txBody>
          <a:bodyPr wrap="square" rtlCol="0">
            <a:spAutoFit/>
          </a:bodyPr>
          <a:lstStyle/>
          <a:p>
            <a:pPr algn="ctr"/>
            <a:r>
              <a:rPr lang="fr-FR" sz="1000" dirty="0">
                <a:solidFill>
                  <a:schemeClr val="accent5">
                    <a:lumMod val="50000"/>
                  </a:schemeClr>
                </a:solidFill>
              </a:rPr>
              <a:t>Source : </a:t>
            </a:r>
            <a:r>
              <a:rPr lang="fr-FR" sz="1000" dirty="0">
                <a:solidFill>
                  <a:schemeClr val="accent5">
                    <a:lumMod val="50000"/>
                  </a:schemeClr>
                </a:solidFill>
                <a:hlinkClick r:id="rId9"/>
              </a:rPr>
              <a:t>http://www.prota4u.org/protav8.asp?g=psk&amp;p=Dalbergia+davidii+Bosser+&amp;+R.Rabev</a:t>
            </a:r>
            <a:r>
              <a:rPr lang="fr-FR" sz="1000" dirty="0" smtClean="0">
                <a:solidFill>
                  <a:schemeClr val="accent5">
                    <a:lumMod val="50000"/>
                  </a:schemeClr>
                </a:solidFill>
              </a:rPr>
              <a:t>. </a:t>
            </a:r>
            <a:endParaRPr lang="fr-FR" sz="1000" dirty="0">
              <a:solidFill>
                <a:schemeClr val="accent5">
                  <a:lumMod val="50000"/>
                </a:schemeClr>
              </a:solidFill>
            </a:endParaRPr>
          </a:p>
        </p:txBody>
      </p:sp>
      <p:pic>
        <p:nvPicPr>
          <p:cNvPr id="15" name="Image 14"/>
          <p:cNvPicPr>
            <a:picLocks noChangeAspect="1"/>
          </p:cNvPicPr>
          <p:nvPr/>
        </p:nvPicPr>
        <p:blipFill>
          <a:blip r:embed="rId10"/>
          <a:stretch>
            <a:fillRect/>
          </a:stretch>
        </p:blipFill>
        <p:spPr>
          <a:xfrm>
            <a:off x="5433877" y="1015464"/>
            <a:ext cx="400050" cy="409575"/>
          </a:xfrm>
          <a:prstGeom prst="rect">
            <a:avLst/>
          </a:prstGeom>
        </p:spPr>
      </p:pic>
      <p:sp>
        <p:nvSpPr>
          <p:cNvPr id="16" name="ZoneTexte 15"/>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25597236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167175" y="187287"/>
            <a:ext cx="546252" cy="243557"/>
          </a:xfrm>
        </p:spPr>
        <p:txBody>
          <a:bodyPr/>
          <a:lstStyle/>
          <a:p>
            <a:fld id="{814B13E8-1059-4FEE-952E-0153852B3488}" type="slidenum">
              <a:rPr lang="fr-FR" smtClean="0"/>
              <a:t>52</a:t>
            </a:fld>
            <a:endParaRPr lang="fr-FR" dirty="0"/>
          </a:p>
        </p:txBody>
      </p:sp>
      <p:pic>
        <p:nvPicPr>
          <p:cNvPr id="4" name="Image 3" descr="C:\Users\LISAN\Documents\DeveloppementDurable\Dalbergia\Taxa et noms nouveaux dans le gentre Dalbergia à Madagascar et aux Comores_fichiers\image026.jpg"/>
          <p:cNvPicPr/>
          <p:nvPr/>
        </p:nvPicPr>
        <p:blipFill>
          <a:blip r:embed="rId2" cstate="print"/>
          <a:srcRect/>
          <a:stretch>
            <a:fillRect/>
          </a:stretch>
        </p:blipFill>
        <p:spPr bwMode="auto">
          <a:xfrm>
            <a:off x="6470746" y="0"/>
            <a:ext cx="5721254" cy="6858000"/>
          </a:xfrm>
          <a:prstGeom prst="rect">
            <a:avLst/>
          </a:prstGeom>
          <a:noFill/>
          <a:ln w="9525">
            <a:noFill/>
            <a:miter lim="800000"/>
            <a:headEnd/>
            <a:tailEnd/>
          </a:ln>
        </p:spPr>
      </p:pic>
      <p:sp>
        <p:nvSpPr>
          <p:cNvPr id="5" name="ZoneTexte 4"/>
          <p:cNvSpPr txBox="1"/>
          <p:nvPr/>
        </p:nvSpPr>
        <p:spPr>
          <a:xfrm>
            <a:off x="259856" y="5873161"/>
            <a:ext cx="6136396" cy="830997"/>
          </a:xfrm>
          <a:prstGeom prst="rect">
            <a:avLst/>
          </a:prstGeom>
          <a:noFill/>
        </p:spPr>
        <p:txBody>
          <a:bodyPr wrap="square" rtlCol="0">
            <a:spAutoFit/>
          </a:bodyPr>
          <a:lstStyle/>
          <a:p>
            <a:pPr algn="r"/>
            <a:r>
              <a:rPr lang="fr-FR" sz="1200" b="1" i="1" dirty="0">
                <a:solidFill>
                  <a:srgbClr val="002060"/>
                </a:solidFill>
              </a:rPr>
              <a:t>Dalbergia </a:t>
            </a:r>
            <a:r>
              <a:rPr lang="fr-FR" sz="1200" b="1" i="1" dirty="0" err="1">
                <a:solidFill>
                  <a:srgbClr val="002060"/>
                </a:solidFill>
              </a:rPr>
              <a:t>davidii</a:t>
            </a:r>
            <a:r>
              <a:rPr lang="fr-FR" sz="1200" dirty="0">
                <a:solidFill>
                  <a:srgbClr val="002060"/>
                </a:solidFill>
              </a:rPr>
              <a:t> : A, rameau fleuri ; B, fleur, profil ; C, calice étalé : D. étendard : E, aile ; F, carène ; G, androcée, profil ; H. gynécée. (A-H, </a:t>
            </a:r>
            <a:r>
              <a:rPr lang="fr-FR" sz="1200" i="1" dirty="0">
                <a:solidFill>
                  <a:srgbClr val="002060"/>
                </a:solidFill>
              </a:rPr>
              <a:t>D.J. Du Puy M 188, </a:t>
            </a:r>
            <a:r>
              <a:rPr lang="fr-FR" sz="1200" dirty="0">
                <a:solidFill>
                  <a:srgbClr val="002060"/>
                </a:solidFill>
              </a:rPr>
              <a:t>P). — </a:t>
            </a:r>
            <a:r>
              <a:rPr lang="fr-FR" sz="1200" b="1" i="1" dirty="0">
                <a:solidFill>
                  <a:srgbClr val="002060"/>
                </a:solidFill>
              </a:rPr>
              <a:t>Dalbergia </a:t>
            </a:r>
            <a:r>
              <a:rPr lang="fr-FR" sz="1200" b="1" i="1" dirty="0" err="1">
                <a:solidFill>
                  <a:srgbClr val="002060"/>
                </a:solidFill>
              </a:rPr>
              <a:t>andapensis</a:t>
            </a:r>
            <a:r>
              <a:rPr lang="fr-FR" sz="1200" dirty="0">
                <a:solidFill>
                  <a:srgbClr val="002060"/>
                </a:solidFill>
              </a:rPr>
              <a:t> : I, rameau fleuri J, fleur, profil : K. calice étalé ; L, étendard ; M, aile ; N. carène ; O. androcée P. gynécée : Q. fruit : R. graine. </a:t>
            </a:r>
            <a:r>
              <a:rPr lang="en-US" sz="1200" dirty="0">
                <a:solidFill>
                  <a:srgbClr val="002060"/>
                </a:solidFill>
              </a:rPr>
              <a:t>(I-P, </a:t>
            </a:r>
            <a:r>
              <a:rPr lang="en-US" sz="1200" i="1" dirty="0" err="1">
                <a:solidFill>
                  <a:srgbClr val="002060"/>
                </a:solidFill>
              </a:rPr>
              <a:t>Humbert</a:t>
            </a:r>
            <a:r>
              <a:rPr lang="en-US" sz="1200" i="1" dirty="0">
                <a:solidFill>
                  <a:srgbClr val="002060"/>
                </a:solidFill>
              </a:rPr>
              <a:t> 22043,P: </a:t>
            </a:r>
            <a:r>
              <a:rPr lang="en-US" sz="1200" dirty="0">
                <a:solidFill>
                  <a:srgbClr val="002060"/>
                </a:solidFill>
              </a:rPr>
              <a:t>Q-R, </a:t>
            </a:r>
            <a:r>
              <a:rPr lang="en-US" sz="1200" i="1" dirty="0">
                <a:solidFill>
                  <a:srgbClr val="002060"/>
                </a:solidFill>
              </a:rPr>
              <a:t>Serv. Forest. 15953, </a:t>
            </a:r>
            <a:r>
              <a:rPr lang="en-US" sz="1200" dirty="0" err="1">
                <a:solidFill>
                  <a:srgbClr val="002060"/>
                </a:solidFill>
              </a:rPr>
              <a:t>s.coll</a:t>
            </a:r>
            <a:r>
              <a:rPr lang="en-US" sz="1200" dirty="0">
                <a:solidFill>
                  <a:srgbClr val="002060"/>
                </a:solidFill>
              </a:rPr>
              <a:t>., P</a:t>
            </a:r>
            <a:r>
              <a:rPr lang="en-US" sz="1200" dirty="0" smtClean="0">
                <a:solidFill>
                  <a:srgbClr val="002060"/>
                </a:solidFill>
              </a:rPr>
              <a:t>) </a:t>
            </a:r>
            <a:r>
              <a:rPr lang="en-US" sz="1200" dirty="0" smtClean="0">
                <a:solidFill>
                  <a:srgbClr val="002060"/>
                </a:solidFill>
                <a:latin typeface="Calibri" panose="020F0502020204030204" pitchFamily="34" charset="0"/>
              </a:rPr>
              <a:t>→</a:t>
            </a:r>
            <a:endParaRPr lang="fr-FR" sz="1200" dirty="0">
              <a:solidFill>
                <a:srgbClr val="002060"/>
              </a:solidFill>
            </a:endParaRPr>
          </a:p>
        </p:txBody>
      </p:sp>
      <p:sp>
        <p:nvSpPr>
          <p:cNvPr id="7" name="Rectangle 6"/>
          <p:cNvSpPr/>
          <p:nvPr/>
        </p:nvSpPr>
        <p:spPr>
          <a:xfrm>
            <a:off x="90056" y="618130"/>
            <a:ext cx="6475997" cy="643711"/>
          </a:xfrm>
          <a:prstGeom prst="rect">
            <a:avLst/>
          </a:prstGeom>
        </p:spPr>
        <p:txBody>
          <a:bodyPr wrap="square">
            <a:spAutoFit/>
          </a:bodyPr>
          <a:lstStyle/>
          <a:p>
            <a:r>
              <a:rPr lang="fr-FR" b="1" dirty="0" smtClean="0">
                <a:solidFill>
                  <a:srgbClr val="008000"/>
                </a:solidFill>
              </a:rPr>
              <a:t>2.2. </a:t>
            </a:r>
            <a:r>
              <a:rPr lang="fr-FR" b="1" dirty="0">
                <a:solidFill>
                  <a:srgbClr val="008000"/>
                </a:solidFill>
              </a:rPr>
              <a:t>Les espèces de Dalbergia (bois de rose</a:t>
            </a:r>
            <a:r>
              <a:rPr lang="fr-FR" b="1" dirty="0" smtClean="0">
                <a:solidFill>
                  <a:srgbClr val="008000"/>
                </a:solidFill>
              </a:rPr>
              <a:t>) malgaches en danger (suite) </a:t>
            </a:r>
            <a:endParaRPr lang="fr-FR" dirty="0">
              <a:solidFill>
                <a:srgbClr val="008000"/>
              </a:solidFill>
            </a:endParaRPr>
          </a:p>
        </p:txBody>
      </p:sp>
      <p:sp>
        <p:nvSpPr>
          <p:cNvPr id="8" name="ZoneTexte 7"/>
          <p:cNvSpPr txBox="1"/>
          <p:nvPr/>
        </p:nvSpPr>
        <p:spPr>
          <a:xfrm>
            <a:off x="1" y="5552609"/>
            <a:ext cx="6470745" cy="246221"/>
          </a:xfrm>
          <a:prstGeom prst="rect">
            <a:avLst/>
          </a:prstGeom>
          <a:noFill/>
        </p:spPr>
        <p:txBody>
          <a:bodyPr wrap="square" rtlCol="0">
            <a:spAutoFit/>
          </a:bodyPr>
          <a:lstStyle/>
          <a:p>
            <a:pPr algn="r"/>
            <a:r>
              <a:rPr lang="fr-FR" sz="1000" i="1" dirty="0">
                <a:solidFill>
                  <a:srgbClr val="002060"/>
                </a:solidFill>
              </a:rPr>
              <a:t>Dalbergia </a:t>
            </a:r>
            <a:r>
              <a:rPr lang="fr-FR" sz="1000" i="1" dirty="0" err="1" smtClean="0">
                <a:solidFill>
                  <a:srgbClr val="002060"/>
                </a:solidFill>
              </a:rPr>
              <a:t>davidii</a:t>
            </a:r>
            <a:r>
              <a:rPr lang="fr-FR" sz="1000" dirty="0" smtClean="0">
                <a:solidFill>
                  <a:srgbClr val="002060"/>
                </a:solidFill>
              </a:rPr>
              <a:t>. Source </a:t>
            </a:r>
            <a:r>
              <a:rPr lang="fr-FR" sz="1000" dirty="0">
                <a:solidFill>
                  <a:srgbClr val="002060"/>
                </a:solidFill>
              </a:rPr>
              <a:t>: </a:t>
            </a:r>
            <a:r>
              <a:rPr lang="fr-FR" sz="1000" dirty="0">
                <a:hlinkClick r:id="rId3"/>
              </a:rPr>
              <a:t>http://www.prota4u.org/protav8.asp?g=psk&amp;p=Dalbergia+davidii+Bosser+&amp;+</a:t>
            </a:r>
            <a:r>
              <a:rPr lang="fr-FR" sz="1000" dirty="0" smtClean="0">
                <a:hlinkClick r:id="rId3"/>
              </a:rPr>
              <a:t>R.Rabev</a:t>
            </a:r>
            <a:r>
              <a:rPr lang="fr-FR" sz="1000" dirty="0" smtClean="0"/>
              <a:t> </a:t>
            </a:r>
            <a:endParaRPr lang="fr-FR" sz="1000" dirty="0"/>
          </a:p>
        </p:txBody>
      </p:sp>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8176" y="1011040"/>
            <a:ext cx="3219718" cy="4539275"/>
          </a:xfrm>
          <a:prstGeom prst="rect">
            <a:avLst/>
          </a:prstGeom>
        </p:spPr>
      </p:pic>
      <p:sp>
        <p:nvSpPr>
          <p:cNvPr id="12" name="ZoneTexte 11"/>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13739866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206659" y="135266"/>
            <a:ext cx="447101" cy="221523"/>
          </a:xfrm>
        </p:spPr>
        <p:txBody>
          <a:bodyPr/>
          <a:lstStyle/>
          <a:p>
            <a:fld id="{814B13E8-1059-4FEE-952E-0153852B3488}" type="slidenum">
              <a:rPr lang="fr-FR" smtClean="0"/>
              <a:t>53</a:t>
            </a:fld>
            <a:endParaRPr lang="fr-FR" dirty="0"/>
          </a:p>
        </p:txBody>
      </p:sp>
      <p:sp>
        <p:nvSpPr>
          <p:cNvPr id="4" name="Rectangle 3"/>
          <p:cNvSpPr/>
          <p:nvPr/>
        </p:nvSpPr>
        <p:spPr>
          <a:xfrm>
            <a:off x="121186" y="541455"/>
            <a:ext cx="7302129" cy="369332"/>
          </a:xfrm>
          <a:prstGeom prst="rect">
            <a:avLst/>
          </a:prstGeom>
        </p:spPr>
        <p:txBody>
          <a:bodyPr wrap="square">
            <a:spAutoFit/>
          </a:bodyPr>
          <a:lstStyle/>
          <a:p>
            <a:r>
              <a:rPr lang="fr-FR" b="1" dirty="0">
                <a:solidFill>
                  <a:srgbClr val="008000"/>
                </a:solidFill>
              </a:rPr>
              <a:t>2.2. Les espèces de Dalbergia (bois de rose</a:t>
            </a:r>
            <a:r>
              <a:rPr lang="fr-FR" b="1" dirty="0" smtClean="0">
                <a:solidFill>
                  <a:srgbClr val="008000"/>
                </a:solidFill>
              </a:rPr>
              <a:t>) malgaches en danger (suite) </a:t>
            </a:r>
            <a:endParaRPr lang="fr-FR" dirty="0">
              <a:solidFill>
                <a:srgbClr val="008000"/>
              </a:solidFill>
            </a:endParaRPr>
          </a:p>
        </p:txBody>
      </p:sp>
      <p:sp>
        <p:nvSpPr>
          <p:cNvPr id="6" name="ZoneTexte 5"/>
          <p:cNvSpPr txBox="1"/>
          <p:nvPr/>
        </p:nvSpPr>
        <p:spPr>
          <a:xfrm>
            <a:off x="121186" y="951109"/>
            <a:ext cx="6577069" cy="369332"/>
          </a:xfrm>
          <a:prstGeom prst="rect">
            <a:avLst/>
          </a:prstGeom>
          <a:noFill/>
        </p:spPr>
        <p:txBody>
          <a:bodyPr wrap="square" rtlCol="0">
            <a:spAutoFit/>
          </a:bodyPr>
          <a:lstStyle/>
          <a:p>
            <a:r>
              <a:rPr lang="fr-FR" dirty="0">
                <a:solidFill>
                  <a:srgbClr val="008000"/>
                </a:solidFill>
              </a:rPr>
              <a:t>2.2</a:t>
            </a:r>
            <a:r>
              <a:rPr lang="fr-FR" dirty="0" smtClean="0">
                <a:solidFill>
                  <a:srgbClr val="002060"/>
                </a:solidFill>
              </a:rPr>
              <a:t>.4</a:t>
            </a:r>
            <a:r>
              <a:rPr lang="fr-FR" dirty="0">
                <a:solidFill>
                  <a:srgbClr val="002060"/>
                </a:solidFill>
              </a:rPr>
              <a:t>) </a:t>
            </a:r>
            <a:r>
              <a:rPr lang="fr-FR" b="1" i="1" dirty="0">
                <a:solidFill>
                  <a:srgbClr val="002060"/>
                </a:solidFill>
              </a:rPr>
              <a:t>Dalbergia </a:t>
            </a:r>
            <a:r>
              <a:rPr lang="fr-FR" b="1" i="1" dirty="0" err="1" smtClean="0">
                <a:solidFill>
                  <a:srgbClr val="002060"/>
                </a:solidFill>
              </a:rPr>
              <a:t>baronii</a:t>
            </a:r>
            <a:r>
              <a:rPr lang="fr-FR" b="1" i="1" dirty="0" smtClean="0">
                <a:solidFill>
                  <a:srgbClr val="002060"/>
                </a:solidFill>
              </a:rPr>
              <a:t> </a:t>
            </a:r>
            <a:r>
              <a:rPr lang="fr-FR" dirty="0">
                <a:solidFill>
                  <a:srgbClr val="002060"/>
                </a:solidFill>
              </a:rPr>
              <a:t>Baker</a:t>
            </a:r>
            <a:endParaRPr lang="fr-FR" i="1" dirty="0">
              <a:solidFill>
                <a:srgbClr val="002060"/>
              </a:solidFill>
            </a:endParaRPr>
          </a:p>
        </p:txBody>
      </p:sp>
      <p:sp>
        <p:nvSpPr>
          <p:cNvPr id="8" name="ZoneTexte 7"/>
          <p:cNvSpPr txBox="1"/>
          <p:nvPr/>
        </p:nvSpPr>
        <p:spPr>
          <a:xfrm>
            <a:off x="9908444" y="5275141"/>
            <a:ext cx="2236424" cy="400110"/>
          </a:xfrm>
          <a:prstGeom prst="rect">
            <a:avLst/>
          </a:prstGeom>
          <a:noFill/>
        </p:spPr>
        <p:txBody>
          <a:bodyPr wrap="square" rtlCol="0">
            <a:spAutoFit/>
          </a:bodyPr>
          <a:lstStyle/>
          <a:p>
            <a:pPr algn="ctr"/>
            <a:r>
              <a:rPr lang="fr-FR" sz="1000" dirty="0" smtClean="0">
                <a:solidFill>
                  <a:srgbClr val="002060"/>
                </a:solidFill>
              </a:rPr>
              <a:t>Fruits obtenu </a:t>
            </a:r>
            <a:r>
              <a:rPr lang="fr-FR" sz="1000" dirty="0">
                <a:solidFill>
                  <a:srgbClr val="002060"/>
                </a:solidFill>
              </a:rPr>
              <a:t>de </a:t>
            </a:r>
            <a:r>
              <a:rPr lang="fr-FR" sz="1000" dirty="0" err="1" smtClean="0">
                <a:solidFill>
                  <a:srgbClr val="002060"/>
                </a:solidFill>
                <a:hlinkClick r:id="rId2"/>
              </a:rPr>
              <a:t>Tropicos</a:t>
            </a:r>
            <a:endParaRPr lang="fr-FR" sz="1000" dirty="0" smtClean="0">
              <a:solidFill>
                <a:srgbClr val="002060"/>
              </a:solidFill>
            </a:endParaRPr>
          </a:p>
          <a:p>
            <a:pPr algn="ctr"/>
            <a:r>
              <a:rPr lang="fr-FR" sz="1000" dirty="0">
                <a:solidFill>
                  <a:srgbClr val="002060"/>
                </a:solidFill>
              </a:rPr>
              <a:t>© </a:t>
            </a:r>
            <a:r>
              <a:rPr lang="fr-FR" sz="1000" dirty="0" err="1">
                <a:solidFill>
                  <a:srgbClr val="002060"/>
                </a:solidFill>
              </a:rPr>
              <a:t>Birkinshaw</a:t>
            </a:r>
            <a:r>
              <a:rPr lang="fr-FR" sz="1000" dirty="0">
                <a:solidFill>
                  <a:srgbClr val="002060"/>
                </a:solidFill>
              </a:rPr>
              <a:t> (Miss. Bot. Garden</a:t>
            </a:r>
            <a:r>
              <a:rPr lang="fr-FR" sz="1000" dirty="0" smtClean="0">
                <a:solidFill>
                  <a:srgbClr val="002060"/>
                </a:solidFill>
              </a:rPr>
              <a:t>).</a:t>
            </a:r>
            <a:endParaRPr lang="fr-FR" sz="1000" dirty="0">
              <a:solidFill>
                <a:srgbClr val="002060"/>
              </a:solidFill>
            </a:endParaRP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2485" y="85675"/>
            <a:ext cx="1941370" cy="2766452"/>
          </a:xfrm>
          <a:prstGeom prst="rect">
            <a:avLst/>
          </a:prstGeom>
        </p:spPr>
      </p:pic>
      <p:sp>
        <p:nvSpPr>
          <p:cNvPr id="11" name="ZoneTexte 10"/>
          <p:cNvSpPr txBox="1"/>
          <p:nvPr/>
        </p:nvSpPr>
        <p:spPr>
          <a:xfrm>
            <a:off x="9882678" y="2871713"/>
            <a:ext cx="2287955" cy="830997"/>
          </a:xfrm>
          <a:prstGeom prst="rect">
            <a:avLst/>
          </a:prstGeom>
          <a:noFill/>
        </p:spPr>
        <p:txBody>
          <a:bodyPr wrap="square" rtlCol="0">
            <a:spAutoFit/>
          </a:bodyPr>
          <a:lstStyle/>
          <a:p>
            <a:pPr algn="ctr"/>
            <a:r>
              <a:rPr lang="fr-FR" sz="1200" dirty="0">
                <a:solidFill>
                  <a:srgbClr val="002060"/>
                </a:solidFill>
                <a:latin typeface="Calibri" panose="020F0502020204030204" pitchFamily="34" charset="0"/>
              </a:rPr>
              <a:t>↑</a:t>
            </a:r>
            <a:r>
              <a:rPr lang="fr-FR" sz="1200" dirty="0" smtClean="0">
                <a:solidFill>
                  <a:srgbClr val="002060"/>
                </a:solidFill>
                <a:latin typeface="Calibri" panose="020F0502020204030204" pitchFamily="34" charset="0"/>
              </a:rPr>
              <a:t> </a:t>
            </a:r>
            <a:r>
              <a:rPr lang="fr-FR" sz="1200" dirty="0" smtClean="0">
                <a:solidFill>
                  <a:srgbClr val="002060"/>
                </a:solidFill>
              </a:rPr>
              <a:t>1</a:t>
            </a:r>
            <a:r>
              <a:rPr lang="fr-FR" sz="1200" dirty="0">
                <a:solidFill>
                  <a:srgbClr val="002060"/>
                </a:solidFill>
              </a:rPr>
              <a:t>, rameau en fleurs ; 2, rameau en fruits ; 3, graine</a:t>
            </a:r>
            <a:r>
              <a:rPr lang="fr-FR" sz="1200" dirty="0" smtClean="0">
                <a:solidFill>
                  <a:srgbClr val="002060"/>
                </a:solidFill>
              </a:rPr>
              <a:t>. Redessiné </a:t>
            </a:r>
            <a:r>
              <a:rPr lang="fr-FR" sz="1200" dirty="0">
                <a:solidFill>
                  <a:srgbClr val="002060"/>
                </a:solidFill>
              </a:rPr>
              <a:t>et adapté par </a:t>
            </a:r>
            <a:r>
              <a:rPr lang="fr-FR" sz="1200" dirty="0" err="1">
                <a:solidFill>
                  <a:srgbClr val="002060"/>
                </a:solidFill>
              </a:rPr>
              <a:t>Iskak</a:t>
            </a:r>
            <a:r>
              <a:rPr lang="fr-FR" sz="1200" dirty="0">
                <a:solidFill>
                  <a:srgbClr val="002060"/>
                </a:solidFill>
              </a:rPr>
              <a:t> </a:t>
            </a:r>
            <a:r>
              <a:rPr lang="fr-FR" sz="1200" dirty="0" err="1" smtClean="0">
                <a:solidFill>
                  <a:srgbClr val="002060"/>
                </a:solidFill>
              </a:rPr>
              <a:t>Syamsudin</a:t>
            </a:r>
            <a:r>
              <a:rPr lang="fr-FR" sz="1200" dirty="0" smtClean="0">
                <a:solidFill>
                  <a:srgbClr val="002060"/>
                </a:solidFill>
              </a:rPr>
              <a:t>. Source : </a:t>
            </a:r>
            <a:r>
              <a:rPr lang="fr-FR" sz="1200" dirty="0" err="1" smtClean="0">
                <a:solidFill>
                  <a:srgbClr val="002060"/>
                </a:solidFill>
              </a:rPr>
              <a:t>Prota</a:t>
            </a:r>
            <a:r>
              <a:rPr lang="fr-FR" sz="1200" dirty="0" smtClean="0">
                <a:solidFill>
                  <a:srgbClr val="002060"/>
                </a:solidFill>
              </a:rPr>
              <a:t> </a:t>
            </a:r>
            <a:r>
              <a:rPr lang="fr-FR" sz="1200" dirty="0" err="1" smtClean="0">
                <a:solidFill>
                  <a:srgbClr val="002060"/>
                </a:solidFill>
              </a:rPr>
              <a:t>database</a:t>
            </a:r>
            <a:endParaRPr lang="fr-FR" sz="1200" dirty="0">
              <a:solidFill>
                <a:srgbClr val="002060"/>
              </a:solidFill>
            </a:endParaRPr>
          </a:p>
        </p:txBody>
      </p:sp>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1855" y="3748360"/>
            <a:ext cx="2032000" cy="1524000"/>
          </a:xfrm>
          <a:prstGeom prst="rect">
            <a:avLst/>
          </a:prstGeom>
        </p:spPr>
      </p:pic>
      <p:sp>
        <p:nvSpPr>
          <p:cNvPr id="13" name="Rectangle 12"/>
          <p:cNvSpPr/>
          <p:nvPr/>
        </p:nvSpPr>
        <p:spPr>
          <a:xfrm>
            <a:off x="9458557" y="6531164"/>
            <a:ext cx="957313" cy="246221"/>
          </a:xfrm>
          <a:prstGeom prst="rect">
            <a:avLst/>
          </a:prstGeom>
        </p:spPr>
        <p:txBody>
          <a:bodyPr wrap="none">
            <a:spAutoFit/>
          </a:bodyPr>
          <a:lstStyle/>
          <a:p>
            <a:pPr algn="ctr"/>
            <a:r>
              <a:rPr lang="fr-FR" sz="1000" dirty="0" smtClean="0">
                <a:solidFill>
                  <a:srgbClr val="002060"/>
                </a:solidFill>
              </a:rPr>
              <a:t>Bois. CIRAD </a:t>
            </a:r>
            <a:r>
              <a:rPr lang="fr-FR" sz="1000" dirty="0" smtClean="0">
                <a:solidFill>
                  <a:srgbClr val="002060"/>
                </a:solidFill>
                <a:latin typeface="Calibri" panose="020F0502020204030204" pitchFamily="34" charset="0"/>
              </a:rPr>
              <a:t>→</a:t>
            </a:r>
            <a:r>
              <a:rPr lang="fr-FR" sz="1000" dirty="0" smtClean="0">
                <a:solidFill>
                  <a:srgbClr val="002060"/>
                </a:solidFill>
              </a:rPr>
              <a:t> </a:t>
            </a:r>
            <a:endParaRPr lang="fr-FR" sz="1000" dirty="0">
              <a:solidFill>
                <a:srgbClr val="002060"/>
              </a:solidFill>
            </a:endParaRPr>
          </a:p>
        </p:txBody>
      </p:sp>
      <p:pic>
        <p:nvPicPr>
          <p:cNvPr id="14" name="Imag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7873" y="5691961"/>
            <a:ext cx="1657515" cy="1105010"/>
          </a:xfrm>
          <a:prstGeom prst="rect">
            <a:avLst/>
          </a:prstGeom>
        </p:spPr>
      </p:pic>
      <p:sp>
        <p:nvSpPr>
          <p:cNvPr id="15" name="ZoneTexte 14"/>
          <p:cNvSpPr txBox="1"/>
          <p:nvPr/>
        </p:nvSpPr>
        <p:spPr>
          <a:xfrm>
            <a:off x="121187" y="1360762"/>
            <a:ext cx="8029391" cy="5201424"/>
          </a:xfrm>
          <a:prstGeom prst="rect">
            <a:avLst/>
          </a:prstGeom>
          <a:noFill/>
        </p:spPr>
        <p:txBody>
          <a:bodyPr wrap="square" rtlCol="0">
            <a:spAutoFit/>
          </a:bodyPr>
          <a:lstStyle/>
          <a:p>
            <a:pPr algn="just"/>
            <a:r>
              <a:rPr lang="fr-FR" dirty="0">
                <a:solidFill>
                  <a:srgbClr val="002060"/>
                </a:solidFill>
              </a:rPr>
              <a:t>Arbre caducifolié de taille moyenne atteignant 25(–30) m de haut ; fût généralement court, dépourvu de branches sur une hauteur atteignant 6(–20) m, jusqu’à 100 (–140) cm de diamètre ; écorce blanchâtre à brun pâle, </a:t>
            </a:r>
            <a:r>
              <a:rPr lang="fr-FR" dirty="0" smtClean="0">
                <a:solidFill>
                  <a:srgbClr val="002060"/>
                </a:solidFill>
              </a:rPr>
              <a:t>craquelée.</a:t>
            </a:r>
            <a:endParaRPr lang="fr-FR" i="1" dirty="0" smtClean="0">
              <a:solidFill>
                <a:srgbClr val="002060"/>
              </a:solidFill>
            </a:endParaRPr>
          </a:p>
          <a:p>
            <a:pPr algn="just"/>
            <a:r>
              <a:rPr lang="fr-FR" sz="1400" i="1" dirty="0" smtClean="0">
                <a:solidFill>
                  <a:srgbClr val="002060"/>
                </a:solidFill>
              </a:rPr>
              <a:t>Dalbergia </a:t>
            </a:r>
            <a:r>
              <a:rPr lang="fr-FR" sz="1400" i="1" dirty="0" err="1">
                <a:solidFill>
                  <a:srgbClr val="002060"/>
                </a:solidFill>
              </a:rPr>
              <a:t>baronii</a:t>
            </a:r>
            <a:r>
              <a:rPr lang="fr-FR" sz="1400" dirty="0">
                <a:solidFill>
                  <a:srgbClr val="002060"/>
                </a:solidFill>
              </a:rPr>
              <a:t> est endémique de l’est de </a:t>
            </a:r>
            <a:r>
              <a:rPr lang="fr-FR" sz="1400" dirty="0" smtClean="0">
                <a:solidFill>
                  <a:srgbClr val="002060"/>
                </a:solidFill>
              </a:rPr>
              <a:t>Madagascar, </a:t>
            </a:r>
            <a:r>
              <a:rPr lang="fr-FR" sz="1400" dirty="0">
                <a:solidFill>
                  <a:srgbClr val="002060"/>
                </a:solidFill>
              </a:rPr>
              <a:t>entre </a:t>
            </a:r>
            <a:r>
              <a:rPr lang="fr-FR" sz="1400" dirty="0" err="1">
                <a:solidFill>
                  <a:srgbClr val="002060"/>
                </a:solidFill>
              </a:rPr>
              <a:t>Sambava</a:t>
            </a:r>
            <a:r>
              <a:rPr lang="fr-FR" sz="1400" dirty="0">
                <a:solidFill>
                  <a:srgbClr val="002060"/>
                </a:solidFill>
              </a:rPr>
              <a:t> et Antalaha au Nord et </a:t>
            </a:r>
            <a:r>
              <a:rPr lang="fr-FR" sz="1400" dirty="0" err="1">
                <a:solidFill>
                  <a:srgbClr val="002060"/>
                </a:solidFill>
              </a:rPr>
              <a:t>Farafangana</a:t>
            </a:r>
            <a:r>
              <a:rPr lang="fr-FR" sz="1400" dirty="0">
                <a:solidFill>
                  <a:srgbClr val="002060"/>
                </a:solidFill>
              </a:rPr>
              <a:t> au </a:t>
            </a:r>
            <a:r>
              <a:rPr lang="fr-FR" sz="1400" dirty="0" smtClean="0">
                <a:solidFill>
                  <a:srgbClr val="002060"/>
                </a:solidFill>
              </a:rPr>
              <a:t>Sud. </a:t>
            </a:r>
            <a:r>
              <a:rPr lang="fr-FR" sz="1400" dirty="0">
                <a:solidFill>
                  <a:srgbClr val="002060"/>
                </a:solidFill>
              </a:rPr>
              <a:t>Il a été occasionnellement planté ailleurs, par ex. en </a:t>
            </a:r>
            <a:r>
              <a:rPr lang="fr-FR" sz="1400" dirty="0" smtClean="0">
                <a:solidFill>
                  <a:srgbClr val="002060"/>
                </a:solidFill>
              </a:rPr>
              <a:t>Tanzanie </a:t>
            </a:r>
            <a:r>
              <a:rPr lang="fr-FR" sz="1200" dirty="0" smtClean="0">
                <a:solidFill>
                  <a:srgbClr val="002060"/>
                </a:solidFill>
              </a:rPr>
              <a:t>(Sources</a:t>
            </a:r>
            <a:r>
              <a:rPr lang="fr-FR" sz="1200" dirty="0">
                <a:solidFill>
                  <a:srgbClr val="002060"/>
                </a:solidFill>
              </a:rPr>
              <a:t> </a:t>
            </a:r>
            <a:r>
              <a:rPr lang="fr-FR" sz="1200" dirty="0" smtClean="0">
                <a:solidFill>
                  <a:srgbClr val="002060"/>
                </a:solidFill>
              </a:rPr>
              <a:t>: a) </a:t>
            </a:r>
            <a:r>
              <a:rPr lang="fr-FR" sz="1200" u="sng" dirty="0">
                <a:solidFill>
                  <a:srgbClr val="002060"/>
                </a:solidFill>
                <a:hlinkClick r:id="rId6"/>
              </a:rPr>
              <a:t>http://</a:t>
            </a:r>
            <a:r>
              <a:rPr lang="fr-FR" sz="1200" u="sng" dirty="0" smtClean="0">
                <a:solidFill>
                  <a:srgbClr val="002060"/>
                </a:solidFill>
                <a:hlinkClick r:id="rId6"/>
              </a:rPr>
              <a:t>www.imra-ratsimamanga.org/autre_dalbergia.htm</a:t>
            </a:r>
            <a:r>
              <a:rPr lang="fr-FR" sz="1200" dirty="0" smtClean="0">
                <a:solidFill>
                  <a:srgbClr val="002060"/>
                </a:solidFill>
              </a:rPr>
              <a:t>, b) </a:t>
            </a:r>
            <a:r>
              <a:rPr lang="fr-FR" sz="1200" i="1" dirty="0" smtClean="0">
                <a:solidFill>
                  <a:srgbClr val="002060"/>
                </a:solidFill>
              </a:rPr>
              <a:t>Gestion </a:t>
            </a:r>
            <a:r>
              <a:rPr lang="fr-FR" sz="1200" i="1" dirty="0">
                <a:solidFill>
                  <a:srgbClr val="002060"/>
                </a:solidFill>
              </a:rPr>
              <a:t>des ressources </a:t>
            </a:r>
            <a:r>
              <a:rPr lang="fr-FR" sz="1200" i="1" dirty="0" err="1">
                <a:solidFill>
                  <a:srgbClr val="002060"/>
                </a:solidFill>
              </a:rPr>
              <a:t>phytogénétiques</a:t>
            </a:r>
            <a:r>
              <a:rPr lang="fr-FR" sz="1200" i="1" dirty="0">
                <a:solidFill>
                  <a:srgbClr val="002060"/>
                </a:solidFill>
              </a:rPr>
              <a:t> forestières</a:t>
            </a:r>
            <a:r>
              <a:rPr lang="fr-FR" sz="1200" dirty="0">
                <a:solidFill>
                  <a:srgbClr val="002060"/>
                </a:solidFill>
              </a:rPr>
              <a:t>. Voir </a:t>
            </a:r>
            <a:r>
              <a:rPr lang="fr-FR" sz="1200" i="1" dirty="0" smtClean="0">
                <a:solidFill>
                  <a:srgbClr val="002060"/>
                </a:solidFill>
              </a:rPr>
              <a:t>bibliographie</a:t>
            </a:r>
            <a:r>
              <a:rPr lang="fr-FR" sz="1200" dirty="0" smtClean="0">
                <a:solidFill>
                  <a:srgbClr val="002060"/>
                </a:solidFill>
              </a:rPr>
              <a:t>).</a:t>
            </a:r>
          </a:p>
          <a:p>
            <a:pPr algn="just"/>
            <a:r>
              <a:rPr lang="fr-FR" sz="1400" dirty="0" smtClean="0">
                <a:solidFill>
                  <a:srgbClr val="002060"/>
                </a:solidFill>
              </a:rPr>
              <a:t>Le </a:t>
            </a:r>
            <a:r>
              <a:rPr lang="fr-FR" sz="1400" dirty="0">
                <a:solidFill>
                  <a:srgbClr val="002060"/>
                </a:solidFill>
              </a:rPr>
              <a:t>bois de </a:t>
            </a:r>
            <a:r>
              <a:rPr lang="fr-FR" sz="1400" i="1" dirty="0">
                <a:solidFill>
                  <a:srgbClr val="002060"/>
                </a:solidFill>
              </a:rPr>
              <a:t>Dalbergia </a:t>
            </a:r>
            <a:r>
              <a:rPr lang="fr-FR" sz="1400" i="1" dirty="0" err="1">
                <a:solidFill>
                  <a:srgbClr val="002060"/>
                </a:solidFill>
              </a:rPr>
              <a:t>baronii</a:t>
            </a:r>
            <a:r>
              <a:rPr lang="fr-FR" sz="1400" dirty="0">
                <a:solidFill>
                  <a:srgbClr val="002060"/>
                </a:solidFill>
              </a:rPr>
              <a:t> n’est généralement pas distingué de celui d’autres espèces du genre </a:t>
            </a:r>
            <a:r>
              <a:rPr lang="fr-FR" sz="1400" i="1" dirty="0">
                <a:solidFill>
                  <a:srgbClr val="002060"/>
                </a:solidFill>
              </a:rPr>
              <a:t>Dalbergia</a:t>
            </a:r>
            <a:r>
              <a:rPr lang="fr-FR" sz="1400" dirty="0">
                <a:solidFill>
                  <a:srgbClr val="002060"/>
                </a:solidFill>
              </a:rPr>
              <a:t>, notamment </a:t>
            </a:r>
            <a:r>
              <a:rPr lang="fr-FR" sz="1400" i="1" dirty="0">
                <a:solidFill>
                  <a:srgbClr val="002060"/>
                </a:solidFill>
              </a:rPr>
              <a:t>Dalbergia </a:t>
            </a:r>
            <a:r>
              <a:rPr lang="fr-FR" sz="1400" i="1" dirty="0" err="1">
                <a:solidFill>
                  <a:srgbClr val="002060"/>
                </a:solidFill>
              </a:rPr>
              <a:t>monticola</a:t>
            </a:r>
            <a:r>
              <a:rPr lang="fr-FR" sz="1400" dirty="0">
                <a:solidFill>
                  <a:srgbClr val="002060"/>
                </a:solidFill>
              </a:rPr>
              <a:t> Bosser &amp; </a:t>
            </a:r>
            <a:r>
              <a:rPr lang="fr-FR" sz="1400" dirty="0" err="1">
                <a:solidFill>
                  <a:srgbClr val="002060"/>
                </a:solidFill>
              </a:rPr>
              <a:t>R.Rabev</a:t>
            </a:r>
            <a:r>
              <a:rPr lang="fr-FR" sz="1400" dirty="0">
                <a:solidFill>
                  <a:srgbClr val="002060"/>
                </a:solidFill>
              </a:rPr>
              <a:t>., qui n’a été séparé de </a:t>
            </a:r>
            <a:r>
              <a:rPr lang="fr-FR" sz="1400" i="1" dirty="0">
                <a:solidFill>
                  <a:srgbClr val="002060"/>
                </a:solidFill>
              </a:rPr>
              <a:t>Dalbergia </a:t>
            </a:r>
            <a:r>
              <a:rPr lang="fr-FR" sz="1400" i="1" dirty="0" err="1">
                <a:solidFill>
                  <a:srgbClr val="002060"/>
                </a:solidFill>
              </a:rPr>
              <a:t>baronii</a:t>
            </a:r>
            <a:r>
              <a:rPr lang="fr-FR" sz="1400" dirty="0">
                <a:solidFill>
                  <a:srgbClr val="002060"/>
                </a:solidFill>
              </a:rPr>
              <a:t> que récemment. L</a:t>
            </a:r>
            <a:r>
              <a:rPr lang="fr-FR" sz="1400" dirty="0" smtClean="0">
                <a:solidFill>
                  <a:srgbClr val="002060"/>
                </a:solidFill>
              </a:rPr>
              <a:t>es </a:t>
            </a:r>
            <a:r>
              <a:rPr lang="fr-FR" sz="1400" dirty="0">
                <a:solidFill>
                  <a:srgbClr val="002060"/>
                </a:solidFill>
              </a:rPr>
              <a:t>deux essences ne sont pas distinguées dans le commerce. </a:t>
            </a:r>
            <a:r>
              <a:rPr lang="fr-FR" sz="1400" dirty="0" smtClean="0">
                <a:solidFill>
                  <a:srgbClr val="002060"/>
                </a:solidFill>
              </a:rPr>
              <a:t>Ce </a:t>
            </a:r>
            <a:r>
              <a:rPr lang="fr-FR" sz="1400" dirty="0">
                <a:solidFill>
                  <a:srgbClr val="002060"/>
                </a:solidFill>
              </a:rPr>
              <a:t>bois est l’un de ceux que l’on appelle palissandres (“palissandre de Madagascar”, “Madagascar </a:t>
            </a:r>
            <a:r>
              <a:rPr lang="fr-FR" sz="1400" dirty="0" err="1">
                <a:solidFill>
                  <a:srgbClr val="002060"/>
                </a:solidFill>
              </a:rPr>
              <a:t>rosewood</a:t>
            </a:r>
            <a:r>
              <a:rPr lang="fr-FR" sz="1400" dirty="0">
                <a:solidFill>
                  <a:srgbClr val="002060"/>
                </a:solidFill>
              </a:rPr>
              <a:t>”), et qui sont très recherchés pour l’ébénisterie, le mobilier, la marqueterie et la parqueterie. C’est l’un des bois favoris pour les instruments de musique, notamment pour les guitares, non seulement en raison de la beauté de leur couleur et de leurs veinures, mais également de la clarté du son</a:t>
            </a:r>
            <a:r>
              <a:rPr lang="fr-FR" sz="1400" dirty="0" smtClean="0">
                <a:solidFill>
                  <a:srgbClr val="002060"/>
                </a:solidFill>
              </a:rPr>
              <a:t>. </a:t>
            </a:r>
            <a:r>
              <a:rPr lang="fr-FR" sz="1400" dirty="0">
                <a:solidFill>
                  <a:srgbClr val="002060"/>
                </a:solidFill>
              </a:rPr>
              <a:t>Il convient aussi pour les bardeaux, les boiseries extérieures et intérieures, la menuiserie, la charpente et les encadrements, la construction nautique, la charronnerie, les équipements de précision, la sculpture, les jouets et articles de fantaisie, le tournage, le modelage, les placages et les contreplaqués. Il est employé pour les sculptures traditionnelles par les </a:t>
            </a:r>
            <a:r>
              <a:rPr lang="fr-FR" sz="1400" dirty="0" err="1">
                <a:solidFill>
                  <a:srgbClr val="002060"/>
                </a:solidFill>
              </a:rPr>
              <a:t>Mahafales</a:t>
            </a:r>
            <a:r>
              <a:rPr lang="fr-FR" sz="1400" dirty="0">
                <a:solidFill>
                  <a:srgbClr val="002060"/>
                </a:solidFill>
              </a:rPr>
              <a:t>. Autrefois ce bois était employé exclusivement pour la construction d’habitations pour les personnes de sang royal</a:t>
            </a:r>
            <a:r>
              <a:rPr lang="fr-FR" sz="1400" dirty="0" smtClean="0">
                <a:solidFill>
                  <a:srgbClr val="002060"/>
                </a:solidFill>
              </a:rPr>
              <a:t>. Le </a:t>
            </a:r>
            <a:r>
              <a:rPr lang="fr-FR" sz="1400" dirty="0">
                <a:solidFill>
                  <a:srgbClr val="002060"/>
                </a:solidFill>
              </a:rPr>
              <a:t>bois de cœur est brun-jaune grisâtre à brun rougeâtre ou brun </a:t>
            </a:r>
            <a:r>
              <a:rPr lang="fr-FR" sz="1400" dirty="0" smtClean="0">
                <a:solidFill>
                  <a:srgbClr val="002060"/>
                </a:solidFill>
              </a:rPr>
              <a:t>foncé.</a:t>
            </a:r>
          </a:p>
          <a:p>
            <a:r>
              <a:rPr lang="fr-FR" sz="1400" dirty="0" smtClean="0">
                <a:solidFill>
                  <a:srgbClr val="002060"/>
                </a:solidFill>
              </a:rPr>
              <a:t>Statut </a:t>
            </a:r>
            <a:r>
              <a:rPr lang="fr-FR" sz="1400" dirty="0">
                <a:solidFill>
                  <a:srgbClr val="002060"/>
                </a:solidFill>
              </a:rPr>
              <a:t>IUCN: </a:t>
            </a:r>
            <a:r>
              <a:rPr lang="fr-FR" sz="1400" b="1" dirty="0">
                <a:solidFill>
                  <a:srgbClr val="FF0000"/>
                </a:solidFill>
              </a:rPr>
              <a:t>Vulnérable A1cd+2cd (V. 2.3</a:t>
            </a:r>
            <a:r>
              <a:rPr lang="fr-FR" sz="1400" b="1" dirty="0" smtClean="0">
                <a:solidFill>
                  <a:srgbClr val="FF0000"/>
                </a:solidFill>
              </a:rPr>
              <a:t>). </a:t>
            </a:r>
            <a:r>
              <a:rPr lang="fr-FR" sz="1400" dirty="0" smtClean="0">
                <a:solidFill>
                  <a:srgbClr val="002060"/>
                </a:solidFill>
              </a:rPr>
              <a:t>Source : </a:t>
            </a:r>
            <a:r>
              <a:rPr lang="en-US" sz="1400" u="sng" dirty="0">
                <a:hlinkClick r:id="rId7"/>
              </a:rPr>
              <a:t>http://www.iucnredlist.org/details/33955/0</a:t>
            </a:r>
            <a:r>
              <a:rPr lang="en-US" sz="1400" dirty="0"/>
              <a:t> </a:t>
            </a:r>
            <a:endParaRPr lang="fr-FR" sz="1400" dirty="0" smtClean="0">
              <a:solidFill>
                <a:srgbClr val="002060"/>
              </a:solidFill>
            </a:endParaRPr>
          </a:p>
          <a:p>
            <a:r>
              <a:rPr lang="fr-FR" sz="1200" dirty="0" smtClean="0">
                <a:solidFill>
                  <a:srgbClr val="002060"/>
                </a:solidFill>
              </a:rPr>
              <a:t>Sources : a) </a:t>
            </a:r>
            <a:r>
              <a:rPr lang="fr-FR" sz="1200" dirty="0">
                <a:solidFill>
                  <a:srgbClr val="002060"/>
                </a:solidFill>
                <a:hlinkClick r:id="rId8"/>
              </a:rPr>
              <a:t>http://</a:t>
            </a:r>
            <a:r>
              <a:rPr lang="fr-FR" sz="1200" dirty="0" smtClean="0">
                <a:solidFill>
                  <a:srgbClr val="002060"/>
                </a:solidFill>
                <a:hlinkClick r:id="rId8"/>
              </a:rPr>
              <a:t>benjamin.lisan.free.fr/projetsreforestation/Fiche-presentation-Dalbergia-baronii.pdf</a:t>
            </a:r>
            <a:r>
              <a:rPr lang="fr-FR" sz="1200" dirty="0" smtClean="0">
                <a:solidFill>
                  <a:srgbClr val="002060"/>
                </a:solidFill>
              </a:rPr>
              <a:t>,  </a:t>
            </a:r>
          </a:p>
          <a:p>
            <a:r>
              <a:rPr lang="fr-FR" sz="1200" dirty="0" smtClean="0">
                <a:solidFill>
                  <a:srgbClr val="002060"/>
                </a:solidFill>
              </a:rPr>
              <a:t>b) </a:t>
            </a:r>
            <a:r>
              <a:rPr lang="fr-FR" sz="1200" i="1" dirty="0">
                <a:solidFill>
                  <a:srgbClr val="002060"/>
                </a:solidFill>
              </a:rPr>
              <a:t>Dalbergia </a:t>
            </a:r>
            <a:r>
              <a:rPr lang="fr-FR" sz="1200" i="1" dirty="0" err="1">
                <a:solidFill>
                  <a:srgbClr val="002060"/>
                </a:solidFill>
              </a:rPr>
              <a:t>baronii</a:t>
            </a:r>
            <a:r>
              <a:rPr lang="fr-FR" sz="1200" dirty="0">
                <a:solidFill>
                  <a:srgbClr val="002060"/>
                </a:solidFill>
              </a:rPr>
              <a:t> Baker</a:t>
            </a:r>
            <a:r>
              <a:rPr lang="fr-FR" sz="1200" dirty="0" smtClean="0">
                <a:solidFill>
                  <a:srgbClr val="002060"/>
                </a:solidFill>
              </a:rPr>
              <a:t>, </a:t>
            </a:r>
            <a:r>
              <a:rPr lang="fr-FR" sz="1200" dirty="0" err="1" smtClean="0">
                <a:solidFill>
                  <a:srgbClr val="002060"/>
                </a:solidFill>
              </a:rPr>
              <a:t>Prota</a:t>
            </a:r>
            <a:r>
              <a:rPr lang="fr-FR" sz="1200" dirty="0" smtClean="0">
                <a:solidFill>
                  <a:srgbClr val="002060"/>
                </a:solidFill>
              </a:rPr>
              <a:t> </a:t>
            </a:r>
            <a:r>
              <a:rPr lang="fr-FR" sz="1200" dirty="0" err="1" smtClean="0">
                <a:solidFill>
                  <a:srgbClr val="002060"/>
                </a:solidFill>
              </a:rPr>
              <a:t>database</a:t>
            </a:r>
            <a:r>
              <a:rPr lang="fr-FR" sz="1200" dirty="0">
                <a:solidFill>
                  <a:srgbClr val="002060"/>
                </a:solidFill>
              </a:rPr>
              <a:t>, </a:t>
            </a:r>
            <a:r>
              <a:rPr lang="fr-FR" sz="1200" dirty="0">
                <a:solidFill>
                  <a:srgbClr val="002060"/>
                </a:solidFill>
                <a:hlinkClick r:id="rId9"/>
              </a:rPr>
              <a:t>http://database.prota.org/dbtw-wpd/exec/dbtwpub.dll?AC=QBE_QUERY&amp;BU=http://</a:t>
            </a:r>
            <a:r>
              <a:rPr lang="fr-FR" sz="1200" dirty="0" smtClean="0">
                <a:solidFill>
                  <a:srgbClr val="002060"/>
                </a:solidFill>
                <a:hlinkClick r:id="rId9"/>
              </a:rPr>
              <a:t>database.prota.org/recherche.htm&amp;TN=PROTAB~1&amp;QB0=AND&amp;QF0=Species+Code&amp;QI0=Dalbergia+baronii&amp;RF=AfficherWeb</a:t>
            </a:r>
            <a:r>
              <a:rPr lang="fr-FR" sz="1200" dirty="0" smtClean="0">
                <a:solidFill>
                  <a:srgbClr val="002060"/>
                </a:solidFill>
              </a:rPr>
              <a:t> </a:t>
            </a:r>
          </a:p>
        </p:txBody>
      </p:sp>
      <p:pic>
        <p:nvPicPr>
          <p:cNvPr id="16" name="Imag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94897" y="135266"/>
            <a:ext cx="1121659" cy="3617035"/>
          </a:xfrm>
          <a:prstGeom prst="rect">
            <a:avLst/>
          </a:prstGeom>
        </p:spPr>
      </p:pic>
      <p:sp>
        <p:nvSpPr>
          <p:cNvPr id="17" name="ZoneTexte 16"/>
          <p:cNvSpPr txBox="1"/>
          <p:nvPr/>
        </p:nvSpPr>
        <p:spPr>
          <a:xfrm>
            <a:off x="8274756" y="3748360"/>
            <a:ext cx="1596086" cy="861774"/>
          </a:xfrm>
          <a:prstGeom prst="rect">
            <a:avLst/>
          </a:prstGeom>
          <a:noFill/>
        </p:spPr>
        <p:txBody>
          <a:bodyPr wrap="square" rtlCol="0">
            <a:spAutoFit/>
          </a:bodyPr>
          <a:lstStyle/>
          <a:p>
            <a:pPr algn="ctr"/>
            <a:r>
              <a:rPr lang="fr-FR" sz="1000" dirty="0">
                <a:solidFill>
                  <a:srgbClr val="002060"/>
                </a:solidFill>
              </a:rPr>
              <a:t>Source : </a:t>
            </a:r>
            <a:r>
              <a:rPr lang="fr-FR" sz="1000" i="1" dirty="0">
                <a:solidFill>
                  <a:srgbClr val="002060"/>
                </a:solidFill>
              </a:rPr>
              <a:t>Fiches techniques pour promouvoir les plantations des arbres</a:t>
            </a:r>
            <a:r>
              <a:rPr lang="fr-FR" sz="1000" dirty="0">
                <a:solidFill>
                  <a:srgbClr val="002060"/>
                </a:solidFill>
              </a:rPr>
              <a:t>, Blaise Cooke et al. Voir </a:t>
            </a:r>
            <a:r>
              <a:rPr lang="fr-FR" sz="1000" b="1" dirty="0">
                <a:solidFill>
                  <a:srgbClr val="002060"/>
                </a:solidFill>
              </a:rPr>
              <a:t>Bibliographie</a:t>
            </a:r>
            <a:r>
              <a:rPr lang="fr-FR" sz="1000" dirty="0">
                <a:solidFill>
                  <a:srgbClr val="002060"/>
                </a:solidFill>
              </a:rPr>
              <a:t> </a:t>
            </a:r>
          </a:p>
        </p:txBody>
      </p:sp>
      <p:sp>
        <p:nvSpPr>
          <p:cNvPr id="18" name="ZoneTexte 17"/>
          <p:cNvSpPr txBox="1"/>
          <p:nvPr/>
        </p:nvSpPr>
        <p:spPr>
          <a:xfrm>
            <a:off x="8188253" y="4762577"/>
            <a:ext cx="1732100" cy="1600438"/>
          </a:xfrm>
          <a:prstGeom prst="rect">
            <a:avLst/>
          </a:prstGeom>
          <a:noFill/>
        </p:spPr>
        <p:txBody>
          <a:bodyPr wrap="square" rtlCol="0">
            <a:spAutoFit/>
          </a:bodyPr>
          <a:lstStyle/>
          <a:p>
            <a:pPr algn="just"/>
            <a:r>
              <a:rPr lang="fr-FR" sz="1400" dirty="0">
                <a:solidFill>
                  <a:srgbClr val="002060"/>
                </a:solidFill>
              </a:rPr>
              <a:t>Noms vernaculaires : </a:t>
            </a:r>
            <a:r>
              <a:rPr lang="fr-FR" sz="1400" dirty="0" err="1">
                <a:solidFill>
                  <a:srgbClr val="002060"/>
                </a:solidFill>
              </a:rPr>
              <a:t>Voamboana</a:t>
            </a:r>
            <a:r>
              <a:rPr lang="fr-FR" sz="1400" dirty="0">
                <a:solidFill>
                  <a:srgbClr val="002060"/>
                </a:solidFill>
              </a:rPr>
              <a:t>, </a:t>
            </a:r>
            <a:r>
              <a:rPr lang="fr-FR" sz="1400" dirty="0" err="1">
                <a:solidFill>
                  <a:srgbClr val="002060"/>
                </a:solidFill>
              </a:rPr>
              <a:t>Hazovola</a:t>
            </a:r>
            <a:r>
              <a:rPr lang="fr-FR" sz="1400" dirty="0">
                <a:solidFill>
                  <a:srgbClr val="002060"/>
                </a:solidFill>
              </a:rPr>
              <a:t>, palissandre brun, palissandre de Madagascar. En Français : Palissandre rouge des marais</a:t>
            </a:r>
            <a:r>
              <a:rPr lang="fr-FR" sz="1400" dirty="0" smtClean="0">
                <a:solidFill>
                  <a:srgbClr val="002060"/>
                </a:solidFill>
              </a:rPr>
              <a:t>.</a:t>
            </a:r>
            <a:endParaRPr lang="fr-FR" sz="1400" dirty="0">
              <a:solidFill>
                <a:srgbClr val="002060"/>
              </a:solidFill>
            </a:endParaRPr>
          </a:p>
        </p:txBody>
      </p:sp>
      <p:pic>
        <p:nvPicPr>
          <p:cNvPr id="2050" name="Picture 2" descr="image00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57969" y="933455"/>
            <a:ext cx="414281" cy="384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ZoneTexte 18"/>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33931811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199771" y="182759"/>
            <a:ext cx="414051" cy="255255"/>
          </a:xfrm>
        </p:spPr>
        <p:txBody>
          <a:bodyPr/>
          <a:lstStyle/>
          <a:p>
            <a:fld id="{814B13E8-1059-4FEE-952E-0153852B3488}" type="slidenum">
              <a:rPr lang="fr-FR" smtClean="0"/>
              <a:t>54</a:t>
            </a:fld>
            <a:endParaRPr lang="fr-FR"/>
          </a:p>
        </p:txBody>
      </p:sp>
      <p:pic>
        <p:nvPicPr>
          <p:cNvPr id="3074" name="Picture 2" descr="F026607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857" y="1597633"/>
            <a:ext cx="1428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21186" y="618464"/>
            <a:ext cx="7302129" cy="369332"/>
          </a:xfrm>
          <a:prstGeom prst="rect">
            <a:avLst/>
          </a:prstGeom>
        </p:spPr>
        <p:txBody>
          <a:bodyPr wrap="square">
            <a:spAutoFit/>
          </a:bodyPr>
          <a:lstStyle/>
          <a:p>
            <a:r>
              <a:rPr lang="fr-FR" b="1" dirty="0">
                <a:solidFill>
                  <a:srgbClr val="008000"/>
                </a:solidFill>
              </a:rPr>
              <a:t>2.2. Les espèces de Dalbergia (bois de rose</a:t>
            </a:r>
            <a:r>
              <a:rPr lang="fr-FR" b="1" dirty="0" smtClean="0">
                <a:solidFill>
                  <a:srgbClr val="008000"/>
                </a:solidFill>
              </a:rPr>
              <a:t>) malgaches en danger (suite) </a:t>
            </a:r>
            <a:endParaRPr lang="fr-FR" dirty="0">
              <a:solidFill>
                <a:srgbClr val="008000"/>
              </a:solidFill>
            </a:endParaRPr>
          </a:p>
        </p:txBody>
      </p:sp>
      <p:sp>
        <p:nvSpPr>
          <p:cNvPr id="8" name="ZoneTexte 7"/>
          <p:cNvSpPr txBox="1"/>
          <p:nvPr/>
        </p:nvSpPr>
        <p:spPr>
          <a:xfrm>
            <a:off x="121186" y="1045288"/>
            <a:ext cx="6577069" cy="369332"/>
          </a:xfrm>
          <a:prstGeom prst="rect">
            <a:avLst/>
          </a:prstGeom>
          <a:noFill/>
        </p:spPr>
        <p:txBody>
          <a:bodyPr wrap="square" rtlCol="0">
            <a:spAutoFit/>
          </a:bodyPr>
          <a:lstStyle/>
          <a:p>
            <a:r>
              <a:rPr lang="fr-FR" dirty="0">
                <a:solidFill>
                  <a:srgbClr val="008000"/>
                </a:solidFill>
              </a:rPr>
              <a:t>2.2</a:t>
            </a:r>
            <a:r>
              <a:rPr lang="fr-FR" dirty="0" smtClean="0">
                <a:solidFill>
                  <a:srgbClr val="002060"/>
                </a:solidFill>
              </a:rPr>
              <a:t>.4</a:t>
            </a:r>
            <a:r>
              <a:rPr lang="fr-FR" dirty="0">
                <a:solidFill>
                  <a:srgbClr val="002060"/>
                </a:solidFill>
              </a:rPr>
              <a:t>) </a:t>
            </a:r>
            <a:r>
              <a:rPr lang="fr-FR" b="1" i="1" dirty="0">
                <a:solidFill>
                  <a:srgbClr val="002060"/>
                </a:solidFill>
              </a:rPr>
              <a:t>Dalbergia </a:t>
            </a:r>
            <a:r>
              <a:rPr lang="fr-FR" b="1" i="1" dirty="0" err="1" smtClean="0">
                <a:solidFill>
                  <a:srgbClr val="002060"/>
                </a:solidFill>
              </a:rPr>
              <a:t>baronii</a:t>
            </a:r>
            <a:r>
              <a:rPr lang="fr-FR" b="1" i="1" dirty="0" smtClean="0">
                <a:solidFill>
                  <a:srgbClr val="002060"/>
                </a:solidFill>
              </a:rPr>
              <a:t> </a:t>
            </a:r>
            <a:r>
              <a:rPr lang="fr-FR" dirty="0" smtClean="0">
                <a:solidFill>
                  <a:srgbClr val="002060"/>
                </a:solidFill>
              </a:rPr>
              <a:t>Baker (suite)</a:t>
            </a:r>
            <a:endParaRPr lang="fr-FR" i="1" dirty="0">
              <a:solidFill>
                <a:srgbClr val="002060"/>
              </a:solidFill>
            </a:endParaRPr>
          </a:p>
        </p:txBody>
      </p:sp>
      <p:pic>
        <p:nvPicPr>
          <p:cNvPr id="9" name="Picture 2" descr="image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4040" y="978046"/>
            <a:ext cx="414281" cy="384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177646" y="2740633"/>
            <a:ext cx="2247441" cy="461665"/>
          </a:xfrm>
          <a:prstGeom prst="rect">
            <a:avLst/>
          </a:prstGeom>
          <a:noFill/>
        </p:spPr>
        <p:txBody>
          <a:bodyPr wrap="square" rtlCol="0">
            <a:spAutoFit/>
          </a:bodyPr>
          <a:lstStyle/>
          <a:p>
            <a:pPr algn="ctr"/>
            <a:r>
              <a:rPr lang="fr-FR" sz="1200" dirty="0">
                <a:solidFill>
                  <a:srgbClr val="002060"/>
                </a:solidFill>
              </a:rPr>
              <a:t>Source : Plantes médicinales de Madagascar. Voir </a:t>
            </a:r>
            <a:r>
              <a:rPr lang="fr-FR" sz="1200" dirty="0" smtClean="0">
                <a:solidFill>
                  <a:srgbClr val="002060"/>
                </a:solidFill>
              </a:rPr>
              <a:t>bibliographie.</a:t>
            </a:r>
            <a:endParaRPr lang="fr-FR" sz="1200" dirty="0">
              <a:solidFill>
                <a:srgbClr val="002060"/>
              </a:solidFill>
            </a:endParaRPr>
          </a:p>
        </p:txBody>
      </p:sp>
      <p:pic>
        <p:nvPicPr>
          <p:cNvPr id="3075" name="Picture 3" descr="F02660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3890" y="1608480"/>
            <a:ext cx="14287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11"/>
          <p:cNvSpPr txBox="1"/>
          <p:nvPr/>
        </p:nvSpPr>
        <p:spPr>
          <a:xfrm>
            <a:off x="2484545" y="2809146"/>
            <a:ext cx="2247441" cy="461665"/>
          </a:xfrm>
          <a:prstGeom prst="rect">
            <a:avLst/>
          </a:prstGeom>
          <a:noFill/>
        </p:spPr>
        <p:txBody>
          <a:bodyPr wrap="square" rtlCol="0">
            <a:spAutoFit/>
          </a:bodyPr>
          <a:lstStyle/>
          <a:p>
            <a:pPr algn="ctr"/>
            <a:r>
              <a:rPr lang="fr-FR" sz="1200" dirty="0">
                <a:solidFill>
                  <a:srgbClr val="002060"/>
                </a:solidFill>
              </a:rPr>
              <a:t>Source : Plantes médicinales de Madagascar. Voir </a:t>
            </a:r>
            <a:r>
              <a:rPr lang="fr-FR" sz="1200" dirty="0" smtClean="0">
                <a:solidFill>
                  <a:srgbClr val="002060"/>
                </a:solidFill>
              </a:rPr>
              <a:t>bibliographie.</a:t>
            </a:r>
            <a:endParaRPr lang="fr-FR" sz="1200" dirty="0">
              <a:solidFill>
                <a:srgbClr val="002060"/>
              </a:solidFill>
            </a:endParaRPr>
          </a:p>
        </p:txBody>
      </p:sp>
      <p:pic>
        <p:nvPicPr>
          <p:cNvPr id="3076" name="Picture 4" descr="F026606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8923" y="1608480"/>
            <a:ext cx="14478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13"/>
          <p:cNvSpPr txBox="1"/>
          <p:nvPr/>
        </p:nvSpPr>
        <p:spPr>
          <a:xfrm>
            <a:off x="4889102" y="2578313"/>
            <a:ext cx="2247441" cy="461665"/>
          </a:xfrm>
          <a:prstGeom prst="rect">
            <a:avLst/>
          </a:prstGeom>
          <a:noFill/>
        </p:spPr>
        <p:txBody>
          <a:bodyPr wrap="square" rtlCol="0">
            <a:spAutoFit/>
          </a:bodyPr>
          <a:lstStyle/>
          <a:p>
            <a:pPr algn="ctr"/>
            <a:r>
              <a:rPr lang="fr-FR" sz="1200" dirty="0">
                <a:solidFill>
                  <a:srgbClr val="002060"/>
                </a:solidFill>
              </a:rPr>
              <a:t>Source : Plantes médicinales de Madagascar. Voir </a:t>
            </a:r>
            <a:r>
              <a:rPr lang="fr-FR" sz="1200" dirty="0" smtClean="0">
                <a:solidFill>
                  <a:srgbClr val="002060"/>
                </a:solidFill>
              </a:rPr>
              <a:t>bibliographie.</a:t>
            </a:r>
            <a:endParaRPr lang="fr-FR" sz="1200" dirty="0">
              <a:solidFill>
                <a:srgbClr val="002060"/>
              </a:solidFill>
            </a:endParaRPr>
          </a:p>
        </p:txBody>
      </p:sp>
      <p:pic>
        <p:nvPicPr>
          <p:cNvPr id="3077" name="Picture 5" descr="dosDeGuitar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78385" y="289074"/>
            <a:ext cx="12858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p:cNvSpPr txBox="1"/>
          <p:nvPr/>
        </p:nvSpPr>
        <p:spPr>
          <a:xfrm>
            <a:off x="10033567" y="2088264"/>
            <a:ext cx="1975509" cy="646331"/>
          </a:xfrm>
          <a:prstGeom prst="rect">
            <a:avLst/>
          </a:prstGeom>
          <a:noFill/>
        </p:spPr>
        <p:txBody>
          <a:bodyPr wrap="square" rtlCol="0">
            <a:spAutoFit/>
          </a:bodyPr>
          <a:lstStyle/>
          <a:p>
            <a:pPr algn="ctr"/>
            <a:r>
              <a:rPr lang="fr-FR" sz="1200" dirty="0">
                <a:solidFill>
                  <a:srgbClr val="002060"/>
                </a:solidFill>
              </a:rPr>
              <a:t>Dos de </a:t>
            </a:r>
            <a:r>
              <a:rPr lang="fr-FR" sz="1200" dirty="0" smtClean="0">
                <a:solidFill>
                  <a:srgbClr val="002060"/>
                </a:solidFill>
              </a:rPr>
              <a:t>guitare. Source</a:t>
            </a:r>
            <a:r>
              <a:rPr lang="fr-FR" sz="1200" dirty="0">
                <a:solidFill>
                  <a:srgbClr val="002060"/>
                </a:solidFill>
              </a:rPr>
              <a:t> : </a:t>
            </a:r>
            <a:r>
              <a:rPr lang="fr-FR" sz="1200" u="sng" dirty="0">
                <a:solidFill>
                  <a:srgbClr val="002060"/>
                </a:solidFill>
                <a:hlinkClick r:id="rId7"/>
              </a:rPr>
              <a:t>http://</a:t>
            </a:r>
            <a:r>
              <a:rPr lang="fr-FR" sz="1200" u="sng" dirty="0" smtClean="0">
                <a:solidFill>
                  <a:srgbClr val="002060"/>
                </a:solidFill>
                <a:hlinkClick r:id="rId7"/>
              </a:rPr>
              <a:t>hovisguitars.blogspot.fr/2010_12_01_archive.html</a:t>
            </a:r>
            <a:endParaRPr lang="fr-FR" sz="1200" dirty="0">
              <a:solidFill>
                <a:srgbClr val="002060"/>
              </a:solidFill>
            </a:endParaRPr>
          </a:p>
        </p:txBody>
      </p:sp>
      <p:pic>
        <p:nvPicPr>
          <p:cNvPr id="3078" name="Picture 6" descr="image0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9771" y="3427258"/>
            <a:ext cx="140017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5884" y="4848090"/>
            <a:ext cx="1727947" cy="646331"/>
          </a:xfrm>
          <a:prstGeom prst="rect">
            <a:avLst/>
          </a:prstGeom>
        </p:spPr>
        <p:txBody>
          <a:bodyPr wrap="square">
            <a:spAutoFit/>
          </a:bodyPr>
          <a:lstStyle/>
          <a:p>
            <a:pPr algn="ctr"/>
            <a:r>
              <a:rPr lang="fr-FR" sz="1200" dirty="0" smtClean="0">
                <a:solidFill>
                  <a:srgbClr val="984806"/>
                </a:solidFill>
                <a:latin typeface="Calibri" panose="020F0502020204030204" pitchFamily="34" charset="0"/>
                <a:ea typeface="Calibri" panose="020F0502020204030204" pitchFamily="34" charset="0"/>
                <a:cs typeface="Times New Roman" panose="02020603050405020304" pitchFamily="18" charset="0"/>
              </a:rPr>
              <a:t>Bois de guitare. </a:t>
            </a: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Source : </a:t>
            </a:r>
            <a:r>
              <a:rPr lang="fr-FR" sz="1200" u="sng" dirty="0">
                <a:solidFill>
                  <a:srgbClr val="984806"/>
                </a:solidFill>
                <a:latin typeface="Calibri" panose="020F0502020204030204" pitchFamily="34" charset="0"/>
                <a:ea typeface="Calibri" panose="020F0502020204030204" pitchFamily="34" charset="0"/>
                <a:cs typeface="Times New Roman" panose="02020603050405020304" pitchFamily="18" charset="0"/>
                <a:hlinkClick r:id="rId9"/>
              </a:rPr>
              <a:t>http://www.coleyguitars.co.uk/materials.html</a:t>
            </a:r>
            <a:endParaRPr lang="fr-FR" sz="1200" dirty="0"/>
          </a:p>
        </p:txBody>
      </p:sp>
      <p:pic>
        <p:nvPicPr>
          <p:cNvPr id="3079" name="Picture 7" descr="image00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08140" y="3460595"/>
            <a:ext cx="200025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797664" y="4848089"/>
            <a:ext cx="3687548" cy="646331"/>
          </a:xfrm>
          <a:prstGeom prst="rect">
            <a:avLst/>
          </a:prstGeom>
        </p:spPr>
        <p:txBody>
          <a:bodyPr wrap="square">
            <a:spAutoFit/>
          </a:bodyPr>
          <a:lstStyle/>
          <a:p>
            <a:pPr algn="ctr"/>
            <a:r>
              <a:rPr lang="en-US" sz="1200" dirty="0" smtClean="0">
                <a:solidFill>
                  <a:srgbClr val="984806"/>
                </a:solidFill>
                <a:latin typeface="Calibri" panose="020F0502020204030204" pitchFamily="34" charset="0"/>
                <a:ea typeface="Calibri" panose="020F0502020204030204" pitchFamily="34" charset="0"/>
                <a:cs typeface="Times New Roman" panose="02020603050405020304" pitchFamily="18" charset="0"/>
              </a:rPr>
              <a:t>Parquet. Source</a:t>
            </a:r>
            <a:r>
              <a:rPr lang="en-US"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  Rosewood Madagascar, </a:t>
            </a:r>
            <a:r>
              <a:rPr lang="en-US" sz="1200" i="1" dirty="0" err="1">
                <a:solidFill>
                  <a:srgbClr val="984806"/>
                </a:solidFill>
                <a:latin typeface="Calibri" panose="020F0502020204030204" pitchFamily="34" charset="0"/>
                <a:ea typeface="Calibri" panose="020F0502020204030204" pitchFamily="34" charset="0"/>
                <a:cs typeface="Times New Roman" panose="02020603050405020304" pitchFamily="18" charset="0"/>
              </a:rPr>
              <a:t>Dalbergia</a:t>
            </a:r>
            <a:r>
              <a:rPr lang="en-US" sz="1200" i="1" dirty="0">
                <a:solidFill>
                  <a:srgbClr val="984806"/>
                </a:solidFill>
                <a:latin typeface="Calibri" panose="020F0502020204030204" pitchFamily="34" charset="0"/>
                <a:ea typeface="Calibri" panose="020F0502020204030204" pitchFamily="34" charset="0"/>
                <a:cs typeface="Times New Roman" panose="02020603050405020304" pitchFamily="18" charset="0"/>
              </a:rPr>
              <a:t> spp.,</a:t>
            </a:r>
            <a:r>
              <a:rPr lang="en-US"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 </a:t>
            </a:r>
            <a:r>
              <a:rPr lang="en-US" sz="1200" u="sng" dirty="0">
                <a:solidFill>
                  <a:srgbClr val="984806"/>
                </a:solidFill>
                <a:latin typeface="Calibri" panose="020F0502020204030204" pitchFamily="34" charset="0"/>
                <a:ea typeface="Calibri" panose="020F0502020204030204" pitchFamily="34" charset="0"/>
                <a:cs typeface="Times New Roman" panose="02020603050405020304" pitchFamily="18" charset="0"/>
                <a:hlinkClick r:id="rId11"/>
              </a:rPr>
              <a:t>http://www.hobbithouseinc.com/personal/woodpics/rosewood,%</a:t>
            </a:r>
            <a:r>
              <a:rPr lang="en-US" sz="1200" u="sng" dirty="0" smtClean="0">
                <a:solidFill>
                  <a:srgbClr val="984806"/>
                </a:solidFill>
                <a:latin typeface="Calibri" panose="020F0502020204030204" pitchFamily="34" charset="0"/>
                <a:ea typeface="Calibri" panose="020F0502020204030204" pitchFamily="34" charset="0"/>
                <a:cs typeface="Times New Roman" panose="02020603050405020304" pitchFamily="18" charset="0"/>
                <a:hlinkClick r:id="rId11"/>
              </a:rPr>
              <a:t>20madagascar.htm</a:t>
            </a:r>
            <a:r>
              <a:rPr lang="en-US" sz="1200" dirty="0" smtClean="0">
                <a:solidFill>
                  <a:srgbClr val="984806"/>
                </a:solidFill>
                <a:latin typeface="Calibri" panose="020F0502020204030204" pitchFamily="34" charset="0"/>
                <a:ea typeface="Calibri" panose="020F0502020204030204" pitchFamily="34" charset="0"/>
                <a:cs typeface="Times New Roman" panose="02020603050405020304" pitchFamily="18" charset="0"/>
              </a:rPr>
              <a:t> </a:t>
            </a:r>
            <a:endParaRPr lang="fr-FR" sz="1200" dirty="0"/>
          </a:p>
        </p:txBody>
      </p:sp>
      <p:pic>
        <p:nvPicPr>
          <p:cNvPr id="3080" name="Picture 8" descr="dalbergia_baronii-"/>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23315" y="1238362"/>
            <a:ext cx="2057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7289575" y="2438512"/>
            <a:ext cx="2300809" cy="646331"/>
          </a:xfrm>
          <a:prstGeom prst="rect">
            <a:avLst/>
          </a:prstGeom>
        </p:spPr>
        <p:txBody>
          <a:bodyPr wrap="square">
            <a:spAutoFit/>
          </a:bodyPr>
          <a:lstStyle/>
          <a:p>
            <a:pPr algn="ct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Jeune </a:t>
            </a:r>
            <a:r>
              <a:rPr lang="fr-FR" sz="1200" dirty="0" smtClean="0">
                <a:solidFill>
                  <a:srgbClr val="984806"/>
                </a:solidFill>
                <a:latin typeface="Calibri" panose="020F0502020204030204" pitchFamily="34" charset="0"/>
                <a:ea typeface="Calibri" panose="020F0502020204030204" pitchFamily="34" charset="0"/>
                <a:cs typeface="Times New Roman" panose="02020603050405020304" pitchFamily="18" charset="0"/>
              </a:rPr>
              <a:t>plant. Source</a:t>
            </a: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 : </a:t>
            </a:r>
            <a:r>
              <a:rPr lang="fr-FR" sz="1200" u="sng" dirty="0">
                <a:solidFill>
                  <a:srgbClr val="984806"/>
                </a:solidFill>
                <a:latin typeface="Calibri" panose="020F0502020204030204" pitchFamily="34" charset="0"/>
                <a:ea typeface="Calibri" panose="020F0502020204030204" pitchFamily="34" charset="0"/>
                <a:cs typeface="Times New Roman" panose="02020603050405020304" pitchFamily="18" charset="0"/>
                <a:hlinkClick r:id="rId13"/>
              </a:rPr>
              <a:t>http://</a:t>
            </a:r>
            <a:r>
              <a:rPr lang="fr-FR" sz="1200" u="sng" dirty="0" smtClean="0">
                <a:solidFill>
                  <a:srgbClr val="984806"/>
                </a:solidFill>
                <a:latin typeface="Calibri" panose="020F0502020204030204" pitchFamily="34" charset="0"/>
                <a:ea typeface="Calibri" panose="020F0502020204030204" pitchFamily="34" charset="0"/>
                <a:cs typeface="Times New Roman" panose="02020603050405020304" pitchFamily="18" charset="0"/>
                <a:hlinkClick r:id="rId13"/>
              </a:rPr>
              <a:t>www.favini.com/madagascar/en/the_programme.html</a:t>
            </a:r>
            <a:endParaRPr lang="fr-FR" sz="1200" dirty="0"/>
          </a:p>
        </p:txBody>
      </p:sp>
      <p:pic>
        <p:nvPicPr>
          <p:cNvPr id="3081" name="Picture 9" descr="image02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02151" y="3229966"/>
            <a:ext cx="2362200"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8692308" y="6353600"/>
            <a:ext cx="3546275" cy="461665"/>
          </a:xfrm>
          <a:prstGeom prst="rect">
            <a:avLst/>
          </a:prstGeom>
        </p:spPr>
        <p:txBody>
          <a:bodyPr wrap="square">
            <a:spAutoFit/>
          </a:bodyPr>
          <a:lstStyle/>
          <a:p>
            <a:pPr algn="ctr"/>
            <a:r>
              <a:rPr lang="fr-FR" sz="1200" dirty="0">
                <a:solidFill>
                  <a:srgbClr val="984806"/>
                </a:solidFill>
                <a:ea typeface="Calibri" panose="020F0502020204030204" pitchFamily="34" charset="0"/>
              </a:rPr>
              <a:t>Source :</a:t>
            </a:r>
            <a:r>
              <a:rPr lang="fr-FR" sz="1200" dirty="0">
                <a:ea typeface="Calibri" panose="020F0502020204030204" pitchFamily="34" charset="0"/>
              </a:rPr>
              <a:t> </a:t>
            </a:r>
            <a:r>
              <a:rPr lang="fr-FR" sz="1200" u="sng" dirty="0">
                <a:solidFill>
                  <a:srgbClr val="0000FF"/>
                </a:solidFill>
                <a:ea typeface="Calibri" panose="020F0502020204030204" pitchFamily="34" charset="0"/>
                <a:hlinkClick r:id="rId15"/>
              </a:rPr>
              <a:t>http://www.bee-paysage.fr/biblioplantes-fiche-plante.php?nomtaxon=Dalbergia%20baronii</a:t>
            </a:r>
            <a:endParaRPr lang="fr-FR" sz="1200" dirty="0"/>
          </a:p>
        </p:txBody>
      </p:sp>
      <p:pic>
        <p:nvPicPr>
          <p:cNvPr id="3082" name="Picture 10" descr="Arbr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231884" y="3460595"/>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ZoneTexte 16"/>
          <p:cNvSpPr txBox="1"/>
          <p:nvPr/>
        </p:nvSpPr>
        <p:spPr>
          <a:xfrm>
            <a:off x="6666581" y="4848089"/>
            <a:ext cx="2489812" cy="461665"/>
          </a:xfrm>
          <a:prstGeom prst="rect">
            <a:avLst/>
          </a:prstGeom>
          <a:noFill/>
        </p:spPr>
        <p:txBody>
          <a:bodyPr wrap="square" rtlCol="0">
            <a:spAutoFit/>
          </a:bodyPr>
          <a:lstStyle/>
          <a:p>
            <a:pPr algn="ctr"/>
            <a:r>
              <a:rPr lang="fr-FR" sz="1200" dirty="0">
                <a:solidFill>
                  <a:srgbClr val="002060"/>
                </a:solidFill>
              </a:rPr>
              <a:t>Source :</a:t>
            </a:r>
            <a:r>
              <a:rPr lang="fr-FR" sz="1200" u="sng" dirty="0">
                <a:solidFill>
                  <a:srgbClr val="002060"/>
                </a:solidFill>
                <a:hlinkClick r:id="rId17"/>
              </a:rPr>
              <a:t>http://www.fragrantica.de/Duftnoten/Texas-Rosenholz-38.html</a:t>
            </a:r>
            <a:endParaRPr lang="fr-FR" sz="1200" dirty="0">
              <a:solidFill>
                <a:srgbClr val="002060"/>
              </a:solidFill>
            </a:endParaRPr>
          </a:p>
        </p:txBody>
      </p:sp>
      <p:sp>
        <p:nvSpPr>
          <p:cNvPr id="26" name="ZoneTexte 25"/>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3403361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129540" y="135702"/>
            <a:ext cx="480588" cy="221087"/>
          </a:xfrm>
        </p:spPr>
        <p:txBody>
          <a:bodyPr/>
          <a:lstStyle/>
          <a:p>
            <a:fld id="{814B13E8-1059-4FEE-952E-0153852B3488}" type="slidenum">
              <a:rPr lang="fr-FR" smtClean="0"/>
              <a:t>55</a:t>
            </a:fld>
            <a:endParaRPr lang="fr-FR" dirty="0"/>
          </a:p>
        </p:txBody>
      </p:sp>
      <p:sp>
        <p:nvSpPr>
          <p:cNvPr id="4" name="Rectangle 3"/>
          <p:cNvSpPr/>
          <p:nvPr/>
        </p:nvSpPr>
        <p:spPr>
          <a:xfrm>
            <a:off x="129540" y="576994"/>
            <a:ext cx="7080400" cy="369332"/>
          </a:xfrm>
          <a:prstGeom prst="rect">
            <a:avLst/>
          </a:prstGeom>
        </p:spPr>
        <p:txBody>
          <a:bodyPr wrap="none">
            <a:spAutoFit/>
          </a:bodyPr>
          <a:lstStyle/>
          <a:p>
            <a:r>
              <a:rPr lang="fr-FR" b="1" dirty="0">
                <a:solidFill>
                  <a:srgbClr val="008000"/>
                </a:solidFill>
              </a:rPr>
              <a:t>2.2. Les espèces de Dalbergia (bois de rose</a:t>
            </a:r>
            <a:r>
              <a:rPr lang="fr-FR" b="1" dirty="0" smtClean="0">
                <a:solidFill>
                  <a:srgbClr val="008000"/>
                </a:solidFill>
              </a:rPr>
              <a:t>) malgaches en danger (suite) </a:t>
            </a:r>
            <a:endParaRPr lang="fr-FR" dirty="0">
              <a:solidFill>
                <a:srgbClr val="008000"/>
              </a:solidFill>
            </a:endParaRPr>
          </a:p>
        </p:txBody>
      </p:sp>
      <p:sp>
        <p:nvSpPr>
          <p:cNvPr id="6" name="ZoneTexte 5"/>
          <p:cNvSpPr txBox="1"/>
          <p:nvPr/>
        </p:nvSpPr>
        <p:spPr>
          <a:xfrm>
            <a:off x="129540" y="1062402"/>
            <a:ext cx="6491596" cy="369332"/>
          </a:xfrm>
          <a:prstGeom prst="rect">
            <a:avLst/>
          </a:prstGeom>
          <a:noFill/>
        </p:spPr>
        <p:txBody>
          <a:bodyPr wrap="square" rtlCol="0">
            <a:spAutoFit/>
          </a:bodyPr>
          <a:lstStyle/>
          <a:p>
            <a:r>
              <a:rPr lang="fr-FR" dirty="0">
                <a:solidFill>
                  <a:srgbClr val="008000"/>
                </a:solidFill>
              </a:rPr>
              <a:t>2.2</a:t>
            </a:r>
            <a:r>
              <a:rPr lang="fr-FR" dirty="0" smtClean="0">
                <a:solidFill>
                  <a:srgbClr val="002060"/>
                </a:solidFill>
              </a:rPr>
              <a:t>.5) </a:t>
            </a:r>
            <a:r>
              <a:rPr lang="fr-FR" i="1" dirty="0">
                <a:solidFill>
                  <a:srgbClr val="002060"/>
                </a:solidFill>
              </a:rPr>
              <a:t>Dalbergia </a:t>
            </a:r>
            <a:r>
              <a:rPr lang="fr-FR" i="1" dirty="0" err="1" smtClean="0">
                <a:solidFill>
                  <a:srgbClr val="002060"/>
                </a:solidFill>
              </a:rPr>
              <a:t>chapelieri</a:t>
            </a:r>
            <a:r>
              <a:rPr lang="fr-FR" i="1" dirty="0" smtClean="0">
                <a:solidFill>
                  <a:srgbClr val="002060"/>
                </a:solidFill>
              </a:rPr>
              <a:t> </a:t>
            </a:r>
            <a:r>
              <a:rPr lang="fr-FR" dirty="0" err="1">
                <a:solidFill>
                  <a:srgbClr val="002060"/>
                </a:solidFill>
              </a:rPr>
              <a:t>Baill</a:t>
            </a:r>
            <a:r>
              <a:rPr lang="fr-FR" dirty="0">
                <a:solidFill>
                  <a:srgbClr val="002060"/>
                </a:solidFill>
              </a:rPr>
              <a:t>.</a:t>
            </a:r>
            <a:endParaRPr lang="fr-FR" i="1" dirty="0">
              <a:solidFill>
                <a:srgbClr val="002060"/>
              </a:solidFill>
            </a:endParaRPr>
          </a:p>
        </p:txBody>
      </p:sp>
      <p:sp>
        <p:nvSpPr>
          <p:cNvPr id="7" name="Rectangle 6"/>
          <p:cNvSpPr/>
          <p:nvPr/>
        </p:nvSpPr>
        <p:spPr>
          <a:xfrm>
            <a:off x="129540" y="1431737"/>
            <a:ext cx="9041620" cy="5447645"/>
          </a:xfrm>
          <a:prstGeom prst="rect">
            <a:avLst/>
          </a:prstGeom>
        </p:spPr>
        <p:txBody>
          <a:bodyPr wrap="square">
            <a:spAutoFit/>
          </a:bodyPr>
          <a:lstStyle/>
          <a:p>
            <a:pPr algn="just"/>
            <a:r>
              <a:rPr lang="fr-FR" i="1" dirty="0">
                <a:solidFill>
                  <a:srgbClr val="002060"/>
                </a:solidFill>
              </a:rPr>
              <a:t>D. </a:t>
            </a:r>
            <a:r>
              <a:rPr lang="fr-FR" i="1" dirty="0" err="1">
                <a:solidFill>
                  <a:srgbClr val="002060"/>
                </a:solidFill>
              </a:rPr>
              <a:t>chapelieri</a:t>
            </a:r>
            <a:r>
              <a:rPr lang="fr-FR" i="1" dirty="0">
                <a:solidFill>
                  <a:srgbClr val="002060"/>
                </a:solidFill>
              </a:rPr>
              <a:t> </a:t>
            </a:r>
            <a:r>
              <a:rPr lang="fr-FR" dirty="0">
                <a:solidFill>
                  <a:srgbClr val="002060"/>
                </a:solidFill>
              </a:rPr>
              <a:t>est un arbuste à feuilles caduques ou petit arbre jusqu'à 15 m de haut qui se </a:t>
            </a:r>
            <a:r>
              <a:rPr lang="fr-FR" dirty="0" smtClean="0">
                <a:solidFill>
                  <a:srgbClr val="002060"/>
                </a:solidFill>
              </a:rPr>
              <a:t>reproduit </a:t>
            </a:r>
            <a:r>
              <a:rPr lang="fr-FR" dirty="0">
                <a:solidFill>
                  <a:srgbClr val="002060"/>
                </a:solidFill>
              </a:rPr>
              <a:t>dans les forêts humides à feuilles persistantes, </a:t>
            </a:r>
            <a:r>
              <a:rPr lang="fr-FR" dirty="0" smtClean="0">
                <a:solidFill>
                  <a:srgbClr val="002060"/>
                </a:solidFill>
              </a:rPr>
              <a:t>les forêts littorales, </a:t>
            </a:r>
            <a:r>
              <a:rPr lang="fr-FR" dirty="0">
                <a:solidFill>
                  <a:srgbClr val="002060"/>
                </a:solidFill>
              </a:rPr>
              <a:t>sur le sol latéritique ou sablonneux. Il peut être trouvé dans les vallées humides ainsi que sur </a:t>
            </a:r>
            <a:r>
              <a:rPr lang="fr-FR" dirty="0" smtClean="0">
                <a:solidFill>
                  <a:srgbClr val="002060"/>
                </a:solidFill>
              </a:rPr>
              <a:t>les crêtes sèches </a:t>
            </a:r>
            <a:r>
              <a:rPr lang="fr-FR" dirty="0">
                <a:solidFill>
                  <a:srgbClr val="002060"/>
                </a:solidFill>
              </a:rPr>
              <a:t>et même peut survivre comme un arbuste après la production de rejets dans </a:t>
            </a:r>
            <a:r>
              <a:rPr lang="fr-FR" dirty="0" smtClean="0">
                <a:solidFill>
                  <a:srgbClr val="002060"/>
                </a:solidFill>
              </a:rPr>
              <a:t>une végétation </a:t>
            </a:r>
            <a:r>
              <a:rPr lang="fr-FR" dirty="0">
                <a:solidFill>
                  <a:srgbClr val="002060"/>
                </a:solidFill>
              </a:rPr>
              <a:t>secondaire. </a:t>
            </a:r>
            <a:r>
              <a:rPr lang="fr-FR" i="1" dirty="0">
                <a:solidFill>
                  <a:srgbClr val="002060"/>
                </a:solidFill>
              </a:rPr>
              <a:t>Dalbergia </a:t>
            </a:r>
            <a:r>
              <a:rPr lang="fr-FR" i="1" dirty="0" err="1">
                <a:solidFill>
                  <a:srgbClr val="002060"/>
                </a:solidFill>
              </a:rPr>
              <a:t>chapelieri</a:t>
            </a:r>
            <a:r>
              <a:rPr lang="fr-FR" i="1" dirty="0">
                <a:solidFill>
                  <a:srgbClr val="002060"/>
                </a:solidFill>
              </a:rPr>
              <a:t> </a:t>
            </a:r>
            <a:r>
              <a:rPr lang="fr-FR" dirty="0">
                <a:solidFill>
                  <a:srgbClr val="002060"/>
                </a:solidFill>
              </a:rPr>
              <a:t>est endémique </a:t>
            </a:r>
            <a:r>
              <a:rPr lang="fr-FR" dirty="0" smtClean="0">
                <a:solidFill>
                  <a:srgbClr val="002060"/>
                </a:solidFill>
              </a:rPr>
              <a:t>de l’Est de </a:t>
            </a:r>
            <a:r>
              <a:rPr lang="fr-FR" dirty="0">
                <a:solidFill>
                  <a:srgbClr val="002060"/>
                </a:solidFill>
              </a:rPr>
              <a:t>Madagascar où il </a:t>
            </a:r>
            <a:r>
              <a:rPr lang="fr-FR" dirty="0" smtClean="0">
                <a:solidFill>
                  <a:srgbClr val="002060"/>
                </a:solidFill>
              </a:rPr>
              <a:t>a été trouvé dans </a:t>
            </a:r>
            <a:r>
              <a:rPr lang="fr-FR" dirty="0">
                <a:solidFill>
                  <a:srgbClr val="002060"/>
                </a:solidFill>
              </a:rPr>
              <a:t>la région de </a:t>
            </a:r>
            <a:r>
              <a:rPr lang="fr-FR" dirty="0" err="1" smtClean="0">
                <a:solidFill>
                  <a:srgbClr val="002060"/>
                </a:solidFill>
              </a:rPr>
              <a:t>Maroantsetra</a:t>
            </a:r>
            <a:r>
              <a:rPr lang="fr-FR" dirty="0" smtClean="0">
                <a:solidFill>
                  <a:srgbClr val="002060"/>
                </a:solidFill>
              </a:rPr>
              <a:t>, </a:t>
            </a:r>
            <a:r>
              <a:rPr lang="fr-FR" dirty="0">
                <a:solidFill>
                  <a:srgbClr val="002060"/>
                </a:solidFill>
              </a:rPr>
              <a:t>de la Baie d '</a:t>
            </a:r>
            <a:r>
              <a:rPr lang="fr-FR" dirty="0" err="1">
                <a:solidFill>
                  <a:srgbClr val="002060"/>
                </a:solidFill>
              </a:rPr>
              <a:t>Antongil</a:t>
            </a:r>
            <a:r>
              <a:rPr lang="fr-FR" dirty="0">
                <a:solidFill>
                  <a:srgbClr val="002060"/>
                </a:solidFill>
              </a:rPr>
              <a:t> au nord de </a:t>
            </a:r>
            <a:r>
              <a:rPr lang="fr-FR" dirty="0" err="1">
                <a:solidFill>
                  <a:srgbClr val="002060"/>
                </a:solidFill>
              </a:rPr>
              <a:t>Taolanaro</a:t>
            </a:r>
            <a:r>
              <a:rPr lang="fr-FR" dirty="0">
                <a:solidFill>
                  <a:srgbClr val="002060"/>
                </a:solidFill>
              </a:rPr>
              <a:t> (Fort Dauphin) (</a:t>
            </a:r>
            <a:r>
              <a:rPr lang="fr-FR" dirty="0" smtClean="0">
                <a:solidFill>
                  <a:srgbClr val="002060"/>
                </a:solidFill>
              </a:rPr>
              <a:t>provinces  de Fianarantsoa</a:t>
            </a:r>
            <a:r>
              <a:rPr lang="fr-FR" dirty="0">
                <a:solidFill>
                  <a:srgbClr val="002060"/>
                </a:solidFill>
              </a:rPr>
              <a:t>, </a:t>
            </a:r>
            <a:r>
              <a:rPr lang="fr-FR" dirty="0" smtClean="0">
                <a:solidFill>
                  <a:srgbClr val="002060"/>
                </a:solidFill>
              </a:rPr>
              <a:t>Toamasina (Tamatave) </a:t>
            </a:r>
            <a:r>
              <a:rPr lang="fr-FR" dirty="0">
                <a:solidFill>
                  <a:srgbClr val="002060"/>
                </a:solidFill>
              </a:rPr>
              <a:t>et </a:t>
            </a:r>
            <a:r>
              <a:rPr lang="fr-FR" dirty="0" smtClean="0">
                <a:solidFill>
                  <a:srgbClr val="002060"/>
                </a:solidFill>
              </a:rPr>
              <a:t>Toliara (Tuléar)). </a:t>
            </a:r>
            <a:r>
              <a:rPr lang="fr-FR" u="sng" dirty="0" smtClean="0">
                <a:solidFill>
                  <a:srgbClr val="002060"/>
                </a:solidFill>
              </a:rPr>
              <a:t>Noms </a:t>
            </a:r>
            <a:r>
              <a:rPr lang="fr-FR" u="sng" dirty="0">
                <a:solidFill>
                  <a:srgbClr val="002060"/>
                </a:solidFill>
              </a:rPr>
              <a:t>vernaculaires</a:t>
            </a:r>
            <a:r>
              <a:rPr lang="fr-FR" dirty="0">
                <a:solidFill>
                  <a:srgbClr val="002060"/>
                </a:solidFill>
              </a:rPr>
              <a:t> : </a:t>
            </a:r>
            <a:r>
              <a:rPr lang="fr-FR" dirty="0" err="1">
                <a:solidFill>
                  <a:srgbClr val="002060"/>
                </a:solidFill>
              </a:rPr>
              <a:t>Hazovola</a:t>
            </a:r>
            <a:r>
              <a:rPr lang="fr-FR" dirty="0">
                <a:solidFill>
                  <a:srgbClr val="002060"/>
                </a:solidFill>
              </a:rPr>
              <a:t> a Grandes..., </a:t>
            </a:r>
            <a:r>
              <a:rPr lang="fr-FR" dirty="0" err="1">
                <a:solidFill>
                  <a:srgbClr val="002060"/>
                </a:solidFill>
              </a:rPr>
              <a:t>Hazovola</a:t>
            </a:r>
            <a:r>
              <a:rPr lang="fr-FR" dirty="0">
                <a:solidFill>
                  <a:srgbClr val="002060"/>
                </a:solidFill>
              </a:rPr>
              <a:t> </a:t>
            </a:r>
            <a:r>
              <a:rPr lang="fr-FR" dirty="0" err="1">
                <a:solidFill>
                  <a:srgbClr val="002060"/>
                </a:solidFill>
              </a:rPr>
              <a:t>Fotsy</a:t>
            </a:r>
            <a:r>
              <a:rPr lang="fr-FR" dirty="0">
                <a:solidFill>
                  <a:srgbClr val="002060"/>
                </a:solidFill>
              </a:rPr>
              <a:t> , </a:t>
            </a:r>
            <a:r>
              <a:rPr lang="fr-FR" dirty="0" err="1">
                <a:solidFill>
                  <a:srgbClr val="002060"/>
                </a:solidFill>
              </a:rPr>
              <a:t>Hazovola</a:t>
            </a:r>
            <a:r>
              <a:rPr lang="fr-FR" dirty="0">
                <a:solidFill>
                  <a:srgbClr val="002060"/>
                </a:solidFill>
              </a:rPr>
              <a:t> </a:t>
            </a:r>
            <a:r>
              <a:rPr lang="fr-FR" dirty="0" err="1">
                <a:solidFill>
                  <a:srgbClr val="002060"/>
                </a:solidFill>
              </a:rPr>
              <a:t>Mainty</a:t>
            </a:r>
            <a:r>
              <a:rPr lang="fr-FR" dirty="0">
                <a:solidFill>
                  <a:srgbClr val="002060"/>
                </a:solidFill>
              </a:rPr>
              <a:t> , </a:t>
            </a:r>
            <a:r>
              <a:rPr lang="fr-FR" dirty="0" err="1">
                <a:solidFill>
                  <a:srgbClr val="002060"/>
                </a:solidFill>
              </a:rPr>
              <a:t>Hitsika</a:t>
            </a:r>
            <a:r>
              <a:rPr lang="fr-FR" dirty="0">
                <a:solidFill>
                  <a:srgbClr val="002060"/>
                </a:solidFill>
              </a:rPr>
              <a:t> , </a:t>
            </a:r>
            <a:r>
              <a:rPr lang="fr-FR" dirty="0" err="1">
                <a:solidFill>
                  <a:srgbClr val="002060"/>
                </a:solidFill>
              </a:rPr>
              <a:t>Manary</a:t>
            </a:r>
            <a:r>
              <a:rPr lang="fr-FR" dirty="0">
                <a:solidFill>
                  <a:srgbClr val="002060"/>
                </a:solidFill>
              </a:rPr>
              <a:t> Be , </a:t>
            </a:r>
            <a:r>
              <a:rPr lang="fr-FR" dirty="0" err="1">
                <a:solidFill>
                  <a:srgbClr val="002060"/>
                </a:solidFill>
              </a:rPr>
              <a:t>Manary</a:t>
            </a:r>
            <a:r>
              <a:rPr lang="fr-FR" dirty="0">
                <a:solidFill>
                  <a:srgbClr val="002060"/>
                </a:solidFill>
              </a:rPr>
              <a:t> </a:t>
            </a:r>
            <a:r>
              <a:rPr lang="fr-FR" dirty="0" err="1">
                <a:solidFill>
                  <a:srgbClr val="002060"/>
                </a:solidFill>
              </a:rPr>
              <a:t>Toloho</a:t>
            </a:r>
            <a:r>
              <a:rPr lang="fr-FR" dirty="0">
                <a:solidFill>
                  <a:srgbClr val="002060"/>
                </a:solidFill>
              </a:rPr>
              <a:t> , </a:t>
            </a:r>
            <a:r>
              <a:rPr lang="fr-FR" dirty="0" err="1">
                <a:solidFill>
                  <a:srgbClr val="002060"/>
                </a:solidFill>
              </a:rPr>
              <a:t>Sovodrano</a:t>
            </a:r>
            <a:r>
              <a:rPr lang="fr-FR" dirty="0">
                <a:solidFill>
                  <a:srgbClr val="002060"/>
                </a:solidFill>
              </a:rPr>
              <a:t> , </a:t>
            </a:r>
            <a:r>
              <a:rPr lang="fr-FR" dirty="0" err="1">
                <a:solidFill>
                  <a:srgbClr val="002060"/>
                </a:solidFill>
              </a:rPr>
              <a:t>Sovoka</a:t>
            </a:r>
            <a:r>
              <a:rPr lang="fr-FR" dirty="0">
                <a:solidFill>
                  <a:srgbClr val="002060"/>
                </a:solidFill>
              </a:rPr>
              <a:t> , </a:t>
            </a:r>
            <a:r>
              <a:rPr lang="fr-FR" dirty="0" err="1">
                <a:solidFill>
                  <a:srgbClr val="002060"/>
                </a:solidFill>
              </a:rPr>
              <a:t>Voambona</a:t>
            </a:r>
            <a:r>
              <a:rPr lang="fr-FR" dirty="0">
                <a:solidFill>
                  <a:srgbClr val="002060"/>
                </a:solidFill>
              </a:rPr>
              <a:t> , </a:t>
            </a:r>
            <a:r>
              <a:rPr lang="fr-FR" dirty="0" err="1">
                <a:solidFill>
                  <a:srgbClr val="002060"/>
                </a:solidFill>
              </a:rPr>
              <a:t>Voambona</a:t>
            </a:r>
            <a:r>
              <a:rPr lang="fr-FR" dirty="0">
                <a:solidFill>
                  <a:srgbClr val="002060"/>
                </a:solidFill>
              </a:rPr>
              <a:t> </a:t>
            </a:r>
            <a:r>
              <a:rPr lang="fr-FR" dirty="0" err="1" smtClean="0">
                <a:solidFill>
                  <a:srgbClr val="002060"/>
                </a:solidFill>
              </a:rPr>
              <a:t>Beravina</a:t>
            </a:r>
            <a:endParaRPr lang="fr-FR" dirty="0" smtClean="0">
              <a:solidFill>
                <a:srgbClr val="002060"/>
              </a:solidFill>
            </a:endParaRPr>
          </a:p>
          <a:p>
            <a:pPr algn="just"/>
            <a:r>
              <a:rPr lang="fr-FR" sz="1400" dirty="0" smtClean="0">
                <a:solidFill>
                  <a:srgbClr val="002060"/>
                </a:solidFill>
              </a:rPr>
              <a:t>Statut IUCN : </a:t>
            </a:r>
            <a:r>
              <a:rPr lang="fr-FR" sz="1400" dirty="0">
                <a:solidFill>
                  <a:srgbClr val="FF0000"/>
                </a:solidFill>
              </a:rPr>
              <a:t>Near </a:t>
            </a:r>
            <a:r>
              <a:rPr lang="fr-FR" sz="1400" dirty="0" err="1">
                <a:solidFill>
                  <a:srgbClr val="FF0000"/>
                </a:solidFill>
              </a:rPr>
              <a:t>Threatened</a:t>
            </a:r>
            <a:r>
              <a:rPr lang="fr-FR" sz="1400" dirty="0"/>
              <a:t> </a:t>
            </a:r>
            <a:r>
              <a:rPr lang="fr-FR" sz="1400" dirty="0">
                <a:hlinkClick r:id="rId2"/>
              </a:rPr>
              <a:t>ver </a:t>
            </a:r>
            <a:r>
              <a:rPr lang="fr-FR" sz="1400" dirty="0" smtClean="0">
                <a:hlinkClick r:id="rId2"/>
              </a:rPr>
              <a:t>3.1</a:t>
            </a:r>
            <a:r>
              <a:rPr lang="fr-FR" sz="1400" dirty="0">
                <a:solidFill>
                  <a:srgbClr val="002060"/>
                </a:solidFill>
              </a:rPr>
              <a:t>, 2012 (</a:t>
            </a:r>
            <a:r>
              <a:rPr lang="fr-FR" sz="1400" dirty="0">
                <a:solidFill>
                  <a:srgbClr val="FF0000"/>
                </a:solidFill>
              </a:rPr>
              <a:t>Vulnérable</a:t>
            </a:r>
            <a:r>
              <a:rPr lang="fr-FR" sz="1400" dirty="0">
                <a:solidFill>
                  <a:srgbClr val="002060"/>
                </a:solidFill>
              </a:rPr>
              <a:t> (A1cd + 2CD</a:t>
            </a:r>
            <a:r>
              <a:rPr lang="fr-FR" sz="1400" dirty="0" smtClean="0">
                <a:solidFill>
                  <a:srgbClr val="002060"/>
                </a:solidFill>
              </a:rPr>
              <a:t>), 2010), </a:t>
            </a:r>
            <a:r>
              <a:rPr lang="fr-FR" sz="1400" dirty="0">
                <a:hlinkClick r:id="rId3"/>
              </a:rPr>
              <a:t>http://</a:t>
            </a:r>
            <a:r>
              <a:rPr lang="fr-FR" sz="1400" dirty="0" smtClean="0">
                <a:hlinkClick r:id="rId3"/>
              </a:rPr>
              <a:t>www.iucnredlist.org/details/38189/0</a:t>
            </a:r>
            <a:r>
              <a:rPr lang="fr-FR" sz="1400" dirty="0" smtClean="0"/>
              <a:t> </a:t>
            </a:r>
          </a:p>
          <a:p>
            <a:pPr algn="just"/>
            <a:r>
              <a:rPr lang="fr-FR" sz="1200" dirty="0" smtClean="0">
                <a:solidFill>
                  <a:srgbClr val="002060"/>
                </a:solidFill>
              </a:rPr>
              <a:t>À </a:t>
            </a:r>
            <a:r>
              <a:rPr lang="fr-FR" sz="1200" dirty="0">
                <a:solidFill>
                  <a:srgbClr val="002060"/>
                </a:solidFill>
              </a:rPr>
              <a:t>l'heure </a:t>
            </a:r>
            <a:r>
              <a:rPr lang="fr-FR" sz="1200" dirty="0" smtClean="0">
                <a:solidFill>
                  <a:srgbClr val="002060"/>
                </a:solidFill>
              </a:rPr>
              <a:t>actuelle, l’espèce </a:t>
            </a:r>
            <a:r>
              <a:rPr lang="fr-FR" sz="1200" dirty="0">
                <a:solidFill>
                  <a:srgbClr val="002060"/>
                </a:solidFill>
              </a:rPr>
              <a:t>ne </a:t>
            </a:r>
            <a:r>
              <a:rPr lang="fr-FR" sz="1200" dirty="0" smtClean="0">
                <a:solidFill>
                  <a:srgbClr val="002060"/>
                </a:solidFill>
              </a:rPr>
              <a:t>semble </a:t>
            </a:r>
            <a:r>
              <a:rPr lang="fr-FR" sz="1200" dirty="0">
                <a:solidFill>
                  <a:srgbClr val="002060"/>
                </a:solidFill>
              </a:rPr>
              <a:t>pas répondre à aucun des critères de l'UICN pour une catégorie menacée. En raison du type d'habitat où l'espèce se </a:t>
            </a:r>
            <a:r>
              <a:rPr lang="fr-FR" sz="1200" dirty="0" smtClean="0">
                <a:solidFill>
                  <a:srgbClr val="002060"/>
                </a:solidFill>
              </a:rPr>
              <a:t>développe, </a:t>
            </a:r>
            <a:r>
              <a:rPr lang="fr-FR" sz="1200" dirty="0">
                <a:solidFill>
                  <a:srgbClr val="002060"/>
                </a:solidFill>
              </a:rPr>
              <a:t>à la fragmentation et la dégradation </a:t>
            </a:r>
            <a:r>
              <a:rPr lang="fr-FR" sz="1200" dirty="0" smtClean="0">
                <a:solidFill>
                  <a:srgbClr val="002060"/>
                </a:solidFill>
              </a:rPr>
              <a:t>sévère auxquels elle </a:t>
            </a:r>
            <a:r>
              <a:rPr lang="fr-FR" sz="1200" dirty="0">
                <a:solidFill>
                  <a:srgbClr val="002060"/>
                </a:solidFill>
              </a:rPr>
              <a:t>a été </a:t>
            </a:r>
            <a:r>
              <a:rPr lang="fr-FR" sz="1200" dirty="0" smtClean="0">
                <a:solidFill>
                  <a:srgbClr val="002060"/>
                </a:solidFill>
              </a:rPr>
              <a:t>soumise </a:t>
            </a:r>
            <a:r>
              <a:rPr lang="fr-FR" sz="1200" dirty="0">
                <a:solidFill>
                  <a:srgbClr val="002060"/>
                </a:solidFill>
              </a:rPr>
              <a:t>au cours des dernières décennies, on estime que </a:t>
            </a:r>
            <a:r>
              <a:rPr lang="fr-FR" sz="1200" dirty="0" smtClean="0">
                <a:solidFill>
                  <a:srgbClr val="002060"/>
                </a:solidFill>
              </a:rPr>
              <a:t>la </a:t>
            </a:r>
            <a:r>
              <a:rPr lang="fr-FR" sz="1200" dirty="0">
                <a:solidFill>
                  <a:srgbClr val="002060"/>
                </a:solidFill>
              </a:rPr>
              <a:t>conservation </a:t>
            </a:r>
            <a:r>
              <a:rPr lang="fr-FR" sz="1200" dirty="0" smtClean="0">
                <a:solidFill>
                  <a:srgbClr val="002060"/>
                </a:solidFill>
              </a:rPr>
              <a:t>de l'espèce </a:t>
            </a:r>
            <a:r>
              <a:rPr lang="fr-FR" sz="1200" dirty="0">
                <a:solidFill>
                  <a:srgbClr val="002060"/>
                </a:solidFill>
              </a:rPr>
              <a:t>est préoccupante (On estime que la forêt humide a réduit d'environ 33% depuis les années 1970 (</a:t>
            </a:r>
            <a:r>
              <a:rPr lang="fr-FR" sz="1200" dirty="0" err="1">
                <a:solidFill>
                  <a:srgbClr val="002060"/>
                </a:solidFill>
              </a:rPr>
              <a:t>Moat</a:t>
            </a:r>
            <a:r>
              <a:rPr lang="fr-FR" sz="1200" dirty="0">
                <a:solidFill>
                  <a:srgbClr val="002060"/>
                </a:solidFill>
              </a:rPr>
              <a:t> et Smith 2007).). Le déclin de la population de cette espèce est également aggravée par le fait qu'il est </a:t>
            </a:r>
            <a:r>
              <a:rPr lang="fr-FR" sz="1200" dirty="0" smtClean="0">
                <a:solidFill>
                  <a:srgbClr val="002060"/>
                </a:solidFill>
              </a:rPr>
              <a:t>coupé pour </a:t>
            </a:r>
            <a:r>
              <a:rPr lang="fr-FR" sz="1200" dirty="0">
                <a:solidFill>
                  <a:srgbClr val="002060"/>
                </a:solidFill>
              </a:rPr>
              <a:t>son bois et que l'exploitation forestière illégale dans le pays semble être un problème sérieux. L'espèce est classée comme </a:t>
            </a:r>
            <a:r>
              <a:rPr lang="fr-FR" sz="1200" dirty="0">
                <a:solidFill>
                  <a:srgbClr val="FF0000"/>
                </a:solidFill>
              </a:rPr>
              <a:t>Quasi </a:t>
            </a:r>
            <a:r>
              <a:rPr lang="fr-FR" sz="1200" dirty="0" smtClean="0">
                <a:solidFill>
                  <a:srgbClr val="FF0000"/>
                </a:solidFill>
              </a:rPr>
              <a:t>menacée </a:t>
            </a:r>
            <a:r>
              <a:rPr lang="fr-FR" sz="1200" dirty="0">
                <a:solidFill>
                  <a:srgbClr val="002060"/>
                </a:solidFill>
              </a:rPr>
              <a:t>à l'heure actuelle (admissible à l'inscription comme presque menacées en vertu de critères B2ab (iii)), cependant, il doit être suivi sur une période de temps plus longue pour se assurer que le déclin de l'étendue et la qualité de la forêts </a:t>
            </a:r>
            <a:r>
              <a:rPr lang="fr-FR" sz="1200" dirty="0" smtClean="0">
                <a:solidFill>
                  <a:srgbClr val="002060"/>
                </a:solidFill>
              </a:rPr>
              <a:t>persistantes </a:t>
            </a:r>
            <a:r>
              <a:rPr lang="fr-FR" sz="1200" dirty="0">
                <a:solidFill>
                  <a:srgbClr val="002060"/>
                </a:solidFill>
              </a:rPr>
              <a:t>ne conduiront pas </a:t>
            </a:r>
            <a:r>
              <a:rPr lang="fr-FR" sz="1200" dirty="0" smtClean="0">
                <a:solidFill>
                  <a:srgbClr val="002060"/>
                </a:solidFill>
              </a:rPr>
              <a:t>l’espèce </a:t>
            </a:r>
            <a:r>
              <a:rPr lang="fr-FR" sz="1200" dirty="0">
                <a:solidFill>
                  <a:srgbClr val="002060"/>
                </a:solidFill>
              </a:rPr>
              <a:t>à un déclin de la population dans l'avenir et à </a:t>
            </a:r>
            <a:r>
              <a:rPr lang="fr-FR" sz="1200" dirty="0" smtClean="0">
                <a:solidFill>
                  <a:srgbClr val="002060"/>
                </a:solidFill>
              </a:rPr>
              <a:t>une catégorie plus </a:t>
            </a:r>
            <a:r>
              <a:rPr lang="fr-FR" sz="1200" dirty="0">
                <a:solidFill>
                  <a:srgbClr val="002060"/>
                </a:solidFill>
              </a:rPr>
              <a:t>menacée. Les espèces, peuvent très bien avoir une petite zone assez d'occupation (moins de 2 000 km²), mais le fait </a:t>
            </a:r>
            <a:r>
              <a:rPr lang="fr-FR" sz="1200" dirty="0" smtClean="0">
                <a:solidFill>
                  <a:srgbClr val="002060"/>
                </a:solidFill>
              </a:rPr>
              <a:t>qu‘elle </a:t>
            </a:r>
            <a:r>
              <a:rPr lang="fr-FR" sz="1200" dirty="0">
                <a:solidFill>
                  <a:srgbClr val="002060"/>
                </a:solidFill>
              </a:rPr>
              <a:t>se </a:t>
            </a:r>
            <a:r>
              <a:rPr lang="fr-FR" sz="1200" dirty="0" smtClean="0">
                <a:solidFill>
                  <a:srgbClr val="002060"/>
                </a:solidFill>
              </a:rPr>
              <a:t>reproduit </a:t>
            </a:r>
            <a:r>
              <a:rPr lang="fr-FR" sz="1200" dirty="0">
                <a:solidFill>
                  <a:srgbClr val="002060"/>
                </a:solidFill>
              </a:rPr>
              <a:t>dans l'habitat secondaire, et qu'elle peut </a:t>
            </a:r>
            <a:r>
              <a:rPr lang="fr-FR" sz="1200" dirty="0" smtClean="0">
                <a:solidFill>
                  <a:srgbClr val="002060"/>
                </a:solidFill>
              </a:rPr>
              <a:t>recéper (rejeter) </a:t>
            </a:r>
            <a:r>
              <a:rPr lang="fr-FR" sz="1200" dirty="0">
                <a:solidFill>
                  <a:srgbClr val="002060"/>
                </a:solidFill>
              </a:rPr>
              <a:t>après </a:t>
            </a:r>
            <a:r>
              <a:rPr lang="fr-FR" sz="1200" dirty="0" smtClean="0">
                <a:solidFill>
                  <a:srgbClr val="002060"/>
                </a:solidFill>
              </a:rPr>
              <a:t>sa coupe indiquerait qu‘elle pourrait </a:t>
            </a:r>
            <a:r>
              <a:rPr lang="fr-FR" sz="1200" dirty="0">
                <a:solidFill>
                  <a:srgbClr val="002060"/>
                </a:solidFill>
              </a:rPr>
              <a:t>être </a:t>
            </a:r>
            <a:r>
              <a:rPr lang="fr-FR" sz="1200" dirty="0" smtClean="0">
                <a:solidFill>
                  <a:srgbClr val="002060"/>
                </a:solidFill>
              </a:rPr>
              <a:t>tolérante à </a:t>
            </a:r>
            <a:r>
              <a:rPr lang="fr-FR" sz="1200" dirty="0">
                <a:solidFill>
                  <a:srgbClr val="002060"/>
                </a:solidFill>
              </a:rPr>
              <a:t>certains niveaux de perturbation</a:t>
            </a:r>
            <a:r>
              <a:rPr lang="fr-FR" sz="1200" dirty="0" smtClean="0">
                <a:solidFill>
                  <a:srgbClr val="002060"/>
                </a:solidFill>
              </a:rPr>
              <a:t>. Le </a:t>
            </a:r>
            <a:r>
              <a:rPr lang="fr-FR" sz="1200" dirty="0">
                <a:solidFill>
                  <a:srgbClr val="002060"/>
                </a:solidFill>
              </a:rPr>
              <a:t>bois est utilisé pour la construction, la menuiserie et des meubles. Il est également utilisé en médecine traditionnelle pour traiter les maladies parasitaires. L'écorce est parfois récupérée et utilisée pour le tannage des peaux et la teinture</a:t>
            </a:r>
            <a:r>
              <a:rPr lang="fr-FR" sz="1200" dirty="0" smtClean="0">
                <a:solidFill>
                  <a:srgbClr val="002060"/>
                </a:solidFill>
              </a:rPr>
              <a:t>.</a:t>
            </a:r>
          </a:p>
          <a:p>
            <a:r>
              <a:rPr lang="fr-FR" sz="1000" dirty="0" smtClean="0">
                <a:solidFill>
                  <a:srgbClr val="002060"/>
                </a:solidFill>
              </a:rPr>
              <a:t>Sources : a) </a:t>
            </a:r>
            <a:r>
              <a:rPr lang="fr-FR" sz="1000" dirty="0" smtClean="0">
                <a:solidFill>
                  <a:srgbClr val="002060"/>
                </a:solidFill>
                <a:hlinkClick r:id="rId4"/>
              </a:rPr>
              <a:t>http://database.prota.org/PROTAhtml/Dalbergia%20chapelieri_En.htm</a:t>
            </a:r>
            <a:r>
              <a:rPr lang="fr-FR" sz="1000" dirty="0" smtClean="0">
                <a:solidFill>
                  <a:srgbClr val="002060"/>
                </a:solidFill>
              </a:rPr>
              <a:t> , </a:t>
            </a:r>
            <a:r>
              <a:rPr lang="fr-FR" sz="1000" dirty="0">
                <a:solidFill>
                  <a:srgbClr val="002060"/>
                </a:solidFill>
              </a:rPr>
              <a:t>b) </a:t>
            </a:r>
            <a:r>
              <a:rPr lang="fr-FR" sz="1000" dirty="0">
                <a:solidFill>
                  <a:srgbClr val="002060"/>
                </a:solidFill>
                <a:hlinkClick r:id="rId5"/>
              </a:rPr>
              <a:t>http://en.wikipedia.org/wiki/Dalbergia_chapelieri</a:t>
            </a:r>
            <a:r>
              <a:rPr lang="fr-FR" sz="1000" dirty="0">
                <a:solidFill>
                  <a:srgbClr val="002060"/>
                </a:solidFill>
              </a:rPr>
              <a:t> </a:t>
            </a:r>
            <a:r>
              <a:rPr lang="fr-FR" sz="1000" dirty="0" smtClean="0">
                <a:solidFill>
                  <a:srgbClr val="002060"/>
                </a:solidFill>
              </a:rPr>
              <a:t>, c) </a:t>
            </a:r>
            <a:r>
              <a:rPr lang="fr-FR" sz="1000" dirty="0" smtClean="0">
                <a:solidFill>
                  <a:srgbClr val="002060"/>
                </a:solidFill>
                <a:hlinkClick r:id="rId6"/>
              </a:rPr>
              <a:t>http://database.prota.org/dbtw-wpd/exec/dbtwpub.dll?ac=qbe_query&amp;bu=http://database.prota.org/recherche.htm&amp;tn=protab~1&amp;qb0=and&amp;qf0=Species+Code&amp;qi0=Dalbergia+chapelieri&amp;rf=AfficherWeb</a:t>
            </a:r>
            <a:endParaRPr lang="fr-FR" sz="1000" dirty="0" smtClean="0">
              <a:solidFill>
                <a:srgbClr val="002060"/>
              </a:solidFill>
            </a:endParaRPr>
          </a:p>
        </p:txBody>
      </p:sp>
      <p:pic>
        <p:nvPicPr>
          <p:cNvPr id="8" name="Image 7"/>
          <p:cNvPicPr>
            <a:picLocks noChangeAspect="1"/>
          </p:cNvPicPr>
          <p:nvPr/>
        </p:nvPicPr>
        <p:blipFill>
          <a:blip r:embed="rId7"/>
          <a:stretch>
            <a:fillRect/>
          </a:stretch>
        </p:blipFill>
        <p:spPr>
          <a:xfrm>
            <a:off x="3439284" y="937734"/>
            <a:ext cx="553885" cy="547519"/>
          </a:xfrm>
          <a:prstGeom prst="rect">
            <a:avLst/>
          </a:prstGeom>
        </p:spPr>
      </p:pic>
      <p:pic>
        <p:nvPicPr>
          <p:cNvPr id="1026" name="Picture 2" descr="D:\Users\blisan\Pictures\perso\bois de rose Madagascar\Dalbergia chapelieri.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1161" y="0"/>
            <a:ext cx="3020840" cy="4727614"/>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9171161" y="4825497"/>
            <a:ext cx="2942376" cy="646331"/>
          </a:xfrm>
          <a:prstGeom prst="rect">
            <a:avLst/>
          </a:prstGeom>
          <a:noFill/>
        </p:spPr>
        <p:txBody>
          <a:bodyPr wrap="square" rtlCol="0">
            <a:spAutoFit/>
          </a:bodyPr>
          <a:lstStyle/>
          <a:p>
            <a:pPr algn="ctr"/>
            <a:r>
              <a:rPr lang="fr-FR" sz="1200" dirty="0">
                <a:solidFill>
                  <a:srgbClr val="002060"/>
                </a:solidFill>
              </a:rPr>
              <a:t>Source : </a:t>
            </a:r>
            <a:r>
              <a:rPr lang="fr-FR" sz="1200" dirty="0">
                <a:solidFill>
                  <a:srgbClr val="002060"/>
                </a:solidFill>
                <a:hlinkClick r:id="rId9"/>
              </a:rPr>
              <a:t>http://</a:t>
            </a:r>
            <a:r>
              <a:rPr lang="fr-FR" sz="1200" dirty="0" smtClean="0">
                <a:solidFill>
                  <a:srgbClr val="002060"/>
                </a:solidFill>
                <a:hlinkClick r:id="rId9"/>
              </a:rPr>
              <a:t>science.mnhn.fr/institution/mnhn/collection/p/item/p00060209?lang=fr_FR</a:t>
            </a:r>
            <a:r>
              <a:rPr lang="fr-FR" sz="1200" dirty="0" smtClean="0">
                <a:solidFill>
                  <a:srgbClr val="002060"/>
                </a:solidFill>
              </a:rPr>
              <a:t> </a:t>
            </a:r>
            <a:endParaRPr lang="fr-FR" sz="1200" dirty="0">
              <a:solidFill>
                <a:srgbClr val="002060"/>
              </a:solidFill>
            </a:endParaRPr>
          </a:p>
        </p:txBody>
      </p:sp>
      <p:sp>
        <p:nvSpPr>
          <p:cNvPr id="11" name="ZoneTexte 10"/>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9871102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319489" y="161251"/>
            <a:ext cx="480152" cy="200532"/>
          </a:xfrm>
        </p:spPr>
        <p:txBody>
          <a:bodyPr/>
          <a:lstStyle/>
          <a:p>
            <a:fld id="{814B13E8-1059-4FEE-952E-0153852B3488}" type="slidenum">
              <a:rPr lang="fr-FR" smtClean="0"/>
              <a:t>56</a:t>
            </a:fld>
            <a:endParaRPr lang="fr-FR" dirty="0"/>
          </a:p>
        </p:txBody>
      </p:sp>
      <p:sp>
        <p:nvSpPr>
          <p:cNvPr id="4" name="Rectangle 3"/>
          <p:cNvSpPr/>
          <p:nvPr/>
        </p:nvSpPr>
        <p:spPr>
          <a:xfrm>
            <a:off x="206659" y="578252"/>
            <a:ext cx="7080400" cy="369332"/>
          </a:xfrm>
          <a:prstGeom prst="rect">
            <a:avLst/>
          </a:prstGeom>
        </p:spPr>
        <p:txBody>
          <a:bodyPr wrap="none">
            <a:spAutoFit/>
          </a:bodyPr>
          <a:lstStyle/>
          <a:p>
            <a:r>
              <a:rPr lang="fr-FR" b="1" dirty="0">
                <a:solidFill>
                  <a:srgbClr val="008000"/>
                </a:solidFill>
              </a:rPr>
              <a:t>2.2. Les espèces de Dalbergia (bois de rose</a:t>
            </a:r>
            <a:r>
              <a:rPr lang="fr-FR" b="1" dirty="0" smtClean="0">
                <a:solidFill>
                  <a:srgbClr val="008000"/>
                </a:solidFill>
              </a:rPr>
              <a:t>) malgaches en danger (suite) </a:t>
            </a:r>
            <a:endParaRPr lang="fr-FR" dirty="0">
              <a:solidFill>
                <a:srgbClr val="008000"/>
              </a:solidFill>
            </a:endParaRPr>
          </a:p>
        </p:txBody>
      </p:sp>
      <p:sp>
        <p:nvSpPr>
          <p:cNvPr id="7" name="ZoneTexte 6"/>
          <p:cNvSpPr txBox="1"/>
          <p:nvPr/>
        </p:nvSpPr>
        <p:spPr>
          <a:xfrm>
            <a:off x="206659" y="1079653"/>
            <a:ext cx="6491596" cy="369332"/>
          </a:xfrm>
          <a:prstGeom prst="rect">
            <a:avLst/>
          </a:prstGeom>
          <a:noFill/>
        </p:spPr>
        <p:txBody>
          <a:bodyPr wrap="square" rtlCol="0">
            <a:spAutoFit/>
          </a:bodyPr>
          <a:lstStyle/>
          <a:p>
            <a:r>
              <a:rPr lang="fr-FR" dirty="0">
                <a:solidFill>
                  <a:srgbClr val="008000"/>
                </a:solidFill>
              </a:rPr>
              <a:t>2.2</a:t>
            </a:r>
            <a:r>
              <a:rPr lang="fr-FR" dirty="0" smtClean="0">
                <a:solidFill>
                  <a:srgbClr val="002060"/>
                </a:solidFill>
              </a:rPr>
              <a:t>.6) </a:t>
            </a:r>
            <a:r>
              <a:rPr lang="fr-FR" b="1" i="1" dirty="0">
                <a:solidFill>
                  <a:srgbClr val="002060"/>
                </a:solidFill>
              </a:rPr>
              <a:t>Dalbergia </a:t>
            </a:r>
            <a:r>
              <a:rPr lang="fr-FR" b="1" i="1" dirty="0" err="1" smtClean="0">
                <a:solidFill>
                  <a:srgbClr val="002060"/>
                </a:solidFill>
              </a:rPr>
              <a:t>louvelii</a:t>
            </a:r>
            <a:r>
              <a:rPr lang="fr-FR" b="1" i="1" dirty="0" smtClean="0">
                <a:solidFill>
                  <a:srgbClr val="002060"/>
                </a:solidFill>
              </a:rPr>
              <a:t> </a:t>
            </a:r>
            <a:r>
              <a:rPr lang="fr-FR" dirty="0" err="1">
                <a:solidFill>
                  <a:srgbClr val="002060"/>
                </a:solidFill>
              </a:rPr>
              <a:t>R.Vig</a:t>
            </a:r>
            <a:r>
              <a:rPr lang="fr-FR" dirty="0">
                <a:solidFill>
                  <a:srgbClr val="002060"/>
                </a:solidFill>
              </a:rPr>
              <a:t>.</a:t>
            </a:r>
            <a:endParaRPr lang="fr-FR" i="1" dirty="0">
              <a:solidFill>
                <a:srgbClr val="002060"/>
              </a:solidFill>
            </a:endParaRPr>
          </a:p>
        </p:txBody>
      </p:sp>
      <p:sp>
        <p:nvSpPr>
          <p:cNvPr id="8" name="Rectangle 7"/>
          <p:cNvSpPr/>
          <p:nvPr/>
        </p:nvSpPr>
        <p:spPr>
          <a:xfrm>
            <a:off x="206661" y="1581054"/>
            <a:ext cx="11680540" cy="2677656"/>
          </a:xfrm>
          <a:prstGeom prst="rect">
            <a:avLst/>
          </a:prstGeom>
        </p:spPr>
        <p:txBody>
          <a:bodyPr wrap="square">
            <a:spAutoFit/>
          </a:bodyPr>
          <a:lstStyle/>
          <a:p>
            <a:r>
              <a:rPr lang="fr-FR" i="1" dirty="0">
                <a:solidFill>
                  <a:srgbClr val="002060"/>
                </a:solidFill>
              </a:rPr>
              <a:t>Dalbergia </a:t>
            </a:r>
            <a:r>
              <a:rPr lang="fr-FR" i="1" dirty="0" err="1">
                <a:solidFill>
                  <a:srgbClr val="002060"/>
                </a:solidFill>
              </a:rPr>
              <a:t>louvelii</a:t>
            </a:r>
            <a:r>
              <a:rPr lang="fr-FR" i="1" dirty="0">
                <a:solidFill>
                  <a:srgbClr val="002060"/>
                </a:solidFill>
              </a:rPr>
              <a:t> </a:t>
            </a:r>
            <a:r>
              <a:rPr lang="fr-FR" dirty="0">
                <a:solidFill>
                  <a:srgbClr val="002060"/>
                </a:solidFill>
              </a:rPr>
              <a:t>est endémique à l'est de Madagascar, où il se </a:t>
            </a:r>
            <a:r>
              <a:rPr lang="fr-FR" dirty="0" smtClean="0">
                <a:solidFill>
                  <a:srgbClr val="002060"/>
                </a:solidFill>
              </a:rPr>
              <a:t>reproduit </a:t>
            </a:r>
            <a:r>
              <a:rPr lang="fr-FR" dirty="0">
                <a:solidFill>
                  <a:srgbClr val="002060"/>
                </a:solidFill>
              </a:rPr>
              <a:t>de </a:t>
            </a:r>
            <a:r>
              <a:rPr lang="fr-FR" i="1" dirty="0" err="1">
                <a:solidFill>
                  <a:srgbClr val="002060"/>
                </a:solidFill>
              </a:rPr>
              <a:t>Maroantsetra</a:t>
            </a:r>
            <a:r>
              <a:rPr lang="fr-FR" dirty="0">
                <a:solidFill>
                  <a:srgbClr val="002060"/>
                </a:solidFill>
              </a:rPr>
              <a:t> au nord à </a:t>
            </a:r>
            <a:r>
              <a:rPr lang="fr-FR" i="1" dirty="0" err="1">
                <a:solidFill>
                  <a:srgbClr val="002060"/>
                </a:solidFill>
              </a:rPr>
              <a:t>Manakara</a:t>
            </a:r>
            <a:r>
              <a:rPr lang="fr-FR" dirty="0">
                <a:solidFill>
                  <a:srgbClr val="002060"/>
                </a:solidFill>
              </a:rPr>
              <a:t> dans le sud. Arbre à feuilles caduques de taille moyenne jusqu'à 20 m de haut; </a:t>
            </a:r>
            <a:r>
              <a:rPr lang="fr-FR" dirty="0" err="1">
                <a:solidFill>
                  <a:srgbClr val="002060"/>
                </a:solidFill>
              </a:rPr>
              <a:t>écorse</a:t>
            </a:r>
            <a:r>
              <a:rPr lang="fr-FR" dirty="0">
                <a:solidFill>
                  <a:srgbClr val="002060"/>
                </a:solidFill>
              </a:rPr>
              <a:t> grisâtre; jeunes rameaux à poils courts.</a:t>
            </a:r>
            <a:endParaRPr lang="fr-FR" dirty="0" smtClean="0">
              <a:solidFill>
                <a:srgbClr val="002060"/>
              </a:solidFill>
            </a:endParaRPr>
          </a:p>
          <a:p>
            <a:pPr algn="just"/>
            <a:r>
              <a:rPr lang="fr-FR" dirty="0">
                <a:solidFill>
                  <a:srgbClr val="002060"/>
                </a:solidFill>
              </a:rPr>
              <a:t>Le bois de </a:t>
            </a:r>
            <a:r>
              <a:rPr lang="fr-FR" i="1" dirty="0">
                <a:solidFill>
                  <a:srgbClr val="002060"/>
                </a:solidFill>
              </a:rPr>
              <a:t>Dalbergia </a:t>
            </a:r>
            <a:r>
              <a:rPr lang="fr-FR" i="1" dirty="0" err="1">
                <a:solidFill>
                  <a:srgbClr val="002060"/>
                </a:solidFill>
              </a:rPr>
              <a:t>louvelii</a:t>
            </a:r>
            <a:r>
              <a:rPr lang="fr-FR" i="1" dirty="0">
                <a:solidFill>
                  <a:srgbClr val="002060"/>
                </a:solidFill>
              </a:rPr>
              <a:t> </a:t>
            </a:r>
            <a:r>
              <a:rPr lang="fr-FR" dirty="0">
                <a:solidFill>
                  <a:srgbClr val="002060"/>
                </a:solidFill>
              </a:rPr>
              <a:t>est l'un des </a:t>
            </a:r>
            <a:r>
              <a:rPr lang="fr-FR" dirty="0" smtClean="0">
                <a:solidFill>
                  <a:srgbClr val="002060"/>
                </a:solidFill>
              </a:rPr>
              <a:t>bois de rose ou « palissandre » </a:t>
            </a:r>
            <a:r>
              <a:rPr lang="fr-FR" dirty="0">
                <a:solidFill>
                  <a:srgbClr val="002060"/>
                </a:solidFill>
              </a:rPr>
              <a:t>de Madagascar», «palissandre») </a:t>
            </a:r>
            <a:r>
              <a:rPr lang="fr-FR" dirty="0" smtClean="0">
                <a:solidFill>
                  <a:srgbClr val="002060"/>
                </a:solidFill>
              </a:rPr>
              <a:t>très demandé </a:t>
            </a:r>
            <a:r>
              <a:rPr lang="fr-FR" dirty="0">
                <a:solidFill>
                  <a:srgbClr val="002060"/>
                </a:solidFill>
              </a:rPr>
              <a:t>pour l'ébénisterie, </a:t>
            </a:r>
            <a:r>
              <a:rPr lang="fr-FR" dirty="0" smtClean="0">
                <a:solidFill>
                  <a:srgbClr val="002060"/>
                </a:solidFill>
              </a:rPr>
              <a:t>les meubles, la marqueterie, les parquets et pour la fabrication des </a:t>
            </a:r>
            <a:r>
              <a:rPr lang="fr-FR" dirty="0">
                <a:solidFill>
                  <a:srgbClr val="002060"/>
                </a:solidFill>
              </a:rPr>
              <a:t>instruments de musique. Le bois de cœur est rouge violacé, devenant noir violacé lors du séchage. La texture est fine et régulière, et le bois a un beau poli. Il est très lourd et très dur. </a:t>
            </a:r>
            <a:endParaRPr lang="fr-FR" dirty="0" smtClean="0">
              <a:solidFill>
                <a:srgbClr val="002060"/>
              </a:solidFill>
            </a:endParaRPr>
          </a:p>
          <a:p>
            <a:pPr algn="just"/>
            <a:r>
              <a:rPr lang="fr-FR" dirty="0" smtClean="0">
                <a:solidFill>
                  <a:srgbClr val="002060"/>
                </a:solidFill>
              </a:rPr>
              <a:t>A </a:t>
            </a:r>
            <a:r>
              <a:rPr lang="fr-FR" dirty="0">
                <a:solidFill>
                  <a:srgbClr val="002060"/>
                </a:solidFill>
              </a:rPr>
              <a:t>Madagascar, il est en forte demande pour la sculpture et le tournage, et il a été utilisé traditionnellement pour les tombes. Le bois de cœur est utilisée en médecine traditionnelle pour traiter la bilharziose et du paludisme</a:t>
            </a:r>
            <a:r>
              <a:rPr lang="fr-FR" dirty="0" smtClean="0">
                <a:solidFill>
                  <a:srgbClr val="002060"/>
                </a:solidFill>
              </a:rPr>
              <a:t>.</a:t>
            </a:r>
          </a:p>
          <a:p>
            <a:pPr algn="just"/>
            <a:r>
              <a:rPr lang="fr-FR" sz="1200" dirty="0" smtClean="0">
                <a:solidFill>
                  <a:srgbClr val="002060"/>
                </a:solidFill>
              </a:rPr>
              <a:t>Source : a) </a:t>
            </a:r>
            <a:r>
              <a:rPr lang="fr-FR" sz="1200" b="1" i="1" dirty="0">
                <a:solidFill>
                  <a:srgbClr val="002060"/>
                </a:solidFill>
              </a:rPr>
              <a:t>Dalbergia </a:t>
            </a:r>
            <a:r>
              <a:rPr lang="fr-FR" sz="1200" b="1" i="1" dirty="0" err="1">
                <a:solidFill>
                  <a:srgbClr val="002060"/>
                </a:solidFill>
              </a:rPr>
              <a:t>louvelii</a:t>
            </a:r>
            <a:r>
              <a:rPr lang="fr-FR" sz="1200" b="1" i="1" dirty="0">
                <a:solidFill>
                  <a:srgbClr val="002060"/>
                </a:solidFill>
              </a:rPr>
              <a:t> </a:t>
            </a:r>
            <a:r>
              <a:rPr lang="fr-FR" sz="1200" dirty="0" err="1">
                <a:solidFill>
                  <a:srgbClr val="002060"/>
                </a:solidFill>
              </a:rPr>
              <a:t>R.Vig</a:t>
            </a:r>
            <a:r>
              <a:rPr lang="fr-FR" sz="1200" dirty="0">
                <a:solidFill>
                  <a:srgbClr val="002060"/>
                </a:solidFill>
              </a:rPr>
              <a:t>., </a:t>
            </a:r>
            <a:r>
              <a:rPr lang="fr-FR" sz="1200" dirty="0">
                <a:solidFill>
                  <a:srgbClr val="002060"/>
                </a:solidFill>
                <a:hlinkClick r:id="rId2"/>
              </a:rPr>
              <a:t>http://</a:t>
            </a:r>
            <a:r>
              <a:rPr lang="fr-FR" sz="1200" dirty="0" smtClean="0">
                <a:solidFill>
                  <a:srgbClr val="002060"/>
                </a:solidFill>
                <a:hlinkClick r:id="rId2"/>
              </a:rPr>
              <a:t>database.prota.org/PROTAhtml/Dalbergia%20louvelii_En.htm</a:t>
            </a:r>
            <a:r>
              <a:rPr lang="fr-FR" sz="1200" dirty="0" smtClean="0">
                <a:solidFill>
                  <a:srgbClr val="002060"/>
                </a:solidFill>
              </a:rPr>
              <a:t> </a:t>
            </a:r>
          </a:p>
          <a:p>
            <a:pPr algn="just"/>
            <a:r>
              <a:rPr lang="fr-FR" sz="1200" i="1" dirty="0" smtClean="0">
                <a:solidFill>
                  <a:srgbClr val="002060"/>
                </a:solidFill>
              </a:rPr>
              <a:t>b) </a:t>
            </a:r>
            <a:r>
              <a:rPr lang="fr-FR" sz="1200" dirty="0">
                <a:solidFill>
                  <a:srgbClr val="002060"/>
                </a:solidFill>
              </a:rPr>
              <a:t>du Puy, D.J., Labat, J.N., Rabevohitra, R., Villiers, J.-F., Bosser, J. &amp; </a:t>
            </a:r>
            <a:r>
              <a:rPr lang="fr-FR" sz="1200" dirty="0" err="1">
                <a:solidFill>
                  <a:srgbClr val="002060"/>
                </a:solidFill>
              </a:rPr>
              <a:t>Moat</a:t>
            </a:r>
            <a:r>
              <a:rPr lang="fr-FR" sz="1200" dirty="0">
                <a:solidFill>
                  <a:srgbClr val="002060"/>
                </a:solidFill>
              </a:rPr>
              <a:t>, J., 2002. The </a:t>
            </a:r>
            <a:r>
              <a:rPr lang="fr-FR" sz="1200" dirty="0" err="1">
                <a:solidFill>
                  <a:srgbClr val="002060"/>
                </a:solidFill>
              </a:rPr>
              <a:t>Leguminosae</a:t>
            </a:r>
            <a:r>
              <a:rPr lang="fr-FR" sz="1200" dirty="0">
                <a:solidFill>
                  <a:srgbClr val="002060"/>
                </a:solidFill>
              </a:rPr>
              <a:t> of Madagascar. </a:t>
            </a:r>
            <a:r>
              <a:rPr lang="fr-FR" sz="1200" dirty="0" smtClean="0">
                <a:solidFill>
                  <a:srgbClr val="002060"/>
                </a:solidFill>
              </a:rPr>
              <a:t> Royal </a:t>
            </a:r>
            <a:r>
              <a:rPr lang="fr-FR" sz="1200" dirty="0" err="1">
                <a:solidFill>
                  <a:srgbClr val="002060"/>
                </a:solidFill>
              </a:rPr>
              <a:t>Botanic</a:t>
            </a:r>
            <a:r>
              <a:rPr lang="fr-FR" sz="1200" dirty="0">
                <a:solidFill>
                  <a:srgbClr val="002060"/>
                </a:solidFill>
              </a:rPr>
              <a:t> Gardens, Kew, Richmond, United </a:t>
            </a:r>
            <a:r>
              <a:rPr lang="fr-FR" sz="1200" dirty="0" err="1">
                <a:solidFill>
                  <a:srgbClr val="002060"/>
                </a:solidFill>
              </a:rPr>
              <a:t>Kingdom</a:t>
            </a:r>
            <a:r>
              <a:rPr lang="fr-FR" sz="1200" dirty="0">
                <a:solidFill>
                  <a:srgbClr val="002060"/>
                </a:solidFill>
              </a:rPr>
              <a:t>. 750 pp. </a:t>
            </a:r>
          </a:p>
        </p:txBody>
      </p:sp>
      <p:sp>
        <p:nvSpPr>
          <p:cNvPr id="6" name="ZoneTexte 5"/>
          <p:cNvSpPr txBox="1"/>
          <p:nvPr/>
        </p:nvSpPr>
        <p:spPr>
          <a:xfrm>
            <a:off x="7590622" y="6444476"/>
            <a:ext cx="4472847" cy="276999"/>
          </a:xfrm>
          <a:prstGeom prst="rect">
            <a:avLst/>
          </a:prstGeom>
          <a:noFill/>
        </p:spPr>
        <p:txBody>
          <a:bodyPr wrap="square" rtlCol="0">
            <a:spAutoFit/>
          </a:bodyPr>
          <a:lstStyle/>
          <a:p>
            <a:pPr algn="ctr"/>
            <a:r>
              <a:rPr lang="fr-FR" sz="1200" dirty="0">
                <a:solidFill>
                  <a:srgbClr val="002060"/>
                </a:solidFill>
              </a:rPr>
              <a:t>Source </a:t>
            </a:r>
            <a:r>
              <a:rPr lang="fr-FR" sz="1200" dirty="0" smtClean="0">
                <a:solidFill>
                  <a:srgbClr val="002060"/>
                </a:solidFill>
              </a:rPr>
              <a:t>: arbre et bois de </a:t>
            </a:r>
            <a:r>
              <a:rPr lang="fr-FR" sz="1200" i="1" dirty="0">
                <a:solidFill>
                  <a:srgbClr val="002060"/>
                </a:solidFill>
              </a:rPr>
              <a:t>Dalbergia </a:t>
            </a:r>
            <a:r>
              <a:rPr lang="fr-FR" sz="1200" i="1" dirty="0" err="1">
                <a:solidFill>
                  <a:srgbClr val="002060"/>
                </a:solidFill>
              </a:rPr>
              <a:t>louvelii</a:t>
            </a:r>
            <a:r>
              <a:rPr lang="fr-FR" sz="1200" i="1" dirty="0">
                <a:solidFill>
                  <a:srgbClr val="002060"/>
                </a:solidFill>
              </a:rPr>
              <a:t> </a:t>
            </a:r>
            <a:r>
              <a:rPr lang="fr-FR" sz="1200" dirty="0" smtClean="0">
                <a:solidFill>
                  <a:srgbClr val="002060"/>
                </a:solidFill>
              </a:rPr>
              <a:t>© G</a:t>
            </a:r>
            <a:r>
              <a:rPr lang="fr-FR" sz="1200" dirty="0">
                <a:solidFill>
                  <a:srgbClr val="002060"/>
                </a:solidFill>
              </a:rPr>
              <a:t>. </a:t>
            </a:r>
            <a:r>
              <a:rPr lang="fr-FR" sz="1200" dirty="0" err="1">
                <a:solidFill>
                  <a:srgbClr val="002060"/>
                </a:solidFill>
              </a:rPr>
              <a:t>Rakotovao</a:t>
            </a:r>
            <a:endParaRPr lang="fr-FR" sz="1200" dirty="0">
              <a:solidFill>
                <a:srgbClr val="002060"/>
              </a:solidFill>
            </a:endParaRP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0946" y="4231628"/>
            <a:ext cx="1429840" cy="2212848"/>
          </a:xfrm>
          <a:prstGeom prst="rect">
            <a:avLst/>
          </a:prstGeom>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59" y="4231628"/>
            <a:ext cx="1831461" cy="2582360"/>
          </a:xfrm>
          <a:prstGeom prst="rect">
            <a:avLst/>
          </a:prstGeom>
        </p:spPr>
      </p:pic>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61802" y="4246413"/>
            <a:ext cx="1318838" cy="2198064"/>
          </a:xfrm>
          <a:prstGeom prst="rect">
            <a:avLst/>
          </a:prstGeom>
        </p:spPr>
      </p:pic>
      <p:sp>
        <p:nvSpPr>
          <p:cNvPr id="12" name="ZoneTexte 11"/>
          <p:cNvSpPr txBox="1"/>
          <p:nvPr/>
        </p:nvSpPr>
        <p:spPr>
          <a:xfrm>
            <a:off x="2181340" y="5794481"/>
            <a:ext cx="2247441" cy="649995"/>
          </a:xfrm>
          <a:prstGeom prst="rect">
            <a:avLst/>
          </a:prstGeom>
          <a:noFill/>
        </p:spPr>
        <p:txBody>
          <a:bodyPr wrap="square" rtlCol="0">
            <a:spAutoFit/>
          </a:bodyPr>
          <a:lstStyle/>
          <a:p>
            <a:r>
              <a:rPr lang="fr-FR" sz="1200" dirty="0" smtClean="0">
                <a:solidFill>
                  <a:srgbClr val="002060"/>
                </a:solidFill>
                <a:latin typeface="Calibri" panose="020F0502020204030204" pitchFamily="34" charset="0"/>
              </a:rPr>
              <a:t>← </a:t>
            </a:r>
            <a:r>
              <a:rPr lang="fr-FR" sz="1200" dirty="0" smtClean="0">
                <a:solidFill>
                  <a:srgbClr val="002060"/>
                </a:solidFill>
              </a:rPr>
              <a:t>Branche </a:t>
            </a:r>
            <a:r>
              <a:rPr lang="fr-FR" sz="1200" dirty="0">
                <a:solidFill>
                  <a:srgbClr val="002060"/>
                </a:solidFill>
              </a:rPr>
              <a:t>fleurie et </a:t>
            </a:r>
            <a:r>
              <a:rPr lang="fr-FR" sz="1200" dirty="0" err="1">
                <a:solidFill>
                  <a:srgbClr val="002060"/>
                </a:solidFill>
              </a:rPr>
              <a:t>fructifiante</a:t>
            </a:r>
            <a:r>
              <a:rPr lang="fr-FR" sz="1200" dirty="0">
                <a:solidFill>
                  <a:srgbClr val="002060"/>
                </a:solidFill>
              </a:rPr>
              <a:t>. Redessiné et adapté par </a:t>
            </a:r>
            <a:r>
              <a:rPr lang="fr-FR" sz="1200" dirty="0" err="1">
                <a:solidFill>
                  <a:srgbClr val="002060"/>
                </a:solidFill>
              </a:rPr>
              <a:t>Achmad</a:t>
            </a:r>
            <a:r>
              <a:rPr lang="fr-FR" sz="1200" dirty="0">
                <a:solidFill>
                  <a:srgbClr val="002060"/>
                </a:solidFill>
              </a:rPr>
              <a:t> </a:t>
            </a:r>
            <a:r>
              <a:rPr lang="fr-FR" sz="1200" dirty="0" err="1">
                <a:solidFill>
                  <a:srgbClr val="002060"/>
                </a:solidFill>
              </a:rPr>
              <a:t>Satiri</a:t>
            </a:r>
            <a:r>
              <a:rPr lang="fr-FR" sz="1200" dirty="0">
                <a:solidFill>
                  <a:srgbClr val="002060"/>
                </a:solidFill>
              </a:rPr>
              <a:t> </a:t>
            </a:r>
            <a:r>
              <a:rPr lang="fr-FR" sz="1200" dirty="0" err="1">
                <a:solidFill>
                  <a:srgbClr val="002060"/>
                </a:solidFill>
              </a:rPr>
              <a:t>Nurhaman</a:t>
            </a:r>
            <a:endParaRPr lang="fr-FR" sz="1200" dirty="0">
              <a:solidFill>
                <a:srgbClr val="002060"/>
              </a:solidFill>
            </a:endParaRPr>
          </a:p>
        </p:txBody>
      </p:sp>
      <p:sp>
        <p:nvSpPr>
          <p:cNvPr id="13" name="ZoneTexte 12"/>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165762736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206659" y="147092"/>
            <a:ext cx="524219" cy="365125"/>
          </a:xfrm>
        </p:spPr>
        <p:txBody>
          <a:bodyPr/>
          <a:lstStyle/>
          <a:p>
            <a:fld id="{814B13E8-1059-4FEE-952E-0153852B3488}" type="slidenum">
              <a:rPr lang="fr-FR" smtClean="0"/>
              <a:t>57</a:t>
            </a:fld>
            <a:endParaRPr lang="fr-FR"/>
          </a:p>
        </p:txBody>
      </p:sp>
      <p:sp>
        <p:nvSpPr>
          <p:cNvPr id="4" name="Rectangle 3"/>
          <p:cNvSpPr/>
          <p:nvPr/>
        </p:nvSpPr>
        <p:spPr>
          <a:xfrm>
            <a:off x="206659" y="578252"/>
            <a:ext cx="7080400" cy="369332"/>
          </a:xfrm>
          <a:prstGeom prst="rect">
            <a:avLst/>
          </a:prstGeom>
        </p:spPr>
        <p:txBody>
          <a:bodyPr wrap="none">
            <a:spAutoFit/>
          </a:bodyPr>
          <a:lstStyle/>
          <a:p>
            <a:r>
              <a:rPr lang="fr-FR" b="1" dirty="0">
                <a:solidFill>
                  <a:srgbClr val="008000"/>
                </a:solidFill>
              </a:rPr>
              <a:t>2.2. Les espèces de Dalbergia (bois de rose</a:t>
            </a:r>
            <a:r>
              <a:rPr lang="fr-FR" b="1" dirty="0" smtClean="0">
                <a:solidFill>
                  <a:srgbClr val="008000"/>
                </a:solidFill>
              </a:rPr>
              <a:t>) malgaches en danger (suite) </a:t>
            </a:r>
            <a:endParaRPr lang="fr-FR" dirty="0">
              <a:solidFill>
                <a:srgbClr val="008000"/>
              </a:solidFill>
            </a:endParaRPr>
          </a:p>
        </p:txBody>
      </p:sp>
      <p:sp>
        <p:nvSpPr>
          <p:cNvPr id="6" name="ZoneTexte 5"/>
          <p:cNvSpPr txBox="1"/>
          <p:nvPr/>
        </p:nvSpPr>
        <p:spPr>
          <a:xfrm>
            <a:off x="206659" y="1079653"/>
            <a:ext cx="6491596" cy="369332"/>
          </a:xfrm>
          <a:prstGeom prst="rect">
            <a:avLst/>
          </a:prstGeom>
          <a:noFill/>
        </p:spPr>
        <p:txBody>
          <a:bodyPr wrap="square" rtlCol="0">
            <a:spAutoFit/>
          </a:bodyPr>
          <a:lstStyle/>
          <a:p>
            <a:r>
              <a:rPr lang="fr-FR" dirty="0">
                <a:solidFill>
                  <a:srgbClr val="008000"/>
                </a:solidFill>
              </a:rPr>
              <a:t>2.2</a:t>
            </a:r>
            <a:r>
              <a:rPr lang="fr-FR" dirty="0" smtClean="0">
                <a:solidFill>
                  <a:srgbClr val="002060"/>
                </a:solidFill>
              </a:rPr>
              <a:t>.7) </a:t>
            </a:r>
            <a:r>
              <a:rPr lang="fr-FR" b="1" i="1" dirty="0">
                <a:solidFill>
                  <a:srgbClr val="002060"/>
                </a:solidFill>
              </a:rPr>
              <a:t>Dalbergia </a:t>
            </a:r>
            <a:r>
              <a:rPr lang="fr-FR" b="1" i="1" dirty="0" err="1" smtClean="0">
                <a:solidFill>
                  <a:srgbClr val="002060"/>
                </a:solidFill>
              </a:rPr>
              <a:t>maritima</a:t>
            </a:r>
            <a:r>
              <a:rPr lang="fr-FR" b="1" dirty="0">
                <a:solidFill>
                  <a:srgbClr val="002060"/>
                </a:solidFill>
              </a:rPr>
              <a:t> </a:t>
            </a:r>
            <a:r>
              <a:rPr lang="fr-FR" dirty="0" err="1">
                <a:solidFill>
                  <a:srgbClr val="002060"/>
                </a:solidFill>
              </a:rPr>
              <a:t>R.Vig</a:t>
            </a:r>
            <a:r>
              <a:rPr lang="fr-FR" dirty="0">
                <a:solidFill>
                  <a:srgbClr val="002060"/>
                </a:solidFill>
              </a:rPr>
              <a:t>.</a:t>
            </a:r>
            <a:endParaRPr lang="fr-FR" i="1" dirty="0">
              <a:solidFill>
                <a:srgbClr val="002060"/>
              </a:solidFill>
            </a:endParaRPr>
          </a:p>
        </p:txBody>
      </p:sp>
      <p:sp>
        <p:nvSpPr>
          <p:cNvPr id="7" name="ZoneTexte 6"/>
          <p:cNvSpPr txBox="1"/>
          <p:nvPr/>
        </p:nvSpPr>
        <p:spPr>
          <a:xfrm>
            <a:off x="206659" y="1581054"/>
            <a:ext cx="9730555" cy="5355312"/>
          </a:xfrm>
          <a:prstGeom prst="rect">
            <a:avLst/>
          </a:prstGeom>
          <a:noFill/>
        </p:spPr>
        <p:txBody>
          <a:bodyPr wrap="square" rtlCol="0">
            <a:spAutoFit/>
          </a:bodyPr>
          <a:lstStyle/>
          <a:p>
            <a:r>
              <a:rPr lang="fr-FR" dirty="0" smtClean="0">
                <a:solidFill>
                  <a:srgbClr val="002060"/>
                </a:solidFill>
              </a:rPr>
              <a:t>Petit </a:t>
            </a:r>
            <a:r>
              <a:rPr lang="fr-FR" dirty="0">
                <a:solidFill>
                  <a:srgbClr val="002060"/>
                </a:solidFill>
              </a:rPr>
              <a:t>arbre de </a:t>
            </a:r>
            <a:r>
              <a:rPr lang="fr-FR" dirty="0" smtClean="0">
                <a:solidFill>
                  <a:srgbClr val="002060"/>
                </a:solidFill>
              </a:rPr>
              <a:t>5 à 10m </a:t>
            </a:r>
            <a:r>
              <a:rPr lang="fr-FR" dirty="0">
                <a:solidFill>
                  <a:srgbClr val="002060"/>
                </a:solidFill>
              </a:rPr>
              <a:t>(moins de 15m). Arbre caducifolié de taille moyenne atteignant 20 m de haut (Source : </a:t>
            </a:r>
            <a:r>
              <a:rPr lang="fr-FR" dirty="0" err="1">
                <a:solidFill>
                  <a:srgbClr val="002060"/>
                </a:solidFill>
              </a:rPr>
              <a:t>Prota</a:t>
            </a:r>
            <a:r>
              <a:rPr lang="fr-FR" dirty="0">
                <a:solidFill>
                  <a:srgbClr val="002060"/>
                </a:solidFill>
              </a:rPr>
              <a:t> </a:t>
            </a:r>
            <a:r>
              <a:rPr lang="fr-FR" dirty="0" err="1">
                <a:solidFill>
                  <a:srgbClr val="002060"/>
                </a:solidFill>
              </a:rPr>
              <a:t>database</a:t>
            </a:r>
            <a:r>
              <a:rPr lang="fr-FR" dirty="0" smtClean="0">
                <a:solidFill>
                  <a:srgbClr val="002060"/>
                </a:solidFill>
              </a:rPr>
              <a:t>). </a:t>
            </a:r>
            <a:r>
              <a:rPr lang="fr-FR" dirty="0">
                <a:solidFill>
                  <a:srgbClr val="002060"/>
                </a:solidFill>
              </a:rPr>
              <a:t>Un arbre de plaine limitée à la forêt côtière humide, à feuilles persistantes. Ce type de forêt a été presque entièrement détruit. </a:t>
            </a:r>
            <a:r>
              <a:rPr lang="fr-FR" dirty="0">
                <a:solidFill>
                  <a:srgbClr val="FF0000"/>
                </a:solidFill>
              </a:rPr>
              <a:t>Les forêts restantes sont gravement menacées par l'exploitation et le défrichement. L’abattage sélectif pour l'exportation, les sous-populations fragmentées et les activités minières d’extraction du titane menacent cette espèce endémique </a:t>
            </a:r>
            <a:endParaRPr lang="fr-FR" dirty="0" smtClean="0">
              <a:solidFill>
                <a:srgbClr val="FF0000"/>
              </a:solidFill>
            </a:endParaRPr>
          </a:p>
          <a:p>
            <a:r>
              <a:rPr lang="en-US" b="1" dirty="0">
                <a:solidFill>
                  <a:srgbClr val="FF0000"/>
                </a:solidFill>
              </a:rPr>
              <a:t>Endangered,</a:t>
            </a:r>
            <a:r>
              <a:rPr lang="en-US" dirty="0">
                <a:solidFill>
                  <a:srgbClr val="FF0000"/>
                </a:solidFill>
              </a:rPr>
              <a:t> </a:t>
            </a:r>
            <a:r>
              <a:rPr lang="en-US" dirty="0" smtClean="0">
                <a:solidFill>
                  <a:srgbClr val="FF0000"/>
                </a:solidFill>
              </a:rPr>
              <a:t>A1cd+2cd. </a:t>
            </a:r>
            <a:r>
              <a:rPr lang="fr-FR" dirty="0" smtClean="0">
                <a:solidFill>
                  <a:srgbClr val="002060"/>
                </a:solidFill>
              </a:rPr>
              <a:t>Source </a:t>
            </a:r>
            <a:r>
              <a:rPr lang="fr-FR" dirty="0">
                <a:solidFill>
                  <a:srgbClr val="002060"/>
                </a:solidFill>
              </a:rPr>
              <a:t>: IUCN </a:t>
            </a:r>
            <a:r>
              <a:rPr lang="fr-FR" dirty="0" err="1">
                <a:solidFill>
                  <a:srgbClr val="002060"/>
                </a:solidFill>
              </a:rPr>
              <a:t>Red</a:t>
            </a:r>
            <a:r>
              <a:rPr lang="fr-FR" dirty="0">
                <a:solidFill>
                  <a:srgbClr val="002060"/>
                </a:solidFill>
              </a:rPr>
              <a:t> </a:t>
            </a:r>
            <a:r>
              <a:rPr lang="fr-FR" dirty="0" err="1">
                <a:solidFill>
                  <a:srgbClr val="002060"/>
                </a:solidFill>
              </a:rPr>
              <a:t>list</a:t>
            </a:r>
            <a:r>
              <a:rPr lang="fr-FR" dirty="0">
                <a:solidFill>
                  <a:srgbClr val="002060"/>
                </a:solidFill>
              </a:rPr>
              <a:t>, </a:t>
            </a:r>
            <a:r>
              <a:rPr lang="fr-FR" u="sng" dirty="0">
                <a:solidFill>
                  <a:srgbClr val="002060"/>
                </a:solidFill>
                <a:hlinkClick r:id="rId2"/>
              </a:rPr>
              <a:t>http://</a:t>
            </a:r>
            <a:r>
              <a:rPr lang="fr-FR" u="sng" dirty="0" smtClean="0">
                <a:solidFill>
                  <a:srgbClr val="002060"/>
                </a:solidFill>
                <a:hlinkClick r:id="rId2"/>
              </a:rPr>
              <a:t>www.iucnredlist.org/details/38255/0</a:t>
            </a:r>
            <a:endParaRPr lang="fr-FR" dirty="0" smtClean="0">
              <a:solidFill>
                <a:srgbClr val="002060"/>
              </a:solidFill>
            </a:endParaRPr>
          </a:p>
          <a:p>
            <a:r>
              <a:rPr lang="fr-FR" dirty="0" smtClean="0">
                <a:solidFill>
                  <a:srgbClr val="002060"/>
                </a:solidFill>
              </a:rPr>
              <a:t>Forêt </a:t>
            </a:r>
            <a:r>
              <a:rPr lang="fr-FR" dirty="0">
                <a:solidFill>
                  <a:srgbClr val="002060"/>
                </a:solidFill>
              </a:rPr>
              <a:t>humide à feuille persistante (Source : </a:t>
            </a:r>
            <a:r>
              <a:rPr lang="fr-FR" i="1" dirty="0">
                <a:solidFill>
                  <a:srgbClr val="002060"/>
                </a:solidFill>
              </a:rPr>
              <a:t>Dalbergia</a:t>
            </a:r>
            <a:r>
              <a:rPr lang="fr-FR" dirty="0">
                <a:solidFill>
                  <a:srgbClr val="002060"/>
                </a:solidFill>
              </a:rPr>
              <a:t>, voir bibliographie ci-dessous).</a:t>
            </a:r>
            <a:endParaRPr lang="fr-FR" dirty="0" smtClean="0">
              <a:solidFill>
                <a:srgbClr val="002060"/>
              </a:solidFill>
            </a:endParaRPr>
          </a:p>
          <a:p>
            <a:r>
              <a:rPr lang="fr-FR" dirty="0" smtClean="0">
                <a:solidFill>
                  <a:srgbClr val="002060"/>
                </a:solidFill>
              </a:rPr>
              <a:t>Noms vernaculaires : </a:t>
            </a:r>
            <a:r>
              <a:rPr lang="fr-FR" dirty="0" err="1">
                <a:solidFill>
                  <a:srgbClr val="002060"/>
                </a:solidFill>
              </a:rPr>
              <a:t>Volombodipona</a:t>
            </a:r>
            <a:r>
              <a:rPr lang="fr-FR" dirty="0">
                <a:solidFill>
                  <a:srgbClr val="002060"/>
                </a:solidFill>
              </a:rPr>
              <a:t> à petites feuilles, </a:t>
            </a:r>
            <a:r>
              <a:rPr lang="fr-FR" dirty="0" err="1" smtClean="0">
                <a:solidFill>
                  <a:srgbClr val="002060"/>
                </a:solidFill>
              </a:rPr>
              <a:t>Tombobits</a:t>
            </a:r>
            <a:r>
              <a:rPr lang="fr-FR" dirty="0" smtClean="0">
                <a:solidFill>
                  <a:srgbClr val="002060"/>
                </a:solidFill>
              </a:rPr>
              <a:t>, </a:t>
            </a:r>
            <a:r>
              <a:rPr lang="fr-FR" dirty="0" err="1">
                <a:solidFill>
                  <a:srgbClr val="002060"/>
                </a:solidFill>
              </a:rPr>
              <a:t>Sovoka</a:t>
            </a:r>
            <a:r>
              <a:rPr lang="fr-FR" dirty="0">
                <a:solidFill>
                  <a:srgbClr val="002060"/>
                </a:solidFill>
              </a:rPr>
              <a:t> ; </a:t>
            </a:r>
            <a:r>
              <a:rPr lang="fr-FR" dirty="0" err="1">
                <a:solidFill>
                  <a:srgbClr val="002060"/>
                </a:solidFill>
              </a:rPr>
              <a:t>Hitsika</a:t>
            </a:r>
            <a:r>
              <a:rPr lang="fr-FR" dirty="0" smtClean="0">
                <a:solidFill>
                  <a:srgbClr val="002060"/>
                </a:solidFill>
              </a:rPr>
              <a:t>.</a:t>
            </a:r>
          </a:p>
          <a:p>
            <a:r>
              <a:rPr lang="fr-FR" dirty="0">
                <a:solidFill>
                  <a:srgbClr val="002060"/>
                </a:solidFill>
              </a:rPr>
              <a:t>Floraison vraisemblablement en décembre-janvier</a:t>
            </a:r>
            <a:r>
              <a:rPr lang="fr-FR" dirty="0" smtClean="0">
                <a:solidFill>
                  <a:srgbClr val="002060"/>
                </a:solidFill>
              </a:rPr>
              <a:t>.</a:t>
            </a:r>
          </a:p>
          <a:p>
            <a:pPr algn="just"/>
            <a:r>
              <a:rPr lang="fr-FR" sz="1200" dirty="0" smtClean="0">
                <a:solidFill>
                  <a:srgbClr val="002060"/>
                </a:solidFill>
              </a:rPr>
              <a:t>Note : </a:t>
            </a:r>
            <a:r>
              <a:rPr lang="fr-FR" sz="1200" b="1" i="1" dirty="0" smtClean="0">
                <a:solidFill>
                  <a:srgbClr val="002060"/>
                </a:solidFill>
              </a:rPr>
              <a:t>Variétés </a:t>
            </a:r>
            <a:r>
              <a:rPr lang="fr-FR" sz="1200" b="1" i="1" dirty="0">
                <a:solidFill>
                  <a:srgbClr val="002060"/>
                </a:solidFill>
              </a:rPr>
              <a:t>[sous-espèces] et espèce(s) voisine(s)</a:t>
            </a:r>
            <a:r>
              <a:rPr lang="fr-FR" sz="1200" dirty="0">
                <a:solidFill>
                  <a:srgbClr val="002060"/>
                </a:solidFill>
              </a:rPr>
              <a:t> </a:t>
            </a:r>
            <a:r>
              <a:rPr lang="fr-FR" sz="1200" b="1" i="1" dirty="0">
                <a:solidFill>
                  <a:srgbClr val="002060"/>
                </a:solidFill>
              </a:rPr>
              <a:t>/ cultivar(s)</a:t>
            </a:r>
            <a:r>
              <a:rPr lang="fr-FR" sz="1200" dirty="0">
                <a:solidFill>
                  <a:srgbClr val="002060"/>
                </a:solidFill>
              </a:rPr>
              <a:t> : </a:t>
            </a:r>
            <a:r>
              <a:rPr lang="fr-FR" sz="1200" i="1" dirty="0">
                <a:solidFill>
                  <a:srgbClr val="002060"/>
                </a:solidFill>
              </a:rPr>
              <a:t>Dalbergia </a:t>
            </a:r>
            <a:r>
              <a:rPr lang="fr-FR" sz="1200" i="1" dirty="0" err="1">
                <a:solidFill>
                  <a:srgbClr val="002060"/>
                </a:solidFill>
              </a:rPr>
              <a:t>maritima</a:t>
            </a:r>
            <a:r>
              <a:rPr lang="fr-FR" sz="1200" dirty="0">
                <a:solidFill>
                  <a:srgbClr val="002060"/>
                </a:solidFill>
              </a:rPr>
              <a:t> var. </a:t>
            </a:r>
            <a:r>
              <a:rPr lang="fr-FR" sz="1200" dirty="0" err="1">
                <a:solidFill>
                  <a:srgbClr val="002060"/>
                </a:solidFill>
              </a:rPr>
              <a:t>maritima</a:t>
            </a:r>
            <a:r>
              <a:rPr lang="fr-FR" sz="1200" dirty="0">
                <a:solidFill>
                  <a:srgbClr val="002060"/>
                </a:solidFill>
              </a:rPr>
              <a:t> et </a:t>
            </a:r>
            <a:r>
              <a:rPr lang="fr-FR" sz="1200" i="1" dirty="0">
                <a:solidFill>
                  <a:srgbClr val="002060"/>
                </a:solidFill>
              </a:rPr>
              <a:t>Dalbergia </a:t>
            </a:r>
            <a:r>
              <a:rPr lang="fr-FR" sz="1200" i="1" dirty="0" err="1">
                <a:solidFill>
                  <a:srgbClr val="002060"/>
                </a:solidFill>
              </a:rPr>
              <a:t>maritima</a:t>
            </a:r>
            <a:r>
              <a:rPr lang="fr-FR" sz="1200" dirty="0">
                <a:solidFill>
                  <a:srgbClr val="002060"/>
                </a:solidFill>
              </a:rPr>
              <a:t> var. </a:t>
            </a:r>
            <a:r>
              <a:rPr lang="fr-FR" sz="1200" i="1" dirty="0" err="1">
                <a:solidFill>
                  <a:srgbClr val="002060"/>
                </a:solidFill>
              </a:rPr>
              <a:t>pubescens</a:t>
            </a:r>
            <a:r>
              <a:rPr lang="fr-FR" sz="1200" dirty="0">
                <a:solidFill>
                  <a:srgbClr val="002060"/>
                </a:solidFill>
              </a:rPr>
              <a:t> Bosser &amp; R. </a:t>
            </a:r>
            <a:r>
              <a:rPr lang="fr-FR" sz="1200" dirty="0" err="1">
                <a:solidFill>
                  <a:srgbClr val="002060"/>
                </a:solidFill>
              </a:rPr>
              <a:t>Rabev</a:t>
            </a:r>
            <a:r>
              <a:rPr lang="fr-FR" sz="1200" dirty="0">
                <a:solidFill>
                  <a:srgbClr val="002060"/>
                </a:solidFill>
              </a:rPr>
              <a:t>. Deux variétés peuvent être distingués: var. </a:t>
            </a:r>
            <a:r>
              <a:rPr lang="fr-FR" sz="1200" i="1" dirty="0" err="1">
                <a:solidFill>
                  <a:srgbClr val="002060"/>
                </a:solidFill>
              </a:rPr>
              <a:t>maritima</a:t>
            </a:r>
            <a:r>
              <a:rPr lang="fr-FR" sz="1200" dirty="0">
                <a:solidFill>
                  <a:srgbClr val="002060"/>
                </a:solidFill>
              </a:rPr>
              <a:t> et var. </a:t>
            </a:r>
            <a:r>
              <a:rPr lang="fr-FR" sz="1200" i="1" dirty="0" err="1">
                <a:solidFill>
                  <a:srgbClr val="002060"/>
                </a:solidFill>
              </a:rPr>
              <a:t>pubescens</a:t>
            </a:r>
            <a:r>
              <a:rPr lang="fr-FR" sz="1200" dirty="0">
                <a:solidFill>
                  <a:srgbClr val="002060"/>
                </a:solidFill>
              </a:rPr>
              <a:t>. Une collection récente de </a:t>
            </a:r>
            <a:r>
              <a:rPr lang="fr-FR" sz="1200" dirty="0" err="1">
                <a:solidFill>
                  <a:srgbClr val="002060"/>
                </a:solidFill>
              </a:rPr>
              <a:t>Ambatolafia</a:t>
            </a:r>
            <a:r>
              <a:rPr lang="fr-FR" sz="1200" dirty="0">
                <a:solidFill>
                  <a:srgbClr val="002060"/>
                </a:solidFill>
              </a:rPr>
              <a:t> (Mahajanga) a été collecté dans bioclimat sec, un endroit très différent par rapport à l'habitat d'origine des espèces, probablement une erreur et elle doit être vérifiée (Source : </a:t>
            </a:r>
            <a:r>
              <a:rPr lang="fr-FR" sz="1200" u="sng" dirty="0">
                <a:solidFill>
                  <a:srgbClr val="002060"/>
                </a:solidFill>
                <a:hlinkClick r:id="rId3"/>
              </a:rPr>
              <a:t>http://tropicos.org/Name/13022771?projectid=17</a:t>
            </a:r>
            <a:endParaRPr lang="fr-FR" sz="1200" dirty="0" smtClean="0">
              <a:solidFill>
                <a:srgbClr val="002060"/>
              </a:solidFill>
            </a:endParaRPr>
          </a:p>
          <a:p>
            <a:r>
              <a:rPr lang="fr-FR" sz="1200" dirty="0">
                <a:solidFill>
                  <a:srgbClr val="002060"/>
                </a:solidFill>
              </a:rPr>
              <a:t>Cette variété n'est connue que par 2 échantillons en fruits qui, par la feuille : nombre, forme et taille des folioles, se rattachent bien a </a:t>
            </a:r>
            <a:r>
              <a:rPr lang="fr-FR" sz="1200" i="1" dirty="0">
                <a:solidFill>
                  <a:srgbClr val="002060"/>
                </a:solidFill>
              </a:rPr>
              <a:t>D. </a:t>
            </a:r>
            <a:r>
              <a:rPr lang="fr-FR" sz="1200" i="1" dirty="0" err="1">
                <a:solidFill>
                  <a:srgbClr val="002060"/>
                </a:solidFill>
              </a:rPr>
              <a:t>maritima</a:t>
            </a:r>
            <a:r>
              <a:rPr lang="fr-FR" sz="1200" i="1" dirty="0">
                <a:solidFill>
                  <a:srgbClr val="002060"/>
                </a:solidFill>
              </a:rPr>
              <a:t> </a:t>
            </a:r>
            <a:r>
              <a:rPr lang="fr-FR" sz="1200" dirty="0">
                <a:solidFill>
                  <a:srgbClr val="002060"/>
                </a:solidFill>
              </a:rPr>
              <a:t>(8-18 folioles </a:t>
            </a:r>
            <a:r>
              <a:rPr lang="fr-FR" sz="1200" dirty="0" err="1">
                <a:solidFill>
                  <a:srgbClr val="002060"/>
                </a:solidFill>
              </a:rPr>
              <a:t>obovales</a:t>
            </a:r>
            <a:r>
              <a:rPr lang="fr-FR" sz="1200" dirty="0">
                <a:solidFill>
                  <a:srgbClr val="002060"/>
                </a:solidFill>
              </a:rPr>
              <a:t>, arrondies et ± </a:t>
            </a:r>
            <a:r>
              <a:rPr lang="fr-FR" sz="1200" dirty="0" err="1">
                <a:solidFill>
                  <a:srgbClr val="002060"/>
                </a:solidFill>
              </a:rPr>
              <a:t>émarginées</a:t>
            </a:r>
            <a:r>
              <a:rPr lang="fr-FR" sz="1200" dirty="0">
                <a:solidFill>
                  <a:srgbClr val="002060"/>
                </a:solidFill>
              </a:rPr>
              <a:t> au sommet, largement cunéiformes a arrondies a la base, de 5-15 x 3-8 mm).</a:t>
            </a:r>
          </a:p>
          <a:p>
            <a:r>
              <a:rPr lang="fr-FR" sz="1200" dirty="0">
                <a:solidFill>
                  <a:srgbClr val="002060"/>
                </a:solidFill>
              </a:rPr>
              <a:t>Le fruit, brun rougeâtre, à péricarpe </a:t>
            </a:r>
            <a:r>
              <a:rPr lang="fr-FR" sz="1200" dirty="0" err="1">
                <a:solidFill>
                  <a:srgbClr val="002060"/>
                </a:solidFill>
              </a:rPr>
              <a:t>cartacé</a:t>
            </a:r>
            <a:r>
              <a:rPr lang="fr-FR" sz="1200" dirty="0">
                <a:solidFill>
                  <a:srgbClr val="002060"/>
                </a:solidFill>
              </a:rPr>
              <a:t>, mince, est aussi semblable dans les 2 variétés. La var. </a:t>
            </a:r>
            <a:r>
              <a:rPr lang="fr-FR" sz="1200" i="1" dirty="0" err="1">
                <a:solidFill>
                  <a:srgbClr val="002060"/>
                </a:solidFill>
              </a:rPr>
              <a:t>pubescens</a:t>
            </a:r>
            <a:r>
              <a:rPr lang="fr-FR" sz="1200" dirty="0">
                <a:solidFill>
                  <a:srgbClr val="002060"/>
                </a:solidFill>
              </a:rPr>
              <a:t> se distingue par la pubescence courte et dense couvrant les ramilles et toutes les parties de la feuille qui sont très glabres, même jeunes, dans la var. </a:t>
            </a:r>
            <a:r>
              <a:rPr lang="fr-FR" sz="1200" i="1" dirty="0" err="1">
                <a:solidFill>
                  <a:srgbClr val="002060"/>
                </a:solidFill>
              </a:rPr>
              <a:t>maritima</a:t>
            </a:r>
            <a:r>
              <a:rPr lang="fr-FR" sz="1200" dirty="0">
                <a:solidFill>
                  <a:srgbClr val="002060"/>
                </a:solidFill>
              </a:rPr>
              <a:t> (Source : </a:t>
            </a:r>
            <a:r>
              <a:rPr lang="fr-FR" sz="1200" i="1" dirty="0">
                <a:solidFill>
                  <a:srgbClr val="002060"/>
                </a:solidFill>
              </a:rPr>
              <a:t>Taxa et noms nouveaux dans le genre Dalbergia (</a:t>
            </a:r>
            <a:r>
              <a:rPr lang="fr-FR" sz="1200" i="1" dirty="0" err="1">
                <a:solidFill>
                  <a:srgbClr val="002060"/>
                </a:solidFill>
              </a:rPr>
              <a:t>Papilionaceae</a:t>
            </a:r>
            <a:r>
              <a:rPr lang="fr-FR" sz="1200" i="1" dirty="0">
                <a:solidFill>
                  <a:srgbClr val="002060"/>
                </a:solidFill>
              </a:rPr>
              <a:t>) a Madagascar et aux Comores</a:t>
            </a:r>
            <a:r>
              <a:rPr lang="fr-FR" sz="1200" dirty="0">
                <a:solidFill>
                  <a:srgbClr val="002060"/>
                </a:solidFill>
              </a:rPr>
              <a:t>, Voir </a:t>
            </a:r>
            <a:r>
              <a:rPr lang="fr-FR" sz="1200" i="1" dirty="0">
                <a:solidFill>
                  <a:srgbClr val="002060"/>
                </a:solidFill>
              </a:rPr>
              <a:t>bibliographie</a:t>
            </a:r>
            <a:r>
              <a:rPr lang="fr-FR" sz="1200" dirty="0">
                <a:solidFill>
                  <a:srgbClr val="002060"/>
                </a:solidFill>
              </a:rPr>
              <a:t> ci-dessous).</a:t>
            </a:r>
          </a:p>
          <a:p>
            <a:r>
              <a:rPr lang="fr-FR" sz="1200" dirty="0">
                <a:solidFill>
                  <a:srgbClr val="002060"/>
                </a:solidFill>
              </a:rPr>
              <a:t>La var.  </a:t>
            </a:r>
            <a:r>
              <a:rPr lang="fr-FR" sz="1200" i="1" dirty="0" err="1">
                <a:solidFill>
                  <a:srgbClr val="002060"/>
                </a:solidFill>
              </a:rPr>
              <a:t>pubescens</a:t>
            </a:r>
            <a:r>
              <a:rPr lang="fr-FR" sz="1200" dirty="0">
                <a:solidFill>
                  <a:srgbClr val="002060"/>
                </a:solidFill>
              </a:rPr>
              <a:t> pousse à 300 à 400m d’altitude sur des sols ferralitiques (Source : </a:t>
            </a:r>
            <a:r>
              <a:rPr lang="fr-FR" sz="1200" i="1" dirty="0">
                <a:solidFill>
                  <a:srgbClr val="002060"/>
                </a:solidFill>
              </a:rPr>
              <a:t>Dalbergia</a:t>
            </a:r>
            <a:r>
              <a:rPr lang="fr-FR" sz="1200" dirty="0">
                <a:solidFill>
                  <a:srgbClr val="002060"/>
                </a:solidFill>
              </a:rPr>
              <a:t>, voir </a:t>
            </a:r>
            <a:r>
              <a:rPr lang="fr-FR" sz="1200" i="1" dirty="0">
                <a:solidFill>
                  <a:srgbClr val="002060"/>
                </a:solidFill>
              </a:rPr>
              <a:t>bibliographie</a:t>
            </a:r>
            <a:r>
              <a:rPr lang="fr-FR" sz="1200" dirty="0">
                <a:solidFill>
                  <a:srgbClr val="002060"/>
                </a:solidFill>
              </a:rPr>
              <a:t> ci-dessous</a:t>
            </a:r>
            <a:r>
              <a:rPr lang="fr-FR" sz="1200" dirty="0" smtClean="0">
                <a:solidFill>
                  <a:srgbClr val="002060"/>
                </a:solidFill>
              </a:rPr>
              <a:t>).</a:t>
            </a:r>
          </a:p>
          <a:p>
            <a:r>
              <a:rPr lang="fr-FR" sz="1200" dirty="0" smtClean="0">
                <a:solidFill>
                  <a:srgbClr val="002060"/>
                </a:solidFill>
              </a:rPr>
              <a:t>Sources : a) </a:t>
            </a:r>
            <a:r>
              <a:rPr lang="fr-FR" sz="1200" dirty="0">
                <a:solidFill>
                  <a:srgbClr val="002060"/>
                </a:solidFill>
                <a:hlinkClick r:id="rId4"/>
              </a:rPr>
              <a:t>http://</a:t>
            </a:r>
            <a:r>
              <a:rPr lang="fr-FR" sz="1200" dirty="0" smtClean="0">
                <a:solidFill>
                  <a:srgbClr val="002060"/>
                </a:solidFill>
                <a:hlinkClick r:id="rId4"/>
              </a:rPr>
              <a:t>benjamin.lisan.free.fr/projetsreforestation/Fiche-presentation-Dalbergia-maritima.pdf</a:t>
            </a:r>
            <a:r>
              <a:rPr lang="fr-FR" sz="1200" dirty="0" smtClean="0">
                <a:solidFill>
                  <a:srgbClr val="002060"/>
                </a:solidFill>
              </a:rPr>
              <a:t> </a:t>
            </a:r>
          </a:p>
          <a:p>
            <a:r>
              <a:rPr lang="fr-FR" sz="1200" dirty="0">
                <a:solidFill>
                  <a:srgbClr val="002060"/>
                </a:solidFill>
              </a:rPr>
              <a:t>b</a:t>
            </a:r>
            <a:r>
              <a:rPr lang="fr-FR" sz="1200" dirty="0" smtClean="0">
                <a:solidFill>
                  <a:srgbClr val="002060"/>
                </a:solidFill>
              </a:rPr>
              <a:t>) </a:t>
            </a:r>
            <a:r>
              <a:rPr lang="fr-FR" sz="1200" dirty="0">
                <a:solidFill>
                  <a:srgbClr val="002060"/>
                </a:solidFill>
              </a:rPr>
              <a:t>Taxa et noms nouveaux dans le genre </a:t>
            </a:r>
            <a:r>
              <a:rPr lang="fr-FR" sz="1200" i="1" dirty="0">
                <a:solidFill>
                  <a:srgbClr val="002060"/>
                </a:solidFill>
              </a:rPr>
              <a:t>Dalbergia</a:t>
            </a:r>
            <a:r>
              <a:rPr lang="fr-FR" sz="1200" dirty="0">
                <a:solidFill>
                  <a:srgbClr val="002060"/>
                </a:solidFill>
              </a:rPr>
              <a:t> (</a:t>
            </a:r>
            <a:r>
              <a:rPr lang="fr-FR" sz="1200" dirty="0" err="1">
                <a:solidFill>
                  <a:srgbClr val="002060"/>
                </a:solidFill>
              </a:rPr>
              <a:t>Papilionaceae</a:t>
            </a:r>
            <a:r>
              <a:rPr lang="fr-FR" sz="1200" dirty="0">
                <a:solidFill>
                  <a:srgbClr val="002060"/>
                </a:solidFill>
              </a:rPr>
              <a:t>) à Madagascar et aux Comores, J. Bosser &amp; R. Rabevohitra </a:t>
            </a:r>
            <a:endParaRPr lang="fr-FR" sz="1200" dirty="0" smtClean="0">
              <a:solidFill>
                <a:srgbClr val="002060"/>
              </a:solidFill>
            </a:endParaRPr>
          </a:p>
          <a:p>
            <a:r>
              <a:rPr lang="fr-FR" sz="1200" dirty="0" smtClean="0">
                <a:solidFill>
                  <a:srgbClr val="002060"/>
                </a:solidFill>
              </a:rPr>
              <a:t>(</a:t>
            </a:r>
            <a:r>
              <a:rPr lang="fr-FR" sz="1200" dirty="0">
                <a:solidFill>
                  <a:srgbClr val="002060"/>
                </a:solidFill>
              </a:rPr>
              <a:t>voir bibliographie,  </a:t>
            </a:r>
            <a:r>
              <a:rPr lang="fr-FR" sz="1200" dirty="0" smtClean="0">
                <a:solidFill>
                  <a:srgbClr val="002060"/>
                </a:solidFill>
              </a:rPr>
              <a:t>à </a:t>
            </a:r>
            <a:r>
              <a:rPr lang="fr-FR" sz="1200" dirty="0">
                <a:solidFill>
                  <a:srgbClr val="002060"/>
                </a:solidFill>
              </a:rPr>
              <a:t>la fin de ce document</a:t>
            </a:r>
            <a:r>
              <a:rPr lang="fr-FR" sz="1200" dirty="0" smtClean="0">
                <a:solidFill>
                  <a:srgbClr val="002060"/>
                </a:solidFill>
              </a:rPr>
              <a:t>).</a:t>
            </a:r>
          </a:p>
          <a:p>
            <a:pPr lvl="0"/>
            <a:r>
              <a:rPr lang="fr-FR" sz="1200" dirty="0" smtClean="0">
                <a:solidFill>
                  <a:srgbClr val="002060"/>
                </a:solidFill>
              </a:rPr>
              <a:t>c) </a:t>
            </a:r>
            <a:r>
              <a:rPr lang="en-US" sz="1200" i="1" dirty="0" err="1"/>
              <a:t>Dalbergia</a:t>
            </a:r>
            <a:r>
              <a:rPr lang="en-US" sz="1200" dirty="0"/>
              <a:t>, </a:t>
            </a:r>
            <a:r>
              <a:rPr lang="en-US" sz="1200" u="sng" dirty="0">
                <a:hlinkClick r:id="rId5"/>
              </a:rPr>
              <a:t>http://www.imra-ratsimamanga.org/autre_dalbergia.htm</a:t>
            </a:r>
            <a:r>
              <a:rPr lang="en-US" sz="1200" dirty="0"/>
              <a:t> </a:t>
            </a:r>
            <a:endParaRPr lang="fr-FR" sz="1200" dirty="0"/>
          </a:p>
        </p:txBody>
      </p:sp>
      <p:pic>
        <p:nvPicPr>
          <p:cNvPr id="4097" name="Picture 1" descr="image00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37214" y="153532"/>
            <a:ext cx="2038350" cy="30861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a:spLocks noChangeArrowheads="1"/>
          </p:cNvSpPr>
          <p:nvPr/>
        </p:nvSpPr>
        <p:spPr bwMode="auto">
          <a:xfrm>
            <a:off x="7723640" y="687238"/>
            <a:ext cx="2213574"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900" i="0" u="none" strike="noStrike" cap="none" normalizeH="0" baseline="0" dirty="0" smtClean="0">
                <a:ln>
                  <a:noFill/>
                </a:ln>
                <a:solidFill>
                  <a:srgbClr val="984806"/>
                </a:solidFill>
                <a:effectLst/>
                <a:latin typeface="Arial" panose="020B0604020202020204" pitchFamily="34" charset="0"/>
                <a:ea typeface="Calibri" panose="020F0502020204030204" pitchFamily="34" charset="0"/>
                <a:cs typeface="Times New Roman" panose="02020603050405020304" pitchFamily="18" charset="0"/>
              </a:rPr>
              <a:t>Arbre.</a:t>
            </a:r>
            <a:r>
              <a:rPr kumimoji="0" lang="fr-FR" altLang="fr-FR" sz="900" i="0" u="none" strike="noStrike" cap="none" normalizeH="0" dirty="0" smtClean="0">
                <a:ln>
                  <a:noFill/>
                </a:ln>
                <a:solidFill>
                  <a:srgbClr val="984806"/>
                </a:solidFill>
                <a:effectLst/>
                <a:latin typeface="Arial" panose="020B0604020202020204" pitchFamily="34" charset="0"/>
                <a:ea typeface="Calibri" panose="020F0502020204030204" pitchFamily="34" charset="0"/>
                <a:cs typeface="Times New Roman" panose="02020603050405020304" pitchFamily="18" charset="0"/>
              </a:rPr>
              <a:t> </a:t>
            </a:r>
            <a:r>
              <a:rPr kumimoji="0" lang="fr-FR" altLang="fr-FR" sz="900" i="0" u="none" strike="noStrike" cap="none" normalizeH="0" baseline="0" dirty="0" smtClean="0">
                <a:ln>
                  <a:noFill/>
                </a:ln>
                <a:solidFill>
                  <a:srgbClr val="984806"/>
                </a:solidFill>
                <a:effectLst/>
                <a:latin typeface="Arial" panose="020B0604020202020204" pitchFamily="34" charset="0"/>
                <a:ea typeface="Calibri" panose="020F0502020204030204" pitchFamily="34" charset="0"/>
                <a:cs typeface="Times New Roman" panose="02020603050405020304" pitchFamily="18" charset="0"/>
              </a:rPr>
              <a:t>Source : </a:t>
            </a:r>
            <a:r>
              <a:rPr kumimoji="0" lang="fr-FR" altLang="fr-FR" sz="900" i="1" u="none" strike="noStrike" cap="none" normalizeH="0" baseline="0" dirty="0" smtClean="0">
                <a:ln>
                  <a:noFill/>
                </a:ln>
                <a:solidFill>
                  <a:srgbClr val="984806"/>
                </a:solidFill>
                <a:effectLst/>
                <a:latin typeface="Arial" panose="020B0604020202020204" pitchFamily="34" charset="0"/>
                <a:ea typeface="Calibri" panose="020F0502020204030204" pitchFamily="34" charset="0"/>
                <a:cs typeface="Times New Roman" panose="02020603050405020304" pitchFamily="18" charset="0"/>
              </a:rPr>
              <a:t>Madagascar: é </a:t>
            </a:r>
            <a:r>
              <a:rPr kumimoji="0" lang="fr-FR" altLang="fr-FR" sz="900" i="1" u="none" strike="noStrike" cap="none" normalizeH="0" baseline="0" dirty="0" err="1" smtClean="0">
                <a:ln>
                  <a:noFill/>
                </a:ln>
                <a:solidFill>
                  <a:srgbClr val="984806"/>
                </a:solidFill>
                <a:effectLst/>
                <a:latin typeface="Arial" panose="020B0604020202020204" pitchFamily="34" charset="0"/>
                <a:ea typeface="Calibri" panose="020F0502020204030204" pitchFamily="34" charset="0"/>
                <a:cs typeface="Times New Roman" panose="02020603050405020304" pitchFamily="18" charset="0"/>
              </a:rPr>
              <a:t>durato</a:t>
            </a:r>
            <a:r>
              <a:rPr kumimoji="0" lang="fr-FR" altLang="fr-FR" sz="900" i="1" u="none" strike="noStrike" cap="none" normalizeH="0" baseline="0" dirty="0" smtClean="0">
                <a:ln>
                  <a:noFill/>
                </a:ln>
                <a:solidFill>
                  <a:srgbClr val="984806"/>
                </a:solidFill>
                <a:effectLst/>
                <a:latin typeface="Arial" panose="020B0604020202020204" pitchFamily="34" charset="0"/>
                <a:ea typeface="Calibri" panose="020F0502020204030204" pitchFamily="34" charset="0"/>
                <a:cs typeface="Times New Roman" panose="02020603050405020304" pitchFamily="18" charset="0"/>
              </a:rPr>
              <a:t> poco il </a:t>
            </a:r>
            <a:r>
              <a:rPr kumimoji="0" lang="fr-FR" altLang="fr-FR" sz="900" i="1" u="none" strike="noStrike" cap="none" normalizeH="0" baseline="0" dirty="0" err="1" smtClean="0">
                <a:ln>
                  <a:noFill/>
                </a:ln>
                <a:solidFill>
                  <a:srgbClr val="984806"/>
                </a:solidFill>
                <a:effectLst/>
                <a:latin typeface="Arial" panose="020B0604020202020204" pitchFamily="34" charset="0"/>
                <a:ea typeface="Calibri" panose="020F0502020204030204" pitchFamily="34" charset="0"/>
                <a:cs typeface="Times New Roman" panose="02020603050405020304" pitchFamily="18" charset="0"/>
              </a:rPr>
              <a:t>divieto</a:t>
            </a:r>
            <a:r>
              <a:rPr kumimoji="0" lang="fr-FR" altLang="fr-FR" sz="900" i="1" u="none" strike="noStrike" cap="none" normalizeH="0" baseline="0" dirty="0" smtClean="0">
                <a:ln>
                  <a:noFill/>
                </a:ln>
                <a:solidFill>
                  <a:srgbClr val="984806"/>
                </a:solidFill>
                <a:effectLst/>
                <a:latin typeface="Arial" panose="020B0604020202020204" pitchFamily="34" charset="0"/>
                <a:ea typeface="Calibri" panose="020F0502020204030204" pitchFamily="34" charset="0"/>
                <a:cs typeface="Times New Roman" panose="02020603050405020304" pitchFamily="18" charset="0"/>
              </a:rPr>
              <a:t> per l’</a:t>
            </a:r>
            <a:r>
              <a:rPr kumimoji="0" lang="fr-FR" altLang="fr-FR" sz="900" i="1" u="none" strike="noStrike" cap="none" normalizeH="0" baseline="0" dirty="0" err="1" smtClean="0">
                <a:ln>
                  <a:noFill/>
                </a:ln>
                <a:solidFill>
                  <a:srgbClr val="984806"/>
                </a:solidFill>
                <a:effectLst/>
                <a:latin typeface="Arial" panose="020B0604020202020204" pitchFamily="34" charset="0"/>
                <a:ea typeface="Calibri" panose="020F0502020204030204" pitchFamily="34" charset="0"/>
                <a:cs typeface="Times New Roman" panose="02020603050405020304" pitchFamily="18" charset="0"/>
              </a:rPr>
              <a:t>Ebano</a:t>
            </a:r>
            <a:r>
              <a:rPr kumimoji="0" lang="fr-FR" altLang="fr-FR" sz="900" i="1" u="none" strike="noStrike" cap="none" normalizeH="0" baseline="0" dirty="0" smtClean="0">
                <a:ln>
                  <a:noFill/>
                </a:ln>
                <a:solidFill>
                  <a:srgbClr val="984806"/>
                </a:solidFill>
                <a:effectLst/>
                <a:latin typeface="Arial" panose="020B0604020202020204" pitchFamily="34" charset="0"/>
                <a:ea typeface="Calibri" panose="020F0502020204030204" pitchFamily="34" charset="0"/>
                <a:cs typeface="Times New Roman" panose="02020603050405020304" pitchFamily="18" charset="0"/>
              </a:rPr>
              <a:t> viola, </a:t>
            </a:r>
            <a:r>
              <a:rPr kumimoji="0" lang="fr-FR" altLang="fr-FR" sz="900" i="1" u="none" strike="noStrike" cap="none" normalizeH="0" baseline="0" dirty="0" err="1" smtClean="0">
                <a:ln>
                  <a:noFill/>
                </a:ln>
                <a:solidFill>
                  <a:srgbClr val="984806"/>
                </a:solidFill>
                <a:effectLst/>
                <a:latin typeface="Arial" panose="020B0604020202020204" pitchFamily="34" charset="0"/>
                <a:ea typeface="Calibri" panose="020F0502020204030204" pitchFamily="34" charset="0"/>
                <a:cs typeface="Times New Roman" panose="02020603050405020304" pitchFamily="18" charset="0"/>
              </a:rPr>
              <a:t>partono</a:t>
            </a:r>
            <a:r>
              <a:rPr kumimoji="0" lang="fr-FR" altLang="fr-FR" sz="900" i="1" u="none" strike="noStrike" cap="none" normalizeH="0" baseline="0" dirty="0" smtClean="0">
                <a:ln>
                  <a:noFill/>
                </a:ln>
                <a:solidFill>
                  <a:srgbClr val="984806"/>
                </a:solidFill>
                <a:effectLst/>
                <a:latin typeface="Arial" panose="020B0604020202020204" pitchFamily="34" charset="0"/>
                <a:ea typeface="Calibri" panose="020F0502020204030204" pitchFamily="34" charset="0"/>
                <a:cs typeface="Times New Roman" panose="02020603050405020304" pitchFamily="18" charset="0"/>
              </a:rPr>
              <a:t> </a:t>
            </a:r>
            <a:r>
              <a:rPr kumimoji="0" lang="fr-FR" altLang="fr-FR" sz="900" i="1" u="none" strike="noStrike" cap="none" normalizeH="0" baseline="0" dirty="0" err="1" smtClean="0">
                <a:ln>
                  <a:noFill/>
                </a:ln>
                <a:solidFill>
                  <a:srgbClr val="984806"/>
                </a:solidFill>
                <a:effectLst/>
                <a:latin typeface="Arial" panose="020B0604020202020204" pitchFamily="34" charset="0"/>
                <a:ea typeface="Calibri" panose="020F0502020204030204" pitchFamily="34" charset="0"/>
                <a:cs typeface="Times New Roman" panose="02020603050405020304" pitchFamily="18" charset="0"/>
              </a:rPr>
              <a:t>nuovamente</a:t>
            </a:r>
            <a:r>
              <a:rPr kumimoji="0" lang="fr-FR" altLang="fr-FR" sz="900" i="1" u="none" strike="noStrike" cap="none" normalizeH="0" baseline="0" dirty="0" smtClean="0">
                <a:ln>
                  <a:noFill/>
                </a:ln>
                <a:solidFill>
                  <a:srgbClr val="984806"/>
                </a:solidFill>
                <a:effectLst/>
                <a:latin typeface="Arial" panose="020B0604020202020204" pitchFamily="34" charset="0"/>
                <a:ea typeface="Calibri" panose="020F0502020204030204" pitchFamily="34" charset="0"/>
                <a:cs typeface="Times New Roman" panose="02020603050405020304" pitchFamily="18" charset="0"/>
              </a:rPr>
              <a:t> i container </a:t>
            </a:r>
            <a:r>
              <a:rPr kumimoji="0" lang="fr-FR" altLang="fr-FR" sz="900" i="1" u="none" strike="noStrike" cap="none" normalizeH="0" baseline="0" dirty="0" err="1" smtClean="0">
                <a:ln>
                  <a:noFill/>
                </a:ln>
                <a:solidFill>
                  <a:srgbClr val="984806"/>
                </a:solidFill>
                <a:effectLst/>
                <a:latin typeface="Arial" panose="020B0604020202020204" pitchFamily="34" charset="0"/>
                <a:ea typeface="Calibri" panose="020F0502020204030204" pitchFamily="34" charset="0"/>
                <a:cs typeface="Times New Roman" panose="02020603050405020304" pitchFamily="18" charset="0"/>
              </a:rPr>
              <a:t>carichi</a:t>
            </a:r>
            <a:r>
              <a:rPr kumimoji="0" lang="fr-FR" altLang="fr-FR" sz="900" i="0" u="none" strike="noStrike" cap="none" normalizeH="0" baseline="0" dirty="0" smtClean="0">
                <a:ln>
                  <a:noFill/>
                </a:ln>
                <a:solidFill>
                  <a:srgbClr val="984806"/>
                </a:solidFill>
                <a:effectLst/>
                <a:latin typeface="Arial" panose="020B0604020202020204" pitchFamily="34" charset="0"/>
                <a:ea typeface="Calibri" panose="020F0502020204030204" pitchFamily="34" charset="0"/>
                <a:cs typeface="Times New Roman" panose="02020603050405020304" pitchFamily="18" charset="0"/>
              </a:rPr>
              <a:t>. </a:t>
            </a:r>
            <a:r>
              <a:rPr kumimoji="0" lang="fr-FR" altLang="fr-FR" sz="900" i="0" u="none" strike="noStrike" cap="none" normalizeH="0" baseline="0" dirty="0" smtClean="0">
                <a:ln>
                  <a:noFill/>
                </a:ln>
                <a:solidFill>
                  <a:srgbClr val="984806"/>
                </a:solidFill>
                <a:effectLst/>
                <a:latin typeface="Arial" panose="020B0604020202020204" pitchFamily="34" charset="0"/>
                <a:ea typeface="Calibri" panose="020F0502020204030204" pitchFamily="34" charset="0"/>
                <a:cs typeface="Times New Roman" panose="02020603050405020304" pitchFamily="18" charset="0"/>
                <a:hlinkClick r:id="rId7"/>
              </a:rPr>
              <a:t>http://www.greenreport.it/_archivio/index.php?lang=it&amp;page=default&amp;id=5239</a:t>
            </a:r>
            <a:endParaRPr kumimoji="0" lang="fr-FR" altLang="fr-FR" sz="1800" i="0" u="none" strike="noStrike" cap="none" normalizeH="0" baseline="0" dirty="0" smtClean="0">
              <a:ln>
                <a:noFill/>
              </a:ln>
              <a:solidFill>
                <a:schemeClr val="tx1"/>
              </a:solidFill>
              <a:effectLst/>
              <a:latin typeface="Arial" panose="020B0604020202020204" pitchFamily="34" charset="0"/>
            </a:endParaRPr>
          </a:p>
        </p:txBody>
      </p:sp>
      <p:pic>
        <p:nvPicPr>
          <p:cNvPr id="4100" name="Picture 4" descr="image00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70614" y="3328949"/>
            <a:ext cx="150495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8723379" y="6034049"/>
            <a:ext cx="3252185" cy="707886"/>
          </a:xfrm>
          <a:prstGeom prst="rect">
            <a:avLst/>
          </a:prstGeom>
        </p:spPr>
        <p:txBody>
          <a:bodyPr wrap="square">
            <a:spAutoFit/>
          </a:bodyPr>
          <a:lstStyle/>
          <a:p>
            <a:pPr algn="r"/>
            <a:r>
              <a:rPr lang="fr-FR" sz="1000" dirty="0">
                <a:solidFill>
                  <a:srgbClr val="984806"/>
                </a:solidFill>
                <a:latin typeface="Calibri" panose="020F0502020204030204" pitchFamily="34" charset="0"/>
                <a:ea typeface="Calibri" panose="020F0502020204030204" pitchFamily="34" charset="0"/>
                <a:cs typeface="Times New Roman" panose="02020603050405020304" pitchFamily="18" charset="0"/>
              </a:rPr>
              <a:t>Carte de s</a:t>
            </a:r>
            <a:r>
              <a:rPr lang="fr-FR" sz="1000" dirty="0" smtClean="0">
                <a:solidFill>
                  <a:srgbClr val="984806"/>
                </a:solidFill>
                <a:latin typeface="Calibri" panose="020F0502020204030204" pitchFamily="34" charset="0"/>
                <a:ea typeface="Calibri" panose="020F0502020204030204" pitchFamily="34" charset="0"/>
                <a:cs typeface="Times New Roman" panose="02020603050405020304" pitchFamily="18" charset="0"/>
              </a:rPr>
              <a:t>a répartition </a:t>
            </a:r>
            <a:r>
              <a:rPr lang="fr-FR" sz="1000" dirty="0">
                <a:solidFill>
                  <a:srgbClr val="984806"/>
                </a:solidFill>
                <a:latin typeface="Calibri" panose="020F0502020204030204" pitchFamily="34" charset="0"/>
                <a:ea typeface="Calibri" panose="020F0502020204030204" pitchFamily="34" charset="0"/>
                <a:cs typeface="Times New Roman" panose="02020603050405020304" pitchFamily="18" charset="0"/>
              </a:rPr>
              <a:t>géographique à </a:t>
            </a:r>
            <a:r>
              <a:rPr lang="fr-FR" sz="1000" dirty="0" smtClean="0">
                <a:solidFill>
                  <a:srgbClr val="984806"/>
                </a:solidFill>
                <a:latin typeface="Calibri" panose="020F0502020204030204" pitchFamily="34" charset="0"/>
                <a:ea typeface="Calibri" panose="020F0502020204030204" pitchFamily="34" charset="0"/>
                <a:cs typeface="Times New Roman" panose="02020603050405020304" pitchFamily="18" charset="0"/>
              </a:rPr>
              <a:t>Madagascar. Source</a:t>
            </a:r>
            <a:r>
              <a:rPr lang="fr-FR" sz="1000" dirty="0">
                <a:solidFill>
                  <a:srgbClr val="984806"/>
                </a:solidFill>
                <a:latin typeface="Calibri" panose="020F0502020204030204" pitchFamily="34" charset="0"/>
                <a:ea typeface="Calibri" panose="020F0502020204030204" pitchFamily="34" charset="0"/>
                <a:cs typeface="Times New Roman" panose="02020603050405020304" pitchFamily="18" charset="0"/>
              </a:rPr>
              <a:t> : </a:t>
            </a:r>
            <a:r>
              <a:rPr lang="fr-FR" sz="1000" u="sng" dirty="0">
                <a:solidFill>
                  <a:srgbClr val="984806"/>
                </a:solidFill>
                <a:latin typeface="Calibri" panose="020F0502020204030204" pitchFamily="34" charset="0"/>
                <a:ea typeface="Calibri" panose="020F0502020204030204" pitchFamily="34" charset="0"/>
                <a:cs typeface="Times New Roman" panose="02020603050405020304" pitchFamily="18" charset="0"/>
                <a:hlinkClick r:id="rId3"/>
              </a:rPr>
              <a:t>http://tropicos.org/Name/13022771?projectid=17</a:t>
            </a:r>
            <a:r>
              <a:rPr lang="fr-FR" sz="1000" dirty="0">
                <a:solidFill>
                  <a:srgbClr val="984806"/>
                </a:solidFill>
                <a:latin typeface="Calibri" panose="020F0502020204030204" pitchFamily="34" charset="0"/>
                <a:ea typeface="Calibri" panose="020F0502020204030204" pitchFamily="34" charset="0"/>
                <a:cs typeface="Times New Roman" panose="02020603050405020304" pitchFamily="18" charset="0"/>
              </a:rPr>
              <a:t> &amp;  </a:t>
            </a:r>
            <a:r>
              <a:rPr lang="fr-FR" sz="1000" dirty="0">
                <a:solidFill>
                  <a:srgbClr val="0000CC"/>
                </a:solidFill>
                <a:latin typeface="Calibri" panose="020F0502020204030204" pitchFamily="34" charset="0"/>
                <a:ea typeface="Calibri" panose="020F0502020204030204" pitchFamily="34" charset="0"/>
                <a:cs typeface="Times New Roman" panose="02020603050405020304" pitchFamily="18" charset="0"/>
              </a:rPr>
              <a:t>Cartes </a:t>
            </a:r>
            <a:r>
              <a:rPr lang="fr-FR" sz="1000" u="sng" dirty="0">
                <a:solidFill>
                  <a:srgbClr val="0000CC"/>
                </a:solidFill>
                <a:latin typeface="Calibri" panose="020F0502020204030204" pitchFamily="34" charset="0"/>
                <a:ea typeface="Calibri" panose="020F0502020204030204" pitchFamily="34" charset="0"/>
                <a:cs typeface="Times New Roman" panose="02020603050405020304" pitchFamily="18" charset="0"/>
              </a:rPr>
              <a:t>Google </a:t>
            </a:r>
            <a:r>
              <a:rPr lang="fr-FR" sz="1000" u="sng"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Maps</a:t>
            </a:r>
            <a:r>
              <a:rPr lang="fr-FR" sz="1000"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fr-FR" sz="1000" u="sng" dirty="0">
                <a:solidFill>
                  <a:srgbClr val="0000CC"/>
                </a:solidFill>
                <a:latin typeface="Calibri" panose="020F0502020204030204" pitchFamily="34" charset="0"/>
                <a:ea typeface="Calibri" panose="020F0502020204030204" pitchFamily="34" charset="0"/>
                <a:cs typeface="Times New Roman" panose="02020603050405020304" pitchFamily="18" charset="0"/>
              </a:rPr>
              <a:t>ESRI</a:t>
            </a:r>
            <a:r>
              <a:rPr lang="fr-FR" sz="1000"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fr-FR" sz="1000" u="sng" dirty="0">
                <a:solidFill>
                  <a:srgbClr val="0000CC"/>
                </a:solidFill>
                <a:latin typeface="Calibri" panose="020F0502020204030204" pitchFamily="34" charset="0"/>
                <a:ea typeface="Calibri" panose="020F0502020204030204" pitchFamily="34" charset="0"/>
                <a:cs typeface="Times New Roman" panose="02020603050405020304" pitchFamily="18" charset="0"/>
              </a:rPr>
              <a:t>Google </a:t>
            </a:r>
            <a:r>
              <a:rPr lang="fr-FR" sz="1000" u="sng"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Earth</a:t>
            </a:r>
            <a:r>
              <a:rPr lang="fr-FR" sz="1000" u="sng" dirty="0">
                <a:solidFill>
                  <a:srgbClr val="0000CC"/>
                </a:solidFill>
                <a:latin typeface="Calibri" panose="020F0502020204030204" pitchFamily="34" charset="0"/>
                <a:ea typeface="Calibri" panose="020F0502020204030204" pitchFamily="34" charset="0"/>
                <a:cs typeface="Times New Roman" panose="02020603050405020304" pitchFamily="18" charset="0"/>
              </a:rPr>
              <a:t> (KML)</a:t>
            </a:r>
            <a:r>
              <a:rPr lang="fr-FR" sz="1000"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fr-FR" sz="1000" u="sng" dirty="0" err="1" smtClean="0">
                <a:solidFill>
                  <a:srgbClr val="0000CC"/>
                </a:solidFill>
                <a:latin typeface="Calibri" panose="020F0502020204030204" pitchFamily="34" charset="0"/>
                <a:ea typeface="Calibri" panose="020F0502020204030204" pitchFamily="34" charset="0"/>
                <a:cs typeface="Times New Roman" panose="02020603050405020304" pitchFamily="18" charset="0"/>
              </a:rPr>
              <a:t>SimpleMappr</a:t>
            </a:r>
            <a:r>
              <a:rPr lang="fr-FR" sz="1000" dirty="0" smtClean="0">
                <a:solidFill>
                  <a:srgbClr val="984806"/>
                </a:solidFill>
                <a:latin typeface="Calibri" panose="020F0502020204030204" pitchFamily="34" charset="0"/>
                <a:ea typeface="Calibri" panose="020F0502020204030204" pitchFamily="34" charset="0"/>
                <a:cs typeface="Times New Roman" panose="02020603050405020304" pitchFamily="18" charset="0"/>
              </a:rPr>
              <a:t> </a:t>
            </a:r>
            <a:endParaRPr lang="fr-FR" sz="1000" dirty="0"/>
          </a:p>
        </p:txBody>
      </p:sp>
      <p:pic>
        <p:nvPicPr>
          <p:cNvPr id="4101" name="Picture 5" descr="image00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92942" y="986224"/>
            <a:ext cx="485844" cy="48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2"/>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7200049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206659" y="143919"/>
            <a:ext cx="502186" cy="365125"/>
          </a:xfrm>
        </p:spPr>
        <p:txBody>
          <a:bodyPr/>
          <a:lstStyle/>
          <a:p>
            <a:fld id="{814B13E8-1059-4FEE-952E-0153852B3488}" type="slidenum">
              <a:rPr lang="fr-FR" smtClean="0"/>
              <a:t>58</a:t>
            </a:fld>
            <a:endParaRPr lang="fr-FR" dirty="0"/>
          </a:p>
        </p:txBody>
      </p:sp>
      <p:sp>
        <p:nvSpPr>
          <p:cNvPr id="4" name="Rectangle 3"/>
          <p:cNvSpPr/>
          <p:nvPr/>
        </p:nvSpPr>
        <p:spPr>
          <a:xfrm>
            <a:off x="110168" y="567243"/>
            <a:ext cx="7080400" cy="369332"/>
          </a:xfrm>
          <a:prstGeom prst="rect">
            <a:avLst/>
          </a:prstGeom>
        </p:spPr>
        <p:txBody>
          <a:bodyPr wrap="none">
            <a:spAutoFit/>
          </a:bodyPr>
          <a:lstStyle/>
          <a:p>
            <a:r>
              <a:rPr lang="fr-FR" b="1" dirty="0">
                <a:solidFill>
                  <a:srgbClr val="008000"/>
                </a:solidFill>
              </a:rPr>
              <a:t>2.2. Les espèces de Dalbergia (bois de rose</a:t>
            </a:r>
            <a:r>
              <a:rPr lang="fr-FR" b="1" dirty="0" smtClean="0">
                <a:solidFill>
                  <a:srgbClr val="008000"/>
                </a:solidFill>
              </a:rPr>
              <a:t>) malgaches en danger (suite) </a:t>
            </a:r>
            <a:endParaRPr lang="fr-FR" dirty="0">
              <a:solidFill>
                <a:srgbClr val="008000"/>
              </a:solidFill>
            </a:endParaRPr>
          </a:p>
        </p:txBody>
      </p:sp>
      <p:sp>
        <p:nvSpPr>
          <p:cNvPr id="6" name="ZoneTexte 5"/>
          <p:cNvSpPr txBox="1"/>
          <p:nvPr/>
        </p:nvSpPr>
        <p:spPr>
          <a:xfrm>
            <a:off x="110168" y="1089156"/>
            <a:ext cx="6491596" cy="369332"/>
          </a:xfrm>
          <a:prstGeom prst="rect">
            <a:avLst/>
          </a:prstGeom>
          <a:noFill/>
        </p:spPr>
        <p:txBody>
          <a:bodyPr wrap="square" rtlCol="0">
            <a:spAutoFit/>
          </a:bodyPr>
          <a:lstStyle/>
          <a:p>
            <a:r>
              <a:rPr lang="fr-FR" dirty="0">
                <a:solidFill>
                  <a:srgbClr val="008000"/>
                </a:solidFill>
              </a:rPr>
              <a:t>2.2</a:t>
            </a:r>
            <a:r>
              <a:rPr lang="fr-FR" dirty="0" smtClean="0">
                <a:solidFill>
                  <a:srgbClr val="002060"/>
                </a:solidFill>
              </a:rPr>
              <a:t>.8) </a:t>
            </a:r>
            <a:r>
              <a:rPr lang="fr-FR" b="1" i="1" dirty="0">
                <a:solidFill>
                  <a:srgbClr val="002060"/>
                </a:solidFill>
              </a:rPr>
              <a:t>Dalbergia </a:t>
            </a:r>
            <a:r>
              <a:rPr lang="fr-FR" b="1" i="1" dirty="0" err="1" smtClean="0">
                <a:solidFill>
                  <a:srgbClr val="002060"/>
                </a:solidFill>
              </a:rPr>
              <a:t>monticola</a:t>
            </a:r>
            <a:r>
              <a:rPr lang="fr-FR" b="1" i="1" dirty="0" smtClean="0">
                <a:solidFill>
                  <a:srgbClr val="002060"/>
                </a:solidFill>
              </a:rPr>
              <a:t> </a:t>
            </a:r>
            <a:r>
              <a:rPr lang="fr-FR" dirty="0">
                <a:solidFill>
                  <a:srgbClr val="002060"/>
                </a:solidFill>
              </a:rPr>
              <a:t>Bosser &amp; </a:t>
            </a:r>
            <a:r>
              <a:rPr lang="fr-FR" dirty="0" err="1">
                <a:solidFill>
                  <a:srgbClr val="002060"/>
                </a:solidFill>
              </a:rPr>
              <a:t>R.Rabev</a:t>
            </a:r>
            <a:r>
              <a:rPr lang="fr-FR" dirty="0">
                <a:solidFill>
                  <a:srgbClr val="002060"/>
                </a:solidFill>
              </a:rPr>
              <a:t>.</a:t>
            </a:r>
            <a:endParaRPr lang="fr-FR" i="1" dirty="0">
              <a:solidFill>
                <a:srgbClr val="002060"/>
              </a:solidFill>
            </a:endParaRPr>
          </a:p>
        </p:txBody>
      </p:sp>
      <p:sp>
        <p:nvSpPr>
          <p:cNvPr id="7" name="ZoneTexte 6"/>
          <p:cNvSpPr txBox="1"/>
          <p:nvPr/>
        </p:nvSpPr>
        <p:spPr>
          <a:xfrm>
            <a:off x="110168" y="1458489"/>
            <a:ext cx="10024873" cy="3416320"/>
          </a:xfrm>
          <a:prstGeom prst="rect">
            <a:avLst/>
          </a:prstGeom>
          <a:noFill/>
        </p:spPr>
        <p:txBody>
          <a:bodyPr wrap="square" rtlCol="0">
            <a:spAutoFit/>
          </a:bodyPr>
          <a:lstStyle/>
          <a:p>
            <a:pPr algn="just"/>
            <a:r>
              <a:rPr lang="fr-FR" dirty="0">
                <a:solidFill>
                  <a:srgbClr val="002060"/>
                </a:solidFill>
              </a:rPr>
              <a:t>C'est un </a:t>
            </a:r>
            <a:r>
              <a:rPr lang="fr-FR" dirty="0" smtClean="0">
                <a:solidFill>
                  <a:srgbClr val="002060"/>
                </a:solidFill>
              </a:rPr>
              <a:t>arbre </a:t>
            </a:r>
            <a:r>
              <a:rPr lang="fr-FR" dirty="0">
                <a:solidFill>
                  <a:srgbClr val="002060"/>
                </a:solidFill>
              </a:rPr>
              <a:t>à feuilles caduques, haut de 8-15 m, pouvant atteindre 20-30 </a:t>
            </a:r>
            <a:r>
              <a:rPr lang="fr-FR" dirty="0" smtClean="0">
                <a:solidFill>
                  <a:srgbClr val="002060"/>
                </a:solidFill>
              </a:rPr>
              <a:t>m, </a:t>
            </a:r>
            <a:r>
              <a:rPr lang="fr-FR" dirty="0">
                <a:solidFill>
                  <a:srgbClr val="002060"/>
                </a:solidFill>
              </a:rPr>
              <a:t>de la forêt sempervirente orientale de moyenne à haute altitude (350 à 1600 m), qui existe de Fort Carnot et Fianarantsoa au sud jusqu'à Antalaha au nord. Il se trouve aussi dans le massif du </a:t>
            </a:r>
            <a:r>
              <a:rPr lang="fr-FR" dirty="0" err="1">
                <a:solidFill>
                  <a:srgbClr val="002060"/>
                </a:solidFill>
              </a:rPr>
              <a:t>Manongarivo</a:t>
            </a:r>
            <a:r>
              <a:rPr lang="fr-FR" dirty="0">
                <a:solidFill>
                  <a:srgbClr val="002060"/>
                </a:solidFill>
              </a:rPr>
              <a:t>. </a:t>
            </a:r>
            <a:r>
              <a:rPr lang="fr-FR" dirty="0">
                <a:solidFill>
                  <a:srgbClr val="FF0000"/>
                </a:solidFill>
              </a:rPr>
              <a:t>Autrefois </a:t>
            </a:r>
            <a:r>
              <a:rPr lang="fr-FR" dirty="0" smtClean="0">
                <a:solidFill>
                  <a:srgbClr val="FF0000"/>
                </a:solidFill>
              </a:rPr>
              <a:t>abondant </a:t>
            </a:r>
            <a:r>
              <a:rPr lang="fr-FR" dirty="0">
                <a:solidFill>
                  <a:srgbClr val="FF0000"/>
                </a:solidFill>
              </a:rPr>
              <a:t>localement, il a été très exploité pour son bois. </a:t>
            </a:r>
            <a:r>
              <a:rPr lang="fr-FR" dirty="0">
                <a:solidFill>
                  <a:srgbClr val="002060"/>
                </a:solidFill>
              </a:rPr>
              <a:t>Floraison d'octobre à décembre.</a:t>
            </a:r>
          </a:p>
          <a:p>
            <a:pPr algn="just"/>
            <a:r>
              <a:rPr lang="fr-FR" dirty="0">
                <a:solidFill>
                  <a:srgbClr val="002060"/>
                </a:solidFill>
              </a:rPr>
              <a:t>E</a:t>
            </a:r>
            <a:r>
              <a:rPr lang="fr-FR" dirty="0" smtClean="0">
                <a:solidFill>
                  <a:srgbClr val="002060"/>
                </a:solidFill>
              </a:rPr>
              <a:t>corce </a:t>
            </a:r>
            <a:r>
              <a:rPr lang="fr-FR" dirty="0">
                <a:solidFill>
                  <a:srgbClr val="002060"/>
                </a:solidFill>
              </a:rPr>
              <a:t>grisâtre, </a:t>
            </a:r>
            <a:r>
              <a:rPr lang="fr-FR" dirty="0" smtClean="0">
                <a:solidFill>
                  <a:srgbClr val="002060"/>
                </a:solidFill>
              </a:rPr>
              <a:t>écailleu­se.</a:t>
            </a:r>
          </a:p>
          <a:p>
            <a:r>
              <a:rPr lang="fr-FR" dirty="0" smtClean="0">
                <a:solidFill>
                  <a:srgbClr val="002060"/>
                </a:solidFill>
              </a:rPr>
              <a:t>Noms vernaculaires : </a:t>
            </a:r>
            <a:r>
              <a:rPr lang="fr-FR" dirty="0" err="1">
                <a:solidFill>
                  <a:srgbClr val="002060"/>
                </a:solidFill>
              </a:rPr>
              <a:t>Voambona</a:t>
            </a:r>
            <a:r>
              <a:rPr lang="fr-FR" dirty="0">
                <a:solidFill>
                  <a:srgbClr val="002060"/>
                </a:solidFill>
              </a:rPr>
              <a:t> (</a:t>
            </a:r>
            <a:r>
              <a:rPr lang="fr-FR" dirty="0" err="1">
                <a:solidFill>
                  <a:srgbClr val="002060"/>
                </a:solidFill>
              </a:rPr>
              <a:t>Périnet</a:t>
            </a:r>
            <a:r>
              <a:rPr lang="fr-FR" dirty="0">
                <a:solidFill>
                  <a:srgbClr val="002060"/>
                </a:solidFill>
              </a:rPr>
              <a:t>) ; </a:t>
            </a:r>
            <a:r>
              <a:rPr lang="fr-FR" dirty="0" err="1">
                <a:solidFill>
                  <a:srgbClr val="002060"/>
                </a:solidFill>
              </a:rPr>
              <a:t>Hazovola</a:t>
            </a:r>
            <a:r>
              <a:rPr lang="fr-FR" dirty="0">
                <a:solidFill>
                  <a:srgbClr val="002060"/>
                </a:solidFill>
              </a:rPr>
              <a:t> (</a:t>
            </a:r>
            <a:r>
              <a:rPr lang="fr-FR" dirty="0" err="1">
                <a:solidFill>
                  <a:srgbClr val="002060"/>
                </a:solidFill>
              </a:rPr>
              <a:t>Maroantsetra</a:t>
            </a:r>
            <a:r>
              <a:rPr lang="fr-FR" dirty="0">
                <a:solidFill>
                  <a:srgbClr val="002060"/>
                </a:solidFill>
              </a:rPr>
              <a:t>) ; </a:t>
            </a:r>
            <a:r>
              <a:rPr lang="fr-FR" dirty="0" err="1">
                <a:solidFill>
                  <a:srgbClr val="002060"/>
                </a:solidFill>
              </a:rPr>
              <a:t>Tsiandalana</a:t>
            </a:r>
            <a:r>
              <a:rPr lang="fr-FR" dirty="0">
                <a:solidFill>
                  <a:srgbClr val="002060"/>
                </a:solidFill>
              </a:rPr>
              <a:t> (</a:t>
            </a:r>
            <a:r>
              <a:rPr lang="fr-FR" dirty="0" err="1">
                <a:solidFill>
                  <a:srgbClr val="002060"/>
                </a:solidFill>
              </a:rPr>
              <a:t>Sambirano</a:t>
            </a:r>
            <a:r>
              <a:rPr lang="fr-FR" dirty="0">
                <a:solidFill>
                  <a:srgbClr val="002060"/>
                </a:solidFill>
              </a:rPr>
              <a:t>) ; </a:t>
            </a:r>
            <a:r>
              <a:rPr lang="fr-FR" dirty="0" err="1">
                <a:solidFill>
                  <a:srgbClr val="002060"/>
                </a:solidFill>
              </a:rPr>
              <a:t>Manary</a:t>
            </a:r>
            <a:r>
              <a:rPr lang="fr-FR" dirty="0">
                <a:solidFill>
                  <a:srgbClr val="002060"/>
                </a:solidFill>
              </a:rPr>
              <a:t> </a:t>
            </a:r>
            <a:r>
              <a:rPr lang="fr-FR" dirty="0" err="1">
                <a:solidFill>
                  <a:srgbClr val="002060"/>
                </a:solidFill>
              </a:rPr>
              <a:t>ketsana</a:t>
            </a:r>
            <a:r>
              <a:rPr lang="fr-FR" dirty="0">
                <a:solidFill>
                  <a:srgbClr val="002060"/>
                </a:solidFill>
              </a:rPr>
              <a:t> (</a:t>
            </a:r>
            <a:r>
              <a:rPr lang="fr-FR" dirty="0" err="1">
                <a:solidFill>
                  <a:srgbClr val="002060"/>
                </a:solidFill>
              </a:rPr>
              <a:t>Befandriana</a:t>
            </a:r>
            <a:r>
              <a:rPr lang="fr-FR" dirty="0">
                <a:solidFill>
                  <a:srgbClr val="002060"/>
                </a:solidFill>
              </a:rPr>
              <a:t> Nord</a:t>
            </a:r>
            <a:r>
              <a:rPr lang="fr-FR" dirty="0" smtClean="0">
                <a:solidFill>
                  <a:srgbClr val="002060"/>
                </a:solidFill>
              </a:rPr>
              <a:t>). Nom français :</a:t>
            </a:r>
            <a:r>
              <a:rPr lang="fr-FR" dirty="0">
                <a:solidFill>
                  <a:srgbClr val="002060"/>
                </a:solidFill>
              </a:rPr>
              <a:t> palissandre brun de </a:t>
            </a:r>
            <a:r>
              <a:rPr lang="fr-FR" dirty="0" smtClean="0">
                <a:solidFill>
                  <a:srgbClr val="002060"/>
                </a:solidFill>
              </a:rPr>
              <a:t>Madagascar.</a:t>
            </a:r>
            <a:endParaRPr lang="fr-FR" sz="1200" dirty="0" smtClean="0">
              <a:solidFill>
                <a:srgbClr val="002060"/>
              </a:solidFill>
            </a:endParaRPr>
          </a:p>
          <a:p>
            <a:pPr algn="just"/>
            <a:r>
              <a:rPr lang="fr-FR" sz="1200" dirty="0">
                <a:solidFill>
                  <a:srgbClr val="002060"/>
                </a:solidFill>
              </a:rPr>
              <a:t>Bien que </a:t>
            </a:r>
            <a:r>
              <a:rPr lang="fr-FR" sz="1200" i="1" dirty="0">
                <a:solidFill>
                  <a:srgbClr val="002060"/>
                </a:solidFill>
              </a:rPr>
              <a:t>Dalbergia </a:t>
            </a:r>
            <a:r>
              <a:rPr lang="fr-FR" sz="1200" i="1" dirty="0" err="1">
                <a:solidFill>
                  <a:srgbClr val="002060"/>
                </a:solidFill>
              </a:rPr>
              <a:t>monticola</a:t>
            </a:r>
            <a:r>
              <a:rPr lang="fr-FR" sz="1200" dirty="0">
                <a:solidFill>
                  <a:srgbClr val="002060"/>
                </a:solidFill>
              </a:rPr>
              <a:t> soit assez largement réparti le long de la côte orientale de Madagascar, son milieu, c’est-à-dire la forêt pluviale et la forêt sempervirente </a:t>
            </a:r>
            <a:r>
              <a:rPr lang="fr-FR" sz="1200" dirty="0" err="1">
                <a:solidFill>
                  <a:srgbClr val="002060"/>
                </a:solidFill>
              </a:rPr>
              <a:t>submontagnarde</a:t>
            </a:r>
            <a:r>
              <a:rPr lang="fr-FR" sz="1200" dirty="0">
                <a:solidFill>
                  <a:srgbClr val="002060"/>
                </a:solidFill>
              </a:rPr>
              <a:t>, s’est fortement réduit. En outre, il fait l’objet d’un abattage sélectif. Les grands arbres de </a:t>
            </a:r>
            <a:r>
              <a:rPr lang="fr-FR" sz="1200" i="1" dirty="0">
                <a:solidFill>
                  <a:srgbClr val="002060"/>
                </a:solidFill>
              </a:rPr>
              <a:t>Dalbergia </a:t>
            </a:r>
            <a:r>
              <a:rPr lang="fr-FR" sz="1200" i="1" dirty="0" err="1">
                <a:solidFill>
                  <a:srgbClr val="002060"/>
                </a:solidFill>
              </a:rPr>
              <a:t>monticola</a:t>
            </a:r>
            <a:r>
              <a:rPr lang="fr-FR" sz="1200" dirty="0">
                <a:solidFill>
                  <a:srgbClr val="002060"/>
                </a:solidFill>
              </a:rPr>
              <a:t> sont devenus rares. Il est inclus dans la Liste rouge des espèces menacées de l’UICN, dans laquelle il est classé comme vulnérable. Des études sur la variabilité génétique ont montré que </a:t>
            </a:r>
            <a:r>
              <a:rPr lang="fr-FR" sz="1200" i="1" dirty="0">
                <a:solidFill>
                  <a:srgbClr val="002060"/>
                </a:solidFill>
              </a:rPr>
              <a:t>Dalbergia </a:t>
            </a:r>
            <a:r>
              <a:rPr lang="fr-FR" sz="1200" i="1" dirty="0" err="1">
                <a:solidFill>
                  <a:srgbClr val="002060"/>
                </a:solidFill>
              </a:rPr>
              <a:t>monticola</a:t>
            </a:r>
            <a:r>
              <a:rPr lang="fr-FR" sz="1200" dirty="0">
                <a:solidFill>
                  <a:srgbClr val="002060"/>
                </a:solidFill>
              </a:rPr>
              <a:t> présente le maximum de diversité dans la partie centre-nord de son aire de répartition, et une diversité moindre vers le sud et l’extrême nord, modèle de répartition qui résulte peut-être d’une expansion à partir d’aires de refuge près du lac </a:t>
            </a:r>
            <a:r>
              <a:rPr lang="fr-FR" sz="1200" dirty="0" err="1">
                <a:solidFill>
                  <a:srgbClr val="002060"/>
                </a:solidFill>
              </a:rPr>
              <a:t>Alaotra</a:t>
            </a:r>
            <a:r>
              <a:rPr lang="fr-FR" sz="1200" dirty="0">
                <a:solidFill>
                  <a:srgbClr val="002060"/>
                </a:solidFill>
              </a:rPr>
              <a:t> après la dernière période glaciaire il y a quelque 20 000 </a:t>
            </a:r>
            <a:r>
              <a:rPr lang="fr-FR" sz="1200" dirty="0" smtClean="0">
                <a:solidFill>
                  <a:srgbClr val="002060"/>
                </a:solidFill>
              </a:rPr>
              <a:t>ans. </a:t>
            </a:r>
            <a:r>
              <a:rPr lang="fr-FR" sz="1200" i="1" dirty="0">
                <a:solidFill>
                  <a:srgbClr val="002060"/>
                </a:solidFill>
              </a:rPr>
              <a:t>Dalbergia </a:t>
            </a:r>
            <a:r>
              <a:rPr lang="fr-FR" sz="1200" i="1" dirty="0" err="1">
                <a:solidFill>
                  <a:srgbClr val="002060"/>
                </a:solidFill>
              </a:rPr>
              <a:t>monticola</a:t>
            </a:r>
            <a:r>
              <a:rPr lang="fr-FR" sz="1200" dirty="0">
                <a:solidFill>
                  <a:srgbClr val="002060"/>
                </a:solidFill>
              </a:rPr>
              <a:t> se rencontre généralement sur des sols </a:t>
            </a:r>
            <a:r>
              <a:rPr lang="fr-FR" sz="1200" dirty="0" err="1">
                <a:solidFill>
                  <a:srgbClr val="002060"/>
                </a:solidFill>
              </a:rPr>
              <a:t>ferrallitiques</a:t>
            </a:r>
            <a:r>
              <a:rPr lang="fr-FR" sz="1200" dirty="0">
                <a:solidFill>
                  <a:srgbClr val="002060"/>
                </a:solidFill>
              </a:rPr>
              <a:t>.</a:t>
            </a:r>
            <a:endParaRPr lang="fr-FR" sz="1200" dirty="0" smtClean="0">
              <a:solidFill>
                <a:srgbClr val="002060"/>
              </a:solidFill>
            </a:endParaRPr>
          </a:p>
          <a:p>
            <a:pPr algn="just"/>
            <a:r>
              <a:rPr lang="fr-FR" sz="1200" dirty="0" smtClean="0">
                <a:solidFill>
                  <a:srgbClr val="002060"/>
                </a:solidFill>
              </a:rPr>
              <a:t>A </a:t>
            </a:r>
            <a:r>
              <a:rPr lang="fr-FR" sz="1200" dirty="0">
                <a:solidFill>
                  <a:srgbClr val="002060"/>
                </a:solidFill>
              </a:rPr>
              <a:t>échelle expérimentale, on a pratiqué avec succès la multiplication de </a:t>
            </a:r>
            <a:r>
              <a:rPr lang="fr-FR" sz="1200" i="1" dirty="0">
                <a:solidFill>
                  <a:srgbClr val="002060"/>
                </a:solidFill>
              </a:rPr>
              <a:t>Dalbergia </a:t>
            </a:r>
            <a:r>
              <a:rPr lang="fr-FR" sz="1200" i="1" dirty="0" err="1">
                <a:solidFill>
                  <a:srgbClr val="002060"/>
                </a:solidFill>
              </a:rPr>
              <a:t>monticola</a:t>
            </a:r>
            <a:r>
              <a:rPr lang="fr-FR" sz="1200" dirty="0">
                <a:solidFill>
                  <a:srgbClr val="002060"/>
                </a:solidFill>
              </a:rPr>
              <a:t> par marcottes aériennes.</a:t>
            </a:r>
            <a:r>
              <a:rPr lang="fr-FR" sz="1200" dirty="0" smtClean="0">
                <a:solidFill>
                  <a:srgbClr val="002060"/>
                </a:solidFill>
              </a:rPr>
              <a:t> (Source : </a:t>
            </a:r>
            <a:r>
              <a:rPr lang="fr-FR" sz="1200" dirty="0" err="1" smtClean="0">
                <a:solidFill>
                  <a:srgbClr val="002060"/>
                </a:solidFill>
              </a:rPr>
              <a:t>Prota</a:t>
            </a:r>
            <a:r>
              <a:rPr lang="fr-FR" sz="1200" dirty="0" smtClean="0">
                <a:solidFill>
                  <a:srgbClr val="002060"/>
                </a:solidFill>
              </a:rPr>
              <a:t> </a:t>
            </a:r>
            <a:r>
              <a:rPr lang="fr-FR" sz="1200" dirty="0" err="1" smtClean="0">
                <a:solidFill>
                  <a:srgbClr val="002060"/>
                </a:solidFill>
              </a:rPr>
              <a:t>database</a:t>
            </a:r>
            <a:r>
              <a:rPr lang="fr-FR" sz="1200" dirty="0" smtClean="0">
                <a:solidFill>
                  <a:srgbClr val="002060"/>
                </a:solidFill>
              </a:rPr>
              <a:t>).</a:t>
            </a: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6866" y="3383505"/>
            <a:ext cx="1724025" cy="2657475"/>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6866" y="172123"/>
            <a:ext cx="1752600" cy="2609850"/>
          </a:xfrm>
          <a:prstGeom prst="rect">
            <a:avLst/>
          </a:prstGeom>
        </p:spPr>
      </p:pic>
      <p:sp>
        <p:nvSpPr>
          <p:cNvPr id="10" name="ZoneTexte 9"/>
          <p:cNvSpPr txBox="1"/>
          <p:nvPr/>
        </p:nvSpPr>
        <p:spPr>
          <a:xfrm>
            <a:off x="8175534" y="6211669"/>
            <a:ext cx="1728081" cy="646331"/>
          </a:xfrm>
          <a:prstGeom prst="rect">
            <a:avLst/>
          </a:prstGeom>
          <a:noFill/>
        </p:spPr>
        <p:txBody>
          <a:bodyPr wrap="square" rtlCol="0">
            <a:spAutoFit/>
          </a:bodyPr>
          <a:lstStyle/>
          <a:p>
            <a:pPr algn="ctr"/>
            <a:r>
              <a:rPr lang="it-IT" sz="1200" i="1" dirty="0">
                <a:solidFill>
                  <a:srgbClr val="002060"/>
                </a:solidFill>
              </a:rPr>
              <a:t>Dalbergia monticola </a:t>
            </a:r>
            <a:r>
              <a:rPr lang="it-IT" sz="1200" dirty="0">
                <a:solidFill>
                  <a:srgbClr val="002060"/>
                </a:solidFill>
              </a:rPr>
              <a:t>écorce </a:t>
            </a:r>
            <a:r>
              <a:rPr lang="it-IT" sz="1200" dirty="0" smtClean="0">
                <a:solidFill>
                  <a:srgbClr val="002060"/>
                </a:solidFill>
              </a:rPr>
              <a:t>G</a:t>
            </a:r>
            <a:r>
              <a:rPr lang="it-IT" sz="1200" dirty="0">
                <a:solidFill>
                  <a:srgbClr val="002060"/>
                </a:solidFill>
              </a:rPr>
              <a:t>. </a:t>
            </a:r>
            <a:r>
              <a:rPr lang="it-IT" sz="1200" dirty="0" smtClean="0">
                <a:solidFill>
                  <a:srgbClr val="002060"/>
                </a:solidFill>
              </a:rPr>
              <a:t>Rakotovao</a:t>
            </a:r>
          </a:p>
          <a:p>
            <a:pPr algn="ctr"/>
            <a:r>
              <a:rPr lang="it-IT" sz="1200" dirty="0" smtClean="0">
                <a:solidFill>
                  <a:srgbClr val="002060"/>
                </a:solidFill>
              </a:rPr>
              <a:t>Source : Prota database</a:t>
            </a:r>
            <a:endParaRPr lang="fr-FR" sz="1200" dirty="0">
              <a:solidFill>
                <a:srgbClr val="002060"/>
              </a:solidFill>
            </a:endParaRPr>
          </a:p>
        </p:txBody>
      </p:sp>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2778" y="4869251"/>
            <a:ext cx="1593591" cy="1385731"/>
          </a:xfrm>
          <a:prstGeom prst="rect">
            <a:avLst/>
          </a:prstGeom>
        </p:spPr>
      </p:pic>
      <p:sp>
        <p:nvSpPr>
          <p:cNvPr id="12" name="Rectangle 11"/>
          <p:cNvSpPr/>
          <p:nvPr/>
        </p:nvSpPr>
        <p:spPr>
          <a:xfrm>
            <a:off x="10226866" y="2783438"/>
            <a:ext cx="1660775" cy="276999"/>
          </a:xfrm>
          <a:prstGeom prst="rect">
            <a:avLst/>
          </a:prstGeom>
        </p:spPr>
        <p:txBody>
          <a:bodyPr wrap="none">
            <a:spAutoFit/>
          </a:bodyPr>
          <a:lstStyle/>
          <a:p>
            <a:pPr algn="ctr"/>
            <a:r>
              <a:rPr lang="it-IT" sz="1200" dirty="0">
                <a:solidFill>
                  <a:srgbClr val="002060"/>
                </a:solidFill>
              </a:rPr>
              <a:t>Source : Prota database</a:t>
            </a:r>
            <a:endParaRPr lang="fr-FR" sz="1200" dirty="0">
              <a:solidFill>
                <a:srgbClr val="002060"/>
              </a:solidFill>
            </a:endParaRPr>
          </a:p>
        </p:txBody>
      </p:sp>
      <p:sp>
        <p:nvSpPr>
          <p:cNvPr id="13" name="ZoneTexte 12"/>
          <p:cNvSpPr txBox="1"/>
          <p:nvPr/>
        </p:nvSpPr>
        <p:spPr>
          <a:xfrm>
            <a:off x="110166" y="4712243"/>
            <a:ext cx="8065366" cy="1569660"/>
          </a:xfrm>
          <a:prstGeom prst="rect">
            <a:avLst/>
          </a:prstGeom>
          <a:noFill/>
        </p:spPr>
        <p:txBody>
          <a:bodyPr wrap="square" rtlCol="0">
            <a:spAutoFit/>
          </a:bodyPr>
          <a:lstStyle/>
          <a:p>
            <a:r>
              <a:rPr lang="fr-FR" sz="1200" dirty="0">
                <a:solidFill>
                  <a:srgbClr val="002060"/>
                </a:solidFill>
              </a:rPr>
              <a:t>Note : Cette espèce a été confondue jusqu'à présent avec </a:t>
            </a:r>
            <a:r>
              <a:rPr lang="fr-FR" sz="1200" i="1" dirty="0">
                <a:solidFill>
                  <a:srgbClr val="002060"/>
                </a:solidFill>
              </a:rPr>
              <a:t>D. </a:t>
            </a:r>
            <a:r>
              <a:rPr lang="fr-FR" sz="1200" i="1" dirty="0" err="1">
                <a:solidFill>
                  <a:srgbClr val="002060"/>
                </a:solidFill>
              </a:rPr>
              <a:t>baronii</a:t>
            </a:r>
            <a:r>
              <a:rPr lang="fr-FR" sz="1200" i="1" dirty="0">
                <a:solidFill>
                  <a:srgbClr val="002060"/>
                </a:solidFill>
              </a:rPr>
              <a:t> </a:t>
            </a:r>
            <a:r>
              <a:rPr lang="fr-FR" sz="1200" dirty="0">
                <a:solidFill>
                  <a:srgbClr val="002060"/>
                </a:solidFill>
              </a:rPr>
              <a:t>Baker dont elle est proche ; elle s'en distingue cependant facilement par le fruit et les inflorescences terminales développées.</a:t>
            </a:r>
          </a:p>
          <a:p>
            <a:r>
              <a:rPr lang="fr-FR" sz="1200" dirty="0">
                <a:solidFill>
                  <a:srgbClr val="002060"/>
                </a:solidFill>
              </a:rPr>
              <a:t>Sources : a) </a:t>
            </a:r>
            <a:r>
              <a:rPr lang="fr-FR" sz="1200" dirty="0">
                <a:solidFill>
                  <a:srgbClr val="002060"/>
                </a:solidFill>
                <a:hlinkClick r:id="rId5"/>
              </a:rPr>
              <a:t>http://benjamin.lisan.free.fr/projetsreforestation/Fiche-presentation-Dalbergia-monticola.pdf</a:t>
            </a:r>
            <a:r>
              <a:rPr lang="fr-FR" sz="1200" dirty="0">
                <a:solidFill>
                  <a:srgbClr val="002060"/>
                </a:solidFill>
              </a:rPr>
              <a:t> </a:t>
            </a:r>
          </a:p>
          <a:p>
            <a:r>
              <a:rPr lang="fr-FR" sz="1200" dirty="0">
                <a:solidFill>
                  <a:srgbClr val="002060"/>
                </a:solidFill>
              </a:rPr>
              <a:t>b) Taxa et noms nouveaux dans le genre </a:t>
            </a:r>
            <a:r>
              <a:rPr lang="fr-FR" sz="1200" i="1" dirty="0">
                <a:solidFill>
                  <a:srgbClr val="002060"/>
                </a:solidFill>
              </a:rPr>
              <a:t>Dalbergia</a:t>
            </a:r>
            <a:r>
              <a:rPr lang="fr-FR" sz="1200" dirty="0">
                <a:solidFill>
                  <a:srgbClr val="002060"/>
                </a:solidFill>
              </a:rPr>
              <a:t> (</a:t>
            </a:r>
            <a:r>
              <a:rPr lang="fr-FR" sz="1200" dirty="0" err="1">
                <a:solidFill>
                  <a:srgbClr val="002060"/>
                </a:solidFill>
              </a:rPr>
              <a:t>Papilionaceae</a:t>
            </a:r>
            <a:r>
              <a:rPr lang="fr-FR" sz="1200" dirty="0">
                <a:solidFill>
                  <a:srgbClr val="002060"/>
                </a:solidFill>
              </a:rPr>
              <a:t>) à Madagascar et aux Comores, J. Bosser &amp; R. Rabevohitra (voir bibliographie, à la fin de ce document).</a:t>
            </a:r>
          </a:p>
          <a:p>
            <a:r>
              <a:rPr lang="fr-FR" sz="1200" dirty="0">
                <a:solidFill>
                  <a:srgbClr val="002060"/>
                </a:solidFill>
              </a:rPr>
              <a:t>c) </a:t>
            </a:r>
            <a:r>
              <a:rPr lang="fr-FR" sz="1200" i="1" dirty="0">
                <a:solidFill>
                  <a:srgbClr val="002060"/>
                </a:solidFill>
              </a:rPr>
              <a:t>Dalbergia </a:t>
            </a:r>
            <a:r>
              <a:rPr lang="fr-FR" sz="1200" i="1" dirty="0" err="1">
                <a:solidFill>
                  <a:srgbClr val="002060"/>
                </a:solidFill>
              </a:rPr>
              <a:t>monticola</a:t>
            </a:r>
            <a:r>
              <a:rPr lang="fr-FR" sz="1200" i="1" dirty="0">
                <a:solidFill>
                  <a:srgbClr val="002060"/>
                </a:solidFill>
              </a:rPr>
              <a:t> </a:t>
            </a:r>
            <a:r>
              <a:rPr lang="fr-FR" sz="1200" dirty="0">
                <a:solidFill>
                  <a:srgbClr val="002060"/>
                </a:solidFill>
              </a:rPr>
              <a:t>Bosser &amp; </a:t>
            </a:r>
            <a:r>
              <a:rPr lang="fr-FR" sz="1200" dirty="0" err="1">
                <a:solidFill>
                  <a:srgbClr val="002060"/>
                </a:solidFill>
              </a:rPr>
              <a:t>R.Rabev</a:t>
            </a:r>
            <a:r>
              <a:rPr lang="fr-FR" sz="1200" dirty="0">
                <a:solidFill>
                  <a:srgbClr val="002060"/>
                </a:solidFill>
              </a:rPr>
              <a:t>., </a:t>
            </a:r>
            <a:r>
              <a:rPr lang="fr-FR" sz="1200" dirty="0" err="1">
                <a:solidFill>
                  <a:srgbClr val="002060"/>
                </a:solidFill>
              </a:rPr>
              <a:t>Prota</a:t>
            </a:r>
            <a:r>
              <a:rPr lang="fr-FR" sz="1200" dirty="0">
                <a:solidFill>
                  <a:srgbClr val="002060"/>
                </a:solidFill>
              </a:rPr>
              <a:t> </a:t>
            </a:r>
            <a:r>
              <a:rPr lang="fr-FR" sz="1200" dirty="0" err="1">
                <a:solidFill>
                  <a:srgbClr val="002060"/>
                </a:solidFill>
              </a:rPr>
              <a:t>database</a:t>
            </a:r>
            <a:r>
              <a:rPr lang="fr-FR" sz="1200" dirty="0">
                <a:solidFill>
                  <a:srgbClr val="002060"/>
                </a:solidFill>
              </a:rPr>
              <a:t>, </a:t>
            </a:r>
            <a:r>
              <a:rPr lang="fr-FR" sz="1200" dirty="0">
                <a:solidFill>
                  <a:srgbClr val="002060"/>
                </a:solidFill>
                <a:hlinkClick r:id="rId6"/>
              </a:rPr>
              <a:t>http://database.prota.org/dbtw-wpd/exec/dbtwpub.dll?AC=QBE_QUERY&amp;BU=http://database.prota.org/recherche.htm&amp;TN=PROTAB~1&amp;QB0=AND&amp;QF0=Species+Code&amp;QI0=Dalbergia+monticola&amp;RF=AfficherWeb</a:t>
            </a:r>
            <a:r>
              <a:rPr lang="fr-FR" sz="1200" dirty="0">
                <a:solidFill>
                  <a:srgbClr val="002060"/>
                </a:solidFill>
              </a:rPr>
              <a:t> </a:t>
            </a:r>
            <a:endParaRPr lang="fr-FR" sz="1200" i="1" dirty="0">
              <a:solidFill>
                <a:srgbClr val="002060"/>
              </a:solidFill>
            </a:endParaRPr>
          </a:p>
        </p:txBody>
      </p:sp>
      <p:sp>
        <p:nvSpPr>
          <p:cNvPr id="14" name="ZoneTexte 13"/>
          <p:cNvSpPr txBox="1"/>
          <p:nvPr/>
        </p:nvSpPr>
        <p:spPr>
          <a:xfrm>
            <a:off x="10047383" y="6004193"/>
            <a:ext cx="2049137" cy="553998"/>
          </a:xfrm>
          <a:prstGeom prst="rect">
            <a:avLst/>
          </a:prstGeom>
          <a:noFill/>
        </p:spPr>
        <p:txBody>
          <a:bodyPr wrap="square" rtlCol="0">
            <a:spAutoFit/>
          </a:bodyPr>
          <a:lstStyle/>
          <a:p>
            <a:pPr algn="ctr"/>
            <a:r>
              <a:rPr lang="fr-FR" sz="1000" dirty="0">
                <a:solidFill>
                  <a:srgbClr val="002060"/>
                </a:solidFill>
              </a:rPr>
              <a:t>Source : </a:t>
            </a:r>
            <a:r>
              <a:rPr lang="fr-FR" sz="1000" dirty="0">
                <a:solidFill>
                  <a:srgbClr val="002060"/>
                </a:solidFill>
                <a:hlinkClick r:id="rId7"/>
              </a:rPr>
              <a:t>http://www.arkive.org/dalbergia/dalbergia-monticola</a:t>
            </a:r>
            <a:r>
              <a:rPr lang="fr-FR" sz="1000" dirty="0" smtClean="0">
                <a:solidFill>
                  <a:srgbClr val="002060"/>
                </a:solidFill>
                <a:hlinkClick r:id="rId7"/>
              </a:rPr>
              <a:t>/</a:t>
            </a:r>
            <a:r>
              <a:rPr lang="fr-FR" sz="1000" dirty="0" smtClean="0">
                <a:solidFill>
                  <a:srgbClr val="002060"/>
                </a:solidFill>
              </a:rPr>
              <a:t> </a:t>
            </a:r>
            <a:endParaRPr lang="fr-FR" sz="1000" dirty="0">
              <a:solidFill>
                <a:srgbClr val="002060"/>
              </a:solidFill>
            </a:endParaRPr>
          </a:p>
        </p:txBody>
      </p:sp>
      <p:pic>
        <p:nvPicPr>
          <p:cNvPr id="15" name="Imag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49292" y="1102127"/>
            <a:ext cx="285750" cy="285750"/>
          </a:xfrm>
          <a:prstGeom prst="rect">
            <a:avLst/>
          </a:prstGeom>
        </p:spPr>
      </p:pic>
      <p:pic>
        <p:nvPicPr>
          <p:cNvPr id="16" name="Picture 2" descr="image00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5741" y="1032278"/>
            <a:ext cx="414281" cy="384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ZoneTexte 16"/>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25941709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206659" y="223993"/>
            <a:ext cx="447101" cy="265591"/>
          </a:xfrm>
        </p:spPr>
        <p:txBody>
          <a:bodyPr/>
          <a:lstStyle/>
          <a:p>
            <a:fld id="{814B13E8-1059-4FEE-952E-0153852B3488}" type="slidenum">
              <a:rPr lang="fr-FR" smtClean="0"/>
              <a:t>59</a:t>
            </a:fld>
            <a:endParaRPr lang="fr-FR"/>
          </a:p>
        </p:txBody>
      </p:sp>
      <p:sp>
        <p:nvSpPr>
          <p:cNvPr id="4" name="Rectangle 3"/>
          <p:cNvSpPr/>
          <p:nvPr/>
        </p:nvSpPr>
        <p:spPr>
          <a:xfrm>
            <a:off x="206659" y="625007"/>
            <a:ext cx="7080400" cy="369332"/>
          </a:xfrm>
          <a:prstGeom prst="rect">
            <a:avLst/>
          </a:prstGeom>
        </p:spPr>
        <p:txBody>
          <a:bodyPr wrap="none">
            <a:spAutoFit/>
          </a:bodyPr>
          <a:lstStyle/>
          <a:p>
            <a:r>
              <a:rPr lang="fr-FR" b="1" dirty="0">
                <a:solidFill>
                  <a:srgbClr val="008000"/>
                </a:solidFill>
              </a:rPr>
              <a:t>2.2. Les espèces de Dalbergia (bois de rose</a:t>
            </a:r>
            <a:r>
              <a:rPr lang="fr-FR" b="1" dirty="0" smtClean="0">
                <a:solidFill>
                  <a:srgbClr val="008000"/>
                </a:solidFill>
              </a:rPr>
              <a:t>) malgaches en danger (suite) </a:t>
            </a:r>
            <a:endParaRPr lang="fr-FR" dirty="0">
              <a:solidFill>
                <a:srgbClr val="008000"/>
              </a:solidFill>
            </a:endParaRPr>
          </a:p>
        </p:txBody>
      </p:sp>
      <p:sp>
        <p:nvSpPr>
          <p:cNvPr id="7" name="ZoneTexte 6"/>
          <p:cNvSpPr txBox="1"/>
          <p:nvPr/>
        </p:nvSpPr>
        <p:spPr>
          <a:xfrm>
            <a:off x="5475383" y="6318110"/>
            <a:ext cx="6639499" cy="461665"/>
          </a:xfrm>
          <a:prstGeom prst="rect">
            <a:avLst/>
          </a:prstGeom>
          <a:noFill/>
        </p:spPr>
        <p:txBody>
          <a:bodyPr wrap="square" rtlCol="0">
            <a:spAutoFit/>
          </a:bodyPr>
          <a:lstStyle/>
          <a:p>
            <a:pPr algn="ctr"/>
            <a:r>
              <a:rPr lang="fr-FR" sz="1200" b="1" i="1" dirty="0"/>
              <a:t>Dalbergia </a:t>
            </a:r>
            <a:r>
              <a:rPr lang="fr-FR" sz="1200" b="1" i="1" dirty="0" err="1"/>
              <a:t>monticola</a:t>
            </a:r>
            <a:r>
              <a:rPr lang="fr-FR" sz="1200" dirty="0"/>
              <a:t> : I</a:t>
            </a:r>
            <a:r>
              <a:rPr lang="fr-FR" sz="1200" dirty="0" smtClean="0"/>
              <a:t>. rameau </a:t>
            </a:r>
            <a:r>
              <a:rPr lang="fr-FR" sz="1200" dirty="0"/>
              <a:t>fleuri ; J, fleur, profil ; K, calice ouvert ; L, étendard ; M, carène ; N, </a:t>
            </a:r>
            <a:r>
              <a:rPr lang="fr-FR" sz="1200" i="1" dirty="0"/>
              <a:t>aile ; </a:t>
            </a:r>
            <a:r>
              <a:rPr lang="fr-FR" sz="1200" dirty="0"/>
              <a:t>O. androcée P, gynécée mon­trant les ovules ; Q, fruits. </a:t>
            </a:r>
            <a:r>
              <a:rPr lang="fr-FR" sz="1200" dirty="0" smtClean="0"/>
              <a:t> (</a:t>
            </a:r>
            <a:r>
              <a:rPr lang="fr-FR" sz="1200" dirty="0"/>
              <a:t>I</a:t>
            </a:r>
            <a:r>
              <a:rPr lang="fr-FR" sz="1200" dirty="0" smtClean="0"/>
              <a:t>-P</a:t>
            </a:r>
            <a:r>
              <a:rPr lang="fr-FR" sz="1200" dirty="0"/>
              <a:t>. </a:t>
            </a:r>
            <a:r>
              <a:rPr lang="fr-FR" sz="1200" i="1" dirty="0" err="1"/>
              <a:t>Coudreau</a:t>
            </a:r>
            <a:r>
              <a:rPr lang="fr-FR" sz="1200" i="1" dirty="0"/>
              <a:t> </a:t>
            </a:r>
            <a:r>
              <a:rPr lang="fr-FR" sz="1200" dirty="0"/>
              <a:t>23. P Q. </a:t>
            </a:r>
            <a:r>
              <a:rPr lang="fr-FR" sz="1200" i="1" dirty="0"/>
              <a:t>Lewis et al. 2140. P</a:t>
            </a:r>
            <a:r>
              <a:rPr lang="fr-FR" sz="1200" i="1" dirty="0" smtClean="0"/>
              <a:t>).</a:t>
            </a:r>
            <a:endParaRPr lang="fr-FR" sz="1200" dirty="0"/>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3960" y="1079653"/>
            <a:ext cx="6988040" cy="5238457"/>
          </a:xfrm>
          <a:prstGeom prst="rect">
            <a:avLst/>
          </a:prstGeom>
        </p:spPr>
      </p:pic>
      <p:sp>
        <p:nvSpPr>
          <p:cNvPr id="9" name="ZoneTexte 8"/>
          <p:cNvSpPr txBox="1"/>
          <p:nvPr/>
        </p:nvSpPr>
        <p:spPr>
          <a:xfrm>
            <a:off x="206659" y="1079653"/>
            <a:ext cx="6491596" cy="369332"/>
          </a:xfrm>
          <a:prstGeom prst="rect">
            <a:avLst/>
          </a:prstGeom>
          <a:noFill/>
        </p:spPr>
        <p:txBody>
          <a:bodyPr wrap="square" rtlCol="0">
            <a:spAutoFit/>
          </a:bodyPr>
          <a:lstStyle/>
          <a:p>
            <a:r>
              <a:rPr lang="fr-FR" dirty="0">
                <a:solidFill>
                  <a:srgbClr val="008000"/>
                </a:solidFill>
              </a:rPr>
              <a:t>2.2</a:t>
            </a:r>
            <a:r>
              <a:rPr lang="fr-FR" dirty="0" smtClean="0">
                <a:solidFill>
                  <a:srgbClr val="002060"/>
                </a:solidFill>
              </a:rPr>
              <a:t>.8) </a:t>
            </a:r>
            <a:r>
              <a:rPr lang="fr-FR" b="1" i="1" dirty="0">
                <a:solidFill>
                  <a:srgbClr val="002060"/>
                </a:solidFill>
              </a:rPr>
              <a:t>Dalbergia </a:t>
            </a:r>
            <a:r>
              <a:rPr lang="fr-FR" b="1" i="1" dirty="0" err="1" smtClean="0">
                <a:solidFill>
                  <a:srgbClr val="002060"/>
                </a:solidFill>
              </a:rPr>
              <a:t>monticola</a:t>
            </a:r>
            <a:r>
              <a:rPr lang="fr-FR" b="1" dirty="0" smtClean="0">
                <a:solidFill>
                  <a:srgbClr val="002060"/>
                </a:solidFill>
              </a:rPr>
              <a:t> </a:t>
            </a:r>
            <a:r>
              <a:rPr lang="fr-FR" dirty="0">
                <a:solidFill>
                  <a:srgbClr val="002060"/>
                </a:solidFill>
              </a:rPr>
              <a:t>Bosser &amp; </a:t>
            </a:r>
            <a:r>
              <a:rPr lang="fr-FR" dirty="0" err="1">
                <a:solidFill>
                  <a:srgbClr val="002060"/>
                </a:solidFill>
              </a:rPr>
              <a:t>R.Rabev</a:t>
            </a:r>
            <a:r>
              <a:rPr lang="fr-FR" dirty="0" smtClean="0">
                <a:solidFill>
                  <a:srgbClr val="002060"/>
                </a:solidFill>
              </a:rPr>
              <a:t>.</a:t>
            </a:r>
            <a:r>
              <a:rPr lang="fr-FR" i="1" dirty="0" smtClean="0">
                <a:solidFill>
                  <a:srgbClr val="002060"/>
                </a:solidFill>
              </a:rPr>
              <a:t> </a:t>
            </a:r>
            <a:r>
              <a:rPr lang="fr-FR" dirty="0" smtClean="0">
                <a:solidFill>
                  <a:srgbClr val="002060"/>
                </a:solidFill>
              </a:rPr>
              <a:t>(suite)</a:t>
            </a:r>
            <a:endParaRPr lang="fr-FR" i="1" dirty="0">
              <a:solidFill>
                <a:srgbClr val="002060"/>
              </a:solidFill>
            </a:endParaRPr>
          </a:p>
        </p:txBody>
      </p:sp>
      <p:sp>
        <p:nvSpPr>
          <p:cNvPr id="10" name="ZoneTexte 9"/>
          <p:cNvSpPr txBox="1"/>
          <p:nvPr/>
        </p:nvSpPr>
        <p:spPr>
          <a:xfrm>
            <a:off x="2010930" y="5795795"/>
            <a:ext cx="3503364" cy="646331"/>
          </a:xfrm>
          <a:prstGeom prst="rect">
            <a:avLst/>
          </a:prstGeom>
          <a:noFill/>
        </p:spPr>
        <p:txBody>
          <a:bodyPr wrap="square" rtlCol="0">
            <a:spAutoFit/>
          </a:bodyPr>
          <a:lstStyle/>
          <a:p>
            <a:pPr algn="ctr"/>
            <a:r>
              <a:rPr lang="fr-FR" sz="1200" i="1" dirty="0">
                <a:solidFill>
                  <a:srgbClr val="002060"/>
                </a:solidFill>
              </a:rPr>
              <a:t>1, rameau en fleurs ; 2, fleur ; 3, rameau en fruits.</a:t>
            </a:r>
            <a:br>
              <a:rPr lang="fr-FR" sz="1200" i="1" dirty="0">
                <a:solidFill>
                  <a:srgbClr val="002060"/>
                </a:solidFill>
              </a:rPr>
            </a:br>
            <a:r>
              <a:rPr lang="fr-FR" sz="1200" i="1" dirty="0">
                <a:solidFill>
                  <a:srgbClr val="002060"/>
                </a:solidFill>
              </a:rPr>
              <a:t>Redessiné et adapté par </a:t>
            </a:r>
            <a:r>
              <a:rPr lang="fr-FR" sz="1200" i="1" dirty="0" err="1">
                <a:solidFill>
                  <a:srgbClr val="002060"/>
                </a:solidFill>
              </a:rPr>
              <a:t>Iskak</a:t>
            </a:r>
            <a:r>
              <a:rPr lang="fr-FR" sz="1200" i="1" dirty="0">
                <a:solidFill>
                  <a:srgbClr val="002060"/>
                </a:solidFill>
              </a:rPr>
              <a:t> </a:t>
            </a:r>
            <a:r>
              <a:rPr lang="fr-FR" sz="1200" i="1" dirty="0" err="1" smtClean="0">
                <a:solidFill>
                  <a:srgbClr val="002060"/>
                </a:solidFill>
              </a:rPr>
              <a:t>Syamsudin</a:t>
            </a:r>
            <a:endParaRPr lang="fr-FR" sz="1200" i="1" dirty="0" smtClean="0">
              <a:solidFill>
                <a:srgbClr val="002060"/>
              </a:solidFill>
            </a:endParaRPr>
          </a:p>
          <a:p>
            <a:pPr algn="ctr"/>
            <a:r>
              <a:rPr lang="it-IT" sz="1200" dirty="0">
                <a:solidFill>
                  <a:srgbClr val="002060"/>
                </a:solidFill>
              </a:rPr>
              <a:t>Source : Prota </a:t>
            </a:r>
            <a:r>
              <a:rPr lang="it-IT" sz="1200" dirty="0" smtClean="0">
                <a:solidFill>
                  <a:srgbClr val="002060"/>
                </a:solidFill>
              </a:rPr>
              <a:t>database</a:t>
            </a:r>
            <a:endParaRPr lang="fr-FR" sz="1200" dirty="0">
              <a:solidFill>
                <a:srgbClr val="002060"/>
              </a:solidFill>
            </a:endParaRPr>
          </a:p>
        </p:txBody>
      </p:sp>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0381" y="1872569"/>
            <a:ext cx="2724462" cy="3923226"/>
          </a:xfrm>
          <a:prstGeom prst="rect">
            <a:avLst/>
          </a:prstGeom>
        </p:spPr>
      </p:pic>
      <p:pic>
        <p:nvPicPr>
          <p:cNvPr id="14" name="Imag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258" y="1646946"/>
            <a:ext cx="2230006" cy="4148849"/>
          </a:xfrm>
          <a:prstGeom prst="rect">
            <a:avLst/>
          </a:prstGeom>
        </p:spPr>
      </p:pic>
      <p:sp>
        <p:nvSpPr>
          <p:cNvPr id="15" name="ZoneTexte 14"/>
          <p:cNvSpPr txBox="1"/>
          <p:nvPr/>
        </p:nvSpPr>
        <p:spPr>
          <a:xfrm>
            <a:off x="282849" y="5783928"/>
            <a:ext cx="1728081" cy="646331"/>
          </a:xfrm>
          <a:prstGeom prst="rect">
            <a:avLst/>
          </a:prstGeom>
          <a:noFill/>
        </p:spPr>
        <p:txBody>
          <a:bodyPr wrap="square" rtlCol="0">
            <a:spAutoFit/>
          </a:bodyPr>
          <a:lstStyle/>
          <a:p>
            <a:pPr algn="ctr"/>
            <a:r>
              <a:rPr lang="it-IT" sz="1200" i="1" dirty="0">
                <a:solidFill>
                  <a:srgbClr val="002060"/>
                </a:solidFill>
              </a:rPr>
              <a:t>Dalbergia monticola </a:t>
            </a:r>
            <a:r>
              <a:rPr lang="it-IT" sz="1200" dirty="0" smtClean="0">
                <a:solidFill>
                  <a:srgbClr val="002060"/>
                </a:solidFill>
              </a:rPr>
              <a:t>Port de l’arbre. G</a:t>
            </a:r>
            <a:r>
              <a:rPr lang="it-IT" sz="1200" dirty="0">
                <a:solidFill>
                  <a:srgbClr val="002060"/>
                </a:solidFill>
              </a:rPr>
              <a:t>. </a:t>
            </a:r>
            <a:r>
              <a:rPr lang="it-IT" sz="1200" dirty="0" smtClean="0">
                <a:solidFill>
                  <a:srgbClr val="002060"/>
                </a:solidFill>
              </a:rPr>
              <a:t>Rakotovao</a:t>
            </a:r>
          </a:p>
          <a:p>
            <a:pPr algn="ctr"/>
            <a:r>
              <a:rPr lang="it-IT" sz="1200" dirty="0" smtClean="0">
                <a:solidFill>
                  <a:srgbClr val="002060"/>
                </a:solidFill>
              </a:rPr>
              <a:t>Source : Prota database</a:t>
            </a:r>
            <a:endParaRPr lang="fr-FR" sz="1200" dirty="0">
              <a:solidFill>
                <a:srgbClr val="002060"/>
              </a:solidFill>
            </a:endParaRPr>
          </a:p>
        </p:txBody>
      </p:sp>
      <p:sp>
        <p:nvSpPr>
          <p:cNvPr id="13" name="ZoneTexte 12"/>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32900544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355001" y="201057"/>
            <a:ext cx="916295" cy="346757"/>
          </a:xfrm>
        </p:spPr>
        <p:txBody>
          <a:bodyPr/>
          <a:lstStyle/>
          <a:p>
            <a:fld id="{814B13E8-1059-4FEE-952E-0153852B3488}" type="slidenum">
              <a:rPr lang="fr-FR" smtClean="0"/>
              <a:t>6</a:t>
            </a:fld>
            <a:endParaRPr lang="fr-FR" dirty="0"/>
          </a:p>
        </p:txBody>
      </p:sp>
      <p:sp>
        <p:nvSpPr>
          <p:cNvPr id="3" name="ZoneTexte 2"/>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4" name="Rectangle 1"/>
          <p:cNvSpPr>
            <a:spLocks noChangeArrowheads="1"/>
          </p:cNvSpPr>
          <p:nvPr/>
        </p:nvSpPr>
        <p:spPr bwMode="auto">
          <a:xfrm>
            <a:off x="227013" y="2717800"/>
            <a:ext cx="8066087"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Arial" panose="020B0604020202020204" pitchFamily="34" charset="0"/>
              <a:buNone/>
              <a:defRPr/>
            </a:pPr>
            <a:r>
              <a:rPr lang="fr-FR" altLang="fr-FR" sz="1800" dirty="0" smtClean="0">
                <a:solidFill>
                  <a:srgbClr val="FF0000"/>
                </a:solidFill>
                <a:latin typeface="+mn-lt"/>
              </a:rPr>
              <a:t>a) invasives</a:t>
            </a:r>
            <a:r>
              <a:rPr lang="fr-FR" altLang="fr-FR" sz="1800" dirty="0">
                <a:solidFill>
                  <a:srgbClr val="FF0000"/>
                </a:solidFill>
                <a:latin typeface="+mn-lt"/>
              </a:rPr>
              <a:t>, à éviter →</a:t>
            </a:r>
          </a:p>
          <a:p>
            <a:pPr algn="just" eaLnBrk="1" hangingPunct="1">
              <a:spcBef>
                <a:spcPct val="0"/>
              </a:spcBef>
              <a:buFontTx/>
              <a:buNone/>
              <a:defRPr/>
            </a:pPr>
            <a:endParaRPr lang="fr-FR" altLang="fr-FR" sz="1800" dirty="0">
              <a:solidFill>
                <a:srgbClr val="FF0000"/>
              </a:solidFill>
            </a:endParaRPr>
          </a:p>
          <a:p>
            <a:pPr algn="just" eaLnBrk="1" hangingPunct="1">
              <a:spcBef>
                <a:spcPct val="0"/>
              </a:spcBef>
              <a:buFont typeface="Arial" panose="020B0604020202020204" pitchFamily="34" charset="0"/>
              <a:buNone/>
              <a:defRPr/>
            </a:pPr>
            <a:r>
              <a:rPr lang="fr-FR" altLang="fr-FR" sz="1800" dirty="0" smtClean="0">
                <a:solidFill>
                  <a:srgbClr val="FF0000"/>
                </a:solidFill>
              </a:rPr>
              <a:t>b) toxiques</a:t>
            </a:r>
            <a:r>
              <a:rPr lang="fr-FR" altLang="fr-FR" sz="1800" dirty="0">
                <a:solidFill>
                  <a:srgbClr val="FF0000"/>
                </a:solidFill>
              </a:rPr>
              <a:t>, soit pour l’homme, soit pour les animaux →</a:t>
            </a:r>
            <a:endParaRPr lang="fr-FR" altLang="fr-FR" sz="1800" dirty="0">
              <a:solidFill>
                <a:srgbClr val="FF0000"/>
              </a:solidFill>
              <a:latin typeface="Arial" panose="020B0604020202020204" pitchFamily="34" charset="0"/>
            </a:endParaRPr>
          </a:p>
          <a:p>
            <a:pPr eaLnBrk="1" hangingPunct="1">
              <a:spcBef>
                <a:spcPct val="0"/>
              </a:spcBef>
              <a:buFontTx/>
              <a:buNone/>
              <a:defRPr/>
            </a:pPr>
            <a:endParaRPr lang="fr-FR" altLang="fr-FR" sz="1800" dirty="0">
              <a:solidFill>
                <a:srgbClr val="008000"/>
              </a:solidFill>
            </a:endParaRPr>
          </a:p>
          <a:p>
            <a:pPr eaLnBrk="1" hangingPunct="1">
              <a:spcBef>
                <a:spcPct val="0"/>
              </a:spcBef>
              <a:buFontTx/>
              <a:buNone/>
              <a:defRPr/>
            </a:pPr>
            <a:r>
              <a:rPr lang="fr-FR" altLang="fr-FR" sz="1800" dirty="0">
                <a:solidFill>
                  <a:srgbClr val="008000"/>
                </a:solidFill>
              </a:rPr>
              <a:t>c</a:t>
            </a:r>
            <a:r>
              <a:rPr lang="fr-FR" altLang="fr-FR" sz="1800" dirty="0" smtClean="0">
                <a:solidFill>
                  <a:srgbClr val="008000"/>
                </a:solidFill>
              </a:rPr>
              <a:t>) à </a:t>
            </a:r>
            <a:r>
              <a:rPr lang="fr-FR" altLang="fr-FR" sz="1800" dirty="0">
                <a:solidFill>
                  <a:srgbClr val="008000"/>
                </a:solidFill>
              </a:rPr>
              <a:t>pousse </a:t>
            </a:r>
            <a:r>
              <a:rPr lang="fr-FR" altLang="fr-FR" sz="1800" dirty="0" smtClean="0">
                <a:solidFill>
                  <a:srgbClr val="008000"/>
                </a:solidFill>
              </a:rPr>
              <a:t>rapide → </a:t>
            </a:r>
            <a:r>
              <a:rPr lang="fr-FR" altLang="fr-FR" sz="1800" b="1" dirty="0">
                <a:solidFill>
                  <a:srgbClr val="008000"/>
                </a:solidFill>
              </a:rPr>
              <a:t>↗</a:t>
            </a:r>
          </a:p>
          <a:p>
            <a:pPr eaLnBrk="1" hangingPunct="1">
              <a:spcBef>
                <a:spcPct val="0"/>
              </a:spcBef>
              <a:buFontTx/>
              <a:buNone/>
              <a:defRPr/>
            </a:pPr>
            <a:r>
              <a:rPr lang="fr-FR" altLang="fr-FR" sz="1800" dirty="0">
                <a:solidFill>
                  <a:srgbClr val="008000"/>
                </a:solidFill>
              </a:rPr>
              <a:t>d</a:t>
            </a:r>
            <a:r>
              <a:rPr lang="fr-FR" altLang="fr-FR" sz="1800" dirty="0" smtClean="0">
                <a:solidFill>
                  <a:srgbClr val="008000"/>
                </a:solidFill>
              </a:rPr>
              <a:t>) très </a:t>
            </a:r>
            <a:r>
              <a:rPr lang="fr-FR" altLang="fr-FR" sz="1800" dirty="0">
                <a:solidFill>
                  <a:srgbClr val="008000"/>
                </a:solidFill>
              </a:rPr>
              <a:t>utiles à l’homme par ce sigle → </a:t>
            </a:r>
            <a:r>
              <a:rPr lang="fr-FR" altLang="fr-FR" sz="3600" b="1" dirty="0">
                <a:solidFill>
                  <a:srgbClr val="008000"/>
                </a:solidFill>
              </a:rPr>
              <a:t>U</a:t>
            </a:r>
            <a:endParaRPr lang="fr-FR" altLang="fr-FR" sz="1800" b="1" dirty="0">
              <a:solidFill>
                <a:srgbClr val="008000"/>
              </a:solidFill>
            </a:endParaRPr>
          </a:p>
          <a:p>
            <a:pPr eaLnBrk="1" hangingPunct="1">
              <a:spcBef>
                <a:spcPct val="0"/>
              </a:spcBef>
              <a:buFontTx/>
              <a:buNone/>
              <a:defRPr/>
            </a:pPr>
            <a:r>
              <a:rPr lang="fr-FR" altLang="fr-FR" sz="1800" dirty="0">
                <a:solidFill>
                  <a:srgbClr val="008000"/>
                </a:solidFill>
              </a:rPr>
              <a:t>e</a:t>
            </a:r>
            <a:r>
              <a:rPr lang="fr-FR" altLang="fr-FR" sz="1800" dirty="0" smtClean="0">
                <a:solidFill>
                  <a:srgbClr val="008000"/>
                </a:solidFill>
              </a:rPr>
              <a:t>) sources de forts revenus ou plus-value → </a:t>
            </a:r>
            <a:r>
              <a:rPr lang="fr-FR" altLang="fr-FR" sz="1800" b="1" dirty="0" smtClean="0">
                <a:solidFill>
                  <a:srgbClr val="008000"/>
                </a:solidFill>
              </a:rPr>
              <a:t>$</a:t>
            </a:r>
            <a:endParaRPr lang="fr-FR" altLang="fr-FR" sz="1800" b="1" dirty="0">
              <a:solidFill>
                <a:srgbClr val="008000"/>
              </a:solidFill>
            </a:endParaRPr>
          </a:p>
          <a:p>
            <a:pPr eaLnBrk="1" hangingPunct="1">
              <a:spcBef>
                <a:spcPct val="0"/>
              </a:spcBef>
              <a:buFontTx/>
              <a:buNone/>
              <a:defRPr/>
            </a:pPr>
            <a:r>
              <a:rPr lang="fr-FR" altLang="fr-FR" sz="1800" dirty="0">
                <a:solidFill>
                  <a:srgbClr val="008000"/>
                </a:solidFill>
              </a:rPr>
              <a:t>f</a:t>
            </a:r>
            <a:r>
              <a:rPr lang="fr-FR" altLang="fr-FR" sz="1800" dirty="0" smtClean="0">
                <a:solidFill>
                  <a:srgbClr val="008000"/>
                </a:solidFill>
              </a:rPr>
              <a:t>) résistantes </a:t>
            </a:r>
            <a:r>
              <a:rPr lang="fr-FR" altLang="fr-FR" sz="1800" dirty="0">
                <a:solidFill>
                  <a:srgbClr val="008000"/>
                </a:solidFill>
              </a:rPr>
              <a:t>aux conditions arides, par ce sigle →</a:t>
            </a:r>
          </a:p>
          <a:p>
            <a:pPr eaLnBrk="1" hangingPunct="1">
              <a:spcBef>
                <a:spcPct val="0"/>
              </a:spcBef>
              <a:buFontTx/>
              <a:buNone/>
              <a:defRPr/>
            </a:pPr>
            <a:endParaRPr lang="fr-FR" altLang="fr-FR" sz="1800" dirty="0">
              <a:solidFill>
                <a:srgbClr val="008000"/>
              </a:solidFill>
            </a:endParaRPr>
          </a:p>
          <a:p>
            <a:pPr eaLnBrk="1" hangingPunct="1">
              <a:spcBef>
                <a:spcPct val="0"/>
              </a:spcBef>
              <a:buFontTx/>
              <a:buNone/>
              <a:defRPr/>
            </a:pPr>
            <a:r>
              <a:rPr lang="fr-FR" altLang="fr-FR" sz="1800" dirty="0">
                <a:solidFill>
                  <a:srgbClr val="008000"/>
                </a:solidFill>
              </a:rPr>
              <a:t>g</a:t>
            </a:r>
            <a:r>
              <a:rPr lang="fr-FR" altLang="fr-FR" sz="1800" dirty="0" smtClean="0">
                <a:solidFill>
                  <a:srgbClr val="008000"/>
                </a:solidFill>
              </a:rPr>
              <a:t>) résistantes </a:t>
            </a:r>
            <a:r>
              <a:rPr lang="fr-FR" altLang="fr-FR" sz="1800" dirty="0">
                <a:solidFill>
                  <a:srgbClr val="008000"/>
                </a:solidFill>
              </a:rPr>
              <a:t>aux conditions salines, par ce sigle →</a:t>
            </a:r>
          </a:p>
          <a:p>
            <a:pPr eaLnBrk="1" hangingPunct="1">
              <a:spcBef>
                <a:spcPct val="0"/>
              </a:spcBef>
              <a:buFontTx/>
              <a:buNone/>
              <a:defRPr/>
            </a:pPr>
            <a:endParaRPr lang="fr-FR" altLang="fr-FR" sz="1800" dirty="0">
              <a:solidFill>
                <a:srgbClr val="008000"/>
              </a:solidFill>
            </a:endParaRPr>
          </a:p>
          <a:p>
            <a:pPr eaLnBrk="1" hangingPunct="1">
              <a:spcBef>
                <a:spcPct val="0"/>
              </a:spcBef>
              <a:buFontTx/>
              <a:buNone/>
              <a:defRPr/>
            </a:pPr>
            <a:r>
              <a:rPr lang="fr-FR" altLang="fr-FR" sz="1800" dirty="0">
                <a:solidFill>
                  <a:srgbClr val="FF0000"/>
                </a:solidFill>
              </a:rPr>
              <a:t>h</a:t>
            </a:r>
            <a:r>
              <a:rPr lang="fr-FR" altLang="fr-FR" sz="1800" dirty="0" smtClean="0">
                <a:solidFill>
                  <a:srgbClr val="FF0000"/>
                </a:solidFill>
              </a:rPr>
              <a:t>) En </a:t>
            </a:r>
            <a:r>
              <a:rPr lang="fr-FR" altLang="fr-FR" sz="1800" dirty="0">
                <a:solidFill>
                  <a:srgbClr val="FF0000"/>
                </a:solidFill>
              </a:rPr>
              <a:t>danger critique d’extinction </a:t>
            </a:r>
            <a:r>
              <a:rPr lang="fr-FR" altLang="fr-FR" sz="1800" dirty="0" smtClean="0">
                <a:solidFill>
                  <a:srgbClr val="FF0000"/>
                </a:solidFill>
              </a:rPr>
              <a:t>→</a:t>
            </a:r>
          </a:p>
          <a:p>
            <a:pPr eaLnBrk="1" hangingPunct="1">
              <a:spcBef>
                <a:spcPct val="0"/>
              </a:spcBef>
              <a:buFontTx/>
              <a:buNone/>
              <a:defRPr/>
            </a:pPr>
            <a:r>
              <a:rPr lang="fr-FR" sz="1800" dirty="0">
                <a:solidFill>
                  <a:srgbClr val="FF0000"/>
                </a:solidFill>
              </a:rPr>
              <a:t>i) vulnérables (ou </a:t>
            </a:r>
            <a:r>
              <a:rPr lang="fr-FR" sz="1800" i="1" dirty="0">
                <a:solidFill>
                  <a:srgbClr val="FF0000"/>
                </a:solidFill>
              </a:rPr>
              <a:t>préoccupante</a:t>
            </a:r>
            <a:r>
              <a:rPr lang="fr-FR" sz="1800" dirty="0">
                <a:solidFill>
                  <a:srgbClr val="FF0000"/>
                </a:solidFill>
              </a:rPr>
              <a:t>) </a:t>
            </a:r>
            <a:r>
              <a:rPr lang="fr-FR" altLang="fr-FR" sz="1800" dirty="0">
                <a:solidFill>
                  <a:srgbClr val="FF0000"/>
                </a:solidFill>
              </a:rPr>
              <a:t>→</a:t>
            </a:r>
          </a:p>
        </p:txBody>
      </p:sp>
      <p:sp>
        <p:nvSpPr>
          <p:cNvPr id="5" name="Rectangle 5"/>
          <p:cNvSpPr>
            <a:spLocks noChangeArrowheads="1"/>
          </p:cNvSpPr>
          <p:nvPr/>
        </p:nvSpPr>
        <p:spPr bwMode="auto">
          <a:xfrm>
            <a:off x="146050" y="765175"/>
            <a:ext cx="11531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dirty="0">
                <a:solidFill>
                  <a:srgbClr val="FF0000"/>
                </a:solidFill>
                <a:latin typeface="Arial" panose="020B0604020202020204" pitchFamily="34" charset="0"/>
              </a:rPr>
              <a:t>0bis) </a:t>
            </a:r>
            <a:r>
              <a:rPr lang="fr-FR" altLang="fr-FR" sz="1800" u="sng" dirty="0">
                <a:solidFill>
                  <a:srgbClr val="FF0000"/>
                </a:solidFill>
                <a:latin typeface="Arial" panose="020B0604020202020204" pitchFamily="34" charset="0"/>
              </a:rPr>
              <a:t>Avertissements</a:t>
            </a:r>
            <a:r>
              <a:rPr lang="fr-FR" altLang="fr-FR" sz="1800" dirty="0">
                <a:solidFill>
                  <a:srgbClr val="FF0000"/>
                </a:solidFill>
                <a:latin typeface="Arial" panose="020B0604020202020204" pitchFamily="34" charset="0"/>
              </a:rPr>
              <a:t>  :</a:t>
            </a:r>
          </a:p>
          <a:p>
            <a:pPr algn="just" eaLnBrk="1" hangingPunct="1">
              <a:spcBef>
                <a:spcPct val="0"/>
              </a:spcBef>
              <a:buFontTx/>
              <a:buNone/>
            </a:pPr>
            <a:endParaRPr lang="fr-FR" altLang="fr-FR" sz="1800" dirty="0">
              <a:solidFill>
                <a:srgbClr val="FF0000"/>
              </a:solidFill>
              <a:latin typeface="Arial" panose="020B0604020202020204" pitchFamily="34" charset="0"/>
            </a:endParaRPr>
          </a:p>
          <a:p>
            <a:pPr algn="just" eaLnBrk="1" hangingPunct="1">
              <a:spcBef>
                <a:spcPct val="0"/>
              </a:spcBef>
            </a:pPr>
            <a:r>
              <a:rPr lang="fr-FR" altLang="fr-FR" sz="1800" dirty="0">
                <a:solidFill>
                  <a:srgbClr val="FF0000"/>
                </a:solidFill>
                <a:latin typeface="Arial" panose="020B0604020202020204" pitchFamily="34" charset="0"/>
              </a:rPr>
              <a:t> Les scores indiqués, pour chaque plante, pour leur taux « d’</a:t>
            </a:r>
            <a:r>
              <a:rPr lang="fr-FR" altLang="fr-FR" sz="1800" dirty="0" err="1">
                <a:solidFill>
                  <a:srgbClr val="FF0000"/>
                </a:solidFill>
                <a:latin typeface="Arial" panose="020B0604020202020204" pitchFamily="34" charset="0"/>
              </a:rPr>
              <a:t>invasivité</a:t>
            </a:r>
            <a:r>
              <a:rPr lang="fr-FR" altLang="fr-FR" sz="1800" dirty="0">
                <a:solidFill>
                  <a:srgbClr val="FF0000"/>
                </a:solidFill>
                <a:latin typeface="Arial" panose="020B0604020202020204" pitchFamily="34" charset="0"/>
              </a:rPr>
              <a:t> », sont ceux fournis par la « base de données PIER des plantes invasives du Pacifique » (</a:t>
            </a:r>
            <a:r>
              <a:rPr lang="en-US" altLang="fr-FR" sz="1800" dirty="0">
                <a:solidFill>
                  <a:srgbClr val="FF0000"/>
                </a:solidFill>
                <a:latin typeface="Arial" panose="020B0604020202020204" pitchFamily="34" charset="0"/>
              </a:rPr>
              <a:t>Pacific Island Ecosystems at Risk (PIER) _ Plant threats to Pacific ecosystems _)</a:t>
            </a:r>
            <a:r>
              <a:rPr lang="fr-FR" altLang="fr-FR" sz="1800" dirty="0">
                <a:solidFill>
                  <a:srgbClr val="FF0000"/>
                </a:solidFill>
                <a:latin typeface="Arial" panose="020B0604020202020204" pitchFamily="34" charset="0"/>
              </a:rPr>
              <a:t> : </a:t>
            </a:r>
            <a:r>
              <a:rPr lang="fr-FR" altLang="fr-FR" sz="1800" dirty="0">
                <a:solidFill>
                  <a:srgbClr val="FF0000"/>
                </a:solidFill>
                <a:latin typeface="Arial" panose="020B0604020202020204" pitchFamily="34" charset="0"/>
                <a:hlinkClick r:id="rId2"/>
              </a:rPr>
              <a:t>http://www.hear.org/</a:t>
            </a:r>
            <a:r>
              <a:rPr lang="fr-FR" altLang="fr-FR" sz="1800" dirty="0">
                <a:solidFill>
                  <a:srgbClr val="FF0000"/>
                </a:solidFill>
                <a:latin typeface="Arial" panose="020B0604020202020204" pitchFamily="34" charset="0"/>
              </a:rPr>
              <a:t>. Dans certains cas, le score d’une plante n’est pas indiqué parce que la base PIER ne lui a donné aucun score. </a:t>
            </a:r>
            <a:r>
              <a:rPr lang="fr-FR" altLang="fr-FR" sz="1800" dirty="0">
                <a:solidFill>
                  <a:srgbClr val="FF0000"/>
                </a:solidFill>
              </a:rPr>
              <a:t>Par ce sigle, nous indiquerons les plantes  : </a:t>
            </a:r>
            <a:endParaRPr lang="fr-FR" altLang="fr-FR" sz="1800" dirty="0">
              <a:solidFill>
                <a:srgbClr val="FF0000"/>
              </a:solidFill>
              <a:latin typeface="Arial" panose="020B0604020202020204" pitchFamily="34" charset="0"/>
            </a:endParaRPr>
          </a:p>
        </p:txBody>
      </p:sp>
      <p:pic>
        <p:nvPicPr>
          <p:cNvPr id="6" name="Image 10" descr="logo aride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1425" y="4589463"/>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11" descr="logo salinisation2_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24450" y="5310188"/>
            <a:ext cx="5143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 descr="C:\Users\LISAN\Pictures\Plantes fourragères\logo invasive plants5_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9375" y="267895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toxic-2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6100" y="3309938"/>
            <a:ext cx="285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6013" y="6053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598863" y="6326188"/>
            <a:ext cx="3619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3"/>
          <p:cNvSpPr>
            <a:spLocks noChangeArrowheads="1"/>
          </p:cNvSpPr>
          <p:nvPr/>
        </p:nvSpPr>
        <p:spPr bwMode="auto">
          <a:xfrm>
            <a:off x="5932488" y="3197225"/>
            <a:ext cx="4556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sz="3200">
                <a:solidFill>
                  <a:srgbClr val="FF0000"/>
                </a:solidFill>
                <a:sym typeface="Wingdings" panose="05000000000000000000" pitchFamily="2" charset="2"/>
              </a:rPr>
              <a:t></a:t>
            </a:r>
            <a:endParaRPr lang="fr-FR" altLang="fr-FR" sz="3200"/>
          </a:p>
        </p:txBody>
      </p:sp>
      <p:pic>
        <p:nvPicPr>
          <p:cNvPr id="13" name="Imag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03600" y="2662032"/>
            <a:ext cx="504825" cy="504825"/>
          </a:xfrm>
          <a:prstGeom prst="rect">
            <a:avLst/>
          </a:prstGeom>
        </p:spPr>
      </p:pic>
      <p:pic>
        <p:nvPicPr>
          <p:cNvPr id="14" name="Imag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38433" y="2629834"/>
            <a:ext cx="590550" cy="647700"/>
          </a:xfrm>
          <a:prstGeom prst="rect">
            <a:avLst/>
          </a:prstGeom>
        </p:spPr>
      </p:pic>
      <p:pic>
        <p:nvPicPr>
          <p:cNvPr id="15" name="Imag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64488" y="2493963"/>
            <a:ext cx="676275" cy="695325"/>
          </a:xfrm>
          <a:prstGeom prst="rect">
            <a:avLst/>
          </a:prstGeom>
        </p:spPr>
      </p:pic>
      <p:pic>
        <p:nvPicPr>
          <p:cNvPr id="16" name="Imag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53295" y="2662032"/>
            <a:ext cx="498269" cy="522575"/>
          </a:xfrm>
          <a:prstGeom prst="rect">
            <a:avLst/>
          </a:prstGeom>
        </p:spPr>
      </p:pic>
      <p:sp>
        <p:nvSpPr>
          <p:cNvPr id="17" name="Rectangle 16"/>
          <p:cNvSpPr/>
          <p:nvPr/>
        </p:nvSpPr>
        <p:spPr>
          <a:xfrm>
            <a:off x="7053317" y="2533134"/>
            <a:ext cx="2415726" cy="369332"/>
          </a:xfrm>
          <a:prstGeom prst="rect">
            <a:avLst/>
          </a:prstGeom>
        </p:spPr>
        <p:txBody>
          <a:bodyPr wrap="none">
            <a:spAutoFit/>
          </a:bodyPr>
          <a:lstStyle/>
          <a:p>
            <a:r>
              <a:rPr lang="fr-FR" altLang="fr-FR" dirty="0">
                <a:solidFill>
                  <a:srgbClr val="008000"/>
                </a:solidFill>
              </a:rPr>
              <a:t>j</a:t>
            </a:r>
            <a:r>
              <a:rPr lang="fr-FR" altLang="fr-FR" dirty="0" smtClean="0">
                <a:solidFill>
                  <a:srgbClr val="008000"/>
                </a:solidFill>
              </a:rPr>
              <a:t>) Usages médicinaux </a:t>
            </a:r>
            <a:r>
              <a:rPr lang="fr-FR" altLang="fr-FR" dirty="0">
                <a:solidFill>
                  <a:srgbClr val="008000"/>
                </a:solidFill>
              </a:rPr>
              <a:t>→</a:t>
            </a:r>
            <a:endParaRPr lang="fr-FR" dirty="0"/>
          </a:p>
        </p:txBody>
      </p:sp>
      <p:pic>
        <p:nvPicPr>
          <p:cNvPr id="18" name="Picture 2" descr="medicament2_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18274" y="2418556"/>
            <a:ext cx="437822" cy="483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fruitsLogo9_s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618830" y="3040416"/>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descr="fourrage2_s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261547" y="3504349"/>
            <a:ext cx="333375" cy="403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7108961" y="3052960"/>
            <a:ext cx="2368277" cy="369332"/>
          </a:xfrm>
          <a:prstGeom prst="rect">
            <a:avLst/>
          </a:prstGeom>
        </p:spPr>
        <p:txBody>
          <a:bodyPr wrap="none">
            <a:spAutoFit/>
          </a:bodyPr>
          <a:lstStyle/>
          <a:p>
            <a:r>
              <a:rPr lang="fr-FR" altLang="fr-FR" dirty="0" smtClean="0">
                <a:solidFill>
                  <a:srgbClr val="008000"/>
                </a:solidFill>
              </a:rPr>
              <a:t>k) Fruits comestibles →</a:t>
            </a:r>
            <a:endParaRPr lang="fr-FR" dirty="0"/>
          </a:p>
        </p:txBody>
      </p:sp>
      <p:sp>
        <p:nvSpPr>
          <p:cNvPr id="22" name="Rectangle 21"/>
          <p:cNvSpPr/>
          <p:nvPr/>
        </p:nvSpPr>
        <p:spPr>
          <a:xfrm>
            <a:off x="7078816" y="3538758"/>
            <a:ext cx="3182731" cy="369332"/>
          </a:xfrm>
          <a:prstGeom prst="rect">
            <a:avLst/>
          </a:prstGeom>
        </p:spPr>
        <p:txBody>
          <a:bodyPr wrap="none">
            <a:spAutoFit/>
          </a:bodyPr>
          <a:lstStyle/>
          <a:p>
            <a:r>
              <a:rPr lang="fr-FR" altLang="fr-FR" dirty="0" smtClean="0">
                <a:solidFill>
                  <a:srgbClr val="008000"/>
                </a:solidFill>
              </a:rPr>
              <a:t>l) Utilisation comme fourrage →</a:t>
            </a:r>
            <a:endParaRPr lang="fr-FR" dirty="0"/>
          </a:p>
        </p:txBody>
      </p:sp>
      <p:sp>
        <p:nvSpPr>
          <p:cNvPr id="23" name="ZoneTexte 22"/>
          <p:cNvSpPr txBox="1"/>
          <p:nvPr/>
        </p:nvSpPr>
        <p:spPr>
          <a:xfrm>
            <a:off x="7004722" y="3963858"/>
            <a:ext cx="3165254" cy="369332"/>
          </a:xfrm>
          <a:prstGeom prst="rect">
            <a:avLst/>
          </a:prstGeom>
          <a:noFill/>
        </p:spPr>
        <p:txBody>
          <a:bodyPr wrap="square" rtlCol="0">
            <a:spAutoFit/>
          </a:bodyPr>
          <a:lstStyle/>
          <a:p>
            <a:r>
              <a:rPr lang="fr-FR" dirty="0" smtClean="0">
                <a:solidFill>
                  <a:srgbClr val="008000"/>
                </a:solidFill>
              </a:rPr>
              <a:t>m) Culture facile </a:t>
            </a:r>
            <a:r>
              <a:rPr lang="fr-FR" altLang="fr-FR" dirty="0">
                <a:solidFill>
                  <a:srgbClr val="008000"/>
                </a:solidFill>
              </a:rPr>
              <a:t>→</a:t>
            </a:r>
            <a:endParaRPr lang="fr-FR" dirty="0">
              <a:solidFill>
                <a:srgbClr val="008000"/>
              </a:solidFill>
            </a:endParaRPr>
          </a:p>
        </p:txBody>
      </p:sp>
      <p:pic>
        <p:nvPicPr>
          <p:cNvPr id="24" name="Image 2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201868" y="3963858"/>
            <a:ext cx="533400" cy="342900"/>
          </a:xfrm>
          <a:prstGeom prst="rect">
            <a:avLst/>
          </a:prstGeom>
        </p:spPr>
      </p:pic>
      <p:sp>
        <p:nvSpPr>
          <p:cNvPr id="25" name="ZoneTexte 24"/>
          <p:cNvSpPr txBox="1"/>
          <p:nvPr/>
        </p:nvSpPr>
        <p:spPr>
          <a:xfrm>
            <a:off x="7028906" y="4451536"/>
            <a:ext cx="3393195" cy="369332"/>
          </a:xfrm>
          <a:prstGeom prst="rect">
            <a:avLst/>
          </a:prstGeom>
          <a:noFill/>
        </p:spPr>
        <p:txBody>
          <a:bodyPr wrap="square" rtlCol="0">
            <a:spAutoFit/>
          </a:bodyPr>
          <a:lstStyle/>
          <a:p>
            <a:r>
              <a:rPr lang="fr-FR" dirty="0">
                <a:solidFill>
                  <a:srgbClr val="008000"/>
                </a:solidFill>
              </a:rPr>
              <a:t>n</a:t>
            </a:r>
            <a:r>
              <a:rPr lang="fr-FR" dirty="0" smtClean="0">
                <a:solidFill>
                  <a:srgbClr val="008000"/>
                </a:solidFill>
              </a:rPr>
              <a:t>) Culture difficile ou délicate </a:t>
            </a:r>
            <a:r>
              <a:rPr lang="fr-FR" altLang="fr-FR" dirty="0">
                <a:solidFill>
                  <a:srgbClr val="008000"/>
                </a:solidFill>
              </a:rPr>
              <a:t>→</a:t>
            </a:r>
            <a:endParaRPr lang="fr-FR" dirty="0">
              <a:solidFill>
                <a:srgbClr val="008000"/>
              </a:solidFill>
            </a:endParaRPr>
          </a:p>
        </p:txBody>
      </p:sp>
      <p:pic>
        <p:nvPicPr>
          <p:cNvPr id="26" name="Image 2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56654" y="4344522"/>
            <a:ext cx="462774" cy="447846"/>
          </a:xfrm>
          <a:prstGeom prst="rect">
            <a:avLst/>
          </a:prstGeom>
        </p:spPr>
      </p:pic>
      <p:pic>
        <p:nvPicPr>
          <p:cNvPr id="27" name="Image 2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807352" y="4926390"/>
            <a:ext cx="587013" cy="312241"/>
          </a:xfrm>
          <a:prstGeom prst="rect">
            <a:avLst/>
          </a:prstGeom>
        </p:spPr>
      </p:pic>
      <p:sp>
        <p:nvSpPr>
          <p:cNvPr id="28" name="ZoneTexte 27"/>
          <p:cNvSpPr txBox="1"/>
          <p:nvPr/>
        </p:nvSpPr>
        <p:spPr>
          <a:xfrm>
            <a:off x="7014519" y="4954890"/>
            <a:ext cx="4206945" cy="646331"/>
          </a:xfrm>
          <a:prstGeom prst="rect">
            <a:avLst/>
          </a:prstGeom>
          <a:noFill/>
        </p:spPr>
        <p:txBody>
          <a:bodyPr wrap="square" rtlCol="0">
            <a:spAutoFit/>
          </a:bodyPr>
          <a:lstStyle/>
          <a:p>
            <a:r>
              <a:rPr lang="fr-FR" dirty="0">
                <a:solidFill>
                  <a:srgbClr val="008000"/>
                </a:solidFill>
              </a:rPr>
              <a:t>o</a:t>
            </a:r>
            <a:r>
              <a:rPr lang="fr-FR" dirty="0" smtClean="0">
                <a:solidFill>
                  <a:srgbClr val="008000"/>
                </a:solidFill>
              </a:rPr>
              <a:t>) Culture sol gorgé d’eau </a:t>
            </a:r>
            <a:r>
              <a:rPr lang="fr-FR" altLang="fr-FR" dirty="0" smtClean="0">
                <a:solidFill>
                  <a:srgbClr val="008000"/>
                </a:solidFill>
              </a:rPr>
              <a:t>→</a:t>
            </a:r>
          </a:p>
          <a:p>
            <a:r>
              <a:rPr lang="fr-FR" dirty="0" smtClean="0">
                <a:solidFill>
                  <a:srgbClr val="008000"/>
                </a:solidFill>
              </a:rPr>
              <a:t>   Ou milieu aquatique / plante aquatique </a:t>
            </a:r>
            <a:endParaRPr lang="fr-FR" dirty="0">
              <a:solidFill>
                <a:srgbClr val="008000"/>
              </a:solidFill>
            </a:endParaRPr>
          </a:p>
        </p:txBody>
      </p:sp>
      <p:pic>
        <p:nvPicPr>
          <p:cNvPr id="29" name="Image 2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776140" y="4815879"/>
            <a:ext cx="476250" cy="476250"/>
          </a:xfrm>
          <a:prstGeom prst="rect">
            <a:avLst/>
          </a:prstGeom>
        </p:spPr>
      </p:pic>
      <p:pic>
        <p:nvPicPr>
          <p:cNvPr id="30" name="Image 2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320211" y="2513366"/>
            <a:ext cx="447675" cy="695325"/>
          </a:xfrm>
          <a:prstGeom prst="rect">
            <a:avLst/>
          </a:prstGeom>
        </p:spPr>
      </p:pic>
      <p:pic>
        <p:nvPicPr>
          <p:cNvPr id="31" name="Picture 2" descr="image00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780755" y="6195153"/>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 descr="image00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807352" y="5653789"/>
            <a:ext cx="3429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ZoneTexte 32"/>
          <p:cNvSpPr txBox="1"/>
          <p:nvPr/>
        </p:nvSpPr>
        <p:spPr>
          <a:xfrm>
            <a:off x="7108961" y="5713521"/>
            <a:ext cx="3485961" cy="369332"/>
          </a:xfrm>
          <a:prstGeom prst="rect">
            <a:avLst/>
          </a:prstGeom>
          <a:noFill/>
        </p:spPr>
        <p:txBody>
          <a:bodyPr wrap="square" rtlCol="0">
            <a:spAutoFit/>
          </a:bodyPr>
          <a:lstStyle/>
          <a:p>
            <a:r>
              <a:rPr lang="fr-FR" dirty="0" smtClean="0">
                <a:solidFill>
                  <a:srgbClr val="008000"/>
                </a:solidFill>
              </a:rPr>
              <a:t>p) Bois de construction </a:t>
            </a:r>
            <a:r>
              <a:rPr lang="fr-FR" altLang="fr-FR" dirty="0">
                <a:solidFill>
                  <a:srgbClr val="008000"/>
                </a:solidFill>
              </a:rPr>
              <a:t>→</a:t>
            </a:r>
            <a:endParaRPr lang="fr-FR" dirty="0">
              <a:solidFill>
                <a:srgbClr val="008000"/>
              </a:solidFill>
            </a:endParaRPr>
          </a:p>
        </p:txBody>
      </p:sp>
      <p:sp>
        <p:nvSpPr>
          <p:cNvPr id="34" name="ZoneTexte 33"/>
          <p:cNvSpPr txBox="1"/>
          <p:nvPr/>
        </p:nvSpPr>
        <p:spPr>
          <a:xfrm>
            <a:off x="7086542" y="6209733"/>
            <a:ext cx="3485961" cy="369332"/>
          </a:xfrm>
          <a:prstGeom prst="rect">
            <a:avLst/>
          </a:prstGeom>
          <a:noFill/>
        </p:spPr>
        <p:txBody>
          <a:bodyPr wrap="square" rtlCol="0">
            <a:spAutoFit/>
          </a:bodyPr>
          <a:lstStyle/>
          <a:p>
            <a:r>
              <a:rPr lang="fr-FR" dirty="0">
                <a:solidFill>
                  <a:srgbClr val="008000"/>
                </a:solidFill>
              </a:rPr>
              <a:t>q</a:t>
            </a:r>
            <a:r>
              <a:rPr lang="fr-FR" dirty="0" smtClean="0">
                <a:solidFill>
                  <a:srgbClr val="008000"/>
                </a:solidFill>
              </a:rPr>
              <a:t>) Bois de menuiserie </a:t>
            </a:r>
            <a:r>
              <a:rPr lang="fr-FR" altLang="fr-FR" dirty="0" smtClean="0">
                <a:solidFill>
                  <a:srgbClr val="008000"/>
                </a:solidFill>
              </a:rPr>
              <a:t>→</a:t>
            </a:r>
            <a:endParaRPr lang="fr-FR" dirty="0">
              <a:solidFill>
                <a:srgbClr val="008000"/>
              </a:solidFill>
            </a:endParaRPr>
          </a:p>
        </p:txBody>
      </p:sp>
    </p:spTree>
    <p:extLst>
      <p:ext uri="{BB962C8B-B14F-4D97-AF65-F5344CB8AC3E}">
        <p14:creationId xmlns:p14="http://schemas.microsoft.com/office/powerpoint/2010/main" val="11979721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206659" y="162045"/>
            <a:ext cx="552595" cy="265206"/>
          </a:xfrm>
        </p:spPr>
        <p:txBody>
          <a:bodyPr/>
          <a:lstStyle/>
          <a:p>
            <a:fld id="{814B13E8-1059-4FEE-952E-0153852B3488}" type="slidenum">
              <a:rPr lang="fr-FR" smtClean="0"/>
              <a:t>60</a:t>
            </a:fld>
            <a:endParaRPr lang="fr-FR" dirty="0"/>
          </a:p>
        </p:txBody>
      </p:sp>
      <p:sp>
        <p:nvSpPr>
          <p:cNvPr id="4" name="Rectangle 3"/>
          <p:cNvSpPr/>
          <p:nvPr/>
        </p:nvSpPr>
        <p:spPr>
          <a:xfrm>
            <a:off x="206659" y="578252"/>
            <a:ext cx="7080400" cy="369332"/>
          </a:xfrm>
          <a:prstGeom prst="rect">
            <a:avLst/>
          </a:prstGeom>
        </p:spPr>
        <p:txBody>
          <a:bodyPr wrap="none">
            <a:spAutoFit/>
          </a:bodyPr>
          <a:lstStyle/>
          <a:p>
            <a:r>
              <a:rPr lang="fr-FR" b="1" dirty="0">
                <a:solidFill>
                  <a:srgbClr val="008000"/>
                </a:solidFill>
              </a:rPr>
              <a:t>2.2. Les espèces de Dalbergia (bois de rose</a:t>
            </a:r>
            <a:r>
              <a:rPr lang="fr-FR" b="1" dirty="0" smtClean="0">
                <a:solidFill>
                  <a:srgbClr val="008000"/>
                </a:solidFill>
              </a:rPr>
              <a:t>) malgaches en danger (suite) </a:t>
            </a:r>
            <a:endParaRPr lang="fr-FR" dirty="0">
              <a:solidFill>
                <a:srgbClr val="008000"/>
              </a:solidFill>
            </a:endParaRPr>
          </a:p>
        </p:txBody>
      </p:sp>
      <p:sp>
        <p:nvSpPr>
          <p:cNvPr id="6" name="ZoneTexte 5"/>
          <p:cNvSpPr txBox="1"/>
          <p:nvPr/>
        </p:nvSpPr>
        <p:spPr>
          <a:xfrm>
            <a:off x="206659" y="1079653"/>
            <a:ext cx="6491596" cy="369332"/>
          </a:xfrm>
          <a:prstGeom prst="rect">
            <a:avLst/>
          </a:prstGeom>
          <a:noFill/>
        </p:spPr>
        <p:txBody>
          <a:bodyPr wrap="square" rtlCol="0">
            <a:spAutoFit/>
          </a:bodyPr>
          <a:lstStyle/>
          <a:p>
            <a:r>
              <a:rPr lang="fr-FR" dirty="0">
                <a:solidFill>
                  <a:srgbClr val="008000"/>
                </a:solidFill>
              </a:rPr>
              <a:t>2.2</a:t>
            </a:r>
            <a:r>
              <a:rPr lang="fr-FR" dirty="0" smtClean="0">
                <a:solidFill>
                  <a:srgbClr val="002060"/>
                </a:solidFill>
              </a:rPr>
              <a:t>.9) </a:t>
            </a:r>
            <a:r>
              <a:rPr lang="fr-FR" b="1" i="1" dirty="0">
                <a:solidFill>
                  <a:srgbClr val="002060"/>
                </a:solidFill>
              </a:rPr>
              <a:t>Dalbergia </a:t>
            </a:r>
            <a:r>
              <a:rPr lang="fr-FR" b="1" i="1" dirty="0" err="1" smtClean="0">
                <a:solidFill>
                  <a:srgbClr val="002060"/>
                </a:solidFill>
              </a:rPr>
              <a:t>normandii</a:t>
            </a:r>
            <a:r>
              <a:rPr lang="fr-FR" b="1" i="1" dirty="0" smtClean="0">
                <a:solidFill>
                  <a:srgbClr val="002060"/>
                </a:solidFill>
              </a:rPr>
              <a:t> </a:t>
            </a:r>
            <a:r>
              <a:rPr lang="fr-FR" dirty="0">
                <a:solidFill>
                  <a:srgbClr val="002060"/>
                </a:solidFill>
              </a:rPr>
              <a:t>Bosser &amp; Rabevohitra</a:t>
            </a:r>
            <a:endParaRPr lang="fr-FR" i="1" dirty="0">
              <a:solidFill>
                <a:srgbClr val="002060"/>
              </a:solidFill>
            </a:endParaRPr>
          </a:p>
        </p:txBody>
      </p:sp>
      <p:pic>
        <p:nvPicPr>
          <p:cNvPr id="5122" name="Picture 2" descr="Dalbergia normandii_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2787" y="1681047"/>
            <a:ext cx="2711902" cy="1598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648241" y="3279366"/>
            <a:ext cx="3260994" cy="1938992"/>
          </a:xfrm>
          <a:prstGeom prst="rect">
            <a:avLst/>
          </a:prstGeom>
        </p:spPr>
        <p:txBody>
          <a:bodyPr wrap="square">
            <a:spAutoFit/>
          </a:bodyPr>
          <a:lstStyle/>
          <a:p>
            <a:pPr algn="just"/>
            <a:r>
              <a:rPr lang="fr-FR" sz="1200"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Dalbergia </a:t>
            </a:r>
            <a:r>
              <a:rPr lang="fr-FR" sz="1200" i="1"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normandii</a:t>
            </a:r>
            <a:r>
              <a:rPr lang="fr-FR" sz="1200"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fr-FR" sz="1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a:t>
            </a:r>
            <a:r>
              <a:rPr lang="fr-FR" sz="12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Missouri </a:t>
            </a:r>
            <a:r>
              <a:rPr lang="fr-FR" sz="1200" dirty="0" err="1"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Botanical</a:t>
            </a:r>
            <a:r>
              <a:rPr lang="fr-FR" sz="12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 Garden). Note : sur </a:t>
            </a:r>
            <a:r>
              <a:rPr lang="fr-FR" sz="1200" dirty="0" smtClean="0">
                <a:solidFill>
                  <a:srgbClr val="002060"/>
                </a:solidFill>
              </a:rPr>
              <a:t>un </a:t>
            </a:r>
            <a:r>
              <a:rPr lang="fr-FR" sz="1200" dirty="0">
                <a:solidFill>
                  <a:srgbClr val="002060"/>
                </a:solidFill>
              </a:rPr>
              <a:t>panneau du </a:t>
            </a:r>
            <a:r>
              <a:rPr lang="fr-FR" sz="1200" i="1" dirty="0">
                <a:solidFill>
                  <a:srgbClr val="002060"/>
                </a:solidFill>
              </a:rPr>
              <a:t>Missouri </a:t>
            </a:r>
            <a:r>
              <a:rPr lang="fr-FR" sz="1200" i="1" dirty="0" err="1">
                <a:solidFill>
                  <a:srgbClr val="002060"/>
                </a:solidFill>
              </a:rPr>
              <a:t>Botanic</a:t>
            </a:r>
            <a:r>
              <a:rPr lang="fr-FR" sz="1200" i="1" dirty="0">
                <a:solidFill>
                  <a:srgbClr val="002060"/>
                </a:solidFill>
              </a:rPr>
              <a:t> </a:t>
            </a:r>
            <a:r>
              <a:rPr lang="fr-FR" sz="1200" i="1" dirty="0" smtClean="0">
                <a:solidFill>
                  <a:srgbClr val="002060"/>
                </a:solidFill>
              </a:rPr>
              <a:t>Garden</a:t>
            </a:r>
            <a:r>
              <a:rPr lang="fr-FR" sz="1200" dirty="0" smtClean="0">
                <a:solidFill>
                  <a:srgbClr val="002060"/>
                </a:solidFill>
              </a:rPr>
              <a:t>, sur l’île Sainte-Marie, sont </a:t>
            </a:r>
            <a:r>
              <a:rPr lang="fr-FR" sz="1200" dirty="0">
                <a:solidFill>
                  <a:srgbClr val="002060"/>
                </a:solidFill>
              </a:rPr>
              <a:t>peints à la main les </a:t>
            </a:r>
            <a:r>
              <a:rPr lang="fr-FR" sz="1200" dirty="0" smtClean="0">
                <a:solidFill>
                  <a:srgbClr val="002060"/>
                </a:solidFill>
              </a:rPr>
              <a:t>images (dont celle-ci) </a:t>
            </a:r>
            <a:r>
              <a:rPr lang="fr-FR" sz="1200" dirty="0">
                <a:solidFill>
                  <a:srgbClr val="002060"/>
                </a:solidFill>
              </a:rPr>
              <a:t>de trois plantes de la forêt primaire </a:t>
            </a:r>
            <a:r>
              <a:rPr lang="fr-FR" sz="1200" i="1" dirty="0">
                <a:solidFill>
                  <a:srgbClr val="002060"/>
                </a:solidFill>
              </a:rPr>
              <a:t>d'</a:t>
            </a:r>
            <a:r>
              <a:rPr lang="fr-FR" sz="1200" i="1" dirty="0" err="1">
                <a:solidFill>
                  <a:srgbClr val="002060"/>
                </a:solidFill>
              </a:rPr>
              <a:t>Ambohidena</a:t>
            </a:r>
            <a:r>
              <a:rPr lang="fr-FR" sz="1200" dirty="0">
                <a:solidFill>
                  <a:srgbClr val="002060"/>
                </a:solidFill>
              </a:rPr>
              <a:t>, de l’île Sainte-Marie, </a:t>
            </a:r>
            <a:r>
              <a:rPr lang="fr-FR" sz="1200" dirty="0" smtClean="0">
                <a:solidFill>
                  <a:srgbClr val="002060"/>
                </a:solidFill>
              </a:rPr>
              <a:t>indiquant qu’elles sont toutes </a:t>
            </a:r>
            <a:r>
              <a:rPr lang="fr-FR" sz="1200" dirty="0">
                <a:solidFill>
                  <a:srgbClr val="002060"/>
                </a:solidFill>
              </a:rPr>
              <a:t>en grands danger d’extinction : </a:t>
            </a:r>
            <a:r>
              <a:rPr lang="fr-FR" sz="1200" i="1" dirty="0" err="1">
                <a:solidFill>
                  <a:srgbClr val="002060"/>
                </a:solidFill>
              </a:rPr>
              <a:t>Dypsis</a:t>
            </a:r>
            <a:r>
              <a:rPr lang="fr-FR" sz="1200" i="1" dirty="0">
                <a:solidFill>
                  <a:srgbClr val="002060"/>
                </a:solidFill>
              </a:rPr>
              <a:t> </a:t>
            </a:r>
            <a:r>
              <a:rPr lang="fr-FR" sz="1200" i="1" dirty="0" err="1">
                <a:solidFill>
                  <a:srgbClr val="002060"/>
                </a:solidFill>
              </a:rPr>
              <a:t>sanctaemariae</a:t>
            </a:r>
            <a:r>
              <a:rPr lang="fr-FR" sz="1200" dirty="0">
                <a:solidFill>
                  <a:srgbClr val="002060"/>
                </a:solidFill>
              </a:rPr>
              <a:t> (un petit palmier), </a:t>
            </a:r>
            <a:r>
              <a:rPr lang="fr-FR" sz="1200" i="1" dirty="0" err="1">
                <a:solidFill>
                  <a:srgbClr val="002060"/>
                </a:solidFill>
              </a:rPr>
              <a:t>Sakonanala</a:t>
            </a:r>
            <a:r>
              <a:rPr lang="fr-FR" sz="1200" i="1" dirty="0">
                <a:solidFill>
                  <a:srgbClr val="002060"/>
                </a:solidFill>
              </a:rPr>
              <a:t> </a:t>
            </a:r>
            <a:r>
              <a:rPr lang="fr-FR" sz="1200" i="1" dirty="0" err="1">
                <a:solidFill>
                  <a:srgbClr val="002060"/>
                </a:solidFill>
              </a:rPr>
              <a:t>madagascariensis</a:t>
            </a:r>
            <a:r>
              <a:rPr lang="fr-FR" sz="1200" dirty="0">
                <a:solidFill>
                  <a:srgbClr val="002060"/>
                </a:solidFill>
              </a:rPr>
              <a:t> et </a:t>
            </a:r>
            <a:r>
              <a:rPr lang="fr-FR" sz="1200" i="1" dirty="0">
                <a:solidFill>
                  <a:srgbClr val="002060"/>
                </a:solidFill>
              </a:rPr>
              <a:t>Dalbergia </a:t>
            </a:r>
            <a:r>
              <a:rPr lang="fr-FR" sz="1200" i="1" dirty="0" err="1">
                <a:solidFill>
                  <a:srgbClr val="002060"/>
                </a:solidFill>
              </a:rPr>
              <a:t>normandii</a:t>
            </a:r>
            <a:r>
              <a:rPr lang="fr-FR" sz="1200" dirty="0">
                <a:solidFill>
                  <a:srgbClr val="002060"/>
                </a:solidFill>
              </a:rPr>
              <a:t> (ces deux dernières étant des </a:t>
            </a:r>
            <a:r>
              <a:rPr lang="fr-FR" sz="1200" i="1" dirty="0">
                <a:solidFill>
                  <a:srgbClr val="002060"/>
                </a:solidFill>
              </a:rPr>
              <a:t>Fabacées</a:t>
            </a:r>
            <a:r>
              <a:rPr lang="fr-FR" sz="1200" dirty="0">
                <a:solidFill>
                  <a:srgbClr val="002060"/>
                </a:solidFill>
              </a:rPr>
              <a:t> ou </a:t>
            </a:r>
            <a:r>
              <a:rPr lang="fr-FR" sz="1200" i="1" dirty="0">
                <a:solidFill>
                  <a:srgbClr val="002060"/>
                </a:solidFill>
              </a:rPr>
              <a:t>Légumineuses</a:t>
            </a:r>
            <a:r>
              <a:rPr lang="fr-FR" sz="1200" dirty="0">
                <a:solidFill>
                  <a:srgbClr val="002060"/>
                </a:solidFill>
              </a:rPr>
              <a:t>).   </a:t>
            </a:r>
          </a:p>
        </p:txBody>
      </p:sp>
      <p:sp>
        <p:nvSpPr>
          <p:cNvPr id="8" name="ZoneTexte 7"/>
          <p:cNvSpPr txBox="1"/>
          <p:nvPr/>
        </p:nvSpPr>
        <p:spPr>
          <a:xfrm>
            <a:off x="121186" y="1553378"/>
            <a:ext cx="4527055" cy="4832092"/>
          </a:xfrm>
          <a:prstGeom prst="rect">
            <a:avLst/>
          </a:prstGeom>
          <a:noFill/>
        </p:spPr>
        <p:txBody>
          <a:bodyPr wrap="square" rtlCol="0">
            <a:spAutoFit/>
          </a:bodyPr>
          <a:lstStyle/>
          <a:p>
            <a:pPr algn="just"/>
            <a:r>
              <a:rPr lang="fr-FR" dirty="0">
                <a:solidFill>
                  <a:srgbClr val="FF0000"/>
                </a:solidFill>
              </a:rPr>
              <a:t>Espèce </a:t>
            </a:r>
            <a:r>
              <a:rPr lang="fr-FR" b="1" dirty="0">
                <a:solidFill>
                  <a:srgbClr val="FF0000"/>
                </a:solidFill>
              </a:rPr>
              <a:t>très rare </a:t>
            </a:r>
            <a:r>
              <a:rPr lang="fr-FR" dirty="0">
                <a:solidFill>
                  <a:srgbClr val="FF0000"/>
                </a:solidFill>
              </a:rPr>
              <a:t>connus à partir de seulement deux localités, Antalaha et à l'île Sainte-Marie, dans le nord-est de Madagascar. Il est menacé par la </a:t>
            </a:r>
            <a:r>
              <a:rPr lang="fr-FR" i="1" dirty="0">
                <a:solidFill>
                  <a:srgbClr val="FF0000"/>
                </a:solidFill>
                <a:hlinkClick r:id="rId3" tooltip="Habitat loss"/>
              </a:rPr>
              <a:t>perte de son </a:t>
            </a:r>
            <a:r>
              <a:rPr lang="fr-FR" i="1" dirty="0" smtClean="0">
                <a:solidFill>
                  <a:srgbClr val="FF0000"/>
                </a:solidFill>
                <a:hlinkClick r:id="rId3" tooltip="Habitat loss"/>
              </a:rPr>
              <a:t>habitat</a:t>
            </a:r>
            <a:r>
              <a:rPr lang="fr-FR" i="1" dirty="0">
                <a:solidFill>
                  <a:srgbClr val="FF0000"/>
                </a:solidFill>
              </a:rPr>
              <a:t> </a:t>
            </a:r>
            <a:r>
              <a:rPr lang="fr-FR" dirty="0" smtClean="0">
                <a:solidFill>
                  <a:srgbClr val="FF0000"/>
                </a:solidFill>
              </a:rPr>
              <a:t>et par </a:t>
            </a:r>
            <a:r>
              <a:rPr lang="fr-FR" i="1" dirty="0" smtClean="0">
                <a:solidFill>
                  <a:srgbClr val="FF0000"/>
                </a:solidFill>
              </a:rPr>
              <a:t>sa sévère exploitation</a:t>
            </a:r>
            <a:r>
              <a:rPr lang="fr-FR" dirty="0" smtClean="0">
                <a:solidFill>
                  <a:srgbClr val="FF0000"/>
                </a:solidFill>
              </a:rPr>
              <a:t>, à cause de l'excellente </a:t>
            </a:r>
            <a:r>
              <a:rPr lang="fr-FR" dirty="0">
                <a:solidFill>
                  <a:srgbClr val="FF0000"/>
                </a:solidFill>
              </a:rPr>
              <a:t>qualité de son bois de </a:t>
            </a:r>
            <a:r>
              <a:rPr lang="fr-FR" dirty="0" smtClean="0">
                <a:solidFill>
                  <a:srgbClr val="FF0000"/>
                </a:solidFill>
              </a:rPr>
              <a:t>rose. </a:t>
            </a:r>
          </a:p>
          <a:p>
            <a:pPr algn="just"/>
            <a:r>
              <a:rPr lang="pt-BR" sz="1400" dirty="0" smtClean="0">
                <a:solidFill>
                  <a:srgbClr val="002060"/>
                </a:solidFill>
              </a:rPr>
              <a:t>Statut IUCN : </a:t>
            </a:r>
            <a:r>
              <a:rPr lang="pt-BR" sz="1400" b="1" dirty="0" smtClean="0">
                <a:solidFill>
                  <a:srgbClr val="FF0000"/>
                </a:solidFill>
              </a:rPr>
              <a:t>Endangered</a:t>
            </a:r>
            <a:r>
              <a:rPr lang="pt-BR" sz="1400" dirty="0" smtClean="0">
                <a:solidFill>
                  <a:srgbClr val="FF0000"/>
                </a:solidFill>
              </a:rPr>
              <a:t> </a:t>
            </a:r>
            <a:r>
              <a:rPr lang="pt-BR" sz="1400" dirty="0">
                <a:solidFill>
                  <a:srgbClr val="002060"/>
                </a:solidFill>
              </a:rPr>
              <a:t>A1cd+2cd, B1+2abcde</a:t>
            </a:r>
            <a:r>
              <a:rPr lang="pt-BR" sz="1400" dirty="0">
                <a:solidFill>
                  <a:srgbClr val="FF0000"/>
                </a:solidFill>
              </a:rPr>
              <a:t> </a:t>
            </a:r>
            <a:r>
              <a:rPr lang="pt-BR" sz="1400" dirty="0">
                <a:solidFill>
                  <a:srgbClr val="FF0000"/>
                </a:solidFill>
                <a:hlinkClick r:id="rId4"/>
              </a:rPr>
              <a:t>ver </a:t>
            </a:r>
            <a:r>
              <a:rPr lang="pt-BR" sz="1400" dirty="0" smtClean="0">
                <a:solidFill>
                  <a:srgbClr val="FF0000"/>
                </a:solidFill>
                <a:hlinkClick r:id="rId4"/>
              </a:rPr>
              <a:t>2.3</a:t>
            </a:r>
            <a:r>
              <a:rPr lang="pt-BR" sz="1400" dirty="0" smtClean="0">
                <a:solidFill>
                  <a:srgbClr val="002060"/>
                </a:solidFill>
              </a:rPr>
              <a:t>. </a:t>
            </a:r>
            <a:r>
              <a:rPr lang="fr-FR" sz="1400" dirty="0" smtClean="0">
                <a:solidFill>
                  <a:srgbClr val="002060"/>
                </a:solidFill>
              </a:rPr>
              <a:t>Espèce </a:t>
            </a:r>
            <a:r>
              <a:rPr lang="fr-FR" sz="1400" dirty="0">
                <a:solidFill>
                  <a:srgbClr val="FF0000"/>
                </a:solidFill>
              </a:rPr>
              <a:t>rare</a:t>
            </a:r>
            <a:r>
              <a:rPr lang="fr-FR" sz="1400" dirty="0">
                <a:solidFill>
                  <a:srgbClr val="002060"/>
                </a:solidFill>
              </a:rPr>
              <a:t> de la forêt sempervirente de basse altitude de l'Est de Madagascar. Elle est seule­ment connue par 2 échantillons en fruits, l'un des environs de </a:t>
            </a:r>
            <a:r>
              <a:rPr lang="fr-FR" sz="1400" dirty="0" err="1">
                <a:solidFill>
                  <a:srgbClr val="002060"/>
                </a:solidFill>
              </a:rPr>
              <a:t>Sambava</a:t>
            </a:r>
            <a:r>
              <a:rPr lang="fr-FR" sz="1400" dirty="0">
                <a:solidFill>
                  <a:srgbClr val="002060"/>
                </a:solidFill>
              </a:rPr>
              <a:t>, l'autre de l'île Ste Marie. Le calice, persistant sur le fruit, permet de dire que la fleur est grande, vraisemblablement de la taille de celle de </a:t>
            </a:r>
            <a:r>
              <a:rPr lang="fr-FR" sz="1400" b="1" i="1" dirty="0">
                <a:solidFill>
                  <a:srgbClr val="002060"/>
                </a:solidFill>
              </a:rPr>
              <a:t>D. </a:t>
            </a:r>
            <a:r>
              <a:rPr lang="fr-FR" sz="1400" i="1" dirty="0" err="1">
                <a:solidFill>
                  <a:srgbClr val="002060"/>
                </a:solidFill>
              </a:rPr>
              <a:t>louvelii</a:t>
            </a:r>
            <a:r>
              <a:rPr lang="fr-FR" sz="1400" i="1" dirty="0">
                <a:solidFill>
                  <a:srgbClr val="002060"/>
                </a:solidFill>
              </a:rPr>
              <a:t> ; </a:t>
            </a:r>
            <a:r>
              <a:rPr lang="fr-FR" sz="1400" dirty="0">
                <a:solidFill>
                  <a:srgbClr val="002060"/>
                </a:solidFill>
              </a:rPr>
              <a:t>mais l'espèce est bien distincte de cette dernière par les caractères foliaires. Le bois, rouge violacé sur le frais, noircissant rapidement, est un bon </a:t>
            </a:r>
            <a:r>
              <a:rPr lang="fr-FR" sz="1400" dirty="0" smtClean="0">
                <a:solidFill>
                  <a:srgbClr val="002060"/>
                </a:solidFill>
              </a:rPr>
              <a:t>palissandre […].</a:t>
            </a:r>
          </a:p>
          <a:p>
            <a:r>
              <a:rPr lang="fr-FR" sz="1200" dirty="0" smtClean="0">
                <a:solidFill>
                  <a:srgbClr val="002060"/>
                </a:solidFill>
              </a:rPr>
              <a:t>Sources </a:t>
            </a:r>
            <a:r>
              <a:rPr lang="fr-FR" sz="1200" dirty="0">
                <a:solidFill>
                  <a:srgbClr val="002060"/>
                </a:solidFill>
              </a:rPr>
              <a:t>: </a:t>
            </a:r>
            <a:r>
              <a:rPr lang="fr-FR" sz="1200" dirty="0" smtClean="0">
                <a:solidFill>
                  <a:srgbClr val="002060"/>
                </a:solidFill>
              </a:rPr>
              <a:t>a) Bosser</a:t>
            </a:r>
            <a:r>
              <a:rPr lang="fr-FR" sz="1200" dirty="0">
                <a:solidFill>
                  <a:srgbClr val="002060"/>
                </a:solidFill>
              </a:rPr>
              <a:t>, J. &amp; Rabevohitra, R. (1996) Bull. Mus. </a:t>
            </a:r>
            <a:r>
              <a:rPr lang="fr-FR" sz="1200" dirty="0" err="1">
                <a:solidFill>
                  <a:srgbClr val="002060"/>
                </a:solidFill>
              </a:rPr>
              <a:t>Natl</a:t>
            </a:r>
            <a:r>
              <a:rPr lang="fr-FR" sz="1200" dirty="0">
                <a:solidFill>
                  <a:srgbClr val="002060"/>
                </a:solidFill>
              </a:rPr>
              <a:t>. Hist. Nat. B, </a:t>
            </a:r>
            <a:r>
              <a:rPr lang="fr-FR" sz="1200" dirty="0" err="1">
                <a:solidFill>
                  <a:srgbClr val="002060"/>
                </a:solidFill>
              </a:rPr>
              <a:t>Adansonia</a:t>
            </a:r>
            <a:r>
              <a:rPr lang="fr-FR" sz="1200" dirty="0">
                <a:solidFill>
                  <a:srgbClr val="002060"/>
                </a:solidFill>
              </a:rPr>
              <a:t> 18: 171-212. Dalbergia</a:t>
            </a:r>
            <a:endParaRPr lang="fr-FR" sz="1200" dirty="0" smtClean="0">
              <a:solidFill>
                <a:srgbClr val="002060"/>
              </a:solidFill>
            </a:endParaRPr>
          </a:p>
          <a:p>
            <a:r>
              <a:rPr lang="fr-FR" sz="1200" dirty="0">
                <a:solidFill>
                  <a:srgbClr val="002060"/>
                </a:solidFill>
              </a:rPr>
              <a:t>b</a:t>
            </a:r>
            <a:r>
              <a:rPr lang="fr-FR" sz="1200" dirty="0" smtClean="0">
                <a:solidFill>
                  <a:srgbClr val="002060"/>
                </a:solidFill>
              </a:rPr>
              <a:t>) </a:t>
            </a:r>
            <a:r>
              <a:rPr lang="fr-FR" sz="1200" dirty="0">
                <a:solidFill>
                  <a:srgbClr val="002060"/>
                </a:solidFill>
              </a:rPr>
              <a:t>Taxa et noms nouveaux dans le genre </a:t>
            </a:r>
            <a:r>
              <a:rPr lang="fr-FR" sz="1200" i="1" dirty="0">
                <a:solidFill>
                  <a:srgbClr val="002060"/>
                </a:solidFill>
              </a:rPr>
              <a:t>Dalbergia</a:t>
            </a:r>
            <a:r>
              <a:rPr lang="fr-FR" sz="1200" dirty="0">
                <a:solidFill>
                  <a:srgbClr val="002060"/>
                </a:solidFill>
              </a:rPr>
              <a:t> (</a:t>
            </a:r>
            <a:r>
              <a:rPr lang="fr-FR" sz="1200" dirty="0" err="1">
                <a:solidFill>
                  <a:srgbClr val="002060"/>
                </a:solidFill>
              </a:rPr>
              <a:t>Papilionaceae</a:t>
            </a:r>
            <a:r>
              <a:rPr lang="fr-FR" sz="1200" dirty="0">
                <a:solidFill>
                  <a:srgbClr val="002060"/>
                </a:solidFill>
              </a:rPr>
              <a:t>) à Madagascar et aux Comores, J. Bosser &amp; R. Rabevohitra </a:t>
            </a:r>
            <a:r>
              <a:rPr lang="fr-FR" sz="1200" dirty="0" smtClean="0">
                <a:solidFill>
                  <a:srgbClr val="002060"/>
                </a:solidFill>
              </a:rPr>
              <a:t>(cf. bibliogr.).</a:t>
            </a:r>
          </a:p>
          <a:p>
            <a:r>
              <a:rPr lang="fr-FR" sz="1200" dirty="0">
                <a:solidFill>
                  <a:srgbClr val="002060"/>
                </a:solidFill>
              </a:rPr>
              <a:t>c</a:t>
            </a:r>
            <a:r>
              <a:rPr lang="fr-FR" sz="1200" dirty="0" smtClean="0">
                <a:solidFill>
                  <a:srgbClr val="002060"/>
                </a:solidFill>
              </a:rPr>
              <a:t>) </a:t>
            </a:r>
            <a:r>
              <a:rPr lang="fr-FR" sz="1200" u="sng" dirty="0" smtClean="0">
                <a:solidFill>
                  <a:srgbClr val="002060"/>
                </a:solidFill>
                <a:hlinkClick r:id="rId5"/>
              </a:rPr>
              <a:t>http</a:t>
            </a:r>
            <a:r>
              <a:rPr lang="fr-FR" sz="1200" u="sng" dirty="0">
                <a:solidFill>
                  <a:srgbClr val="002060"/>
                </a:solidFill>
                <a:hlinkClick r:id="rId5"/>
              </a:rPr>
              <a:t>://</a:t>
            </a:r>
            <a:r>
              <a:rPr lang="fr-FR" sz="1200" u="sng" dirty="0" smtClean="0">
                <a:solidFill>
                  <a:srgbClr val="002060"/>
                </a:solidFill>
                <a:hlinkClick r:id="rId5"/>
              </a:rPr>
              <a:t>www.iucnredlist.org/apps/redlist/details/38270/0</a:t>
            </a:r>
            <a:endParaRPr lang="fr-FR" sz="1200" u="sng" dirty="0" smtClean="0">
              <a:solidFill>
                <a:srgbClr val="002060"/>
              </a:solidFill>
            </a:endParaRPr>
          </a:p>
        </p:txBody>
      </p:sp>
      <p:pic>
        <p:nvPicPr>
          <p:cNvPr id="10" name="Image 9"/>
          <p:cNvPicPr>
            <a:picLocks noChangeAspect="1"/>
          </p:cNvPicPr>
          <p:nvPr/>
        </p:nvPicPr>
        <p:blipFill>
          <a:blip r:embed="rId6"/>
          <a:stretch>
            <a:fillRect/>
          </a:stretch>
        </p:blipFill>
        <p:spPr>
          <a:xfrm>
            <a:off x="5244489" y="1059531"/>
            <a:ext cx="400050" cy="409575"/>
          </a:xfrm>
          <a:prstGeom prst="rect">
            <a:avLst/>
          </a:prstGeom>
        </p:spPr>
      </p:pic>
      <p:pic>
        <p:nvPicPr>
          <p:cNvPr id="9" name="Imag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18527" y="172122"/>
            <a:ext cx="4044073" cy="5701479"/>
          </a:xfrm>
          <a:prstGeom prst="rect">
            <a:avLst/>
          </a:prstGeom>
        </p:spPr>
      </p:pic>
      <p:sp>
        <p:nvSpPr>
          <p:cNvPr id="11" name="ZoneTexte 10"/>
          <p:cNvSpPr txBox="1"/>
          <p:nvPr/>
        </p:nvSpPr>
        <p:spPr>
          <a:xfrm>
            <a:off x="8855810" y="5873601"/>
            <a:ext cx="2720296" cy="830997"/>
          </a:xfrm>
          <a:prstGeom prst="rect">
            <a:avLst/>
          </a:prstGeom>
          <a:noFill/>
        </p:spPr>
        <p:txBody>
          <a:bodyPr wrap="square" rtlCol="0">
            <a:spAutoFit/>
          </a:bodyPr>
          <a:lstStyle/>
          <a:p>
            <a:pPr algn="ctr"/>
            <a:r>
              <a:rPr lang="fr-FR" sz="1200" i="1" dirty="0">
                <a:solidFill>
                  <a:srgbClr val="002060"/>
                </a:solidFill>
                <a:hlinkClick r:id="rId8" tooltip="Treatment"/>
              </a:rPr>
              <a:t>Dalbergia </a:t>
            </a:r>
            <a:r>
              <a:rPr lang="fr-FR" sz="1200" i="1" dirty="0" err="1" smtClean="0">
                <a:solidFill>
                  <a:srgbClr val="002060"/>
                </a:solidFill>
                <a:hlinkClick r:id="rId8" tooltip="Treatment"/>
              </a:rPr>
              <a:t>normandii</a:t>
            </a:r>
            <a:r>
              <a:rPr lang="fr-FR" sz="1200" dirty="0" smtClean="0">
                <a:solidFill>
                  <a:srgbClr val="002060"/>
                </a:solidFill>
              </a:rPr>
              <a:t>, </a:t>
            </a:r>
            <a:r>
              <a:rPr lang="fr-FR" sz="1200" dirty="0" err="1" smtClean="0">
                <a:solidFill>
                  <a:srgbClr val="002060"/>
                </a:solidFill>
              </a:rPr>
              <a:t>isotype</a:t>
            </a:r>
            <a:r>
              <a:rPr lang="fr-FR" sz="1200" dirty="0" smtClean="0">
                <a:solidFill>
                  <a:srgbClr val="002060"/>
                </a:solidFill>
              </a:rPr>
              <a:t> </a:t>
            </a:r>
            <a:r>
              <a:rPr lang="fr-FR" sz="1200" dirty="0">
                <a:solidFill>
                  <a:srgbClr val="002060"/>
                </a:solidFill>
              </a:rPr>
              <a:t>at P: Service Forestier Madagascar </a:t>
            </a:r>
            <a:r>
              <a:rPr lang="fr-FR" sz="1200" dirty="0" smtClean="0">
                <a:solidFill>
                  <a:srgbClr val="002060"/>
                </a:solidFill>
              </a:rPr>
              <a:t>28849</a:t>
            </a:r>
            <a:r>
              <a:rPr lang="fr-FR" sz="1200" dirty="0">
                <a:solidFill>
                  <a:srgbClr val="002060"/>
                </a:solidFill>
              </a:rPr>
              <a:t>, </a:t>
            </a:r>
            <a:r>
              <a:rPr lang="fr-FR" sz="1200" dirty="0">
                <a:solidFill>
                  <a:srgbClr val="002060"/>
                </a:solidFill>
                <a:hlinkClick r:id="rId8"/>
              </a:rPr>
              <a:t>http://</a:t>
            </a:r>
            <a:r>
              <a:rPr lang="fr-FR" sz="1200" dirty="0" smtClean="0">
                <a:solidFill>
                  <a:srgbClr val="002060"/>
                </a:solidFill>
                <a:hlinkClick r:id="rId8"/>
              </a:rPr>
              <a:t>www.efloras.org/florataxon.aspx?flora_id=12&amp;taxon_id=250069259</a:t>
            </a:r>
            <a:r>
              <a:rPr lang="fr-FR" sz="1200" dirty="0" smtClean="0">
                <a:solidFill>
                  <a:srgbClr val="002060"/>
                </a:solidFill>
              </a:rPr>
              <a:t> </a:t>
            </a:r>
            <a:endParaRPr lang="fr-FR" sz="1200" dirty="0">
              <a:solidFill>
                <a:srgbClr val="002060"/>
              </a:solidFill>
            </a:endParaRPr>
          </a:p>
        </p:txBody>
      </p:sp>
      <p:sp>
        <p:nvSpPr>
          <p:cNvPr id="13" name="ZoneTexte 12"/>
          <p:cNvSpPr txBox="1"/>
          <p:nvPr/>
        </p:nvSpPr>
        <p:spPr>
          <a:xfrm>
            <a:off x="4648241" y="5332164"/>
            <a:ext cx="3260994" cy="830997"/>
          </a:xfrm>
          <a:prstGeom prst="rect">
            <a:avLst/>
          </a:prstGeom>
          <a:noFill/>
        </p:spPr>
        <p:txBody>
          <a:bodyPr wrap="square" rtlCol="0">
            <a:spAutoFit/>
          </a:bodyPr>
          <a:lstStyle/>
          <a:p>
            <a:pPr algn="ctr"/>
            <a:r>
              <a:rPr lang="fr-FR" sz="1200" dirty="0" smtClean="0">
                <a:solidFill>
                  <a:srgbClr val="002060"/>
                </a:solidFill>
              </a:rPr>
              <a:t>Noms vernaculaires : </a:t>
            </a:r>
            <a:r>
              <a:rPr lang="fr-FR" sz="1200" dirty="0" err="1">
                <a:solidFill>
                  <a:srgbClr val="002060"/>
                </a:solidFill>
              </a:rPr>
              <a:t>Andramena</a:t>
            </a:r>
            <a:r>
              <a:rPr lang="fr-FR" sz="1200" dirty="0">
                <a:solidFill>
                  <a:srgbClr val="002060"/>
                </a:solidFill>
              </a:rPr>
              <a:t> (Madagascar)</a:t>
            </a:r>
            <a:r>
              <a:rPr lang="fr-FR" sz="1200" baseline="30000" dirty="0">
                <a:solidFill>
                  <a:srgbClr val="002060"/>
                </a:solidFill>
                <a:hlinkClick r:id="rId9"/>
              </a:rPr>
              <a:t>1</a:t>
            </a:r>
            <a:r>
              <a:rPr lang="fr-FR" sz="1200" dirty="0">
                <a:solidFill>
                  <a:srgbClr val="002060"/>
                </a:solidFill>
              </a:rPr>
              <a:t>; </a:t>
            </a:r>
            <a:r>
              <a:rPr lang="fr-FR" sz="1200" dirty="0" err="1">
                <a:solidFill>
                  <a:srgbClr val="002060"/>
                </a:solidFill>
              </a:rPr>
              <a:t>Hazovola</a:t>
            </a:r>
            <a:r>
              <a:rPr lang="fr-FR" sz="1200" dirty="0">
                <a:solidFill>
                  <a:srgbClr val="002060"/>
                </a:solidFill>
              </a:rPr>
              <a:t> (Madagascar)</a:t>
            </a:r>
            <a:r>
              <a:rPr lang="fr-FR" sz="1200" baseline="30000" dirty="0">
                <a:solidFill>
                  <a:srgbClr val="002060"/>
                </a:solidFill>
                <a:hlinkClick r:id="rId9"/>
              </a:rPr>
              <a:t>1</a:t>
            </a:r>
            <a:r>
              <a:rPr lang="fr-FR" sz="1200" dirty="0">
                <a:solidFill>
                  <a:srgbClr val="002060"/>
                </a:solidFill>
              </a:rPr>
              <a:t>; </a:t>
            </a:r>
            <a:r>
              <a:rPr lang="fr-FR" sz="1200" dirty="0" err="1">
                <a:solidFill>
                  <a:srgbClr val="002060"/>
                </a:solidFill>
              </a:rPr>
              <a:t>Volombodipona</a:t>
            </a:r>
            <a:r>
              <a:rPr lang="fr-FR" sz="1200" dirty="0">
                <a:solidFill>
                  <a:srgbClr val="002060"/>
                </a:solidFill>
              </a:rPr>
              <a:t> (</a:t>
            </a:r>
            <a:r>
              <a:rPr lang="fr-FR" sz="1200" dirty="0" smtClean="0">
                <a:solidFill>
                  <a:srgbClr val="002060"/>
                </a:solidFill>
              </a:rPr>
              <a:t>Madagascar)</a:t>
            </a:r>
            <a:r>
              <a:rPr lang="fr-FR" sz="1200" baseline="30000" dirty="0" smtClean="0">
                <a:solidFill>
                  <a:srgbClr val="002060"/>
                </a:solidFill>
                <a:hlinkClick r:id="rId9"/>
              </a:rPr>
              <a:t>1</a:t>
            </a:r>
            <a:r>
              <a:rPr lang="fr-FR" sz="1200" baseline="30000" dirty="0" smtClean="0">
                <a:solidFill>
                  <a:srgbClr val="002060"/>
                </a:solidFill>
              </a:rPr>
              <a:t>.</a:t>
            </a:r>
            <a:r>
              <a:rPr lang="fr-FR" sz="1200" dirty="0" smtClean="0">
                <a:solidFill>
                  <a:srgbClr val="002060"/>
                </a:solidFill>
              </a:rPr>
              <a:t>. Source : </a:t>
            </a:r>
            <a:r>
              <a:rPr lang="fr-FR" sz="1200" dirty="0">
                <a:solidFill>
                  <a:srgbClr val="002060"/>
                </a:solidFill>
              </a:rPr>
              <a:t>Du Puy, D.J. et al. (2002) </a:t>
            </a:r>
            <a:r>
              <a:rPr lang="fr-FR" sz="1200" i="1" dirty="0">
                <a:solidFill>
                  <a:srgbClr val="002060"/>
                </a:solidFill>
              </a:rPr>
              <a:t>The </a:t>
            </a:r>
            <a:r>
              <a:rPr lang="fr-FR" sz="1200" i="1" dirty="0" err="1">
                <a:solidFill>
                  <a:srgbClr val="002060"/>
                </a:solidFill>
              </a:rPr>
              <a:t>Leguminosae</a:t>
            </a:r>
            <a:r>
              <a:rPr lang="fr-FR" sz="1200" i="1" dirty="0">
                <a:solidFill>
                  <a:srgbClr val="002060"/>
                </a:solidFill>
              </a:rPr>
              <a:t> of Madagascar</a:t>
            </a:r>
            <a:r>
              <a:rPr lang="fr-FR" sz="1200" dirty="0">
                <a:solidFill>
                  <a:srgbClr val="002060"/>
                </a:solidFill>
              </a:rPr>
              <a:t>. RBG Kew.</a:t>
            </a:r>
          </a:p>
        </p:txBody>
      </p:sp>
      <p:sp>
        <p:nvSpPr>
          <p:cNvPr id="14" name="ZoneTexte 13"/>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259065298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206659" y="115026"/>
            <a:ext cx="579304" cy="365125"/>
          </a:xfrm>
        </p:spPr>
        <p:txBody>
          <a:bodyPr/>
          <a:lstStyle/>
          <a:p>
            <a:fld id="{814B13E8-1059-4FEE-952E-0153852B3488}" type="slidenum">
              <a:rPr lang="fr-FR" smtClean="0"/>
              <a:t>61</a:t>
            </a:fld>
            <a:endParaRPr lang="fr-FR" dirty="0"/>
          </a:p>
        </p:txBody>
      </p:sp>
      <p:sp>
        <p:nvSpPr>
          <p:cNvPr id="4" name="Rectangle 3"/>
          <p:cNvSpPr/>
          <p:nvPr/>
        </p:nvSpPr>
        <p:spPr>
          <a:xfrm>
            <a:off x="206659" y="578252"/>
            <a:ext cx="7080400" cy="369332"/>
          </a:xfrm>
          <a:prstGeom prst="rect">
            <a:avLst/>
          </a:prstGeom>
        </p:spPr>
        <p:txBody>
          <a:bodyPr wrap="none">
            <a:spAutoFit/>
          </a:bodyPr>
          <a:lstStyle/>
          <a:p>
            <a:r>
              <a:rPr lang="fr-FR" b="1" dirty="0">
                <a:solidFill>
                  <a:srgbClr val="008000"/>
                </a:solidFill>
              </a:rPr>
              <a:t>2.2. Les espèces de Dalbergia (bois de rose</a:t>
            </a:r>
            <a:r>
              <a:rPr lang="fr-FR" b="1" dirty="0" smtClean="0">
                <a:solidFill>
                  <a:srgbClr val="008000"/>
                </a:solidFill>
              </a:rPr>
              <a:t>) malgaches en danger (suite) </a:t>
            </a:r>
            <a:endParaRPr lang="fr-FR" dirty="0">
              <a:solidFill>
                <a:srgbClr val="008000"/>
              </a:solidFill>
            </a:endParaRPr>
          </a:p>
        </p:txBody>
      </p:sp>
      <p:sp>
        <p:nvSpPr>
          <p:cNvPr id="6" name="ZoneTexte 5"/>
          <p:cNvSpPr txBox="1"/>
          <p:nvPr/>
        </p:nvSpPr>
        <p:spPr>
          <a:xfrm>
            <a:off x="206659" y="1079653"/>
            <a:ext cx="6491596" cy="369332"/>
          </a:xfrm>
          <a:prstGeom prst="rect">
            <a:avLst/>
          </a:prstGeom>
          <a:noFill/>
        </p:spPr>
        <p:txBody>
          <a:bodyPr wrap="square" rtlCol="0">
            <a:spAutoFit/>
          </a:bodyPr>
          <a:lstStyle/>
          <a:p>
            <a:r>
              <a:rPr lang="fr-FR" dirty="0">
                <a:solidFill>
                  <a:srgbClr val="008000"/>
                </a:solidFill>
              </a:rPr>
              <a:t>2.2</a:t>
            </a:r>
            <a:r>
              <a:rPr lang="fr-FR" dirty="0" smtClean="0">
                <a:solidFill>
                  <a:srgbClr val="002060"/>
                </a:solidFill>
              </a:rPr>
              <a:t>.10) </a:t>
            </a:r>
            <a:r>
              <a:rPr lang="fr-FR" b="1" i="1" dirty="0">
                <a:solidFill>
                  <a:srgbClr val="002060"/>
                </a:solidFill>
              </a:rPr>
              <a:t>Dalbergia </a:t>
            </a:r>
            <a:r>
              <a:rPr lang="fr-FR" b="1" i="1" dirty="0" err="1" smtClean="0">
                <a:solidFill>
                  <a:srgbClr val="002060"/>
                </a:solidFill>
              </a:rPr>
              <a:t>greveana</a:t>
            </a:r>
            <a:r>
              <a:rPr lang="fr-FR" b="1" dirty="0" smtClean="0">
                <a:solidFill>
                  <a:srgbClr val="002060"/>
                </a:solidFill>
              </a:rPr>
              <a:t> </a:t>
            </a:r>
            <a:r>
              <a:rPr lang="fr-FR" dirty="0" err="1">
                <a:hlinkClick r:id="rId2" tooltip="Louis Antoine Francois Baillon"/>
              </a:rPr>
              <a:t>Baillon</a:t>
            </a:r>
            <a:endParaRPr lang="fr-FR" i="1" dirty="0">
              <a:solidFill>
                <a:srgbClr val="002060"/>
              </a:solidFill>
            </a:endParaRPr>
          </a:p>
        </p:txBody>
      </p:sp>
      <p:sp>
        <p:nvSpPr>
          <p:cNvPr id="7" name="ZoneTexte 6"/>
          <p:cNvSpPr txBox="1"/>
          <p:nvPr/>
        </p:nvSpPr>
        <p:spPr>
          <a:xfrm>
            <a:off x="206659" y="1729648"/>
            <a:ext cx="9653437" cy="3693319"/>
          </a:xfrm>
          <a:prstGeom prst="rect">
            <a:avLst/>
          </a:prstGeom>
          <a:noFill/>
        </p:spPr>
        <p:txBody>
          <a:bodyPr wrap="square" rtlCol="0">
            <a:spAutoFit/>
          </a:bodyPr>
          <a:lstStyle/>
          <a:p>
            <a:pPr algn="just"/>
            <a:r>
              <a:rPr lang="fr-FR" dirty="0">
                <a:solidFill>
                  <a:srgbClr val="002060"/>
                </a:solidFill>
              </a:rPr>
              <a:t>Arbre caducifolié de taille petite à moyenne atteignant 15(–20) m de haut ; fût souvent court et tortueux, jusqu’à 50 cm de diamètre ; écorce blanchâtre à gris noirâtre, lisse à rugueuse</a:t>
            </a:r>
            <a:r>
              <a:rPr lang="fr-FR" dirty="0" smtClean="0">
                <a:solidFill>
                  <a:srgbClr val="002060"/>
                </a:solidFill>
              </a:rPr>
              <a:t>. </a:t>
            </a:r>
            <a:r>
              <a:rPr lang="fr-FR" dirty="0">
                <a:solidFill>
                  <a:srgbClr val="002060"/>
                </a:solidFill>
              </a:rPr>
              <a:t>Le bois de cœur est brun violacé, souvent avec des raies plus </a:t>
            </a:r>
            <a:r>
              <a:rPr lang="fr-FR" dirty="0" smtClean="0">
                <a:solidFill>
                  <a:srgbClr val="002060"/>
                </a:solidFill>
              </a:rPr>
              <a:t>sombres. </a:t>
            </a:r>
            <a:r>
              <a:rPr lang="fr-FR" dirty="0">
                <a:solidFill>
                  <a:srgbClr val="002060"/>
                </a:solidFill>
              </a:rPr>
              <a:t>Bien que </a:t>
            </a:r>
            <a:r>
              <a:rPr lang="fr-FR" i="1" dirty="0">
                <a:solidFill>
                  <a:srgbClr val="002060"/>
                </a:solidFill>
              </a:rPr>
              <a:t>Dalbergia </a:t>
            </a:r>
            <a:r>
              <a:rPr lang="fr-FR" i="1" dirty="0" err="1">
                <a:solidFill>
                  <a:srgbClr val="002060"/>
                </a:solidFill>
              </a:rPr>
              <a:t>greveana</a:t>
            </a:r>
            <a:r>
              <a:rPr lang="fr-FR" dirty="0">
                <a:solidFill>
                  <a:srgbClr val="002060"/>
                </a:solidFill>
              </a:rPr>
              <a:t> soit encore largement réparti dans l’ouest de Madagascar, </a:t>
            </a:r>
            <a:r>
              <a:rPr lang="fr-FR" dirty="0">
                <a:solidFill>
                  <a:srgbClr val="FF0000"/>
                </a:solidFill>
              </a:rPr>
              <a:t>ses populations se sont fortement appauvries. Il fait l’objet d’un abattage sélectif pour son bois précieux, et son milieu est soumis à de fortes pressions. Il est inscrit sur la Liste rouge d’espèces menacées de l’UICN, où il est classé comme espèce à risque faible, mais près d’être vulnérable</a:t>
            </a:r>
            <a:r>
              <a:rPr lang="fr-FR" dirty="0" smtClean="0">
                <a:solidFill>
                  <a:srgbClr val="FF0000"/>
                </a:solidFill>
              </a:rPr>
              <a:t>. </a:t>
            </a:r>
            <a:r>
              <a:rPr lang="fr-FR" i="1" dirty="0">
                <a:solidFill>
                  <a:srgbClr val="002060"/>
                </a:solidFill>
              </a:rPr>
              <a:t>Dalbergia </a:t>
            </a:r>
            <a:r>
              <a:rPr lang="fr-FR" i="1" dirty="0" err="1">
                <a:solidFill>
                  <a:srgbClr val="002060"/>
                </a:solidFill>
              </a:rPr>
              <a:t>greveana</a:t>
            </a:r>
            <a:r>
              <a:rPr lang="fr-FR" dirty="0">
                <a:solidFill>
                  <a:srgbClr val="002060"/>
                </a:solidFill>
              </a:rPr>
              <a:t> fleurit d’octobre à avril</a:t>
            </a:r>
            <a:r>
              <a:rPr lang="fr-FR" dirty="0" smtClean="0">
                <a:solidFill>
                  <a:srgbClr val="002060"/>
                </a:solidFill>
              </a:rPr>
              <a:t>.</a:t>
            </a:r>
          </a:p>
          <a:p>
            <a:pPr algn="just"/>
            <a:r>
              <a:rPr lang="fr-FR" i="1" dirty="0">
                <a:solidFill>
                  <a:srgbClr val="002060"/>
                </a:solidFill>
              </a:rPr>
              <a:t>Dalbergia </a:t>
            </a:r>
            <a:r>
              <a:rPr lang="fr-FR" i="1" dirty="0" err="1">
                <a:solidFill>
                  <a:srgbClr val="002060"/>
                </a:solidFill>
              </a:rPr>
              <a:t>greveana</a:t>
            </a:r>
            <a:r>
              <a:rPr lang="fr-FR" dirty="0">
                <a:solidFill>
                  <a:srgbClr val="002060"/>
                </a:solidFill>
              </a:rPr>
              <a:t> se rencontre dans la forêt décidue saisonnièrement sèche et dans les forêts claires, parfois sous forme d’arbuste dans les savanes herbeuses, jusqu’à 800 m d’altitude. On le trouve sur des sols variés, depuis des sols sableux jusqu’à des sols dérivés de calcaires et des sols </a:t>
            </a:r>
            <a:r>
              <a:rPr lang="fr-FR" dirty="0" err="1">
                <a:solidFill>
                  <a:srgbClr val="002060"/>
                </a:solidFill>
              </a:rPr>
              <a:t>ferrallitiques</a:t>
            </a:r>
            <a:r>
              <a:rPr lang="fr-FR" dirty="0" smtClean="0">
                <a:solidFill>
                  <a:srgbClr val="002060"/>
                </a:solidFill>
              </a:rPr>
              <a:t>.</a:t>
            </a:r>
          </a:p>
          <a:p>
            <a:pPr algn="just"/>
            <a:r>
              <a:rPr lang="fr-FR" sz="1200" dirty="0" smtClean="0">
                <a:solidFill>
                  <a:srgbClr val="002060"/>
                </a:solidFill>
              </a:rPr>
              <a:t>Sources : a) </a:t>
            </a:r>
            <a:r>
              <a:rPr lang="fr-FR" sz="1200" i="1" dirty="0">
                <a:solidFill>
                  <a:srgbClr val="002060"/>
                </a:solidFill>
              </a:rPr>
              <a:t>Dalbergia </a:t>
            </a:r>
            <a:r>
              <a:rPr lang="fr-FR" sz="1200" i="1" dirty="0" err="1">
                <a:solidFill>
                  <a:srgbClr val="002060"/>
                </a:solidFill>
              </a:rPr>
              <a:t>greveana</a:t>
            </a:r>
            <a:r>
              <a:rPr lang="fr-FR" sz="1200" dirty="0">
                <a:solidFill>
                  <a:srgbClr val="002060"/>
                </a:solidFill>
              </a:rPr>
              <a:t> </a:t>
            </a:r>
            <a:r>
              <a:rPr lang="fr-FR" sz="1200" dirty="0" err="1">
                <a:solidFill>
                  <a:srgbClr val="002060"/>
                </a:solidFill>
              </a:rPr>
              <a:t>Baill</a:t>
            </a:r>
            <a:r>
              <a:rPr lang="fr-FR" sz="1200" dirty="0" smtClean="0">
                <a:solidFill>
                  <a:srgbClr val="002060"/>
                </a:solidFill>
              </a:rPr>
              <a:t>., </a:t>
            </a:r>
            <a:r>
              <a:rPr lang="fr-FR" sz="1200" dirty="0" err="1" smtClean="0">
                <a:solidFill>
                  <a:srgbClr val="002060"/>
                </a:solidFill>
              </a:rPr>
              <a:t>Protaa</a:t>
            </a:r>
            <a:r>
              <a:rPr lang="fr-FR" sz="1200" dirty="0" smtClean="0">
                <a:solidFill>
                  <a:srgbClr val="002060"/>
                </a:solidFill>
              </a:rPr>
              <a:t> </a:t>
            </a:r>
            <a:r>
              <a:rPr lang="fr-FR" sz="1200" dirty="0" err="1" smtClean="0">
                <a:solidFill>
                  <a:srgbClr val="002060"/>
                </a:solidFill>
              </a:rPr>
              <a:t>database</a:t>
            </a:r>
            <a:r>
              <a:rPr lang="fr-FR" sz="1200" dirty="0">
                <a:solidFill>
                  <a:srgbClr val="002060"/>
                </a:solidFill>
              </a:rPr>
              <a:t>, </a:t>
            </a:r>
            <a:r>
              <a:rPr lang="fr-FR" sz="1200" dirty="0">
                <a:solidFill>
                  <a:srgbClr val="002060"/>
                </a:solidFill>
                <a:hlinkClick r:id="rId3"/>
              </a:rPr>
              <a:t>http://</a:t>
            </a:r>
            <a:r>
              <a:rPr lang="fr-FR" sz="1200" dirty="0" smtClean="0">
                <a:solidFill>
                  <a:srgbClr val="002060"/>
                </a:solidFill>
                <a:hlinkClick r:id="rId3"/>
              </a:rPr>
              <a:t>database.prota.org/PROTAhtml/Dalbergia%20greveana_Fr.htm</a:t>
            </a:r>
            <a:endParaRPr lang="fr-FR" sz="1200" dirty="0" smtClean="0">
              <a:solidFill>
                <a:srgbClr val="002060"/>
              </a:solidFill>
            </a:endParaRPr>
          </a:p>
          <a:p>
            <a:pPr algn="just"/>
            <a:r>
              <a:rPr lang="fr-FR" sz="1200" dirty="0" smtClean="0">
                <a:solidFill>
                  <a:srgbClr val="002060"/>
                </a:solidFill>
              </a:rPr>
              <a:t>b) </a:t>
            </a:r>
            <a:r>
              <a:rPr lang="fr-FR" sz="1200" dirty="0">
                <a:solidFill>
                  <a:srgbClr val="002060"/>
                </a:solidFill>
              </a:rPr>
              <a:t>du Puy, D.J., Labat, J.N., Rabevohitra, R., Villiers, J.-F., Bosser, J. &amp; </a:t>
            </a:r>
            <a:r>
              <a:rPr lang="fr-FR" sz="1200" dirty="0" err="1">
                <a:solidFill>
                  <a:srgbClr val="002060"/>
                </a:solidFill>
              </a:rPr>
              <a:t>Moat</a:t>
            </a:r>
            <a:r>
              <a:rPr lang="fr-FR" sz="1200" dirty="0">
                <a:solidFill>
                  <a:srgbClr val="002060"/>
                </a:solidFill>
              </a:rPr>
              <a:t>, J., 2002. The </a:t>
            </a:r>
            <a:r>
              <a:rPr lang="fr-FR" sz="1200" dirty="0" err="1">
                <a:solidFill>
                  <a:srgbClr val="002060"/>
                </a:solidFill>
              </a:rPr>
              <a:t>Leguminosae</a:t>
            </a:r>
            <a:r>
              <a:rPr lang="fr-FR" sz="1200" dirty="0">
                <a:solidFill>
                  <a:srgbClr val="002060"/>
                </a:solidFill>
              </a:rPr>
              <a:t> of Madagascar. </a:t>
            </a:r>
            <a:endParaRPr lang="fr-FR" sz="1200" dirty="0" smtClean="0">
              <a:solidFill>
                <a:srgbClr val="002060"/>
              </a:solidFill>
            </a:endParaRPr>
          </a:p>
          <a:p>
            <a:pPr algn="just"/>
            <a:r>
              <a:rPr lang="fr-FR" sz="1200" dirty="0" smtClean="0">
                <a:solidFill>
                  <a:srgbClr val="002060"/>
                </a:solidFill>
              </a:rPr>
              <a:t>Royal </a:t>
            </a:r>
            <a:r>
              <a:rPr lang="fr-FR" sz="1200" dirty="0" err="1">
                <a:solidFill>
                  <a:srgbClr val="002060"/>
                </a:solidFill>
              </a:rPr>
              <a:t>Botanic</a:t>
            </a:r>
            <a:r>
              <a:rPr lang="fr-FR" sz="1200" dirty="0">
                <a:solidFill>
                  <a:srgbClr val="002060"/>
                </a:solidFill>
              </a:rPr>
              <a:t> Gardens, Kew, Richmond, United </a:t>
            </a:r>
            <a:r>
              <a:rPr lang="fr-FR" sz="1200" dirty="0" err="1">
                <a:solidFill>
                  <a:srgbClr val="002060"/>
                </a:solidFill>
              </a:rPr>
              <a:t>Kingdom</a:t>
            </a:r>
            <a:r>
              <a:rPr lang="fr-FR" sz="1200" dirty="0">
                <a:solidFill>
                  <a:srgbClr val="002060"/>
                </a:solidFill>
              </a:rPr>
              <a:t>. 750 pp.</a:t>
            </a:r>
            <a:r>
              <a:rPr lang="fr-FR" sz="1200" dirty="0" smtClean="0">
                <a:solidFill>
                  <a:srgbClr val="002060"/>
                </a:solidFill>
              </a:rPr>
              <a:t> </a:t>
            </a:r>
            <a:endParaRPr lang="fr-FR" sz="1200" dirty="0">
              <a:solidFill>
                <a:srgbClr val="002060"/>
              </a:solidFill>
            </a:endParaRPr>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3519" y="4966427"/>
            <a:ext cx="2981325" cy="1533525"/>
          </a:xfrm>
          <a:prstGeom prst="rect">
            <a:avLst/>
          </a:prstGeom>
        </p:spPr>
      </p:pic>
      <p:sp>
        <p:nvSpPr>
          <p:cNvPr id="9" name="Rectangle 8"/>
          <p:cNvSpPr/>
          <p:nvPr/>
        </p:nvSpPr>
        <p:spPr>
          <a:xfrm>
            <a:off x="9201570" y="6499952"/>
            <a:ext cx="2465293" cy="246221"/>
          </a:xfrm>
          <a:prstGeom prst="rect">
            <a:avLst/>
          </a:prstGeom>
        </p:spPr>
        <p:txBody>
          <a:bodyPr wrap="square">
            <a:spAutoFit/>
          </a:bodyPr>
          <a:lstStyle/>
          <a:p>
            <a:pPr algn="ctr"/>
            <a:r>
              <a:rPr lang="fr-FR" sz="1000" i="1" dirty="0" smtClean="0">
                <a:solidFill>
                  <a:srgbClr val="002060"/>
                </a:solidFill>
                <a:latin typeface="Times New Roman" panose="02020603050405020304" pitchFamily="18" charset="0"/>
              </a:rPr>
              <a:t>Bois obtenu </a:t>
            </a:r>
            <a:r>
              <a:rPr lang="fr-FR" sz="1000" i="1" dirty="0">
                <a:solidFill>
                  <a:srgbClr val="002060"/>
                </a:solidFill>
                <a:latin typeface="Times New Roman" panose="02020603050405020304" pitchFamily="18" charset="0"/>
              </a:rPr>
              <a:t>de </a:t>
            </a:r>
            <a:r>
              <a:rPr lang="fr-FR" sz="1000" dirty="0" err="1">
                <a:solidFill>
                  <a:srgbClr val="002060"/>
                </a:solidFill>
                <a:latin typeface="Times New Roman" panose="02020603050405020304" pitchFamily="18" charset="0"/>
                <a:hlinkClick r:id="rId5"/>
              </a:rPr>
              <a:t>Arnhemse</a:t>
            </a:r>
            <a:r>
              <a:rPr lang="fr-FR" sz="1000" dirty="0">
                <a:solidFill>
                  <a:srgbClr val="002060"/>
                </a:solidFill>
                <a:latin typeface="Times New Roman" panose="02020603050405020304" pitchFamily="18" charset="0"/>
                <a:hlinkClick r:id="rId5"/>
              </a:rPr>
              <a:t> </a:t>
            </a:r>
            <a:r>
              <a:rPr lang="fr-FR" sz="1000" dirty="0" err="1">
                <a:solidFill>
                  <a:srgbClr val="002060"/>
                </a:solidFill>
                <a:latin typeface="Times New Roman" panose="02020603050405020304" pitchFamily="18" charset="0"/>
                <a:hlinkClick r:id="rId5"/>
              </a:rPr>
              <a:t>Fijnhouthandel</a:t>
            </a:r>
            <a:endParaRPr lang="fr-FR" sz="1000" dirty="0">
              <a:solidFill>
                <a:srgbClr val="002060"/>
              </a:solidFill>
            </a:endParaRPr>
          </a:p>
        </p:txBody>
      </p:sp>
      <p:sp>
        <p:nvSpPr>
          <p:cNvPr id="10" name="Rectangle 9"/>
          <p:cNvSpPr/>
          <p:nvPr/>
        </p:nvSpPr>
        <p:spPr>
          <a:xfrm>
            <a:off x="10158087" y="1883699"/>
            <a:ext cx="1706865" cy="646331"/>
          </a:xfrm>
          <a:prstGeom prst="rect">
            <a:avLst/>
          </a:prstGeom>
        </p:spPr>
        <p:txBody>
          <a:bodyPr wrap="square">
            <a:spAutoFit/>
          </a:bodyPr>
          <a:lstStyle/>
          <a:p>
            <a:pPr algn="ctr"/>
            <a:r>
              <a:rPr lang="fr-FR" sz="1200" dirty="0" smtClean="0">
                <a:solidFill>
                  <a:srgbClr val="002060"/>
                </a:solidFill>
              </a:rPr>
              <a:t>Fruits du </a:t>
            </a:r>
            <a:r>
              <a:rPr lang="fr-FR" sz="1200" i="1" dirty="0" smtClean="0">
                <a:solidFill>
                  <a:srgbClr val="002060"/>
                </a:solidFill>
              </a:rPr>
              <a:t>Dalbergia </a:t>
            </a:r>
            <a:r>
              <a:rPr lang="fr-FR" sz="1200" i="1" dirty="0" err="1">
                <a:solidFill>
                  <a:srgbClr val="002060"/>
                </a:solidFill>
              </a:rPr>
              <a:t>greveana</a:t>
            </a:r>
            <a:r>
              <a:rPr lang="fr-FR" sz="1200" i="1" dirty="0">
                <a:solidFill>
                  <a:srgbClr val="002060"/>
                </a:solidFill>
              </a:rPr>
              <a:t> </a:t>
            </a:r>
            <a:r>
              <a:rPr lang="fr-FR" sz="1200" dirty="0" smtClean="0">
                <a:solidFill>
                  <a:srgbClr val="002060"/>
                </a:solidFill>
              </a:rPr>
              <a:t>© Martin Callmander. </a:t>
            </a:r>
            <a:r>
              <a:rPr lang="fr-FR" sz="1200" dirty="0" err="1">
                <a:hlinkClick r:id="rId6"/>
              </a:rPr>
              <a:t>Tropicos</a:t>
            </a:r>
            <a:endParaRPr lang="fr-FR" sz="1200" dirty="0">
              <a:solidFill>
                <a:srgbClr val="002060"/>
              </a:solidFill>
            </a:endParaRPr>
          </a:p>
        </p:txBody>
      </p:sp>
      <p:sp>
        <p:nvSpPr>
          <p:cNvPr id="11" name="Rectangle 10"/>
          <p:cNvSpPr/>
          <p:nvPr/>
        </p:nvSpPr>
        <p:spPr>
          <a:xfrm>
            <a:off x="10033235" y="4239107"/>
            <a:ext cx="2074878" cy="646331"/>
          </a:xfrm>
          <a:prstGeom prst="rect">
            <a:avLst/>
          </a:prstGeom>
        </p:spPr>
        <p:txBody>
          <a:bodyPr wrap="square">
            <a:spAutoFit/>
          </a:bodyPr>
          <a:lstStyle/>
          <a:p>
            <a:pPr algn="ctr"/>
            <a:r>
              <a:rPr lang="fr-FR" sz="1200" dirty="0" smtClean="0">
                <a:solidFill>
                  <a:srgbClr val="002060"/>
                </a:solidFill>
              </a:rPr>
              <a:t>Branche du </a:t>
            </a:r>
            <a:r>
              <a:rPr lang="fr-FR" sz="1200" i="1" dirty="0" smtClean="0">
                <a:solidFill>
                  <a:srgbClr val="002060"/>
                </a:solidFill>
              </a:rPr>
              <a:t>Dalbergia </a:t>
            </a:r>
            <a:r>
              <a:rPr lang="fr-FR" sz="1200" i="1" dirty="0" err="1">
                <a:solidFill>
                  <a:srgbClr val="002060"/>
                </a:solidFill>
              </a:rPr>
              <a:t>greveana</a:t>
            </a:r>
            <a:r>
              <a:rPr lang="fr-FR" sz="1200" i="1" dirty="0">
                <a:solidFill>
                  <a:srgbClr val="002060"/>
                </a:solidFill>
              </a:rPr>
              <a:t> </a:t>
            </a:r>
            <a:r>
              <a:rPr lang="fr-FR" sz="1200" dirty="0" smtClean="0">
                <a:solidFill>
                  <a:srgbClr val="002060"/>
                </a:solidFill>
              </a:rPr>
              <a:t>© Martin Callmander. </a:t>
            </a:r>
            <a:r>
              <a:rPr lang="fr-FR" sz="1200" dirty="0" err="1">
                <a:hlinkClick r:id="rId6"/>
              </a:rPr>
              <a:t>Tropicos</a:t>
            </a:r>
            <a:endParaRPr lang="fr-FR" sz="1200" dirty="0">
              <a:solidFill>
                <a:srgbClr val="002060"/>
              </a:solidFill>
            </a:endParaRPr>
          </a:p>
        </p:txBody>
      </p:sp>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3235" y="2776251"/>
            <a:ext cx="1956570" cy="1462856"/>
          </a:xfrm>
          <a:prstGeom prst="rect">
            <a:avLst/>
          </a:prstGeom>
        </p:spPr>
      </p:pic>
      <p:pic>
        <p:nvPicPr>
          <p:cNvPr id="13" name="Imag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88743" y="412641"/>
            <a:ext cx="1963862" cy="1471058"/>
          </a:xfrm>
          <a:prstGeom prst="rect">
            <a:avLst/>
          </a:prstGeom>
        </p:spPr>
      </p:pic>
      <p:pic>
        <p:nvPicPr>
          <p:cNvPr id="14" name="Picture 2" descr="image00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6326" y="1079653"/>
            <a:ext cx="414281" cy="384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14"/>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414214427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206659" y="115026"/>
            <a:ext cx="579304" cy="365125"/>
          </a:xfrm>
        </p:spPr>
        <p:txBody>
          <a:bodyPr/>
          <a:lstStyle/>
          <a:p>
            <a:fld id="{814B13E8-1059-4FEE-952E-0153852B3488}" type="slidenum">
              <a:rPr lang="fr-FR" smtClean="0"/>
              <a:t>62</a:t>
            </a:fld>
            <a:endParaRPr lang="fr-FR" dirty="0"/>
          </a:p>
        </p:txBody>
      </p:sp>
      <p:sp>
        <p:nvSpPr>
          <p:cNvPr id="4" name="Rectangle 3"/>
          <p:cNvSpPr/>
          <p:nvPr/>
        </p:nvSpPr>
        <p:spPr>
          <a:xfrm>
            <a:off x="206659" y="578252"/>
            <a:ext cx="7080400" cy="369332"/>
          </a:xfrm>
          <a:prstGeom prst="rect">
            <a:avLst/>
          </a:prstGeom>
        </p:spPr>
        <p:txBody>
          <a:bodyPr wrap="none">
            <a:spAutoFit/>
          </a:bodyPr>
          <a:lstStyle/>
          <a:p>
            <a:r>
              <a:rPr lang="fr-FR" b="1" dirty="0">
                <a:solidFill>
                  <a:srgbClr val="008000"/>
                </a:solidFill>
              </a:rPr>
              <a:t>2.2. Les espèces de Dalbergia (bois de rose</a:t>
            </a:r>
            <a:r>
              <a:rPr lang="fr-FR" b="1" dirty="0" smtClean="0">
                <a:solidFill>
                  <a:srgbClr val="008000"/>
                </a:solidFill>
              </a:rPr>
              <a:t>) malgaches en danger (suite) </a:t>
            </a:r>
            <a:endParaRPr lang="fr-FR" dirty="0">
              <a:solidFill>
                <a:srgbClr val="008000"/>
              </a:solidFill>
            </a:endParaRPr>
          </a:p>
        </p:txBody>
      </p:sp>
      <p:sp>
        <p:nvSpPr>
          <p:cNvPr id="6" name="ZoneTexte 5"/>
          <p:cNvSpPr txBox="1"/>
          <p:nvPr/>
        </p:nvSpPr>
        <p:spPr>
          <a:xfrm>
            <a:off x="206659" y="1079653"/>
            <a:ext cx="6491596" cy="369332"/>
          </a:xfrm>
          <a:prstGeom prst="rect">
            <a:avLst/>
          </a:prstGeom>
          <a:noFill/>
        </p:spPr>
        <p:txBody>
          <a:bodyPr wrap="square" rtlCol="0">
            <a:spAutoFit/>
          </a:bodyPr>
          <a:lstStyle/>
          <a:p>
            <a:r>
              <a:rPr lang="fr-FR" dirty="0">
                <a:solidFill>
                  <a:srgbClr val="008000"/>
                </a:solidFill>
              </a:rPr>
              <a:t>2.2</a:t>
            </a:r>
            <a:r>
              <a:rPr lang="fr-FR" dirty="0" smtClean="0">
                <a:solidFill>
                  <a:srgbClr val="002060"/>
                </a:solidFill>
              </a:rPr>
              <a:t>.11</a:t>
            </a:r>
            <a:r>
              <a:rPr lang="fr-FR" dirty="0">
                <a:solidFill>
                  <a:srgbClr val="002060"/>
                </a:solidFill>
              </a:rPr>
              <a:t>) </a:t>
            </a:r>
            <a:r>
              <a:rPr lang="fr-FR" b="1" i="1" dirty="0">
                <a:solidFill>
                  <a:srgbClr val="002060"/>
                </a:solidFill>
              </a:rPr>
              <a:t>Dalbergia </a:t>
            </a:r>
            <a:r>
              <a:rPr lang="fr-FR" b="1" i="1" dirty="0" err="1">
                <a:solidFill>
                  <a:srgbClr val="002060"/>
                </a:solidFill>
              </a:rPr>
              <a:t>bathiei</a:t>
            </a:r>
            <a:r>
              <a:rPr lang="fr-FR" i="1" dirty="0">
                <a:solidFill>
                  <a:srgbClr val="002060"/>
                </a:solidFill>
              </a:rPr>
              <a:t> </a:t>
            </a:r>
            <a:r>
              <a:rPr lang="fr-FR" dirty="0" err="1">
                <a:solidFill>
                  <a:srgbClr val="002060"/>
                </a:solidFill>
              </a:rPr>
              <a:t>R.Vig</a:t>
            </a:r>
            <a:r>
              <a:rPr lang="fr-FR" dirty="0">
                <a:solidFill>
                  <a:srgbClr val="002060"/>
                </a:solidFill>
              </a:rPr>
              <a:t>.</a:t>
            </a:r>
          </a:p>
        </p:txBody>
      </p:sp>
      <p:sp>
        <p:nvSpPr>
          <p:cNvPr id="7" name="ZoneTexte 6"/>
          <p:cNvSpPr txBox="1"/>
          <p:nvPr/>
        </p:nvSpPr>
        <p:spPr>
          <a:xfrm>
            <a:off x="206659" y="1729648"/>
            <a:ext cx="8033958" cy="3323987"/>
          </a:xfrm>
          <a:prstGeom prst="rect">
            <a:avLst/>
          </a:prstGeom>
          <a:noFill/>
        </p:spPr>
        <p:txBody>
          <a:bodyPr wrap="square" rtlCol="0">
            <a:spAutoFit/>
          </a:bodyPr>
          <a:lstStyle/>
          <a:p>
            <a:pPr algn="just"/>
            <a:r>
              <a:rPr lang="fr-FR" dirty="0">
                <a:solidFill>
                  <a:srgbClr val="002060"/>
                </a:solidFill>
              </a:rPr>
              <a:t>Un arbre à feuilles </a:t>
            </a:r>
            <a:r>
              <a:rPr lang="fr-FR" dirty="0" smtClean="0">
                <a:solidFill>
                  <a:srgbClr val="002060"/>
                </a:solidFill>
              </a:rPr>
              <a:t>persistantes confinée </a:t>
            </a:r>
            <a:r>
              <a:rPr lang="fr-FR" dirty="0">
                <a:solidFill>
                  <a:srgbClr val="002060"/>
                </a:solidFill>
              </a:rPr>
              <a:t>à quelques petites zones de plaine</a:t>
            </a:r>
            <a:r>
              <a:rPr lang="fr-FR" dirty="0" smtClean="0">
                <a:solidFill>
                  <a:srgbClr val="002060"/>
                </a:solidFill>
              </a:rPr>
              <a:t>, en </a:t>
            </a:r>
            <a:r>
              <a:rPr lang="fr-FR" dirty="0">
                <a:solidFill>
                  <a:srgbClr val="002060"/>
                </a:solidFill>
              </a:rPr>
              <a:t>forêt humide, principalement le long des </a:t>
            </a:r>
            <a:r>
              <a:rPr lang="fr-FR" dirty="0" smtClean="0">
                <a:solidFill>
                  <a:srgbClr val="002060"/>
                </a:solidFill>
              </a:rPr>
              <a:t>bords de </a:t>
            </a:r>
            <a:r>
              <a:rPr lang="fr-FR" dirty="0">
                <a:solidFill>
                  <a:srgbClr val="002060"/>
                </a:solidFill>
              </a:rPr>
              <a:t>la rivière. Nord et sud de Toamasina [Tamatave], à l’est de Madagascar. </a:t>
            </a:r>
            <a:endParaRPr lang="fr-FR" dirty="0" smtClean="0">
              <a:solidFill>
                <a:srgbClr val="002060"/>
              </a:solidFill>
            </a:endParaRPr>
          </a:p>
          <a:p>
            <a:pPr algn="just"/>
            <a:r>
              <a:rPr lang="fr-FR" dirty="0" smtClean="0">
                <a:solidFill>
                  <a:srgbClr val="002060"/>
                </a:solidFill>
              </a:rPr>
              <a:t>Cette </a:t>
            </a:r>
            <a:r>
              <a:rPr lang="fr-FR" dirty="0">
                <a:solidFill>
                  <a:srgbClr val="002060"/>
                </a:solidFill>
              </a:rPr>
              <a:t>espèce est </a:t>
            </a:r>
            <a:r>
              <a:rPr lang="fr-FR" dirty="0" smtClean="0">
                <a:solidFill>
                  <a:srgbClr val="002060"/>
                </a:solidFill>
              </a:rPr>
              <a:t>un bois de rose de qualité </a:t>
            </a:r>
            <a:r>
              <a:rPr lang="fr-FR" dirty="0">
                <a:solidFill>
                  <a:srgbClr val="002060"/>
                </a:solidFill>
              </a:rPr>
              <a:t>et est cotée à l'échelle nationale et locale. </a:t>
            </a:r>
            <a:endParaRPr lang="fr-FR" dirty="0" smtClean="0">
              <a:solidFill>
                <a:srgbClr val="002060"/>
              </a:solidFill>
            </a:endParaRPr>
          </a:p>
          <a:p>
            <a:pPr algn="just"/>
            <a:r>
              <a:rPr lang="fr-FR" dirty="0" smtClean="0">
                <a:solidFill>
                  <a:srgbClr val="FF0000"/>
                </a:solidFill>
              </a:rPr>
              <a:t>À </a:t>
            </a:r>
            <a:r>
              <a:rPr lang="fr-FR" dirty="0">
                <a:solidFill>
                  <a:srgbClr val="FF0000"/>
                </a:solidFill>
              </a:rPr>
              <a:t>la suite de l'exploitation sélective, cette espèce est maintenant très rare. Très peu de spécimens adultes ont été enregistrées et la population est très fragmentée.</a:t>
            </a:r>
          </a:p>
          <a:p>
            <a:pPr algn="just"/>
            <a:r>
              <a:rPr lang="fr-FR" dirty="0" smtClean="0">
                <a:solidFill>
                  <a:srgbClr val="002060"/>
                </a:solidFill>
              </a:rPr>
              <a:t>Statut IUCN (2015) : </a:t>
            </a:r>
            <a:r>
              <a:rPr lang="fr-FR" dirty="0" err="1">
                <a:solidFill>
                  <a:srgbClr val="FF0000"/>
                </a:solidFill>
              </a:rPr>
              <a:t>Endangered</a:t>
            </a:r>
            <a:r>
              <a:rPr lang="fr-FR" dirty="0">
                <a:solidFill>
                  <a:srgbClr val="FF0000"/>
                </a:solidFill>
              </a:rPr>
              <a:t> A1cd, B1+2abcd, C1+2a</a:t>
            </a:r>
            <a:r>
              <a:rPr lang="fr-FR" dirty="0"/>
              <a:t> </a:t>
            </a:r>
            <a:r>
              <a:rPr lang="fr-FR" dirty="0">
                <a:hlinkClick r:id="rId2"/>
              </a:rPr>
              <a:t>ver </a:t>
            </a:r>
            <a:r>
              <a:rPr lang="fr-FR" dirty="0" smtClean="0">
                <a:hlinkClick r:id="rId2"/>
              </a:rPr>
              <a:t>2.3</a:t>
            </a:r>
            <a:r>
              <a:rPr lang="fr-FR" dirty="0">
                <a:solidFill>
                  <a:srgbClr val="002060"/>
                </a:solidFill>
              </a:rPr>
              <a:t>, </a:t>
            </a:r>
            <a:r>
              <a:rPr lang="fr-FR" dirty="0">
                <a:solidFill>
                  <a:srgbClr val="002060"/>
                </a:solidFill>
                <a:hlinkClick r:id="rId3"/>
              </a:rPr>
              <a:t>http://</a:t>
            </a:r>
            <a:r>
              <a:rPr lang="fr-FR" dirty="0" smtClean="0">
                <a:solidFill>
                  <a:srgbClr val="002060"/>
                </a:solidFill>
                <a:hlinkClick r:id="rId3"/>
              </a:rPr>
              <a:t>www.iucnredlist.org/details/38163/0</a:t>
            </a:r>
            <a:r>
              <a:rPr lang="fr-FR" dirty="0" smtClean="0">
                <a:solidFill>
                  <a:srgbClr val="002060"/>
                </a:solidFill>
              </a:rPr>
              <a:t> </a:t>
            </a:r>
          </a:p>
          <a:p>
            <a:pPr algn="just"/>
            <a:r>
              <a:rPr lang="fr-FR" sz="1200" dirty="0" smtClean="0">
                <a:solidFill>
                  <a:srgbClr val="002060"/>
                </a:solidFill>
              </a:rPr>
              <a:t>Sources : a</a:t>
            </a:r>
            <a:r>
              <a:rPr lang="fr-FR" sz="1200" dirty="0">
                <a:solidFill>
                  <a:srgbClr val="002060"/>
                </a:solidFill>
              </a:rPr>
              <a:t>) </a:t>
            </a:r>
            <a:r>
              <a:rPr lang="fr-FR" sz="1200" dirty="0">
                <a:solidFill>
                  <a:srgbClr val="002060"/>
                </a:solidFill>
                <a:hlinkClick r:id="rId3"/>
              </a:rPr>
              <a:t>http://</a:t>
            </a:r>
            <a:r>
              <a:rPr lang="fr-FR" sz="1200" dirty="0" smtClean="0">
                <a:solidFill>
                  <a:srgbClr val="002060"/>
                </a:solidFill>
                <a:hlinkClick r:id="rId3"/>
              </a:rPr>
              <a:t>www.iucnredlist.org/details/38163/0</a:t>
            </a:r>
            <a:r>
              <a:rPr lang="fr-FR" sz="1200" dirty="0" smtClean="0">
                <a:solidFill>
                  <a:srgbClr val="002060"/>
                </a:solidFill>
              </a:rPr>
              <a:t>,</a:t>
            </a:r>
          </a:p>
          <a:p>
            <a:pPr algn="just"/>
            <a:r>
              <a:rPr lang="fr-FR" sz="1200" dirty="0" smtClean="0">
                <a:solidFill>
                  <a:srgbClr val="002060"/>
                </a:solidFill>
              </a:rPr>
              <a:t>b) </a:t>
            </a:r>
            <a:r>
              <a:rPr lang="fr-FR" sz="1200" dirty="0">
                <a:solidFill>
                  <a:srgbClr val="002060"/>
                </a:solidFill>
              </a:rPr>
              <a:t>du Puy, D.J., Labat, J.N., Rabevohitra, R., Villiers, J.-F., Bosser, J. &amp; </a:t>
            </a:r>
            <a:r>
              <a:rPr lang="fr-FR" sz="1200" dirty="0" err="1">
                <a:solidFill>
                  <a:srgbClr val="002060"/>
                </a:solidFill>
              </a:rPr>
              <a:t>Moat</a:t>
            </a:r>
            <a:r>
              <a:rPr lang="fr-FR" sz="1200" dirty="0">
                <a:solidFill>
                  <a:srgbClr val="002060"/>
                </a:solidFill>
              </a:rPr>
              <a:t>, J., 2002. The </a:t>
            </a:r>
            <a:r>
              <a:rPr lang="fr-FR" sz="1200" dirty="0" err="1">
                <a:solidFill>
                  <a:srgbClr val="002060"/>
                </a:solidFill>
              </a:rPr>
              <a:t>Leguminosae</a:t>
            </a:r>
            <a:r>
              <a:rPr lang="fr-FR" sz="1200" dirty="0">
                <a:solidFill>
                  <a:srgbClr val="002060"/>
                </a:solidFill>
              </a:rPr>
              <a:t> of Madagascar. </a:t>
            </a:r>
            <a:endParaRPr lang="fr-FR" sz="1200" dirty="0" smtClean="0">
              <a:solidFill>
                <a:srgbClr val="002060"/>
              </a:solidFill>
            </a:endParaRPr>
          </a:p>
          <a:p>
            <a:pPr algn="just"/>
            <a:r>
              <a:rPr lang="fr-FR" sz="1200" dirty="0" smtClean="0">
                <a:solidFill>
                  <a:srgbClr val="002060"/>
                </a:solidFill>
              </a:rPr>
              <a:t>Royal </a:t>
            </a:r>
            <a:r>
              <a:rPr lang="fr-FR" sz="1200" dirty="0" err="1">
                <a:solidFill>
                  <a:srgbClr val="002060"/>
                </a:solidFill>
              </a:rPr>
              <a:t>Botanic</a:t>
            </a:r>
            <a:r>
              <a:rPr lang="fr-FR" sz="1200" dirty="0">
                <a:solidFill>
                  <a:srgbClr val="002060"/>
                </a:solidFill>
              </a:rPr>
              <a:t> Gardens, Kew, Richmond, United </a:t>
            </a:r>
            <a:r>
              <a:rPr lang="fr-FR" sz="1200" dirty="0" err="1">
                <a:solidFill>
                  <a:srgbClr val="002060"/>
                </a:solidFill>
              </a:rPr>
              <a:t>Kingdom</a:t>
            </a:r>
            <a:r>
              <a:rPr lang="fr-FR" sz="1200" dirty="0">
                <a:solidFill>
                  <a:srgbClr val="002060"/>
                </a:solidFill>
              </a:rPr>
              <a:t>. 750 pp.</a:t>
            </a:r>
            <a:r>
              <a:rPr lang="fr-FR" sz="1200" dirty="0" smtClean="0">
                <a:solidFill>
                  <a:srgbClr val="002060"/>
                </a:solidFill>
              </a:rPr>
              <a:t> </a:t>
            </a:r>
          </a:p>
          <a:p>
            <a:pPr algn="just"/>
            <a:r>
              <a:rPr lang="fr-FR" sz="1200" dirty="0">
                <a:solidFill>
                  <a:srgbClr val="002060"/>
                </a:solidFill>
              </a:rPr>
              <a:t>c) </a:t>
            </a:r>
            <a:r>
              <a:rPr lang="fr-FR" sz="1200" dirty="0">
                <a:solidFill>
                  <a:srgbClr val="002060"/>
                </a:solidFill>
                <a:hlinkClick r:id="rId4"/>
              </a:rPr>
              <a:t>http://</a:t>
            </a:r>
            <a:r>
              <a:rPr lang="fr-FR" sz="1200" dirty="0" smtClean="0">
                <a:solidFill>
                  <a:srgbClr val="002060"/>
                </a:solidFill>
                <a:hlinkClick r:id="rId4"/>
              </a:rPr>
              <a:t>en.wikipedia.org/wiki/Dalbergia_bathiei</a:t>
            </a:r>
            <a:r>
              <a:rPr lang="fr-FR" sz="1200" dirty="0" smtClean="0">
                <a:solidFill>
                  <a:srgbClr val="002060"/>
                </a:solidFill>
              </a:rPr>
              <a:t> </a:t>
            </a:r>
            <a:endParaRPr lang="fr-FR" sz="1200" dirty="0">
              <a:solidFill>
                <a:srgbClr val="002060"/>
              </a:solidFill>
            </a:endParaRPr>
          </a:p>
        </p:txBody>
      </p:sp>
      <p:pic>
        <p:nvPicPr>
          <p:cNvPr id="15" name="Image 14"/>
          <p:cNvPicPr>
            <a:picLocks noChangeAspect="1"/>
          </p:cNvPicPr>
          <p:nvPr/>
        </p:nvPicPr>
        <p:blipFill>
          <a:blip r:embed="rId5"/>
          <a:stretch>
            <a:fillRect/>
          </a:stretch>
        </p:blipFill>
        <p:spPr>
          <a:xfrm>
            <a:off x="3452457" y="1059531"/>
            <a:ext cx="400050" cy="409575"/>
          </a:xfrm>
          <a:prstGeom prst="rect">
            <a:avLst/>
          </a:prstGeom>
        </p:spPr>
      </p:pic>
      <p:pic>
        <p:nvPicPr>
          <p:cNvPr id="17" name="Imag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0" y="0"/>
            <a:ext cx="3810000" cy="5362575"/>
          </a:xfrm>
          <a:prstGeom prst="rect">
            <a:avLst/>
          </a:prstGeom>
        </p:spPr>
      </p:pic>
      <p:sp>
        <p:nvSpPr>
          <p:cNvPr id="18" name="ZoneTexte 17"/>
          <p:cNvSpPr txBox="1"/>
          <p:nvPr/>
        </p:nvSpPr>
        <p:spPr>
          <a:xfrm>
            <a:off x="8382000" y="5475383"/>
            <a:ext cx="3582318" cy="1015663"/>
          </a:xfrm>
          <a:prstGeom prst="rect">
            <a:avLst/>
          </a:prstGeom>
          <a:noFill/>
        </p:spPr>
        <p:txBody>
          <a:bodyPr wrap="square" rtlCol="0">
            <a:spAutoFit/>
          </a:bodyPr>
          <a:lstStyle/>
          <a:p>
            <a:pPr algn="ctr"/>
            <a:r>
              <a:rPr lang="fr-FR" sz="1200" dirty="0" smtClean="0">
                <a:solidFill>
                  <a:srgbClr val="002060"/>
                </a:solidFill>
              </a:rPr>
              <a:t>Date de la </a:t>
            </a:r>
            <a:r>
              <a:rPr lang="fr-FR" sz="1200" dirty="0">
                <a:solidFill>
                  <a:srgbClr val="002060"/>
                </a:solidFill>
              </a:rPr>
              <a:t>récolte novembre 1921. Nom du récolteur : </a:t>
            </a:r>
            <a:r>
              <a:rPr lang="fr-FR" sz="1200" dirty="0">
                <a:hlinkClick r:id="rId7"/>
              </a:rPr>
              <a:t>H. Perrier de la </a:t>
            </a:r>
            <a:r>
              <a:rPr lang="fr-FR" sz="1200" dirty="0" err="1">
                <a:hlinkClick r:id="rId7"/>
              </a:rPr>
              <a:t>Bâthie</a:t>
            </a:r>
            <a:r>
              <a:rPr lang="fr-FR" sz="1200" dirty="0" smtClean="0">
                <a:solidFill>
                  <a:srgbClr val="002060"/>
                </a:solidFill>
              </a:rPr>
              <a:t>. </a:t>
            </a:r>
            <a:r>
              <a:rPr lang="fr-FR" sz="1200" dirty="0">
                <a:solidFill>
                  <a:srgbClr val="002060"/>
                </a:solidFill>
              </a:rPr>
              <a:t>Lieu :  W de </a:t>
            </a:r>
            <a:r>
              <a:rPr lang="fr-FR" sz="1200" dirty="0" err="1">
                <a:solidFill>
                  <a:srgbClr val="002060"/>
                </a:solidFill>
              </a:rPr>
              <a:t>Vatomandry</a:t>
            </a:r>
            <a:r>
              <a:rPr lang="fr-FR" sz="1200" dirty="0">
                <a:solidFill>
                  <a:srgbClr val="002060"/>
                </a:solidFill>
              </a:rPr>
              <a:t>. </a:t>
            </a:r>
            <a:r>
              <a:rPr lang="fr-FR" sz="1200" dirty="0" smtClean="0">
                <a:solidFill>
                  <a:srgbClr val="002060"/>
                </a:solidFill>
              </a:rPr>
              <a:t>Source </a:t>
            </a:r>
            <a:r>
              <a:rPr lang="fr-FR" sz="1200" dirty="0">
                <a:solidFill>
                  <a:srgbClr val="002060"/>
                </a:solidFill>
              </a:rPr>
              <a:t>: </a:t>
            </a:r>
            <a:r>
              <a:rPr lang="fr-FR" sz="1200" dirty="0">
                <a:solidFill>
                  <a:srgbClr val="002060"/>
                </a:solidFill>
                <a:hlinkClick r:id="rId8"/>
              </a:rPr>
              <a:t>http://</a:t>
            </a:r>
            <a:r>
              <a:rPr lang="fr-FR" sz="1200" dirty="0" smtClean="0">
                <a:solidFill>
                  <a:srgbClr val="002060"/>
                </a:solidFill>
                <a:hlinkClick r:id="rId8"/>
              </a:rPr>
              <a:t>science.mnhn.fr/institution/mnhn/collection/p/item/p00049288</a:t>
            </a:r>
            <a:r>
              <a:rPr lang="fr-FR" sz="1200" dirty="0" smtClean="0">
                <a:solidFill>
                  <a:srgbClr val="002060"/>
                </a:solidFill>
              </a:rPr>
              <a:t> </a:t>
            </a:r>
            <a:endParaRPr lang="fr-FR" sz="1200" dirty="0">
              <a:solidFill>
                <a:srgbClr val="002060"/>
              </a:solidFill>
            </a:endParaRPr>
          </a:p>
        </p:txBody>
      </p:sp>
      <p:sp>
        <p:nvSpPr>
          <p:cNvPr id="11" name="ZoneTexte 10"/>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190997467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415412" y="181284"/>
            <a:ext cx="645405" cy="342709"/>
          </a:xfrm>
        </p:spPr>
        <p:txBody>
          <a:bodyPr/>
          <a:lstStyle/>
          <a:p>
            <a:fld id="{814B13E8-1059-4FEE-952E-0153852B3488}" type="slidenum">
              <a:rPr lang="fr-FR" smtClean="0"/>
              <a:t>63</a:t>
            </a:fld>
            <a:endParaRPr lang="fr-FR"/>
          </a:p>
        </p:txBody>
      </p:sp>
      <p:sp>
        <p:nvSpPr>
          <p:cNvPr id="3" name="Rectangle 2"/>
          <p:cNvSpPr/>
          <p:nvPr/>
        </p:nvSpPr>
        <p:spPr>
          <a:xfrm>
            <a:off x="211141" y="550616"/>
            <a:ext cx="3375348" cy="369332"/>
          </a:xfrm>
          <a:prstGeom prst="rect">
            <a:avLst/>
          </a:prstGeom>
        </p:spPr>
        <p:txBody>
          <a:bodyPr wrap="none">
            <a:spAutoFit/>
          </a:bodyPr>
          <a:lstStyle/>
          <a:p>
            <a:r>
              <a:rPr lang="fr-FR" dirty="0">
                <a:solidFill>
                  <a:srgbClr val="008000"/>
                </a:solidFill>
              </a:rPr>
              <a:t>2. </a:t>
            </a:r>
            <a:r>
              <a:rPr lang="fr-FR" b="1" dirty="0">
                <a:solidFill>
                  <a:srgbClr val="008000"/>
                </a:solidFill>
              </a:rPr>
              <a:t>Essences forestières à reboiser </a:t>
            </a:r>
            <a:endParaRPr lang="fr-FR" b="1" dirty="0"/>
          </a:p>
        </p:txBody>
      </p:sp>
      <p:sp>
        <p:nvSpPr>
          <p:cNvPr id="4" name="ZoneTexte 3"/>
          <p:cNvSpPr txBox="1"/>
          <p:nvPr/>
        </p:nvSpPr>
        <p:spPr>
          <a:xfrm>
            <a:off x="3691401" y="222848"/>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5" name="Rectangle 4"/>
          <p:cNvSpPr/>
          <p:nvPr/>
        </p:nvSpPr>
        <p:spPr>
          <a:xfrm>
            <a:off x="211141" y="919948"/>
            <a:ext cx="6096000" cy="369332"/>
          </a:xfrm>
          <a:prstGeom prst="rect">
            <a:avLst/>
          </a:prstGeom>
        </p:spPr>
        <p:txBody>
          <a:bodyPr>
            <a:spAutoFit/>
          </a:bodyPr>
          <a:lstStyle/>
          <a:p>
            <a:r>
              <a:rPr lang="fr-FR" dirty="0">
                <a:solidFill>
                  <a:srgbClr val="008000"/>
                </a:solidFill>
              </a:rPr>
              <a:t>2.3) </a:t>
            </a:r>
            <a:r>
              <a:rPr lang="fr-FR" b="1" dirty="0" err="1" smtClean="0">
                <a:solidFill>
                  <a:srgbClr val="008000"/>
                </a:solidFill>
              </a:rPr>
              <a:t>Ramy</a:t>
            </a:r>
            <a:r>
              <a:rPr lang="fr-FR" b="1" dirty="0" smtClean="0">
                <a:solidFill>
                  <a:srgbClr val="008000"/>
                </a:solidFill>
              </a:rPr>
              <a:t> </a:t>
            </a:r>
            <a:r>
              <a:rPr lang="fr-FR" b="1" dirty="0" err="1" smtClean="0">
                <a:solidFill>
                  <a:srgbClr val="008000"/>
                </a:solidFill>
              </a:rPr>
              <a:t>be</a:t>
            </a:r>
            <a:r>
              <a:rPr lang="fr-FR" b="1" dirty="0" smtClean="0">
                <a:solidFill>
                  <a:srgbClr val="008000"/>
                </a:solidFill>
              </a:rPr>
              <a:t> </a:t>
            </a:r>
            <a:r>
              <a:rPr lang="fr-FR" dirty="0" smtClean="0">
                <a:solidFill>
                  <a:srgbClr val="008000"/>
                </a:solidFill>
              </a:rPr>
              <a:t>(</a:t>
            </a:r>
            <a:r>
              <a:rPr lang="fr-FR" i="1" dirty="0" err="1">
                <a:solidFill>
                  <a:srgbClr val="008000"/>
                </a:solidFill>
              </a:rPr>
              <a:t>Canarium</a:t>
            </a:r>
            <a:r>
              <a:rPr lang="fr-FR" i="1" dirty="0">
                <a:solidFill>
                  <a:srgbClr val="008000"/>
                </a:solidFill>
              </a:rPr>
              <a:t> </a:t>
            </a:r>
            <a:r>
              <a:rPr lang="fr-FR" i="1" dirty="0" err="1" smtClean="0">
                <a:solidFill>
                  <a:srgbClr val="008000"/>
                </a:solidFill>
              </a:rPr>
              <a:t>madagascariense</a:t>
            </a:r>
            <a:r>
              <a:rPr lang="fr-FR" dirty="0" smtClean="0">
                <a:solidFill>
                  <a:srgbClr val="008000"/>
                </a:solidFill>
              </a:rPr>
              <a:t>) </a:t>
            </a:r>
            <a:r>
              <a:rPr lang="fr-FR" dirty="0">
                <a:solidFill>
                  <a:srgbClr val="008000"/>
                </a:solidFill>
              </a:rPr>
              <a:t>(</a:t>
            </a:r>
            <a:r>
              <a:rPr lang="fr-FR" i="1" dirty="0" err="1">
                <a:solidFill>
                  <a:srgbClr val="008000"/>
                </a:solidFill>
              </a:rPr>
              <a:t>Myrtaceae</a:t>
            </a:r>
            <a:r>
              <a:rPr lang="fr-FR" dirty="0" smtClean="0">
                <a:solidFill>
                  <a:srgbClr val="008000"/>
                </a:solidFill>
              </a:rPr>
              <a:t>)</a:t>
            </a:r>
            <a:endParaRPr lang="fr-FR" dirty="0">
              <a:solidFill>
                <a:srgbClr val="008000"/>
              </a:solidFill>
            </a:endParaRPr>
          </a:p>
        </p:txBody>
      </p:sp>
      <p:sp>
        <p:nvSpPr>
          <p:cNvPr id="6" name="ZoneTexte 5"/>
          <p:cNvSpPr txBox="1"/>
          <p:nvPr/>
        </p:nvSpPr>
        <p:spPr>
          <a:xfrm>
            <a:off x="9129034" y="3958363"/>
            <a:ext cx="2760681" cy="276999"/>
          </a:xfrm>
          <a:prstGeom prst="rect">
            <a:avLst/>
          </a:prstGeom>
          <a:noFill/>
        </p:spPr>
        <p:txBody>
          <a:bodyPr wrap="square" rtlCol="0">
            <a:spAutoFit/>
          </a:bodyPr>
          <a:lstStyle/>
          <a:p>
            <a:pPr algn="ctr"/>
            <a:r>
              <a:rPr lang="fr-FR" sz="1200" dirty="0" smtClean="0">
                <a:solidFill>
                  <a:srgbClr val="008000"/>
                </a:solidFill>
              </a:rPr>
              <a:t>© Photo génération </a:t>
            </a:r>
            <a:r>
              <a:rPr lang="fr-FR" sz="1200" dirty="0" err="1" smtClean="0">
                <a:solidFill>
                  <a:srgbClr val="008000"/>
                </a:solidFill>
              </a:rPr>
              <a:t>masoala</a:t>
            </a:r>
            <a:r>
              <a:rPr lang="fr-FR" sz="1200" dirty="0" smtClean="0">
                <a:solidFill>
                  <a:srgbClr val="008000"/>
                </a:solidFill>
              </a:rPr>
              <a:t>.</a:t>
            </a:r>
            <a:endParaRPr lang="fr-FR" sz="1200" dirty="0">
              <a:solidFill>
                <a:srgbClr val="00800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2215" y="148363"/>
            <a:ext cx="2857500" cy="3810000"/>
          </a:xfrm>
          <a:prstGeom prst="rect">
            <a:avLst/>
          </a:prstGeom>
        </p:spPr>
      </p:pic>
      <p:pic>
        <p:nvPicPr>
          <p:cNvPr id="2050" name="Picture 2" descr="image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4920" y="5041958"/>
            <a:ext cx="200025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6430" y="4848534"/>
            <a:ext cx="2476500" cy="1847850"/>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2786" y="181284"/>
            <a:ext cx="1219200" cy="857250"/>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41890" y="4496109"/>
            <a:ext cx="1647825" cy="2200275"/>
          </a:xfrm>
          <a:prstGeom prst="rect">
            <a:avLst/>
          </a:prstGeom>
        </p:spPr>
      </p:pic>
      <p:sp>
        <p:nvSpPr>
          <p:cNvPr id="11" name="ZoneTexte 10"/>
          <p:cNvSpPr txBox="1"/>
          <p:nvPr/>
        </p:nvSpPr>
        <p:spPr>
          <a:xfrm>
            <a:off x="110169" y="1377108"/>
            <a:ext cx="8824511" cy="3416320"/>
          </a:xfrm>
          <a:prstGeom prst="rect">
            <a:avLst/>
          </a:prstGeom>
          <a:noFill/>
        </p:spPr>
        <p:txBody>
          <a:bodyPr wrap="square" rtlCol="0">
            <a:spAutoFit/>
          </a:bodyPr>
          <a:lstStyle/>
          <a:p>
            <a:pPr algn="just"/>
            <a:r>
              <a:rPr lang="fr-FR" dirty="0">
                <a:solidFill>
                  <a:srgbClr val="008000"/>
                </a:solidFill>
              </a:rPr>
              <a:t>Arbre caducifolié, dioïque, de moyenne à assez grande taille atteignant 37 m de haut ; cime arrondie, à branches </a:t>
            </a:r>
            <a:r>
              <a:rPr lang="fr-FR" dirty="0" smtClean="0">
                <a:solidFill>
                  <a:srgbClr val="008000"/>
                </a:solidFill>
              </a:rPr>
              <a:t>étalées. </a:t>
            </a:r>
            <a:r>
              <a:rPr lang="fr-FR" dirty="0">
                <a:solidFill>
                  <a:srgbClr val="008000"/>
                </a:solidFill>
              </a:rPr>
              <a:t>grand tronc de couleur marron,  dont le diamètre pourrait atteindre 7m. Fût rectiligne, dépourvu de branches jusqu’à une hauteur de 27 m, atteignant 200 cm de diamètre, souvent à contreforts</a:t>
            </a:r>
            <a:r>
              <a:rPr lang="fr-FR" sz="1200" dirty="0" smtClean="0">
                <a:solidFill>
                  <a:srgbClr val="008000"/>
                </a:solidFill>
              </a:rPr>
              <a:t>. </a:t>
            </a:r>
            <a:r>
              <a:rPr lang="fr-FR" sz="1200" dirty="0">
                <a:solidFill>
                  <a:srgbClr val="008000"/>
                </a:solidFill>
              </a:rPr>
              <a:t>Inflorescence : panicule terminale ou axillaire, étalée, atteignant 35 cm de long (inflorescences femelles plus petites que les mâles), fleurs par grappes de 6–15. Fruit : drupe ovoïde-ellipsoïde atteignant 5,5 cm × 3 cm, violette à maturité, indéhiscente, à pulpe jaune, aromatique, charnue, renfermant un noyau trigone de 2–3 cm × 1,5–2 cm, pourvu de 3 petites crêtes sur chaque côté, contenant jusqu’à 3 graines. Graines comprimées, étroitement ovoïdes, atteignant 2,5 cm × 1 cm, brunes. Plantule à germination épigée ; cotylédons divisés en 3 folioles linéaires-elliptiques, folioles latérales parfois également profondément divisées</a:t>
            </a:r>
            <a:r>
              <a:rPr lang="fr-FR" sz="1200" dirty="0" smtClean="0">
                <a:solidFill>
                  <a:srgbClr val="008000"/>
                </a:solidFill>
              </a:rPr>
              <a:t>. </a:t>
            </a:r>
            <a:r>
              <a:rPr lang="fr-FR" sz="1200" b="1" dirty="0">
                <a:solidFill>
                  <a:srgbClr val="008000"/>
                </a:solidFill>
              </a:rPr>
              <a:t>Aspect de l’écorce</a:t>
            </a:r>
            <a:r>
              <a:rPr lang="fr-FR" sz="1200" dirty="0">
                <a:solidFill>
                  <a:srgbClr val="008000"/>
                </a:solidFill>
              </a:rPr>
              <a:t> : surface de l’écorce lisse ou rugueuse, fissurée, brune ou grisâtre, écorce contenant une résine à l’odeur de térébenthine, blanche, claire virant au jaunâtre en durcissant</a:t>
            </a:r>
            <a:r>
              <a:rPr lang="fr-FR" sz="1200" dirty="0" smtClean="0">
                <a:solidFill>
                  <a:srgbClr val="008000"/>
                </a:solidFill>
              </a:rPr>
              <a:t>. </a:t>
            </a:r>
            <a:r>
              <a:rPr lang="fr-FR" sz="1200" dirty="0">
                <a:solidFill>
                  <a:srgbClr val="008000"/>
                </a:solidFill>
              </a:rPr>
              <a:t>Feuilles alternes, composées imparipennées à 2–9 paires de folioles, jusqu’à 25(–55) cm de </a:t>
            </a:r>
            <a:r>
              <a:rPr lang="fr-FR" sz="1200" dirty="0" smtClean="0">
                <a:solidFill>
                  <a:srgbClr val="008000"/>
                </a:solidFill>
              </a:rPr>
              <a:t>long. </a:t>
            </a:r>
            <a:r>
              <a:rPr lang="fr-FR" sz="1200" dirty="0">
                <a:solidFill>
                  <a:srgbClr val="008000"/>
                </a:solidFill>
              </a:rPr>
              <a:t>Il exige un son profond, mais tolère bien des sols sableux, argileux ainsi que latéritiques</a:t>
            </a:r>
            <a:r>
              <a:rPr lang="fr-FR" sz="1200" dirty="0" smtClean="0">
                <a:solidFill>
                  <a:srgbClr val="008000"/>
                </a:solidFill>
              </a:rPr>
              <a:t>. </a:t>
            </a:r>
            <a:r>
              <a:rPr lang="fr-FR" sz="1200" dirty="0">
                <a:solidFill>
                  <a:srgbClr val="008000"/>
                </a:solidFill>
              </a:rPr>
              <a:t>E</a:t>
            </a:r>
            <a:r>
              <a:rPr lang="fr-FR" sz="1200" dirty="0" smtClean="0">
                <a:solidFill>
                  <a:srgbClr val="008000"/>
                </a:solidFill>
              </a:rPr>
              <a:t>spèce héliophile. </a:t>
            </a:r>
            <a:r>
              <a:rPr lang="fr-FR" sz="1200" dirty="0">
                <a:solidFill>
                  <a:srgbClr val="008000"/>
                </a:solidFill>
              </a:rPr>
              <a:t>Le </a:t>
            </a:r>
            <a:r>
              <a:rPr lang="fr-FR" sz="1200" dirty="0" err="1">
                <a:solidFill>
                  <a:srgbClr val="008000"/>
                </a:solidFill>
              </a:rPr>
              <a:t>Ramy</a:t>
            </a:r>
            <a:r>
              <a:rPr lang="fr-FR" sz="1200" dirty="0">
                <a:solidFill>
                  <a:srgbClr val="008000"/>
                </a:solidFill>
              </a:rPr>
              <a:t> est très connu et très apprécié des ébénistes et des menuisiers et son </a:t>
            </a:r>
            <a:r>
              <a:rPr lang="fr-FR" sz="1200" b="1" dirty="0">
                <a:solidFill>
                  <a:srgbClr val="008000"/>
                </a:solidFill>
              </a:rPr>
              <a:t>bois</a:t>
            </a:r>
            <a:r>
              <a:rPr lang="fr-FR" sz="1200" dirty="0">
                <a:solidFill>
                  <a:srgbClr val="008000"/>
                </a:solidFill>
              </a:rPr>
              <a:t> _ ressemblant à celui de l’Okoumé _ se commercialise facilement car il est d'usage </a:t>
            </a:r>
            <a:r>
              <a:rPr lang="fr-FR" sz="1200" dirty="0" smtClean="0">
                <a:solidFill>
                  <a:srgbClr val="008000"/>
                </a:solidFill>
              </a:rPr>
              <a:t>multiple. Ses </a:t>
            </a:r>
            <a:r>
              <a:rPr lang="fr-FR" sz="1200" dirty="0">
                <a:solidFill>
                  <a:srgbClr val="008000"/>
                </a:solidFill>
              </a:rPr>
              <a:t>feuilles, ses racines et sa résine sont utilisées dans différents domaines. La résine aromatique, blanchissant</a:t>
            </a:r>
          </a:p>
          <a:p>
            <a:pPr algn="just"/>
            <a:r>
              <a:rPr lang="fr-FR" sz="1200" dirty="0">
                <a:solidFill>
                  <a:srgbClr val="008000"/>
                </a:solidFill>
              </a:rPr>
              <a:t>au contact de l'air, s'emploie comme </a:t>
            </a:r>
            <a:r>
              <a:rPr lang="fr-FR" sz="1200" b="1" dirty="0">
                <a:solidFill>
                  <a:srgbClr val="008000"/>
                </a:solidFill>
              </a:rPr>
              <a:t>encens</a:t>
            </a:r>
            <a:r>
              <a:rPr lang="fr-FR" sz="1200" dirty="0">
                <a:solidFill>
                  <a:srgbClr val="008000"/>
                </a:solidFill>
              </a:rPr>
              <a:t> dans les cérémonies traditionnelles. </a:t>
            </a:r>
            <a:r>
              <a:rPr lang="fr-FR" sz="1200" dirty="0" smtClean="0">
                <a:solidFill>
                  <a:srgbClr val="008000"/>
                </a:solidFill>
              </a:rPr>
              <a:t> Parallèlement </a:t>
            </a:r>
            <a:r>
              <a:rPr lang="fr-FR" sz="1200" dirty="0">
                <a:solidFill>
                  <a:srgbClr val="008000"/>
                </a:solidFill>
              </a:rPr>
              <a:t>à l'encens, la résine peut être utilisée comme colle </a:t>
            </a:r>
            <a:r>
              <a:rPr lang="fr-FR" sz="1200" dirty="0" smtClean="0">
                <a:solidFill>
                  <a:srgbClr val="008000"/>
                </a:solidFill>
              </a:rPr>
              <a:t>biologique. A </a:t>
            </a:r>
            <a:r>
              <a:rPr lang="fr-FR" sz="1200" dirty="0">
                <a:solidFill>
                  <a:srgbClr val="008000"/>
                </a:solidFill>
              </a:rPr>
              <a:t>part son </a:t>
            </a:r>
            <a:r>
              <a:rPr lang="fr-FR" sz="1200" b="1" dirty="0">
                <a:solidFill>
                  <a:srgbClr val="008000"/>
                </a:solidFill>
              </a:rPr>
              <a:t>pouvoir insecticide</a:t>
            </a:r>
            <a:r>
              <a:rPr lang="fr-FR" sz="1200" dirty="0">
                <a:solidFill>
                  <a:srgbClr val="008000"/>
                </a:solidFill>
              </a:rPr>
              <a:t>, elle peut aussi intervenir dans la fabrication des crèmes, des onguents et des savons. </a:t>
            </a:r>
            <a:r>
              <a:rPr lang="fr-FR" sz="1200" dirty="0" smtClean="0">
                <a:solidFill>
                  <a:srgbClr val="008000"/>
                </a:solidFill>
              </a:rPr>
              <a:t> C'est </a:t>
            </a:r>
            <a:r>
              <a:rPr lang="fr-FR" sz="1200" dirty="0">
                <a:solidFill>
                  <a:srgbClr val="008000"/>
                </a:solidFill>
              </a:rPr>
              <a:t>une essence d'enrichissement et de reforestation</a:t>
            </a:r>
            <a:r>
              <a:rPr lang="fr-FR" sz="1200" dirty="0" smtClean="0">
                <a:solidFill>
                  <a:srgbClr val="008000"/>
                </a:solidFill>
              </a:rPr>
              <a:t>. </a:t>
            </a:r>
            <a:endParaRPr lang="fr-FR" sz="1200" dirty="0">
              <a:solidFill>
                <a:srgbClr val="008000"/>
              </a:solidFill>
            </a:endParaRPr>
          </a:p>
        </p:txBody>
      </p:sp>
      <p:sp>
        <p:nvSpPr>
          <p:cNvPr id="12" name="ZoneTexte 11"/>
          <p:cNvSpPr txBox="1"/>
          <p:nvPr/>
        </p:nvSpPr>
        <p:spPr>
          <a:xfrm>
            <a:off x="110168" y="4704202"/>
            <a:ext cx="5415791" cy="2143893"/>
          </a:xfrm>
          <a:prstGeom prst="rect">
            <a:avLst/>
          </a:prstGeom>
          <a:noFill/>
        </p:spPr>
        <p:txBody>
          <a:bodyPr wrap="square" rtlCol="0">
            <a:spAutoFit/>
          </a:bodyPr>
          <a:lstStyle/>
          <a:p>
            <a:pPr algn="just"/>
            <a:r>
              <a:rPr lang="fr-FR" sz="1200" dirty="0">
                <a:solidFill>
                  <a:srgbClr val="008000"/>
                </a:solidFill>
              </a:rPr>
              <a:t>Le bois du </a:t>
            </a:r>
            <a:r>
              <a:rPr lang="fr-FR" sz="1200" dirty="0" err="1">
                <a:solidFill>
                  <a:srgbClr val="008000"/>
                </a:solidFill>
              </a:rPr>
              <a:t>Ramy</a:t>
            </a:r>
            <a:r>
              <a:rPr lang="fr-FR" sz="1200" dirty="0">
                <a:solidFill>
                  <a:srgbClr val="008000"/>
                </a:solidFill>
              </a:rPr>
              <a:t> est employé en habillage et en menuiserie d'intérieur. La caisserie, le coffrage et l'emballage léger de qualité ainsi que les contre-plaqués sont ses domaines favoris d'utilisation. Une société installée dans le Nord-Est du pays utilise de gros spécimens comme matières premières de déroulage. Ses autres usages comprennent la fabrication des panneaux dérivés de bois (P.D.B) et la construction de pirogues et de boutres (navires à voiles).</a:t>
            </a:r>
          </a:p>
          <a:p>
            <a:pPr algn="just"/>
            <a:r>
              <a:rPr lang="fr-FR" sz="1200" dirty="0">
                <a:solidFill>
                  <a:srgbClr val="008000"/>
                </a:solidFill>
              </a:rPr>
              <a:t>Il fournit des </a:t>
            </a:r>
            <a:r>
              <a:rPr lang="fr-FR" sz="1200" b="1" dirty="0">
                <a:solidFill>
                  <a:srgbClr val="008000"/>
                </a:solidFill>
              </a:rPr>
              <a:t>huiles essentielles</a:t>
            </a:r>
            <a:r>
              <a:rPr lang="fr-FR" sz="1200" dirty="0">
                <a:solidFill>
                  <a:srgbClr val="008000"/>
                </a:solidFill>
              </a:rPr>
              <a:t> extraites de ses feuilles. Les graines sont comestibles. </a:t>
            </a:r>
          </a:p>
          <a:p>
            <a:pPr algn="just"/>
            <a:r>
              <a:rPr lang="fr-FR" sz="1200" dirty="0">
                <a:solidFill>
                  <a:srgbClr val="008000"/>
                </a:solidFill>
              </a:rPr>
              <a:t>Source : </a:t>
            </a:r>
            <a:r>
              <a:rPr lang="fr-FR" sz="1200" b="1" i="1" dirty="0">
                <a:solidFill>
                  <a:srgbClr val="008000"/>
                </a:solidFill>
              </a:rPr>
              <a:t>Pour promouvoir les plantations des arbres - fiches techniques</a:t>
            </a:r>
            <a:r>
              <a:rPr lang="fr-FR" sz="1200" dirty="0">
                <a:solidFill>
                  <a:srgbClr val="008000"/>
                </a:solidFill>
              </a:rPr>
              <a:t>, Blaise Cook, Christian </a:t>
            </a:r>
            <a:r>
              <a:rPr lang="fr-FR" sz="1200" dirty="0" err="1">
                <a:solidFill>
                  <a:srgbClr val="008000"/>
                </a:solidFill>
              </a:rPr>
              <a:t>Burren</a:t>
            </a:r>
            <a:r>
              <a:rPr lang="fr-FR" sz="1200" dirty="0">
                <a:solidFill>
                  <a:srgbClr val="008000"/>
                </a:solidFill>
              </a:rPr>
              <a:t>, Michel J. </a:t>
            </a:r>
            <a:r>
              <a:rPr lang="fr-FR" sz="1200" dirty="0" err="1">
                <a:solidFill>
                  <a:srgbClr val="008000"/>
                </a:solidFill>
              </a:rPr>
              <a:t>Rakotoniaina</a:t>
            </a:r>
            <a:r>
              <a:rPr lang="fr-FR" sz="1200" dirty="0">
                <a:solidFill>
                  <a:srgbClr val="008000"/>
                </a:solidFill>
              </a:rPr>
              <a:t>, Diffusion USAID, Madagascar, 2009, page 32 et 33</a:t>
            </a:r>
            <a:r>
              <a:rPr lang="fr-FR" sz="1200" dirty="0" smtClean="0">
                <a:solidFill>
                  <a:srgbClr val="008000"/>
                </a:solidFill>
              </a:rPr>
              <a:t>.</a:t>
            </a:r>
            <a:endParaRPr lang="fr-FR" sz="1200" dirty="0">
              <a:solidFill>
                <a:srgbClr val="008000"/>
              </a:solidFill>
            </a:endParaRPr>
          </a:p>
        </p:txBody>
      </p:sp>
      <p:sp>
        <p:nvSpPr>
          <p:cNvPr id="14" name="Rectangle 15"/>
          <p:cNvSpPr>
            <a:spLocks noChangeArrowheads="1"/>
          </p:cNvSpPr>
          <p:nvPr/>
        </p:nvSpPr>
        <p:spPr bwMode="auto">
          <a:xfrm>
            <a:off x="6743656" y="625169"/>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0" b="1">
                <a:solidFill>
                  <a:srgbClr val="008000"/>
                </a:solidFill>
              </a:rPr>
              <a:t>U</a:t>
            </a:r>
          </a:p>
        </p:txBody>
      </p:sp>
    </p:spTree>
    <p:extLst>
      <p:ext uri="{BB962C8B-B14F-4D97-AF65-F5344CB8AC3E}">
        <p14:creationId xmlns:p14="http://schemas.microsoft.com/office/powerpoint/2010/main" val="291625730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462709" y="213230"/>
            <a:ext cx="748084" cy="307208"/>
          </a:xfrm>
        </p:spPr>
        <p:txBody>
          <a:bodyPr/>
          <a:lstStyle/>
          <a:p>
            <a:fld id="{814B13E8-1059-4FEE-952E-0153852B3488}" type="slidenum">
              <a:rPr lang="fr-FR" smtClean="0"/>
              <a:t>64</a:t>
            </a:fld>
            <a:endParaRPr lang="fr-FR"/>
          </a:p>
        </p:txBody>
      </p:sp>
      <p:sp>
        <p:nvSpPr>
          <p:cNvPr id="3" name="Rectangle 2"/>
          <p:cNvSpPr/>
          <p:nvPr/>
        </p:nvSpPr>
        <p:spPr>
          <a:xfrm>
            <a:off x="211141" y="550616"/>
            <a:ext cx="3375348" cy="369332"/>
          </a:xfrm>
          <a:prstGeom prst="rect">
            <a:avLst/>
          </a:prstGeom>
        </p:spPr>
        <p:txBody>
          <a:bodyPr wrap="none">
            <a:spAutoFit/>
          </a:bodyPr>
          <a:lstStyle/>
          <a:p>
            <a:r>
              <a:rPr lang="fr-FR" dirty="0">
                <a:solidFill>
                  <a:srgbClr val="008000"/>
                </a:solidFill>
              </a:rPr>
              <a:t>2. </a:t>
            </a:r>
            <a:r>
              <a:rPr lang="fr-FR" b="1" dirty="0">
                <a:solidFill>
                  <a:srgbClr val="008000"/>
                </a:solidFill>
              </a:rPr>
              <a:t>Essences forestières à reboiser </a:t>
            </a:r>
            <a:endParaRPr lang="fr-FR" b="1" dirty="0"/>
          </a:p>
        </p:txBody>
      </p:sp>
      <p:sp>
        <p:nvSpPr>
          <p:cNvPr id="4" name="ZoneTexte 3"/>
          <p:cNvSpPr txBox="1"/>
          <p:nvPr/>
        </p:nvSpPr>
        <p:spPr>
          <a:xfrm>
            <a:off x="3559376"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5" name="Rectangle 4"/>
          <p:cNvSpPr/>
          <p:nvPr/>
        </p:nvSpPr>
        <p:spPr>
          <a:xfrm>
            <a:off x="211141" y="919948"/>
            <a:ext cx="6096000" cy="369332"/>
          </a:xfrm>
          <a:prstGeom prst="rect">
            <a:avLst/>
          </a:prstGeom>
        </p:spPr>
        <p:txBody>
          <a:bodyPr>
            <a:spAutoFit/>
          </a:bodyPr>
          <a:lstStyle/>
          <a:p>
            <a:r>
              <a:rPr lang="fr-FR" dirty="0" smtClean="0">
                <a:solidFill>
                  <a:srgbClr val="008000"/>
                </a:solidFill>
              </a:rPr>
              <a:t>2.4</a:t>
            </a:r>
            <a:r>
              <a:rPr lang="fr-FR" dirty="0">
                <a:solidFill>
                  <a:srgbClr val="008000"/>
                </a:solidFill>
              </a:rPr>
              <a:t>) </a:t>
            </a:r>
            <a:r>
              <a:rPr lang="fr-FR" b="1" dirty="0" err="1" smtClean="0">
                <a:solidFill>
                  <a:srgbClr val="008000"/>
                </a:solidFill>
              </a:rPr>
              <a:t>Rotra</a:t>
            </a:r>
            <a:r>
              <a:rPr lang="fr-FR" dirty="0" smtClean="0">
                <a:solidFill>
                  <a:srgbClr val="008000"/>
                </a:solidFill>
              </a:rPr>
              <a:t> (</a:t>
            </a:r>
            <a:r>
              <a:rPr lang="fr-FR" i="1" dirty="0" err="1" smtClean="0">
                <a:solidFill>
                  <a:srgbClr val="008000"/>
                </a:solidFill>
              </a:rPr>
              <a:t>Syzygium</a:t>
            </a:r>
            <a:r>
              <a:rPr lang="fr-FR" i="1" dirty="0" smtClean="0">
                <a:solidFill>
                  <a:srgbClr val="008000"/>
                </a:solidFill>
              </a:rPr>
              <a:t> </a:t>
            </a:r>
            <a:r>
              <a:rPr lang="fr-FR" i="1" dirty="0" err="1">
                <a:solidFill>
                  <a:srgbClr val="008000"/>
                </a:solidFill>
              </a:rPr>
              <a:t>cuminii</a:t>
            </a:r>
            <a:r>
              <a:rPr lang="fr-FR" dirty="0" smtClean="0">
                <a:solidFill>
                  <a:srgbClr val="008000"/>
                </a:solidFill>
              </a:rPr>
              <a:t>) </a:t>
            </a:r>
            <a:r>
              <a:rPr lang="fr-FR" dirty="0">
                <a:solidFill>
                  <a:srgbClr val="008000"/>
                </a:solidFill>
              </a:rPr>
              <a:t>(</a:t>
            </a:r>
            <a:r>
              <a:rPr lang="fr-FR" i="1" dirty="0" err="1">
                <a:solidFill>
                  <a:srgbClr val="008000"/>
                </a:solidFill>
              </a:rPr>
              <a:t>Myrtaceae</a:t>
            </a:r>
            <a:r>
              <a:rPr lang="fr-FR" dirty="0" smtClean="0">
                <a:solidFill>
                  <a:srgbClr val="008000"/>
                </a:solidFill>
              </a:rPr>
              <a:t>)</a:t>
            </a:r>
            <a:endParaRPr lang="fr-FR" dirty="0">
              <a:solidFill>
                <a:srgbClr val="008000"/>
              </a:solidFill>
            </a:endParaRPr>
          </a:p>
        </p:txBody>
      </p:sp>
      <p:sp>
        <p:nvSpPr>
          <p:cNvPr id="6" name="ZoneTexte 5"/>
          <p:cNvSpPr txBox="1"/>
          <p:nvPr/>
        </p:nvSpPr>
        <p:spPr>
          <a:xfrm>
            <a:off x="9004151" y="4049735"/>
            <a:ext cx="2760681" cy="276999"/>
          </a:xfrm>
          <a:prstGeom prst="rect">
            <a:avLst/>
          </a:prstGeom>
          <a:noFill/>
        </p:spPr>
        <p:txBody>
          <a:bodyPr wrap="square" rtlCol="0">
            <a:spAutoFit/>
          </a:bodyPr>
          <a:lstStyle/>
          <a:p>
            <a:pPr algn="ctr"/>
            <a:r>
              <a:rPr lang="fr-FR" sz="1200" dirty="0" smtClean="0">
                <a:solidFill>
                  <a:srgbClr val="008000"/>
                </a:solidFill>
              </a:rPr>
              <a:t>© Photo génération </a:t>
            </a:r>
            <a:r>
              <a:rPr lang="fr-FR" sz="1200" dirty="0" err="1" smtClean="0">
                <a:solidFill>
                  <a:srgbClr val="008000"/>
                </a:solidFill>
              </a:rPr>
              <a:t>masoala</a:t>
            </a:r>
            <a:r>
              <a:rPr lang="fr-FR" sz="1200" dirty="0" smtClean="0">
                <a:solidFill>
                  <a:srgbClr val="008000"/>
                </a:solidFill>
              </a:rPr>
              <a:t>.</a:t>
            </a:r>
            <a:endParaRPr lang="fr-FR" sz="1200" dirty="0">
              <a:solidFill>
                <a:srgbClr val="00800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7332" y="181284"/>
            <a:ext cx="2857500" cy="3810000"/>
          </a:xfrm>
          <a:prstGeom prst="rect">
            <a:avLst/>
          </a:prstGeom>
        </p:spPr>
      </p:pic>
      <p:pic>
        <p:nvPicPr>
          <p:cNvPr id="8" name="Picture 16" descr="C:\Users\LISAN\Pictures\Plantes fourragères\logo invasive plants5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290" y="205767"/>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331" y="181284"/>
            <a:ext cx="498269" cy="522575"/>
          </a:xfrm>
          <a:prstGeom prst="rect">
            <a:avLst/>
          </a:prstGeom>
        </p:spPr>
      </p:pic>
      <p:pic>
        <p:nvPicPr>
          <p:cNvPr id="3073" name="Picture 1" descr="image0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30335" y="4653767"/>
            <a:ext cx="2143125" cy="16002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9912445" y="6304001"/>
            <a:ext cx="1378903" cy="276999"/>
          </a:xfrm>
          <a:prstGeom prst="rect">
            <a:avLst/>
          </a:prstGeom>
        </p:spPr>
        <p:txBody>
          <a:bodyPr wrap="none">
            <a:spAutoFit/>
          </a:bodyPr>
          <a:lstStyle/>
          <a:p>
            <a:pPr algn="ctr"/>
            <a:r>
              <a:rPr lang="fr-FR" sz="1200" dirty="0">
                <a:solidFill>
                  <a:srgbClr val="008000"/>
                </a:solidFill>
                <a:latin typeface="Arial" panose="020B0604020202020204" pitchFamily="34" charset="0"/>
                <a:ea typeface="Calibri" panose="020F0502020204030204" pitchFamily="34" charset="0"/>
              </a:rPr>
              <a:t>Fruits (</a:t>
            </a:r>
            <a:r>
              <a:rPr lang="fr-FR" sz="1200" dirty="0" err="1">
                <a:solidFill>
                  <a:srgbClr val="008000"/>
                </a:solidFill>
                <a:latin typeface="Arial" panose="020B0604020202020204" pitchFamily="34" charset="0"/>
                <a:ea typeface="Calibri" panose="020F0502020204030204" pitchFamily="34" charset="0"/>
              </a:rPr>
              <a:t>Wikipedia</a:t>
            </a:r>
            <a:r>
              <a:rPr lang="fr-FR" sz="1200" dirty="0">
                <a:solidFill>
                  <a:srgbClr val="008000"/>
                </a:solidFill>
                <a:latin typeface="Arial" panose="020B0604020202020204" pitchFamily="34" charset="0"/>
                <a:ea typeface="Calibri" panose="020F0502020204030204" pitchFamily="34" charset="0"/>
              </a:rPr>
              <a:t>)</a:t>
            </a:r>
            <a:endParaRPr lang="fr-FR" sz="1200" dirty="0">
              <a:solidFill>
                <a:srgbClr val="008000"/>
              </a:solidFill>
            </a:endParaRPr>
          </a:p>
        </p:txBody>
      </p:sp>
      <p:pic>
        <p:nvPicPr>
          <p:cNvPr id="3076" name="Picture 4" descr="image0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0855" y="4701392"/>
            <a:ext cx="200025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7751333" y="6226008"/>
            <a:ext cx="1420582" cy="276999"/>
          </a:xfrm>
          <a:prstGeom prst="rect">
            <a:avLst/>
          </a:prstGeom>
        </p:spPr>
        <p:txBody>
          <a:bodyPr wrap="none">
            <a:spAutoFit/>
          </a:bodyPr>
          <a:lstStyle/>
          <a:p>
            <a:pPr algn="ctr"/>
            <a:r>
              <a:rPr lang="fr-FR" sz="1200" dirty="0" smtClean="0">
                <a:solidFill>
                  <a:srgbClr val="008000"/>
                </a:solidFill>
                <a:latin typeface="Arial" panose="020B0604020202020204" pitchFamily="34" charset="0"/>
                <a:ea typeface="Calibri" panose="020F0502020204030204" pitchFamily="34" charset="0"/>
              </a:rPr>
              <a:t>Fleurs (</a:t>
            </a:r>
            <a:r>
              <a:rPr lang="fr-FR" sz="1200" dirty="0" err="1" smtClean="0">
                <a:solidFill>
                  <a:srgbClr val="008000"/>
                </a:solidFill>
                <a:latin typeface="Arial" panose="020B0604020202020204" pitchFamily="34" charset="0"/>
                <a:ea typeface="Calibri" panose="020F0502020204030204" pitchFamily="34" charset="0"/>
              </a:rPr>
              <a:t>Wikipedia</a:t>
            </a:r>
            <a:r>
              <a:rPr lang="fr-FR" sz="1200" dirty="0">
                <a:solidFill>
                  <a:srgbClr val="008000"/>
                </a:solidFill>
                <a:latin typeface="Arial" panose="020B0604020202020204" pitchFamily="34" charset="0"/>
                <a:ea typeface="Calibri" panose="020F0502020204030204" pitchFamily="34" charset="0"/>
              </a:rPr>
              <a:t>)</a:t>
            </a:r>
            <a:endParaRPr lang="fr-FR" sz="1200" dirty="0">
              <a:solidFill>
                <a:srgbClr val="008000"/>
              </a:solidFill>
            </a:endParaRPr>
          </a:p>
        </p:txBody>
      </p:sp>
      <p:sp>
        <p:nvSpPr>
          <p:cNvPr id="13" name="ZoneTexte 12"/>
          <p:cNvSpPr txBox="1"/>
          <p:nvPr/>
        </p:nvSpPr>
        <p:spPr>
          <a:xfrm>
            <a:off x="211141" y="1432193"/>
            <a:ext cx="8602353" cy="3970318"/>
          </a:xfrm>
          <a:prstGeom prst="rect">
            <a:avLst/>
          </a:prstGeom>
          <a:noFill/>
        </p:spPr>
        <p:txBody>
          <a:bodyPr wrap="square" rtlCol="0">
            <a:spAutoFit/>
          </a:bodyPr>
          <a:lstStyle/>
          <a:p>
            <a:pPr algn="just"/>
            <a:r>
              <a:rPr lang="fr-FR" b="1" dirty="0">
                <a:solidFill>
                  <a:srgbClr val="008000"/>
                </a:solidFill>
              </a:rPr>
              <a:t>Utilisation</a:t>
            </a:r>
            <a:r>
              <a:rPr lang="fr-FR" dirty="0">
                <a:solidFill>
                  <a:srgbClr val="008000"/>
                </a:solidFill>
              </a:rPr>
              <a:t> : Il est cultivé pour ses fruits comestibles, comme arbre d'ornement, coupe-vent, son ombre et son </a:t>
            </a:r>
            <a:r>
              <a:rPr lang="fr-FR" dirty="0" smtClean="0">
                <a:solidFill>
                  <a:srgbClr val="008000"/>
                </a:solidFill>
              </a:rPr>
              <a:t>bois </a:t>
            </a:r>
            <a:r>
              <a:rPr lang="fr-FR" b="1" dirty="0">
                <a:solidFill>
                  <a:srgbClr val="008000"/>
                </a:solidFill>
              </a:rPr>
              <a:t>solide </a:t>
            </a:r>
            <a:r>
              <a:rPr lang="fr-FR" dirty="0" smtClean="0">
                <a:solidFill>
                  <a:srgbClr val="008000"/>
                </a:solidFill>
              </a:rPr>
              <a:t>et</a:t>
            </a:r>
            <a:r>
              <a:rPr lang="fr-FR" b="1" dirty="0" smtClean="0">
                <a:solidFill>
                  <a:srgbClr val="008000"/>
                </a:solidFill>
              </a:rPr>
              <a:t> </a:t>
            </a:r>
            <a:r>
              <a:rPr lang="fr-FR" b="1" dirty="0">
                <a:solidFill>
                  <a:srgbClr val="008000"/>
                </a:solidFill>
              </a:rPr>
              <a:t>imputrescible</a:t>
            </a:r>
            <a:r>
              <a:rPr lang="fr-FR" dirty="0" smtClean="0">
                <a:solidFill>
                  <a:srgbClr val="008000"/>
                </a:solidFill>
              </a:rPr>
              <a:t>.</a:t>
            </a:r>
            <a:endParaRPr lang="fr-FR" dirty="0">
              <a:solidFill>
                <a:srgbClr val="008000"/>
              </a:solidFill>
            </a:endParaRPr>
          </a:p>
          <a:p>
            <a:pPr algn="just"/>
            <a:r>
              <a:rPr lang="fr-FR" sz="1200" u="sng" dirty="0">
                <a:solidFill>
                  <a:srgbClr val="008000"/>
                </a:solidFill>
              </a:rPr>
              <a:t>Bois</a:t>
            </a:r>
            <a:r>
              <a:rPr lang="fr-FR" sz="1200" dirty="0">
                <a:solidFill>
                  <a:srgbClr val="008000"/>
                </a:solidFill>
              </a:rPr>
              <a:t> : Son bois </a:t>
            </a:r>
            <a:r>
              <a:rPr lang="fr-FR" sz="1200" b="1" dirty="0">
                <a:solidFill>
                  <a:srgbClr val="008000"/>
                </a:solidFill>
              </a:rPr>
              <a:t>solide est imputrescible</a:t>
            </a:r>
            <a:r>
              <a:rPr lang="fr-FR" sz="1200" dirty="0">
                <a:solidFill>
                  <a:srgbClr val="008000"/>
                </a:solidFill>
              </a:rPr>
              <a:t>. C'est pourquoi il est utilisé dans les traverses de chemin de fer et installé dans les puits. Il est parfois utilisé pour fabriquer des meubles bon marché et des habitations du village, mais il est relativement difficile à travailler.</a:t>
            </a:r>
          </a:p>
          <a:p>
            <a:pPr algn="just"/>
            <a:r>
              <a:rPr lang="fr-FR" sz="1200" u="sng" dirty="0">
                <a:solidFill>
                  <a:srgbClr val="008000"/>
                </a:solidFill>
              </a:rPr>
              <a:t>Bois-énergie</a:t>
            </a:r>
            <a:r>
              <a:rPr lang="fr-FR" sz="1200" dirty="0">
                <a:solidFill>
                  <a:srgbClr val="008000"/>
                </a:solidFill>
              </a:rPr>
              <a:t> : Son bois brûle bien, dégageant environ 4 800 kcal / kg. Il s'agit d'un arbre à croissance rapide, qui fournit excellent bois de chauffage et charbon de bois.</a:t>
            </a:r>
          </a:p>
          <a:p>
            <a:pPr algn="just"/>
            <a:r>
              <a:rPr lang="fr-FR" sz="1200" u="sng" dirty="0">
                <a:solidFill>
                  <a:srgbClr val="008000"/>
                </a:solidFill>
              </a:rPr>
              <a:t>Graines</a:t>
            </a:r>
            <a:r>
              <a:rPr lang="fr-FR" sz="1200" dirty="0">
                <a:solidFill>
                  <a:srgbClr val="008000"/>
                </a:solidFill>
              </a:rPr>
              <a:t> : La graine est aussi utilisée dans diverses médecines alternatives comme les </a:t>
            </a:r>
            <a:r>
              <a:rPr lang="fr-FR" sz="1200" dirty="0">
                <a:solidFill>
                  <a:srgbClr val="008000"/>
                </a:solidFill>
                <a:hlinkClick r:id="rId7" tooltip="Ayurveda"/>
              </a:rPr>
              <a:t>médecines ayurvédique</a:t>
            </a:r>
            <a:r>
              <a:rPr lang="fr-FR" sz="1200" dirty="0">
                <a:solidFill>
                  <a:srgbClr val="008000"/>
                </a:solidFill>
              </a:rPr>
              <a:t> (par exemple, séchées et torréfiées et utilisées dans les tisanes,  elles sont réputées contrôler le </a:t>
            </a:r>
            <a:r>
              <a:rPr lang="fr-FR" sz="1200" i="1" dirty="0">
                <a:solidFill>
                  <a:srgbClr val="008000"/>
                </a:solidFill>
              </a:rPr>
              <a:t>diabète</a:t>
            </a:r>
            <a:r>
              <a:rPr lang="fr-FR" sz="1200" dirty="0">
                <a:solidFill>
                  <a:srgbClr val="008000"/>
                </a:solidFill>
              </a:rPr>
              <a:t>), </a:t>
            </a:r>
            <a:r>
              <a:rPr lang="fr-FR" sz="1200" dirty="0" err="1">
                <a:solidFill>
                  <a:srgbClr val="008000"/>
                </a:solidFill>
                <a:hlinkClick r:id="rId8" tooltip="Yunâni"/>
              </a:rPr>
              <a:t>unani</a:t>
            </a:r>
            <a:r>
              <a:rPr lang="fr-FR" sz="1200" dirty="0">
                <a:solidFill>
                  <a:srgbClr val="008000"/>
                </a:solidFill>
              </a:rPr>
              <a:t> et chinoise pour les affections digestives. En Inde l'écorce sert centre l'anémie.</a:t>
            </a:r>
          </a:p>
          <a:p>
            <a:pPr algn="just"/>
            <a:r>
              <a:rPr lang="fr-FR" sz="1200" dirty="0">
                <a:solidFill>
                  <a:srgbClr val="008000"/>
                </a:solidFill>
              </a:rPr>
              <a:t>L'écorce et les graines sont utilisées comme médicament pour le diabète, semblant réduire le taux de sucre dans un court laps de temps.</a:t>
            </a:r>
          </a:p>
          <a:p>
            <a:pPr algn="just"/>
            <a:r>
              <a:rPr lang="fr-FR" sz="1200" u="sng" dirty="0">
                <a:solidFill>
                  <a:srgbClr val="008000"/>
                </a:solidFill>
              </a:rPr>
              <a:t>Feuilles</a:t>
            </a:r>
            <a:r>
              <a:rPr lang="fr-FR" sz="1200" dirty="0">
                <a:solidFill>
                  <a:srgbClr val="008000"/>
                </a:solidFill>
              </a:rPr>
              <a:t> : Les </a:t>
            </a:r>
            <a:r>
              <a:rPr lang="fr-FR" sz="1200" b="1" dirty="0">
                <a:solidFill>
                  <a:srgbClr val="008000"/>
                </a:solidFill>
              </a:rPr>
              <a:t>feuilles</a:t>
            </a:r>
            <a:r>
              <a:rPr lang="fr-FR" sz="1200" dirty="0">
                <a:solidFill>
                  <a:srgbClr val="008000"/>
                </a:solidFill>
              </a:rPr>
              <a:t> et </a:t>
            </a:r>
            <a:r>
              <a:rPr lang="fr-FR" sz="1200" b="1" dirty="0">
                <a:solidFill>
                  <a:srgbClr val="008000"/>
                </a:solidFill>
              </a:rPr>
              <a:t>l'écorce</a:t>
            </a:r>
            <a:r>
              <a:rPr lang="fr-FR" sz="1200" dirty="0">
                <a:solidFill>
                  <a:srgbClr val="008000"/>
                </a:solidFill>
              </a:rPr>
              <a:t> sont utilisées pour contrôler la </a:t>
            </a:r>
            <a:r>
              <a:rPr lang="fr-FR" sz="1200" dirty="0">
                <a:solidFill>
                  <a:srgbClr val="008000"/>
                </a:solidFill>
                <a:hlinkClick r:id="rId9" tooltip="Tension artérielle"/>
              </a:rPr>
              <a:t>tension artérielle</a:t>
            </a:r>
            <a:r>
              <a:rPr lang="fr-FR" sz="1200" dirty="0">
                <a:solidFill>
                  <a:srgbClr val="008000"/>
                </a:solidFill>
              </a:rPr>
              <a:t> et traiter les </a:t>
            </a:r>
            <a:r>
              <a:rPr lang="fr-FR" sz="1200" dirty="0">
                <a:solidFill>
                  <a:srgbClr val="008000"/>
                </a:solidFill>
                <a:hlinkClick r:id="rId10" tooltip="Gingivite"/>
              </a:rPr>
              <a:t>gingivites</a:t>
            </a:r>
            <a:r>
              <a:rPr lang="fr-FR" sz="1200" dirty="0">
                <a:solidFill>
                  <a:srgbClr val="008000"/>
                </a:solidFill>
              </a:rPr>
              <a:t>. Son feuillage dense donne de l'ombre.  </a:t>
            </a:r>
          </a:p>
          <a:p>
            <a:pPr algn="just"/>
            <a:r>
              <a:rPr lang="fr-FR" sz="1200" u="sng" dirty="0">
                <a:solidFill>
                  <a:srgbClr val="008000"/>
                </a:solidFill>
              </a:rPr>
              <a:t>Fruits</a:t>
            </a:r>
            <a:r>
              <a:rPr lang="fr-FR" sz="1200" dirty="0">
                <a:solidFill>
                  <a:srgbClr val="008000"/>
                </a:solidFill>
              </a:rPr>
              <a:t> : C'est lorsque le fruit se détache de son pédoncule, </a:t>
            </a:r>
            <a:r>
              <a:rPr lang="fr-FR" sz="1200" b="1" dirty="0">
                <a:solidFill>
                  <a:srgbClr val="008000"/>
                </a:solidFill>
              </a:rPr>
              <a:t>qu'il est comestible</a:t>
            </a:r>
            <a:r>
              <a:rPr lang="fr-FR" sz="1200" dirty="0">
                <a:solidFill>
                  <a:srgbClr val="008000"/>
                </a:solidFill>
              </a:rPr>
              <a:t> ; autrement il serait âcre et inconsommable. Le fruit </a:t>
            </a:r>
            <a:r>
              <a:rPr lang="fr-FR" sz="1200" i="1" dirty="0">
                <a:solidFill>
                  <a:srgbClr val="008000"/>
                </a:solidFill>
              </a:rPr>
              <a:t>juteux</a:t>
            </a:r>
            <a:r>
              <a:rPr lang="fr-FR" sz="1200" dirty="0">
                <a:solidFill>
                  <a:srgbClr val="008000"/>
                </a:solidFill>
              </a:rPr>
              <a:t> a une combinaison de goûts : </a:t>
            </a:r>
            <a:r>
              <a:rPr lang="fr-FR" sz="1200" b="1" i="1" dirty="0">
                <a:solidFill>
                  <a:srgbClr val="008000"/>
                </a:solidFill>
              </a:rPr>
              <a:t>sucré</a:t>
            </a:r>
            <a:r>
              <a:rPr lang="fr-FR" sz="1200" b="1" dirty="0">
                <a:solidFill>
                  <a:srgbClr val="008000"/>
                </a:solidFill>
              </a:rPr>
              <a:t>, légèrement </a:t>
            </a:r>
            <a:r>
              <a:rPr lang="fr-FR" sz="1200" b="1" i="1" dirty="0">
                <a:solidFill>
                  <a:srgbClr val="008000"/>
                </a:solidFill>
              </a:rPr>
              <a:t>acide</a:t>
            </a:r>
            <a:r>
              <a:rPr lang="fr-FR" sz="1200" b="1" dirty="0">
                <a:solidFill>
                  <a:srgbClr val="008000"/>
                </a:solidFill>
              </a:rPr>
              <a:t> et </a:t>
            </a:r>
            <a:r>
              <a:rPr lang="fr-FR" sz="1200" b="1" i="1" dirty="0">
                <a:solidFill>
                  <a:srgbClr val="008000"/>
                </a:solidFill>
              </a:rPr>
              <a:t>astringent</a:t>
            </a:r>
            <a:r>
              <a:rPr lang="fr-FR" sz="1200" dirty="0">
                <a:solidFill>
                  <a:srgbClr val="008000"/>
                </a:solidFill>
              </a:rPr>
              <a:t>. La pulpe </a:t>
            </a:r>
            <a:r>
              <a:rPr lang="fr-FR" sz="1200" b="1" i="1" dirty="0">
                <a:solidFill>
                  <a:srgbClr val="008000"/>
                </a:solidFill>
              </a:rPr>
              <a:t>rafraîchissante</a:t>
            </a:r>
            <a:r>
              <a:rPr lang="fr-FR" sz="1200" dirty="0">
                <a:solidFill>
                  <a:srgbClr val="008000"/>
                </a:solidFill>
              </a:rPr>
              <a:t> tache la langue (les doigts, les vêtements etc. …) de mauve, car elle contient de </a:t>
            </a:r>
            <a:r>
              <a:rPr lang="fr-FR" sz="1200" i="1" dirty="0">
                <a:solidFill>
                  <a:srgbClr val="008000"/>
                </a:solidFill>
              </a:rPr>
              <a:t>l’anthocyanine</a:t>
            </a:r>
            <a:r>
              <a:rPr lang="fr-FR" sz="1200" dirty="0">
                <a:solidFill>
                  <a:srgbClr val="008000"/>
                </a:solidFill>
              </a:rPr>
              <a:t> (un antioxydant). </a:t>
            </a:r>
            <a:r>
              <a:rPr lang="fr-FR" sz="1200" b="1" dirty="0">
                <a:solidFill>
                  <a:srgbClr val="008000"/>
                </a:solidFill>
              </a:rPr>
              <a:t>Elle est riche en </a:t>
            </a:r>
            <a:r>
              <a:rPr lang="fr-FR" sz="1200" i="1" dirty="0">
                <a:solidFill>
                  <a:srgbClr val="008000"/>
                </a:solidFill>
                <a:hlinkClick r:id="rId11" tooltip="Vitamine A"/>
              </a:rPr>
              <a:t>vitamine A</a:t>
            </a:r>
            <a:r>
              <a:rPr lang="fr-FR" sz="1200" i="1" dirty="0">
                <a:solidFill>
                  <a:srgbClr val="008000"/>
                </a:solidFill>
              </a:rPr>
              <a:t> et </a:t>
            </a:r>
            <a:r>
              <a:rPr lang="fr-FR" sz="1200" i="1" dirty="0">
                <a:solidFill>
                  <a:srgbClr val="008000"/>
                </a:solidFill>
                <a:hlinkClick r:id="rId12" tooltip="Vitamine C"/>
              </a:rPr>
              <a:t>vitamine C</a:t>
            </a:r>
            <a:r>
              <a:rPr lang="fr-FR" sz="1200" dirty="0">
                <a:solidFill>
                  <a:srgbClr val="008000"/>
                </a:solidFill>
              </a:rPr>
              <a:t>. On peut faire des </a:t>
            </a:r>
            <a:r>
              <a:rPr lang="fr-FR" sz="1200" i="1" dirty="0">
                <a:solidFill>
                  <a:srgbClr val="008000"/>
                </a:solidFill>
              </a:rPr>
              <a:t>confitures</a:t>
            </a:r>
            <a:r>
              <a:rPr lang="fr-FR" sz="1200" dirty="0">
                <a:solidFill>
                  <a:srgbClr val="008000"/>
                </a:solidFill>
              </a:rPr>
              <a:t> et du </a:t>
            </a:r>
            <a:r>
              <a:rPr lang="fr-FR" sz="1200" i="1" dirty="0">
                <a:solidFill>
                  <a:srgbClr val="008000"/>
                </a:solidFill>
              </a:rPr>
              <a:t>jus de fruit</a:t>
            </a:r>
            <a:r>
              <a:rPr lang="fr-FR" sz="1200" dirty="0">
                <a:solidFill>
                  <a:srgbClr val="008000"/>
                </a:solidFill>
              </a:rPr>
              <a:t>.</a:t>
            </a:r>
          </a:p>
          <a:p>
            <a:pPr algn="just"/>
            <a:r>
              <a:rPr lang="fr-FR" sz="1200" dirty="0">
                <a:solidFill>
                  <a:srgbClr val="008000"/>
                </a:solidFill>
              </a:rPr>
              <a:t>Dans la médecine traditionnelle, le jus de fruit est utilisé pour éliminer les </a:t>
            </a:r>
            <a:r>
              <a:rPr lang="fr-FR" sz="1200" i="1" dirty="0">
                <a:solidFill>
                  <a:srgbClr val="008000"/>
                </a:solidFill>
              </a:rPr>
              <a:t>problèmes d'estomac</a:t>
            </a:r>
            <a:r>
              <a:rPr lang="fr-FR" sz="1200" dirty="0">
                <a:solidFill>
                  <a:srgbClr val="008000"/>
                </a:solidFill>
              </a:rPr>
              <a:t>.</a:t>
            </a:r>
          </a:p>
          <a:p>
            <a:pPr algn="just"/>
            <a:r>
              <a:rPr lang="fr-FR" sz="1200" dirty="0">
                <a:solidFill>
                  <a:srgbClr val="008000"/>
                </a:solidFill>
              </a:rPr>
              <a:t>Pour en </a:t>
            </a:r>
            <a:r>
              <a:rPr lang="fr-FR" sz="1200" i="1" dirty="0">
                <a:solidFill>
                  <a:srgbClr val="008000"/>
                </a:solidFill>
              </a:rPr>
              <a:t>ôter l’astringence</a:t>
            </a:r>
            <a:r>
              <a:rPr lang="fr-FR" sz="1200" dirty="0">
                <a:solidFill>
                  <a:srgbClr val="008000"/>
                </a:solidFill>
              </a:rPr>
              <a:t>, on peut tremper les fruits dans </a:t>
            </a:r>
            <a:r>
              <a:rPr lang="fr-FR" sz="1200" i="1" dirty="0">
                <a:solidFill>
                  <a:srgbClr val="008000"/>
                </a:solidFill>
              </a:rPr>
              <a:t>l'eau salée</a:t>
            </a:r>
            <a:r>
              <a:rPr lang="fr-FR" sz="1200" dirty="0">
                <a:solidFill>
                  <a:srgbClr val="008000"/>
                </a:solidFill>
              </a:rPr>
              <a:t> avant la cuisson.</a:t>
            </a:r>
          </a:p>
          <a:p>
            <a:pPr algn="just"/>
            <a:r>
              <a:rPr lang="fr-FR" sz="1200" dirty="0">
                <a:solidFill>
                  <a:srgbClr val="008000"/>
                </a:solidFill>
              </a:rPr>
              <a:t>On fait un très bon </a:t>
            </a:r>
            <a:r>
              <a:rPr lang="fr-FR" sz="1200" i="1" dirty="0">
                <a:solidFill>
                  <a:srgbClr val="008000"/>
                </a:solidFill>
              </a:rPr>
              <a:t>vin</a:t>
            </a:r>
            <a:r>
              <a:rPr lang="fr-FR" sz="1200" dirty="0">
                <a:solidFill>
                  <a:srgbClr val="008000"/>
                </a:solidFill>
              </a:rPr>
              <a:t> et du </a:t>
            </a:r>
            <a:r>
              <a:rPr lang="fr-FR" sz="1200" i="1" dirty="0">
                <a:solidFill>
                  <a:srgbClr val="008000"/>
                </a:solidFill>
              </a:rPr>
              <a:t>vinaigre,</a:t>
            </a:r>
            <a:r>
              <a:rPr lang="fr-FR" sz="1200" dirty="0">
                <a:solidFill>
                  <a:srgbClr val="008000"/>
                </a:solidFill>
              </a:rPr>
              <a:t> avec les fruits. </a:t>
            </a:r>
          </a:p>
        </p:txBody>
      </p:sp>
      <p:sp>
        <p:nvSpPr>
          <p:cNvPr id="14" name="ZoneTexte 13"/>
          <p:cNvSpPr txBox="1"/>
          <p:nvPr/>
        </p:nvSpPr>
        <p:spPr>
          <a:xfrm>
            <a:off x="219279" y="5402511"/>
            <a:ext cx="7161789" cy="1200329"/>
          </a:xfrm>
          <a:prstGeom prst="rect">
            <a:avLst/>
          </a:prstGeom>
          <a:noFill/>
        </p:spPr>
        <p:txBody>
          <a:bodyPr wrap="square" rtlCol="0">
            <a:spAutoFit/>
          </a:bodyPr>
          <a:lstStyle/>
          <a:p>
            <a:pPr algn="just"/>
            <a:r>
              <a:rPr lang="fr-FR" sz="1200" dirty="0">
                <a:solidFill>
                  <a:srgbClr val="008000"/>
                </a:solidFill>
              </a:rPr>
              <a:t>Dans la cuisine créole on l'utilise pour faire des </a:t>
            </a:r>
            <a:r>
              <a:rPr lang="fr-FR" sz="1200" i="1" dirty="0">
                <a:solidFill>
                  <a:srgbClr val="008000"/>
                </a:solidFill>
              </a:rPr>
              <a:t>tartes, des gelées</a:t>
            </a:r>
            <a:r>
              <a:rPr lang="fr-FR" sz="1200" dirty="0">
                <a:solidFill>
                  <a:srgbClr val="008000"/>
                </a:solidFill>
              </a:rPr>
              <a:t>, des </a:t>
            </a:r>
            <a:r>
              <a:rPr lang="fr-FR" sz="1200" i="1" dirty="0">
                <a:solidFill>
                  <a:srgbClr val="008000"/>
                </a:solidFill>
              </a:rPr>
              <a:t>sorbets</a:t>
            </a:r>
            <a:r>
              <a:rPr lang="fr-FR" sz="1200" dirty="0">
                <a:solidFill>
                  <a:srgbClr val="008000"/>
                </a:solidFill>
              </a:rPr>
              <a:t> ou encore dans le </a:t>
            </a:r>
            <a:r>
              <a:rPr lang="fr-FR" sz="1200" i="1" dirty="0">
                <a:solidFill>
                  <a:srgbClr val="008000"/>
                </a:solidFill>
              </a:rPr>
              <a:t>rhum arrangé</a:t>
            </a:r>
            <a:r>
              <a:rPr lang="fr-FR" sz="1200" dirty="0">
                <a:solidFill>
                  <a:srgbClr val="008000"/>
                </a:solidFill>
              </a:rPr>
              <a:t>.</a:t>
            </a:r>
          </a:p>
          <a:p>
            <a:pPr algn="just"/>
            <a:r>
              <a:rPr lang="fr-FR" sz="1200" dirty="0">
                <a:solidFill>
                  <a:srgbClr val="008000"/>
                </a:solidFill>
              </a:rPr>
              <a:t>On extrait de l'écorce du tanin et des </a:t>
            </a:r>
            <a:r>
              <a:rPr lang="fr-FR" sz="1200" i="1" dirty="0">
                <a:solidFill>
                  <a:srgbClr val="008000"/>
                </a:solidFill>
              </a:rPr>
              <a:t>colorants</a:t>
            </a:r>
            <a:r>
              <a:rPr lang="fr-FR" sz="1200" dirty="0">
                <a:solidFill>
                  <a:srgbClr val="008000"/>
                </a:solidFill>
              </a:rPr>
              <a:t>. En Asie, les feuilles ont été utilisées pour nourrir le </a:t>
            </a:r>
            <a:r>
              <a:rPr lang="fr-FR" sz="1200" i="1" dirty="0">
                <a:solidFill>
                  <a:srgbClr val="008000"/>
                </a:solidFill>
              </a:rPr>
              <a:t>ver à soie</a:t>
            </a:r>
            <a:r>
              <a:rPr lang="fr-FR" sz="1200" dirty="0">
                <a:solidFill>
                  <a:srgbClr val="008000"/>
                </a:solidFill>
              </a:rPr>
              <a:t>.</a:t>
            </a:r>
          </a:p>
          <a:p>
            <a:pPr algn="just"/>
            <a:r>
              <a:rPr lang="fr-FR" sz="1200" dirty="0">
                <a:solidFill>
                  <a:srgbClr val="008000"/>
                </a:solidFill>
              </a:rPr>
              <a:t>Ses fruits sont très recherchés par divers </a:t>
            </a:r>
            <a:r>
              <a:rPr lang="fr-FR" sz="1200" i="1" dirty="0">
                <a:solidFill>
                  <a:srgbClr val="008000"/>
                </a:solidFill>
              </a:rPr>
              <a:t>oiseaux indigènes</a:t>
            </a:r>
            <a:r>
              <a:rPr lang="fr-FR" sz="1200" dirty="0">
                <a:solidFill>
                  <a:srgbClr val="008000"/>
                </a:solidFill>
              </a:rPr>
              <a:t>, comme les </a:t>
            </a:r>
            <a:r>
              <a:rPr lang="fr-FR" sz="1200" u="sng" dirty="0">
                <a:solidFill>
                  <a:srgbClr val="008000"/>
                </a:solidFill>
                <a:hlinkClick r:id="rId13" tooltip="Grive"/>
              </a:rPr>
              <a:t>grives</a:t>
            </a:r>
            <a:r>
              <a:rPr lang="fr-FR" sz="1200" dirty="0">
                <a:solidFill>
                  <a:srgbClr val="008000"/>
                </a:solidFill>
              </a:rPr>
              <a:t>, les </a:t>
            </a:r>
            <a:r>
              <a:rPr lang="fr-FR" sz="1200" u="sng" dirty="0" err="1">
                <a:solidFill>
                  <a:srgbClr val="008000"/>
                </a:solidFill>
                <a:hlinkClick r:id="rId14" tooltip="Thraupidae"/>
              </a:rPr>
              <a:t>thraupidés</a:t>
            </a:r>
            <a:r>
              <a:rPr lang="fr-FR" sz="1200" dirty="0">
                <a:solidFill>
                  <a:srgbClr val="008000"/>
                </a:solidFill>
              </a:rPr>
              <a:t> et le </a:t>
            </a:r>
            <a:r>
              <a:rPr lang="fr-FR" sz="1200" u="sng" dirty="0">
                <a:solidFill>
                  <a:srgbClr val="008000"/>
                </a:solidFill>
                <a:hlinkClick r:id="rId15" tooltip="Tyran quiquivi"/>
              </a:rPr>
              <a:t>Tyran </a:t>
            </a:r>
            <a:r>
              <a:rPr lang="fr-FR" sz="1200" u="sng" dirty="0" err="1">
                <a:solidFill>
                  <a:srgbClr val="008000"/>
                </a:solidFill>
                <a:hlinkClick r:id="rId15" tooltip="Tyran quiquivi"/>
              </a:rPr>
              <a:t>quiquivi</a:t>
            </a:r>
            <a:r>
              <a:rPr lang="fr-FR" sz="1200" dirty="0">
                <a:solidFill>
                  <a:srgbClr val="008000"/>
                </a:solidFill>
              </a:rPr>
              <a:t> etc</a:t>
            </a:r>
            <a:r>
              <a:rPr lang="fr-FR" sz="1200" dirty="0" smtClean="0">
                <a:solidFill>
                  <a:srgbClr val="008000"/>
                </a:solidFill>
              </a:rPr>
              <a:t>.</a:t>
            </a:r>
          </a:p>
          <a:p>
            <a:pPr algn="just"/>
            <a:endParaRPr lang="fr-FR" sz="1200" dirty="0">
              <a:solidFill>
                <a:srgbClr val="008000"/>
              </a:solidFill>
            </a:endParaRPr>
          </a:p>
          <a:p>
            <a:pPr algn="just"/>
            <a:r>
              <a:rPr lang="fr-FR" sz="1200" b="1" dirty="0" smtClean="0">
                <a:solidFill>
                  <a:srgbClr val="FF0000"/>
                </a:solidFill>
              </a:rPr>
              <a:t>Espèce </a:t>
            </a:r>
            <a:r>
              <a:rPr lang="fr-FR" sz="1200" b="1" dirty="0">
                <a:solidFill>
                  <a:srgbClr val="FF0000"/>
                </a:solidFill>
              </a:rPr>
              <a:t>envahissante : </a:t>
            </a:r>
            <a:r>
              <a:rPr lang="fr-FR" sz="1200" dirty="0">
                <a:solidFill>
                  <a:srgbClr val="FF0000"/>
                </a:solidFill>
              </a:rPr>
              <a:t>Il a la capacité de former un couvert dense, excluant toutes les autres espèces</a:t>
            </a:r>
            <a:r>
              <a:rPr lang="fr-FR" sz="1200" dirty="0" smtClean="0">
                <a:solidFill>
                  <a:srgbClr val="FF0000"/>
                </a:solidFill>
              </a:rPr>
              <a:t>.</a:t>
            </a:r>
            <a:endParaRPr lang="fr-FR" sz="1200" dirty="0">
              <a:solidFill>
                <a:srgbClr val="FF0000"/>
              </a:solidFill>
            </a:endParaRPr>
          </a:p>
        </p:txBody>
      </p:sp>
      <p:sp>
        <p:nvSpPr>
          <p:cNvPr id="16" name="ZoneTexte 15"/>
          <p:cNvSpPr txBox="1"/>
          <p:nvPr/>
        </p:nvSpPr>
        <p:spPr>
          <a:xfrm>
            <a:off x="8167850" y="846772"/>
            <a:ext cx="442750" cy="461665"/>
          </a:xfrm>
          <a:prstGeom prst="rect">
            <a:avLst/>
          </a:prstGeom>
          <a:noFill/>
        </p:spPr>
        <p:txBody>
          <a:bodyPr wrap="none" rtlCol="0">
            <a:spAutoFit/>
          </a:bodyPr>
          <a:lstStyle/>
          <a:p>
            <a:r>
              <a:rPr lang="fr-FR" sz="2400" b="1" dirty="0" smtClean="0">
                <a:solidFill>
                  <a:srgbClr val="008000"/>
                </a:solidFill>
                <a:latin typeface="Calibri" panose="020F0502020204030204" pitchFamily="34" charset="0"/>
              </a:rPr>
              <a:t>↗</a:t>
            </a:r>
            <a:endParaRPr lang="fr-FR" sz="2400" b="1" dirty="0">
              <a:solidFill>
                <a:srgbClr val="008000"/>
              </a:solidFill>
            </a:endParaRPr>
          </a:p>
        </p:txBody>
      </p:sp>
      <p:sp>
        <p:nvSpPr>
          <p:cNvPr id="17" name="Rectangle 15"/>
          <p:cNvSpPr>
            <a:spLocks noChangeArrowheads="1"/>
          </p:cNvSpPr>
          <p:nvPr/>
        </p:nvSpPr>
        <p:spPr bwMode="auto">
          <a:xfrm>
            <a:off x="6626351" y="637392"/>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0" b="1" dirty="0">
                <a:solidFill>
                  <a:srgbClr val="008000"/>
                </a:solidFill>
              </a:rPr>
              <a:t>U</a:t>
            </a:r>
          </a:p>
        </p:txBody>
      </p:sp>
    </p:spTree>
    <p:extLst>
      <p:ext uri="{BB962C8B-B14F-4D97-AF65-F5344CB8AC3E}">
        <p14:creationId xmlns:p14="http://schemas.microsoft.com/office/powerpoint/2010/main" val="48074721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440266" y="181284"/>
            <a:ext cx="801473" cy="274858"/>
          </a:xfrm>
        </p:spPr>
        <p:txBody>
          <a:bodyPr/>
          <a:lstStyle/>
          <a:p>
            <a:fld id="{814B13E8-1059-4FEE-952E-0153852B3488}" type="slidenum">
              <a:rPr lang="fr-FR" smtClean="0"/>
              <a:t>65</a:t>
            </a:fld>
            <a:endParaRPr lang="fr-FR"/>
          </a:p>
        </p:txBody>
      </p:sp>
      <p:sp>
        <p:nvSpPr>
          <p:cNvPr id="3" name="Rectangle 2"/>
          <p:cNvSpPr/>
          <p:nvPr/>
        </p:nvSpPr>
        <p:spPr>
          <a:xfrm>
            <a:off x="211141" y="550616"/>
            <a:ext cx="3375348" cy="369332"/>
          </a:xfrm>
          <a:prstGeom prst="rect">
            <a:avLst/>
          </a:prstGeom>
        </p:spPr>
        <p:txBody>
          <a:bodyPr wrap="none">
            <a:spAutoFit/>
          </a:bodyPr>
          <a:lstStyle/>
          <a:p>
            <a:r>
              <a:rPr lang="fr-FR" dirty="0">
                <a:solidFill>
                  <a:srgbClr val="008000"/>
                </a:solidFill>
              </a:rPr>
              <a:t>2. </a:t>
            </a:r>
            <a:r>
              <a:rPr lang="fr-FR" b="1" dirty="0">
                <a:solidFill>
                  <a:srgbClr val="008000"/>
                </a:solidFill>
              </a:rPr>
              <a:t>Essences forestières à reboiser </a:t>
            </a:r>
            <a:endParaRPr lang="fr-FR" b="1" dirty="0"/>
          </a:p>
        </p:txBody>
      </p:sp>
      <p:sp>
        <p:nvSpPr>
          <p:cNvPr id="4" name="ZoneTexte 3"/>
          <p:cNvSpPr txBox="1"/>
          <p:nvPr/>
        </p:nvSpPr>
        <p:spPr>
          <a:xfrm>
            <a:off x="4043941"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5" name="Rectangle 4"/>
          <p:cNvSpPr/>
          <p:nvPr/>
        </p:nvSpPr>
        <p:spPr>
          <a:xfrm>
            <a:off x="211140" y="919948"/>
            <a:ext cx="7352415" cy="369332"/>
          </a:xfrm>
          <a:prstGeom prst="rect">
            <a:avLst/>
          </a:prstGeom>
        </p:spPr>
        <p:txBody>
          <a:bodyPr wrap="square">
            <a:spAutoFit/>
          </a:bodyPr>
          <a:lstStyle/>
          <a:p>
            <a:r>
              <a:rPr lang="fr-FR" dirty="0" smtClean="0">
                <a:solidFill>
                  <a:srgbClr val="008000"/>
                </a:solidFill>
              </a:rPr>
              <a:t>2.5</a:t>
            </a:r>
            <a:r>
              <a:rPr lang="fr-FR" dirty="0">
                <a:solidFill>
                  <a:srgbClr val="008000"/>
                </a:solidFill>
              </a:rPr>
              <a:t>) </a:t>
            </a:r>
            <a:r>
              <a:rPr lang="fr-FR" b="1" dirty="0" err="1" smtClean="0">
                <a:solidFill>
                  <a:srgbClr val="008000"/>
                </a:solidFill>
              </a:rPr>
              <a:t>Nanto</a:t>
            </a:r>
            <a:r>
              <a:rPr lang="fr-FR" dirty="0" smtClean="0">
                <a:solidFill>
                  <a:srgbClr val="008000"/>
                </a:solidFill>
              </a:rPr>
              <a:t> (</a:t>
            </a:r>
            <a:r>
              <a:rPr lang="fr-FR" i="1" dirty="0" err="1">
                <a:solidFill>
                  <a:srgbClr val="008000"/>
                </a:solidFill>
              </a:rPr>
              <a:t>Faucherea</a:t>
            </a:r>
            <a:r>
              <a:rPr lang="fr-FR" i="1" dirty="0">
                <a:solidFill>
                  <a:srgbClr val="008000"/>
                </a:solidFill>
              </a:rPr>
              <a:t> </a:t>
            </a:r>
            <a:r>
              <a:rPr lang="fr-FR" i="1" dirty="0" err="1" smtClean="0">
                <a:solidFill>
                  <a:srgbClr val="008000"/>
                </a:solidFill>
              </a:rPr>
              <a:t>manongarivensis</a:t>
            </a:r>
            <a:r>
              <a:rPr lang="fr-FR" dirty="0" smtClean="0">
                <a:solidFill>
                  <a:srgbClr val="008000"/>
                </a:solidFill>
              </a:rPr>
              <a:t> &amp; </a:t>
            </a:r>
            <a:r>
              <a:rPr lang="fr-FR" i="1" dirty="0" err="1">
                <a:solidFill>
                  <a:srgbClr val="008000"/>
                </a:solidFill>
              </a:rPr>
              <a:t>Faucherea</a:t>
            </a:r>
            <a:r>
              <a:rPr lang="fr-FR" i="1" dirty="0">
                <a:solidFill>
                  <a:srgbClr val="008000"/>
                </a:solidFill>
              </a:rPr>
              <a:t> </a:t>
            </a:r>
            <a:r>
              <a:rPr lang="fr-FR" i="1" dirty="0" err="1" smtClean="0">
                <a:solidFill>
                  <a:srgbClr val="008000"/>
                </a:solidFill>
              </a:rPr>
              <a:t>laciniata</a:t>
            </a:r>
            <a:r>
              <a:rPr lang="fr-FR" dirty="0" smtClean="0">
                <a:solidFill>
                  <a:srgbClr val="008000"/>
                </a:solidFill>
              </a:rPr>
              <a:t>) </a:t>
            </a:r>
            <a:r>
              <a:rPr lang="fr-FR" dirty="0">
                <a:solidFill>
                  <a:srgbClr val="008000"/>
                </a:solidFill>
              </a:rPr>
              <a:t>(</a:t>
            </a:r>
            <a:r>
              <a:rPr lang="fr-FR" i="1" dirty="0" err="1">
                <a:solidFill>
                  <a:srgbClr val="008000"/>
                </a:solidFill>
              </a:rPr>
              <a:t>Sapotaceae</a:t>
            </a:r>
            <a:r>
              <a:rPr lang="fr-FR" dirty="0" smtClean="0">
                <a:solidFill>
                  <a:srgbClr val="008000"/>
                </a:solidFill>
              </a:rPr>
              <a:t>)</a:t>
            </a:r>
            <a:endParaRPr lang="fr-FR" dirty="0">
              <a:solidFill>
                <a:srgbClr val="008000"/>
              </a:solidFill>
            </a:endParaRPr>
          </a:p>
        </p:txBody>
      </p:sp>
      <p:sp>
        <p:nvSpPr>
          <p:cNvPr id="6" name="ZoneTexte 5"/>
          <p:cNvSpPr txBox="1"/>
          <p:nvPr/>
        </p:nvSpPr>
        <p:spPr>
          <a:xfrm>
            <a:off x="9061792" y="3826252"/>
            <a:ext cx="2760681" cy="276999"/>
          </a:xfrm>
          <a:prstGeom prst="rect">
            <a:avLst/>
          </a:prstGeom>
          <a:noFill/>
        </p:spPr>
        <p:txBody>
          <a:bodyPr wrap="square" rtlCol="0">
            <a:spAutoFit/>
          </a:bodyPr>
          <a:lstStyle/>
          <a:p>
            <a:pPr algn="ctr"/>
            <a:r>
              <a:rPr lang="fr-FR" sz="1200" dirty="0" smtClean="0">
                <a:solidFill>
                  <a:srgbClr val="008000"/>
                </a:solidFill>
              </a:rPr>
              <a:t>© Photo génération </a:t>
            </a:r>
            <a:r>
              <a:rPr lang="fr-FR" sz="1200" dirty="0" err="1" smtClean="0">
                <a:solidFill>
                  <a:srgbClr val="008000"/>
                </a:solidFill>
              </a:rPr>
              <a:t>masoala</a:t>
            </a:r>
            <a:r>
              <a:rPr lang="fr-FR" sz="1200" dirty="0" smtClean="0">
                <a:solidFill>
                  <a:srgbClr val="008000"/>
                </a:solidFill>
              </a:rPr>
              <a:t>.</a:t>
            </a:r>
            <a:endParaRPr lang="fr-FR" sz="1200" dirty="0">
              <a:solidFill>
                <a:srgbClr val="00800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1792" y="16252"/>
            <a:ext cx="2857500" cy="3810000"/>
          </a:xfrm>
          <a:prstGeom prst="rect">
            <a:avLst/>
          </a:prstGeom>
        </p:spPr>
      </p:pic>
      <p:pic>
        <p:nvPicPr>
          <p:cNvPr id="2050" name="Picture 2" descr="Faucherea laciniata_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9200" y="4103251"/>
            <a:ext cx="2470092" cy="275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p:nvPr/>
        </p:nvSpPr>
        <p:spPr>
          <a:xfrm>
            <a:off x="7213600" y="5099280"/>
            <a:ext cx="2235600" cy="1785104"/>
          </a:xfrm>
          <a:prstGeom prst="rect">
            <a:avLst/>
          </a:prstGeom>
          <a:noFill/>
        </p:spPr>
        <p:txBody>
          <a:bodyPr wrap="square" rtlCol="0">
            <a:spAutoFit/>
          </a:bodyPr>
          <a:lstStyle/>
          <a:p>
            <a:pPr algn="just"/>
            <a:r>
              <a:rPr lang="fr-FR" sz="1000" dirty="0">
                <a:solidFill>
                  <a:schemeClr val="accent2">
                    <a:lumMod val="50000"/>
                  </a:schemeClr>
                </a:solidFill>
              </a:rPr>
              <a:t>Fig. 3. — </a:t>
            </a:r>
            <a:r>
              <a:rPr lang="fr-FR" sz="1000" i="1" dirty="0" err="1">
                <a:solidFill>
                  <a:schemeClr val="accent2">
                    <a:lumMod val="50000"/>
                  </a:schemeClr>
                </a:solidFill>
              </a:rPr>
              <a:t>Faucherea</a:t>
            </a:r>
            <a:r>
              <a:rPr lang="fr-FR" sz="1000" i="1" dirty="0">
                <a:solidFill>
                  <a:schemeClr val="accent2">
                    <a:lumMod val="50000"/>
                  </a:schemeClr>
                </a:solidFill>
              </a:rPr>
              <a:t> </a:t>
            </a:r>
            <a:r>
              <a:rPr lang="fr-FR" sz="1000" i="1" dirty="0" err="1">
                <a:solidFill>
                  <a:schemeClr val="accent2">
                    <a:lumMod val="50000"/>
                  </a:schemeClr>
                </a:solidFill>
              </a:rPr>
              <a:t>laciniata</a:t>
            </a:r>
            <a:r>
              <a:rPr lang="fr-FR" sz="1000" dirty="0">
                <a:solidFill>
                  <a:schemeClr val="accent2">
                    <a:lumMod val="50000"/>
                  </a:schemeClr>
                </a:solidFill>
              </a:rPr>
              <a:t> H. </a:t>
            </a:r>
            <a:r>
              <a:rPr lang="fr-FR" sz="1000" dirty="0" err="1">
                <a:solidFill>
                  <a:schemeClr val="accent2">
                    <a:lumMod val="50000"/>
                  </a:schemeClr>
                </a:solidFill>
              </a:rPr>
              <a:t>Lec</a:t>
            </a:r>
            <a:r>
              <a:rPr lang="fr-FR" sz="1000" dirty="0">
                <a:solidFill>
                  <a:schemeClr val="accent2">
                    <a:lumMod val="50000"/>
                  </a:schemeClr>
                </a:solidFill>
              </a:rPr>
              <a:t>.</a:t>
            </a:r>
          </a:p>
          <a:p>
            <a:pPr algn="just"/>
            <a:r>
              <a:rPr lang="fr-FR" sz="1000" dirty="0">
                <a:solidFill>
                  <a:schemeClr val="accent2">
                    <a:lumMod val="50000"/>
                  </a:schemeClr>
                </a:solidFill>
              </a:rPr>
              <a:t>1. rameau avec feuilles et fleurs X 1 ; — 2. un bouton avec pédicelle x8; — 3, sépale intérieur, et 3’, sépale extérieur X 10; — 4, corolle étalée, vue par le dessus X 10; 5. étamine X 13; — 6, pistil X 10; — 7. section transversale de l’ovaire pour montrer les 5 loges</a:t>
            </a:r>
            <a:r>
              <a:rPr lang="fr-FR" sz="1000" dirty="0" smtClean="0">
                <a:solidFill>
                  <a:schemeClr val="accent2">
                    <a:lumMod val="50000"/>
                  </a:schemeClr>
                </a:solidFill>
              </a:rPr>
              <a:t>. (</a:t>
            </a:r>
            <a:r>
              <a:rPr lang="fr-FR" sz="1000" dirty="0">
                <a:solidFill>
                  <a:schemeClr val="accent2">
                    <a:lumMod val="50000"/>
                  </a:schemeClr>
                </a:solidFill>
              </a:rPr>
              <a:t>Source : page 251, Bulletin du Muséum national d'Histoire naturelle, année 1920, n°1</a:t>
            </a:r>
            <a:r>
              <a:rPr lang="fr-FR" sz="1000" dirty="0" smtClean="0">
                <a:solidFill>
                  <a:schemeClr val="accent2">
                    <a:lumMod val="50000"/>
                  </a:schemeClr>
                </a:solidFill>
              </a:rPr>
              <a:t>) </a:t>
            </a:r>
            <a:r>
              <a:rPr lang="fr-FR" sz="1000" dirty="0" smtClean="0">
                <a:solidFill>
                  <a:schemeClr val="accent2">
                    <a:lumMod val="50000"/>
                  </a:schemeClr>
                </a:solidFill>
                <a:latin typeface="Calibri" panose="020F0502020204030204" pitchFamily="34" charset="0"/>
              </a:rPr>
              <a:t>→</a:t>
            </a:r>
            <a:endParaRPr lang="fr-FR" sz="1000" dirty="0">
              <a:solidFill>
                <a:schemeClr val="accent2">
                  <a:lumMod val="50000"/>
                </a:schemeClr>
              </a:solidFill>
            </a:endParaRPr>
          </a:p>
        </p:txBody>
      </p:sp>
      <p:sp>
        <p:nvSpPr>
          <p:cNvPr id="9" name="ZoneTexte 8"/>
          <p:cNvSpPr txBox="1"/>
          <p:nvPr/>
        </p:nvSpPr>
        <p:spPr>
          <a:xfrm>
            <a:off x="211139" y="1433689"/>
            <a:ext cx="8753833" cy="3600986"/>
          </a:xfrm>
          <a:prstGeom prst="rect">
            <a:avLst/>
          </a:prstGeom>
          <a:noFill/>
        </p:spPr>
        <p:txBody>
          <a:bodyPr wrap="square" rtlCol="0">
            <a:spAutoFit/>
          </a:bodyPr>
          <a:lstStyle/>
          <a:p>
            <a:pPr algn="just"/>
            <a:r>
              <a:rPr lang="fr-FR" dirty="0">
                <a:solidFill>
                  <a:srgbClr val="008000"/>
                </a:solidFill>
              </a:rPr>
              <a:t>Arbre de 12 à 15 m de hauteur possédant des rameaux bruns (Source : l’Homme et l’environnement). Bel arbre à contreforts à peine marqués </a:t>
            </a:r>
            <a:r>
              <a:rPr lang="fr-FR" sz="1200" dirty="0">
                <a:solidFill>
                  <a:srgbClr val="008000"/>
                </a:solidFill>
              </a:rPr>
              <a:t>(Source : page 251, Bulletin du Muséum national d'Histoire naturelle, année 1920, n°1</a:t>
            </a:r>
            <a:r>
              <a:rPr lang="fr-FR" sz="1200" dirty="0" smtClean="0">
                <a:solidFill>
                  <a:srgbClr val="008000"/>
                </a:solidFill>
              </a:rPr>
              <a:t>). </a:t>
            </a:r>
            <a:r>
              <a:rPr lang="fr-FR" sz="1200" dirty="0">
                <a:solidFill>
                  <a:srgbClr val="008000"/>
                </a:solidFill>
              </a:rPr>
              <a:t>L'inflorescence en fascicule est axillaire. Les petites fleurs présentent un calice pubescent, une corolle à 6 lobes, 6 étamines à filets longs, 6 staminodes et un ovaire pubescent à 6 loges (Source : l’Homme et l’environnement</a:t>
            </a:r>
            <a:r>
              <a:rPr lang="fr-FR" sz="1200" dirty="0" smtClean="0">
                <a:solidFill>
                  <a:srgbClr val="008000"/>
                </a:solidFill>
              </a:rPr>
              <a:t>). </a:t>
            </a:r>
            <a:r>
              <a:rPr lang="fr-FR" sz="1200" dirty="0">
                <a:solidFill>
                  <a:srgbClr val="008000"/>
                </a:solidFill>
              </a:rPr>
              <a:t>Les feuilles alternes et spiralées forment des touffes aux extrémités des rameaux. Le pétiole est court. Le limbe est elliptique et non acuminé</a:t>
            </a:r>
            <a:r>
              <a:rPr lang="fr-FR" sz="1200" dirty="0" smtClean="0">
                <a:solidFill>
                  <a:srgbClr val="008000"/>
                </a:solidFill>
              </a:rPr>
              <a:t>. La </a:t>
            </a:r>
            <a:r>
              <a:rPr lang="fr-FR" sz="1200" dirty="0">
                <a:solidFill>
                  <a:srgbClr val="008000"/>
                </a:solidFill>
              </a:rPr>
              <a:t>nervure principale est proéminente sur la face inférieure, tandis que les nervures secondaires sont fines, abondantes et disposées en parallèles très serrées (Source : l’Homme et l’environnement</a:t>
            </a:r>
            <a:r>
              <a:rPr lang="fr-FR" sz="1200" dirty="0" smtClean="0">
                <a:solidFill>
                  <a:srgbClr val="008000"/>
                </a:solidFill>
              </a:rPr>
              <a:t>).</a:t>
            </a:r>
          </a:p>
          <a:p>
            <a:pPr lvl="0" algn="just"/>
            <a:r>
              <a:rPr lang="fr-FR" sz="1200" dirty="0">
                <a:solidFill>
                  <a:srgbClr val="008000"/>
                </a:solidFill>
              </a:rPr>
              <a:t>Fournit un bon bois de charpente et de belle menuiserie; recherché aussi pour traverses de chemins de fer (d'après le collecteur)  (Source : page 251, Bulletin du Muséum national d'Histoire naturelle, année 1920, n°1</a:t>
            </a:r>
            <a:r>
              <a:rPr lang="fr-FR" sz="1200" dirty="0" smtClean="0">
                <a:solidFill>
                  <a:srgbClr val="008000"/>
                </a:solidFill>
              </a:rPr>
              <a:t>). </a:t>
            </a:r>
            <a:r>
              <a:rPr lang="fr-FR" sz="1200" dirty="0">
                <a:solidFill>
                  <a:srgbClr val="008000"/>
                </a:solidFill>
              </a:rPr>
              <a:t>Les pigments du bois servent à préparer une teinture rouge très employée dans pays (Source : l’Homme et l’environnement</a:t>
            </a:r>
            <a:r>
              <a:rPr lang="fr-FR" sz="1200" dirty="0" smtClean="0">
                <a:solidFill>
                  <a:srgbClr val="008000"/>
                </a:solidFill>
              </a:rPr>
              <a:t>). </a:t>
            </a:r>
            <a:r>
              <a:rPr lang="fr-FR" sz="1200" dirty="0">
                <a:solidFill>
                  <a:srgbClr val="008000"/>
                </a:solidFill>
              </a:rPr>
              <a:t>Les bois des Sapotacées sont presque tous de grande densité (source : </a:t>
            </a:r>
            <a:r>
              <a:rPr lang="fr-FR" sz="1200" i="1" dirty="0">
                <a:solidFill>
                  <a:srgbClr val="008000"/>
                </a:solidFill>
              </a:rPr>
              <a:t>Madagascar: les bois de la forêt d'</a:t>
            </a:r>
            <a:r>
              <a:rPr lang="fr-FR" sz="1200" i="1" dirty="0" err="1">
                <a:solidFill>
                  <a:srgbClr val="008000"/>
                </a:solidFill>
              </a:rPr>
              <a:t>Analamazaotra</a:t>
            </a:r>
            <a:r>
              <a:rPr lang="fr-FR" sz="1200" i="1" dirty="0" smtClean="0">
                <a:solidFill>
                  <a:srgbClr val="008000"/>
                </a:solidFill>
              </a:rPr>
              <a:t>.</a:t>
            </a:r>
            <a:r>
              <a:rPr lang="fr-FR" sz="1200" dirty="0" smtClean="0">
                <a:solidFill>
                  <a:srgbClr val="008000"/>
                </a:solidFill>
              </a:rPr>
              <a:t> (1922</a:t>
            </a:r>
            <a:r>
              <a:rPr lang="fr-FR" sz="1200" dirty="0">
                <a:solidFill>
                  <a:srgbClr val="008000"/>
                </a:solidFill>
              </a:rPr>
              <a:t>), </a:t>
            </a:r>
            <a:r>
              <a:rPr lang="fr-FR" sz="1200" u="sng" dirty="0">
                <a:hlinkClick r:id="rId4"/>
              </a:rPr>
              <a:t>Lecomte, Henri, 1856-1934</a:t>
            </a:r>
            <a:r>
              <a:rPr lang="fr-FR" sz="1200" dirty="0"/>
              <a:t> ; </a:t>
            </a:r>
            <a:r>
              <a:rPr lang="fr-FR" sz="1200" u="sng" dirty="0" err="1">
                <a:hlinkClick r:id="rId5"/>
              </a:rPr>
              <a:t>Danguy</a:t>
            </a:r>
            <a:r>
              <a:rPr lang="fr-FR" sz="1200" u="sng" dirty="0">
                <a:hlinkClick r:id="rId5"/>
              </a:rPr>
              <a:t>, Paul</a:t>
            </a:r>
            <a:r>
              <a:rPr lang="fr-FR" sz="1200" dirty="0"/>
              <a:t> ; </a:t>
            </a:r>
            <a:r>
              <a:rPr lang="fr-FR" sz="1200" u="sng" dirty="0" err="1">
                <a:hlinkClick r:id="rId6"/>
              </a:rPr>
              <a:t>Fauchère</a:t>
            </a:r>
            <a:r>
              <a:rPr lang="fr-FR" sz="1200" u="sng" dirty="0">
                <a:hlinkClick r:id="rId6"/>
              </a:rPr>
              <a:t>, Aimée</a:t>
            </a:r>
            <a:r>
              <a:rPr lang="fr-FR" sz="1200" dirty="0"/>
              <a:t>, </a:t>
            </a:r>
            <a:r>
              <a:rPr lang="fr-FR" sz="1200" dirty="0">
                <a:solidFill>
                  <a:srgbClr val="008000"/>
                </a:solidFill>
              </a:rPr>
              <a:t>Editeur: </a:t>
            </a:r>
            <a:r>
              <a:rPr lang="fr-FR" sz="1200" u="sng" dirty="0">
                <a:hlinkClick r:id="rId7"/>
              </a:rPr>
              <a:t>Paris: A. </a:t>
            </a:r>
            <a:r>
              <a:rPr lang="fr-FR" sz="1200" u="sng" dirty="0" err="1">
                <a:hlinkClick r:id="rId7"/>
              </a:rPr>
              <a:t>Challamel</a:t>
            </a:r>
            <a:r>
              <a:rPr lang="fr-FR" sz="1200" dirty="0"/>
              <a:t>, </a:t>
            </a:r>
            <a:r>
              <a:rPr lang="fr-FR" sz="1200" u="sng" dirty="0">
                <a:hlinkClick r:id="rId8"/>
              </a:rPr>
              <a:t>http://</a:t>
            </a:r>
            <a:r>
              <a:rPr lang="fr-FR" sz="1200" u="sng" dirty="0" smtClean="0">
                <a:hlinkClick r:id="rId8"/>
              </a:rPr>
              <a:t>ia600304.us.archive.org/7/items/madagascarlesboi00leco/madagascarlesboi00leco.pdf</a:t>
            </a:r>
            <a:endParaRPr lang="fr-FR" sz="1200" dirty="0" smtClean="0">
              <a:solidFill>
                <a:srgbClr val="008000"/>
              </a:solidFill>
            </a:endParaRPr>
          </a:p>
          <a:p>
            <a:r>
              <a:rPr lang="fr-FR" sz="1200" i="1" u="sng" dirty="0">
                <a:solidFill>
                  <a:srgbClr val="008000"/>
                </a:solidFill>
              </a:rPr>
              <a:t>U</a:t>
            </a:r>
            <a:r>
              <a:rPr lang="fr-FR" sz="1200" i="1" u="sng" dirty="0" smtClean="0">
                <a:solidFill>
                  <a:srgbClr val="008000"/>
                </a:solidFill>
              </a:rPr>
              <a:t>tilisation </a:t>
            </a:r>
            <a:r>
              <a:rPr lang="fr-FR" sz="1200" i="1" u="sng" dirty="0">
                <a:solidFill>
                  <a:srgbClr val="008000"/>
                </a:solidFill>
              </a:rPr>
              <a:t>ethno-médicale</a:t>
            </a:r>
            <a:r>
              <a:rPr lang="fr-FR" sz="1200" dirty="0">
                <a:solidFill>
                  <a:srgbClr val="008000"/>
                </a:solidFill>
              </a:rPr>
              <a:t> </a:t>
            </a:r>
            <a:r>
              <a:rPr lang="fr-FR" sz="1200" dirty="0" smtClean="0">
                <a:solidFill>
                  <a:srgbClr val="008000"/>
                </a:solidFill>
              </a:rPr>
              <a:t>: Indications </a:t>
            </a:r>
            <a:r>
              <a:rPr lang="fr-FR" sz="1200" dirty="0">
                <a:solidFill>
                  <a:srgbClr val="008000"/>
                </a:solidFill>
              </a:rPr>
              <a:t>thérapeutiques : fatigue</a:t>
            </a:r>
            <a:r>
              <a:rPr lang="fr-FR" sz="1200" dirty="0" smtClean="0">
                <a:solidFill>
                  <a:srgbClr val="008000"/>
                </a:solidFill>
              </a:rPr>
              <a:t>. Parties </a:t>
            </a:r>
            <a:r>
              <a:rPr lang="fr-FR" sz="1200" dirty="0">
                <a:solidFill>
                  <a:srgbClr val="008000"/>
                </a:solidFill>
              </a:rPr>
              <a:t>utilisées : feuilles</a:t>
            </a:r>
            <a:r>
              <a:rPr lang="fr-FR" sz="1200" dirty="0" smtClean="0">
                <a:solidFill>
                  <a:srgbClr val="008000"/>
                </a:solidFill>
              </a:rPr>
              <a:t>. Quantité </a:t>
            </a:r>
            <a:r>
              <a:rPr lang="fr-FR" sz="1200" dirty="0">
                <a:solidFill>
                  <a:srgbClr val="008000"/>
                </a:solidFill>
              </a:rPr>
              <a:t>utilisée : une poignée.</a:t>
            </a:r>
          </a:p>
          <a:p>
            <a:r>
              <a:rPr lang="fr-FR" sz="1200" dirty="0">
                <a:solidFill>
                  <a:srgbClr val="008000"/>
                </a:solidFill>
              </a:rPr>
              <a:t>Mode d'emploi : faire une décoction des feuilles dans un litre d'eau pendant vingt minutes puis retirer.</a:t>
            </a:r>
          </a:p>
          <a:p>
            <a:r>
              <a:rPr lang="fr-FR" sz="1200" dirty="0">
                <a:solidFill>
                  <a:srgbClr val="008000"/>
                </a:solidFill>
              </a:rPr>
              <a:t>Posologie : boire une demi-tasse à café de la préparation matin et soir après chaque repas, durant trois jours.</a:t>
            </a:r>
          </a:p>
          <a:p>
            <a:r>
              <a:rPr lang="fr-FR" sz="1200" dirty="0">
                <a:solidFill>
                  <a:srgbClr val="008000"/>
                </a:solidFill>
              </a:rPr>
              <a:t>(Source : l’Homme et l’environnement</a:t>
            </a:r>
            <a:r>
              <a:rPr lang="fr-FR" sz="1200" dirty="0" smtClean="0">
                <a:solidFill>
                  <a:srgbClr val="008000"/>
                </a:solidFill>
              </a:rPr>
              <a:t>). Source : </a:t>
            </a:r>
            <a:r>
              <a:rPr lang="en-US" sz="1200" i="1" u="sng" dirty="0" err="1">
                <a:solidFill>
                  <a:srgbClr val="008000"/>
                </a:solidFill>
                <a:hlinkClick r:id="rId9"/>
              </a:rPr>
              <a:t>Faucherea</a:t>
            </a:r>
            <a:r>
              <a:rPr lang="en-US" sz="1200" i="1" u="sng" dirty="0">
                <a:solidFill>
                  <a:srgbClr val="008000"/>
                </a:solidFill>
                <a:hlinkClick r:id="rId9"/>
              </a:rPr>
              <a:t> </a:t>
            </a:r>
            <a:r>
              <a:rPr lang="en-US" sz="1200" i="1" u="sng" dirty="0" err="1">
                <a:solidFill>
                  <a:srgbClr val="008000"/>
                </a:solidFill>
                <a:hlinkClick r:id="rId9"/>
              </a:rPr>
              <a:t>laciniata</a:t>
            </a:r>
            <a:r>
              <a:rPr lang="en-US" sz="1200" i="1" u="sng" dirty="0">
                <a:solidFill>
                  <a:srgbClr val="008000"/>
                </a:solidFill>
                <a:hlinkClick r:id="rId9"/>
              </a:rPr>
              <a:t> </a:t>
            </a:r>
            <a:r>
              <a:rPr lang="en-US" sz="1200" u="sng" dirty="0" err="1">
                <a:solidFill>
                  <a:srgbClr val="008000"/>
                </a:solidFill>
                <a:hlinkClick r:id="rId9"/>
              </a:rPr>
              <a:t>Lecomte</a:t>
            </a:r>
            <a:r>
              <a:rPr lang="en-US" sz="1200" dirty="0">
                <a:solidFill>
                  <a:srgbClr val="008000"/>
                </a:solidFill>
              </a:rPr>
              <a:t>, Herbarium (MNHN), </a:t>
            </a:r>
            <a:endParaRPr lang="en-US" sz="1200" dirty="0" smtClean="0">
              <a:solidFill>
                <a:srgbClr val="008000"/>
              </a:solidFill>
            </a:endParaRPr>
          </a:p>
          <a:p>
            <a:r>
              <a:rPr lang="en-US" sz="1200" u="sng" dirty="0" smtClean="0">
                <a:solidFill>
                  <a:srgbClr val="008000"/>
                </a:solidFill>
                <a:hlinkClick r:id="rId10"/>
              </a:rPr>
              <a:t>http</a:t>
            </a:r>
            <a:r>
              <a:rPr lang="en-US" sz="1200" u="sng" dirty="0">
                <a:solidFill>
                  <a:srgbClr val="008000"/>
                </a:solidFill>
                <a:hlinkClick r:id="rId10"/>
              </a:rPr>
              <a:t>://www.tropicos.org/Image/18415</a:t>
            </a:r>
            <a:r>
              <a:rPr lang="en-US" sz="1200" dirty="0">
                <a:solidFill>
                  <a:srgbClr val="008000"/>
                </a:solidFill>
              </a:rPr>
              <a:t> </a:t>
            </a:r>
            <a:r>
              <a:rPr lang="en-US" sz="1200" dirty="0" smtClean="0">
                <a:solidFill>
                  <a:srgbClr val="008000"/>
                </a:solidFill>
              </a:rPr>
              <a:t> </a:t>
            </a:r>
            <a:r>
              <a:rPr lang="fr-FR" sz="1200" dirty="0" smtClean="0">
                <a:solidFill>
                  <a:srgbClr val="008000"/>
                </a:solidFill>
              </a:rPr>
              <a:t>page </a:t>
            </a:r>
            <a:r>
              <a:rPr lang="fr-FR" sz="1200" dirty="0">
                <a:solidFill>
                  <a:srgbClr val="008000"/>
                </a:solidFill>
              </a:rPr>
              <a:t>251, Bulletin du Muséum national d'Histoire naturelle, année </a:t>
            </a:r>
            <a:endParaRPr lang="fr-FR" sz="1200" dirty="0" smtClean="0">
              <a:solidFill>
                <a:srgbClr val="008000"/>
              </a:solidFill>
            </a:endParaRPr>
          </a:p>
          <a:p>
            <a:r>
              <a:rPr lang="fr-FR" sz="1200" dirty="0" smtClean="0">
                <a:solidFill>
                  <a:srgbClr val="008000"/>
                </a:solidFill>
              </a:rPr>
              <a:t>1920</a:t>
            </a:r>
            <a:r>
              <a:rPr lang="fr-FR" sz="1200" dirty="0">
                <a:solidFill>
                  <a:srgbClr val="008000"/>
                </a:solidFill>
              </a:rPr>
              <a:t>, n°1, </a:t>
            </a:r>
            <a:r>
              <a:rPr lang="fr-FR" sz="1200" u="sng" dirty="0">
                <a:solidFill>
                  <a:srgbClr val="008000"/>
                </a:solidFill>
                <a:hlinkClick r:id="rId11"/>
              </a:rPr>
              <a:t>http://</a:t>
            </a:r>
            <a:r>
              <a:rPr lang="fr-FR" sz="1200" u="sng" dirty="0" smtClean="0">
                <a:solidFill>
                  <a:srgbClr val="008000"/>
                </a:solidFill>
                <a:hlinkClick r:id="rId11"/>
              </a:rPr>
              <a:t>ia700408.us.archive.org/32/items/bulletindumusumn26musu/bulletindumusumn26musu.pdf</a:t>
            </a:r>
            <a:endParaRPr lang="fr-FR" sz="1200" dirty="0">
              <a:solidFill>
                <a:srgbClr val="008000"/>
              </a:solidFill>
            </a:endParaRPr>
          </a:p>
        </p:txBody>
      </p:sp>
      <p:sp>
        <p:nvSpPr>
          <p:cNvPr id="10" name="Rectangle 9"/>
          <p:cNvSpPr/>
          <p:nvPr/>
        </p:nvSpPr>
        <p:spPr>
          <a:xfrm>
            <a:off x="4466192" y="6334780"/>
            <a:ext cx="2157898" cy="276999"/>
          </a:xfrm>
          <a:prstGeom prst="rect">
            <a:avLst/>
          </a:prstGeom>
        </p:spPr>
        <p:txBody>
          <a:bodyPr wrap="none">
            <a:spAutoFit/>
          </a:bodyPr>
          <a:lstStyle/>
          <a:p>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Bourgeons floraux, fruit, graine </a:t>
            </a:r>
            <a:endParaRPr lang="fr-FR" sz="1200" dirty="0"/>
          </a:p>
        </p:txBody>
      </p:sp>
      <p:pic>
        <p:nvPicPr>
          <p:cNvPr id="2052" name="Picture 4" descr="fruits_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1002" y="5005324"/>
            <a:ext cx="2748156" cy="163580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6"/>
          <p:cNvSpPr>
            <a:spLocks noChangeArrowheads="1"/>
          </p:cNvSpPr>
          <p:nvPr/>
        </p:nvSpPr>
        <p:spPr bwMode="auto">
          <a:xfrm rot="10800000" flipV="1">
            <a:off x="0" y="6611779"/>
            <a:ext cx="456071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smtClean="0">
                <a:ln>
                  <a:noFill/>
                </a:ln>
                <a:solidFill>
                  <a:srgbClr val="984806"/>
                </a:solidFill>
                <a:effectLst/>
                <a:latin typeface="Arial" panose="020B0604020202020204" pitchFamily="34" charset="0"/>
                <a:ea typeface="Calibri" panose="020F0502020204030204" pitchFamily="34" charset="0"/>
                <a:cs typeface="Times New Roman" panose="02020603050405020304" pitchFamily="18" charset="0"/>
              </a:rPr>
              <a:t>Bourgeons floraux, fruit, graine (Source : l’Homme et l’environnement).</a:t>
            </a:r>
            <a:r>
              <a:rPr kumimoji="0" lang="fr-FR" altLang="fr-FR" sz="1000" b="0" i="0" u="none" strike="noStrike" cap="none" normalizeH="0" baseline="0" dirty="0" smtClean="0">
                <a:ln>
                  <a:noFill/>
                </a:ln>
                <a:solidFill>
                  <a:schemeClr val="tx1"/>
                </a:solidFill>
                <a:effectLst/>
                <a:latin typeface="Arial" panose="020B0604020202020204" pitchFamily="34" charset="0"/>
              </a:rPr>
              <a:t> </a:t>
            </a:r>
          </a:p>
        </p:txBody>
      </p:sp>
      <p:pic>
        <p:nvPicPr>
          <p:cNvPr id="13" name="Imag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73666" y="5099280"/>
            <a:ext cx="742950" cy="1266825"/>
          </a:xfrm>
          <a:prstGeom prst="rect">
            <a:avLst/>
          </a:prstGeom>
        </p:spPr>
      </p:pic>
      <p:sp>
        <p:nvSpPr>
          <p:cNvPr id="15" name="Rectangle 15"/>
          <p:cNvSpPr>
            <a:spLocks noChangeArrowheads="1"/>
          </p:cNvSpPr>
          <p:nvPr/>
        </p:nvSpPr>
        <p:spPr bwMode="auto">
          <a:xfrm>
            <a:off x="7824132" y="11937"/>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0" b="1">
                <a:solidFill>
                  <a:srgbClr val="008000"/>
                </a:solidFill>
              </a:rPr>
              <a:t>U</a:t>
            </a:r>
          </a:p>
        </p:txBody>
      </p:sp>
    </p:spTree>
    <p:extLst>
      <p:ext uri="{BB962C8B-B14F-4D97-AF65-F5344CB8AC3E}">
        <p14:creationId xmlns:p14="http://schemas.microsoft.com/office/powerpoint/2010/main" val="349177766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11141" y="152670"/>
            <a:ext cx="618067" cy="388408"/>
          </a:xfrm>
        </p:spPr>
        <p:txBody>
          <a:bodyPr/>
          <a:lstStyle/>
          <a:p>
            <a:fld id="{814B13E8-1059-4FEE-952E-0153852B3488}" type="slidenum">
              <a:rPr lang="fr-FR" smtClean="0"/>
              <a:t>66</a:t>
            </a:fld>
            <a:endParaRPr lang="fr-FR"/>
          </a:p>
        </p:txBody>
      </p:sp>
      <p:sp>
        <p:nvSpPr>
          <p:cNvPr id="3" name="Rectangle 2"/>
          <p:cNvSpPr/>
          <p:nvPr/>
        </p:nvSpPr>
        <p:spPr>
          <a:xfrm>
            <a:off x="211141" y="550616"/>
            <a:ext cx="3375348" cy="369332"/>
          </a:xfrm>
          <a:prstGeom prst="rect">
            <a:avLst/>
          </a:prstGeom>
        </p:spPr>
        <p:txBody>
          <a:bodyPr wrap="none">
            <a:spAutoFit/>
          </a:bodyPr>
          <a:lstStyle/>
          <a:p>
            <a:r>
              <a:rPr lang="fr-FR" dirty="0">
                <a:solidFill>
                  <a:srgbClr val="008000"/>
                </a:solidFill>
              </a:rPr>
              <a:t>2. </a:t>
            </a:r>
            <a:r>
              <a:rPr lang="fr-FR" b="1" dirty="0">
                <a:solidFill>
                  <a:srgbClr val="008000"/>
                </a:solidFill>
              </a:rPr>
              <a:t>Essences forestières à reboiser </a:t>
            </a:r>
            <a:endParaRPr lang="fr-FR" b="1" dirty="0"/>
          </a:p>
        </p:txBody>
      </p:sp>
      <p:sp>
        <p:nvSpPr>
          <p:cNvPr id="4" name="ZoneTexte 3"/>
          <p:cNvSpPr txBox="1"/>
          <p:nvPr/>
        </p:nvSpPr>
        <p:spPr>
          <a:xfrm>
            <a:off x="3106964"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5" name="Rectangle 4"/>
          <p:cNvSpPr/>
          <p:nvPr/>
        </p:nvSpPr>
        <p:spPr>
          <a:xfrm>
            <a:off x="211141" y="842379"/>
            <a:ext cx="4676948" cy="369332"/>
          </a:xfrm>
          <a:prstGeom prst="rect">
            <a:avLst/>
          </a:prstGeom>
        </p:spPr>
        <p:txBody>
          <a:bodyPr wrap="square">
            <a:spAutoFit/>
          </a:bodyPr>
          <a:lstStyle/>
          <a:p>
            <a:r>
              <a:rPr lang="fr-FR" dirty="0" smtClean="0">
                <a:solidFill>
                  <a:srgbClr val="008000"/>
                </a:solidFill>
              </a:rPr>
              <a:t>2.6</a:t>
            </a:r>
            <a:r>
              <a:rPr lang="fr-FR" dirty="0">
                <a:solidFill>
                  <a:srgbClr val="008000"/>
                </a:solidFill>
              </a:rPr>
              <a:t>) </a:t>
            </a:r>
            <a:r>
              <a:rPr lang="fr-FR" b="1" dirty="0" err="1" smtClean="0">
                <a:solidFill>
                  <a:srgbClr val="008000"/>
                </a:solidFill>
              </a:rPr>
              <a:t>Hintsy</a:t>
            </a:r>
            <a:r>
              <a:rPr lang="fr-FR" dirty="0" smtClean="0">
                <a:solidFill>
                  <a:srgbClr val="008000"/>
                </a:solidFill>
              </a:rPr>
              <a:t> ou </a:t>
            </a:r>
            <a:r>
              <a:rPr lang="fr-FR" b="1" dirty="0" err="1" smtClean="0">
                <a:solidFill>
                  <a:srgbClr val="008000"/>
                </a:solidFill>
              </a:rPr>
              <a:t>Kohu</a:t>
            </a:r>
            <a:r>
              <a:rPr lang="fr-FR" b="1" dirty="0" smtClean="0">
                <a:solidFill>
                  <a:srgbClr val="008000"/>
                </a:solidFill>
              </a:rPr>
              <a:t> </a:t>
            </a:r>
            <a:r>
              <a:rPr lang="fr-FR" dirty="0" smtClean="0">
                <a:solidFill>
                  <a:srgbClr val="008000"/>
                </a:solidFill>
              </a:rPr>
              <a:t>(</a:t>
            </a:r>
            <a:r>
              <a:rPr lang="fr-FR" i="1" dirty="0" err="1" smtClean="0">
                <a:solidFill>
                  <a:srgbClr val="008000"/>
                </a:solidFill>
              </a:rPr>
              <a:t>Intsia</a:t>
            </a:r>
            <a:r>
              <a:rPr lang="fr-FR" i="1" dirty="0" smtClean="0">
                <a:solidFill>
                  <a:srgbClr val="008000"/>
                </a:solidFill>
              </a:rPr>
              <a:t> </a:t>
            </a:r>
            <a:r>
              <a:rPr lang="fr-FR" i="1" dirty="0" err="1" smtClean="0">
                <a:solidFill>
                  <a:srgbClr val="008000"/>
                </a:solidFill>
              </a:rPr>
              <a:t>bijuga</a:t>
            </a:r>
            <a:r>
              <a:rPr lang="fr-FR" dirty="0" smtClean="0">
                <a:solidFill>
                  <a:srgbClr val="008000"/>
                </a:solidFill>
              </a:rPr>
              <a:t>) </a:t>
            </a:r>
            <a:r>
              <a:rPr lang="fr-FR" dirty="0">
                <a:solidFill>
                  <a:srgbClr val="008000"/>
                </a:solidFill>
              </a:rPr>
              <a:t>(</a:t>
            </a:r>
            <a:r>
              <a:rPr lang="fr-FR" i="1" dirty="0" err="1">
                <a:solidFill>
                  <a:srgbClr val="008000"/>
                </a:solidFill>
              </a:rPr>
              <a:t>Fabaceae</a:t>
            </a:r>
            <a:r>
              <a:rPr lang="fr-FR" dirty="0" smtClean="0">
                <a:solidFill>
                  <a:srgbClr val="008000"/>
                </a:solidFill>
              </a:rPr>
              <a:t>)</a:t>
            </a:r>
            <a:endParaRPr lang="fr-FR" dirty="0">
              <a:solidFill>
                <a:srgbClr val="008000"/>
              </a:solidFill>
            </a:endParaRPr>
          </a:p>
        </p:txBody>
      </p:sp>
      <p:sp>
        <p:nvSpPr>
          <p:cNvPr id="6" name="ZoneTexte 5"/>
          <p:cNvSpPr txBox="1"/>
          <p:nvPr/>
        </p:nvSpPr>
        <p:spPr>
          <a:xfrm>
            <a:off x="9299783" y="3920769"/>
            <a:ext cx="2760681" cy="276999"/>
          </a:xfrm>
          <a:prstGeom prst="rect">
            <a:avLst/>
          </a:prstGeom>
          <a:noFill/>
        </p:spPr>
        <p:txBody>
          <a:bodyPr wrap="square" rtlCol="0">
            <a:spAutoFit/>
          </a:bodyPr>
          <a:lstStyle/>
          <a:p>
            <a:pPr algn="ctr"/>
            <a:r>
              <a:rPr lang="fr-FR" sz="1200" dirty="0" smtClean="0">
                <a:solidFill>
                  <a:srgbClr val="008000"/>
                </a:solidFill>
              </a:rPr>
              <a:t>© Photo génération </a:t>
            </a:r>
            <a:r>
              <a:rPr lang="fr-FR" sz="1200" dirty="0" err="1" smtClean="0">
                <a:solidFill>
                  <a:srgbClr val="008000"/>
                </a:solidFill>
              </a:rPr>
              <a:t>masoala</a:t>
            </a:r>
            <a:r>
              <a:rPr lang="fr-FR" sz="1200" dirty="0" smtClean="0">
                <a:solidFill>
                  <a:srgbClr val="008000"/>
                </a:solidFill>
              </a:rPr>
              <a:t>.</a:t>
            </a:r>
            <a:endParaRPr lang="fr-FR" sz="1200" dirty="0">
              <a:solidFill>
                <a:srgbClr val="00800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2964" y="110769"/>
            <a:ext cx="2857500" cy="3810000"/>
          </a:xfrm>
          <a:prstGeom prst="rect">
            <a:avLst/>
          </a:prstGeom>
        </p:spPr>
      </p:pic>
      <p:sp>
        <p:nvSpPr>
          <p:cNvPr id="8" name="ZoneTexte 7"/>
          <p:cNvSpPr txBox="1"/>
          <p:nvPr/>
        </p:nvSpPr>
        <p:spPr>
          <a:xfrm>
            <a:off x="130532" y="1211711"/>
            <a:ext cx="8516757" cy="5262979"/>
          </a:xfrm>
          <a:prstGeom prst="rect">
            <a:avLst/>
          </a:prstGeom>
          <a:noFill/>
        </p:spPr>
        <p:txBody>
          <a:bodyPr wrap="square" rtlCol="0">
            <a:spAutoFit/>
          </a:bodyPr>
          <a:lstStyle/>
          <a:p>
            <a:pPr algn="just"/>
            <a:r>
              <a:rPr lang="fr-FR" dirty="0">
                <a:solidFill>
                  <a:srgbClr val="008000"/>
                </a:solidFill>
              </a:rPr>
              <a:t>C'est un arbre trapu, de 10 à 20 m de haut, avec une frondaison parfois importante, au </a:t>
            </a:r>
            <a:r>
              <a:rPr lang="fr-FR" i="1" dirty="0">
                <a:solidFill>
                  <a:srgbClr val="008000"/>
                </a:solidFill>
              </a:rPr>
              <a:t>tronc souvent tordu et creux chez les individus âgés </a:t>
            </a:r>
            <a:r>
              <a:rPr lang="fr-FR" dirty="0">
                <a:solidFill>
                  <a:srgbClr val="008000"/>
                </a:solidFill>
              </a:rPr>
              <a:t>(Source : </a:t>
            </a:r>
            <a:r>
              <a:rPr lang="fr-FR" dirty="0" err="1">
                <a:solidFill>
                  <a:srgbClr val="008000"/>
                </a:solidFill>
              </a:rPr>
              <a:t>Wikipedia</a:t>
            </a:r>
            <a:r>
              <a:rPr lang="fr-FR" dirty="0" smtClean="0">
                <a:solidFill>
                  <a:srgbClr val="008000"/>
                </a:solidFill>
              </a:rPr>
              <a:t>). </a:t>
            </a:r>
            <a:r>
              <a:rPr lang="fr-FR" sz="1200" dirty="0" smtClean="0">
                <a:solidFill>
                  <a:srgbClr val="008000"/>
                </a:solidFill>
              </a:rPr>
              <a:t>Essence </a:t>
            </a:r>
            <a:r>
              <a:rPr lang="fr-FR" sz="1200" dirty="0">
                <a:solidFill>
                  <a:srgbClr val="008000"/>
                </a:solidFill>
              </a:rPr>
              <a:t>de seconde grandeur, avec des fûts de 15 à 20 m et des diamètres souvent inférieurs à 1 m; susceptibles d'atteindre des dimensions beaucoup plus  importantes (Surtout </a:t>
            </a:r>
            <a:r>
              <a:rPr lang="fr-FR" sz="1200" dirty="0" err="1">
                <a:solidFill>
                  <a:srgbClr val="008000"/>
                </a:solidFill>
              </a:rPr>
              <a:t>Intsia</a:t>
            </a:r>
            <a:r>
              <a:rPr lang="fr-FR" sz="1200" dirty="0">
                <a:solidFill>
                  <a:srgbClr val="008000"/>
                </a:solidFill>
              </a:rPr>
              <a:t> </a:t>
            </a:r>
            <a:r>
              <a:rPr lang="fr-FR" sz="1200" dirty="0" err="1">
                <a:solidFill>
                  <a:srgbClr val="008000"/>
                </a:solidFill>
              </a:rPr>
              <a:t>palembanica</a:t>
            </a:r>
            <a:r>
              <a:rPr lang="fr-FR" sz="1200" dirty="0">
                <a:solidFill>
                  <a:srgbClr val="008000"/>
                </a:solidFill>
              </a:rPr>
              <a:t>) [… A l’état naturel] devient vite fourchu et étale une cime en parasol, au bout d'un fût assez court (Source : CIRAD</a:t>
            </a:r>
            <a:r>
              <a:rPr lang="fr-FR" sz="1200" dirty="0" smtClean="0">
                <a:solidFill>
                  <a:srgbClr val="008000"/>
                </a:solidFill>
              </a:rPr>
              <a:t>). Typiquement </a:t>
            </a:r>
            <a:r>
              <a:rPr lang="fr-FR" sz="1200" dirty="0">
                <a:solidFill>
                  <a:srgbClr val="008000"/>
                </a:solidFill>
              </a:rPr>
              <a:t>7-25 m (23-82 pi) à maturité, généralement avec un seul tronc (Source : </a:t>
            </a:r>
            <a:r>
              <a:rPr lang="fr-FR" sz="1200" u="sng" dirty="0">
                <a:solidFill>
                  <a:srgbClr val="008000"/>
                </a:solidFill>
                <a:hlinkClick r:id="rId3"/>
              </a:rPr>
              <a:t>www.agroforestry.net</a:t>
            </a:r>
            <a:r>
              <a:rPr lang="fr-FR" sz="1200" dirty="0" smtClean="0">
                <a:solidFill>
                  <a:srgbClr val="008000"/>
                </a:solidFill>
              </a:rPr>
              <a:t>). Le </a:t>
            </a:r>
            <a:r>
              <a:rPr lang="fr-FR" sz="1200" dirty="0">
                <a:solidFill>
                  <a:srgbClr val="008000"/>
                </a:solidFill>
              </a:rPr>
              <a:t>fût est généralement droit et long, mais il est souvent tordu et se penchant dans les situations côtières (Source : </a:t>
            </a:r>
            <a:r>
              <a:rPr lang="fr-FR" sz="1200" u="sng" dirty="0">
                <a:solidFill>
                  <a:srgbClr val="008000"/>
                </a:solidFill>
                <a:hlinkClick r:id="rId3"/>
              </a:rPr>
              <a:t>www.agroforestry.net</a:t>
            </a:r>
            <a:r>
              <a:rPr lang="fr-FR" sz="1200" dirty="0" smtClean="0">
                <a:solidFill>
                  <a:srgbClr val="008000"/>
                </a:solidFill>
              </a:rPr>
              <a:t>). </a:t>
            </a:r>
            <a:r>
              <a:rPr lang="fr-FR" sz="1200" dirty="0">
                <a:solidFill>
                  <a:srgbClr val="008000"/>
                </a:solidFill>
              </a:rPr>
              <a:t>L'écorce est blanchâtre et se détache par plaques, comme le platane, laissant des dépressions plus ou moins circulaires (Source : </a:t>
            </a:r>
            <a:r>
              <a:rPr lang="fr-FR" sz="1200" dirty="0" err="1">
                <a:solidFill>
                  <a:srgbClr val="008000"/>
                </a:solidFill>
              </a:rPr>
              <a:t>Wikipedia</a:t>
            </a:r>
            <a:r>
              <a:rPr lang="fr-FR" sz="1200" dirty="0" smtClean="0">
                <a:solidFill>
                  <a:srgbClr val="008000"/>
                </a:solidFill>
              </a:rPr>
              <a:t>). Son </a:t>
            </a:r>
            <a:r>
              <a:rPr lang="fr-FR" sz="1200" dirty="0">
                <a:solidFill>
                  <a:srgbClr val="008000"/>
                </a:solidFill>
              </a:rPr>
              <a:t>écorce est distinctement rosâtre clair à brun rougeâtre, à gris clair (aux intempéries), lisse dans l'ensemble, légèrement tachetée, avec des bandes de taille irrégulière se détachant de l'écorce (exposant en-dessous des couleurs fraîches), parfois squameuse. L'écorce interne est de brun rosé clair à jaune pâle brun sur le bois; l'aubier est blanc; le bois de cœur est rouge-marron (Source : </a:t>
            </a:r>
            <a:r>
              <a:rPr lang="fr-FR" sz="1200" u="sng" dirty="0">
                <a:solidFill>
                  <a:srgbClr val="008000"/>
                </a:solidFill>
                <a:hlinkClick r:id="rId3"/>
              </a:rPr>
              <a:t>www.agroforestry.net</a:t>
            </a:r>
            <a:r>
              <a:rPr lang="fr-FR" sz="1200" dirty="0" smtClean="0">
                <a:solidFill>
                  <a:srgbClr val="008000"/>
                </a:solidFill>
              </a:rPr>
              <a:t>). </a:t>
            </a:r>
            <a:r>
              <a:rPr lang="fr-FR" sz="1200" dirty="0">
                <a:solidFill>
                  <a:srgbClr val="008000"/>
                </a:solidFill>
              </a:rPr>
              <a:t>Empattements ne s'étendant pas très haut, ni très loin du tronc (</a:t>
            </a:r>
            <a:r>
              <a:rPr lang="fr-FR" sz="1200" u="sng" dirty="0">
                <a:solidFill>
                  <a:srgbClr val="008000"/>
                </a:solidFill>
                <a:hlinkClick r:id="rId3"/>
              </a:rPr>
              <a:t>www.agroforestry.net</a:t>
            </a:r>
            <a:r>
              <a:rPr lang="fr-FR" sz="1200" dirty="0" smtClean="0">
                <a:solidFill>
                  <a:srgbClr val="008000"/>
                </a:solidFill>
              </a:rPr>
              <a:t>). Contreforts </a:t>
            </a:r>
            <a:r>
              <a:rPr lang="fr-FR" sz="1200" dirty="0">
                <a:solidFill>
                  <a:srgbClr val="008000"/>
                </a:solidFill>
              </a:rPr>
              <a:t>jusqu’à 4 m de haut (Source : </a:t>
            </a:r>
            <a:r>
              <a:rPr lang="fr-FR" sz="1200" dirty="0" smtClean="0">
                <a:solidFill>
                  <a:srgbClr val="008000"/>
                </a:solidFill>
              </a:rPr>
              <a:t>Blaise Cook, Madagascar). </a:t>
            </a:r>
            <a:r>
              <a:rPr lang="fr-FR" sz="1200" dirty="0">
                <a:solidFill>
                  <a:srgbClr val="008000"/>
                </a:solidFill>
              </a:rPr>
              <a:t>Les fleurs sont disposées sur des grappes axillaires ou pseudo-terminales en bout d'axes. Elles sont de couleur verdâtre sauf l'étendard blanc et les étamines rouges (Source : </a:t>
            </a:r>
            <a:r>
              <a:rPr lang="fr-FR" sz="1200" dirty="0" err="1">
                <a:solidFill>
                  <a:srgbClr val="008000"/>
                </a:solidFill>
              </a:rPr>
              <a:t>Wikipedia</a:t>
            </a:r>
            <a:r>
              <a:rPr lang="fr-FR" sz="1200" dirty="0" smtClean="0">
                <a:solidFill>
                  <a:srgbClr val="008000"/>
                </a:solidFill>
              </a:rPr>
              <a:t>). Chaque </a:t>
            </a:r>
            <a:r>
              <a:rPr lang="fr-FR" sz="1200" dirty="0">
                <a:solidFill>
                  <a:srgbClr val="008000"/>
                </a:solidFill>
              </a:rPr>
              <a:t>partie de la fleur est à la fois mâle et femelle (bisexuelle). Les fleurs individuelles sont modérément grandes avec quatre sépales verdâtres, la corolle réduite à un grand pétale, trois étamines avec sept staminodes. Le pétale est blanc (avec du rouge centre) ou rose au violet ou rouge. Les fleurs se produisent dans une panicule corymbe axillaire ou terminale. </a:t>
            </a:r>
            <a:r>
              <a:rPr lang="fr-FR" sz="1200" dirty="0" smtClean="0">
                <a:solidFill>
                  <a:srgbClr val="008000"/>
                </a:solidFill>
              </a:rPr>
              <a:t> Les </a:t>
            </a:r>
            <a:r>
              <a:rPr lang="fr-FR" sz="1200" dirty="0">
                <a:solidFill>
                  <a:srgbClr val="008000"/>
                </a:solidFill>
              </a:rPr>
              <a:t>insectes (comme les abeilles), les oiseaux et le vent sont considérés comme ses principaux pollinisateurs (Source : </a:t>
            </a:r>
            <a:r>
              <a:rPr lang="fr-FR" sz="1200" u="sng" dirty="0">
                <a:solidFill>
                  <a:srgbClr val="008000"/>
                </a:solidFill>
                <a:hlinkClick r:id="rId3"/>
              </a:rPr>
              <a:t>www.agroforestry.net</a:t>
            </a:r>
            <a:r>
              <a:rPr lang="fr-FR" sz="1200" dirty="0" smtClean="0">
                <a:solidFill>
                  <a:srgbClr val="008000"/>
                </a:solidFill>
              </a:rPr>
              <a:t>). </a:t>
            </a:r>
            <a:r>
              <a:rPr lang="fr-FR" sz="1200" dirty="0">
                <a:solidFill>
                  <a:srgbClr val="008000"/>
                </a:solidFill>
              </a:rPr>
              <a:t>Les fruits sont des gousses, de forme régulière, de couleur cuir à maturité, nettement sillonnées entre les graines. Les graines, de deux à sept par gousse, sont rondes et aplaties</a:t>
            </a:r>
            <a:r>
              <a:rPr lang="fr-FR" sz="1200" u="sng" baseline="30000" dirty="0">
                <a:solidFill>
                  <a:srgbClr val="008000"/>
                </a:solidFill>
                <a:hlinkClick r:id="rId4"/>
              </a:rPr>
              <a:t>1</a:t>
            </a:r>
            <a:r>
              <a:rPr lang="fr-FR" sz="1200" dirty="0">
                <a:solidFill>
                  <a:srgbClr val="008000"/>
                </a:solidFill>
              </a:rPr>
              <a:t> (Source </a:t>
            </a:r>
            <a:r>
              <a:rPr lang="fr-FR" sz="1200" dirty="0" err="1">
                <a:solidFill>
                  <a:srgbClr val="008000"/>
                </a:solidFill>
              </a:rPr>
              <a:t>Wikipedia</a:t>
            </a:r>
            <a:r>
              <a:rPr lang="fr-FR" sz="1200" dirty="0">
                <a:solidFill>
                  <a:srgbClr val="008000"/>
                </a:solidFill>
              </a:rPr>
              <a:t>). </a:t>
            </a:r>
            <a:r>
              <a:rPr lang="fr-FR" sz="1200" dirty="0" smtClean="0">
                <a:solidFill>
                  <a:srgbClr val="008000"/>
                </a:solidFill>
              </a:rPr>
              <a:t> </a:t>
            </a:r>
            <a:r>
              <a:rPr lang="fr-FR" sz="1200" u="sng" dirty="0" smtClean="0">
                <a:solidFill>
                  <a:srgbClr val="008000"/>
                </a:solidFill>
              </a:rPr>
              <a:t>Fruits</a:t>
            </a:r>
            <a:r>
              <a:rPr lang="fr-FR" sz="1200" dirty="0" smtClean="0">
                <a:solidFill>
                  <a:srgbClr val="008000"/>
                </a:solidFill>
              </a:rPr>
              <a:t> </a:t>
            </a:r>
            <a:r>
              <a:rPr lang="fr-FR" sz="1200" dirty="0">
                <a:solidFill>
                  <a:srgbClr val="008000"/>
                </a:solidFill>
              </a:rPr>
              <a:t>: grandes gousses, de tailles et de formes variables, mesurant normalement 15 à 20 x 5 cm. Valves ligneuses assez minces, épaissies seulement sur les bords, renferment une pulpe au milieu de laquelle sont noyées de grosses graines brunes, dépourvues d'arille et d'albumen</a:t>
            </a:r>
            <a:r>
              <a:rPr lang="fr-FR" sz="1200" dirty="0" smtClean="0">
                <a:solidFill>
                  <a:srgbClr val="008000"/>
                </a:solidFill>
              </a:rPr>
              <a:t>. Les </a:t>
            </a:r>
            <a:r>
              <a:rPr lang="fr-FR" sz="1200" dirty="0">
                <a:solidFill>
                  <a:srgbClr val="008000"/>
                </a:solidFill>
              </a:rPr>
              <a:t>particularités d'aspect du fruit et de la graine, jointes à la réduction du nombre d'étamines fertiles, justifient l'opinion de certains botanistes qui rangent les espèces asiatiques </a:t>
            </a:r>
            <a:r>
              <a:rPr lang="fr-FR" sz="1200" i="1" dirty="0">
                <a:solidFill>
                  <a:srgbClr val="008000"/>
                </a:solidFill>
              </a:rPr>
              <a:t>d'</a:t>
            </a:r>
            <a:r>
              <a:rPr lang="fr-FR" sz="1200" i="1" dirty="0" err="1">
                <a:solidFill>
                  <a:srgbClr val="008000"/>
                </a:solidFill>
              </a:rPr>
              <a:t>Afzelia</a:t>
            </a:r>
            <a:r>
              <a:rPr lang="fr-FR" sz="1200" dirty="0">
                <a:solidFill>
                  <a:srgbClr val="008000"/>
                </a:solidFill>
              </a:rPr>
              <a:t> dans un genre voisin </a:t>
            </a:r>
            <a:r>
              <a:rPr lang="fr-FR" sz="1200" i="1" dirty="0" err="1">
                <a:solidFill>
                  <a:srgbClr val="008000"/>
                </a:solidFill>
              </a:rPr>
              <a:t>Intsia</a:t>
            </a:r>
            <a:r>
              <a:rPr lang="fr-FR" sz="1200" dirty="0">
                <a:solidFill>
                  <a:srgbClr val="008000"/>
                </a:solidFill>
              </a:rPr>
              <a:t> (Source : CIRAD</a:t>
            </a:r>
            <a:r>
              <a:rPr lang="fr-FR" sz="1200" dirty="0" smtClean="0">
                <a:solidFill>
                  <a:srgbClr val="008000"/>
                </a:solidFill>
              </a:rPr>
              <a:t>). Les </a:t>
            </a:r>
            <a:r>
              <a:rPr lang="fr-FR" sz="1200" dirty="0">
                <a:solidFill>
                  <a:srgbClr val="008000"/>
                </a:solidFill>
              </a:rPr>
              <a:t>fruits sont épais, rigide, de forme oblongue, ou en forme de poire. Les gousses ont jusqu'à 10 cm (4 po) de largeur et jusqu'à 30 cm (12 po) de longueur. Chaque gousse contient de deux à huit graines aplaties, arrondies, brun  terne, d’environ 2-4 cm (de 0,8 à 1,6 po) de largeur, avec téguments </a:t>
            </a:r>
            <a:r>
              <a:rPr lang="fr-FR" sz="1200" dirty="0" smtClean="0">
                <a:solidFill>
                  <a:srgbClr val="008000"/>
                </a:solidFill>
              </a:rPr>
              <a:t>durs</a:t>
            </a:r>
            <a:r>
              <a:rPr lang="fr-FR" sz="1200" dirty="0">
                <a:solidFill>
                  <a:srgbClr val="008000"/>
                </a:solidFill>
              </a:rPr>
              <a:t> </a:t>
            </a:r>
            <a:r>
              <a:rPr lang="fr-FR" sz="1200" dirty="0" smtClean="0">
                <a:solidFill>
                  <a:srgbClr val="008000"/>
                </a:solidFill>
              </a:rPr>
              <a:t>(Source</a:t>
            </a:r>
            <a:r>
              <a:rPr lang="fr-FR" sz="1200" dirty="0">
                <a:solidFill>
                  <a:srgbClr val="008000"/>
                </a:solidFill>
              </a:rPr>
              <a:t> : </a:t>
            </a:r>
            <a:r>
              <a:rPr lang="fr-FR" sz="1200" u="sng" dirty="0">
                <a:solidFill>
                  <a:srgbClr val="008000"/>
                </a:solidFill>
                <a:hlinkClick r:id="rId3"/>
              </a:rPr>
              <a:t>www.agroforestry.net</a:t>
            </a:r>
            <a:r>
              <a:rPr lang="fr-FR" sz="1200" dirty="0" smtClean="0">
                <a:solidFill>
                  <a:srgbClr val="008000"/>
                </a:solidFill>
              </a:rPr>
              <a:t>). </a:t>
            </a:r>
            <a:r>
              <a:rPr lang="fr-FR" sz="1200" dirty="0">
                <a:solidFill>
                  <a:srgbClr val="008000"/>
                </a:solidFill>
              </a:rPr>
              <a:t>Les feuilles sont composées de deux ou quatre folioles : le parallélisme des nervures est caractéristique de l'espèce (Source : </a:t>
            </a:r>
            <a:r>
              <a:rPr lang="fr-FR" sz="1200" dirty="0" err="1">
                <a:solidFill>
                  <a:srgbClr val="008000"/>
                </a:solidFill>
              </a:rPr>
              <a:t>Wikipedia</a:t>
            </a:r>
            <a:r>
              <a:rPr lang="fr-FR" sz="1200" dirty="0" smtClean="0">
                <a:solidFill>
                  <a:srgbClr val="008000"/>
                </a:solidFill>
              </a:rPr>
              <a:t>). </a:t>
            </a:r>
            <a:r>
              <a:rPr lang="fr-FR" sz="1200" dirty="0">
                <a:solidFill>
                  <a:schemeClr val="accent2">
                    <a:lumMod val="50000"/>
                  </a:schemeClr>
                </a:solidFill>
              </a:rPr>
              <a:t>Il pousse aisément sur des sols sableux, parfois légèrement latéritiques ou alluvionnaires (Source B. Cook).</a:t>
            </a:r>
          </a:p>
        </p:txBody>
      </p:sp>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2368" y="4291365"/>
            <a:ext cx="1638300" cy="2181225"/>
          </a:xfrm>
          <a:prstGeom prst="rect">
            <a:avLst/>
          </a:prstGeom>
        </p:spPr>
      </p:pic>
      <p:sp>
        <p:nvSpPr>
          <p:cNvPr id="10" name="Rectangle 9"/>
          <p:cNvSpPr/>
          <p:nvPr/>
        </p:nvSpPr>
        <p:spPr>
          <a:xfrm>
            <a:off x="10304242" y="6457464"/>
            <a:ext cx="1696426" cy="276999"/>
          </a:xfrm>
          <a:prstGeom prst="rect">
            <a:avLst/>
          </a:prstGeom>
        </p:spPr>
        <p:txBody>
          <a:bodyPr wrap="none">
            <a:spAutoFit/>
          </a:bodyPr>
          <a:lstStyle/>
          <a:p>
            <a:r>
              <a:rPr lang="fr-FR" sz="1200" i="1" dirty="0" err="1" smtClean="0">
                <a:solidFill>
                  <a:srgbClr val="008000"/>
                </a:solidFill>
                <a:latin typeface="Calibri" panose="020F0502020204030204" pitchFamily="34" charset="0"/>
                <a:ea typeface="Calibri" panose="020F0502020204030204" pitchFamily="34" charset="0"/>
                <a:cs typeface="Times New Roman" panose="02020603050405020304" pitchFamily="18" charset="0"/>
              </a:rPr>
              <a:t>Intsia</a:t>
            </a:r>
            <a:r>
              <a:rPr lang="fr-FR" sz="1200" i="1" dirty="0" smtClean="0">
                <a:solidFill>
                  <a:srgbClr val="008000"/>
                </a:solidFill>
                <a:latin typeface="Calibri" panose="020F0502020204030204" pitchFamily="34" charset="0"/>
                <a:ea typeface="Calibri" panose="020F0502020204030204" pitchFamily="34" charset="0"/>
                <a:cs typeface="Times New Roman" panose="02020603050405020304" pitchFamily="18" charset="0"/>
              </a:rPr>
              <a:t> </a:t>
            </a:r>
            <a:r>
              <a:rPr lang="fr-FR" sz="1200" i="1" dirty="0" err="1" smtClean="0">
                <a:solidFill>
                  <a:srgbClr val="008000"/>
                </a:solidFill>
                <a:latin typeface="Calibri" panose="020F0502020204030204" pitchFamily="34" charset="0"/>
                <a:ea typeface="Calibri" panose="020F0502020204030204" pitchFamily="34" charset="0"/>
                <a:cs typeface="Times New Roman" panose="02020603050405020304" pitchFamily="18" charset="0"/>
              </a:rPr>
              <a:t>bijuga</a:t>
            </a:r>
            <a:r>
              <a:rPr lang="fr-FR" sz="1200" i="1" dirty="0" smtClean="0">
                <a:solidFill>
                  <a:srgbClr val="008000"/>
                </a:solidFill>
                <a:latin typeface="Calibri" panose="020F0502020204030204" pitchFamily="34" charset="0"/>
                <a:ea typeface="Calibri" panose="020F0502020204030204" pitchFamily="34" charset="0"/>
                <a:cs typeface="Times New Roman" panose="02020603050405020304" pitchFamily="18" charset="0"/>
              </a:rPr>
              <a:t> </a:t>
            </a:r>
            <a:r>
              <a:rPr lang="fr-FR" sz="1200" dirty="0" smtClean="0">
                <a:solidFill>
                  <a:srgbClr val="008000"/>
                </a:solidFill>
                <a:latin typeface="Calibri" panose="020F0502020204030204" pitchFamily="34" charset="0"/>
                <a:ea typeface="Calibri" panose="020F0502020204030204" pitchFamily="34" charset="0"/>
                <a:cs typeface="Times New Roman" panose="02020603050405020304" pitchFamily="18" charset="0"/>
              </a:rPr>
              <a:t>(</a:t>
            </a:r>
            <a:r>
              <a:rPr lang="fr-FR" sz="1200" dirty="0" err="1" smtClean="0">
                <a:solidFill>
                  <a:srgbClr val="008000"/>
                </a:solidFill>
                <a:latin typeface="Calibri" panose="020F0502020204030204" pitchFamily="34" charset="0"/>
                <a:ea typeface="Calibri" panose="020F0502020204030204" pitchFamily="34" charset="0"/>
                <a:cs typeface="Times New Roman" panose="02020603050405020304" pitchFamily="18" charset="0"/>
              </a:rPr>
              <a:t>Wikipedia</a:t>
            </a:r>
            <a:r>
              <a:rPr lang="fr-FR" sz="1200" dirty="0" smtClean="0">
                <a:solidFill>
                  <a:srgbClr val="008000"/>
                </a:solidFill>
                <a:latin typeface="Calibri" panose="020F0502020204030204" pitchFamily="34" charset="0"/>
                <a:ea typeface="Calibri" panose="020F0502020204030204" pitchFamily="34" charset="0"/>
                <a:cs typeface="Times New Roman" panose="02020603050405020304" pitchFamily="18" charset="0"/>
              </a:rPr>
              <a:t>)</a:t>
            </a:r>
            <a:endParaRPr lang="fr-FR" sz="1200" dirty="0">
              <a:solidFill>
                <a:srgbClr val="008000"/>
              </a:solidFill>
            </a:endParaRPr>
          </a:p>
        </p:txBody>
      </p:sp>
      <p:pic>
        <p:nvPicPr>
          <p:cNvPr id="5123" name="Picture 3" descr="image0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4141" y="220932"/>
            <a:ext cx="1409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469462" y="685292"/>
            <a:ext cx="3039294" cy="276999"/>
          </a:xfrm>
          <a:prstGeom prst="rect">
            <a:avLst/>
          </a:prstGeom>
        </p:spPr>
        <p:txBody>
          <a:bodyPr wrap="none">
            <a:spAutoFit/>
          </a:bodyPr>
          <a:lstStyle/>
          <a:p>
            <a:r>
              <a:rPr lang="fr-FR" sz="1200" dirty="0">
                <a:solidFill>
                  <a:srgbClr val="008000"/>
                </a:solidFill>
                <a:latin typeface="Calibri" panose="020F0502020204030204" pitchFamily="34" charset="0"/>
                <a:ea typeface="Calibri" panose="020F0502020204030204" pitchFamily="34" charset="0"/>
                <a:cs typeface="Times New Roman" panose="02020603050405020304" pitchFamily="18" charset="0"/>
              </a:rPr>
              <a:t>Coupe du tronc en cours d’abattage (B. Cook).</a:t>
            </a:r>
            <a:endParaRPr lang="fr-FR" sz="1200" dirty="0">
              <a:solidFill>
                <a:srgbClr val="008000"/>
              </a:solidFill>
            </a:endParaRPr>
          </a:p>
        </p:txBody>
      </p:sp>
      <p:pic>
        <p:nvPicPr>
          <p:cNvPr id="5124" name="Picture 4" descr="image0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76880" y="4301046"/>
            <a:ext cx="104775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2"/>
          <p:cNvSpPr txBox="1"/>
          <p:nvPr/>
        </p:nvSpPr>
        <p:spPr>
          <a:xfrm>
            <a:off x="8556978" y="5815521"/>
            <a:ext cx="1747264" cy="830997"/>
          </a:xfrm>
          <a:prstGeom prst="rect">
            <a:avLst/>
          </a:prstGeom>
          <a:noFill/>
        </p:spPr>
        <p:txBody>
          <a:bodyPr wrap="square" rtlCol="0">
            <a:spAutoFit/>
          </a:bodyPr>
          <a:lstStyle/>
          <a:p>
            <a:pPr algn="ctr"/>
            <a:r>
              <a:rPr lang="fr-FR" sz="1200" dirty="0">
                <a:solidFill>
                  <a:srgbClr val="008000"/>
                </a:solidFill>
              </a:rPr>
              <a:t>Gousse immature et une graine mature, </a:t>
            </a:r>
            <a:r>
              <a:rPr lang="fr-FR" sz="1200" dirty="0" smtClean="0">
                <a:solidFill>
                  <a:srgbClr val="008000"/>
                </a:solidFill>
                <a:hlinkClick r:id="rId8"/>
              </a:rPr>
              <a:t>www.agroforestry.net/tti/Intsia-vesi.pdf</a:t>
            </a:r>
            <a:r>
              <a:rPr lang="fr-FR" sz="1200" dirty="0" smtClean="0">
                <a:solidFill>
                  <a:srgbClr val="008000"/>
                </a:solidFill>
              </a:rPr>
              <a:t> </a:t>
            </a:r>
            <a:endParaRPr lang="fr-FR" sz="1200" dirty="0">
              <a:solidFill>
                <a:srgbClr val="008000"/>
              </a:solidFill>
            </a:endParaRPr>
          </a:p>
        </p:txBody>
      </p:sp>
      <p:sp>
        <p:nvSpPr>
          <p:cNvPr id="15" name="Rectangle 15"/>
          <p:cNvSpPr>
            <a:spLocks noChangeArrowheads="1"/>
          </p:cNvSpPr>
          <p:nvPr/>
        </p:nvSpPr>
        <p:spPr bwMode="auto">
          <a:xfrm>
            <a:off x="6713954" y="-34992"/>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0" b="1">
                <a:solidFill>
                  <a:srgbClr val="008000"/>
                </a:solidFill>
              </a:rPr>
              <a:t>U</a:t>
            </a:r>
          </a:p>
        </p:txBody>
      </p:sp>
    </p:spTree>
    <p:extLst>
      <p:ext uri="{BB962C8B-B14F-4D97-AF65-F5344CB8AC3E}">
        <p14:creationId xmlns:p14="http://schemas.microsoft.com/office/powerpoint/2010/main" val="231949717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02113" y="207363"/>
            <a:ext cx="809978" cy="343253"/>
          </a:xfrm>
        </p:spPr>
        <p:txBody>
          <a:bodyPr/>
          <a:lstStyle/>
          <a:p>
            <a:fld id="{814B13E8-1059-4FEE-952E-0153852B3488}" type="slidenum">
              <a:rPr lang="fr-FR" smtClean="0"/>
              <a:t>67</a:t>
            </a:fld>
            <a:endParaRPr lang="fr-FR"/>
          </a:p>
        </p:txBody>
      </p:sp>
      <p:sp>
        <p:nvSpPr>
          <p:cNvPr id="4" name="Rectangle 3"/>
          <p:cNvSpPr/>
          <p:nvPr/>
        </p:nvSpPr>
        <p:spPr>
          <a:xfrm>
            <a:off x="211141" y="550616"/>
            <a:ext cx="3375348" cy="369332"/>
          </a:xfrm>
          <a:prstGeom prst="rect">
            <a:avLst/>
          </a:prstGeom>
        </p:spPr>
        <p:txBody>
          <a:bodyPr wrap="none">
            <a:spAutoFit/>
          </a:bodyPr>
          <a:lstStyle/>
          <a:p>
            <a:r>
              <a:rPr lang="fr-FR" dirty="0">
                <a:solidFill>
                  <a:srgbClr val="008000"/>
                </a:solidFill>
              </a:rPr>
              <a:t>2. </a:t>
            </a:r>
            <a:r>
              <a:rPr lang="fr-FR" b="1" dirty="0">
                <a:solidFill>
                  <a:srgbClr val="008000"/>
                </a:solidFill>
              </a:rPr>
              <a:t>Essences forestières à reboiser </a:t>
            </a:r>
            <a:endParaRPr lang="fr-FR" b="1" dirty="0"/>
          </a:p>
        </p:txBody>
      </p:sp>
      <p:sp>
        <p:nvSpPr>
          <p:cNvPr id="5" name="ZoneTexte 4"/>
          <p:cNvSpPr txBox="1"/>
          <p:nvPr/>
        </p:nvSpPr>
        <p:spPr>
          <a:xfrm>
            <a:off x="3106964"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6" name="Rectangle 5"/>
          <p:cNvSpPr/>
          <p:nvPr/>
        </p:nvSpPr>
        <p:spPr>
          <a:xfrm>
            <a:off x="211141" y="919948"/>
            <a:ext cx="6096000" cy="369332"/>
          </a:xfrm>
          <a:prstGeom prst="rect">
            <a:avLst/>
          </a:prstGeom>
        </p:spPr>
        <p:txBody>
          <a:bodyPr>
            <a:spAutoFit/>
          </a:bodyPr>
          <a:lstStyle/>
          <a:p>
            <a:r>
              <a:rPr lang="fr-FR" dirty="0" smtClean="0">
                <a:solidFill>
                  <a:srgbClr val="008000"/>
                </a:solidFill>
              </a:rPr>
              <a:t>2.6</a:t>
            </a:r>
            <a:r>
              <a:rPr lang="fr-FR" dirty="0">
                <a:solidFill>
                  <a:srgbClr val="008000"/>
                </a:solidFill>
              </a:rPr>
              <a:t>) </a:t>
            </a:r>
            <a:r>
              <a:rPr lang="fr-FR" b="1" dirty="0" err="1" smtClean="0">
                <a:solidFill>
                  <a:srgbClr val="008000"/>
                </a:solidFill>
              </a:rPr>
              <a:t>Hintsy</a:t>
            </a:r>
            <a:r>
              <a:rPr lang="fr-FR" dirty="0" smtClean="0">
                <a:solidFill>
                  <a:srgbClr val="008000"/>
                </a:solidFill>
              </a:rPr>
              <a:t> (</a:t>
            </a:r>
            <a:r>
              <a:rPr lang="fr-FR" i="1" dirty="0" err="1">
                <a:solidFill>
                  <a:srgbClr val="008000"/>
                </a:solidFill>
              </a:rPr>
              <a:t>Intsia</a:t>
            </a:r>
            <a:r>
              <a:rPr lang="fr-FR" i="1" dirty="0">
                <a:solidFill>
                  <a:srgbClr val="008000"/>
                </a:solidFill>
              </a:rPr>
              <a:t> </a:t>
            </a:r>
            <a:r>
              <a:rPr lang="fr-FR" i="1" dirty="0" err="1" smtClean="0">
                <a:solidFill>
                  <a:srgbClr val="008000"/>
                </a:solidFill>
              </a:rPr>
              <a:t>bijuga</a:t>
            </a:r>
            <a:r>
              <a:rPr lang="fr-FR" dirty="0" smtClean="0">
                <a:solidFill>
                  <a:srgbClr val="008000"/>
                </a:solidFill>
              </a:rPr>
              <a:t>) </a:t>
            </a:r>
            <a:r>
              <a:rPr lang="fr-FR" dirty="0">
                <a:solidFill>
                  <a:srgbClr val="008000"/>
                </a:solidFill>
              </a:rPr>
              <a:t>(</a:t>
            </a:r>
            <a:r>
              <a:rPr lang="fr-FR" i="1" dirty="0" err="1">
                <a:solidFill>
                  <a:srgbClr val="008000"/>
                </a:solidFill>
              </a:rPr>
              <a:t>Fabaceae</a:t>
            </a:r>
            <a:r>
              <a:rPr lang="fr-FR" dirty="0" smtClean="0">
                <a:solidFill>
                  <a:srgbClr val="008000"/>
                </a:solidFill>
              </a:rPr>
              <a:t>) (suite et fin)</a:t>
            </a:r>
            <a:endParaRPr lang="fr-FR" dirty="0">
              <a:solidFill>
                <a:srgbClr val="008000"/>
              </a:solidFill>
            </a:endParaRPr>
          </a:p>
        </p:txBody>
      </p:sp>
      <p:pic>
        <p:nvPicPr>
          <p:cNvPr id="4098" name="Picture 2" descr="image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874" y="1393297"/>
            <a:ext cx="200025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p:nvPr/>
        </p:nvSpPr>
        <p:spPr>
          <a:xfrm>
            <a:off x="1073146" y="2888722"/>
            <a:ext cx="653705" cy="276999"/>
          </a:xfrm>
          <a:prstGeom prst="rect">
            <a:avLst/>
          </a:prstGeom>
          <a:noFill/>
        </p:spPr>
        <p:txBody>
          <a:bodyPr wrap="none" rtlCol="0">
            <a:spAutoFit/>
          </a:bodyPr>
          <a:lstStyle/>
          <a:p>
            <a:pPr algn="ctr"/>
            <a:r>
              <a:rPr lang="fr-FR" sz="1200" dirty="0" smtClean="0">
                <a:solidFill>
                  <a:srgbClr val="008000"/>
                </a:solidFill>
              </a:rPr>
              <a:t>Feuilles</a:t>
            </a:r>
            <a:endParaRPr lang="fr-FR" sz="1200" dirty="0">
              <a:solidFill>
                <a:srgbClr val="008000"/>
              </a:solidFill>
            </a:endParaRPr>
          </a:p>
        </p:txBody>
      </p:sp>
      <p:pic>
        <p:nvPicPr>
          <p:cNvPr id="4099" name="Picture 3" descr="image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0318" y="167456"/>
            <a:ext cx="220027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p:cNvSpPr txBox="1"/>
          <p:nvPr/>
        </p:nvSpPr>
        <p:spPr>
          <a:xfrm>
            <a:off x="10099618" y="1877098"/>
            <a:ext cx="1201676" cy="276999"/>
          </a:xfrm>
          <a:prstGeom prst="rect">
            <a:avLst/>
          </a:prstGeom>
          <a:noFill/>
        </p:spPr>
        <p:txBody>
          <a:bodyPr wrap="none" rtlCol="0">
            <a:spAutoFit/>
          </a:bodyPr>
          <a:lstStyle/>
          <a:p>
            <a:pPr algn="ctr"/>
            <a:r>
              <a:rPr lang="fr-FR" sz="1200" dirty="0" smtClean="0">
                <a:solidFill>
                  <a:srgbClr val="008000"/>
                </a:solidFill>
              </a:rPr>
              <a:t>Feuilles et fleurs</a:t>
            </a:r>
            <a:endParaRPr lang="fr-FR" sz="1200" dirty="0">
              <a:solidFill>
                <a:srgbClr val="008000"/>
              </a:solidFill>
            </a:endParaRPr>
          </a:p>
        </p:txBody>
      </p:sp>
      <p:pic>
        <p:nvPicPr>
          <p:cNvPr id="4100" name="Picture 4" descr="image0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3829" y="294935"/>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6307141" y="1400079"/>
            <a:ext cx="3160889" cy="517065"/>
          </a:xfrm>
          <a:prstGeom prst="rect">
            <a:avLst/>
          </a:prstGeom>
        </p:spPr>
        <p:txBody>
          <a:bodyPr wrap="square">
            <a:spAutoFit/>
          </a:bodyPr>
          <a:lstStyle/>
          <a:p>
            <a:pPr algn="ctr">
              <a:lnSpc>
                <a:spcPct val="115000"/>
              </a:lnSpc>
              <a:spcAft>
                <a:spcPts val="0"/>
              </a:spcAft>
            </a:pPr>
            <a:r>
              <a:rPr lang="fr-FR" sz="1200" dirty="0">
                <a:solidFill>
                  <a:srgbClr val="008000"/>
                </a:solidFill>
                <a:latin typeface="Calibri" panose="020F0502020204030204" pitchFamily="34" charset="0"/>
                <a:ea typeface="Calibri" panose="020F0502020204030204" pitchFamily="34" charset="0"/>
                <a:cs typeface="Times New Roman" panose="02020603050405020304" pitchFamily="18" charset="0"/>
              </a:rPr>
              <a:t>Aspect du </a:t>
            </a:r>
            <a:r>
              <a:rPr lang="fr-FR" sz="1200" dirty="0" smtClean="0">
                <a:solidFill>
                  <a:srgbClr val="008000"/>
                </a:solidFill>
                <a:latin typeface="Calibri" panose="020F0502020204030204" pitchFamily="34" charset="0"/>
                <a:ea typeface="Calibri" panose="020F0502020204030204" pitchFamily="34" charset="0"/>
                <a:cs typeface="Times New Roman" panose="02020603050405020304" pitchFamily="18" charset="0"/>
              </a:rPr>
              <a:t>bois. </a:t>
            </a:r>
            <a:r>
              <a:rPr lang="fr-FR" sz="1200" i="1" dirty="0" smtClean="0">
                <a:solidFill>
                  <a:srgbClr val="008000"/>
                </a:solidFill>
                <a:latin typeface="Calibri" panose="020F0502020204030204" pitchFamily="34" charset="0"/>
                <a:ea typeface="Calibri" panose="020F0502020204030204" pitchFamily="34" charset="0"/>
                <a:cs typeface="Times New Roman" panose="02020603050405020304" pitchFamily="18" charset="0"/>
              </a:rPr>
              <a:t>Exploitation </a:t>
            </a:r>
            <a:r>
              <a:rPr lang="fr-FR" sz="1200" i="1" dirty="0">
                <a:solidFill>
                  <a:srgbClr val="008000"/>
                </a:solidFill>
                <a:latin typeface="Calibri" panose="020F0502020204030204" pitchFamily="34" charset="0"/>
                <a:ea typeface="Calibri" panose="020F0502020204030204" pitchFamily="34" charset="0"/>
                <a:cs typeface="Times New Roman" panose="02020603050405020304" pitchFamily="18" charset="0"/>
              </a:rPr>
              <a:t>du </a:t>
            </a:r>
            <a:r>
              <a:rPr lang="fr-FR" sz="1200" i="1" dirty="0" err="1">
                <a:solidFill>
                  <a:srgbClr val="008000"/>
                </a:solidFill>
                <a:latin typeface="Calibri" panose="020F0502020204030204" pitchFamily="34" charset="0"/>
                <a:ea typeface="Calibri" panose="020F0502020204030204" pitchFamily="34" charset="0"/>
                <a:cs typeface="Times New Roman" panose="02020603050405020304" pitchFamily="18" charset="0"/>
              </a:rPr>
              <a:t>Kohu</a:t>
            </a:r>
            <a:r>
              <a:rPr lang="fr-FR" sz="1200" i="1" dirty="0">
                <a:solidFill>
                  <a:srgbClr val="008000"/>
                </a:solidFill>
                <a:latin typeface="Calibri" panose="020F0502020204030204" pitchFamily="34" charset="0"/>
                <a:ea typeface="Calibri" panose="020F0502020204030204" pitchFamily="34" charset="0"/>
                <a:cs typeface="Times New Roman" panose="02020603050405020304" pitchFamily="18" charset="0"/>
              </a:rPr>
              <a:t> à l'</a:t>
            </a:r>
            <a:r>
              <a:rPr lang="fr-FR" sz="1200" i="1" u="sng" dirty="0">
                <a:solidFill>
                  <a:srgbClr val="008000"/>
                </a:solidFill>
                <a:latin typeface="Calibri" panose="020F0502020204030204" pitchFamily="34" charset="0"/>
                <a:ea typeface="Calibri" panose="020F0502020204030204" pitchFamily="34" charset="0"/>
                <a:cs typeface="Times New Roman" panose="02020603050405020304" pitchFamily="18" charset="0"/>
                <a:hlinkClick r:id="rId5" tooltip="Île des Pins"/>
              </a:rPr>
              <a:t>île des Pins</a:t>
            </a:r>
            <a:r>
              <a:rPr lang="fr-FR" sz="1200" i="1" dirty="0">
                <a:solidFill>
                  <a:srgbClr val="008000"/>
                </a:solidFill>
                <a:latin typeface="Calibri" panose="020F0502020204030204" pitchFamily="34" charset="0"/>
                <a:ea typeface="Calibri" panose="020F0502020204030204" pitchFamily="34" charset="0"/>
                <a:cs typeface="Times New Roman" panose="02020603050405020304" pitchFamily="18" charset="0"/>
              </a:rPr>
              <a:t> - </a:t>
            </a:r>
            <a:r>
              <a:rPr lang="fr-FR" sz="1200" i="1" u="sng" dirty="0">
                <a:solidFill>
                  <a:srgbClr val="008000"/>
                </a:solidFill>
                <a:latin typeface="Calibri" panose="020F0502020204030204" pitchFamily="34" charset="0"/>
                <a:ea typeface="Calibri" panose="020F0502020204030204" pitchFamily="34" charset="0"/>
                <a:cs typeface="Times New Roman" panose="02020603050405020304" pitchFamily="18" charset="0"/>
                <a:hlinkClick r:id="rId6" tooltip="Nouvelle-Calédonie"/>
              </a:rPr>
              <a:t>Nouvelle-Calédonie</a:t>
            </a:r>
            <a:r>
              <a:rPr lang="fr-FR" sz="1200" i="1" dirty="0">
                <a:solidFill>
                  <a:srgbClr val="008000"/>
                </a:solidFill>
                <a:latin typeface="Calibri" panose="020F0502020204030204" pitchFamily="34" charset="0"/>
                <a:ea typeface="Calibri" panose="020F0502020204030204" pitchFamily="34" charset="0"/>
                <a:cs typeface="Times New Roman" panose="02020603050405020304" pitchFamily="18" charset="0"/>
              </a:rPr>
              <a:t> (</a:t>
            </a:r>
            <a:r>
              <a:rPr lang="fr-FR" sz="1200" i="1" dirty="0" err="1">
                <a:solidFill>
                  <a:srgbClr val="008000"/>
                </a:solidFill>
                <a:latin typeface="Calibri" panose="020F0502020204030204" pitchFamily="34" charset="0"/>
                <a:ea typeface="Calibri" panose="020F0502020204030204" pitchFamily="34" charset="0"/>
                <a:cs typeface="Times New Roman" panose="02020603050405020304" pitchFamily="18" charset="0"/>
              </a:rPr>
              <a:t>Wikipedia</a:t>
            </a:r>
            <a:r>
              <a:rPr lang="fr-FR" sz="1200" i="1" dirty="0">
                <a:solidFill>
                  <a:srgbClr val="008000"/>
                </a:solidFill>
                <a:latin typeface="Calibri" panose="020F0502020204030204" pitchFamily="34" charset="0"/>
                <a:ea typeface="Calibri" panose="020F0502020204030204" pitchFamily="34" charset="0"/>
                <a:cs typeface="Times New Roman" panose="02020603050405020304" pitchFamily="18" charset="0"/>
              </a:rPr>
              <a:t>)</a:t>
            </a:r>
            <a:endParaRPr lang="fr-FR" sz="1200" dirty="0">
              <a:solidFill>
                <a:srgbClr val="008000"/>
              </a:solidFill>
            </a:endParaRPr>
          </a:p>
        </p:txBody>
      </p:sp>
      <p:pic>
        <p:nvPicPr>
          <p:cNvPr id="4101" name="Picture 5" descr="image0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724" y="3254268"/>
            <a:ext cx="2057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14"/>
          <p:cNvSpPr txBox="1"/>
          <p:nvPr/>
        </p:nvSpPr>
        <p:spPr>
          <a:xfrm>
            <a:off x="887579" y="6305125"/>
            <a:ext cx="528479" cy="276999"/>
          </a:xfrm>
          <a:prstGeom prst="rect">
            <a:avLst/>
          </a:prstGeom>
          <a:noFill/>
        </p:spPr>
        <p:txBody>
          <a:bodyPr wrap="none" rtlCol="0">
            <a:spAutoFit/>
          </a:bodyPr>
          <a:lstStyle/>
          <a:p>
            <a:pPr algn="ctr"/>
            <a:r>
              <a:rPr lang="fr-FR" sz="1200" dirty="0" smtClean="0">
                <a:solidFill>
                  <a:srgbClr val="008000"/>
                </a:solidFill>
              </a:rPr>
              <a:t>Tronc</a:t>
            </a:r>
            <a:endParaRPr lang="fr-FR" sz="1200" dirty="0">
              <a:solidFill>
                <a:srgbClr val="008000"/>
              </a:solidFill>
            </a:endParaRPr>
          </a:p>
        </p:txBody>
      </p:sp>
      <p:pic>
        <p:nvPicPr>
          <p:cNvPr id="4103" name="Picture 7" descr="image0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4489" y="1400079"/>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ZoneTexte 16"/>
          <p:cNvSpPr txBox="1"/>
          <p:nvPr/>
        </p:nvSpPr>
        <p:spPr>
          <a:xfrm>
            <a:off x="2506133" y="2603608"/>
            <a:ext cx="2506134" cy="830997"/>
          </a:xfrm>
          <a:prstGeom prst="rect">
            <a:avLst/>
          </a:prstGeom>
          <a:noFill/>
        </p:spPr>
        <p:txBody>
          <a:bodyPr wrap="square" rtlCol="0">
            <a:spAutoFit/>
          </a:bodyPr>
          <a:lstStyle/>
          <a:p>
            <a:pPr algn="ctr"/>
            <a:r>
              <a:rPr lang="fr-FR" sz="1200" dirty="0">
                <a:solidFill>
                  <a:srgbClr val="008000"/>
                </a:solidFill>
              </a:rPr>
              <a:t>De l'abattage à la commercialisation</a:t>
            </a:r>
          </a:p>
          <a:p>
            <a:pPr algn="ctr"/>
            <a:r>
              <a:rPr lang="fr-FR" sz="1200" i="1" dirty="0">
                <a:solidFill>
                  <a:srgbClr val="008000"/>
                </a:solidFill>
              </a:rPr>
              <a:t>Exploitation du </a:t>
            </a:r>
            <a:r>
              <a:rPr lang="fr-FR" sz="1200" i="1" dirty="0" err="1">
                <a:solidFill>
                  <a:srgbClr val="008000"/>
                </a:solidFill>
              </a:rPr>
              <a:t>Kohu</a:t>
            </a:r>
            <a:r>
              <a:rPr lang="fr-FR" sz="1200" i="1" dirty="0">
                <a:solidFill>
                  <a:srgbClr val="008000"/>
                </a:solidFill>
              </a:rPr>
              <a:t> à l'</a:t>
            </a:r>
            <a:r>
              <a:rPr lang="fr-FR" sz="1200" i="1" u="sng" dirty="0">
                <a:solidFill>
                  <a:srgbClr val="008000"/>
                </a:solidFill>
                <a:hlinkClick r:id="rId5" tooltip="Île des Pins"/>
              </a:rPr>
              <a:t>île des Pins</a:t>
            </a:r>
            <a:r>
              <a:rPr lang="fr-FR" sz="1200" i="1" dirty="0">
                <a:solidFill>
                  <a:srgbClr val="008000"/>
                </a:solidFill>
              </a:rPr>
              <a:t> - </a:t>
            </a:r>
            <a:r>
              <a:rPr lang="fr-FR" sz="1200" i="1" u="sng" dirty="0">
                <a:solidFill>
                  <a:srgbClr val="008000"/>
                </a:solidFill>
                <a:hlinkClick r:id="rId6" tooltip="Nouvelle-Calédonie"/>
              </a:rPr>
              <a:t>Nouvelle-Calédonie</a:t>
            </a:r>
            <a:endParaRPr lang="fr-FR" sz="1200" dirty="0">
              <a:solidFill>
                <a:srgbClr val="008000"/>
              </a:solidFill>
            </a:endParaRPr>
          </a:p>
          <a:p>
            <a:pPr algn="ctr"/>
            <a:r>
              <a:rPr lang="fr-FR" sz="1200" dirty="0">
                <a:solidFill>
                  <a:srgbClr val="008000"/>
                </a:solidFill>
              </a:rPr>
              <a:t>↓ Meubles (</a:t>
            </a:r>
            <a:r>
              <a:rPr lang="fr-FR" sz="1200" dirty="0" smtClean="0">
                <a:solidFill>
                  <a:srgbClr val="008000"/>
                </a:solidFill>
              </a:rPr>
              <a:t>Blaise </a:t>
            </a:r>
            <a:r>
              <a:rPr lang="fr-FR" sz="1200" dirty="0">
                <a:solidFill>
                  <a:srgbClr val="008000"/>
                </a:solidFill>
              </a:rPr>
              <a:t>Cook)</a:t>
            </a:r>
          </a:p>
        </p:txBody>
      </p:sp>
      <p:pic>
        <p:nvPicPr>
          <p:cNvPr id="4104" name="Picture 8" descr="meubl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97175" y="3434605"/>
            <a:ext cx="192405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9" descr="image0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59975" y="2206389"/>
            <a:ext cx="1704975"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ZoneTexte 19"/>
          <p:cNvSpPr txBox="1"/>
          <p:nvPr/>
        </p:nvSpPr>
        <p:spPr>
          <a:xfrm>
            <a:off x="9502950" y="4859006"/>
            <a:ext cx="2619023" cy="1015663"/>
          </a:xfrm>
          <a:prstGeom prst="rect">
            <a:avLst/>
          </a:prstGeom>
          <a:noFill/>
        </p:spPr>
        <p:txBody>
          <a:bodyPr wrap="square" rtlCol="0">
            <a:spAutoFit/>
          </a:bodyPr>
          <a:lstStyle/>
          <a:p>
            <a:pPr algn="ctr"/>
            <a:r>
              <a:rPr lang="fr-FR" sz="1200" dirty="0">
                <a:solidFill>
                  <a:srgbClr val="008000"/>
                </a:solidFill>
              </a:rPr>
              <a:t>Le </a:t>
            </a:r>
            <a:r>
              <a:rPr lang="fr-FR" sz="1200" i="1" dirty="0" err="1">
                <a:solidFill>
                  <a:srgbClr val="008000"/>
                </a:solidFill>
              </a:rPr>
              <a:t>Kohu</a:t>
            </a:r>
            <a:r>
              <a:rPr lang="fr-FR" sz="1200" dirty="0">
                <a:solidFill>
                  <a:srgbClr val="008000"/>
                </a:solidFill>
              </a:rPr>
              <a:t> a une forme envahissante, en particulier, lorsqu'il est cultivé, en espace ouvert, comme on le voit ici avec ce jeune arbre. (</a:t>
            </a:r>
            <a:r>
              <a:rPr lang="fr-FR" sz="1200" u="sng" dirty="0">
                <a:solidFill>
                  <a:srgbClr val="008000"/>
                </a:solidFill>
                <a:hlinkClick r:id="rId11"/>
              </a:rPr>
              <a:t>www.agroforestry.net</a:t>
            </a:r>
            <a:r>
              <a:rPr lang="fr-FR" sz="1200" dirty="0">
                <a:solidFill>
                  <a:srgbClr val="008000"/>
                </a:solidFill>
              </a:rPr>
              <a:t>).</a:t>
            </a:r>
          </a:p>
        </p:txBody>
      </p:sp>
      <p:pic>
        <p:nvPicPr>
          <p:cNvPr id="4106" name="Picture 10" descr="image02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67401" y="679680"/>
            <a:ext cx="6858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ZoneTexte 21"/>
          <p:cNvSpPr txBox="1"/>
          <p:nvPr/>
        </p:nvSpPr>
        <p:spPr>
          <a:xfrm>
            <a:off x="5023523" y="2781476"/>
            <a:ext cx="2053629" cy="646331"/>
          </a:xfrm>
          <a:prstGeom prst="rect">
            <a:avLst/>
          </a:prstGeom>
          <a:noFill/>
        </p:spPr>
        <p:txBody>
          <a:bodyPr wrap="square" rtlCol="0">
            <a:spAutoFit/>
          </a:bodyPr>
          <a:lstStyle/>
          <a:p>
            <a:pPr algn="ctr"/>
            <a:r>
              <a:rPr lang="fr-FR" sz="1200" dirty="0">
                <a:solidFill>
                  <a:srgbClr val="008000"/>
                </a:solidFill>
              </a:rPr>
              <a:t>Fabrication de guitares. </a:t>
            </a:r>
            <a:r>
              <a:rPr lang="fr-FR" sz="1200" u="sng" dirty="0" smtClean="0">
                <a:solidFill>
                  <a:srgbClr val="008000"/>
                </a:solidFill>
                <a:hlinkClick r:id="rId13"/>
              </a:rPr>
              <a:t>www.agroforestry.net/tti/Intsia-vesi.pdf</a:t>
            </a:r>
            <a:endParaRPr lang="fr-FR" sz="1200" dirty="0">
              <a:solidFill>
                <a:srgbClr val="008000"/>
              </a:solidFill>
            </a:endParaRPr>
          </a:p>
        </p:txBody>
      </p:sp>
      <p:pic>
        <p:nvPicPr>
          <p:cNvPr id="4107" name="Picture 11" descr="image02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78989" y="2027096"/>
            <a:ext cx="14954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ZoneTexte 23"/>
          <p:cNvSpPr txBox="1"/>
          <p:nvPr/>
        </p:nvSpPr>
        <p:spPr>
          <a:xfrm>
            <a:off x="7502319" y="4028009"/>
            <a:ext cx="1848764" cy="830997"/>
          </a:xfrm>
          <a:prstGeom prst="rect">
            <a:avLst/>
          </a:prstGeom>
          <a:noFill/>
        </p:spPr>
        <p:txBody>
          <a:bodyPr wrap="square" rtlCol="0">
            <a:spAutoFit/>
          </a:bodyPr>
          <a:lstStyle/>
          <a:p>
            <a:pPr algn="ctr"/>
            <a:r>
              <a:rPr lang="fr-FR" sz="1200" dirty="0">
                <a:solidFill>
                  <a:srgbClr val="008000"/>
                </a:solidFill>
              </a:rPr>
              <a:t>Feuilles, par paires, en bouquets terminaux. </a:t>
            </a:r>
            <a:r>
              <a:rPr lang="fr-FR" sz="1200" dirty="0" smtClean="0">
                <a:solidFill>
                  <a:srgbClr val="008000"/>
                </a:solidFill>
              </a:rPr>
              <a:t> </a:t>
            </a:r>
            <a:r>
              <a:rPr lang="fr-FR" sz="1200" u="sng" dirty="0" smtClean="0">
                <a:solidFill>
                  <a:srgbClr val="008000"/>
                </a:solidFill>
                <a:hlinkClick r:id="rId13"/>
              </a:rPr>
              <a:t>www.agroforestry.net/tti/Intsia-vesi.pdf</a:t>
            </a:r>
            <a:endParaRPr lang="fr-FR" sz="1200" dirty="0">
              <a:solidFill>
                <a:srgbClr val="008000"/>
              </a:solidFill>
            </a:endParaRPr>
          </a:p>
        </p:txBody>
      </p:sp>
      <p:pic>
        <p:nvPicPr>
          <p:cNvPr id="4108" name="Picture 12" descr="image02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14977" y="3485056"/>
            <a:ext cx="216217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ZoneTexte 25"/>
          <p:cNvSpPr txBox="1"/>
          <p:nvPr/>
        </p:nvSpPr>
        <p:spPr>
          <a:xfrm>
            <a:off x="4860086" y="4995824"/>
            <a:ext cx="2217066" cy="646331"/>
          </a:xfrm>
          <a:prstGeom prst="rect">
            <a:avLst/>
          </a:prstGeom>
          <a:noFill/>
        </p:spPr>
        <p:txBody>
          <a:bodyPr wrap="square" rtlCol="0">
            <a:spAutoFit/>
          </a:bodyPr>
          <a:lstStyle/>
          <a:p>
            <a:pPr algn="ctr"/>
            <a:r>
              <a:rPr lang="fr-FR" sz="1200" dirty="0" smtClean="0">
                <a:solidFill>
                  <a:srgbClr val="008000"/>
                </a:solidFill>
              </a:rPr>
              <a:t>Fleurs par grappes. </a:t>
            </a:r>
            <a:r>
              <a:rPr lang="fr-FR" sz="1200" u="sng" dirty="0">
                <a:hlinkClick r:id="rId13"/>
              </a:rPr>
              <a:t>www.agroforestry.net/tti/Intsia-vesi.pdf</a:t>
            </a:r>
            <a:endParaRPr lang="fr-FR" sz="1200" dirty="0">
              <a:solidFill>
                <a:srgbClr val="008000"/>
              </a:solidFill>
            </a:endParaRPr>
          </a:p>
        </p:txBody>
      </p:sp>
      <p:pic>
        <p:nvPicPr>
          <p:cNvPr id="4109" name="Picture 13" descr="image02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84684" y="4995824"/>
            <a:ext cx="20002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ZoneTexte 27"/>
          <p:cNvSpPr txBox="1"/>
          <p:nvPr/>
        </p:nvSpPr>
        <p:spPr>
          <a:xfrm>
            <a:off x="4995405" y="5310705"/>
            <a:ext cx="2217066" cy="369332"/>
          </a:xfrm>
          <a:prstGeom prst="rect">
            <a:avLst/>
          </a:prstGeom>
          <a:noFill/>
        </p:spPr>
        <p:txBody>
          <a:bodyPr wrap="square" rtlCol="0">
            <a:spAutoFit/>
          </a:bodyPr>
          <a:lstStyle/>
          <a:p>
            <a:pPr algn="ctr"/>
            <a:r>
              <a:rPr lang="fr-FR" dirty="0" smtClean="0"/>
              <a:t>	</a:t>
            </a:r>
            <a:endParaRPr lang="fr-FR" dirty="0"/>
          </a:p>
        </p:txBody>
      </p:sp>
      <p:sp>
        <p:nvSpPr>
          <p:cNvPr id="29" name="ZoneTexte 28"/>
          <p:cNvSpPr txBox="1"/>
          <p:nvPr/>
        </p:nvSpPr>
        <p:spPr>
          <a:xfrm>
            <a:off x="7009481" y="6506487"/>
            <a:ext cx="3374469" cy="276999"/>
          </a:xfrm>
          <a:prstGeom prst="rect">
            <a:avLst/>
          </a:prstGeom>
          <a:noFill/>
        </p:spPr>
        <p:txBody>
          <a:bodyPr wrap="square" rtlCol="0">
            <a:spAutoFit/>
          </a:bodyPr>
          <a:lstStyle/>
          <a:p>
            <a:pPr algn="ctr"/>
            <a:r>
              <a:rPr lang="fr-FR" sz="1200" dirty="0" smtClean="0">
                <a:solidFill>
                  <a:srgbClr val="008000"/>
                </a:solidFill>
              </a:rPr>
              <a:t>Fleurs,  </a:t>
            </a:r>
            <a:r>
              <a:rPr lang="fr-FR" sz="1200" u="sng" dirty="0">
                <a:hlinkClick r:id="rId13"/>
              </a:rPr>
              <a:t>www.agroforestry.net/tti/Intsia-vesi.pdf</a:t>
            </a:r>
            <a:endParaRPr lang="fr-FR" sz="1200" dirty="0">
              <a:solidFill>
                <a:srgbClr val="008000"/>
              </a:solidFill>
            </a:endParaRPr>
          </a:p>
        </p:txBody>
      </p:sp>
      <p:pic>
        <p:nvPicPr>
          <p:cNvPr id="4110" name="Picture 14" descr="image03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76233" y="5081586"/>
            <a:ext cx="113347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809708" y="5310705"/>
            <a:ext cx="1016214" cy="941796"/>
          </a:xfrm>
          <a:prstGeom prst="rect">
            <a:avLst/>
          </a:prstGeom>
        </p:spPr>
        <p:txBody>
          <a:bodyPr wrap="square">
            <a:spAutoFit/>
          </a:bodyPr>
          <a:lstStyle/>
          <a:p>
            <a:pPr>
              <a:lnSpc>
                <a:spcPct val="115000"/>
              </a:lnSpc>
              <a:spcAft>
                <a:spcPts val="0"/>
              </a:spcAft>
            </a:pPr>
            <a:r>
              <a:rPr lang="fr-FR" sz="1200" dirty="0">
                <a:solidFill>
                  <a:srgbClr val="008000"/>
                </a:solidFill>
                <a:latin typeface="Calibri" panose="020F0502020204030204" pitchFamily="34" charset="0"/>
                <a:ea typeface="Calibri" panose="020F0502020204030204" pitchFamily="34" charset="0"/>
                <a:cs typeface="Times New Roman" panose="02020603050405020304" pitchFamily="18" charset="0"/>
              </a:rPr>
              <a:t>Troncs</a:t>
            </a:r>
            <a:r>
              <a:rPr lang="fr-FR" sz="1200" dirty="0" smtClean="0">
                <a:solidFill>
                  <a:srgbClr val="008000"/>
                </a:solidFill>
                <a:latin typeface="Calibri" panose="020F0502020204030204" pitchFamily="34" charset="0"/>
                <a:ea typeface="Calibri" panose="020F0502020204030204" pitchFamily="34" charset="0"/>
                <a:cs typeface="Times New Roman" panose="02020603050405020304" pitchFamily="18" charset="0"/>
              </a:rPr>
              <a:t>. </a:t>
            </a:r>
            <a:r>
              <a:rPr lang="fr-FR" sz="1200" u="sng" dirty="0" smtClean="0">
                <a:solidFill>
                  <a:srgbClr val="008000"/>
                </a:solidFill>
                <a:latin typeface="Calibri" panose="020F0502020204030204" pitchFamily="34" charset="0"/>
                <a:ea typeface="Calibri" panose="020F0502020204030204" pitchFamily="34" charset="0"/>
                <a:cs typeface="Times New Roman" panose="02020603050405020304" pitchFamily="18" charset="0"/>
                <a:hlinkClick r:id="rId13"/>
              </a:rPr>
              <a:t>www.agroforestry.net/tti/Intsia-vesi.pdf</a:t>
            </a:r>
            <a:endParaRPr lang="fr-FR" sz="1200" dirty="0">
              <a:solidFill>
                <a:srgbClr val="008000"/>
              </a:solidFill>
            </a:endParaRPr>
          </a:p>
        </p:txBody>
      </p:sp>
      <p:pic>
        <p:nvPicPr>
          <p:cNvPr id="32" name="Picture 2" descr="bois_s"/>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459341" y="5990800"/>
            <a:ext cx="15906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ZoneTexte 32"/>
          <p:cNvSpPr txBox="1"/>
          <p:nvPr/>
        </p:nvSpPr>
        <p:spPr>
          <a:xfrm>
            <a:off x="9941200" y="6241521"/>
            <a:ext cx="442750" cy="276999"/>
          </a:xfrm>
          <a:prstGeom prst="rect">
            <a:avLst/>
          </a:prstGeom>
          <a:noFill/>
        </p:spPr>
        <p:txBody>
          <a:bodyPr wrap="none" rtlCol="0">
            <a:spAutoFit/>
          </a:bodyPr>
          <a:lstStyle/>
          <a:p>
            <a:pPr algn="ctr"/>
            <a:r>
              <a:rPr lang="fr-FR" sz="1200" dirty="0" smtClean="0">
                <a:solidFill>
                  <a:srgbClr val="008000"/>
                </a:solidFill>
              </a:rPr>
              <a:t>bois</a:t>
            </a:r>
            <a:endParaRPr lang="fr-FR" sz="1200" dirty="0">
              <a:solidFill>
                <a:srgbClr val="008000"/>
              </a:solidFill>
            </a:endParaRPr>
          </a:p>
        </p:txBody>
      </p:sp>
      <p:sp>
        <p:nvSpPr>
          <p:cNvPr id="34" name="Rectangle 15"/>
          <p:cNvSpPr>
            <a:spLocks noChangeArrowheads="1"/>
          </p:cNvSpPr>
          <p:nvPr/>
        </p:nvSpPr>
        <p:spPr bwMode="auto">
          <a:xfrm>
            <a:off x="6597079" y="27136"/>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0" b="1">
                <a:solidFill>
                  <a:srgbClr val="008000"/>
                </a:solidFill>
              </a:rPr>
              <a:t>U</a:t>
            </a:r>
          </a:p>
        </p:txBody>
      </p:sp>
    </p:spTree>
    <p:extLst>
      <p:ext uri="{BB962C8B-B14F-4D97-AF65-F5344CB8AC3E}">
        <p14:creationId xmlns:p14="http://schemas.microsoft.com/office/powerpoint/2010/main" val="33408202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01599" y="110805"/>
            <a:ext cx="618067" cy="303320"/>
          </a:xfrm>
        </p:spPr>
        <p:txBody>
          <a:bodyPr/>
          <a:lstStyle/>
          <a:p>
            <a:fld id="{814B13E8-1059-4FEE-952E-0153852B3488}" type="slidenum">
              <a:rPr lang="fr-FR" smtClean="0"/>
              <a:t>68</a:t>
            </a:fld>
            <a:endParaRPr lang="fr-FR"/>
          </a:p>
        </p:txBody>
      </p:sp>
      <p:sp>
        <p:nvSpPr>
          <p:cNvPr id="3" name="Rectangle 2"/>
          <p:cNvSpPr/>
          <p:nvPr/>
        </p:nvSpPr>
        <p:spPr>
          <a:xfrm>
            <a:off x="245273" y="414125"/>
            <a:ext cx="3375348" cy="369332"/>
          </a:xfrm>
          <a:prstGeom prst="rect">
            <a:avLst/>
          </a:prstGeom>
        </p:spPr>
        <p:txBody>
          <a:bodyPr wrap="none">
            <a:spAutoFit/>
          </a:bodyPr>
          <a:lstStyle/>
          <a:p>
            <a:r>
              <a:rPr lang="fr-FR" dirty="0">
                <a:solidFill>
                  <a:srgbClr val="008000"/>
                </a:solidFill>
              </a:rPr>
              <a:t>2. </a:t>
            </a:r>
            <a:r>
              <a:rPr lang="fr-FR" b="1" dirty="0">
                <a:solidFill>
                  <a:srgbClr val="008000"/>
                </a:solidFill>
              </a:rPr>
              <a:t>Essences forestières à reboiser </a:t>
            </a:r>
            <a:endParaRPr lang="fr-FR" b="1" dirty="0"/>
          </a:p>
        </p:txBody>
      </p:sp>
      <p:sp>
        <p:nvSpPr>
          <p:cNvPr id="4" name="ZoneTexte 3"/>
          <p:cNvSpPr txBox="1"/>
          <p:nvPr/>
        </p:nvSpPr>
        <p:spPr>
          <a:xfrm>
            <a:off x="3601627" y="128021"/>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5" name="Rectangle 4"/>
          <p:cNvSpPr/>
          <p:nvPr/>
        </p:nvSpPr>
        <p:spPr>
          <a:xfrm>
            <a:off x="211141" y="755370"/>
            <a:ext cx="6096000" cy="369332"/>
          </a:xfrm>
          <a:prstGeom prst="rect">
            <a:avLst/>
          </a:prstGeom>
        </p:spPr>
        <p:txBody>
          <a:bodyPr>
            <a:spAutoFit/>
          </a:bodyPr>
          <a:lstStyle/>
          <a:p>
            <a:r>
              <a:rPr lang="fr-FR" dirty="0" smtClean="0">
                <a:solidFill>
                  <a:srgbClr val="008000"/>
                </a:solidFill>
              </a:rPr>
              <a:t>2.7) </a:t>
            </a:r>
            <a:r>
              <a:rPr lang="fr-FR" b="1" dirty="0" err="1" smtClean="0">
                <a:solidFill>
                  <a:srgbClr val="008000"/>
                </a:solidFill>
              </a:rPr>
              <a:t>Antevaratra</a:t>
            </a:r>
            <a:r>
              <a:rPr lang="fr-FR" dirty="0" smtClean="0">
                <a:solidFill>
                  <a:srgbClr val="008000"/>
                </a:solidFill>
              </a:rPr>
              <a:t> (</a:t>
            </a:r>
            <a:r>
              <a:rPr lang="fr-FR" i="1" dirty="0" err="1" smtClean="0">
                <a:solidFill>
                  <a:srgbClr val="008000"/>
                </a:solidFill>
              </a:rPr>
              <a:t>Potameia</a:t>
            </a:r>
            <a:r>
              <a:rPr lang="fr-FR" i="1" dirty="0" smtClean="0">
                <a:solidFill>
                  <a:srgbClr val="008000"/>
                </a:solidFill>
              </a:rPr>
              <a:t> </a:t>
            </a:r>
            <a:r>
              <a:rPr lang="fr-FR" i="1" dirty="0" err="1" smtClean="0">
                <a:solidFill>
                  <a:srgbClr val="008000"/>
                </a:solidFill>
              </a:rPr>
              <a:t>capuronii</a:t>
            </a:r>
            <a:r>
              <a:rPr lang="fr-FR" dirty="0" smtClean="0">
                <a:solidFill>
                  <a:srgbClr val="008000"/>
                </a:solidFill>
              </a:rPr>
              <a:t>) </a:t>
            </a:r>
            <a:r>
              <a:rPr lang="fr-FR" dirty="0">
                <a:solidFill>
                  <a:srgbClr val="008000"/>
                </a:solidFill>
              </a:rPr>
              <a:t>(</a:t>
            </a:r>
            <a:r>
              <a:rPr lang="fr-FR" i="1" dirty="0" err="1">
                <a:solidFill>
                  <a:srgbClr val="008000"/>
                </a:solidFill>
              </a:rPr>
              <a:t>Lauraceae</a:t>
            </a:r>
            <a:r>
              <a:rPr lang="fr-FR" dirty="0" smtClean="0">
                <a:solidFill>
                  <a:srgbClr val="008000"/>
                </a:solidFill>
              </a:rPr>
              <a:t>)</a:t>
            </a:r>
            <a:endParaRPr lang="fr-FR" dirty="0">
              <a:solidFill>
                <a:srgbClr val="008000"/>
              </a:solidFill>
            </a:endParaRPr>
          </a:p>
        </p:txBody>
      </p:sp>
      <p:sp>
        <p:nvSpPr>
          <p:cNvPr id="6" name="ZoneTexte 5"/>
          <p:cNvSpPr txBox="1"/>
          <p:nvPr/>
        </p:nvSpPr>
        <p:spPr>
          <a:xfrm>
            <a:off x="10060175" y="3924704"/>
            <a:ext cx="2043295" cy="276999"/>
          </a:xfrm>
          <a:prstGeom prst="rect">
            <a:avLst/>
          </a:prstGeom>
          <a:noFill/>
        </p:spPr>
        <p:txBody>
          <a:bodyPr wrap="square" rtlCol="0">
            <a:spAutoFit/>
          </a:bodyPr>
          <a:lstStyle/>
          <a:p>
            <a:pPr algn="ctr"/>
            <a:r>
              <a:rPr lang="fr-FR" sz="1200" dirty="0" smtClean="0">
                <a:solidFill>
                  <a:srgbClr val="008000"/>
                </a:solidFill>
              </a:rPr>
              <a:t>© Photo génération </a:t>
            </a:r>
            <a:r>
              <a:rPr lang="fr-FR" sz="1200" dirty="0" err="1" smtClean="0">
                <a:solidFill>
                  <a:srgbClr val="008000"/>
                </a:solidFill>
              </a:rPr>
              <a:t>masoala</a:t>
            </a:r>
            <a:r>
              <a:rPr lang="fr-FR" sz="1200" dirty="0" smtClean="0">
                <a:solidFill>
                  <a:srgbClr val="008000"/>
                </a:solidFill>
              </a:rPr>
              <a:t>.</a:t>
            </a:r>
            <a:endParaRPr lang="fr-FR" sz="1200" dirty="0">
              <a:solidFill>
                <a:srgbClr val="00800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1005" y="104781"/>
            <a:ext cx="2857500" cy="3810000"/>
          </a:xfrm>
          <a:prstGeom prst="rect">
            <a:avLst/>
          </a:prstGeom>
        </p:spPr>
      </p:pic>
      <p:sp>
        <p:nvSpPr>
          <p:cNvPr id="8" name="ZoneTexte 7"/>
          <p:cNvSpPr txBox="1"/>
          <p:nvPr/>
        </p:nvSpPr>
        <p:spPr>
          <a:xfrm>
            <a:off x="6524979" y="3177696"/>
            <a:ext cx="2551288" cy="647674"/>
          </a:xfrm>
          <a:prstGeom prst="rect">
            <a:avLst/>
          </a:prstGeom>
          <a:noFill/>
        </p:spPr>
        <p:txBody>
          <a:bodyPr wrap="square" rtlCol="0">
            <a:spAutoFit/>
          </a:bodyPr>
          <a:lstStyle/>
          <a:p>
            <a:pPr algn="ctr"/>
            <a:r>
              <a:rPr lang="fr-FR" sz="1200" i="1" dirty="0" err="1">
                <a:solidFill>
                  <a:srgbClr val="008000"/>
                </a:solidFill>
              </a:rPr>
              <a:t>Potameia</a:t>
            </a:r>
            <a:r>
              <a:rPr lang="fr-FR" sz="1200" i="1" dirty="0">
                <a:solidFill>
                  <a:srgbClr val="008000"/>
                </a:solidFill>
              </a:rPr>
              <a:t> </a:t>
            </a:r>
            <a:r>
              <a:rPr lang="fr-FR" sz="1200" i="1" dirty="0" err="1" smtClean="0">
                <a:solidFill>
                  <a:srgbClr val="008000"/>
                </a:solidFill>
              </a:rPr>
              <a:t>lotungensis</a:t>
            </a:r>
            <a:r>
              <a:rPr lang="fr-FR" sz="1200" i="1" dirty="0">
                <a:solidFill>
                  <a:srgbClr val="008000"/>
                </a:solidFill>
              </a:rPr>
              <a:t> </a:t>
            </a:r>
            <a:r>
              <a:rPr lang="fr-FR" sz="1200" dirty="0">
                <a:solidFill>
                  <a:srgbClr val="008000"/>
                </a:solidFill>
              </a:rPr>
              <a:t>Source : </a:t>
            </a:r>
            <a:r>
              <a:rPr lang="fr-FR" sz="1200" dirty="0">
                <a:solidFill>
                  <a:srgbClr val="008000"/>
                </a:solidFill>
                <a:hlinkClick r:id="rId3"/>
              </a:rPr>
              <a:t>http://</a:t>
            </a:r>
            <a:r>
              <a:rPr lang="fr-FR" sz="1200" dirty="0" smtClean="0">
                <a:solidFill>
                  <a:srgbClr val="008000"/>
                </a:solidFill>
                <a:hlinkClick r:id="rId3"/>
              </a:rPr>
              <a:t>pohonevolusi.wikidot.com/potameia</a:t>
            </a:r>
            <a:r>
              <a:rPr lang="fr-FR" sz="1200" dirty="0" smtClean="0">
                <a:solidFill>
                  <a:srgbClr val="008000"/>
                </a:solidFill>
              </a:rPr>
              <a:t> </a:t>
            </a:r>
          </a:p>
        </p:txBody>
      </p:sp>
      <p:sp>
        <p:nvSpPr>
          <p:cNvPr id="9" name="Rectangle 8"/>
          <p:cNvSpPr/>
          <p:nvPr/>
        </p:nvSpPr>
        <p:spPr>
          <a:xfrm>
            <a:off x="9844414" y="6023698"/>
            <a:ext cx="2347586" cy="671456"/>
          </a:xfrm>
          <a:prstGeom prst="rect">
            <a:avLst/>
          </a:prstGeom>
        </p:spPr>
        <p:txBody>
          <a:bodyPr wrap="square">
            <a:spAutoFit/>
          </a:bodyPr>
          <a:lstStyle/>
          <a:p>
            <a:r>
              <a:rPr lang="fr-FR" sz="1200" dirty="0" smtClean="0">
                <a:solidFill>
                  <a:srgbClr val="008000"/>
                </a:solidFill>
              </a:rPr>
              <a:t>Source : </a:t>
            </a:r>
            <a:r>
              <a:rPr lang="fr-FR" sz="1200" dirty="0" smtClean="0">
                <a:solidFill>
                  <a:srgbClr val="008000"/>
                </a:solidFill>
                <a:hlinkClick r:id="rId4"/>
              </a:rPr>
              <a:t>http</a:t>
            </a:r>
            <a:r>
              <a:rPr lang="fr-FR" sz="1200" dirty="0">
                <a:solidFill>
                  <a:srgbClr val="008000"/>
                </a:solidFill>
                <a:hlinkClick r:id="rId4"/>
              </a:rPr>
              <a:t>://</a:t>
            </a:r>
            <a:r>
              <a:rPr lang="fr-FR" sz="1200" dirty="0" smtClean="0">
                <a:solidFill>
                  <a:srgbClr val="008000"/>
                </a:solidFill>
                <a:hlinkClick r:id="rId4"/>
              </a:rPr>
              <a:t>www.vncreatures.net/chitiet.php?page=1&amp;loai=2&amp;ID=3163</a:t>
            </a:r>
            <a:r>
              <a:rPr lang="fr-FR" sz="1200" dirty="0" smtClean="0">
                <a:solidFill>
                  <a:srgbClr val="008000"/>
                </a:solidFill>
              </a:rPr>
              <a:t> </a:t>
            </a:r>
            <a:endParaRPr lang="fr-FR" sz="1200" dirty="0">
              <a:solidFill>
                <a:srgbClr val="008000"/>
              </a:solidFill>
            </a:endParaRPr>
          </a:p>
        </p:txBody>
      </p:sp>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19755" y="4201703"/>
            <a:ext cx="1485900" cy="2019300"/>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7085" y="723120"/>
            <a:ext cx="1847850" cy="2476500"/>
          </a:xfrm>
          <a:prstGeom prst="rect">
            <a:avLst/>
          </a:prstGeom>
        </p:spPr>
      </p:pic>
      <p:sp>
        <p:nvSpPr>
          <p:cNvPr id="12" name="ZoneTexte 11"/>
          <p:cNvSpPr txBox="1"/>
          <p:nvPr/>
        </p:nvSpPr>
        <p:spPr>
          <a:xfrm>
            <a:off x="152846" y="1145027"/>
            <a:ext cx="6438015" cy="1384995"/>
          </a:xfrm>
          <a:prstGeom prst="rect">
            <a:avLst/>
          </a:prstGeom>
          <a:noFill/>
        </p:spPr>
        <p:txBody>
          <a:bodyPr wrap="square" rtlCol="0">
            <a:spAutoFit/>
          </a:bodyPr>
          <a:lstStyle/>
          <a:p>
            <a:pPr algn="just"/>
            <a:r>
              <a:rPr lang="fr-FR" sz="1200" dirty="0" smtClean="0">
                <a:solidFill>
                  <a:srgbClr val="008000"/>
                </a:solidFill>
              </a:rPr>
              <a:t>Cet arbre serait trouvé dans le parc National </a:t>
            </a:r>
            <a:r>
              <a:rPr lang="fr-FR" sz="1200" dirty="0">
                <a:solidFill>
                  <a:srgbClr val="008000"/>
                </a:solidFill>
              </a:rPr>
              <a:t>de </a:t>
            </a:r>
            <a:r>
              <a:rPr lang="fr-FR" sz="1200" dirty="0" err="1" smtClean="0">
                <a:solidFill>
                  <a:srgbClr val="008000"/>
                </a:solidFill>
              </a:rPr>
              <a:t>Masoala</a:t>
            </a:r>
            <a:r>
              <a:rPr lang="fr-FR" sz="1200" dirty="0" smtClean="0">
                <a:solidFill>
                  <a:srgbClr val="008000"/>
                </a:solidFill>
              </a:rPr>
              <a:t>, par M. </a:t>
            </a:r>
            <a:r>
              <a:rPr lang="fr-FR" sz="1200" dirty="0" err="1" smtClean="0">
                <a:solidFill>
                  <a:srgbClr val="008000"/>
                </a:solidFill>
              </a:rPr>
              <a:t>Capuron</a:t>
            </a:r>
            <a:r>
              <a:rPr lang="fr-FR" sz="1200" dirty="0" smtClean="0">
                <a:solidFill>
                  <a:srgbClr val="008000"/>
                </a:solidFill>
              </a:rPr>
              <a:t> ou service forestier, en 1957. Sources </a:t>
            </a:r>
            <a:r>
              <a:rPr lang="fr-FR" sz="1200" dirty="0">
                <a:solidFill>
                  <a:srgbClr val="008000"/>
                </a:solidFill>
              </a:rPr>
              <a:t>: a</a:t>
            </a:r>
            <a:r>
              <a:rPr lang="fr-FR" sz="1200" dirty="0" smtClean="0">
                <a:solidFill>
                  <a:srgbClr val="008000"/>
                </a:solidFill>
              </a:rPr>
              <a:t>) </a:t>
            </a:r>
            <a:r>
              <a:rPr lang="en-US" sz="1200" dirty="0">
                <a:solidFill>
                  <a:srgbClr val="008000"/>
                </a:solidFill>
              </a:rPr>
              <a:t>Communication of the forest research institute 55: 3. 1957. (</a:t>
            </a:r>
            <a:r>
              <a:rPr lang="en-US" sz="1200" dirty="0" err="1">
                <a:solidFill>
                  <a:srgbClr val="008000"/>
                </a:solidFill>
                <a:hlinkClick r:id="rId7"/>
              </a:rPr>
              <a:t>Commun</a:t>
            </a:r>
            <a:r>
              <a:rPr lang="en-US" sz="1200" dirty="0">
                <a:solidFill>
                  <a:srgbClr val="008000"/>
                </a:solidFill>
                <a:hlinkClick r:id="rId7"/>
              </a:rPr>
              <a:t>. Forest Res. Inst</a:t>
            </a:r>
            <a:r>
              <a:rPr lang="en-US" sz="1200" dirty="0" smtClean="0">
                <a:solidFill>
                  <a:srgbClr val="008000"/>
                </a:solidFill>
                <a:hlinkClick r:id="rId7"/>
              </a:rPr>
              <a:t>.</a:t>
            </a:r>
            <a:r>
              <a:rPr lang="en-US" sz="1200" dirty="0" smtClean="0">
                <a:solidFill>
                  <a:srgbClr val="008000"/>
                </a:solidFill>
              </a:rPr>
              <a:t>),</a:t>
            </a:r>
            <a:r>
              <a:rPr lang="fr-FR" sz="1200" dirty="0" smtClean="0">
                <a:solidFill>
                  <a:srgbClr val="008000"/>
                </a:solidFill>
              </a:rPr>
              <a:t> </a:t>
            </a:r>
            <a:r>
              <a:rPr lang="fr-FR" sz="1200" dirty="0">
                <a:solidFill>
                  <a:srgbClr val="008000"/>
                </a:solidFill>
                <a:hlinkClick r:id="rId8"/>
              </a:rPr>
              <a:t>http://</a:t>
            </a:r>
            <a:r>
              <a:rPr lang="fr-FR" sz="1200" dirty="0" smtClean="0">
                <a:solidFill>
                  <a:srgbClr val="008000"/>
                </a:solidFill>
                <a:hlinkClick r:id="rId8"/>
              </a:rPr>
              <a:t>www.tropicos.org/Name/17804413</a:t>
            </a:r>
            <a:r>
              <a:rPr lang="fr-FR" sz="1200" dirty="0" smtClean="0">
                <a:solidFill>
                  <a:srgbClr val="008000"/>
                </a:solidFill>
              </a:rPr>
              <a:t> </a:t>
            </a:r>
          </a:p>
          <a:p>
            <a:pPr algn="just"/>
            <a:r>
              <a:rPr lang="fr-FR" sz="1200" dirty="0" smtClean="0">
                <a:solidFill>
                  <a:srgbClr val="008000"/>
                </a:solidFill>
              </a:rPr>
              <a:t>Mais dans cette même communication, il y a cette espèce  qui est décrite :</a:t>
            </a:r>
          </a:p>
          <a:p>
            <a:pPr algn="just"/>
            <a:r>
              <a:rPr lang="fr-FR" sz="1200" i="1" dirty="0" err="1">
                <a:solidFill>
                  <a:srgbClr val="008000"/>
                </a:solidFill>
              </a:rPr>
              <a:t>Potameia</a:t>
            </a:r>
            <a:r>
              <a:rPr lang="fr-FR" sz="1200" i="1" dirty="0">
                <a:solidFill>
                  <a:srgbClr val="008000"/>
                </a:solidFill>
              </a:rPr>
              <a:t> </a:t>
            </a:r>
            <a:r>
              <a:rPr lang="fr-FR" sz="1200" i="1" dirty="0" err="1">
                <a:solidFill>
                  <a:srgbClr val="008000"/>
                </a:solidFill>
              </a:rPr>
              <a:t>antevaratra</a:t>
            </a:r>
            <a:r>
              <a:rPr lang="fr-FR" sz="1200" dirty="0">
                <a:solidFill>
                  <a:srgbClr val="008000"/>
                </a:solidFill>
              </a:rPr>
              <a:t> </a:t>
            </a:r>
            <a:r>
              <a:rPr lang="fr-FR" sz="1200" dirty="0" err="1" smtClean="0">
                <a:solidFill>
                  <a:srgbClr val="008000"/>
                </a:solidFill>
              </a:rPr>
              <a:t>Kosterm</a:t>
            </a:r>
            <a:endParaRPr lang="fr-FR" sz="1200" dirty="0">
              <a:solidFill>
                <a:srgbClr val="008000"/>
              </a:solidFill>
            </a:endParaRPr>
          </a:p>
          <a:p>
            <a:pPr algn="just"/>
            <a:r>
              <a:rPr lang="fr-FR" sz="1200" dirty="0">
                <a:solidFill>
                  <a:srgbClr val="008000"/>
                </a:solidFill>
              </a:rPr>
              <a:t>Source : </a:t>
            </a:r>
            <a:r>
              <a:rPr lang="fr-FR" sz="1200" dirty="0">
                <a:solidFill>
                  <a:srgbClr val="008000"/>
                </a:solidFill>
                <a:hlinkClick r:id="rId9"/>
              </a:rPr>
              <a:t>http://</a:t>
            </a:r>
            <a:r>
              <a:rPr lang="fr-FR" sz="1200" dirty="0" smtClean="0">
                <a:solidFill>
                  <a:srgbClr val="008000"/>
                </a:solidFill>
                <a:hlinkClick r:id="rId9"/>
              </a:rPr>
              <a:t>www.tropicos.org/Name/17804411</a:t>
            </a:r>
            <a:r>
              <a:rPr lang="fr-FR" sz="1200" dirty="0" smtClean="0">
                <a:solidFill>
                  <a:srgbClr val="008000"/>
                </a:solidFill>
              </a:rPr>
              <a:t> </a:t>
            </a:r>
          </a:p>
          <a:p>
            <a:pPr algn="just"/>
            <a:r>
              <a:rPr lang="fr-FR" sz="1200" dirty="0" smtClean="0">
                <a:solidFill>
                  <a:srgbClr val="FF0000"/>
                </a:solidFill>
              </a:rPr>
              <a:t>Donc, très peu d’information sur ces deux espèces </a:t>
            </a:r>
            <a:r>
              <a:rPr lang="fr-FR" sz="1200" dirty="0" smtClean="0">
                <a:solidFill>
                  <a:srgbClr val="008000"/>
                </a:solidFill>
              </a:rPr>
              <a:t>(qui doivent être probablement rares (?)).</a:t>
            </a:r>
            <a:endParaRPr lang="fr-FR" sz="1200" dirty="0">
              <a:solidFill>
                <a:srgbClr val="008000"/>
              </a:solidFill>
            </a:endParaRPr>
          </a:p>
        </p:txBody>
      </p:sp>
      <p:pic>
        <p:nvPicPr>
          <p:cNvPr id="14" name="Imag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7777" y="2507443"/>
            <a:ext cx="2838450" cy="4000500"/>
          </a:xfrm>
          <a:prstGeom prst="rect">
            <a:avLst/>
          </a:prstGeom>
        </p:spPr>
      </p:pic>
      <p:sp>
        <p:nvSpPr>
          <p:cNvPr id="15" name="Rectangle 14"/>
          <p:cNvSpPr/>
          <p:nvPr/>
        </p:nvSpPr>
        <p:spPr>
          <a:xfrm>
            <a:off x="1" y="6485364"/>
            <a:ext cx="6524978" cy="276999"/>
          </a:xfrm>
          <a:prstGeom prst="rect">
            <a:avLst/>
          </a:prstGeom>
        </p:spPr>
        <p:txBody>
          <a:bodyPr wrap="square">
            <a:spAutoFit/>
          </a:bodyPr>
          <a:lstStyle/>
          <a:p>
            <a:r>
              <a:rPr lang="fr-FR" sz="1200" i="1" dirty="0" err="1">
                <a:solidFill>
                  <a:srgbClr val="008000"/>
                </a:solidFill>
              </a:rPr>
              <a:t>Potameia</a:t>
            </a:r>
            <a:r>
              <a:rPr lang="fr-FR" sz="1200" i="1" dirty="0">
                <a:solidFill>
                  <a:srgbClr val="008000"/>
                </a:solidFill>
              </a:rPr>
              <a:t> </a:t>
            </a:r>
            <a:r>
              <a:rPr lang="fr-FR" sz="1200" i="1" dirty="0" err="1" smtClean="0">
                <a:solidFill>
                  <a:srgbClr val="008000"/>
                </a:solidFill>
              </a:rPr>
              <a:t>antevaratra</a:t>
            </a:r>
            <a:r>
              <a:rPr lang="fr-FR" sz="1200" i="1" dirty="0" smtClean="0">
                <a:solidFill>
                  <a:srgbClr val="008000"/>
                </a:solidFill>
              </a:rPr>
              <a:t> </a:t>
            </a:r>
            <a:r>
              <a:rPr lang="fr-FR" sz="1200" dirty="0" smtClean="0">
                <a:solidFill>
                  <a:srgbClr val="008000"/>
                </a:solidFill>
              </a:rPr>
              <a:t>Source image (provenant d’un herbier) </a:t>
            </a:r>
            <a:r>
              <a:rPr lang="fr-FR" sz="1200" dirty="0">
                <a:solidFill>
                  <a:srgbClr val="008000"/>
                </a:solidFill>
              </a:rPr>
              <a:t>: </a:t>
            </a:r>
            <a:r>
              <a:rPr lang="fr-FR" sz="1200" dirty="0">
                <a:solidFill>
                  <a:srgbClr val="008000"/>
                </a:solidFill>
                <a:hlinkClick r:id="rId11"/>
              </a:rPr>
              <a:t>http://</a:t>
            </a:r>
            <a:r>
              <a:rPr lang="fr-FR" sz="1200" dirty="0" smtClean="0">
                <a:solidFill>
                  <a:srgbClr val="008000"/>
                </a:solidFill>
                <a:hlinkClick r:id="rId11"/>
              </a:rPr>
              <a:t>www.tropicos.org/Image/68923</a:t>
            </a:r>
            <a:r>
              <a:rPr lang="fr-FR" sz="1200" dirty="0" smtClean="0">
                <a:solidFill>
                  <a:srgbClr val="008000"/>
                </a:solidFill>
              </a:rPr>
              <a:t> </a:t>
            </a:r>
            <a:endParaRPr lang="fr-FR" sz="1200" dirty="0"/>
          </a:p>
        </p:txBody>
      </p:sp>
      <p:pic>
        <p:nvPicPr>
          <p:cNvPr id="16" name="Imag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75427" y="4088676"/>
            <a:ext cx="3618538" cy="1303287"/>
          </a:xfrm>
          <a:prstGeom prst="rect">
            <a:avLst/>
          </a:prstGeom>
        </p:spPr>
      </p:pic>
      <p:pic>
        <p:nvPicPr>
          <p:cNvPr id="17" name="Imag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14051" y="2550347"/>
            <a:ext cx="3073138" cy="3881025"/>
          </a:xfrm>
          <a:prstGeom prst="rect">
            <a:avLst/>
          </a:prstGeom>
        </p:spPr>
      </p:pic>
      <p:sp>
        <p:nvSpPr>
          <p:cNvPr id="18" name="ZoneTexte 17"/>
          <p:cNvSpPr txBox="1"/>
          <p:nvPr/>
        </p:nvSpPr>
        <p:spPr>
          <a:xfrm>
            <a:off x="6524979" y="5452533"/>
            <a:ext cx="3319435" cy="1200329"/>
          </a:xfrm>
          <a:prstGeom prst="rect">
            <a:avLst/>
          </a:prstGeom>
          <a:noFill/>
        </p:spPr>
        <p:txBody>
          <a:bodyPr wrap="square" rtlCol="0">
            <a:spAutoFit/>
          </a:bodyPr>
          <a:lstStyle/>
          <a:p>
            <a:pPr algn="just"/>
            <a:r>
              <a:rPr lang="fr-FR" sz="1200" u="sng" dirty="0" smtClean="0">
                <a:solidFill>
                  <a:srgbClr val="008000"/>
                </a:solidFill>
              </a:rPr>
              <a:t>Note</a:t>
            </a:r>
            <a:r>
              <a:rPr lang="fr-FR" sz="1200" dirty="0" smtClean="0">
                <a:solidFill>
                  <a:srgbClr val="008000"/>
                </a:solidFill>
              </a:rPr>
              <a:t> : Le nom « </a:t>
            </a:r>
            <a:r>
              <a:rPr lang="fr-FR" sz="1200" i="1" dirty="0">
                <a:solidFill>
                  <a:srgbClr val="008000"/>
                </a:solidFill>
              </a:rPr>
              <a:t> </a:t>
            </a:r>
            <a:r>
              <a:rPr lang="fr-FR" sz="1200" i="1" dirty="0" err="1" smtClean="0">
                <a:solidFill>
                  <a:srgbClr val="008000"/>
                </a:solidFill>
              </a:rPr>
              <a:t>antevaratra</a:t>
            </a:r>
            <a:r>
              <a:rPr lang="fr-FR" sz="1200" dirty="0" smtClean="0">
                <a:solidFill>
                  <a:srgbClr val="008000"/>
                </a:solidFill>
              </a:rPr>
              <a:t> » ou « </a:t>
            </a:r>
            <a:r>
              <a:rPr lang="fr-FR" sz="1200" i="1" dirty="0">
                <a:solidFill>
                  <a:srgbClr val="008000"/>
                </a:solidFill>
              </a:rPr>
              <a:t> </a:t>
            </a:r>
            <a:r>
              <a:rPr lang="fr-FR" sz="1200" i="1" dirty="0" err="1" smtClean="0">
                <a:solidFill>
                  <a:srgbClr val="008000"/>
                </a:solidFill>
              </a:rPr>
              <a:t>antavaratra</a:t>
            </a:r>
            <a:r>
              <a:rPr lang="fr-FR" sz="1200" dirty="0" smtClean="0">
                <a:solidFill>
                  <a:srgbClr val="008000"/>
                </a:solidFill>
              </a:rPr>
              <a:t> » est bien cité dans l’index du dictionnaire des noms malgaches des végétaux, de Pierre </a:t>
            </a:r>
            <a:r>
              <a:rPr lang="fr-FR" sz="1200" dirty="0" err="1" smtClean="0">
                <a:solidFill>
                  <a:srgbClr val="008000"/>
                </a:solidFill>
              </a:rPr>
              <a:t>Boiteau</a:t>
            </a:r>
            <a:r>
              <a:rPr lang="fr-FR" sz="1200" dirty="0" smtClean="0">
                <a:solidFill>
                  <a:srgbClr val="008000"/>
                </a:solidFill>
              </a:rPr>
              <a:t>, et correspond bien à l’espèce </a:t>
            </a:r>
            <a:r>
              <a:rPr lang="fr-FR" sz="1200" i="1" dirty="0" err="1">
                <a:solidFill>
                  <a:srgbClr val="008000"/>
                </a:solidFill>
              </a:rPr>
              <a:t>Potameia</a:t>
            </a:r>
            <a:r>
              <a:rPr lang="fr-FR" sz="1200" i="1" dirty="0">
                <a:solidFill>
                  <a:srgbClr val="008000"/>
                </a:solidFill>
              </a:rPr>
              <a:t> </a:t>
            </a:r>
            <a:r>
              <a:rPr lang="fr-FR" sz="1200" i="1" dirty="0" err="1">
                <a:solidFill>
                  <a:srgbClr val="008000"/>
                </a:solidFill>
              </a:rPr>
              <a:t>antevaratra</a:t>
            </a:r>
            <a:r>
              <a:rPr lang="fr-FR" sz="1200" dirty="0" smtClean="0">
                <a:solidFill>
                  <a:srgbClr val="008000"/>
                </a:solidFill>
              </a:rPr>
              <a:t>.</a:t>
            </a:r>
          </a:p>
          <a:p>
            <a:pPr algn="just"/>
            <a:r>
              <a:rPr lang="fr-FR" sz="1200" dirty="0" smtClean="0">
                <a:solidFill>
                  <a:srgbClr val="FF0000"/>
                </a:solidFill>
              </a:rPr>
              <a:t>Par contre, l’espèce </a:t>
            </a:r>
            <a:r>
              <a:rPr lang="fr-FR" sz="1200" i="1" dirty="0" err="1">
                <a:solidFill>
                  <a:srgbClr val="FF0000"/>
                </a:solidFill>
              </a:rPr>
              <a:t>Potameia</a:t>
            </a:r>
            <a:r>
              <a:rPr lang="fr-FR" sz="1200" i="1" dirty="0">
                <a:solidFill>
                  <a:srgbClr val="FF0000"/>
                </a:solidFill>
              </a:rPr>
              <a:t> </a:t>
            </a:r>
            <a:r>
              <a:rPr lang="fr-FR" sz="1200" i="1" dirty="0" err="1">
                <a:solidFill>
                  <a:srgbClr val="FF0000"/>
                </a:solidFill>
              </a:rPr>
              <a:t>capuronii</a:t>
            </a:r>
            <a:r>
              <a:rPr lang="fr-FR" sz="1200" dirty="0" smtClean="0">
                <a:solidFill>
                  <a:srgbClr val="FF0000"/>
                </a:solidFill>
              </a:rPr>
              <a:t> n’est pas présent dans ce dictionnaire.</a:t>
            </a:r>
            <a:endParaRPr lang="fr-FR" sz="1200" dirty="0">
              <a:solidFill>
                <a:srgbClr val="FF0000"/>
              </a:solidFill>
            </a:endParaRPr>
          </a:p>
        </p:txBody>
      </p:sp>
    </p:spTree>
    <p:extLst>
      <p:ext uri="{BB962C8B-B14F-4D97-AF65-F5344CB8AC3E}">
        <p14:creationId xmlns:p14="http://schemas.microsoft.com/office/powerpoint/2010/main" val="234797949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11141" y="181284"/>
            <a:ext cx="674511" cy="365125"/>
          </a:xfrm>
        </p:spPr>
        <p:txBody>
          <a:bodyPr/>
          <a:lstStyle/>
          <a:p>
            <a:fld id="{814B13E8-1059-4FEE-952E-0153852B3488}" type="slidenum">
              <a:rPr lang="fr-FR" smtClean="0"/>
              <a:t>69</a:t>
            </a:fld>
            <a:endParaRPr lang="fr-FR"/>
          </a:p>
        </p:txBody>
      </p:sp>
      <p:sp>
        <p:nvSpPr>
          <p:cNvPr id="3" name="Rectangle 2"/>
          <p:cNvSpPr/>
          <p:nvPr/>
        </p:nvSpPr>
        <p:spPr>
          <a:xfrm>
            <a:off x="211141" y="550616"/>
            <a:ext cx="3375348" cy="369332"/>
          </a:xfrm>
          <a:prstGeom prst="rect">
            <a:avLst/>
          </a:prstGeom>
        </p:spPr>
        <p:txBody>
          <a:bodyPr wrap="none">
            <a:spAutoFit/>
          </a:bodyPr>
          <a:lstStyle/>
          <a:p>
            <a:r>
              <a:rPr lang="fr-FR" dirty="0">
                <a:solidFill>
                  <a:srgbClr val="008000"/>
                </a:solidFill>
              </a:rPr>
              <a:t>2. </a:t>
            </a:r>
            <a:r>
              <a:rPr lang="fr-FR" b="1" dirty="0">
                <a:solidFill>
                  <a:srgbClr val="008000"/>
                </a:solidFill>
              </a:rPr>
              <a:t>Essences forestières à reboiser </a:t>
            </a:r>
            <a:endParaRPr lang="fr-FR" b="1" dirty="0"/>
          </a:p>
        </p:txBody>
      </p:sp>
      <p:sp>
        <p:nvSpPr>
          <p:cNvPr id="4" name="ZoneTexte 3"/>
          <p:cNvSpPr txBox="1"/>
          <p:nvPr/>
        </p:nvSpPr>
        <p:spPr>
          <a:xfrm>
            <a:off x="4043941"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5" name="Rectangle 4"/>
          <p:cNvSpPr/>
          <p:nvPr/>
        </p:nvSpPr>
        <p:spPr>
          <a:xfrm>
            <a:off x="211141" y="919948"/>
            <a:ext cx="7905570" cy="369332"/>
          </a:xfrm>
          <a:prstGeom prst="rect">
            <a:avLst/>
          </a:prstGeom>
        </p:spPr>
        <p:txBody>
          <a:bodyPr wrap="square">
            <a:spAutoFit/>
          </a:bodyPr>
          <a:lstStyle/>
          <a:p>
            <a:r>
              <a:rPr lang="fr-FR" dirty="0" smtClean="0">
                <a:solidFill>
                  <a:srgbClr val="008000"/>
                </a:solidFill>
              </a:rPr>
              <a:t>2.8) </a:t>
            </a:r>
            <a:r>
              <a:rPr lang="fr-FR" b="1" dirty="0" err="1" smtClean="0">
                <a:solidFill>
                  <a:srgbClr val="008000"/>
                </a:solidFill>
              </a:rPr>
              <a:t>Sakoanala</a:t>
            </a:r>
            <a:r>
              <a:rPr lang="fr-FR" dirty="0" smtClean="0">
                <a:solidFill>
                  <a:srgbClr val="008000"/>
                </a:solidFill>
              </a:rPr>
              <a:t> ou </a:t>
            </a:r>
            <a:r>
              <a:rPr lang="fr-FR" b="1" dirty="0" err="1" smtClean="0">
                <a:solidFill>
                  <a:srgbClr val="008000"/>
                </a:solidFill>
              </a:rPr>
              <a:t>Marula</a:t>
            </a:r>
            <a:r>
              <a:rPr lang="fr-FR" dirty="0" smtClean="0">
                <a:solidFill>
                  <a:srgbClr val="008000"/>
                </a:solidFill>
              </a:rPr>
              <a:t> (</a:t>
            </a:r>
            <a:r>
              <a:rPr lang="fr-FR" dirty="0"/>
              <a:t> </a:t>
            </a:r>
            <a:r>
              <a:rPr lang="fr-FR" i="1" u="sng" dirty="0" err="1">
                <a:hlinkClick r:id="rId2" tooltip="Sclerocarya birrea"/>
              </a:rPr>
              <a:t>Sclerocarya</a:t>
            </a:r>
            <a:r>
              <a:rPr lang="fr-FR" i="1" u="sng" dirty="0">
                <a:hlinkClick r:id="rId2" tooltip="Sclerocarya birrea"/>
              </a:rPr>
              <a:t> </a:t>
            </a:r>
            <a:r>
              <a:rPr lang="fr-FR" dirty="0" err="1" smtClean="0">
                <a:hlinkClick r:id="rId2" tooltip="Sclerocarya birrea"/>
              </a:rPr>
              <a:t>birrea</a:t>
            </a:r>
            <a:r>
              <a:rPr lang="fr-FR" dirty="0" smtClean="0"/>
              <a:t> </a:t>
            </a:r>
            <a:r>
              <a:rPr lang="fr-FR" dirty="0" smtClean="0">
                <a:solidFill>
                  <a:srgbClr val="008000"/>
                </a:solidFill>
              </a:rPr>
              <a:t>ou</a:t>
            </a:r>
            <a:r>
              <a:rPr lang="fr-FR" dirty="0" smtClean="0"/>
              <a:t> </a:t>
            </a:r>
            <a:r>
              <a:rPr lang="fr-FR" i="1" dirty="0" err="1" smtClean="0">
                <a:solidFill>
                  <a:srgbClr val="008000"/>
                </a:solidFill>
              </a:rPr>
              <a:t>Poupartia</a:t>
            </a:r>
            <a:r>
              <a:rPr lang="fr-FR" i="1" dirty="0" smtClean="0">
                <a:solidFill>
                  <a:srgbClr val="008000"/>
                </a:solidFill>
              </a:rPr>
              <a:t> </a:t>
            </a:r>
            <a:r>
              <a:rPr lang="fr-FR" i="1" dirty="0" err="1" smtClean="0">
                <a:solidFill>
                  <a:srgbClr val="008000"/>
                </a:solidFill>
              </a:rPr>
              <a:t>sp</a:t>
            </a:r>
            <a:r>
              <a:rPr lang="fr-FR" dirty="0" smtClean="0">
                <a:solidFill>
                  <a:srgbClr val="008000"/>
                </a:solidFill>
              </a:rPr>
              <a:t>) </a:t>
            </a:r>
            <a:r>
              <a:rPr lang="fr-FR" dirty="0">
                <a:solidFill>
                  <a:srgbClr val="008000"/>
                </a:solidFill>
              </a:rPr>
              <a:t>(</a:t>
            </a:r>
            <a:r>
              <a:rPr lang="fr-FR" i="1" dirty="0" err="1">
                <a:solidFill>
                  <a:srgbClr val="008000"/>
                </a:solidFill>
              </a:rPr>
              <a:t>Anacardiaceae</a:t>
            </a:r>
            <a:r>
              <a:rPr lang="fr-FR" dirty="0" smtClean="0">
                <a:solidFill>
                  <a:srgbClr val="008000"/>
                </a:solidFill>
              </a:rPr>
              <a:t>)</a:t>
            </a:r>
            <a:endParaRPr lang="fr-FR" dirty="0">
              <a:solidFill>
                <a:srgbClr val="008000"/>
              </a:solidFill>
            </a:endParaRPr>
          </a:p>
        </p:txBody>
      </p:sp>
      <p:sp>
        <p:nvSpPr>
          <p:cNvPr id="6" name="ZoneTexte 5"/>
          <p:cNvSpPr txBox="1"/>
          <p:nvPr/>
        </p:nvSpPr>
        <p:spPr>
          <a:xfrm>
            <a:off x="9004151" y="4206240"/>
            <a:ext cx="2760681" cy="276999"/>
          </a:xfrm>
          <a:prstGeom prst="rect">
            <a:avLst/>
          </a:prstGeom>
          <a:noFill/>
        </p:spPr>
        <p:txBody>
          <a:bodyPr wrap="square" rtlCol="0">
            <a:spAutoFit/>
          </a:bodyPr>
          <a:lstStyle/>
          <a:p>
            <a:pPr algn="ctr"/>
            <a:r>
              <a:rPr lang="fr-FR" sz="1200" dirty="0" smtClean="0">
                <a:solidFill>
                  <a:srgbClr val="008000"/>
                </a:solidFill>
              </a:rPr>
              <a:t>© Photo génération </a:t>
            </a:r>
            <a:r>
              <a:rPr lang="fr-FR" sz="1200" dirty="0" err="1" smtClean="0">
                <a:solidFill>
                  <a:srgbClr val="008000"/>
                </a:solidFill>
              </a:rPr>
              <a:t>masoala</a:t>
            </a:r>
            <a:r>
              <a:rPr lang="fr-FR" sz="1200" dirty="0" smtClean="0">
                <a:solidFill>
                  <a:srgbClr val="008000"/>
                </a:solidFill>
              </a:rPr>
              <a:t>.</a:t>
            </a:r>
            <a:endParaRPr lang="fr-FR" sz="1200" dirty="0">
              <a:solidFill>
                <a:srgbClr val="008000"/>
              </a:solidFill>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7332" y="365950"/>
            <a:ext cx="2857500" cy="3810000"/>
          </a:xfrm>
          <a:prstGeom prst="rect">
            <a:avLst/>
          </a:prstGeom>
        </p:spPr>
      </p:pic>
      <p:pic>
        <p:nvPicPr>
          <p:cNvPr id="1026" name="Picture 2" descr="image0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3672" y="119888"/>
            <a:ext cx="3143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image0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4583" y="99422"/>
            <a:ext cx="3143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image0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3921" y="128999"/>
            <a:ext cx="3143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2"/>
          <p:cNvSpPr txBox="1"/>
          <p:nvPr/>
        </p:nvSpPr>
        <p:spPr>
          <a:xfrm>
            <a:off x="135456" y="1204506"/>
            <a:ext cx="8696191" cy="4616648"/>
          </a:xfrm>
          <a:prstGeom prst="rect">
            <a:avLst/>
          </a:prstGeom>
          <a:noFill/>
        </p:spPr>
        <p:txBody>
          <a:bodyPr wrap="square" rtlCol="0">
            <a:spAutoFit/>
          </a:bodyPr>
          <a:lstStyle/>
          <a:p>
            <a:pPr algn="just"/>
            <a:r>
              <a:rPr lang="fr-FR" dirty="0" smtClean="0">
                <a:solidFill>
                  <a:srgbClr val="008000"/>
                </a:solidFill>
              </a:rPr>
              <a:t>Encore appelé prunier d’Afrique, l'arbre, à feuillage caduque, </a:t>
            </a:r>
            <a:r>
              <a:rPr lang="fr-FR" dirty="0">
                <a:solidFill>
                  <a:srgbClr val="008000"/>
                </a:solidFill>
              </a:rPr>
              <a:t>est à simple tronc [tige unique] et développe une cime en forme de large couronne. L'arbre peut atteindre 18 m de hauteur principalement en basses latitudes et forêts ouvertes (Source : </a:t>
            </a:r>
            <a:r>
              <a:rPr lang="fr-FR" dirty="0" err="1">
                <a:solidFill>
                  <a:srgbClr val="008000"/>
                </a:solidFill>
              </a:rPr>
              <a:t>Wikipedia</a:t>
            </a:r>
            <a:r>
              <a:rPr lang="fr-FR" dirty="0">
                <a:solidFill>
                  <a:srgbClr val="008000"/>
                </a:solidFill>
              </a:rPr>
              <a:t> Fr).  </a:t>
            </a:r>
            <a:r>
              <a:rPr lang="fr-FR" sz="1200" dirty="0">
                <a:solidFill>
                  <a:srgbClr val="008000"/>
                </a:solidFill>
              </a:rPr>
              <a:t>Arbre généralement dioïque, de petite à moyenne taille, généralement 9–12 m de haut mais parfois jusqu’à 18 m. Cime arrondie, avec un feuillage plutôt dense, s’étalant fort en largeur sur les grands vieux </a:t>
            </a:r>
            <a:r>
              <a:rPr lang="fr-FR" sz="1200" dirty="0" smtClean="0">
                <a:solidFill>
                  <a:srgbClr val="008000"/>
                </a:solidFill>
              </a:rPr>
              <a:t>arbres. </a:t>
            </a:r>
            <a:r>
              <a:rPr lang="fr-FR" sz="1200" dirty="0">
                <a:solidFill>
                  <a:srgbClr val="008000"/>
                </a:solidFill>
              </a:rPr>
              <a:t>Fût court (habituellement d’environ 4 m), jusqu’à 120 cm de </a:t>
            </a:r>
            <a:r>
              <a:rPr lang="fr-FR" sz="1200" dirty="0" smtClean="0">
                <a:solidFill>
                  <a:srgbClr val="008000"/>
                </a:solidFill>
              </a:rPr>
              <a:t>diamètre. </a:t>
            </a:r>
            <a:r>
              <a:rPr lang="fr-FR" sz="1200" cap="all" dirty="0">
                <a:solidFill>
                  <a:srgbClr val="008000"/>
                </a:solidFill>
              </a:rPr>
              <a:t>é</a:t>
            </a:r>
            <a:r>
              <a:rPr lang="fr-FR" sz="1200" dirty="0">
                <a:solidFill>
                  <a:srgbClr val="008000"/>
                </a:solidFill>
              </a:rPr>
              <a:t>corce argentée pâle ou gris violacé sur les petits individus, rugueuse sur les grands individus, avec des écailles plates et </a:t>
            </a:r>
            <a:r>
              <a:rPr lang="fr-FR" sz="1200" dirty="0" smtClean="0">
                <a:solidFill>
                  <a:srgbClr val="008000"/>
                </a:solidFill>
              </a:rPr>
              <a:t>arrondies. </a:t>
            </a:r>
            <a:r>
              <a:rPr lang="fr-FR" sz="1200" i="1" dirty="0">
                <a:solidFill>
                  <a:srgbClr val="008000"/>
                </a:solidFill>
              </a:rPr>
              <a:t>Inflorescence mâle</a:t>
            </a:r>
            <a:r>
              <a:rPr lang="fr-FR" sz="1200" dirty="0">
                <a:solidFill>
                  <a:srgbClr val="008000"/>
                </a:solidFill>
              </a:rPr>
              <a:t>: racème terminal ou axillaire, retombant, long de 5–22 cm, avec des fleurs en groupes de 3–4 vers la base mais solitaires vers l’apex; inflorescence femelle réduite, </a:t>
            </a:r>
            <a:r>
              <a:rPr lang="fr-FR" sz="1200" dirty="0" err="1">
                <a:solidFill>
                  <a:srgbClr val="008000"/>
                </a:solidFill>
              </a:rPr>
              <a:t>subterminale</a:t>
            </a:r>
            <a:r>
              <a:rPr lang="fr-FR" sz="1200" dirty="0">
                <a:solidFill>
                  <a:srgbClr val="008000"/>
                </a:solidFill>
              </a:rPr>
              <a:t> et spiciforme, avec 1–2(–3) fleurs. Fleurs unisexuées, régulières, </a:t>
            </a:r>
            <a:r>
              <a:rPr lang="fr-FR" sz="1200" dirty="0" smtClean="0">
                <a:solidFill>
                  <a:srgbClr val="008000"/>
                </a:solidFill>
              </a:rPr>
              <a:t>4–5-mères. </a:t>
            </a:r>
            <a:r>
              <a:rPr lang="fr-FR" sz="1200" dirty="0">
                <a:solidFill>
                  <a:srgbClr val="008000"/>
                </a:solidFill>
              </a:rPr>
              <a:t>Bien que largement décrit comme une espèce dioïque, des fleurs femelles apparaissent parfois parmi les fleurs mâles de certains arbres “mâles</a:t>
            </a:r>
            <a:r>
              <a:rPr lang="fr-FR" sz="1200" dirty="0" smtClean="0">
                <a:solidFill>
                  <a:srgbClr val="008000"/>
                </a:solidFill>
              </a:rPr>
              <a:t>”.  </a:t>
            </a:r>
            <a:r>
              <a:rPr lang="fr-FR" sz="1200" dirty="0">
                <a:solidFill>
                  <a:srgbClr val="008000"/>
                </a:solidFill>
              </a:rPr>
              <a:t>(Source : </a:t>
            </a:r>
            <a:r>
              <a:rPr lang="fr-FR" sz="1200" dirty="0" err="1">
                <a:solidFill>
                  <a:srgbClr val="008000"/>
                </a:solidFill>
              </a:rPr>
              <a:t>Prota</a:t>
            </a:r>
            <a:r>
              <a:rPr lang="fr-FR" sz="1200" dirty="0">
                <a:solidFill>
                  <a:srgbClr val="008000"/>
                </a:solidFill>
              </a:rPr>
              <a:t> </a:t>
            </a:r>
            <a:r>
              <a:rPr lang="fr-FR" sz="1200" dirty="0" err="1">
                <a:solidFill>
                  <a:srgbClr val="008000"/>
                </a:solidFill>
              </a:rPr>
              <a:t>dababase</a:t>
            </a:r>
            <a:r>
              <a:rPr lang="fr-FR" sz="1200" dirty="0">
                <a:solidFill>
                  <a:srgbClr val="008000"/>
                </a:solidFill>
              </a:rPr>
              <a:t> Fr</a:t>
            </a:r>
            <a:r>
              <a:rPr lang="fr-FR" sz="1200" dirty="0" smtClean="0">
                <a:solidFill>
                  <a:srgbClr val="008000"/>
                </a:solidFill>
              </a:rPr>
              <a:t>). </a:t>
            </a:r>
            <a:r>
              <a:rPr lang="fr-FR" sz="1200" dirty="0">
                <a:solidFill>
                  <a:srgbClr val="008000"/>
                </a:solidFill>
              </a:rPr>
              <a:t>Une fois mûrs, les fruits ont une peau jaune-clair et une chair blanche. Ces fruits charnus ont un goût âpre avec une forte saveur de </a:t>
            </a:r>
            <a:r>
              <a:rPr lang="fr-FR" sz="1200" u="sng" dirty="0">
                <a:solidFill>
                  <a:srgbClr val="008000"/>
                </a:solidFill>
                <a:hlinkClick r:id="rId7" tooltip="Térébenthine"/>
              </a:rPr>
              <a:t>térébenthine</a:t>
            </a:r>
            <a:r>
              <a:rPr lang="fr-FR" sz="1200" dirty="0">
                <a:solidFill>
                  <a:srgbClr val="008000"/>
                </a:solidFill>
              </a:rPr>
              <a:t>. À l'intérieur, on retrouve un noyau très dur de la taille d'une </a:t>
            </a:r>
            <a:r>
              <a:rPr lang="fr-FR" sz="1200" u="sng" dirty="0">
                <a:solidFill>
                  <a:srgbClr val="008000"/>
                </a:solidFill>
                <a:hlinkClick r:id="rId8" tooltip="Noix"/>
              </a:rPr>
              <a:t>noix</a:t>
            </a:r>
            <a:r>
              <a:rPr lang="fr-FR" sz="1200" dirty="0">
                <a:solidFill>
                  <a:srgbClr val="008000"/>
                </a:solidFill>
              </a:rPr>
              <a:t> (Source : </a:t>
            </a:r>
            <a:r>
              <a:rPr lang="fr-FR" sz="1200" dirty="0" err="1">
                <a:solidFill>
                  <a:srgbClr val="008000"/>
                </a:solidFill>
              </a:rPr>
              <a:t>Wikipedia</a:t>
            </a:r>
            <a:r>
              <a:rPr lang="fr-FR" sz="1200" dirty="0">
                <a:solidFill>
                  <a:srgbClr val="008000"/>
                </a:solidFill>
              </a:rPr>
              <a:t> Fr). La peau du fruit dégage une odeur âcre, proche de celle de la pomme, et le goût de la pulpe peut-être décrit comme un mélange de litchi, de pomme, de goyave et d’ananas (Source : </a:t>
            </a:r>
            <a:r>
              <a:rPr lang="fr-FR" sz="1200" i="1" dirty="0" err="1">
                <a:solidFill>
                  <a:srgbClr val="008000"/>
                </a:solidFill>
              </a:rPr>
              <a:t>Sclerocarya</a:t>
            </a:r>
            <a:r>
              <a:rPr lang="fr-FR" sz="1200" i="1" dirty="0">
                <a:solidFill>
                  <a:srgbClr val="008000"/>
                </a:solidFill>
              </a:rPr>
              <a:t> </a:t>
            </a:r>
            <a:r>
              <a:rPr lang="fr-FR" sz="1200" i="1" dirty="0" err="1">
                <a:solidFill>
                  <a:srgbClr val="008000"/>
                </a:solidFill>
              </a:rPr>
              <a:t>birrea</a:t>
            </a:r>
            <a:r>
              <a:rPr lang="fr-FR" sz="1200" i="1" dirty="0">
                <a:solidFill>
                  <a:srgbClr val="008000"/>
                </a:solidFill>
              </a:rPr>
              <a:t> - Prunier d’Afrique</a:t>
            </a:r>
            <a:r>
              <a:rPr lang="fr-FR" sz="1200" dirty="0">
                <a:solidFill>
                  <a:srgbClr val="008000"/>
                </a:solidFill>
              </a:rPr>
              <a:t>, </a:t>
            </a:r>
            <a:r>
              <a:rPr lang="fr-FR" sz="1200" dirty="0" smtClean="0">
                <a:solidFill>
                  <a:srgbClr val="008000"/>
                </a:solidFill>
              </a:rPr>
              <a:t>SAFORGEN). </a:t>
            </a:r>
            <a:r>
              <a:rPr lang="fr-FR" sz="1200" dirty="0">
                <a:solidFill>
                  <a:srgbClr val="008000"/>
                </a:solidFill>
              </a:rPr>
              <a:t>Une fois séchés, ces noyaux laissent s'échapper 2 (parfois 3) graines cylindriques à une de leurs extrémités. Ces graines ont un goût délicat de noisette (Source : </a:t>
            </a:r>
            <a:r>
              <a:rPr lang="fr-FR" sz="1200" dirty="0" err="1">
                <a:solidFill>
                  <a:srgbClr val="008000"/>
                </a:solidFill>
              </a:rPr>
              <a:t>Wikipedia</a:t>
            </a:r>
            <a:r>
              <a:rPr lang="fr-FR" sz="1200" dirty="0">
                <a:solidFill>
                  <a:srgbClr val="008000"/>
                </a:solidFill>
              </a:rPr>
              <a:t> Fr</a:t>
            </a:r>
            <a:r>
              <a:rPr lang="fr-FR" sz="1200" dirty="0" smtClean="0">
                <a:solidFill>
                  <a:srgbClr val="008000"/>
                </a:solidFill>
              </a:rPr>
              <a:t>). </a:t>
            </a:r>
            <a:r>
              <a:rPr lang="fr-FR" sz="1200" dirty="0">
                <a:solidFill>
                  <a:srgbClr val="008000"/>
                </a:solidFill>
              </a:rPr>
              <a:t>Les feuilles sont composées de trois à sept paires de folioles opposées à </a:t>
            </a:r>
            <a:r>
              <a:rPr lang="fr-FR" sz="1200" dirty="0" err="1">
                <a:solidFill>
                  <a:srgbClr val="008000"/>
                </a:solidFill>
              </a:rPr>
              <a:t>subopposées</a:t>
            </a:r>
            <a:r>
              <a:rPr lang="fr-FR" sz="1200" dirty="0">
                <a:solidFill>
                  <a:srgbClr val="008000"/>
                </a:solidFill>
              </a:rPr>
              <a:t>. Elles sont disposées en spirale et regroupées près des extrémités des </a:t>
            </a:r>
            <a:r>
              <a:rPr lang="fr-FR" sz="1200" dirty="0" smtClean="0">
                <a:solidFill>
                  <a:srgbClr val="008000"/>
                </a:solidFill>
              </a:rPr>
              <a:t>branches. </a:t>
            </a:r>
            <a:r>
              <a:rPr lang="fr-FR" sz="1200" dirty="0">
                <a:solidFill>
                  <a:srgbClr val="008000"/>
                </a:solidFill>
              </a:rPr>
              <a:t>Le prunier d’Afrique a une </a:t>
            </a:r>
            <a:r>
              <a:rPr lang="fr-FR" sz="1200" i="1" dirty="0">
                <a:solidFill>
                  <a:srgbClr val="008000"/>
                </a:solidFill>
              </a:rPr>
              <a:t>longue racine pivotante</a:t>
            </a:r>
            <a:r>
              <a:rPr lang="fr-FR" sz="1200" dirty="0">
                <a:solidFill>
                  <a:srgbClr val="008000"/>
                </a:solidFill>
              </a:rPr>
              <a:t> qui lui permet de survivre dans des environnements </a:t>
            </a:r>
            <a:r>
              <a:rPr lang="fr-FR" sz="1200" dirty="0" smtClean="0">
                <a:solidFill>
                  <a:srgbClr val="008000"/>
                </a:solidFill>
              </a:rPr>
              <a:t>semi-arides. </a:t>
            </a:r>
            <a:r>
              <a:rPr lang="fr-FR" sz="1200" dirty="0">
                <a:solidFill>
                  <a:srgbClr val="008000"/>
                </a:solidFill>
              </a:rPr>
              <a:t>Le prunier d’Afrique fournit différents avantages en économie domestique et donne des marchandises de plus en plus commercialisées. Le produit principal est le fruit (“</a:t>
            </a:r>
            <a:r>
              <a:rPr lang="fr-FR" sz="1200" b="1" i="1" dirty="0">
                <a:solidFill>
                  <a:srgbClr val="008000"/>
                </a:solidFill>
              </a:rPr>
              <a:t>prune </a:t>
            </a:r>
            <a:r>
              <a:rPr lang="fr-FR" sz="1200" b="1" i="1" dirty="0" err="1">
                <a:solidFill>
                  <a:srgbClr val="008000"/>
                </a:solidFill>
              </a:rPr>
              <a:t>marula</a:t>
            </a:r>
            <a:r>
              <a:rPr lang="fr-FR" sz="1200" dirty="0">
                <a:solidFill>
                  <a:srgbClr val="008000"/>
                </a:solidFill>
              </a:rPr>
              <a:t>”), une denrée alimentaire depuis plus de 1000 ans. La chair du fruit cru est consommée, la peau étant jetée, ou bien le jus est sucé. Les amandes extraites du fruit sont également consommées crues. La fermentation ménagère du fruit donne une boisson alcoolisée (“</a:t>
            </a:r>
            <a:r>
              <a:rPr lang="fr-FR" sz="1200" b="1" i="1" dirty="0">
                <a:solidFill>
                  <a:srgbClr val="008000"/>
                </a:solidFill>
              </a:rPr>
              <a:t>bière </a:t>
            </a:r>
            <a:r>
              <a:rPr lang="fr-FR" sz="1200" b="1" i="1" dirty="0" err="1">
                <a:solidFill>
                  <a:srgbClr val="008000"/>
                </a:solidFill>
              </a:rPr>
              <a:t>marula</a:t>
            </a:r>
            <a:r>
              <a:rPr lang="fr-FR" sz="1200" dirty="0">
                <a:solidFill>
                  <a:srgbClr val="008000"/>
                </a:solidFill>
              </a:rPr>
              <a:t>”) qui est soit consommée directement soit distillée pour produire un alcool fort. Le jus bouilli est utilisé pour aromatiser et sucrer la bouillie. Les amandes sont écrasées et utilisées pour fabriquer des gâteaux ou des biscuits ou comme ingrédient dans la soupe, ou de l’huile en est extraite et utilisée comme agent de conservation de la viande. L’huile est aussi utilisée en cuisine et pour les soins de la peau. </a:t>
            </a:r>
          </a:p>
        </p:txBody>
      </p:sp>
      <p:pic>
        <p:nvPicPr>
          <p:cNvPr id="1029" name="Picture 5" descr="image0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67875" y="4692235"/>
            <a:ext cx="25241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9970613" y="6368635"/>
            <a:ext cx="1919111" cy="489365"/>
          </a:xfrm>
          <a:prstGeom prst="rect">
            <a:avLst/>
          </a:prstGeom>
        </p:spPr>
        <p:txBody>
          <a:bodyPr wrap="square">
            <a:spAutoFit/>
          </a:bodyPr>
          <a:lstStyle/>
          <a:p>
            <a:pPr algn="ctr">
              <a:lnSpc>
                <a:spcPct val="115000"/>
              </a:lnSpc>
              <a:spcAft>
                <a:spcPts val="0"/>
              </a:spcAft>
            </a:pPr>
            <a:r>
              <a:rPr lang="en-GB" sz="1200" dirty="0" err="1">
                <a:solidFill>
                  <a:srgbClr val="008000"/>
                </a:solidFill>
                <a:latin typeface="Calibri" panose="020F0502020204030204" pitchFamily="34" charset="0"/>
                <a:ea typeface="Calibri" panose="020F0502020204030204" pitchFamily="34" charset="0"/>
                <a:cs typeface="Times New Roman" panose="02020603050405020304" pitchFamily="18" charset="0"/>
              </a:rPr>
              <a:t>Arbre</a:t>
            </a:r>
            <a:r>
              <a:rPr lang="en-GB" sz="1200" dirty="0">
                <a:solidFill>
                  <a:srgbClr val="008000"/>
                </a:solidFill>
                <a:latin typeface="Calibri" panose="020F0502020204030204" pitchFamily="34" charset="0"/>
                <a:ea typeface="Calibri" panose="020F0502020204030204" pitchFamily="34" charset="0"/>
                <a:cs typeface="Times New Roman" panose="02020603050405020304" pitchFamily="18" charset="0"/>
              </a:rPr>
              <a:t> </a:t>
            </a:r>
            <a:r>
              <a:rPr lang="en-GB" sz="1200" i="1" dirty="0" err="1">
                <a:solidFill>
                  <a:srgbClr val="008000"/>
                </a:solidFill>
                <a:latin typeface="Calibri" panose="020F0502020204030204" pitchFamily="34" charset="0"/>
                <a:ea typeface="Calibri" panose="020F0502020204030204" pitchFamily="34" charset="0"/>
                <a:cs typeface="Times New Roman" panose="02020603050405020304" pitchFamily="18" charset="0"/>
              </a:rPr>
              <a:t>Sclerocarya</a:t>
            </a:r>
            <a:r>
              <a:rPr lang="en-GB" sz="1200" i="1" dirty="0">
                <a:solidFill>
                  <a:srgbClr val="008000"/>
                </a:solidFill>
                <a:latin typeface="Calibri" panose="020F0502020204030204" pitchFamily="34" charset="0"/>
                <a:ea typeface="Calibri" panose="020F0502020204030204" pitchFamily="34" charset="0"/>
                <a:cs typeface="Times New Roman" panose="02020603050405020304" pitchFamily="18" charset="0"/>
              </a:rPr>
              <a:t> </a:t>
            </a:r>
            <a:r>
              <a:rPr lang="en-GB" sz="1200" i="1" dirty="0" err="1">
                <a:solidFill>
                  <a:srgbClr val="008000"/>
                </a:solidFill>
                <a:latin typeface="Calibri" panose="020F0502020204030204" pitchFamily="34" charset="0"/>
                <a:ea typeface="Calibri" panose="020F0502020204030204" pitchFamily="34" charset="0"/>
                <a:cs typeface="Times New Roman" panose="02020603050405020304" pitchFamily="18" charset="0"/>
              </a:rPr>
              <a:t>birrea</a:t>
            </a:r>
            <a:r>
              <a:rPr lang="en-GB" sz="1200" dirty="0">
                <a:solidFill>
                  <a:srgbClr val="008000"/>
                </a:solidFill>
                <a:latin typeface="Calibri" panose="020F0502020204030204" pitchFamily="34" charset="0"/>
                <a:ea typeface="Calibri" panose="020F0502020204030204" pitchFamily="34" charset="0"/>
                <a:cs typeface="Times New Roman" panose="02020603050405020304" pitchFamily="18" charset="0"/>
              </a:rPr>
              <a:t>. </a:t>
            </a:r>
            <a:endParaRPr lang="fr-FR" sz="1200" dirty="0">
              <a:solidFill>
                <a:srgbClr val="008000"/>
              </a:solidFill>
              <a:latin typeface="Calibri" panose="020F0502020204030204" pitchFamily="34" charset="0"/>
              <a:ea typeface="Calibri" panose="020F0502020204030204" pitchFamily="34" charset="0"/>
              <a:cs typeface="Times New Roman" panose="02020603050405020304" pitchFamily="18" charset="0"/>
            </a:endParaRPr>
          </a:p>
          <a:p>
            <a:pPr algn="ctr"/>
            <a:r>
              <a:rPr lang="en-GB" sz="1200" dirty="0">
                <a:solidFill>
                  <a:srgbClr val="008000"/>
                </a:solidFill>
                <a:latin typeface="Calibri" panose="020F0502020204030204" pitchFamily="34" charset="0"/>
                <a:ea typeface="Calibri" panose="020F0502020204030204" pitchFamily="34" charset="0"/>
                <a:cs typeface="Times New Roman" panose="02020603050405020304" pitchFamily="18" charset="0"/>
              </a:rPr>
              <a:t>Source : Wikipedia Fr</a:t>
            </a:r>
            <a:endParaRPr lang="fr-FR" sz="1200" dirty="0">
              <a:solidFill>
                <a:srgbClr val="008000"/>
              </a:solidFill>
            </a:endParaRPr>
          </a:p>
        </p:txBody>
      </p:sp>
      <p:pic>
        <p:nvPicPr>
          <p:cNvPr id="19" name="Imag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41511" y="5785473"/>
            <a:ext cx="1291908" cy="971600"/>
          </a:xfrm>
          <a:prstGeom prst="rect">
            <a:avLst/>
          </a:prstGeom>
        </p:spPr>
      </p:pic>
      <p:pic>
        <p:nvPicPr>
          <p:cNvPr id="20" name="Imag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0932" y="5764951"/>
            <a:ext cx="1367747" cy="1028636"/>
          </a:xfrm>
          <a:prstGeom prst="rect">
            <a:avLst/>
          </a:prstGeom>
        </p:spPr>
      </p:pic>
      <p:pic>
        <p:nvPicPr>
          <p:cNvPr id="21" name="Image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39474" y="5564617"/>
            <a:ext cx="1677032" cy="1228970"/>
          </a:xfrm>
          <a:prstGeom prst="rect">
            <a:avLst/>
          </a:prstGeom>
        </p:spPr>
      </p:pic>
      <p:sp>
        <p:nvSpPr>
          <p:cNvPr id="17" name="Rectangle 15"/>
          <p:cNvSpPr>
            <a:spLocks noChangeArrowheads="1"/>
          </p:cNvSpPr>
          <p:nvPr/>
        </p:nvSpPr>
        <p:spPr bwMode="auto">
          <a:xfrm>
            <a:off x="7824132" y="11937"/>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0" b="1">
                <a:solidFill>
                  <a:srgbClr val="008000"/>
                </a:solidFill>
              </a:rPr>
              <a:t>U</a:t>
            </a:r>
          </a:p>
        </p:txBody>
      </p:sp>
    </p:spTree>
    <p:extLst>
      <p:ext uri="{BB962C8B-B14F-4D97-AF65-F5344CB8AC3E}">
        <p14:creationId xmlns:p14="http://schemas.microsoft.com/office/powerpoint/2010/main" val="20936556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11433464" y="150939"/>
            <a:ext cx="381000" cy="365125"/>
          </a:xfrm>
        </p:spPr>
        <p:txBody>
          <a:bodyPr/>
          <a:lstStyle/>
          <a:p>
            <a:fld id="{814B13E8-1059-4FEE-952E-0153852B3488}" type="slidenum">
              <a:rPr lang="fr-FR" smtClean="0"/>
              <a:t>7</a:t>
            </a:fld>
            <a:endParaRPr lang="fr-FR"/>
          </a:p>
        </p:txBody>
      </p:sp>
      <p:sp>
        <p:nvSpPr>
          <p:cNvPr id="4" name="ZoneTexte 3"/>
          <p:cNvSpPr txBox="1"/>
          <p:nvPr/>
        </p:nvSpPr>
        <p:spPr>
          <a:xfrm>
            <a:off x="322729" y="333502"/>
            <a:ext cx="1606402" cy="369332"/>
          </a:xfrm>
          <a:prstGeom prst="rect">
            <a:avLst/>
          </a:prstGeom>
          <a:noFill/>
        </p:spPr>
        <p:txBody>
          <a:bodyPr wrap="none" rtlCol="0">
            <a:spAutoFit/>
          </a:bodyPr>
          <a:lstStyle/>
          <a:p>
            <a:r>
              <a:rPr lang="fr-FR" b="1" dirty="0" smtClean="0">
                <a:solidFill>
                  <a:srgbClr val="008000"/>
                </a:solidFill>
              </a:rPr>
              <a:t>1. Introduction</a:t>
            </a:r>
            <a:endParaRPr lang="fr-FR" b="1" dirty="0">
              <a:solidFill>
                <a:srgbClr val="008000"/>
              </a:solidFill>
            </a:endParaRPr>
          </a:p>
        </p:txBody>
      </p:sp>
      <p:sp>
        <p:nvSpPr>
          <p:cNvPr id="6" name="ZoneTexte 5"/>
          <p:cNvSpPr txBox="1"/>
          <p:nvPr/>
        </p:nvSpPr>
        <p:spPr>
          <a:xfrm>
            <a:off x="249993" y="708268"/>
            <a:ext cx="11766299" cy="1754326"/>
          </a:xfrm>
          <a:prstGeom prst="rect">
            <a:avLst/>
          </a:prstGeom>
          <a:noFill/>
        </p:spPr>
        <p:txBody>
          <a:bodyPr wrap="square" rtlCol="0">
            <a:spAutoFit/>
          </a:bodyPr>
          <a:lstStyle/>
          <a:p>
            <a:pPr algn="just"/>
            <a:r>
              <a:rPr lang="fr-FR" dirty="0" smtClean="0">
                <a:solidFill>
                  <a:srgbClr val="008000"/>
                </a:solidFill>
              </a:rPr>
              <a:t>Sur tout le long de la côte Est de Madagascar, les forêts littorales ont été quasiment détruite, par l’activité humaine, en particulier a) par la culture sur brûlis (le </a:t>
            </a:r>
            <a:r>
              <a:rPr lang="fr-FR" dirty="0" err="1" smtClean="0">
                <a:solidFill>
                  <a:srgbClr val="008000"/>
                </a:solidFill>
              </a:rPr>
              <a:t>Tavy</a:t>
            </a:r>
            <a:r>
              <a:rPr lang="fr-FR" dirty="0" smtClean="0">
                <a:solidFill>
                  <a:srgbClr val="008000"/>
                </a:solidFill>
              </a:rPr>
              <a:t>), b) le charbonnage et la coupe du bois pour le feu, la construction, la menuiserie, dont la coupe de bois illégale, pour les bois de rose </a:t>
            </a:r>
            <a:r>
              <a:rPr lang="fr-FR" dirty="0">
                <a:solidFill>
                  <a:srgbClr val="008000"/>
                </a:solidFill>
              </a:rPr>
              <a:t>et d’ébène, </a:t>
            </a:r>
            <a:r>
              <a:rPr lang="fr-FR" dirty="0" smtClean="0">
                <a:solidFill>
                  <a:srgbClr val="008000"/>
                </a:solidFill>
              </a:rPr>
              <a:t>c) par l’exploitation </a:t>
            </a:r>
            <a:r>
              <a:rPr lang="fr-FR" dirty="0">
                <a:solidFill>
                  <a:srgbClr val="008000"/>
                </a:solidFill>
              </a:rPr>
              <a:t>minière. </a:t>
            </a:r>
          </a:p>
          <a:p>
            <a:pPr algn="just"/>
            <a:r>
              <a:rPr lang="fr-FR" dirty="0" smtClean="0">
                <a:solidFill>
                  <a:srgbClr val="008000"/>
                </a:solidFill>
              </a:rPr>
              <a:t>Il n’en </a:t>
            </a:r>
            <a:r>
              <a:rPr lang="fr-FR" dirty="0">
                <a:solidFill>
                  <a:srgbClr val="008000"/>
                </a:solidFill>
              </a:rPr>
              <a:t>reste que des lambeaux </a:t>
            </a:r>
            <a:r>
              <a:rPr lang="fr-FR" dirty="0" err="1" smtClean="0">
                <a:solidFill>
                  <a:srgbClr val="008000"/>
                </a:solidFill>
              </a:rPr>
              <a:t>relictuels</a:t>
            </a:r>
            <a:r>
              <a:rPr lang="fr-FR" dirty="0" smtClean="0">
                <a:solidFill>
                  <a:srgbClr val="008000"/>
                </a:solidFill>
              </a:rPr>
              <a:t> / vestiges de forêts (reliques). </a:t>
            </a:r>
          </a:p>
          <a:p>
            <a:pPr algn="just"/>
            <a:endParaRPr lang="fr-FR" dirty="0">
              <a:solidFill>
                <a:srgbClr val="008000"/>
              </a:solidFill>
            </a:endParaRPr>
          </a:p>
          <a:p>
            <a:pPr algn="just"/>
            <a:r>
              <a:rPr lang="fr-FR" dirty="0" smtClean="0">
                <a:solidFill>
                  <a:srgbClr val="008000"/>
                </a:solidFill>
              </a:rPr>
              <a:t>Madagascar est un pays pauvre, sans moyen de pression. Certaines tentations peuvent être fortes, quand on est pauvre.</a:t>
            </a:r>
          </a:p>
        </p:txBody>
      </p:sp>
      <p:sp>
        <p:nvSpPr>
          <p:cNvPr id="20" name="ZoneTexte 19"/>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2" name="Rectangle 1"/>
          <p:cNvSpPr/>
          <p:nvPr/>
        </p:nvSpPr>
        <p:spPr>
          <a:xfrm>
            <a:off x="162915" y="5377385"/>
            <a:ext cx="4346090" cy="1384995"/>
          </a:xfrm>
          <a:prstGeom prst="rect">
            <a:avLst/>
          </a:prstGeom>
        </p:spPr>
        <p:txBody>
          <a:bodyPr wrap="square">
            <a:spAutoFit/>
          </a:bodyPr>
          <a:lstStyle/>
          <a:p>
            <a:pPr algn="ctr"/>
            <a:r>
              <a:rPr lang="fr-FR" sz="1200" dirty="0" smtClean="0">
                <a:solidFill>
                  <a:srgbClr val="008000"/>
                </a:solidFill>
              </a:rPr>
              <a:t>Les projets miniers peuvent être </a:t>
            </a:r>
            <a:r>
              <a:rPr lang="fr-FR" sz="1200" dirty="0">
                <a:solidFill>
                  <a:srgbClr val="008000"/>
                </a:solidFill>
              </a:rPr>
              <a:t>une Menaces sur les forêts de la côte </a:t>
            </a:r>
            <a:r>
              <a:rPr lang="fr-FR" sz="1200" dirty="0" smtClean="0">
                <a:solidFill>
                  <a:srgbClr val="008000"/>
                </a:solidFill>
              </a:rPr>
              <a:t>Est</a:t>
            </a:r>
            <a:r>
              <a:rPr lang="fr-FR" sz="1200" dirty="0">
                <a:solidFill>
                  <a:srgbClr val="008000"/>
                </a:solidFill>
              </a:rPr>
              <a:t> </a:t>
            </a:r>
            <a:r>
              <a:rPr lang="fr-FR" sz="1200" dirty="0" smtClean="0">
                <a:solidFill>
                  <a:srgbClr val="008000"/>
                </a:solidFill>
              </a:rPr>
              <a:t>et l’environnement (rejet des résidus miniers, métaux lourds (Nickel …), produits chimiques dans la mer). Source image : </a:t>
            </a:r>
            <a:r>
              <a:rPr lang="fr-FR" sz="1200" dirty="0">
                <a:solidFill>
                  <a:srgbClr val="008000"/>
                </a:solidFill>
              </a:rPr>
              <a:t>Cobalt, nickel et catastrophe écologique et sociale ... loin ... là-bas ... à Madagascar, </a:t>
            </a:r>
            <a:r>
              <a:rPr lang="fr-FR" sz="1200" dirty="0">
                <a:solidFill>
                  <a:srgbClr val="008000"/>
                </a:solidFill>
                <a:hlinkClick r:id="rId2"/>
              </a:rPr>
              <a:t>http://</a:t>
            </a:r>
            <a:r>
              <a:rPr lang="fr-FR" sz="1200" dirty="0" smtClean="0">
                <a:solidFill>
                  <a:srgbClr val="008000"/>
                </a:solidFill>
                <a:hlinkClick r:id="rId2"/>
              </a:rPr>
              <a:t>razafimahazo.free.fr/Descendants/ReporterMdvv_Arch2010/Arcmdvv100618.htm</a:t>
            </a:r>
            <a:r>
              <a:rPr lang="fr-FR" sz="1200" dirty="0" smtClean="0">
                <a:solidFill>
                  <a:srgbClr val="008000"/>
                </a:solidFill>
              </a:rPr>
              <a:t> </a:t>
            </a:r>
            <a:endParaRPr lang="fr-FR" sz="1200" dirty="0">
              <a:solidFill>
                <a:srgbClr val="008000"/>
              </a:solidFill>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735" y="3234260"/>
            <a:ext cx="3600450" cy="2143125"/>
          </a:xfrm>
          <a:prstGeom prst="rect">
            <a:avLst/>
          </a:prstGeom>
        </p:spPr>
      </p:pic>
      <p:sp>
        <p:nvSpPr>
          <p:cNvPr id="8" name="ZoneTexte 7"/>
          <p:cNvSpPr txBox="1"/>
          <p:nvPr/>
        </p:nvSpPr>
        <p:spPr>
          <a:xfrm>
            <a:off x="4518213" y="4977335"/>
            <a:ext cx="3732902" cy="1756951"/>
          </a:xfrm>
          <a:prstGeom prst="rect">
            <a:avLst/>
          </a:prstGeom>
          <a:noFill/>
        </p:spPr>
        <p:txBody>
          <a:bodyPr wrap="square" rtlCol="0">
            <a:spAutoFit/>
          </a:bodyPr>
          <a:lstStyle/>
          <a:p>
            <a:pPr algn="just"/>
            <a:r>
              <a:rPr lang="fr-FR" sz="1200" dirty="0">
                <a:solidFill>
                  <a:srgbClr val="008000"/>
                </a:solidFill>
              </a:rPr>
              <a:t>A l'entrée du village d'</a:t>
            </a:r>
            <a:r>
              <a:rPr lang="fr-FR" sz="1200" dirty="0" err="1">
                <a:solidFill>
                  <a:srgbClr val="008000"/>
                </a:solidFill>
              </a:rPr>
              <a:t>Antanandavehely</a:t>
            </a:r>
            <a:r>
              <a:rPr lang="fr-FR" sz="1200" dirty="0">
                <a:solidFill>
                  <a:srgbClr val="008000"/>
                </a:solidFill>
              </a:rPr>
              <a:t>, une femme qui travaille pour le compte des "barons" du bois de rose procède à la pesée des troncs qui seront ensuite acheminés vers la côte. MICHAEL ZUMSTEIN / AGENCE VU/POUR LE MONDE'. Source : </a:t>
            </a:r>
            <a:r>
              <a:rPr lang="fr-FR" sz="1200" dirty="0" err="1">
                <a:solidFill>
                  <a:srgbClr val="008000"/>
                </a:solidFill>
              </a:rPr>
              <a:t>Bolabola</a:t>
            </a:r>
            <a:r>
              <a:rPr lang="fr-FR" sz="1200" dirty="0">
                <a:solidFill>
                  <a:srgbClr val="008000"/>
                </a:solidFill>
              </a:rPr>
              <a:t>, le bois qui saigne, Laurence Caramel (envoyée spéciale à Madagascar et </a:t>
            </a:r>
            <a:r>
              <a:rPr lang="fr-FR" sz="1200" dirty="0" err="1">
                <a:solidFill>
                  <a:srgbClr val="008000"/>
                </a:solidFill>
              </a:rPr>
              <a:t>Xianyou</a:t>
            </a:r>
            <a:r>
              <a:rPr lang="fr-FR" sz="1200" dirty="0">
                <a:solidFill>
                  <a:srgbClr val="008000"/>
                </a:solidFill>
              </a:rPr>
              <a:t> ( Chine)), LE MONDE, 24.01.2015, </a:t>
            </a:r>
            <a:r>
              <a:rPr lang="fr-FR" sz="1200" dirty="0">
                <a:solidFill>
                  <a:srgbClr val="008000"/>
                </a:solidFill>
                <a:hlinkClick r:id="rId4"/>
              </a:rPr>
              <a:t>http://</a:t>
            </a:r>
            <a:r>
              <a:rPr lang="fr-FR" sz="1200" dirty="0" smtClean="0">
                <a:solidFill>
                  <a:srgbClr val="008000"/>
                </a:solidFill>
                <a:hlinkClick r:id="rId4"/>
              </a:rPr>
              <a:t>www.lemonde.fr/planete/article/2015/01/24/bolabola-le-bois-qui-saigne_4562855_3244.html</a:t>
            </a:r>
            <a:r>
              <a:rPr lang="fr-FR" sz="1200" dirty="0" smtClean="0">
                <a:solidFill>
                  <a:srgbClr val="008000"/>
                </a:solidFill>
              </a:rPr>
              <a:t> </a:t>
            </a:r>
            <a:endParaRPr lang="fr-FR" sz="1200" dirty="0">
              <a:solidFill>
                <a:srgbClr val="008000"/>
              </a:solidFill>
            </a:endParaRPr>
          </a:p>
        </p:txBody>
      </p:sp>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4589" y="3016592"/>
            <a:ext cx="2619375" cy="1743075"/>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3595" y="3234260"/>
            <a:ext cx="2619375" cy="1743075"/>
          </a:xfrm>
          <a:prstGeom prst="rect">
            <a:avLst/>
          </a:prstGeom>
        </p:spPr>
      </p:pic>
      <p:sp>
        <p:nvSpPr>
          <p:cNvPr id="11" name="ZoneTexte 10"/>
          <p:cNvSpPr txBox="1"/>
          <p:nvPr/>
        </p:nvSpPr>
        <p:spPr>
          <a:xfrm>
            <a:off x="8477026" y="4759667"/>
            <a:ext cx="3539266" cy="1938992"/>
          </a:xfrm>
          <a:prstGeom prst="rect">
            <a:avLst/>
          </a:prstGeom>
          <a:noFill/>
        </p:spPr>
        <p:txBody>
          <a:bodyPr wrap="square" rtlCol="0">
            <a:spAutoFit/>
          </a:bodyPr>
          <a:lstStyle/>
          <a:p>
            <a:pPr algn="just"/>
            <a:r>
              <a:rPr lang="fr-FR" sz="1200" dirty="0">
                <a:solidFill>
                  <a:srgbClr val="008000"/>
                </a:solidFill>
              </a:rPr>
              <a:t>Sur une rive de la rivière </a:t>
            </a:r>
            <a:r>
              <a:rPr lang="fr-FR" sz="1200" dirty="0" err="1">
                <a:solidFill>
                  <a:srgbClr val="008000"/>
                </a:solidFill>
              </a:rPr>
              <a:t>Iagnobé</a:t>
            </a:r>
            <a:r>
              <a:rPr lang="fr-FR" sz="1200" dirty="0">
                <a:solidFill>
                  <a:srgbClr val="008000"/>
                </a:solidFill>
              </a:rPr>
              <a:t> près du village d'</a:t>
            </a:r>
            <a:r>
              <a:rPr lang="fr-FR" sz="1200" dirty="0" err="1">
                <a:solidFill>
                  <a:srgbClr val="008000"/>
                </a:solidFill>
              </a:rPr>
              <a:t>Antanandavehely</a:t>
            </a:r>
            <a:r>
              <a:rPr lang="fr-FR" sz="1200" dirty="0">
                <a:solidFill>
                  <a:srgbClr val="008000"/>
                </a:solidFill>
              </a:rPr>
              <a:t>, des hommes cachent dans le sable des troncs de bois de rose coupés illégalement dans le parc national de </a:t>
            </a:r>
            <a:r>
              <a:rPr lang="fr-FR" sz="1200" dirty="0" err="1">
                <a:solidFill>
                  <a:srgbClr val="008000"/>
                </a:solidFill>
              </a:rPr>
              <a:t>Masoala</a:t>
            </a:r>
            <a:r>
              <a:rPr lang="fr-FR" sz="1200" dirty="0">
                <a:solidFill>
                  <a:srgbClr val="008000"/>
                </a:solidFill>
              </a:rPr>
              <a:t>. MICHAEL ZUMSTEIN / AGENCE VU POUR LE MONDE. Source : </a:t>
            </a:r>
            <a:r>
              <a:rPr lang="fr-FR" sz="1200" dirty="0" err="1">
                <a:solidFill>
                  <a:srgbClr val="008000"/>
                </a:solidFill>
              </a:rPr>
              <a:t>Bolabola</a:t>
            </a:r>
            <a:r>
              <a:rPr lang="fr-FR" sz="1200" dirty="0">
                <a:solidFill>
                  <a:srgbClr val="008000"/>
                </a:solidFill>
              </a:rPr>
              <a:t>, le bois qui saigne, Laurence Caramel (envoyée spéciale à Madagascar et </a:t>
            </a:r>
            <a:r>
              <a:rPr lang="fr-FR" sz="1200" dirty="0" err="1">
                <a:solidFill>
                  <a:srgbClr val="008000"/>
                </a:solidFill>
              </a:rPr>
              <a:t>Xianyou</a:t>
            </a:r>
            <a:r>
              <a:rPr lang="fr-FR" sz="1200" dirty="0">
                <a:solidFill>
                  <a:srgbClr val="008000"/>
                </a:solidFill>
              </a:rPr>
              <a:t> ( Chine)), LE MONDE, 24.01.2015, </a:t>
            </a:r>
            <a:r>
              <a:rPr lang="fr-FR" sz="1200" dirty="0">
                <a:solidFill>
                  <a:srgbClr val="008000"/>
                </a:solidFill>
                <a:hlinkClick r:id="rId4"/>
              </a:rPr>
              <a:t>http://</a:t>
            </a:r>
            <a:r>
              <a:rPr lang="fr-FR" sz="1200" dirty="0" smtClean="0">
                <a:solidFill>
                  <a:srgbClr val="008000"/>
                </a:solidFill>
                <a:hlinkClick r:id="rId4"/>
              </a:rPr>
              <a:t>www.lemonde.fr/planete/article/2015/01/24/bolabola-le-bois-qui-saigne_4562855_3244.html</a:t>
            </a:r>
            <a:r>
              <a:rPr lang="fr-FR" sz="1200" dirty="0" smtClean="0">
                <a:solidFill>
                  <a:srgbClr val="008000"/>
                </a:solidFill>
              </a:rPr>
              <a:t> </a:t>
            </a:r>
            <a:endParaRPr lang="fr-FR" sz="1200" dirty="0">
              <a:solidFill>
                <a:srgbClr val="008000"/>
              </a:solidFill>
            </a:endParaRPr>
          </a:p>
        </p:txBody>
      </p:sp>
    </p:spTree>
    <p:extLst>
      <p:ext uri="{BB962C8B-B14F-4D97-AF65-F5344CB8AC3E}">
        <p14:creationId xmlns:p14="http://schemas.microsoft.com/office/powerpoint/2010/main" val="161170775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306211" y="123412"/>
            <a:ext cx="674511" cy="365125"/>
          </a:xfrm>
        </p:spPr>
        <p:txBody>
          <a:bodyPr/>
          <a:lstStyle/>
          <a:p>
            <a:fld id="{814B13E8-1059-4FEE-952E-0153852B3488}" type="slidenum">
              <a:rPr lang="fr-FR" smtClean="0"/>
              <a:t>70</a:t>
            </a:fld>
            <a:endParaRPr lang="fr-FR"/>
          </a:p>
        </p:txBody>
      </p:sp>
      <p:sp>
        <p:nvSpPr>
          <p:cNvPr id="3" name="Rectangle 2"/>
          <p:cNvSpPr/>
          <p:nvPr/>
        </p:nvSpPr>
        <p:spPr>
          <a:xfrm>
            <a:off x="211141" y="550616"/>
            <a:ext cx="3375348" cy="369332"/>
          </a:xfrm>
          <a:prstGeom prst="rect">
            <a:avLst/>
          </a:prstGeom>
        </p:spPr>
        <p:txBody>
          <a:bodyPr wrap="none">
            <a:spAutoFit/>
          </a:bodyPr>
          <a:lstStyle/>
          <a:p>
            <a:r>
              <a:rPr lang="fr-FR" dirty="0">
                <a:solidFill>
                  <a:srgbClr val="008000"/>
                </a:solidFill>
              </a:rPr>
              <a:t>2. </a:t>
            </a:r>
            <a:r>
              <a:rPr lang="fr-FR" b="1" dirty="0">
                <a:solidFill>
                  <a:srgbClr val="008000"/>
                </a:solidFill>
              </a:rPr>
              <a:t>Essences forestières à reboiser </a:t>
            </a:r>
            <a:endParaRPr lang="fr-FR" b="1" dirty="0"/>
          </a:p>
        </p:txBody>
      </p:sp>
      <p:sp>
        <p:nvSpPr>
          <p:cNvPr id="4" name="ZoneTexte 3"/>
          <p:cNvSpPr txBox="1"/>
          <p:nvPr/>
        </p:nvSpPr>
        <p:spPr>
          <a:xfrm>
            <a:off x="4043941"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5" name="Rectangle 4"/>
          <p:cNvSpPr/>
          <p:nvPr/>
        </p:nvSpPr>
        <p:spPr>
          <a:xfrm>
            <a:off x="211141" y="919948"/>
            <a:ext cx="6096000" cy="369332"/>
          </a:xfrm>
          <a:prstGeom prst="rect">
            <a:avLst/>
          </a:prstGeom>
        </p:spPr>
        <p:txBody>
          <a:bodyPr>
            <a:spAutoFit/>
          </a:bodyPr>
          <a:lstStyle/>
          <a:p>
            <a:r>
              <a:rPr lang="fr-FR" dirty="0" smtClean="0">
                <a:solidFill>
                  <a:srgbClr val="008000"/>
                </a:solidFill>
              </a:rPr>
              <a:t>2.9) </a:t>
            </a:r>
            <a:r>
              <a:rPr lang="fr-FR" b="1" dirty="0" err="1" smtClean="0">
                <a:solidFill>
                  <a:srgbClr val="008000"/>
                </a:solidFill>
              </a:rPr>
              <a:t>Azina</a:t>
            </a:r>
            <a:r>
              <a:rPr lang="fr-FR" dirty="0" smtClean="0">
                <a:solidFill>
                  <a:srgbClr val="008000"/>
                </a:solidFill>
              </a:rPr>
              <a:t> ou </a:t>
            </a:r>
            <a:r>
              <a:rPr lang="fr-FR" b="1" dirty="0" err="1" smtClean="0">
                <a:solidFill>
                  <a:srgbClr val="008000"/>
                </a:solidFill>
              </a:rPr>
              <a:t>kijy</a:t>
            </a:r>
            <a:r>
              <a:rPr lang="fr-FR" b="1" dirty="0" smtClean="0">
                <a:solidFill>
                  <a:srgbClr val="008000"/>
                </a:solidFill>
              </a:rPr>
              <a:t> </a:t>
            </a:r>
            <a:r>
              <a:rPr lang="fr-FR" dirty="0" smtClean="0">
                <a:solidFill>
                  <a:srgbClr val="008000"/>
                </a:solidFill>
              </a:rPr>
              <a:t>(</a:t>
            </a:r>
            <a:r>
              <a:rPr lang="fr-FR" i="1" dirty="0" err="1" smtClean="0">
                <a:solidFill>
                  <a:srgbClr val="008000"/>
                </a:solidFill>
              </a:rPr>
              <a:t>Symphonia</a:t>
            </a:r>
            <a:r>
              <a:rPr lang="fr-FR" dirty="0" smtClean="0">
                <a:solidFill>
                  <a:srgbClr val="008000"/>
                </a:solidFill>
              </a:rPr>
              <a:t>)(</a:t>
            </a:r>
            <a:r>
              <a:rPr lang="fr-FR" i="1" dirty="0" err="1">
                <a:solidFill>
                  <a:srgbClr val="008000"/>
                </a:solidFill>
              </a:rPr>
              <a:t>Clusiaceae</a:t>
            </a:r>
            <a:r>
              <a:rPr lang="fr-FR" dirty="0" smtClean="0">
                <a:solidFill>
                  <a:srgbClr val="008000"/>
                </a:solidFill>
              </a:rPr>
              <a:t>)</a:t>
            </a:r>
            <a:endParaRPr lang="fr-FR" dirty="0">
              <a:solidFill>
                <a:srgbClr val="008000"/>
              </a:solidFill>
            </a:endParaRPr>
          </a:p>
        </p:txBody>
      </p:sp>
      <p:sp>
        <p:nvSpPr>
          <p:cNvPr id="6" name="ZoneTexte 5"/>
          <p:cNvSpPr txBox="1"/>
          <p:nvPr/>
        </p:nvSpPr>
        <p:spPr>
          <a:xfrm>
            <a:off x="9244653" y="3933412"/>
            <a:ext cx="2760681" cy="276999"/>
          </a:xfrm>
          <a:prstGeom prst="rect">
            <a:avLst/>
          </a:prstGeom>
          <a:noFill/>
        </p:spPr>
        <p:txBody>
          <a:bodyPr wrap="square" rtlCol="0">
            <a:spAutoFit/>
          </a:bodyPr>
          <a:lstStyle/>
          <a:p>
            <a:pPr algn="ctr"/>
            <a:r>
              <a:rPr lang="fr-FR" sz="1200" dirty="0" smtClean="0">
                <a:solidFill>
                  <a:srgbClr val="008000"/>
                </a:solidFill>
              </a:rPr>
              <a:t>© Photo génération </a:t>
            </a:r>
            <a:r>
              <a:rPr lang="fr-FR" sz="1200" dirty="0" err="1" smtClean="0">
                <a:solidFill>
                  <a:srgbClr val="008000"/>
                </a:solidFill>
              </a:rPr>
              <a:t>masoala</a:t>
            </a:r>
            <a:r>
              <a:rPr lang="fr-FR" sz="1200" dirty="0" smtClean="0">
                <a:solidFill>
                  <a:srgbClr val="008000"/>
                </a:solidFill>
              </a:rPr>
              <a:t>.</a:t>
            </a:r>
            <a:endParaRPr lang="fr-FR" sz="1200" dirty="0">
              <a:solidFill>
                <a:srgbClr val="00800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7834" y="123412"/>
            <a:ext cx="2857500" cy="3810000"/>
          </a:xfrm>
          <a:prstGeom prst="rect">
            <a:avLst/>
          </a:prstGeom>
        </p:spPr>
      </p:pic>
      <p:sp>
        <p:nvSpPr>
          <p:cNvPr id="8" name="ZoneTexte 7"/>
          <p:cNvSpPr txBox="1"/>
          <p:nvPr/>
        </p:nvSpPr>
        <p:spPr>
          <a:xfrm>
            <a:off x="211141" y="1289280"/>
            <a:ext cx="8936693" cy="3970318"/>
          </a:xfrm>
          <a:prstGeom prst="rect">
            <a:avLst/>
          </a:prstGeom>
          <a:noFill/>
        </p:spPr>
        <p:txBody>
          <a:bodyPr wrap="square" rtlCol="0">
            <a:spAutoFit/>
          </a:bodyPr>
          <a:lstStyle/>
          <a:p>
            <a:pPr algn="just"/>
            <a:r>
              <a:rPr lang="fr-FR" dirty="0" smtClean="0">
                <a:solidFill>
                  <a:srgbClr val="008000"/>
                </a:solidFill>
              </a:rPr>
              <a:t>A) Le</a:t>
            </a:r>
            <a:r>
              <a:rPr lang="fr-FR" dirty="0">
                <a:solidFill>
                  <a:srgbClr val="008000"/>
                </a:solidFill>
              </a:rPr>
              <a:t> </a:t>
            </a:r>
            <a:r>
              <a:rPr lang="fr-FR" b="1" dirty="0" err="1">
                <a:solidFill>
                  <a:srgbClr val="008000"/>
                </a:solidFill>
              </a:rPr>
              <a:t>manil</a:t>
            </a:r>
            <a:r>
              <a:rPr lang="fr-FR" dirty="0">
                <a:solidFill>
                  <a:srgbClr val="008000"/>
                </a:solidFill>
              </a:rPr>
              <a:t> ou </a:t>
            </a:r>
            <a:r>
              <a:rPr lang="fr-FR" b="1" dirty="0" err="1">
                <a:solidFill>
                  <a:srgbClr val="008000"/>
                </a:solidFill>
              </a:rPr>
              <a:t>manil</a:t>
            </a:r>
            <a:r>
              <a:rPr lang="fr-FR" b="1" dirty="0">
                <a:solidFill>
                  <a:srgbClr val="008000"/>
                </a:solidFill>
              </a:rPr>
              <a:t> marécage</a:t>
            </a:r>
            <a:r>
              <a:rPr lang="fr-FR" dirty="0">
                <a:solidFill>
                  <a:srgbClr val="008000"/>
                </a:solidFill>
              </a:rPr>
              <a:t>, </a:t>
            </a:r>
            <a:r>
              <a:rPr lang="fr-FR" i="1" dirty="0" err="1">
                <a:solidFill>
                  <a:srgbClr val="008000"/>
                </a:solidFill>
              </a:rPr>
              <a:t>Symphonia</a:t>
            </a:r>
            <a:r>
              <a:rPr lang="fr-FR" i="1" dirty="0">
                <a:solidFill>
                  <a:srgbClr val="008000"/>
                </a:solidFill>
              </a:rPr>
              <a:t> </a:t>
            </a:r>
            <a:r>
              <a:rPr lang="fr-FR" i="1" dirty="0" err="1">
                <a:solidFill>
                  <a:srgbClr val="008000"/>
                </a:solidFill>
              </a:rPr>
              <a:t>globulifera</a:t>
            </a:r>
            <a:r>
              <a:rPr lang="fr-FR" dirty="0">
                <a:solidFill>
                  <a:srgbClr val="008000"/>
                </a:solidFill>
              </a:rPr>
              <a:t>, est un arbre tropical de la famille des </a:t>
            </a:r>
            <a:r>
              <a:rPr lang="fr-FR" i="1" dirty="0" err="1" smtClean="0">
                <a:solidFill>
                  <a:srgbClr val="008000"/>
                </a:solidFill>
                <a:hlinkClick r:id="rId3" tooltip="Clusiaceae"/>
              </a:rPr>
              <a:t>Clusiaceae</a:t>
            </a:r>
            <a:r>
              <a:rPr lang="fr-FR" dirty="0" smtClean="0">
                <a:solidFill>
                  <a:srgbClr val="008000"/>
                </a:solidFill>
              </a:rPr>
              <a:t>. Il </a:t>
            </a:r>
            <a:r>
              <a:rPr lang="fr-FR" dirty="0">
                <a:solidFill>
                  <a:srgbClr val="008000"/>
                </a:solidFill>
              </a:rPr>
              <a:t>ne faut pas le confondre avec le </a:t>
            </a:r>
            <a:r>
              <a:rPr lang="fr-FR" dirty="0" err="1">
                <a:solidFill>
                  <a:srgbClr val="008000"/>
                </a:solidFill>
                <a:hlinkClick r:id="rId4" tooltip="Manil montagne"/>
              </a:rPr>
              <a:t>Manil</a:t>
            </a:r>
            <a:r>
              <a:rPr lang="fr-FR" dirty="0">
                <a:solidFill>
                  <a:srgbClr val="008000"/>
                </a:solidFill>
                <a:hlinkClick r:id="rId4" tooltip="Manil montagne"/>
              </a:rPr>
              <a:t> montagne</a:t>
            </a:r>
            <a:r>
              <a:rPr lang="fr-FR" dirty="0">
                <a:solidFill>
                  <a:srgbClr val="008000"/>
                </a:solidFill>
              </a:rPr>
              <a:t>, </a:t>
            </a:r>
            <a:r>
              <a:rPr lang="fr-FR" i="1" dirty="0" err="1">
                <a:solidFill>
                  <a:srgbClr val="008000"/>
                </a:solidFill>
              </a:rPr>
              <a:t>Moronobea</a:t>
            </a:r>
            <a:r>
              <a:rPr lang="fr-FR" i="1" dirty="0">
                <a:solidFill>
                  <a:srgbClr val="008000"/>
                </a:solidFill>
              </a:rPr>
              <a:t> </a:t>
            </a:r>
            <a:r>
              <a:rPr lang="fr-FR" i="1" dirty="0" err="1">
                <a:solidFill>
                  <a:srgbClr val="008000"/>
                </a:solidFill>
              </a:rPr>
              <a:t>coccinea</a:t>
            </a:r>
            <a:r>
              <a:rPr lang="fr-FR" dirty="0">
                <a:solidFill>
                  <a:srgbClr val="008000"/>
                </a:solidFill>
              </a:rPr>
              <a:t>.</a:t>
            </a:r>
          </a:p>
          <a:p>
            <a:pPr algn="just"/>
            <a:r>
              <a:rPr lang="fr-FR" sz="1200" dirty="0">
                <a:solidFill>
                  <a:srgbClr val="008000"/>
                </a:solidFill>
              </a:rPr>
              <a:t>Il se rencontre en </a:t>
            </a:r>
            <a:r>
              <a:rPr lang="fr-FR" sz="1200" dirty="0">
                <a:solidFill>
                  <a:srgbClr val="008000"/>
                </a:solidFill>
                <a:hlinkClick r:id="rId5" tooltip="Afrique"/>
              </a:rPr>
              <a:t>Afrique</a:t>
            </a:r>
            <a:r>
              <a:rPr lang="fr-FR" sz="1200" dirty="0">
                <a:solidFill>
                  <a:srgbClr val="008000"/>
                </a:solidFill>
              </a:rPr>
              <a:t>, en </a:t>
            </a:r>
            <a:r>
              <a:rPr lang="fr-FR" sz="1200" dirty="0">
                <a:solidFill>
                  <a:srgbClr val="008000"/>
                </a:solidFill>
                <a:hlinkClick r:id="rId6" tooltip="Amérique du Sud"/>
              </a:rPr>
              <a:t>Amérique du Sud</a:t>
            </a:r>
            <a:r>
              <a:rPr lang="fr-FR" sz="1200" dirty="0">
                <a:solidFill>
                  <a:srgbClr val="008000"/>
                </a:solidFill>
              </a:rPr>
              <a:t> et dans les </a:t>
            </a:r>
            <a:r>
              <a:rPr lang="fr-FR" sz="1200" dirty="0">
                <a:solidFill>
                  <a:srgbClr val="008000"/>
                </a:solidFill>
                <a:hlinkClick r:id="rId7" tooltip="Caraïbes"/>
              </a:rPr>
              <a:t>Caraïbes</a:t>
            </a:r>
            <a:r>
              <a:rPr lang="fr-FR" sz="1200" dirty="0" smtClean="0">
                <a:solidFill>
                  <a:srgbClr val="008000"/>
                </a:solidFill>
              </a:rPr>
              <a:t>. Cette </a:t>
            </a:r>
            <a:r>
              <a:rPr lang="fr-FR" sz="1200" dirty="0">
                <a:solidFill>
                  <a:srgbClr val="008000"/>
                </a:solidFill>
              </a:rPr>
              <a:t>espèce est présente en peuplement dans les terrains marécageux. C'est une essence de lumière à régénération </a:t>
            </a:r>
            <a:r>
              <a:rPr lang="fr-FR" sz="1200" dirty="0" smtClean="0">
                <a:solidFill>
                  <a:srgbClr val="008000"/>
                </a:solidFill>
              </a:rPr>
              <a:t>abondante.  Source </a:t>
            </a:r>
            <a:r>
              <a:rPr lang="fr-FR" sz="1200" dirty="0">
                <a:solidFill>
                  <a:srgbClr val="008000"/>
                </a:solidFill>
              </a:rPr>
              <a:t>: </a:t>
            </a:r>
            <a:r>
              <a:rPr lang="fr-FR" sz="1200" dirty="0">
                <a:solidFill>
                  <a:srgbClr val="008000"/>
                </a:solidFill>
                <a:hlinkClick r:id="rId8"/>
              </a:rPr>
              <a:t>https://</a:t>
            </a:r>
            <a:r>
              <a:rPr lang="fr-FR" sz="1200" dirty="0" smtClean="0">
                <a:solidFill>
                  <a:srgbClr val="008000"/>
                </a:solidFill>
                <a:hlinkClick r:id="rId8"/>
              </a:rPr>
              <a:t>fr.wikipedia.org/wiki/Symphonia_globulifera</a:t>
            </a:r>
            <a:r>
              <a:rPr lang="fr-FR" sz="1200" dirty="0" smtClean="0">
                <a:solidFill>
                  <a:srgbClr val="008000"/>
                </a:solidFill>
              </a:rPr>
              <a:t> </a:t>
            </a:r>
          </a:p>
          <a:p>
            <a:pPr algn="just"/>
            <a:r>
              <a:rPr lang="fr-FR" sz="1200" dirty="0" smtClean="0">
                <a:solidFill>
                  <a:srgbClr val="008000"/>
                </a:solidFill>
              </a:rPr>
              <a:t>B) Le </a:t>
            </a:r>
            <a:r>
              <a:rPr lang="fr-FR" sz="1200" b="1" i="1" dirty="0" err="1" smtClean="0">
                <a:solidFill>
                  <a:srgbClr val="008000"/>
                </a:solidFill>
              </a:rPr>
              <a:t>Symphonia</a:t>
            </a:r>
            <a:r>
              <a:rPr lang="fr-FR" sz="1200" b="1" i="1" dirty="0" smtClean="0">
                <a:solidFill>
                  <a:srgbClr val="008000"/>
                </a:solidFill>
              </a:rPr>
              <a:t> </a:t>
            </a:r>
            <a:r>
              <a:rPr lang="fr-FR" sz="1200" b="1" i="1" dirty="0" err="1">
                <a:solidFill>
                  <a:srgbClr val="008000"/>
                </a:solidFill>
              </a:rPr>
              <a:t>louvelii</a:t>
            </a:r>
            <a:r>
              <a:rPr lang="fr-FR" sz="1200" b="1" i="1" dirty="0">
                <a:solidFill>
                  <a:srgbClr val="008000"/>
                </a:solidFill>
              </a:rPr>
              <a:t> </a:t>
            </a:r>
            <a:r>
              <a:rPr lang="fr-FR" sz="1200" dirty="0">
                <a:solidFill>
                  <a:srgbClr val="008000"/>
                </a:solidFill>
              </a:rPr>
              <a:t>est endémique du nord et de l'est de Madagascar. Usages L'huile des graines, le fruit, le bois et l'exsudat de </a:t>
            </a:r>
            <a:r>
              <a:rPr lang="fr-FR" sz="1200" dirty="0" err="1">
                <a:solidFill>
                  <a:srgbClr val="008000"/>
                </a:solidFill>
              </a:rPr>
              <a:t>Symphonia</a:t>
            </a:r>
            <a:r>
              <a:rPr lang="fr-FR" sz="1200" dirty="0">
                <a:solidFill>
                  <a:srgbClr val="008000"/>
                </a:solidFill>
              </a:rPr>
              <a:t> </a:t>
            </a:r>
            <a:r>
              <a:rPr lang="fr-FR" sz="1200" dirty="0" err="1" smtClean="0">
                <a:solidFill>
                  <a:srgbClr val="008000"/>
                </a:solidFill>
              </a:rPr>
              <a:t>louvelii</a:t>
            </a:r>
            <a:r>
              <a:rPr lang="fr-FR" sz="1200" dirty="0" smtClean="0">
                <a:solidFill>
                  <a:srgbClr val="008000"/>
                </a:solidFill>
              </a:rPr>
              <a:t>. Source : </a:t>
            </a:r>
            <a:r>
              <a:rPr lang="fr-FR" sz="1200" dirty="0" err="1" smtClean="0">
                <a:solidFill>
                  <a:srgbClr val="008000"/>
                </a:solidFill>
              </a:rPr>
              <a:t>Prota</a:t>
            </a:r>
            <a:r>
              <a:rPr lang="fr-FR" sz="1200" dirty="0" smtClean="0">
                <a:solidFill>
                  <a:srgbClr val="008000"/>
                </a:solidFill>
              </a:rPr>
              <a:t> base. </a:t>
            </a:r>
            <a:r>
              <a:rPr lang="fr-FR" sz="1200" dirty="0" smtClean="0">
                <a:solidFill>
                  <a:srgbClr val="008000"/>
                </a:solidFill>
                <a:hlinkClick r:id="rId9"/>
              </a:rPr>
              <a:t>http://</a:t>
            </a:r>
            <a:r>
              <a:rPr lang="fr-FR" sz="1200" dirty="0" smtClean="0">
                <a:hlinkClick r:id="rId9"/>
              </a:rPr>
              <a:t>database.prota.org/PROTAhtml/</a:t>
            </a:r>
            <a:r>
              <a:rPr lang="fr-FR" sz="1200" b="1" dirty="0" smtClean="0">
                <a:hlinkClick r:id="rId9"/>
              </a:rPr>
              <a:t>Symphonia</a:t>
            </a:r>
            <a:r>
              <a:rPr lang="fr-FR" sz="1200" dirty="0" smtClean="0">
                <a:hlinkClick r:id="rId9"/>
              </a:rPr>
              <a:t>%20louvelii_Fr.htm</a:t>
            </a:r>
            <a:r>
              <a:rPr lang="fr-FR" sz="1200" dirty="0" smtClean="0"/>
              <a:t>  </a:t>
            </a:r>
          </a:p>
          <a:p>
            <a:pPr algn="just"/>
            <a:r>
              <a:rPr lang="fr-FR" sz="1200" dirty="0">
                <a:solidFill>
                  <a:srgbClr val="008000"/>
                </a:solidFill>
              </a:rPr>
              <a:t>Le bois de cœur des espèces malgaches de </a:t>
            </a:r>
            <a:r>
              <a:rPr lang="fr-FR" sz="1200" i="1" dirty="0" err="1">
                <a:solidFill>
                  <a:srgbClr val="008000"/>
                </a:solidFill>
              </a:rPr>
              <a:t>Symphonia</a:t>
            </a:r>
            <a:r>
              <a:rPr lang="fr-FR" sz="1200" dirty="0">
                <a:solidFill>
                  <a:srgbClr val="008000"/>
                </a:solidFill>
              </a:rPr>
              <a:t> (appelé “</a:t>
            </a:r>
            <a:r>
              <a:rPr lang="fr-FR" sz="1200" b="1" dirty="0" err="1">
                <a:solidFill>
                  <a:srgbClr val="008000"/>
                </a:solidFill>
              </a:rPr>
              <a:t>kijy</a:t>
            </a:r>
            <a:r>
              <a:rPr lang="fr-FR" sz="1200" dirty="0">
                <a:solidFill>
                  <a:srgbClr val="008000"/>
                </a:solidFill>
              </a:rPr>
              <a:t>”) est brun chamois avec des nuances de jaune ou orange, et se distingue nettement de l’aubier</a:t>
            </a:r>
            <a:r>
              <a:rPr lang="fr-FR" sz="1200" dirty="0" smtClean="0">
                <a:solidFill>
                  <a:srgbClr val="008000"/>
                </a:solidFill>
              </a:rPr>
              <a:t>. Construction </a:t>
            </a:r>
            <a:r>
              <a:rPr lang="fr-FR" sz="1200" dirty="0">
                <a:solidFill>
                  <a:srgbClr val="008000"/>
                </a:solidFill>
              </a:rPr>
              <a:t>navale, huile. L’huile des graines, le fruit, le bois et l’exsudat de </a:t>
            </a:r>
            <a:r>
              <a:rPr lang="fr-FR" sz="1200" dirty="0" err="1">
                <a:solidFill>
                  <a:srgbClr val="008000"/>
                </a:solidFill>
              </a:rPr>
              <a:t>Symphonia</a:t>
            </a:r>
            <a:r>
              <a:rPr lang="fr-FR" sz="1200" dirty="0">
                <a:solidFill>
                  <a:srgbClr val="008000"/>
                </a:solidFill>
              </a:rPr>
              <a:t> </a:t>
            </a:r>
            <a:r>
              <a:rPr lang="fr-FR" sz="1200" dirty="0" err="1">
                <a:solidFill>
                  <a:srgbClr val="008000"/>
                </a:solidFill>
              </a:rPr>
              <a:t>louvelii</a:t>
            </a:r>
            <a:r>
              <a:rPr lang="fr-FR" sz="1200" dirty="0">
                <a:solidFill>
                  <a:srgbClr val="008000"/>
                </a:solidFill>
              </a:rPr>
              <a:t>, localement appelé “</a:t>
            </a:r>
            <a:r>
              <a:rPr lang="fr-FR" sz="1200" dirty="0" err="1">
                <a:solidFill>
                  <a:srgbClr val="008000"/>
                </a:solidFill>
              </a:rPr>
              <a:t>kizavahy</a:t>
            </a:r>
            <a:r>
              <a:rPr lang="fr-FR" sz="1200" dirty="0">
                <a:solidFill>
                  <a:srgbClr val="008000"/>
                </a:solidFill>
              </a:rPr>
              <a:t>”, et de plusieurs autres espèces de </a:t>
            </a:r>
            <a:r>
              <a:rPr lang="fr-FR" sz="1200" dirty="0" err="1">
                <a:solidFill>
                  <a:srgbClr val="008000"/>
                </a:solidFill>
              </a:rPr>
              <a:t>Symphonia</a:t>
            </a:r>
            <a:r>
              <a:rPr lang="fr-FR" sz="1200" dirty="0">
                <a:solidFill>
                  <a:srgbClr val="008000"/>
                </a:solidFill>
              </a:rPr>
              <a:t> sont utilisés à Madagascar. Les graines sont récoltées pour leur </a:t>
            </a:r>
            <a:r>
              <a:rPr lang="fr-FR" sz="1200" dirty="0">
                <a:solidFill>
                  <a:srgbClr val="FF0000"/>
                </a:solidFill>
              </a:rPr>
              <a:t>huile, qui n’est pas comestible</a:t>
            </a:r>
            <a:r>
              <a:rPr lang="fr-FR" sz="1200" dirty="0">
                <a:solidFill>
                  <a:srgbClr val="008000"/>
                </a:solidFill>
              </a:rPr>
              <a:t>, mais qu’on utilise pour les cheveux et le corps et dans les produits pharmaceutiques. </a:t>
            </a:r>
            <a:r>
              <a:rPr lang="fr-FR" sz="1200" b="1" dirty="0">
                <a:solidFill>
                  <a:srgbClr val="008000"/>
                </a:solidFill>
              </a:rPr>
              <a:t>La pulpe du fruit est comestible et on la fait souvent fermenter pour la transformer en boisson distillée</a:t>
            </a:r>
            <a:r>
              <a:rPr lang="fr-FR" sz="1200" dirty="0">
                <a:solidFill>
                  <a:srgbClr val="008000"/>
                </a:solidFill>
              </a:rPr>
              <a:t>. Les fruits sont parfois proposés à la vente sur les marchés de villages. </a:t>
            </a:r>
            <a:r>
              <a:rPr lang="fr-FR" sz="1200" dirty="0" smtClean="0">
                <a:solidFill>
                  <a:srgbClr val="008000"/>
                </a:solidFill>
              </a:rPr>
              <a:t>Le </a:t>
            </a:r>
            <a:r>
              <a:rPr lang="fr-FR" sz="1200" dirty="0">
                <a:solidFill>
                  <a:srgbClr val="008000"/>
                </a:solidFill>
              </a:rPr>
              <a:t>bois est apprécié pour les meubles, l’ébénisterie, la menuiserie et la construction de bateaux, mais il convient aussi aux constructions intérieures, à la parqueterie, aux cageots, aux caisses et aux ustensiles, ainsi que comme bois de feu. L’exsudat obtenu par incision de l’écorce est utilisé pour calfater les bateaux et réparer les manches d’outils. En médecine traditionnelle, on s’en sert en fumigation pour prévenir toutes sortes de maladies, notamment la variole, et en usage externe, il s’applique sur les tumeurs, les écorchures et la gale. Avec les rameaux de plusieurs espèces de </a:t>
            </a:r>
            <a:r>
              <a:rPr lang="fr-FR" sz="1200" dirty="0" err="1">
                <a:solidFill>
                  <a:srgbClr val="008000"/>
                </a:solidFill>
              </a:rPr>
              <a:t>Symphonia</a:t>
            </a:r>
            <a:r>
              <a:rPr lang="fr-FR" sz="1200" dirty="0">
                <a:solidFill>
                  <a:srgbClr val="008000"/>
                </a:solidFill>
              </a:rPr>
              <a:t>, on fabrique des couronnes qui se portent sur la tête pendant les cérémonies et les fêtes</a:t>
            </a:r>
            <a:r>
              <a:rPr lang="fr-FR" sz="1200" dirty="0" smtClean="0">
                <a:solidFill>
                  <a:srgbClr val="008000"/>
                </a:solidFill>
              </a:rPr>
              <a:t>. </a:t>
            </a:r>
            <a:r>
              <a:rPr lang="fr-FR" sz="1200" dirty="0">
                <a:solidFill>
                  <a:srgbClr val="008000"/>
                </a:solidFill>
              </a:rPr>
              <a:t>Les graines de </a:t>
            </a:r>
            <a:r>
              <a:rPr lang="fr-FR" sz="1200" i="1" dirty="0" err="1">
                <a:solidFill>
                  <a:srgbClr val="008000"/>
                </a:solidFill>
              </a:rPr>
              <a:t>Symphonia</a:t>
            </a:r>
            <a:r>
              <a:rPr lang="fr-FR" sz="1200" i="1" dirty="0">
                <a:solidFill>
                  <a:srgbClr val="008000"/>
                </a:solidFill>
              </a:rPr>
              <a:t> </a:t>
            </a:r>
            <a:r>
              <a:rPr lang="fr-FR" sz="1200" i="1" dirty="0" err="1">
                <a:solidFill>
                  <a:srgbClr val="008000"/>
                </a:solidFill>
              </a:rPr>
              <a:t>louvelii</a:t>
            </a:r>
            <a:r>
              <a:rPr lang="fr-FR" sz="1200" dirty="0">
                <a:solidFill>
                  <a:srgbClr val="008000"/>
                </a:solidFill>
              </a:rPr>
              <a:t> produisent environ 40% d’huile. Le point de fusion de l’huile est de 15–16°C. Elle contient environ 65% d’acides gras insaturés, principalement de l’acide oléique. Elle convient à la fabrication de savon et de bougies. L’exsudat jaune d’or de l’écorce vire rapidement au brun à l’exposition. Il contient des </a:t>
            </a:r>
            <a:r>
              <a:rPr lang="fr-FR" sz="1200" dirty="0" err="1">
                <a:solidFill>
                  <a:srgbClr val="008000"/>
                </a:solidFill>
              </a:rPr>
              <a:t>xanthones</a:t>
            </a:r>
            <a:r>
              <a:rPr lang="fr-FR" sz="1200" dirty="0">
                <a:solidFill>
                  <a:srgbClr val="008000"/>
                </a:solidFill>
              </a:rPr>
              <a:t> et aurait dit-on des effets anticancéreux.</a:t>
            </a:r>
          </a:p>
          <a:p>
            <a:pPr algn="just"/>
            <a:endParaRPr lang="fr-FR" sz="1200" dirty="0">
              <a:solidFill>
                <a:srgbClr val="008000"/>
              </a:solidFill>
            </a:endParaRPr>
          </a:p>
        </p:txBody>
      </p:sp>
      <p:pic>
        <p:nvPicPr>
          <p:cNvPr id="11" name="Imag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53956" y="5051652"/>
            <a:ext cx="2193878" cy="1643291"/>
          </a:xfrm>
          <a:prstGeom prst="rect">
            <a:avLst/>
          </a:prstGeom>
        </p:spPr>
      </p:pic>
      <p:pic>
        <p:nvPicPr>
          <p:cNvPr id="12" name="Imag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71147" y="5019330"/>
            <a:ext cx="1905813" cy="1594660"/>
          </a:xfrm>
          <a:prstGeom prst="rect">
            <a:avLst/>
          </a:prstGeom>
        </p:spPr>
      </p:pic>
      <p:pic>
        <p:nvPicPr>
          <p:cNvPr id="13" name="Imag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24830" y="4889957"/>
            <a:ext cx="2600325" cy="1762125"/>
          </a:xfrm>
          <a:prstGeom prst="rect">
            <a:avLst/>
          </a:prstGeom>
        </p:spPr>
      </p:pic>
      <p:pic>
        <p:nvPicPr>
          <p:cNvPr id="14" name="Image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6211" y="4968803"/>
            <a:ext cx="2301522" cy="1726141"/>
          </a:xfrm>
          <a:prstGeom prst="rect">
            <a:avLst/>
          </a:prstGeom>
        </p:spPr>
      </p:pic>
      <p:sp>
        <p:nvSpPr>
          <p:cNvPr id="15" name="Rectangle 14"/>
          <p:cNvSpPr/>
          <p:nvPr/>
        </p:nvSpPr>
        <p:spPr>
          <a:xfrm>
            <a:off x="5378973" y="6397454"/>
            <a:ext cx="1574983" cy="276999"/>
          </a:xfrm>
          <a:prstGeom prst="rect">
            <a:avLst/>
          </a:prstGeom>
        </p:spPr>
        <p:txBody>
          <a:bodyPr wrap="none">
            <a:spAutoFit/>
          </a:bodyPr>
          <a:lstStyle/>
          <a:p>
            <a:pPr algn="ctr"/>
            <a:r>
              <a:rPr lang="fr-FR" sz="1200" i="1" dirty="0" err="1">
                <a:solidFill>
                  <a:srgbClr val="008000"/>
                </a:solidFill>
              </a:rPr>
              <a:t>Symphonia</a:t>
            </a:r>
            <a:r>
              <a:rPr lang="fr-FR" sz="1200" i="1" dirty="0">
                <a:solidFill>
                  <a:srgbClr val="008000"/>
                </a:solidFill>
              </a:rPr>
              <a:t> </a:t>
            </a:r>
            <a:r>
              <a:rPr lang="fr-FR" sz="1200" i="1" dirty="0" err="1">
                <a:solidFill>
                  <a:srgbClr val="008000"/>
                </a:solidFill>
              </a:rPr>
              <a:t>globulifera</a:t>
            </a:r>
            <a:endParaRPr lang="fr-FR" sz="1200" i="1" dirty="0">
              <a:solidFill>
                <a:srgbClr val="008000"/>
              </a:solidFill>
            </a:endParaRPr>
          </a:p>
        </p:txBody>
      </p:sp>
      <p:pic>
        <p:nvPicPr>
          <p:cNvPr id="17" name="Imag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45488" y="5102751"/>
            <a:ext cx="2125659" cy="1592192"/>
          </a:xfrm>
          <a:prstGeom prst="rect">
            <a:avLst/>
          </a:prstGeom>
        </p:spPr>
      </p:pic>
      <p:sp>
        <p:nvSpPr>
          <p:cNvPr id="16" name="Rectangle 15"/>
          <p:cNvSpPr>
            <a:spLocks noChangeArrowheads="1"/>
          </p:cNvSpPr>
          <p:nvPr/>
        </p:nvSpPr>
        <p:spPr bwMode="auto">
          <a:xfrm>
            <a:off x="7824132" y="11937"/>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0" b="1">
                <a:solidFill>
                  <a:srgbClr val="008000"/>
                </a:solidFill>
              </a:rPr>
              <a:t>U</a:t>
            </a:r>
          </a:p>
        </p:txBody>
      </p:sp>
    </p:spTree>
    <p:extLst>
      <p:ext uri="{BB962C8B-B14F-4D97-AF65-F5344CB8AC3E}">
        <p14:creationId xmlns:p14="http://schemas.microsoft.com/office/powerpoint/2010/main" val="376692781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383823" y="181284"/>
            <a:ext cx="663222" cy="320675"/>
          </a:xfrm>
        </p:spPr>
        <p:txBody>
          <a:bodyPr/>
          <a:lstStyle/>
          <a:p>
            <a:fld id="{814B13E8-1059-4FEE-952E-0153852B3488}" type="slidenum">
              <a:rPr lang="fr-FR" smtClean="0"/>
              <a:t>71</a:t>
            </a:fld>
            <a:endParaRPr lang="fr-FR" dirty="0"/>
          </a:p>
        </p:txBody>
      </p:sp>
      <p:sp>
        <p:nvSpPr>
          <p:cNvPr id="4" name="Rectangle 3"/>
          <p:cNvSpPr/>
          <p:nvPr/>
        </p:nvSpPr>
        <p:spPr>
          <a:xfrm>
            <a:off x="211141" y="550616"/>
            <a:ext cx="3375348" cy="369332"/>
          </a:xfrm>
          <a:prstGeom prst="rect">
            <a:avLst/>
          </a:prstGeom>
        </p:spPr>
        <p:txBody>
          <a:bodyPr wrap="none">
            <a:spAutoFit/>
          </a:bodyPr>
          <a:lstStyle/>
          <a:p>
            <a:r>
              <a:rPr lang="fr-FR" dirty="0">
                <a:solidFill>
                  <a:srgbClr val="008000"/>
                </a:solidFill>
              </a:rPr>
              <a:t>2. </a:t>
            </a:r>
            <a:r>
              <a:rPr lang="fr-FR" b="1" dirty="0">
                <a:solidFill>
                  <a:srgbClr val="008000"/>
                </a:solidFill>
              </a:rPr>
              <a:t>Essences forestières à reboiser </a:t>
            </a:r>
            <a:endParaRPr lang="fr-FR" b="1" dirty="0"/>
          </a:p>
        </p:txBody>
      </p:sp>
      <p:sp>
        <p:nvSpPr>
          <p:cNvPr id="5" name="ZoneTexte 4"/>
          <p:cNvSpPr txBox="1"/>
          <p:nvPr/>
        </p:nvSpPr>
        <p:spPr>
          <a:xfrm>
            <a:off x="4043941"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6" name="Rectangle 5"/>
          <p:cNvSpPr/>
          <p:nvPr/>
        </p:nvSpPr>
        <p:spPr>
          <a:xfrm>
            <a:off x="211141" y="919948"/>
            <a:ext cx="6096000" cy="369332"/>
          </a:xfrm>
          <a:prstGeom prst="rect">
            <a:avLst/>
          </a:prstGeom>
        </p:spPr>
        <p:txBody>
          <a:bodyPr>
            <a:spAutoFit/>
          </a:bodyPr>
          <a:lstStyle/>
          <a:p>
            <a:r>
              <a:rPr lang="fr-FR" dirty="0" smtClean="0">
                <a:solidFill>
                  <a:srgbClr val="008000"/>
                </a:solidFill>
              </a:rPr>
              <a:t>2.9) </a:t>
            </a:r>
            <a:r>
              <a:rPr lang="fr-FR" b="1" dirty="0" err="1" smtClean="0">
                <a:solidFill>
                  <a:srgbClr val="008000"/>
                </a:solidFill>
              </a:rPr>
              <a:t>Azina</a:t>
            </a:r>
            <a:r>
              <a:rPr lang="fr-FR" dirty="0" smtClean="0">
                <a:solidFill>
                  <a:srgbClr val="008000"/>
                </a:solidFill>
              </a:rPr>
              <a:t> ou </a:t>
            </a:r>
            <a:r>
              <a:rPr lang="fr-FR" b="1" dirty="0" err="1">
                <a:solidFill>
                  <a:srgbClr val="008000"/>
                </a:solidFill>
              </a:rPr>
              <a:t>kijy</a:t>
            </a:r>
            <a:r>
              <a:rPr lang="fr-FR" dirty="0" smtClean="0">
                <a:solidFill>
                  <a:srgbClr val="008000"/>
                </a:solidFill>
              </a:rPr>
              <a:t> (</a:t>
            </a:r>
            <a:r>
              <a:rPr lang="fr-FR" i="1" dirty="0" err="1" smtClean="0">
                <a:solidFill>
                  <a:srgbClr val="008000"/>
                </a:solidFill>
              </a:rPr>
              <a:t>Symphonia</a:t>
            </a:r>
            <a:r>
              <a:rPr lang="fr-FR" dirty="0" smtClean="0">
                <a:solidFill>
                  <a:srgbClr val="008000"/>
                </a:solidFill>
              </a:rPr>
              <a:t>)(</a:t>
            </a:r>
            <a:r>
              <a:rPr lang="fr-FR" i="1" dirty="0" err="1">
                <a:solidFill>
                  <a:srgbClr val="008000"/>
                </a:solidFill>
              </a:rPr>
              <a:t>Clusiaceae</a:t>
            </a:r>
            <a:r>
              <a:rPr lang="fr-FR" dirty="0" smtClean="0">
                <a:solidFill>
                  <a:srgbClr val="008000"/>
                </a:solidFill>
              </a:rPr>
              <a:t>) (suite et fin)</a:t>
            </a:r>
            <a:endParaRPr lang="fr-FR" dirty="0">
              <a:solidFill>
                <a:srgbClr val="00800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6188" y="365950"/>
            <a:ext cx="2233838" cy="2966995"/>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8091" y="4242592"/>
            <a:ext cx="2613198" cy="1742132"/>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141" y="4281882"/>
            <a:ext cx="1952195" cy="2596609"/>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141" y="1477971"/>
            <a:ext cx="2266950" cy="2019300"/>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7870" y="3844924"/>
            <a:ext cx="2619375" cy="1743075"/>
          </a:xfrm>
          <a:prstGeom prst="rect">
            <a:avLst/>
          </a:prstGeom>
        </p:spPr>
      </p:pic>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5517" y="995892"/>
            <a:ext cx="3031004" cy="2270327"/>
          </a:xfrm>
          <a:prstGeom prst="rect">
            <a:avLst/>
          </a:prstGeom>
        </p:spPr>
      </p:pic>
      <p:pic>
        <p:nvPicPr>
          <p:cNvPr id="13" name="Imag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29491" y="1532669"/>
            <a:ext cx="2628900" cy="1733550"/>
          </a:xfrm>
          <a:prstGeom prst="rect">
            <a:avLst/>
          </a:prstGeom>
        </p:spPr>
      </p:pic>
      <p:sp>
        <p:nvSpPr>
          <p:cNvPr id="15" name="ZoneTexte 14"/>
          <p:cNvSpPr txBox="1"/>
          <p:nvPr/>
        </p:nvSpPr>
        <p:spPr>
          <a:xfrm>
            <a:off x="-48533" y="3557987"/>
            <a:ext cx="2778024" cy="646331"/>
          </a:xfrm>
          <a:prstGeom prst="rect">
            <a:avLst/>
          </a:prstGeom>
          <a:noFill/>
        </p:spPr>
        <p:txBody>
          <a:bodyPr wrap="square" rtlCol="0">
            <a:spAutoFit/>
          </a:bodyPr>
          <a:lstStyle/>
          <a:p>
            <a:pPr algn="ctr"/>
            <a:r>
              <a:rPr lang="de-DE" sz="1200" dirty="0">
                <a:solidFill>
                  <a:srgbClr val="008000"/>
                </a:solidFill>
              </a:rPr>
              <a:t>G.E. </a:t>
            </a:r>
            <a:r>
              <a:rPr lang="de-DE" sz="1200" u="sng" dirty="0">
                <a:solidFill>
                  <a:srgbClr val="008000"/>
                </a:solidFill>
                <a:hlinkClick r:id="rId9"/>
              </a:rPr>
              <a:t>Schatz 2366</a:t>
            </a:r>
            <a:r>
              <a:rPr lang="de-DE" sz="1200" dirty="0">
                <a:solidFill>
                  <a:srgbClr val="008000"/>
                </a:solidFill>
              </a:rPr>
              <a:t>, 1998).</a:t>
            </a:r>
          </a:p>
          <a:p>
            <a:pPr algn="ctr"/>
            <a:r>
              <a:rPr lang="de-DE" sz="1200" u="sng" dirty="0" smtClean="0">
                <a:solidFill>
                  <a:srgbClr val="008000"/>
                </a:solidFill>
                <a:hlinkClick r:id="rId10"/>
              </a:rPr>
              <a:t>www.mobot.org/MOBOT/Madagasc/clusia.html</a:t>
            </a:r>
            <a:endParaRPr lang="de-DE" sz="1200" dirty="0">
              <a:solidFill>
                <a:srgbClr val="008000"/>
              </a:solidFill>
            </a:endParaRPr>
          </a:p>
        </p:txBody>
      </p:sp>
      <p:sp>
        <p:nvSpPr>
          <p:cNvPr id="16" name="ZoneTexte 15"/>
          <p:cNvSpPr txBox="1"/>
          <p:nvPr/>
        </p:nvSpPr>
        <p:spPr>
          <a:xfrm>
            <a:off x="2729491" y="3305465"/>
            <a:ext cx="2628900" cy="646331"/>
          </a:xfrm>
          <a:prstGeom prst="rect">
            <a:avLst/>
          </a:prstGeom>
          <a:noFill/>
        </p:spPr>
        <p:txBody>
          <a:bodyPr wrap="square" rtlCol="0">
            <a:spAutoFit/>
          </a:bodyPr>
          <a:lstStyle/>
          <a:p>
            <a:pPr algn="ctr"/>
            <a:r>
              <a:rPr lang="en-US" sz="1200" dirty="0" err="1" smtClean="0">
                <a:solidFill>
                  <a:srgbClr val="008000"/>
                </a:solidFill>
              </a:rPr>
              <a:t>Photographié</a:t>
            </a:r>
            <a:r>
              <a:rPr lang="en-US" sz="1200" dirty="0" smtClean="0">
                <a:solidFill>
                  <a:srgbClr val="008000"/>
                </a:solidFill>
              </a:rPr>
              <a:t> par:</a:t>
            </a:r>
            <a:r>
              <a:rPr lang="en-US" sz="1200" dirty="0">
                <a:solidFill>
                  <a:srgbClr val="008000"/>
                </a:solidFill>
              </a:rPr>
              <a:t> </a:t>
            </a:r>
            <a:r>
              <a:rPr lang="en-US" sz="1200" dirty="0">
                <a:solidFill>
                  <a:srgbClr val="008000"/>
                </a:solidFill>
                <a:hlinkClick r:id="rId11"/>
              </a:rPr>
              <a:t>George E. </a:t>
            </a:r>
            <a:r>
              <a:rPr lang="en-US" sz="1200" dirty="0" smtClean="0">
                <a:solidFill>
                  <a:srgbClr val="008000"/>
                </a:solidFill>
                <a:hlinkClick r:id="rId11"/>
              </a:rPr>
              <a:t>Schatz</a:t>
            </a:r>
            <a:r>
              <a:rPr lang="en-US" sz="1200" dirty="0">
                <a:solidFill>
                  <a:srgbClr val="008000"/>
                </a:solidFill>
              </a:rPr>
              <a:t>, </a:t>
            </a:r>
            <a:r>
              <a:rPr lang="en-US" sz="1200" dirty="0">
                <a:solidFill>
                  <a:srgbClr val="008000"/>
                </a:solidFill>
                <a:hlinkClick r:id="rId12"/>
              </a:rPr>
              <a:t>http://</a:t>
            </a:r>
            <a:r>
              <a:rPr lang="en-US" sz="1200" dirty="0" smtClean="0">
                <a:solidFill>
                  <a:srgbClr val="008000"/>
                </a:solidFill>
                <a:hlinkClick r:id="rId12"/>
              </a:rPr>
              <a:t>tropical.theferns.info/image.php?id=Symphonia+louvelii</a:t>
            </a:r>
            <a:r>
              <a:rPr lang="en-US" sz="1200" dirty="0" smtClean="0">
                <a:solidFill>
                  <a:srgbClr val="008000"/>
                </a:solidFill>
              </a:rPr>
              <a:t>  </a:t>
            </a:r>
            <a:endParaRPr lang="fr-FR" sz="1200" dirty="0">
              <a:solidFill>
                <a:srgbClr val="008000"/>
              </a:solidFill>
            </a:endParaRPr>
          </a:p>
        </p:txBody>
      </p:sp>
      <p:sp>
        <p:nvSpPr>
          <p:cNvPr id="17" name="ZoneTexte 16"/>
          <p:cNvSpPr txBox="1"/>
          <p:nvPr/>
        </p:nvSpPr>
        <p:spPr>
          <a:xfrm>
            <a:off x="8929511" y="5587999"/>
            <a:ext cx="3262489" cy="646331"/>
          </a:xfrm>
          <a:prstGeom prst="rect">
            <a:avLst/>
          </a:prstGeom>
          <a:noFill/>
        </p:spPr>
        <p:txBody>
          <a:bodyPr wrap="square" rtlCol="0">
            <a:spAutoFit/>
          </a:bodyPr>
          <a:lstStyle/>
          <a:p>
            <a:pPr algn="ctr"/>
            <a:r>
              <a:rPr lang="fr-FR" sz="1200" dirty="0" err="1">
                <a:solidFill>
                  <a:srgbClr val="008000"/>
                </a:solidFill>
              </a:rPr>
              <a:t>Photograph</a:t>
            </a:r>
            <a:r>
              <a:rPr lang="fr-FR" sz="1200" dirty="0">
                <a:solidFill>
                  <a:srgbClr val="008000"/>
                </a:solidFill>
              </a:rPr>
              <a:t> by: </a:t>
            </a:r>
            <a:r>
              <a:rPr lang="fr-FR" sz="1200" dirty="0">
                <a:solidFill>
                  <a:srgbClr val="008000"/>
                </a:solidFill>
                <a:hlinkClick r:id="rId13"/>
              </a:rPr>
              <a:t>Martin </a:t>
            </a:r>
            <a:r>
              <a:rPr lang="fr-FR" sz="1200" dirty="0" smtClean="0">
                <a:solidFill>
                  <a:srgbClr val="008000"/>
                </a:solidFill>
                <a:hlinkClick r:id="rId13"/>
              </a:rPr>
              <a:t>Callmander</a:t>
            </a:r>
            <a:r>
              <a:rPr lang="fr-FR" sz="1200" dirty="0" smtClean="0">
                <a:solidFill>
                  <a:srgbClr val="008000"/>
                </a:solidFill>
              </a:rPr>
              <a:t>, </a:t>
            </a:r>
            <a:r>
              <a:rPr lang="en-US" sz="1200" dirty="0">
                <a:solidFill>
                  <a:srgbClr val="008000"/>
                </a:solidFill>
                <a:hlinkClick r:id="rId12"/>
              </a:rPr>
              <a:t>http://tropical.theferns.info/image.php?id=Symphonia+louvelii</a:t>
            </a:r>
            <a:r>
              <a:rPr lang="en-US" sz="1200" dirty="0">
                <a:solidFill>
                  <a:srgbClr val="008000"/>
                </a:solidFill>
              </a:rPr>
              <a:t>  </a:t>
            </a:r>
            <a:endParaRPr lang="fr-FR" sz="1200" dirty="0">
              <a:solidFill>
                <a:srgbClr val="008000"/>
              </a:solidFill>
            </a:endParaRPr>
          </a:p>
        </p:txBody>
      </p:sp>
      <p:sp>
        <p:nvSpPr>
          <p:cNvPr id="18" name="ZoneTexte 17"/>
          <p:cNvSpPr txBox="1"/>
          <p:nvPr/>
        </p:nvSpPr>
        <p:spPr>
          <a:xfrm>
            <a:off x="5807392" y="3266219"/>
            <a:ext cx="2864733" cy="1015663"/>
          </a:xfrm>
          <a:prstGeom prst="rect">
            <a:avLst/>
          </a:prstGeom>
          <a:noFill/>
        </p:spPr>
        <p:txBody>
          <a:bodyPr wrap="square" rtlCol="0">
            <a:spAutoFit/>
          </a:bodyPr>
          <a:lstStyle/>
          <a:p>
            <a:pPr algn="ctr"/>
            <a:r>
              <a:rPr lang="fr-FR" sz="1200" dirty="0">
                <a:solidFill>
                  <a:srgbClr val="008000"/>
                </a:solidFill>
              </a:rPr>
              <a:t>Fruits - noter la résine jaune sur le dessus </a:t>
            </a:r>
            <a:r>
              <a:rPr lang="fr-FR" sz="1200" dirty="0" smtClean="0">
                <a:solidFill>
                  <a:srgbClr val="008000"/>
                </a:solidFill>
              </a:rPr>
              <a:t>du fruit, à droite. Photographié par :</a:t>
            </a:r>
            <a:r>
              <a:rPr lang="fr-FR" sz="1200" dirty="0">
                <a:solidFill>
                  <a:srgbClr val="008000"/>
                </a:solidFill>
              </a:rPr>
              <a:t> </a:t>
            </a:r>
            <a:r>
              <a:rPr lang="fr-FR" sz="1200" dirty="0" err="1">
                <a:hlinkClick r:id="rId14"/>
              </a:rPr>
              <a:t>Aina</a:t>
            </a:r>
            <a:r>
              <a:rPr lang="fr-FR" sz="1200" dirty="0">
                <a:hlinkClick r:id="rId14"/>
              </a:rPr>
              <a:t> </a:t>
            </a:r>
            <a:r>
              <a:rPr lang="fr-FR" sz="1200" dirty="0" err="1">
                <a:hlinkClick r:id="rId14"/>
              </a:rPr>
              <a:t>Razanatsima</a:t>
            </a:r>
            <a:r>
              <a:rPr lang="fr-FR" sz="1200" dirty="0" smtClean="0">
                <a:solidFill>
                  <a:srgbClr val="008000"/>
                </a:solidFill>
              </a:rPr>
              <a:t>, </a:t>
            </a:r>
            <a:r>
              <a:rPr lang="en-US" sz="1200" dirty="0">
                <a:solidFill>
                  <a:srgbClr val="008000"/>
                </a:solidFill>
                <a:hlinkClick r:id="rId12"/>
              </a:rPr>
              <a:t>http://tropical.theferns.info/image.php?id=Symphonia+louvelii</a:t>
            </a:r>
            <a:r>
              <a:rPr lang="en-US" sz="1200" dirty="0">
                <a:solidFill>
                  <a:srgbClr val="008000"/>
                </a:solidFill>
              </a:rPr>
              <a:t>  </a:t>
            </a:r>
            <a:endParaRPr lang="fr-FR" sz="1200" dirty="0">
              <a:solidFill>
                <a:srgbClr val="008000"/>
              </a:solidFill>
            </a:endParaRPr>
          </a:p>
        </p:txBody>
      </p:sp>
    </p:spTree>
    <p:extLst>
      <p:ext uri="{BB962C8B-B14F-4D97-AF65-F5344CB8AC3E}">
        <p14:creationId xmlns:p14="http://schemas.microsoft.com/office/powerpoint/2010/main" val="57632647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11141" y="181284"/>
            <a:ext cx="671456" cy="363706"/>
          </a:xfrm>
        </p:spPr>
        <p:txBody>
          <a:bodyPr/>
          <a:lstStyle/>
          <a:p>
            <a:fld id="{814B13E8-1059-4FEE-952E-0153852B3488}" type="slidenum">
              <a:rPr lang="fr-FR" smtClean="0"/>
              <a:t>72</a:t>
            </a:fld>
            <a:endParaRPr lang="fr-FR"/>
          </a:p>
        </p:txBody>
      </p:sp>
      <p:sp>
        <p:nvSpPr>
          <p:cNvPr id="3" name="Rectangle 2"/>
          <p:cNvSpPr/>
          <p:nvPr/>
        </p:nvSpPr>
        <p:spPr>
          <a:xfrm>
            <a:off x="211141" y="550616"/>
            <a:ext cx="3375348" cy="369332"/>
          </a:xfrm>
          <a:prstGeom prst="rect">
            <a:avLst/>
          </a:prstGeom>
        </p:spPr>
        <p:txBody>
          <a:bodyPr wrap="none">
            <a:spAutoFit/>
          </a:bodyPr>
          <a:lstStyle/>
          <a:p>
            <a:r>
              <a:rPr lang="fr-FR" dirty="0">
                <a:solidFill>
                  <a:srgbClr val="008000"/>
                </a:solidFill>
              </a:rPr>
              <a:t>2. </a:t>
            </a:r>
            <a:r>
              <a:rPr lang="fr-FR" b="1" dirty="0">
                <a:solidFill>
                  <a:srgbClr val="008000"/>
                </a:solidFill>
              </a:rPr>
              <a:t>Essences forestières à reboiser </a:t>
            </a:r>
            <a:endParaRPr lang="fr-FR" b="1" dirty="0"/>
          </a:p>
        </p:txBody>
      </p:sp>
      <p:sp>
        <p:nvSpPr>
          <p:cNvPr id="4" name="ZoneTexte 3"/>
          <p:cNvSpPr txBox="1"/>
          <p:nvPr/>
        </p:nvSpPr>
        <p:spPr>
          <a:xfrm>
            <a:off x="4043941"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5" name="Rectangle 4"/>
          <p:cNvSpPr/>
          <p:nvPr/>
        </p:nvSpPr>
        <p:spPr>
          <a:xfrm>
            <a:off x="211141" y="919949"/>
            <a:ext cx="8390992" cy="369332"/>
          </a:xfrm>
          <a:prstGeom prst="rect">
            <a:avLst/>
          </a:prstGeom>
        </p:spPr>
        <p:txBody>
          <a:bodyPr wrap="square">
            <a:spAutoFit/>
          </a:bodyPr>
          <a:lstStyle/>
          <a:p>
            <a:r>
              <a:rPr lang="fr-FR" dirty="0" smtClean="0">
                <a:solidFill>
                  <a:srgbClr val="008000"/>
                </a:solidFill>
              </a:rPr>
              <a:t>2.10) </a:t>
            </a:r>
            <a:r>
              <a:rPr lang="fr-FR" b="1" dirty="0" err="1" smtClean="0">
                <a:solidFill>
                  <a:srgbClr val="008000"/>
                </a:solidFill>
              </a:rPr>
              <a:t>Tavolo</a:t>
            </a:r>
            <a:r>
              <a:rPr lang="fr-FR" dirty="0" smtClean="0">
                <a:solidFill>
                  <a:srgbClr val="008000"/>
                </a:solidFill>
              </a:rPr>
              <a:t> ou</a:t>
            </a:r>
            <a:r>
              <a:rPr lang="fr-FR" b="1" dirty="0" smtClean="0">
                <a:solidFill>
                  <a:srgbClr val="008000"/>
                </a:solidFill>
              </a:rPr>
              <a:t> </a:t>
            </a:r>
            <a:r>
              <a:rPr lang="fr-FR" b="1" dirty="0" err="1" smtClean="0">
                <a:solidFill>
                  <a:srgbClr val="008000"/>
                </a:solidFill>
              </a:rPr>
              <a:t>Ravensara</a:t>
            </a:r>
            <a:r>
              <a:rPr lang="fr-FR" dirty="0" smtClean="0">
                <a:solidFill>
                  <a:srgbClr val="008000"/>
                </a:solidFill>
              </a:rPr>
              <a:t> (</a:t>
            </a:r>
            <a:r>
              <a:rPr lang="fr-FR" i="1" dirty="0" err="1">
                <a:solidFill>
                  <a:srgbClr val="008000"/>
                </a:solidFill>
              </a:rPr>
              <a:t>Ravensara</a:t>
            </a:r>
            <a:r>
              <a:rPr lang="fr-FR" i="1" dirty="0">
                <a:solidFill>
                  <a:srgbClr val="008000"/>
                </a:solidFill>
              </a:rPr>
              <a:t> </a:t>
            </a:r>
            <a:r>
              <a:rPr lang="fr-FR" i="1" dirty="0" err="1" smtClean="0">
                <a:solidFill>
                  <a:srgbClr val="008000"/>
                </a:solidFill>
              </a:rPr>
              <a:t>acuminata</a:t>
            </a:r>
            <a:r>
              <a:rPr lang="fr-FR" dirty="0" smtClean="0">
                <a:solidFill>
                  <a:srgbClr val="008000"/>
                </a:solidFill>
              </a:rPr>
              <a:t> ou </a:t>
            </a:r>
            <a:r>
              <a:rPr lang="fr-FR" i="1" dirty="0" smtClean="0">
                <a:solidFill>
                  <a:srgbClr val="008000"/>
                </a:solidFill>
              </a:rPr>
              <a:t>R. </a:t>
            </a:r>
            <a:r>
              <a:rPr lang="fr-FR" i="1" dirty="0" err="1" smtClean="0">
                <a:solidFill>
                  <a:srgbClr val="008000"/>
                </a:solidFill>
              </a:rPr>
              <a:t>aromatica</a:t>
            </a:r>
            <a:r>
              <a:rPr lang="fr-FR" dirty="0" smtClean="0">
                <a:solidFill>
                  <a:srgbClr val="008000"/>
                </a:solidFill>
              </a:rPr>
              <a:t>) </a:t>
            </a:r>
            <a:r>
              <a:rPr lang="fr-FR" dirty="0">
                <a:solidFill>
                  <a:srgbClr val="008000"/>
                </a:solidFill>
              </a:rPr>
              <a:t>(</a:t>
            </a:r>
            <a:r>
              <a:rPr lang="fr-FR" i="1" dirty="0" err="1">
                <a:solidFill>
                  <a:srgbClr val="008000"/>
                </a:solidFill>
              </a:rPr>
              <a:t>Lauraceae</a:t>
            </a:r>
            <a:r>
              <a:rPr lang="fr-FR" dirty="0" smtClean="0">
                <a:solidFill>
                  <a:srgbClr val="008000"/>
                </a:solidFill>
              </a:rPr>
              <a:t>)</a:t>
            </a:r>
            <a:endParaRPr lang="fr-FR" dirty="0">
              <a:solidFill>
                <a:srgbClr val="008000"/>
              </a:solidFill>
            </a:endParaRPr>
          </a:p>
        </p:txBody>
      </p:sp>
      <p:sp>
        <p:nvSpPr>
          <p:cNvPr id="6" name="ZoneTexte 5"/>
          <p:cNvSpPr txBox="1"/>
          <p:nvPr/>
        </p:nvSpPr>
        <p:spPr>
          <a:xfrm>
            <a:off x="9004151" y="4206240"/>
            <a:ext cx="2760681" cy="276999"/>
          </a:xfrm>
          <a:prstGeom prst="rect">
            <a:avLst/>
          </a:prstGeom>
          <a:noFill/>
        </p:spPr>
        <p:txBody>
          <a:bodyPr wrap="square" rtlCol="0">
            <a:spAutoFit/>
          </a:bodyPr>
          <a:lstStyle/>
          <a:p>
            <a:pPr algn="ctr"/>
            <a:r>
              <a:rPr lang="fr-FR" sz="1200" dirty="0" smtClean="0">
                <a:solidFill>
                  <a:srgbClr val="008000"/>
                </a:solidFill>
              </a:rPr>
              <a:t>© Photo génération </a:t>
            </a:r>
            <a:r>
              <a:rPr lang="fr-FR" sz="1200" dirty="0" err="1" smtClean="0">
                <a:solidFill>
                  <a:srgbClr val="008000"/>
                </a:solidFill>
              </a:rPr>
              <a:t>masoala</a:t>
            </a:r>
            <a:r>
              <a:rPr lang="fr-FR" sz="1200" dirty="0" smtClean="0">
                <a:solidFill>
                  <a:srgbClr val="008000"/>
                </a:solidFill>
              </a:rPr>
              <a:t>.</a:t>
            </a:r>
            <a:endParaRPr lang="fr-FR" sz="1200" dirty="0">
              <a:solidFill>
                <a:srgbClr val="00800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7332" y="396240"/>
            <a:ext cx="2857500" cy="3810000"/>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5101" y="4913219"/>
            <a:ext cx="2466975" cy="1847850"/>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0694" y="5583219"/>
            <a:ext cx="1556205" cy="1167154"/>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2637" y="5103719"/>
            <a:ext cx="1657350" cy="1657350"/>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5725" y="4782749"/>
            <a:ext cx="1495425" cy="1943100"/>
          </a:xfrm>
          <a:prstGeom prst="rect">
            <a:avLst/>
          </a:prstGeom>
        </p:spPr>
      </p:pic>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1073" y="4844376"/>
            <a:ext cx="2466975" cy="1847850"/>
          </a:xfrm>
          <a:prstGeom prst="rect">
            <a:avLst/>
          </a:prstGeom>
        </p:spPr>
      </p:pic>
      <p:sp>
        <p:nvSpPr>
          <p:cNvPr id="13" name="ZoneTexte 12"/>
          <p:cNvSpPr txBox="1"/>
          <p:nvPr/>
        </p:nvSpPr>
        <p:spPr>
          <a:xfrm>
            <a:off x="211141" y="1399822"/>
            <a:ext cx="8582903" cy="3139321"/>
          </a:xfrm>
          <a:prstGeom prst="rect">
            <a:avLst/>
          </a:prstGeom>
          <a:noFill/>
        </p:spPr>
        <p:txBody>
          <a:bodyPr wrap="square" rtlCol="0">
            <a:spAutoFit/>
          </a:bodyPr>
          <a:lstStyle/>
          <a:p>
            <a:pPr algn="just"/>
            <a:r>
              <a:rPr lang="fr-FR" sz="1200" dirty="0">
                <a:solidFill>
                  <a:srgbClr val="008000"/>
                </a:solidFill>
              </a:rPr>
              <a:t>En raison de la proximité de leurs noms malgaches, ce </a:t>
            </a:r>
            <a:r>
              <a:rPr lang="fr-FR" sz="1200" i="1" dirty="0" err="1">
                <a:solidFill>
                  <a:srgbClr val="008000"/>
                </a:solidFill>
              </a:rPr>
              <a:t>Ravensara</a:t>
            </a:r>
            <a:r>
              <a:rPr lang="fr-FR" sz="1200" dirty="0">
                <a:solidFill>
                  <a:srgbClr val="008000"/>
                </a:solidFill>
              </a:rPr>
              <a:t> est fréquemment confondu avec une autre lauracée acclimatée sur cette ile et communément appelée </a:t>
            </a:r>
            <a:r>
              <a:rPr lang="fr-FR" sz="1200" dirty="0" err="1">
                <a:solidFill>
                  <a:srgbClr val="008000"/>
                </a:solidFill>
              </a:rPr>
              <a:t>Ravintsara</a:t>
            </a:r>
            <a:r>
              <a:rPr lang="fr-FR" sz="1200" dirty="0">
                <a:solidFill>
                  <a:srgbClr val="008000"/>
                </a:solidFill>
              </a:rPr>
              <a:t>, le </a:t>
            </a:r>
            <a:r>
              <a:rPr lang="fr-FR" sz="1200" dirty="0">
                <a:solidFill>
                  <a:srgbClr val="008000"/>
                </a:solidFill>
                <a:hlinkClick r:id="rId8" tooltip="Camphrier"/>
              </a:rPr>
              <a:t>camphrier</a:t>
            </a:r>
            <a:r>
              <a:rPr lang="fr-FR" sz="1200" dirty="0">
                <a:solidFill>
                  <a:srgbClr val="008000"/>
                </a:solidFill>
              </a:rPr>
              <a:t> de Chine (</a:t>
            </a:r>
            <a:r>
              <a:rPr lang="fr-FR" sz="1200" i="1" dirty="0" err="1">
                <a:solidFill>
                  <a:srgbClr val="008000"/>
                </a:solidFill>
              </a:rPr>
              <a:t>Cinnamomum</a:t>
            </a:r>
            <a:r>
              <a:rPr lang="fr-FR" sz="1200" i="1" dirty="0">
                <a:solidFill>
                  <a:srgbClr val="008000"/>
                </a:solidFill>
              </a:rPr>
              <a:t> </a:t>
            </a:r>
            <a:r>
              <a:rPr lang="fr-FR" sz="1200" i="1" dirty="0" err="1">
                <a:solidFill>
                  <a:srgbClr val="008000"/>
                </a:solidFill>
              </a:rPr>
              <a:t>camphora</a:t>
            </a:r>
            <a:r>
              <a:rPr lang="fr-FR" sz="1200" dirty="0">
                <a:solidFill>
                  <a:srgbClr val="008000"/>
                </a:solidFill>
              </a:rPr>
              <a:t>), qui fournit aussi une </a:t>
            </a:r>
            <a:r>
              <a:rPr lang="fr-FR" sz="1200" dirty="0">
                <a:solidFill>
                  <a:srgbClr val="008000"/>
                </a:solidFill>
                <a:hlinkClick r:id="rId9" tooltip="Huile essentielle"/>
              </a:rPr>
              <a:t>huile essentielle</a:t>
            </a:r>
            <a:r>
              <a:rPr lang="fr-FR" sz="1200" baseline="30000" dirty="0">
                <a:solidFill>
                  <a:srgbClr val="008000"/>
                </a:solidFill>
                <a:hlinkClick r:id="rId10"/>
              </a:rPr>
              <a:t>2</a:t>
            </a:r>
            <a:r>
              <a:rPr lang="fr-FR" sz="1200" dirty="0">
                <a:solidFill>
                  <a:srgbClr val="008000"/>
                </a:solidFill>
              </a:rPr>
              <a:t>. Le camphrier de Chine ou du Japon contient du </a:t>
            </a:r>
            <a:r>
              <a:rPr lang="fr-FR" sz="1200" dirty="0">
                <a:solidFill>
                  <a:srgbClr val="008000"/>
                </a:solidFill>
                <a:hlinkClick r:id="rId11" tooltip="Camphre"/>
              </a:rPr>
              <a:t>camphre</a:t>
            </a:r>
            <a:r>
              <a:rPr lang="fr-FR" sz="1200" dirty="0">
                <a:solidFill>
                  <a:srgbClr val="008000"/>
                </a:solidFill>
              </a:rPr>
              <a:t> alors que celui de Madagascar en contient très peu</a:t>
            </a:r>
            <a:r>
              <a:rPr lang="fr-FR" sz="1200" dirty="0" smtClean="0">
                <a:solidFill>
                  <a:srgbClr val="008000"/>
                </a:solidFill>
              </a:rPr>
              <a:t>.</a:t>
            </a:r>
          </a:p>
          <a:p>
            <a:pPr algn="just"/>
            <a:r>
              <a:rPr lang="fr-FR" sz="1200" dirty="0">
                <a:solidFill>
                  <a:srgbClr val="008000"/>
                </a:solidFill>
              </a:rPr>
              <a:t>C’est un arbre touffu à l'écorce rougeâtre, de 18 à 20 m de haut, qui pousse à l'état sauvage dans les forêts tropicales humides</a:t>
            </a:r>
            <a:r>
              <a:rPr lang="fr-FR" sz="1200" baseline="30000" dirty="0">
                <a:solidFill>
                  <a:srgbClr val="008000"/>
                </a:solidFill>
                <a:hlinkClick r:id="rId12"/>
              </a:rPr>
              <a:t>3</a:t>
            </a:r>
            <a:r>
              <a:rPr lang="fr-FR" sz="1200" dirty="0">
                <a:solidFill>
                  <a:srgbClr val="008000"/>
                </a:solidFill>
              </a:rPr>
              <a:t>; ses feuilles sont glabres, alternes, coriaces ou rigides-coriaces, elliptiques ou </a:t>
            </a:r>
            <a:r>
              <a:rPr lang="fr-FR" sz="1200" dirty="0" err="1">
                <a:solidFill>
                  <a:srgbClr val="008000"/>
                </a:solidFill>
              </a:rPr>
              <a:t>obovales</a:t>
            </a:r>
            <a:r>
              <a:rPr lang="fr-FR" sz="1200" dirty="0">
                <a:solidFill>
                  <a:srgbClr val="008000"/>
                </a:solidFill>
              </a:rPr>
              <a:t>-elliptiques ; leur face supérieure est verte, brillante, lisse ; la fleur verte campanulée-</a:t>
            </a:r>
            <a:r>
              <a:rPr lang="fr-FR" sz="1200" dirty="0" err="1">
                <a:solidFill>
                  <a:srgbClr val="008000"/>
                </a:solidFill>
              </a:rPr>
              <a:t>uréolée</a:t>
            </a:r>
            <a:r>
              <a:rPr lang="fr-FR" sz="1200" dirty="0">
                <a:solidFill>
                  <a:srgbClr val="008000"/>
                </a:solidFill>
              </a:rPr>
              <a:t>, de 2 à 3,5 mm de long sur 2 à 2,5 mm de diamètre ; la floraison a lieu de novembre à </a:t>
            </a:r>
            <a:r>
              <a:rPr lang="fr-FR" sz="1200" dirty="0" err="1">
                <a:solidFill>
                  <a:srgbClr val="008000"/>
                </a:solidFill>
              </a:rPr>
              <a:t>janvierles</a:t>
            </a:r>
            <a:r>
              <a:rPr lang="fr-FR" sz="1200" dirty="0">
                <a:solidFill>
                  <a:srgbClr val="008000"/>
                </a:solidFill>
              </a:rPr>
              <a:t> fruits sont </a:t>
            </a:r>
            <a:r>
              <a:rPr lang="fr-FR" sz="1200" dirty="0" err="1">
                <a:solidFill>
                  <a:srgbClr val="008000"/>
                </a:solidFill>
              </a:rPr>
              <a:t>subglobulés</a:t>
            </a:r>
            <a:r>
              <a:rPr lang="fr-FR" sz="1200" dirty="0">
                <a:solidFill>
                  <a:srgbClr val="008000"/>
                </a:solidFill>
              </a:rPr>
              <a:t>, atteignant un diamètre de 2,5 cm ou plus, assez lisses. Les fruits ont une odeur très </a:t>
            </a:r>
            <a:r>
              <a:rPr lang="fr-FR" sz="1200" dirty="0" smtClean="0">
                <a:solidFill>
                  <a:srgbClr val="008000"/>
                </a:solidFill>
              </a:rPr>
              <a:t>aromatique.</a:t>
            </a:r>
          </a:p>
          <a:p>
            <a:pPr algn="just"/>
            <a:r>
              <a:rPr lang="fr-FR" sz="1200" dirty="0">
                <a:solidFill>
                  <a:srgbClr val="008000"/>
                </a:solidFill>
              </a:rPr>
              <a:t>Pour éviter la </a:t>
            </a:r>
            <a:r>
              <a:rPr lang="fr-FR" sz="1200" dirty="0">
                <a:solidFill>
                  <a:srgbClr val="008000"/>
                </a:solidFill>
                <a:hlinkClick r:id="rId13" tooltip="Déforestation"/>
              </a:rPr>
              <a:t>déforestation</a:t>
            </a:r>
            <a:r>
              <a:rPr lang="fr-FR" sz="1200" dirty="0">
                <a:solidFill>
                  <a:srgbClr val="008000"/>
                </a:solidFill>
              </a:rPr>
              <a:t> liée à l'exploitation industrielle du </a:t>
            </a:r>
            <a:r>
              <a:rPr lang="fr-FR" sz="1200" dirty="0" err="1">
                <a:solidFill>
                  <a:srgbClr val="008000"/>
                </a:solidFill>
              </a:rPr>
              <a:t>ravensare</a:t>
            </a:r>
            <a:r>
              <a:rPr lang="fr-FR" sz="1200" dirty="0">
                <a:solidFill>
                  <a:srgbClr val="008000"/>
                </a:solidFill>
              </a:rPr>
              <a:t>, il est conseillé de ne pas favoriser l’</a:t>
            </a:r>
            <a:r>
              <a:rPr lang="fr-FR" sz="1200" dirty="0">
                <a:solidFill>
                  <a:srgbClr val="008000"/>
                </a:solidFill>
                <a:hlinkClick r:id="rId14" tooltip="Enfleurage"/>
              </a:rPr>
              <a:t>extraction</a:t>
            </a:r>
            <a:r>
              <a:rPr lang="fr-FR" sz="1200" dirty="0">
                <a:solidFill>
                  <a:srgbClr val="008000"/>
                </a:solidFill>
              </a:rPr>
              <a:t> de l'écorce de cet arbre pour fabriquer l'huile essentielle de </a:t>
            </a:r>
            <a:r>
              <a:rPr lang="fr-FR" sz="1200" i="1" dirty="0" err="1">
                <a:solidFill>
                  <a:srgbClr val="008000"/>
                </a:solidFill>
              </a:rPr>
              <a:t>Ravensara</a:t>
            </a:r>
            <a:r>
              <a:rPr lang="fr-FR" sz="1200" i="1" dirty="0">
                <a:solidFill>
                  <a:srgbClr val="008000"/>
                </a:solidFill>
              </a:rPr>
              <a:t> </a:t>
            </a:r>
            <a:r>
              <a:rPr lang="fr-FR" sz="1200" i="1" dirty="0" err="1">
                <a:solidFill>
                  <a:srgbClr val="008000"/>
                </a:solidFill>
              </a:rPr>
              <a:t>aromatica</a:t>
            </a:r>
            <a:r>
              <a:rPr lang="fr-FR" sz="1200" dirty="0">
                <a:solidFill>
                  <a:srgbClr val="008000"/>
                </a:solidFill>
              </a:rPr>
              <a:t>. Les propriétés de cette huile essentielle peuvent être apportées par d'autres huiles</a:t>
            </a:r>
            <a:r>
              <a:rPr lang="fr-FR" sz="1200" dirty="0" smtClean="0">
                <a:solidFill>
                  <a:srgbClr val="008000"/>
                </a:solidFill>
              </a:rPr>
              <a:t>.</a:t>
            </a:r>
          </a:p>
          <a:p>
            <a:r>
              <a:rPr lang="fr-FR" sz="1200" dirty="0">
                <a:solidFill>
                  <a:srgbClr val="008000"/>
                </a:solidFill>
              </a:rPr>
              <a:t>L'huile essentielle </a:t>
            </a:r>
            <a:r>
              <a:rPr lang="fr-FR" sz="1200" i="1" dirty="0" err="1">
                <a:solidFill>
                  <a:srgbClr val="008000"/>
                </a:solidFill>
              </a:rPr>
              <a:t>ravensara</a:t>
            </a:r>
            <a:r>
              <a:rPr lang="fr-FR" sz="1200" i="1" dirty="0">
                <a:solidFill>
                  <a:srgbClr val="008000"/>
                </a:solidFill>
              </a:rPr>
              <a:t> </a:t>
            </a:r>
            <a:r>
              <a:rPr lang="fr-FR" sz="1200" i="1" dirty="0" err="1">
                <a:solidFill>
                  <a:srgbClr val="008000"/>
                </a:solidFill>
              </a:rPr>
              <a:t>anisata</a:t>
            </a:r>
            <a:r>
              <a:rPr lang="fr-FR" sz="1200" dirty="0">
                <a:solidFill>
                  <a:srgbClr val="008000"/>
                </a:solidFill>
              </a:rPr>
              <a:t> possède les propriétés principales suivantes :</a:t>
            </a:r>
          </a:p>
          <a:p>
            <a:pPr marL="171450" indent="-171450">
              <a:buFont typeface="Arial" panose="020B0604020202020204" pitchFamily="34" charset="0"/>
              <a:buChar char="•"/>
            </a:pPr>
            <a:r>
              <a:rPr lang="fr-FR" sz="1200" dirty="0">
                <a:solidFill>
                  <a:srgbClr val="008000"/>
                </a:solidFill>
                <a:hlinkClick r:id="rId15" tooltip="Emménagogue"/>
              </a:rPr>
              <a:t>emménagogue</a:t>
            </a:r>
            <a:endParaRPr lang="fr-FR" sz="1200" dirty="0">
              <a:solidFill>
                <a:srgbClr val="008000"/>
              </a:solidFill>
            </a:endParaRPr>
          </a:p>
          <a:p>
            <a:pPr marL="171450" indent="-171450">
              <a:buFont typeface="Arial" panose="020B0604020202020204" pitchFamily="34" charset="0"/>
              <a:buChar char="•"/>
            </a:pPr>
            <a:r>
              <a:rPr lang="fr-FR" sz="1200" dirty="0">
                <a:solidFill>
                  <a:srgbClr val="008000"/>
                </a:solidFill>
              </a:rPr>
              <a:t>antispasmodique neuromusculaire</a:t>
            </a:r>
          </a:p>
          <a:p>
            <a:pPr marL="171450" indent="-171450">
              <a:buFont typeface="Arial" panose="020B0604020202020204" pitchFamily="34" charset="0"/>
              <a:buChar char="•"/>
            </a:pPr>
            <a:r>
              <a:rPr lang="fr-FR" sz="1200" dirty="0">
                <a:solidFill>
                  <a:srgbClr val="008000"/>
                </a:solidFill>
                <a:hlinkClick r:id="rId16" tooltip="Carminative"/>
              </a:rPr>
              <a:t>carminative</a:t>
            </a:r>
            <a:endParaRPr lang="fr-FR" sz="1200" dirty="0">
              <a:solidFill>
                <a:srgbClr val="008000"/>
              </a:solidFill>
            </a:endParaRPr>
          </a:p>
          <a:p>
            <a:pPr marL="171450" indent="-171450">
              <a:buFont typeface="Arial" panose="020B0604020202020204" pitchFamily="34" charset="0"/>
              <a:buChar char="•"/>
            </a:pPr>
            <a:r>
              <a:rPr lang="fr-FR" sz="1200" dirty="0">
                <a:solidFill>
                  <a:srgbClr val="008000"/>
                </a:solidFill>
                <a:hlinkClick r:id="rId17" tooltip="Cholagogue"/>
              </a:rPr>
              <a:t>cholagogue</a:t>
            </a:r>
            <a:endParaRPr lang="fr-FR" sz="1200" dirty="0">
              <a:solidFill>
                <a:srgbClr val="008000"/>
              </a:solidFill>
            </a:endParaRPr>
          </a:p>
          <a:p>
            <a:pPr algn="just"/>
            <a:r>
              <a:rPr lang="fr-FR" sz="1200" dirty="0">
                <a:solidFill>
                  <a:srgbClr val="008000"/>
                </a:solidFill>
              </a:rPr>
              <a:t>Source : </a:t>
            </a:r>
            <a:r>
              <a:rPr lang="fr-FR" sz="1200" dirty="0">
                <a:solidFill>
                  <a:srgbClr val="008000"/>
                </a:solidFill>
                <a:hlinkClick r:id="rId18"/>
              </a:rPr>
              <a:t>https://</a:t>
            </a:r>
            <a:r>
              <a:rPr lang="fr-FR" sz="1200" dirty="0" smtClean="0">
                <a:solidFill>
                  <a:srgbClr val="008000"/>
                </a:solidFill>
                <a:hlinkClick r:id="rId18"/>
              </a:rPr>
              <a:t>fr.wikipedia.org/wiki/Ravensara_aromatica</a:t>
            </a:r>
            <a:r>
              <a:rPr lang="fr-FR" sz="1200" dirty="0" smtClean="0">
                <a:solidFill>
                  <a:srgbClr val="008000"/>
                </a:solidFill>
              </a:rPr>
              <a:t> </a:t>
            </a:r>
            <a:endParaRPr lang="fr-FR" sz="1200" dirty="0">
              <a:solidFill>
                <a:srgbClr val="008000"/>
              </a:solidFill>
            </a:endParaRPr>
          </a:p>
        </p:txBody>
      </p:sp>
      <p:sp>
        <p:nvSpPr>
          <p:cNvPr id="14" name="Rectangle 15"/>
          <p:cNvSpPr>
            <a:spLocks noChangeArrowheads="1"/>
          </p:cNvSpPr>
          <p:nvPr/>
        </p:nvSpPr>
        <p:spPr bwMode="auto">
          <a:xfrm>
            <a:off x="7824132" y="11937"/>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0" b="1">
                <a:solidFill>
                  <a:srgbClr val="008000"/>
                </a:solidFill>
              </a:rPr>
              <a:t>U</a:t>
            </a:r>
          </a:p>
        </p:txBody>
      </p:sp>
    </p:spTree>
    <p:extLst>
      <p:ext uri="{BB962C8B-B14F-4D97-AF65-F5344CB8AC3E}">
        <p14:creationId xmlns:p14="http://schemas.microsoft.com/office/powerpoint/2010/main" val="140099599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11140" y="74700"/>
            <a:ext cx="392289" cy="399697"/>
          </a:xfrm>
        </p:spPr>
        <p:txBody>
          <a:bodyPr/>
          <a:lstStyle/>
          <a:p>
            <a:fld id="{814B13E8-1059-4FEE-952E-0153852B3488}" type="slidenum">
              <a:rPr lang="fr-FR" smtClean="0"/>
              <a:t>73</a:t>
            </a:fld>
            <a:endParaRPr lang="fr-FR"/>
          </a:p>
        </p:txBody>
      </p:sp>
      <p:sp>
        <p:nvSpPr>
          <p:cNvPr id="3" name="Rectangle 2"/>
          <p:cNvSpPr/>
          <p:nvPr/>
        </p:nvSpPr>
        <p:spPr>
          <a:xfrm>
            <a:off x="211141" y="550616"/>
            <a:ext cx="3375348" cy="369332"/>
          </a:xfrm>
          <a:prstGeom prst="rect">
            <a:avLst/>
          </a:prstGeom>
        </p:spPr>
        <p:txBody>
          <a:bodyPr wrap="none">
            <a:spAutoFit/>
          </a:bodyPr>
          <a:lstStyle/>
          <a:p>
            <a:r>
              <a:rPr lang="fr-FR" dirty="0">
                <a:solidFill>
                  <a:srgbClr val="008000"/>
                </a:solidFill>
              </a:rPr>
              <a:t>2. </a:t>
            </a:r>
            <a:r>
              <a:rPr lang="fr-FR" b="1" dirty="0">
                <a:solidFill>
                  <a:srgbClr val="008000"/>
                </a:solidFill>
              </a:rPr>
              <a:t>Essences forestières à reboiser </a:t>
            </a:r>
            <a:endParaRPr lang="fr-FR" b="1" dirty="0"/>
          </a:p>
        </p:txBody>
      </p:sp>
      <p:sp>
        <p:nvSpPr>
          <p:cNvPr id="4" name="ZoneTexte 3"/>
          <p:cNvSpPr txBox="1"/>
          <p:nvPr/>
        </p:nvSpPr>
        <p:spPr>
          <a:xfrm>
            <a:off x="4043941"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5" name="Rectangle 4"/>
          <p:cNvSpPr/>
          <p:nvPr/>
        </p:nvSpPr>
        <p:spPr>
          <a:xfrm>
            <a:off x="211140" y="919948"/>
            <a:ext cx="8696192" cy="369332"/>
          </a:xfrm>
          <a:prstGeom prst="rect">
            <a:avLst/>
          </a:prstGeom>
        </p:spPr>
        <p:txBody>
          <a:bodyPr wrap="square">
            <a:spAutoFit/>
          </a:bodyPr>
          <a:lstStyle/>
          <a:p>
            <a:r>
              <a:rPr lang="fr-FR" dirty="0" smtClean="0">
                <a:solidFill>
                  <a:srgbClr val="008000"/>
                </a:solidFill>
              </a:rPr>
              <a:t>2.11) </a:t>
            </a:r>
            <a:r>
              <a:rPr lang="fr-FR" b="1" dirty="0" err="1" smtClean="0">
                <a:solidFill>
                  <a:srgbClr val="008000"/>
                </a:solidFill>
              </a:rPr>
              <a:t>Mandrorofy</a:t>
            </a:r>
            <a:r>
              <a:rPr lang="fr-FR" b="1" dirty="0" smtClean="0">
                <a:solidFill>
                  <a:srgbClr val="008000"/>
                </a:solidFill>
              </a:rPr>
              <a:t> ou Copal</a:t>
            </a:r>
            <a:r>
              <a:rPr lang="fr-FR" dirty="0" smtClean="0">
                <a:solidFill>
                  <a:srgbClr val="008000"/>
                </a:solidFill>
              </a:rPr>
              <a:t> (</a:t>
            </a:r>
            <a:r>
              <a:rPr lang="fr-FR" i="1" dirty="0" err="1">
                <a:solidFill>
                  <a:srgbClr val="008000"/>
                </a:solidFill>
              </a:rPr>
              <a:t>Trachylobium</a:t>
            </a:r>
            <a:r>
              <a:rPr lang="fr-FR" i="1" dirty="0">
                <a:solidFill>
                  <a:srgbClr val="008000"/>
                </a:solidFill>
              </a:rPr>
              <a:t> </a:t>
            </a:r>
            <a:r>
              <a:rPr lang="fr-FR" i="1" dirty="0" err="1" smtClean="0">
                <a:solidFill>
                  <a:srgbClr val="008000"/>
                </a:solidFill>
              </a:rPr>
              <a:t>verrucosum</a:t>
            </a:r>
            <a:r>
              <a:rPr lang="fr-FR" dirty="0" smtClean="0">
                <a:solidFill>
                  <a:srgbClr val="008000"/>
                </a:solidFill>
              </a:rPr>
              <a:t> ou </a:t>
            </a:r>
            <a:r>
              <a:rPr lang="la-Latn" i="1" dirty="0">
                <a:solidFill>
                  <a:srgbClr val="008000"/>
                </a:solidFill>
              </a:rPr>
              <a:t>Hymenaea </a:t>
            </a:r>
            <a:r>
              <a:rPr lang="la-Latn" i="1" dirty="0" smtClean="0">
                <a:solidFill>
                  <a:srgbClr val="008000"/>
                </a:solidFill>
              </a:rPr>
              <a:t>verrucosa</a:t>
            </a:r>
            <a:r>
              <a:rPr lang="fr-FR" dirty="0" smtClean="0">
                <a:solidFill>
                  <a:srgbClr val="008000"/>
                </a:solidFill>
              </a:rPr>
              <a:t>) </a:t>
            </a:r>
            <a:r>
              <a:rPr lang="fr-FR" dirty="0">
                <a:solidFill>
                  <a:srgbClr val="008000"/>
                </a:solidFill>
              </a:rPr>
              <a:t>(</a:t>
            </a:r>
            <a:r>
              <a:rPr lang="fr-FR" i="1" dirty="0" err="1">
                <a:solidFill>
                  <a:srgbClr val="008000"/>
                </a:solidFill>
              </a:rPr>
              <a:t>Fabaceae</a:t>
            </a:r>
            <a:r>
              <a:rPr lang="fr-FR" dirty="0" smtClean="0">
                <a:solidFill>
                  <a:srgbClr val="008000"/>
                </a:solidFill>
              </a:rPr>
              <a:t>)</a:t>
            </a:r>
            <a:endParaRPr lang="fr-FR" dirty="0">
              <a:solidFill>
                <a:srgbClr val="008000"/>
              </a:solidFill>
            </a:endParaRPr>
          </a:p>
        </p:txBody>
      </p:sp>
      <p:sp>
        <p:nvSpPr>
          <p:cNvPr id="6" name="ZoneTexte 5"/>
          <p:cNvSpPr txBox="1"/>
          <p:nvPr/>
        </p:nvSpPr>
        <p:spPr>
          <a:xfrm>
            <a:off x="9502548" y="3857007"/>
            <a:ext cx="2174774" cy="276049"/>
          </a:xfrm>
          <a:prstGeom prst="rect">
            <a:avLst/>
          </a:prstGeom>
          <a:noFill/>
        </p:spPr>
        <p:txBody>
          <a:bodyPr wrap="square" rtlCol="0">
            <a:spAutoFit/>
          </a:bodyPr>
          <a:lstStyle/>
          <a:p>
            <a:pPr algn="ctr"/>
            <a:r>
              <a:rPr lang="fr-FR" sz="1200" dirty="0" smtClean="0">
                <a:solidFill>
                  <a:srgbClr val="008000"/>
                </a:solidFill>
              </a:rPr>
              <a:t>© Photo génération </a:t>
            </a:r>
            <a:r>
              <a:rPr lang="fr-FR" sz="1200" dirty="0" err="1" smtClean="0">
                <a:solidFill>
                  <a:srgbClr val="008000"/>
                </a:solidFill>
              </a:rPr>
              <a:t>masoala</a:t>
            </a:r>
            <a:r>
              <a:rPr lang="fr-FR" sz="1200" dirty="0" smtClean="0">
                <a:solidFill>
                  <a:srgbClr val="008000"/>
                </a:solidFill>
              </a:rPr>
              <a:t>.</a:t>
            </a:r>
            <a:endParaRPr lang="fr-FR" sz="1200" dirty="0">
              <a:solidFill>
                <a:srgbClr val="00800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1185" y="74700"/>
            <a:ext cx="2857500" cy="3810000"/>
          </a:xfrm>
          <a:prstGeom prst="rect">
            <a:avLst/>
          </a:prstGeom>
        </p:spPr>
      </p:pic>
      <p:sp>
        <p:nvSpPr>
          <p:cNvPr id="8" name="ZoneTexte 7"/>
          <p:cNvSpPr txBox="1"/>
          <p:nvPr/>
        </p:nvSpPr>
        <p:spPr>
          <a:xfrm>
            <a:off x="211140" y="1289280"/>
            <a:ext cx="8492593" cy="2677656"/>
          </a:xfrm>
          <a:prstGeom prst="rect">
            <a:avLst/>
          </a:prstGeom>
          <a:noFill/>
        </p:spPr>
        <p:txBody>
          <a:bodyPr wrap="square" rtlCol="0">
            <a:spAutoFit/>
          </a:bodyPr>
          <a:lstStyle/>
          <a:p>
            <a:pPr algn="just"/>
            <a:r>
              <a:rPr lang="fr-FR" dirty="0">
                <a:solidFill>
                  <a:srgbClr val="008000"/>
                </a:solidFill>
              </a:rPr>
              <a:t>C'est un grand arbre originaire des régions tropicales d'</a:t>
            </a:r>
            <a:r>
              <a:rPr lang="fr-FR" dirty="0">
                <a:solidFill>
                  <a:srgbClr val="008000"/>
                </a:solidFill>
                <a:hlinkClick r:id="rId3" tooltip="Afrique orientale"/>
              </a:rPr>
              <a:t>Afrique orientale</a:t>
            </a:r>
            <a:r>
              <a:rPr lang="fr-FR" dirty="0">
                <a:solidFill>
                  <a:srgbClr val="008000"/>
                </a:solidFill>
              </a:rPr>
              <a:t> et qui est cultivé dans de nombreuses régions du </a:t>
            </a:r>
            <a:r>
              <a:rPr lang="fr-FR" dirty="0" smtClean="0">
                <a:solidFill>
                  <a:srgbClr val="008000"/>
                </a:solidFill>
              </a:rPr>
              <a:t>monde.  </a:t>
            </a:r>
          </a:p>
          <a:p>
            <a:pPr algn="just"/>
            <a:r>
              <a:rPr lang="fr-FR" sz="1200" dirty="0">
                <a:solidFill>
                  <a:srgbClr val="008000"/>
                </a:solidFill>
              </a:rPr>
              <a:t>Le </a:t>
            </a:r>
            <a:r>
              <a:rPr lang="fr-FR" sz="1200" b="1" dirty="0">
                <a:solidFill>
                  <a:srgbClr val="008000"/>
                </a:solidFill>
              </a:rPr>
              <a:t>copal d'Afrique </a:t>
            </a:r>
            <a:r>
              <a:rPr lang="fr-FR" sz="1200" dirty="0">
                <a:solidFill>
                  <a:srgbClr val="008000"/>
                </a:solidFill>
              </a:rPr>
              <a:t>de l'Est est </a:t>
            </a:r>
            <a:r>
              <a:rPr lang="fr-FR" sz="1200" dirty="0" err="1">
                <a:solidFill>
                  <a:srgbClr val="008000"/>
                </a:solidFill>
              </a:rPr>
              <a:t>est</a:t>
            </a:r>
            <a:r>
              <a:rPr lang="fr-FR" sz="1200" dirty="0">
                <a:solidFill>
                  <a:srgbClr val="008000"/>
                </a:solidFill>
              </a:rPr>
              <a:t> un arbre à feuilles </a:t>
            </a:r>
            <a:r>
              <a:rPr lang="fr-FR" sz="1200" dirty="0" smtClean="0">
                <a:solidFill>
                  <a:srgbClr val="008000"/>
                </a:solidFill>
              </a:rPr>
              <a:t>persistantes, avec une couronne (cime) </a:t>
            </a:r>
            <a:r>
              <a:rPr lang="fr-FR" sz="1200" dirty="0">
                <a:solidFill>
                  <a:srgbClr val="008000"/>
                </a:solidFill>
              </a:rPr>
              <a:t>plate </a:t>
            </a:r>
            <a:r>
              <a:rPr lang="fr-FR" sz="1200" dirty="0" smtClean="0">
                <a:solidFill>
                  <a:srgbClr val="008000"/>
                </a:solidFill>
              </a:rPr>
              <a:t>, </a:t>
            </a:r>
            <a:r>
              <a:rPr lang="fr-FR" sz="1200" dirty="0">
                <a:solidFill>
                  <a:srgbClr val="008000"/>
                </a:solidFill>
              </a:rPr>
              <a:t>généralement de plus en plus à partir de 6 - 24 mètres de haut, mais avec des spécimens occasionnels atteignant des hauteurs allant jusqu'à 40 mètres. Les arbres plus âgés peuvent avoir un fût net jusqu'à 15 mètres de long L'arbre est </a:t>
            </a:r>
            <a:r>
              <a:rPr lang="fr-FR" sz="1200" dirty="0" smtClean="0">
                <a:solidFill>
                  <a:srgbClr val="008000"/>
                </a:solidFill>
              </a:rPr>
              <a:t>récolté, </a:t>
            </a:r>
            <a:r>
              <a:rPr lang="fr-FR" sz="1200" dirty="0">
                <a:solidFill>
                  <a:srgbClr val="008000"/>
                </a:solidFill>
              </a:rPr>
              <a:t>dans la nature pour sa résine, et est également la source d'un bois utile. Il est aussi cultivé comme un arbre d’alignement. Près de la </a:t>
            </a:r>
            <a:r>
              <a:rPr lang="fr-FR" sz="1200" dirty="0" smtClean="0">
                <a:solidFill>
                  <a:srgbClr val="008000"/>
                </a:solidFill>
              </a:rPr>
              <a:t>côte, </a:t>
            </a:r>
            <a:r>
              <a:rPr lang="fr-FR" sz="1200" dirty="0">
                <a:solidFill>
                  <a:srgbClr val="008000"/>
                </a:solidFill>
              </a:rPr>
              <a:t>dans les forêts sèches à feuilles persistantes, forêts et brousse feuilles persistantes, généralement à des altitudes inférieures à 100 mètres, mais parfois jusqu'à 240 mètres. Les fleurs sont très attrayantes pour les abeille. Les racines, le tronc et les fruits donnent du copal. Le copal est une résine dure qui est obtenu à partir de divers arbres tropicaux et est utilisé pour faire des vernis. Le bois est lourd et dur. Il est utilisé pour la construction, les planchers, menuiseries, ponts, traverses, bois de chauffage, charbon de bois, des poteaux et des manches d'outils.</a:t>
            </a:r>
          </a:p>
          <a:p>
            <a:pPr algn="just"/>
            <a:r>
              <a:rPr lang="fr-FR" sz="1200" dirty="0" smtClean="0">
                <a:solidFill>
                  <a:srgbClr val="008000"/>
                </a:solidFill>
              </a:rPr>
              <a:t>L'espèce </a:t>
            </a:r>
            <a:r>
              <a:rPr lang="fr-FR" sz="1200" dirty="0">
                <a:solidFill>
                  <a:srgbClr val="008000"/>
                </a:solidFill>
              </a:rPr>
              <a:t>est actuellement considérée comme faisant partie du </a:t>
            </a:r>
            <a:r>
              <a:rPr lang="fr-FR" sz="1200" dirty="0">
                <a:solidFill>
                  <a:srgbClr val="008000"/>
                </a:solidFill>
                <a:hlinkClick r:id="rId4" tooltip="Genre (biologie)"/>
              </a:rPr>
              <a:t>genre</a:t>
            </a:r>
            <a:r>
              <a:rPr lang="fr-FR" sz="1200" dirty="0">
                <a:solidFill>
                  <a:srgbClr val="008000"/>
                </a:solidFill>
              </a:rPr>
              <a:t> </a:t>
            </a:r>
            <a:r>
              <a:rPr lang="fr-FR" sz="1200" i="1" dirty="0" err="1">
                <a:solidFill>
                  <a:srgbClr val="008000"/>
                </a:solidFill>
                <a:hlinkClick r:id="rId5" tooltip="Hymenaea"/>
              </a:rPr>
              <a:t>Hymenaea</a:t>
            </a:r>
            <a:r>
              <a:rPr lang="fr-FR" sz="1200" dirty="0">
                <a:solidFill>
                  <a:srgbClr val="008000"/>
                </a:solidFill>
              </a:rPr>
              <a:t>, mais certains auteurs l'isolent dans un genre </a:t>
            </a:r>
            <a:r>
              <a:rPr lang="fr-FR" sz="1200" dirty="0" err="1">
                <a:solidFill>
                  <a:srgbClr val="008000"/>
                </a:solidFill>
                <a:hlinkClick r:id="rId6" tooltip="Taxon monotypique"/>
              </a:rPr>
              <a:t>monospécifique</a:t>
            </a:r>
            <a:r>
              <a:rPr lang="fr-FR" sz="1200" dirty="0" err="1">
                <a:solidFill>
                  <a:srgbClr val="008000"/>
                </a:solidFill>
              </a:rPr>
              <a:t>,</a:t>
            </a:r>
            <a:r>
              <a:rPr lang="fr-FR" sz="1200" b="1" i="1" dirty="0" err="1">
                <a:solidFill>
                  <a:srgbClr val="008000"/>
                </a:solidFill>
              </a:rPr>
              <a:t>Trachylobium</a:t>
            </a:r>
            <a:r>
              <a:rPr lang="fr-FR" sz="1200" dirty="0">
                <a:solidFill>
                  <a:srgbClr val="008000"/>
                </a:solidFill>
              </a:rPr>
              <a:t>, sous le nom </a:t>
            </a:r>
            <a:r>
              <a:rPr lang="fr-FR" sz="1200" b="1" i="1" dirty="0" err="1">
                <a:solidFill>
                  <a:srgbClr val="008000"/>
                </a:solidFill>
              </a:rPr>
              <a:t>Trachylobium</a:t>
            </a:r>
            <a:r>
              <a:rPr lang="fr-FR" sz="1200" b="1" i="1" dirty="0">
                <a:solidFill>
                  <a:srgbClr val="008000"/>
                </a:solidFill>
              </a:rPr>
              <a:t> </a:t>
            </a:r>
            <a:r>
              <a:rPr lang="fr-FR" sz="1200" b="1" i="1" dirty="0" err="1" smtClean="0">
                <a:solidFill>
                  <a:srgbClr val="008000"/>
                </a:solidFill>
              </a:rPr>
              <a:t>verrucosum</a:t>
            </a:r>
            <a:r>
              <a:rPr lang="fr-FR" sz="1200" dirty="0" smtClean="0">
                <a:solidFill>
                  <a:srgbClr val="008000"/>
                </a:solidFill>
              </a:rPr>
              <a:t>. </a:t>
            </a:r>
          </a:p>
          <a:p>
            <a:pPr algn="just"/>
            <a:r>
              <a:rPr lang="fr-FR" sz="1200" dirty="0" smtClean="0">
                <a:solidFill>
                  <a:srgbClr val="008000"/>
                </a:solidFill>
              </a:rPr>
              <a:t>Source  </a:t>
            </a:r>
            <a:r>
              <a:rPr lang="fr-FR" sz="1200" dirty="0">
                <a:solidFill>
                  <a:srgbClr val="008000"/>
                </a:solidFill>
              </a:rPr>
              <a:t>: </a:t>
            </a:r>
            <a:r>
              <a:rPr lang="fr-FR" sz="1200" dirty="0">
                <a:solidFill>
                  <a:srgbClr val="008000"/>
                </a:solidFill>
                <a:hlinkClick r:id="rId7"/>
              </a:rPr>
              <a:t>http://</a:t>
            </a:r>
            <a:r>
              <a:rPr lang="fr-FR" sz="1200" dirty="0" smtClean="0">
                <a:solidFill>
                  <a:srgbClr val="008000"/>
                </a:solidFill>
                <a:hlinkClick r:id="rId7"/>
              </a:rPr>
              <a:t>tropical.theferns.info/viewtropical.php?id=Hymenaea+verrucosa</a:t>
            </a:r>
            <a:r>
              <a:rPr lang="fr-FR" sz="1200" dirty="0" smtClean="0">
                <a:solidFill>
                  <a:srgbClr val="008000"/>
                </a:solidFill>
              </a:rPr>
              <a:t> </a:t>
            </a:r>
            <a:endParaRPr lang="fr-FR" sz="1200" dirty="0">
              <a:solidFill>
                <a:srgbClr val="008000"/>
              </a:solidFill>
            </a:endParaRPr>
          </a:p>
        </p:txBody>
      </p:sp>
      <p:pic>
        <p:nvPicPr>
          <p:cNvPr id="11" name="Imag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68089" y="4190790"/>
            <a:ext cx="1943100" cy="1527983"/>
          </a:xfrm>
          <a:prstGeom prst="rect">
            <a:avLst/>
          </a:prstGeom>
        </p:spPr>
      </p:pic>
      <p:pic>
        <p:nvPicPr>
          <p:cNvPr id="13" name="Imag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732" y="5718773"/>
            <a:ext cx="2386953" cy="1139227"/>
          </a:xfrm>
          <a:prstGeom prst="rect">
            <a:avLst/>
          </a:prstGeom>
        </p:spPr>
      </p:pic>
      <p:pic>
        <p:nvPicPr>
          <p:cNvPr id="15" name="Imag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3857" y="3950654"/>
            <a:ext cx="1729553" cy="1249996"/>
          </a:xfrm>
          <a:prstGeom prst="rect">
            <a:avLst/>
          </a:prstGeom>
        </p:spPr>
      </p:pic>
      <p:pic>
        <p:nvPicPr>
          <p:cNvPr id="16" name="Imag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25063" y="5200650"/>
            <a:ext cx="2752725" cy="1657350"/>
          </a:xfrm>
          <a:prstGeom prst="rect">
            <a:avLst/>
          </a:prstGeom>
        </p:spPr>
      </p:pic>
      <p:pic>
        <p:nvPicPr>
          <p:cNvPr id="17" name="Imag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9767" y="5114925"/>
            <a:ext cx="2619375" cy="1743075"/>
          </a:xfrm>
          <a:prstGeom prst="rect">
            <a:avLst/>
          </a:prstGeom>
        </p:spPr>
      </p:pic>
      <p:pic>
        <p:nvPicPr>
          <p:cNvPr id="18" name="Imag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60399" y="3995031"/>
            <a:ext cx="2019300" cy="1514475"/>
          </a:xfrm>
          <a:prstGeom prst="rect">
            <a:avLst/>
          </a:prstGeom>
        </p:spPr>
      </p:pic>
      <p:pic>
        <p:nvPicPr>
          <p:cNvPr id="19" name="Image 1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80535" y="4956173"/>
            <a:ext cx="2619375" cy="1743075"/>
          </a:xfrm>
          <a:prstGeom prst="rect">
            <a:avLst/>
          </a:prstGeom>
        </p:spPr>
      </p:pic>
      <p:pic>
        <p:nvPicPr>
          <p:cNvPr id="20" name="Image 1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812567" y="3619525"/>
            <a:ext cx="1867037" cy="1195967"/>
          </a:xfrm>
          <a:prstGeom prst="rect">
            <a:avLst/>
          </a:prstGeom>
        </p:spPr>
      </p:pic>
      <p:sp>
        <p:nvSpPr>
          <p:cNvPr id="21" name="ZoneTexte 20"/>
          <p:cNvSpPr txBox="1"/>
          <p:nvPr/>
        </p:nvSpPr>
        <p:spPr>
          <a:xfrm>
            <a:off x="5247878" y="4190790"/>
            <a:ext cx="1480300" cy="1015663"/>
          </a:xfrm>
          <a:prstGeom prst="rect">
            <a:avLst/>
          </a:prstGeom>
          <a:noFill/>
        </p:spPr>
        <p:txBody>
          <a:bodyPr wrap="square" rtlCol="0">
            <a:spAutoFit/>
          </a:bodyPr>
          <a:lstStyle/>
          <a:p>
            <a:pPr algn="r"/>
            <a:r>
              <a:rPr lang="fr-FR" sz="1200" dirty="0" smtClean="0">
                <a:solidFill>
                  <a:srgbClr val="008000"/>
                </a:solidFill>
              </a:rPr>
              <a:t>La résine de copal </a:t>
            </a:r>
            <a:r>
              <a:rPr lang="fr-FR" sz="1200" dirty="0" smtClean="0">
                <a:solidFill>
                  <a:srgbClr val="008000"/>
                </a:solidFill>
                <a:latin typeface="Calibri" panose="020F0502020204030204" pitchFamily="34" charset="0"/>
              </a:rPr>
              <a:t>→</a:t>
            </a:r>
          </a:p>
          <a:p>
            <a:pPr algn="r"/>
            <a:r>
              <a:rPr lang="fr-FR" sz="1200" dirty="0">
                <a:solidFill>
                  <a:srgbClr val="008000"/>
                </a:solidFill>
                <a:latin typeface="Calibri" panose="020F0502020204030204" pitchFamily="34" charset="0"/>
              </a:rPr>
              <a:t>Source : </a:t>
            </a:r>
            <a:r>
              <a:rPr lang="fr-FR" sz="1200" dirty="0">
                <a:solidFill>
                  <a:srgbClr val="008000"/>
                </a:solidFill>
                <a:latin typeface="Calibri" panose="020F0502020204030204" pitchFamily="34" charset="0"/>
                <a:hlinkClick r:id="rId16"/>
              </a:rPr>
              <a:t>http://</a:t>
            </a:r>
            <a:r>
              <a:rPr lang="fr-FR" sz="1200" dirty="0" smtClean="0">
                <a:solidFill>
                  <a:srgbClr val="008000"/>
                </a:solidFill>
                <a:latin typeface="Calibri" panose="020F0502020204030204" pitchFamily="34" charset="0"/>
                <a:hlinkClick r:id="rId16"/>
              </a:rPr>
              <a:t>waynesword.palomar.edu/ww0702a.htm</a:t>
            </a:r>
            <a:r>
              <a:rPr lang="fr-FR" sz="1200" dirty="0" smtClean="0">
                <a:solidFill>
                  <a:srgbClr val="008000"/>
                </a:solidFill>
                <a:latin typeface="Calibri" panose="020F0502020204030204" pitchFamily="34" charset="0"/>
              </a:rPr>
              <a:t> </a:t>
            </a:r>
            <a:endParaRPr lang="fr-FR" sz="1200" dirty="0">
              <a:solidFill>
                <a:srgbClr val="008000"/>
              </a:solidFill>
            </a:endParaRPr>
          </a:p>
        </p:txBody>
      </p:sp>
      <p:sp>
        <p:nvSpPr>
          <p:cNvPr id="22" name="Rectangle 15"/>
          <p:cNvSpPr>
            <a:spLocks noChangeArrowheads="1"/>
          </p:cNvSpPr>
          <p:nvPr/>
        </p:nvSpPr>
        <p:spPr bwMode="auto">
          <a:xfrm>
            <a:off x="7824132" y="11937"/>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0" b="1">
                <a:solidFill>
                  <a:srgbClr val="008000"/>
                </a:solidFill>
              </a:rPr>
              <a:t>U</a:t>
            </a:r>
          </a:p>
        </p:txBody>
      </p:sp>
    </p:spTree>
    <p:extLst>
      <p:ext uri="{BB962C8B-B14F-4D97-AF65-F5344CB8AC3E}">
        <p14:creationId xmlns:p14="http://schemas.microsoft.com/office/powerpoint/2010/main" val="45876696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11140" y="205612"/>
            <a:ext cx="550333" cy="320675"/>
          </a:xfrm>
        </p:spPr>
        <p:txBody>
          <a:bodyPr/>
          <a:lstStyle/>
          <a:p>
            <a:fld id="{814B13E8-1059-4FEE-952E-0153852B3488}" type="slidenum">
              <a:rPr lang="fr-FR" smtClean="0"/>
              <a:t>74</a:t>
            </a:fld>
            <a:endParaRPr lang="fr-FR" dirty="0"/>
          </a:p>
        </p:txBody>
      </p:sp>
      <p:sp>
        <p:nvSpPr>
          <p:cNvPr id="3" name="Rectangle 2"/>
          <p:cNvSpPr/>
          <p:nvPr/>
        </p:nvSpPr>
        <p:spPr>
          <a:xfrm>
            <a:off x="211141" y="550616"/>
            <a:ext cx="3375348" cy="369332"/>
          </a:xfrm>
          <a:prstGeom prst="rect">
            <a:avLst/>
          </a:prstGeom>
        </p:spPr>
        <p:txBody>
          <a:bodyPr wrap="none">
            <a:spAutoFit/>
          </a:bodyPr>
          <a:lstStyle/>
          <a:p>
            <a:r>
              <a:rPr lang="fr-FR" dirty="0">
                <a:solidFill>
                  <a:srgbClr val="008000"/>
                </a:solidFill>
              </a:rPr>
              <a:t>2. </a:t>
            </a:r>
            <a:r>
              <a:rPr lang="fr-FR" b="1" dirty="0">
                <a:solidFill>
                  <a:srgbClr val="008000"/>
                </a:solidFill>
              </a:rPr>
              <a:t>Essences forestières à reboiser </a:t>
            </a:r>
            <a:endParaRPr lang="fr-FR" b="1" dirty="0"/>
          </a:p>
        </p:txBody>
      </p:sp>
      <p:sp>
        <p:nvSpPr>
          <p:cNvPr id="4" name="ZoneTexte 3"/>
          <p:cNvSpPr txBox="1"/>
          <p:nvPr/>
        </p:nvSpPr>
        <p:spPr>
          <a:xfrm>
            <a:off x="4043941"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5" name="Rectangle 4"/>
          <p:cNvSpPr/>
          <p:nvPr/>
        </p:nvSpPr>
        <p:spPr>
          <a:xfrm>
            <a:off x="211140" y="919948"/>
            <a:ext cx="7691081" cy="369332"/>
          </a:xfrm>
          <a:prstGeom prst="rect">
            <a:avLst/>
          </a:prstGeom>
        </p:spPr>
        <p:txBody>
          <a:bodyPr wrap="square">
            <a:spAutoFit/>
          </a:bodyPr>
          <a:lstStyle/>
          <a:p>
            <a:r>
              <a:rPr lang="fr-FR" dirty="0" smtClean="0">
                <a:solidFill>
                  <a:srgbClr val="008000"/>
                </a:solidFill>
              </a:rPr>
              <a:t>2.12) </a:t>
            </a:r>
            <a:r>
              <a:rPr lang="fr-FR" b="1" dirty="0" err="1" smtClean="0">
                <a:solidFill>
                  <a:srgbClr val="008000"/>
                </a:solidFill>
              </a:rPr>
              <a:t>Vapaka</a:t>
            </a:r>
            <a:r>
              <a:rPr lang="fr-FR" dirty="0" smtClean="0">
                <a:solidFill>
                  <a:srgbClr val="008000"/>
                </a:solidFill>
              </a:rPr>
              <a:t> (</a:t>
            </a:r>
            <a:r>
              <a:rPr lang="fr-FR" i="1" dirty="0" err="1" smtClean="0">
                <a:solidFill>
                  <a:srgbClr val="008000"/>
                </a:solidFill>
              </a:rPr>
              <a:t>Uapaca</a:t>
            </a:r>
            <a:r>
              <a:rPr lang="fr-FR" dirty="0" smtClean="0">
                <a:solidFill>
                  <a:srgbClr val="008000"/>
                </a:solidFill>
              </a:rPr>
              <a:t>) ou </a:t>
            </a:r>
            <a:r>
              <a:rPr lang="fr-FR" b="1" dirty="0" smtClean="0">
                <a:solidFill>
                  <a:srgbClr val="008000"/>
                </a:solidFill>
              </a:rPr>
              <a:t>Tapia</a:t>
            </a:r>
            <a:r>
              <a:rPr lang="fr-FR" dirty="0" smtClean="0">
                <a:solidFill>
                  <a:srgbClr val="008000"/>
                </a:solidFill>
              </a:rPr>
              <a:t> (</a:t>
            </a:r>
            <a:r>
              <a:rPr lang="fr-FR" i="1" dirty="0" err="1" smtClean="0">
                <a:solidFill>
                  <a:srgbClr val="008000"/>
                </a:solidFill>
              </a:rPr>
              <a:t>Uapaca</a:t>
            </a:r>
            <a:r>
              <a:rPr lang="fr-FR" i="1" dirty="0" smtClean="0">
                <a:solidFill>
                  <a:srgbClr val="008000"/>
                </a:solidFill>
              </a:rPr>
              <a:t> </a:t>
            </a:r>
            <a:r>
              <a:rPr lang="fr-FR" i="1" dirty="0" err="1" smtClean="0">
                <a:solidFill>
                  <a:srgbClr val="008000"/>
                </a:solidFill>
              </a:rPr>
              <a:t>bojeri</a:t>
            </a:r>
            <a:r>
              <a:rPr lang="fr-FR" dirty="0" smtClean="0">
                <a:solidFill>
                  <a:srgbClr val="008000"/>
                </a:solidFill>
              </a:rPr>
              <a:t>) </a:t>
            </a:r>
            <a:r>
              <a:rPr lang="fr-FR" dirty="0">
                <a:solidFill>
                  <a:srgbClr val="008000"/>
                </a:solidFill>
              </a:rPr>
              <a:t>(</a:t>
            </a:r>
            <a:r>
              <a:rPr lang="fr-FR" i="1" dirty="0" err="1">
                <a:solidFill>
                  <a:srgbClr val="008000"/>
                </a:solidFill>
              </a:rPr>
              <a:t>Euphorbiaceae</a:t>
            </a:r>
            <a:r>
              <a:rPr lang="fr-FR" dirty="0" smtClean="0">
                <a:solidFill>
                  <a:srgbClr val="008000"/>
                </a:solidFill>
              </a:rPr>
              <a:t>) (lequel ?)</a:t>
            </a:r>
            <a:endParaRPr lang="fr-FR" dirty="0">
              <a:solidFill>
                <a:srgbClr val="008000"/>
              </a:solidFill>
            </a:endParaRPr>
          </a:p>
        </p:txBody>
      </p:sp>
      <p:sp>
        <p:nvSpPr>
          <p:cNvPr id="6" name="ZoneTexte 5"/>
          <p:cNvSpPr txBox="1"/>
          <p:nvPr/>
        </p:nvSpPr>
        <p:spPr>
          <a:xfrm>
            <a:off x="9220883" y="3905017"/>
            <a:ext cx="2760681" cy="276999"/>
          </a:xfrm>
          <a:prstGeom prst="rect">
            <a:avLst/>
          </a:prstGeom>
          <a:noFill/>
        </p:spPr>
        <p:txBody>
          <a:bodyPr wrap="square" rtlCol="0">
            <a:spAutoFit/>
          </a:bodyPr>
          <a:lstStyle/>
          <a:p>
            <a:pPr algn="ctr"/>
            <a:r>
              <a:rPr lang="fr-FR" sz="1200" dirty="0" smtClean="0">
                <a:solidFill>
                  <a:srgbClr val="008000"/>
                </a:solidFill>
              </a:rPr>
              <a:t>© Photo génération </a:t>
            </a:r>
            <a:r>
              <a:rPr lang="fr-FR" sz="1200" dirty="0" err="1" smtClean="0">
                <a:solidFill>
                  <a:srgbClr val="008000"/>
                </a:solidFill>
              </a:rPr>
              <a:t>masoala</a:t>
            </a:r>
            <a:r>
              <a:rPr lang="fr-FR" sz="1200" dirty="0" smtClean="0">
                <a:solidFill>
                  <a:srgbClr val="008000"/>
                </a:solidFill>
              </a:rPr>
              <a:t>.</a:t>
            </a:r>
            <a:endParaRPr lang="fr-FR" sz="1200" dirty="0">
              <a:solidFill>
                <a:srgbClr val="00800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2474" y="95017"/>
            <a:ext cx="2857500" cy="3810000"/>
          </a:xfrm>
          <a:prstGeom prst="rect">
            <a:avLst/>
          </a:prstGeom>
        </p:spPr>
      </p:pic>
      <p:sp>
        <p:nvSpPr>
          <p:cNvPr id="8" name="ZoneTexte 7"/>
          <p:cNvSpPr txBox="1"/>
          <p:nvPr/>
        </p:nvSpPr>
        <p:spPr>
          <a:xfrm>
            <a:off x="211140" y="1388533"/>
            <a:ext cx="8864514" cy="3970318"/>
          </a:xfrm>
          <a:prstGeom prst="rect">
            <a:avLst/>
          </a:prstGeom>
          <a:noFill/>
        </p:spPr>
        <p:txBody>
          <a:bodyPr wrap="square" rtlCol="0">
            <a:spAutoFit/>
          </a:bodyPr>
          <a:lstStyle/>
          <a:p>
            <a:pPr algn="just"/>
            <a:r>
              <a:rPr lang="fr-FR" dirty="0" smtClean="0">
                <a:solidFill>
                  <a:srgbClr val="008000"/>
                </a:solidFill>
              </a:rPr>
              <a:t>Tapia : arbre de 10 à 12 m de haut, à </a:t>
            </a:r>
            <a:r>
              <a:rPr lang="fr-FR" dirty="0">
                <a:solidFill>
                  <a:srgbClr val="008000"/>
                </a:solidFill>
              </a:rPr>
              <a:t>feuillage dense, </a:t>
            </a:r>
            <a:r>
              <a:rPr lang="fr-FR" dirty="0" smtClean="0">
                <a:solidFill>
                  <a:srgbClr val="008000"/>
                </a:solidFill>
              </a:rPr>
              <a:t>à aspect </a:t>
            </a:r>
            <a:r>
              <a:rPr lang="fr-FR" dirty="0">
                <a:solidFill>
                  <a:srgbClr val="008000"/>
                </a:solidFill>
              </a:rPr>
              <a:t>de boule </a:t>
            </a:r>
            <a:r>
              <a:rPr lang="fr-FR" dirty="0" smtClean="0">
                <a:solidFill>
                  <a:srgbClr val="008000"/>
                </a:solidFill>
              </a:rPr>
              <a:t>(il peut </a:t>
            </a:r>
            <a:r>
              <a:rPr lang="fr-FR" dirty="0">
                <a:solidFill>
                  <a:srgbClr val="008000"/>
                </a:solidFill>
              </a:rPr>
              <a:t>ressembler par ses feuilles à un olivier</a:t>
            </a:r>
            <a:r>
              <a:rPr lang="fr-FR" dirty="0" smtClean="0">
                <a:solidFill>
                  <a:srgbClr val="008000"/>
                </a:solidFill>
              </a:rPr>
              <a:t>).</a:t>
            </a:r>
            <a:r>
              <a:rPr lang="fr-FR" sz="1200" dirty="0" smtClean="0">
                <a:solidFill>
                  <a:srgbClr val="008000"/>
                </a:solidFill>
              </a:rPr>
              <a:t> </a:t>
            </a:r>
            <a:r>
              <a:rPr lang="fr-FR" sz="1200" dirty="0">
                <a:solidFill>
                  <a:srgbClr val="008000"/>
                </a:solidFill>
              </a:rPr>
              <a:t>Tronc rapidement divisé en rameaux courts et nombreux</a:t>
            </a:r>
            <a:r>
              <a:rPr lang="fr-FR" sz="1200" dirty="0" smtClean="0">
                <a:solidFill>
                  <a:srgbClr val="008000"/>
                </a:solidFill>
              </a:rPr>
              <a:t>. Ecorce </a:t>
            </a:r>
            <a:r>
              <a:rPr lang="fr-FR" sz="1200" dirty="0">
                <a:solidFill>
                  <a:srgbClr val="008000"/>
                </a:solidFill>
              </a:rPr>
              <a:t>ligneuse, crevassé</a:t>
            </a:r>
            <a:r>
              <a:rPr lang="fr-FR" sz="1200" dirty="0" smtClean="0">
                <a:solidFill>
                  <a:srgbClr val="008000"/>
                </a:solidFill>
              </a:rPr>
              <a:t>. </a:t>
            </a:r>
            <a:r>
              <a:rPr lang="fr-FR" sz="1200" dirty="0">
                <a:solidFill>
                  <a:srgbClr val="008000"/>
                </a:solidFill>
              </a:rPr>
              <a:t>Inflorescences unisexuées, axillaires, plante </a:t>
            </a:r>
            <a:r>
              <a:rPr lang="fr-FR" sz="1200" dirty="0" smtClean="0">
                <a:solidFill>
                  <a:srgbClr val="008000"/>
                </a:solidFill>
              </a:rPr>
              <a:t>dioïque. </a:t>
            </a:r>
            <a:r>
              <a:rPr lang="fr-FR" sz="1200" dirty="0">
                <a:solidFill>
                  <a:srgbClr val="008000"/>
                </a:solidFill>
              </a:rPr>
              <a:t>Feuilles luisantes, alternes, en spirale serrée, dressées en particulier au sommet de la tige, à limbe simple entier, spatulé, vert foncé dessus, plus clair dessous, épaissi et coriace, à pétiole très courts, à nervure principale blanche, saillante n'atteignant pas le sommet et nervures secondaires en réseau, cicatrices </a:t>
            </a:r>
            <a:r>
              <a:rPr lang="fr-FR" sz="1200" dirty="0" smtClean="0">
                <a:solidFill>
                  <a:srgbClr val="008000"/>
                </a:solidFill>
              </a:rPr>
              <a:t>apparentes. Fruit </a:t>
            </a:r>
            <a:r>
              <a:rPr lang="fr-FR" sz="1200" dirty="0">
                <a:solidFill>
                  <a:srgbClr val="008000"/>
                </a:solidFill>
              </a:rPr>
              <a:t>: 1 drupe à mésocarpe charnu, sucré, gluant; endocarpe ligneux protégeant les 3 graines à maturité. Le </a:t>
            </a:r>
            <a:r>
              <a:rPr lang="fr-FR" sz="1200" dirty="0" err="1">
                <a:solidFill>
                  <a:srgbClr val="008000"/>
                </a:solidFill>
              </a:rPr>
              <a:t>tapia</a:t>
            </a:r>
            <a:r>
              <a:rPr lang="fr-FR" sz="1200" dirty="0">
                <a:solidFill>
                  <a:srgbClr val="008000"/>
                </a:solidFill>
              </a:rPr>
              <a:t> produit de grandes quantités de petits fruits juteux, ovales et comestibles, appelés en malgache </a:t>
            </a:r>
            <a:r>
              <a:rPr lang="fr-FR" sz="1200" i="1" dirty="0" err="1">
                <a:solidFill>
                  <a:srgbClr val="008000"/>
                </a:solidFill>
              </a:rPr>
              <a:t>Voapaka</a:t>
            </a:r>
            <a:r>
              <a:rPr lang="fr-FR" sz="1200" dirty="0" smtClean="0">
                <a:solidFill>
                  <a:srgbClr val="008000"/>
                </a:solidFill>
              </a:rPr>
              <a:t>. </a:t>
            </a:r>
            <a:r>
              <a:rPr lang="fr-FR" sz="1200" b="1" dirty="0">
                <a:solidFill>
                  <a:srgbClr val="008000"/>
                </a:solidFill>
              </a:rPr>
              <a:t>Type de sols</a:t>
            </a:r>
            <a:r>
              <a:rPr lang="fr-FR" sz="1200" dirty="0">
                <a:solidFill>
                  <a:srgbClr val="008000"/>
                </a:solidFill>
              </a:rPr>
              <a:t> : calcaire, éboulis granitique, gneissique, ou quartzitique ou sur sol brut d'érosion … (&amp; sols pauvres</a:t>
            </a:r>
            <a:r>
              <a:rPr lang="fr-FR" sz="1200" dirty="0" smtClean="0">
                <a:solidFill>
                  <a:srgbClr val="008000"/>
                </a:solidFill>
              </a:rPr>
              <a:t>…). </a:t>
            </a:r>
            <a:r>
              <a:rPr lang="fr-FR" sz="1200" dirty="0">
                <a:solidFill>
                  <a:srgbClr val="008000"/>
                </a:solidFill>
              </a:rPr>
              <a:t>fort ensoleillement. Germination et la croissance des </a:t>
            </a:r>
            <a:r>
              <a:rPr lang="fr-FR" sz="1200" dirty="0" err="1">
                <a:solidFill>
                  <a:srgbClr val="008000"/>
                </a:solidFill>
              </a:rPr>
              <a:t>tapia</a:t>
            </a:r>
            <a:r>
              <a:rPr lang="fr-FR" sz="1200" dirty="0">
                <a:solidFill>
                  <a:srgbClr val="008000"/>
                </a:solidFill>
              </a:rPr>
              <a:t> favorisées par la lumière</a:t>
            </a:r>
            <a:r>
              <a:rPr lang="fr-FR" sz="1200" dirty="0" smtClean="0">
                <a:solidFill>
                  <a:srgbClr val="008000"/>
                </a:solidFill>
              </a:rPr>
              <a:t>. Arbre des hautes terres, </a:t>
            </a:r>
            <a:r>
              <a:rPr lang="fr-FR" sz="1200" i="1" dirty="0" smtClean="0">
                <a:solidFill>
                  <a:srgbClr val="008000"/>
                </a:solidFill>
              </a:rPr>
              <a:t>où la </a:t>
            </a:r>
            <a:r>
              <a:rPr lang="fr-FR" sz="1200" i="1" dirty="0">
                <a:solidFill>
                  <a:srgbClr val="008000"/>
                </a:solidFill>
              </a:rPr>
              <a:t>précipitation annuelle y varie entre 1000 et 1500 mm/an et la température moyenne annuelle oscille entre 17 et 22°C</a:t>
            </a:r>
            <a:r>
              <a:rPr lang="fr-FR" sz="1200" i="1" dirty="0" smtClean="0">
                <a:solidFill>
                  <a:srgbClr val="008000"/>
                </a:solidFill>
              </a:rPr>
              <a:t>. </a:t>
            </a:r>
          </a:p>
          <a:p>
            <a:pPr algn="just"/>
            <a:r>
              <a:rPr lang="fr-FR" sz="1200" b="1" dirty="0">
                <a:solidFill>
                  <a:srgbClr val="008000"/>
                </a:solidFill>
              </a:rPr>
              <a:t>Utilisation</a:t>
            </a:r>
            <a:r>
              <a:rPr lang="fr-FR" sz="1200" dirty="0">
                <a:solidFill>
                  <a:srgbClr val="008000"/>
                </a:solidFill>
              </a:rPr>
              <a:t> : - Sert à l'élevage de la chenille de </a:t>
            </a:r>
            <a:r>
              <a:rPr lang="fr-FR" sz="1200" dirty="0" err="1">
                <a:solidFill>
                  <a:srgbClr val="008000"/>
                </a:solidFill>
              </a:rPr>
              <a:t>landibe</a:t>
            </a:r>
            <a:r>
              <a:rPr lang="fr-FR" sz="1200" dirty="0">
                <a:solidFill>
                  <a:srgbClr val="008000"/>
                </a:solidFill>
              </a:rPr>
              <a:t> (</a:t>
            </a:r>
            <a:r>
              <a:rPr lang="fr-FR" sz="1200" i="1" dirty="0" err="1">
                <a:solidFill>
                  <a:srgbClr val="008000"/>
                </a:solidFill>
              </a:rPr>
              <a:t>Borocera</a:t>
            </a:r>
            <a:r>
              <a:rPr lang="fr-FR" sz="1200" i="1" dirty="0">
                <a:solidFill>
                  <a:srgbClr val="008000"/>
                </a:solidFill>
              </a:rPr>
              <a:t> </a:t>
            </a:r>
            <a:r>
              <a:rPr lang="fr-FR" sz="1200" i="1" dirty="0" err="1">
                <a:solidFill>
                  <a:srgbClr val="008000"/>
                </a:solidFill>
              </a:rPr>
              <a:t>madagascariensis</a:t>
            </a:r>
            <a:r>
              <a:rPr lang="fr-FR" sz="1200" i="1" dirty="0">
                <a:solidFill>
                  <a:srgbClr val="008000"/>
                </a:solidFill>
              </a:rPr>
              <a:t> (</a:t>
            </a:r>
            <a:r>
              <a:rPr lang="fr-FR" sz="1200" i="1" dirty="0" err="1">
                <a:solidFill>
                  <a:srgbClr val="008000"/>
                </a:solidFill>
              </a:rPr>
              <a:t>Lasiocampideae</a:t>
            </a:r>
            <a:r>
              <a:rPr lang="fr-FR" sz="1200" i="1" dirty="0">
                <a:solidFill>
                  <a:srgbClr val="008000"/>
                </a:solidFill>
              </a:rPr>
              <a:t>)</a:t>
            </a:r>
            <a:r>
              <a:rPr lang="fr-FR" sz="1200" dirty="0">
                <a:solidFill>
                  <a:srgbClr val="008000"/>
                </a:solidFill>
              </a:rPr>
              <a:t>), utilisée dans la  filière de la soie sauvage (utilisé pour le tissage des linceuls (</a:t>
            </a:r>
            <a:r>
              <a:rPr lang="fr-FR" sz="1200" dirty="0" err="1">
                <a:solidFill>
                  <a:srgbClr val="008000"/>
                </a:solidFill>
              </a:rPr>
              <a:t>lambamena</a:t>
            </a:r>
            <a:r>
              <a:rPr lang="fr-FR" sz="1200" dirty="0">
                <a:solidFill>
                  <a:srgbClr val="008000"/>
                </a:solidFill>
              </a:rPr>
              <a:t>), châles ....) _ … une soie plus rude que la soie tirée du bombyx du mûrier. </a:t>
            </a:r>
          </a:p>
          <a:p>
            <a:pPr algn="just"/>
            <a:r>
              <a:rPr lang="fr-FR" sz="1200" dirty="0">
                <a:solidFill>
                  <a:srgbClr val="008000"/>
                </a:solidFill>
              </a:rPr>
              <a:t>- </a:t>
            </a:r>
            <a:r>
              <a:rPr lang="fr-FR" sz="1200" i="1" dirty="0">
                <a:solidFill>
                  <a:srgbClr val="008000"/>
                </a:solidFill>
              </a:rPr>
              <a:t>Fruits comestibles (°)</a:t>
            </a:r>
            <a:r>
              <a:rPr lang="fr-FR" sz="1200" dirty="0">
                <a:solidFill>
                  <a:srgbClr val="008000"/>
                </a:solidFill>
              </a:rPr>
              <a:t> et destinés à la fabrication de boisson alcoolisée.</a:t>
            </a:r>
          </a:p>
          <a:p>
            <a:pPr algn="just"/>
            <a:r>
              <a:rPr lang="fr-FR" sz="1200" dirty="0">
                <a:solidFill>
                  <a:srgbClr val="008000"/>
                </a:solidFill>
              </a:rPr>
              <a:t>- Ecorce utilisée dans le cas de dysenterie.</a:t>
            </a:r>
          </a:p>
          <a:p>
            <a:pPr algn="just"/>
            <a:r>
              <a:rPr lang="fr-FR" sz="1200" dirty="0">
                <a:solidFill>
                  <a:srgbClr val="008000"/>
                </a:solidFill>
              </a:rPr>
              <a:t>- Tronc utilisé dans la construction et les branches comme bois de chauffe.</a:t>
            </a:r>
          </a:p>
          <a:p>
            <a:pPr algn="just"/>
            <a:r>
              <a:rPr lang="fr-FR" sz="1200" dirty="0">
                <a:solidFill>
                  <a:srgbClr val="008000"/>
                </a:solidFill>
              </a:rPr>
              <a:t>- </a:t>
            </a:r>
            <a:r>
              <a:rPr lang="fr-FR" sz="1200" i="1" dirty="0">
                <a:solidFill>
                  <a:srgbClr val="008000"/>
                </a:solidFill>
              </a:rPr>
              <a:t>Joue un rôle important dans la stabilisation du sol.</a:t>
            </a:r>
            <a:endParaRPr lang="fr-FR" sz="1200" dirty="0">
              <a:solidFill>
                <a:srgbClr val="008000"/>
              </a:solidFill>
            </a:endParaRPr>
          </a:p>
          <a:p>
            <a:pPr algn="just"/>
            <a:r>
              <a:rPr lang="fr-FR" sz="1200" dirty="0">
                <a:solidFill>
                  <a:srgbClr val="008000"/>
                </a:solidFill>
              </a:rPr>
              <a:t>La forêt de </a:t>
            </a:r>
            <a:r>
              <a:rPr lang="fr-FR" sz="1200" i="1" dirty="0" err="1">
                <a:solidFill>
                  <a:srgbClr val="008000"/>
                </a:solidFill>
              </a:rPr>
              <a:t>tapias</a:t>
            </a:r>
            <a:r>
              <a:rPr lang="fr-FR" sz="1200" dirty="0">
                <a:solidFill>
                  <a:srgbClr val="008000"/>
                </a:solidFill>
              </a:rPr>
              <a:t> sert comme réservoir de bois de chauffage et source de champignons comestibles, de plantes médicinales ...</a:t>
            </a:r>
          </a:p>
          <a:p>
            <a:pPr algn="just"/>
            <a:r>
              <a:rPr lang="fr-FR" sz="1200" dirty="0">
                <a:solidFill>
                  <a:srgbClr val="008000"/>
                </a:solidFill>
              </a:rPr>
              <a:t>(°) On pourrait imaginer des confitures ou des  pâtes de fruit, à base de fruits de </a:t>
            </a:r>
            <a:r>
              <a:rPr lang="fr-FR" sz="1200" i="1" dirty="0" err="1">
                <a:solidFill>
                  <a:srgbClr val="008000"/>
                </a:solidFill>
              </a:rPr>
              <a:t>tapia</a:t>
            </a:r>
            <a:r>
              <a:rPr lang="fr-FR" sz="1200" dirty="0">
                <a:solidFill>
                  <a:srgbClr val="008000"/>
                </a:solidFill>
              </a:rPr>
              <a:t>. « </a:t>
            </a:r>
            <a:r>
              <a:rPr lang="fr-FR" sz="1200" i="1" dirty="0">
                <a:solidFill>
                  <a:srgbClr val="008000"/>
                </a:solidFill>
              </a:rPr>
              <a:t>Pendant la saison des pluies, plusieurs espèces de champignons comestibles poussent dans la forêt, ayant une association de symbiose aux racines des arbres y compris </a:t>
            </a:r>
            <a:r>
              <a:rPr lang="fr-FR" sz="1200" b="1" i="1" dirty="0" err="1">
                <a:solidFill>
                  <a:srgbClr val="008000"/>
                </a:solidFill>
              </a:rPr>
              <a:t>Clcr;aria</a:t>
            </a:r>
            <a:r>
              <a:rPr lang="fr-FR" sz="1200" b="1" i="1" dirty="0">
                <a:solidFill>
                  <a:srgbClr val="008000"/>
                </a:solidFill>
              </a:rPr>
              <a:t> </a:t>
            </a:r>
            <a:r>
              <a:rPr lang="fr-FR" sz="1200" b="1" i="1" dirty="0" err="1">
                <a:solidFill>
                  <a:srgbClr val="008000"/>
                </a:solidFill>
              </a:rPr>
              <a:t>sp</a:t>
            </a:r>
            <a:r>
              <a:rPr lang="fr-FR" sz="1200" i="1" dirty="0">
                <a:solidFill>
                  <a:srgbClr val="008000"/>
                </a:solidFill>
              </a:rPr>
              <a:t>. (</a:t>
            </a:r>
            <a:r>
              <a:rPr lang="fr-FR" sz="1200" i="1" dirty="0" err="1">
                <a:solidFill>
                  <a:srgbClr val="008000"/>
                </a:solidFill>
              </a:rPr>
              <a:t>holadratsana</a:t>
            </a:r>
            <a:r>
              <a:rPr lang="fr-FR" sz="1200" i="1" dirty="0">
                <a:solidFill>
                  <a:srgbClr val="008000"/>
                </a:solidFill>
              </a:rPr>
              <a:t>), </a:t>
            </a:r>
            <a:r>
              <a:rPr lang="fr-FR" sz="1200" b="1" i="1" dirty="0" err="1">
                <a:solidFill>
                  <a:srgbClr val="008000"/>
                </a:solidFill>
              </a:rPr>
              <a:t>Rantharellus</a:t>
            </a:r>
            <a:r>
              <a:rPr lang="fr-FR" sz="1200" i="1" dirty="0">
                <a:solidFill>
                  <a:srgbClr val="008000"/>
                </a:solidFill>
              </a:rPr>
              <a:t> </a:t>
            </a:r>
            <a:r>
              <a:rPr lang="fr-FR" sz="1200" i="1" dirty="0" err="1">
                <a:solidFill>
                  <a:srgbClr val="008000"/>
                </a:solidFill>
              </a:rPr>
              <a:t>sp</a:t>
            </a:r>
            <a:r>
              <a:rPr lang="fr-FR" sz="1200" i="1" dirty="0">
                <a:solidFill>
                  <a:srgbClr val="008000"/>
                </a:solidFill>
              </a:rPr>
              <a:t>. (</a:t>
            </a:r>
            <a:r>
              <a:rPr lang="fr-FR" sz="1200" i="1" dirty="0" err="1">
                <a:solidFill>
                  <a:srgbClr val="008000"/>
                </a:solidFill>
              </a:rPr>
              <a:t>holamavo</a:t>
            </a:r>
            <a:r>
              <a:rPr lang="fr-FR" sz="1200" i="1" dirty="0">
                <a:solidFill>
                  <a:srgbClr val="008000"/>
                </a:solidFill>
              </a:rPr>
              <a:t>) et </a:t>
            </a:r>
            <a:r>
              <a:rPr lang="fr-FR" sz="1200" b="1" i="1" dirty="0" err="1">
                <a:solidFill>
                  <a:srgbClr val="008000"/>
                </a:solidFill>
              </a:rPr>
              <a:t>Rassula</a:t>
            </a:r>
            <a:r>
              <a:rPr lang="fr-FR" sz="1200" i="1" dirty="0">
                <a:solidFill>
                  <a:srgbClr val="008000"/>
                </a:solidFill>
              </a:rPr>
              <a:t> </a:t>
            </a:r>
            <a:r>
              <a:rPr lang="fr-FR" sz="1200" i="1" dirty="0" err="1">
                <a:solidFill>
                  <a:srgbClr val="008000"/>
                </a:solidFill>
              </a:rPr>
              <a:t>spp</a:t>
            </a:r>
            <a:r>
              <a:rPr lang="fr-FR" sz="1200" i="1" dirty="0">
                <a:solidFill>
                  <a:srgbClr val="008000"/>
                </a:solidFill>
              </a:rPr>
              <a:t>.</a:t>
            </a:r>
            <a:endParaRPr lang="fr-FR" sz="1200" dirty="0">
              <a:solidFill>
                <a:srgbClr val="008000"/>
              </a:solidFill>
            </a:endParaRPr>
          </a:p>
          <a:p>
            <a:pPr algn="just"/>
            <a:r>
              <a:rPr lang="x-none" sz="1200" i="1" dirty="0">
                <a:solidFill>
                  <a:srgbClr val="008000"/>
                </a:solidFill>
              </a:rPr>
              <a:t>(holatapia, holamavokely, holabato)</a:t>
            </a:r>
            <a:r>
              <a:rPr lang="fr-FR" sz="1200" dirty="0">
                <a:solidFill>
                  <a:srgbClr val="008000"/>
                </a:solidFill>
              </a:rPr>
              <a:t> ». </a:t>
            </a:r>
            <a:r>
              <a:rPr lang="fr-FR" sz="1200" u="sng" dirty="0">
                <a:solidFill>
                  <a:srgbClr val="008000"/>
                </a:solidFill>
              </a:rPr>
              <a:t>Source</a:t>
            </a:r>
            <a:r>
              <a:rPr lang="fr-FR" sz="1200" dirty="0">
                <a:solidFill>
                  <a:srgbClr val="008000"/>
                </a:solidFill>
              </a:rPr>
              <a:t> : </a:t>
            </a:r>
            <a:r>
              <a:rPr lang="x-none" sz="1200" i="1" dirty="0">
                <a:solidFill>
                  <a:srgbClr val="008000"/>
                </a:solidFill>
              </a:rPr>
              <a:t>Les forêts de tapia des Hautes Terres malgaches</a:t>
            </a:r>
            <a:r>
              <a:rPr lang="fr-FR" sz="1200" i="1" dirty="0">
                <a:solidFill>
                  <a:srgbClr val="008000"/>
                </a:solidFill>
              </a:rPr>
              <a:t> (voir bibliographie </a:t>
            </a:r>
            <a:r>
              <a:rPr lang="fr-FR" sz="1200" i="1" dirty="0" err="1">
                <a:solidFill>
                  <a:srgbClr val="008000"/>
                </a:solidFill>
              </a:rPr>
              <a:t>ci-arpès</a:t>
            </a:r>
            <a:r>
              <a:rPr lang="fr-FR" sz="1200" i="1" dirty="0">
                <a:solidFill>
                  <a:srgbClr val="008000"/>
                </a:solidFill>
              </a:rPr>
              <a:t>)</a:t>
            </a:r>
            <a:r>
              <a:rPr lang="x-none" sz="1200" dirty="0">
                <a:solidFill>
                  <a:srgbClr val="008000"/>
                </a:solidFill>
              </a:rPr>
              <a:t>. </a:t>
            </a:r>
            <a:endParaRPr lang="fr-FR" sz="1200" dirty="0">
              <a:solidFill>
                <a:srgbClr val="008000"/>
              </a:solidFill>
            </a:endParaRPr>
          </a:p>
        </p:txBody>
      </p:sp>
      <p:pic>
        <p:nvPicPr>
          <p:cNvPr id="3074" name="Picture 2" descr="uapaca_bojeri_arb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4064" y="4182016"/>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9732908" y="6325141"/>
            <a:ext cx="1736629" cy="276999"/>
          </a:xfrm>
          <a:prstGeom prst="rect">
            <a:avLst/>
          </a:prstGeom>
        </p:spPr>
        <p:txBody>
          <a:bodyPr wrap="none">
            <a:spAutoFit/>
          </a:bodyPr>
          <a:lstStyle/>
          <a:p>
            <a:pPr algn="ctr"/>
            <a:r>
              <a:rPr lang="fr-FR" sz="1200" dirty="0">
                <a:solidFill>
                  <a:srgbClr val="008000"/>
                </a:solidFill>
                <a:latin typeface="Calibri" panose="020F0502020204030204" pitchFamily="34" charset="0"/>
                <a:ea typeface="Calibri" panose="020F0502020204030204" pitchFamily="34" charset="0"/>
                <a:cs typeface="Times New Roman" panose="02020603050405020304" pitchFamily="18" charset="0"/>
              </a:rPr>
              <a:t>Source : </a:t>
            </a:r>
            <a:r>
              <a:rPr lang="fr-FR" sz="1200" u="sng" dirty="0">
                <a:solidFill>
                  <a:srgbClr val="008000"/>
                </a:solidFill>
                <a:latin typeface="Calibri" panose="020F0502020204030204" pitchFamily="34" charset="0"/>
                <a:ea typeface="Calibri" panose="020F0502020204030204" pitchFamily="34" charset="0"/>
                <a:cs typeface="Times New Roman" panose="02020603050405020304" pitchFamily="18" charset="0"/>
                <a:hlinkClick r:id="rId4"/>
              </a:rPr>
              <a:t>www.mobot.mg</a:t>
            </a:r>
            <a:endParaRPr lang="fr-FR" sz="1200" dirty="0">
              <a:solidFill>
                <a:srgbClr val="008000"/>
              </a:solidFill>
            </a:endParaRPr>
          </a:p>
        </p:txBody>
      </p:sp>
      <p:pic>
        <p:nvPicPr>
          <p:cNvPr id="3075" name="Picture 3" descr="uapaca_bojer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8758" y="5358851"/>
            <a:ext cx="206692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ecorce-tap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4802" y="5414453"/>
            <a:ext cx="101917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fruit-tap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6489" y="5313600"/>
            <a:ext cx="1953084" cy="146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kbot000015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2456" y="5313600"/>
            <a:ext cx="2179611" cy="1445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descr="fourrage2_s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99784" y="127842"/>
            <a:ext cx="333375" cy="403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1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46865" y="172811"/>
            <a:ext cx="3619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fruitsLogo9_s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73195" y="159297"/>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descr="image00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60740" y="138402"/>
            <a:ext cx="3429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p:cNvSpPr txBox="1"/>
          <p:nvPr/>
        </p:nvSpPr>
        <p:spPr>
          <a:xfrm>
            <a:off x="2821591" y="161431"/>
            <a:ext cx="255198" cy="369332"/>
          </a:xfrm>
          <a:prstGeom prst="rect">
            <a:avLst/>
          </a:prstGeom>
          <a:noFill/>
        </p:spPr>
        <p:txBody>
          <a:bodyPr wrap="none" rtlCol="0">
            <a:spAutoFit/>
          </a:bodyPr>
          <a:lstStyle/>
          <a:p>
            <a:r>
              <a:rPr lang="fr-FR" dirty="0" smtClean="0">
                <a:solidFill>
                  <a:srgbClr val="008000"/>
                </a:solidFill>
              </a:rPr>
              <a:t>(</a:t>
            </a:r>
            <a:endParaRPr lang="fr-FR" dirty="0">
              <a:solidFill>
                <a:srgbClr val="008000"/>
              </a:solidFill>
            </a:endParaRPr>
          </a:p>
        </p:txBody>
      </p:sp>
      <p:sp>
        <p:nvSpPr>
          <p:cNvPr id="20" name="ZoneTexte 19"/>
          <p:cNvSpPr txBox="1"/>
          <p:nvPr/>
        </p:nvSpPr>
        <p:spPr>
          <a:xfrm>
            <a:off x="3379065" y="145046"/>
            <a:ext cx="362600" cy="369332"/>
          </a:xfrm>
          <a:prstGeom prst="rect">
            <a:avLst/>
          </a:prstGeom>
          <a:noFill/>
        </p:spPr>
        <p:txBody>
          <a:bodyPr wrap="none" rtlCol="0">
            <a:spAutoFit/>
          </a:bodyPr>
          <a:lstStyle/>
          <a:p>
            <a:r>
              <a:rPr lang="fr-FR" dirty="0" smtClean="0">
                <a:solidFill>
                  <a:srgbClr val="008000"/>
                </a:solidFill>
              </a:rPr>
              <a:t>?)</a:t>
            </a:r>
            <a:endParaRPr lang="fr-FR" dirty="0">
              <a:solidFill>
                <a:srgbClr val="008000"/>
              </a:solidFill>
            </a:endParaRPr>
          </a:p>
        </p:txBody>
      </p:sp>
      <p:sp>
        <p:nvSpPr>
          <p:cNvPr id="21" name="Rectangle 15"/>
          <p:cNvSpPr>
            <a:spLocks noChangeArrowheads="1"/>
          </p:cNvSpPr>
          <p:nvPr/>
        </p:nvSpPr>
        <p:spPr bwMode="auto">
          <a:xfrm>
            <a:off x="7824132" y="11937"/>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0" b="1">
                <a:solidFill>
                  <a:srgbClr val="008000"/>
                </a:solidFill>
              </a:rPr>
              <a:t>U</a:t>
            </a:r>
          </a:p>
        </p:txBody>
      </p:sp>
    </p:spTree>
    <p:extLst>
      <p:ext uri="{BB962C8B-B14F-4D97-AF65-F5344CB8AC3E}">
        <p14:creationId xmlns:p14="http://schemas.microsoft.com/office/powerpoint/2010/main" val="156438064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11140" y="241230"/>
            <a:ext cx="527756" cy="309386"/>
          </a:xfrm>
        </p:spPr>
        <p:txBody>
          <a:bodyPr/>
          <a:lstStyle/>
          <a:p>
            <a:fld id="{814B13E8-1059-4FEE-952E-0153852B3488}" type="slidenum">
              <a:rPr lang="fr-FR" smtClean="0"/>
              <a:t>75</a:t>
            </a:fld>
            <a:endParaRPr lang="fr-FR"/>
          </a:p>
        </p:txBody>
      </p:sp>
      <p:sp>
        <p:nvSpPr>
          <p:cNvPr id="4" name="Rectangle 3"/>
          <p:cNvSpPr/>
          <p:nvPr/>
        </p:nvSpPr>
        <p:spPr>
          <a:xfrm>
            <a:off x="211141" y="550616"/>
            <a:ext cx="3375348" cy="369332"/>
          </a:xfrm>
          <a:prstGeom prst="rect">
            <a:avLst/>
          </a:prstGeom>
        </p:spPr>
        <p:txBody>
          <a:bodyPr wrap="none">
            <a:spAutoFit/>
          </a:bodyPr>
          <a:lstStyle/>
          <a:p>
            <a:r>
              <a:rPr lang="fr-FR" dirty="0">
                <a:solidFill>
                  <a:srgbClr val="008000"/>
                </a:solidFill>
              </a:rPr>
              <a:t>2. </a:t>
            </a:r>
            <a:r>
              <a:rPr lang="fr-FR" b="1" dirty="0">
                <a:solidFill>
                  <a:srgbClr val="008000"/>
                </a:solidFill>
              </a:rPr>
              <a:t>Essences forestières à reboiser </a:t>
            </a:r>
            <a:endParaRPr lang="fr-FR" b="1" dirty="0"/>
          </a:p>
        </p:txBody>
      </p:sp>
      <p:sp>
        <p:nvSpPr>
          <p:cNvPr id="5" name="ZoneTexte 4"/>
          <p:cNvSpPr txBox="1"/>
          <p:nvPr/>
        </p:nvSpPr>
        <p:spPr>
          <a:xfrm>
            <a:off x="4043941"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6" name="Rectangle 5"/>
          <p:cNvSpPr/>
          <p:nvPr/>
        </p:nvSpPr>
        <p:spPr>
          <a:xfrm>
            <a:off x="211140" y="919948"/>
            <a:ext cx="7691081" cy="369332"/>
          </a:xfrm>
          <a:prstGeom prst="rect">
            <a:avLst/>
          </a:prstGeom>
        </p:spPr>
        <p:txBody>
          <a:bodyPr wrap="square">
            <a:spAutoFit/>
          </a:bodyPr>
          <a:lstStyle/>
          <a:p>
            <a:r>
              <a:rPr lang="fr-FR" dirty="0" smtClean="0">
                <a:solidFill>
                  <a:srgbClr val="008000"/>
                </a:solidFill>
              </a:rPr>
              <a:t>2.13) </a:t>
            </a:r>
            <a:r>
              <a:rPr lang="fr-FR" b="1" dirty="0" err="1" smtClean="0">
                <a:solidFill>
                  <a:srgbClr val="008000"/>
                </a:solidFill>
              </a:rPr>
              <a:t>Tambourissa</a:t>
            </a:r>
            <a:r>
              <a:rPr lang="fr-FR" dirty="0" smtClean="0">
                <a:solidFill>
                  <a:srgbClr val="008000"/>
                </a:solidFill>
              </a:rPr>
              <a:t> ou </a:t>
            </a:r>
            <a:r>
              <a:rPr lang="fr-FR" b="1" dirty="0" err="1">
                <a:solidFill>
                  <a:srgbClr val="008000"/>
                </a:solidFill>
              </a:rPr>
              <a:t>Ambora</a:t>
            </a:r>
            <a:r>
              <a:rPr lang="fr-FR" b="1" dirty="0">
                <a:solidFill>
                  <a:srgbClr val="008000"/>
                </a:solidFill>
              </a:rPr>
              <a:t> </a:t>
            </a:r>
            <a:r>
              <a:rPr lang="fr-FR" b="1" dirty="0" err="1" smtClean="0">
                <a:solidFill>
                  <a:srgbClr val="008000"/>
                </a:solidFill>
              </a:rPr>
              <a:t>voloina</a:t>
            </a:r>
            <a:r>
              <a:rPr lang="fr-FR" b="1" dirty="0" smtClean="0">
                <a:solidFill>
                  <a:srgbClr val="008000"/>
                </a:solidFill>
              </a:rPr>
              <a:t> </a:t>
            </a:r>
            <a:r>
              <a:rPr lang="fr-FR" dirty="0" smtClean="0">
                <a:solidFill>
                  <a:srgbClr val="008000"/>
                </a:solidFill>
              </a:rPr>
              <a:t>ou </a:t>
            </a:r>
            <a:r>
              <a:rPr lang="fr-FR" b="1" dirty="0" smtClean="0">
                <a:solidFill>
                  <a:srgbClr val="008000"/>
                </a:solidFill>
              </a:rPr>
              <a:t>Bois tambour </a:t>
            </a:r>
            <a:r>
              <a:rPr lang="fr-FR" dirty="0" smtClean="0">
                <a:solidFill>
                  <a:srgbClr val="008000"/>
                </a:solidFill>
              </a:rPr>
              <a:t>(</a:t>
            </a:r>
            <a:r>
              <a:rPr lang="fr-FR" i="1" u="sng" dirty="0" err="1" smtClean="0">
                <a:hlinkClick r:id="rId2" tooltip="Monimiaceae"/>
              </a:rPr>
              <a:t>Monimiaceae</a:t>
            </a:r>
            <a:r>
              <a:rPr lang="fr-FR" dirty="0" smtClean="0">
                <a:solidFill>
                  <a:srgbClr val="008000"/>
                </a:solidFill>
              </a:rPr>
              <a:t>)</a:t>
            </a:r>
            <a:endParaRPr lang="fr-FR" dirty="0">
              <a:solidFill>
                <a:srgbClr val="008000"/>
              </a:solidFill>
            </a:endParaRPr>
          </a:p>
        </p:txBody>
      </p:sp>
      <p:pic>
        <p:nvPicPr>
          <p:cNvPr id="1026" name="Pictur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4558" y="158609"/>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image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6730" y="105587"/>
            <a:ext cx="3429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6044" y="105587"/>
            <a:ext cx="3143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image0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2719" y="172896"/>
            <a:ext cx="2952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p:nvPr/>
        </p:nvSpPr>
        <p:spPr>
          <a:xfrm>
            <a:off x="211140" y="1399822"/>
            <a:ext cx="11777660" cy="4062651"/>
          </a:xfrm>
          <a:prstGeom prst="rect">
            <a:avLst/>
          </a:prstGeom>
          <a:noFill/>
        </p:spPr>
        <p:txBody>
          <a:bodyPr wrap="square" rtlCol="0">
            <a:spAutoFit/>
          </a:bodyPr>
          <a:lstStyle/>
          <a:p>
            <a:pPr algn="just"/>
            <a:r>
              <a:rPr lang="fr-FR" i="1" dirty="0" err="1">
                <a:solidFill>
                  <a:srgbClr val="008000"/>
                </a:solidFill>
              </a:rPr>
              <a:t>Tambourissa</a:t>
            </a:r>
            <a:r>
              <a:rPr lang="fr-FR" i="1" dirty="0">
                <a:solidFill>
                  <a:srgbClr val="008000"/>
                </a:solidFill>
              </a:rPr>
              <a:t> </a:t>
            </a:r>
            <a:r>
              <a:rPr lang="fr-FR" i="1" dirty="0" err="1">
                <a:solidFill>
                  <a:srgbClr val="008000"/>
                </a:solidFill>
              </a:rPr>
              <a:t>thouvenotii</a:t>
            </a:r>
            <a:r>
              <a:rPr lang="fr-FR" dirty="0">
                <a:solidFill>
                  <a:srgbClr val="008000"/>
                </a:solidFill>
              </a:rPr>
              <a:t> </a:t>
            </a:r>
            <a:r>
              <a:rPr lang="fr-FR" dirty="0" smtClean="0">
                <a:solidFill>
                  <a:srgbClr val="008000"/>
                </a:solidFill>
              </a:rPr>
              <a:t>: </a:t>
            </a:r>
            <a:r>
              <a:rPr lang="fr-FR" dirty="0">
                <a:solidFill>
                  <a:srgbClr val="008000"/>
                </a:solidFill>
              </a:rPr>
              <a:t>Arbre petit à moyen avec des petites branches velues</a:t>
            </a:r>
            <a:r>
              <a:rPr lang="fr-FR" dirty="0" smtClean="0">
                <a:solidFill>
                  <a:srgbClr val="008000"/>
                </a:solidFill>
              </a:rPr>
              <a:t>.</a:t>
            </a:r>
            <a:r>
              <a:rPr lang="fr-FR" sz="1200" dirty="0" smtClean="0">
                <a:solidFill>
                  <a:srgbClr val="008000"/>
                </a:solidFill>
              </a:rPr>
              <a:t> </a:t>
            </a:r>
            <a:r>
              <a:rPr lang="fr-FR" sz="1200" u="sng" dirty="0">
                <a:solidFill>
                  <a:srgbClr val="008000"/>
                </a:solidFill>
              </a:rPr>
              <a:t>Inflorescence</a:t>
            </a:r>
            <a:r>
              <a:rPr lang="fr-FR" sz="1200" dirty="0">
                <a:solidFill>
                  <a:srgbClr val="008000"/>
                </a:solidFill>
              </a:rPr>
              <a:t>: grappe ou fleur solitaire. </a:t>
            </a:r>
            <a:r>
              <a:rPr lang="fr-FR" sz="1200" u="sng" dirty="0">
                <a:solidFill>
                  <a:srgbClr val="008000"/>
                </a:solidFill>
              </a:rPr>
              <a:t>Fleurs mâles</a:t>
            </a:r>
            <a:r>
              <a:rPr lang="fr-FR" sz="1200" dirty="0">
                <a:solidFill>
                  <a:srgbClr val="008000"/>
                </a:solidFill>
              </a:rPr>
              <a:t> : un réceptacle, de taille moyenne, qui s'ouvre en se divisant en 4 parties, avec l’intérieur de nombreuses étamines alignées. </a:t>
            </a:r>
            <a:r>
              <a:rPr lang="fr-FR" sz="1200" u="sng" dirty="0">
                <a:solidFill>
                  <a:srgbClr val="008000"/>
                </a:solidFill>
              </a:rPr>
              <a:t>Fleurs femelles</a:t>
            </a:r>
            <a:r>
              <a:rPr lang="fr-FR" sz="1200" dirty="0">
                <a:solidFill>
                  <a:srgbClr val="008000"/>
                </a:solidFill>
              </a:rPr>
              <a:t> : un support en forme de boule, bordée de carpelles intégrés. Fruits très gros, en forme de boule, brun, se fractionnant en révélant un intérieur orange charnu avec des graines intégrées. Source : </a:t>
            </a:r>
            <a:r>
              <a:rPr lang="fr-FR" sz="1200" u="sng" dirty="0" smtClean="0">
                <a:solidFill>
                  <a:srgbClr val="008000"/>
                </a:solidFill>
                <a:hlinkClick r:id="rId7"/>
              </a:rPr>
              <a:t>www.wlbcenter.org/zahamena_wpg.pdf</a:t>
            </a:r>
            <a:r>
              <a:rPr lang="fr-FR" sz="1200" u="sng" dirty="0" smtClean="0">
                <a:solidFill>
                  <a:srgbClr val="008000"/>
                </a:solidFill>
              </a:rPr>
              <a:t>. </a:t>
            </a:r>
            <a:r>
              <a:rPr lang="fr-FR" sz="1200" dirty="0">
                <a:solidFill>
                  <a:srgbClr val="008000"/>
                </a:solidFill>
              </a:rPr>
              <a:t>Le fruit donne à l'arbre son nom commun de «pot de chambre de singe" (pot sam </a:t>
            </a:r>
            <a:r>
              <a:rPr lang="fr-FR" sz="1200" dirty="0" err="1">
                <a:solidFill>
                  <a:srgbClr val="008000"/>
                </a:solidFill>
              </a:rPr>
              <a:t>Zacot</a:t>
            </a:r>
            <a:r>
              <a:rPr lang="fr-FR" sz="1200" dirty="0">
                <a:solidFill>
                  <a:srgbClr val="008000"/>
                </a:solidFill>
              </a:rPr>
              <a:t>). Quand elles sont mûres les parois du pot de chambre s’ouvrent et dégorgent des graines noires couvertes d’une chair orange vif (Source : </a:t>
            </a:r>
            <a:r>
              <a:rPr lang="fr-FR" sz="1200" dirty="0" err="1">
                <a:solidFill>
                  <a:srgbClr val="008000"/>
                </a:solidFill>
              </a:rPr>
              <a:t>Wikipedia</a:t>
            </a:r>
            <a:r>
              <a:rPr lang="fr-FR" sz="1200" dirty="0" smtClean="0">
                <a:solidFill>
                  <a:srgbClr val="008000"/>
                </a:solidFill>
              </a:rPr>
              <a:t>). </a:t>
            </a:r>
            <a:r>
              <a:rPr lang="fr-FR" sz="1200" dirty="0">
                <a:solidFill>
                  <a:srgbClr val="008000"/>
                </a:solidFill>
                <a:latin typeface="Calibri" panose="020F0502020204030204" pitchFamily="34" charset="0"/>
                <a:ea typeface="Calibri" panose="020F0502020204030204" pitchFamily="34" charset="0"/>
                <a:cs typeface="Times New Roman" panose="02020603050405020304" pitchFamily="18" charset="0"/>
              </a:rPr>
              <a:t>Feuilles rarement alternées, moyennes / larges, poilu au-dessous, parfois dentée vers le sommet. Source : </a:t>
            </a:r>
            <a:r>
              <a:rPr lang="fr-FR" sz="1200" u="sng" dirty="0" smtClean="0">
                <a:solidFill>
                  <a:srgbClr val="008000"/>
                </a:solidFill>
                <a:latin typeface="Calibri" panose="020F0502020204030204" pitchFamily="34" charset="0"/>
                <a:ea typeface="Calibri" panose="020F0502020204030204" pitchFamily="34" charset="0"/>
                <a:cs typeface="Times New Roman" panose="02020603050405020304" pitchFamily="18" charset="0"/>
                <a:hlinkClick r:id="rId7"/>
              </a:rPr>
              <a:t>www.wlbcenter.org/zahamena_wpg.pdf</a:t>
            </a:r>
            <a:endParaRPr lang="fr-FR" sz="1200" u="sng" dirty="0" smtClean="0">
              <a:solidFill>
                <a:srgbClr val="008000"/>
              </a:solidFill>
              <a:latin typeface="Calibri" panose="020F0502020204030204" pitchFamily="34" charset="0"/>
              <a:ea typeface="Calibri" panose="020F0502020204030204" pitchFamily="34" charset="0"/>
              <a:cs typeface="Times New Roman" panose="02020603050405020304" pitchFamily="18" charset="0"/>
            </a:endParaRPr>
          </a:p>
          <a:p>
            <a:pPr algn="just"/>
            <a:r>
              <a:rPr lang="fr-FR" sz="1200" u="sng" dirty="0">
                <a:solidFill>
                  <a:srgbClr val="008000"/>
                </a:solidFill>
              </a:rPr>
              <a:t>Bois</a:t>
            </a:r>
            <a:r>
              <a:rPr lang="fr-FR" sz="1200" dirty="0">
                <a:solidFill>
                  <a:srgbClr val="008000"/>
                </a:solidFill>
              </a:rPr>
              <a:t> : Boîtes et caisses en stock de base, les placages décoratifs, revêtements de sol intérieur, panneaux durs ? (en anglais : « </a:t>
            </a:r>
            <a:r>
              <a:rPr lang="fr-FR" sz="1200" i="1" dirty="0" err="1">
                <a:solidFill>
                  <a:srgbClr val="008000"/>
                </a:solidFill>
              </a:rPr>
              <a:t>Hardboards</a:t>
            </a:r>
            <a:r>
              <a:rPr lang="fr-FR" sz="1200" dirty="0">
                <a:solidFill>
                  <a:srgbClr val="008000"/>
                </a:solidFill>
              </a:rPr>
              <a:t> »), garniture intérieure, Menuiserie, les bardeaux (les plaques ?), la construction navale, le tournage, les matériaux de construction, Fûts, copeaux ? d'emballage ? (en anglais  « Excelsior »), garnitures extérieures et parement, les utilisations extérieures, placage figuré, Parquet, la construction Intérieur, de menuiseries préfabriquées, moulures, caisses d'emballage, parquet, sous-sol, de parage, de placage, lambris.</a:t>
            </a:r>
          </a:p>
          <a:p>
            <a:pPr algn="just"/>
            <a:r>
              <a:rPr lang="fr-FR" sz="1200" dirty="0">
                <a:solidFill>
                  <a:srgbClr val="008000"/>
                </a:solidFill>
              </a:rPr>
              <a:t>Source : </a:t>
            </a:r>
            <a:r>
              <a:rPr lang="fr-FR" sz="1200" u="sng" dirty="0" smtClean="0">
                <a:solidFill>
                  <a:srgbClr val="008000"/>
                </a:solidFill>
                <a:hlinkClick r:id="rId8"/>
              </a:rPr>
              <a:t>www.woodworkerssource.com/show_properties.php?wood=Tambourissa%20thouvenotii</a:t>
            </a:r>
            <a:r>
              <a:rPr lang="fr-FR" sz="1200" dirty="0" smtClean="0">
                <a:solidFill>
                  <a:srgbClr val="008000"/>
                </a:solidFill>
              </a:rPr>
              <a:t>. Le </a:t>
            </a:r>
            <a:r>
              <a:rPr lang="fr-FR" sz="1200" dirty="0">
                <a:solidFill>
                  <a:srgbClr val="008000"/>
                </a:solidFill>
              </a:rPr>
              <a:t>tronc des vieux individus devient généralement renflé et creux, ce qui permettait jadis d'en faire des </a:t>
            </a:r>
            <a:r>
              <a:rPr lang="fr-FR" sz="1200" u="sng" dirty="0">
                <a:solidFill>
                  <a:srgbClr val="008000"/>
                </a:solidFill>
                <a:hlinkClick r:id="rId9" tooltip="Ruche"/>
              </a:rPr>
              <a:t>ruches</a:t>
            </a:r>
            <a:r>
              <a:rPr lang="fr-FR" sz="1200" dirty="0">
                <a:solidFill>
                  <a:srgbClr val="008000"/>
                </a:solidFill>
              </a:rPr>
              <a:t> rustiques, localement appelées “</a:t>
            </a:r>
            <a:r>
              <a:rPr lang="fr-FR" sz="1200" i="1" dirty="0">
                <a:solidFill>
                  <a:srgbClr val="008000"/>
                </a:solidFill>
              </a:rPr>
              <a:t>bombardes</a:t>
            </a:r>
            <a:r>
              <a:rPr lang="fr-FR" sz="1200" dirty="0">
                <a:solidFill>
                  <a:srgbClr val="008000"/>
                </a:solidFill>
              </a:rPr>
              <a:t>” (à la Réunion).  Ce bois creux servait aussi à faire des </a:t>
            </a:r>
            <a:r>
              <a:rPr lang="fr-FR" sz="1200" dirty="0" smtClean="0">
                <a:solidFill>
                  <a:srgbClr val="008000"/>
                </a:solidFill>
              </a:rPr>
              <a:t>tambours. </a:t>
            </a:r>
            <a:r>
              <a:rPr lang="fr-FR" sz="1200" u="sng" dirty="0" smtClean="0">
                <a:solidFill>
                  <a:srgbClr val="008000"/>
                </a:solidFill>
              </a:rPr>
              <a:t>Rôle </a:t>
            </a:r>
            <a:r>
              <a:rPr lang="fr-FR" sz="1200" u="sng" dirty="0">
                <a:solidFill>
                  <a:srgbClr val="008000"/>
                </a:solidFill>
              </a:rPr>
              <a:t>écologique</a:t>
            </a:r>
            <a:r>
              <a:rPr lang="fr-FR" sz="1200" dirty="0">
                <a:solidFill>
                  <a:srgbClr val="008000"/>
                </a:solidFill>
              </a:rPr>
              <a:t> : Attire les papillons.</a:t>
            </a:r>
          </a:p>
          <a:p>
            <a:pPr algn="just"/>
            <a:r>
              <a:rPr lang="fr-FR" sz="1200" u="sng" dirty="0">
                <a:solidFill>
                  <a:srgbClr val="008000"/>
                </a:solidFill>
              </a:rPr>
              <a:t>Rôle médicinal</a:t>
            </a:r>
            <a:r>
              <a:rPr lang="fr-FR" sz="1200" dirty="0">
                <a:solidFill>
                  <a:srgbClr val="008000"/>
                </a:solidFill>
              </a:rPr>
              <a:t> : Selon le CD « </a:t>
            </a:r>
            <a:r>
              <a:rPr lang="fr-FR" sz="1200" i="1" dirty="0">
                <a:solidFill>
                  <a:srgbClr val="008000"/>
                </a:solidFill>
              </a:rPr>
              <a:t>Plantes médicinales de Madagascar</a:t>
            </a:r>
            <a:r>
              <a:rPr lang="fr-FR" sz="1200" dirty="0">
                <a:solidFill>
                  <a:srgbClr val="008000"/>
                </a:solidFill>
              </a:rPr>
              <a:t> » de Mme Lucile Allorge et Pierre </a:t>
            </a:r>
            <a:r>
              <a:rPr lang="fr-FR" sz="1200" dirty="0" err="1">
                <a:solidFill>
                  <a:srgbClr val="008000"/>
                </a:solidFill>
              </a:rPr>
              <a:t>Boiteau</a:t>
            </a:r>
            <a:r>
              <a:rPr lang="fr-FR" sz="1200" dirty="0">
                <a:solidFill>
                  <a:srgbClr val="008000"/>
                </a:solidFill>
              </a:rPr>
              <a:t>, 2003 : « </a:t>
            </a:r>
            <a:r>
              <a:rPr lang="fr-FR" sz="1200" i="1" dirty="0">
                <a:solidFill>
                  <a:srgbClr val="008000"/>
                </a:solidFill>
              </a:rPr>
              <a:t>Écorce de racines emménagogue. Feuilles en bains dans maladies de peau et </a:t>
            </a:r>
            <a:r>
              <a:rPr lang="fr-FR" sz="1200" i="1" dirty="0" err="1">
                <a:solidFill>
                  <a:srgbClr val="008000"/>
                </a:solidFill>
              </a:rPr>
              <a:t>tambavy</a:t>
            </a:r>
            <a:r>
              <a:rPr lang="fr-FR" sz="1200" i="1" dirty="0">
                <a:solidFill>
                  <a:srgbClr val="008000"/>
                </a:solidFill>
              </a:rPr>
              <a:t>. Sommités fleuries très actives dans les angines, spécifique de l'aphonie. Matière colorante du fruit, succédané du Rouera. Racine pour bouillon hygiénique. Fruit mûr contre </a:t>
            </a:r>
            <a:r>
              <a:rPr lang="fr-FR" sz="1200" i="1" dirty="0" err="1">
                <a:solidFill>
                  <a:srgbClr val="008000"/>
                </a:solidFill>
              </a:rPr>
              <a:t>tambavy</a:t>
            </a:r>
            <a:r>
              <a:rPr lang="fr-FR" sz="1200" i="1" dirty="0">
                <a:solidFill>
                  <a:srgbClr val="008000"/>
                </a:solidFill>
              </a:rPr>
              <a:t> (HECKEL, 1910) </a:t>
            </a:r>
            <a:r>
              <a:rPr lang="fr-FR" sz="1200" dirty="0">
                <a:solidFill>
                  <a:srgbClr val="008000"/>
                </a:solidFill>
              </a:rPr>
              <a:t>».</a:t>
            </a:r>
          </a:p>
          <a:p>
            <a:pPr algn="just"/>
            <a:r>
              <a:rPr lang="fr-FR" sz="1200" u="sng" dirty="0">
                <a:solidFill>
                  <a:srgbClr val="008000"/>
                </a:solidFill>
              </a:rPr>
              <a:t>Sur le genre </a:t>
            </a:r>
            <a:r>
              <a:rPr lang="fr-FR" sz="1200" i="1" u="sng" dirty="0" err="1">
                <a:solidFill>
                  <a:srgbClr val="008000"/>
                </a:solidFill>
              </a:rPr>
              <a:t>Tambourissa</a:t>
            </a:r>
            <a:r>
              <a:rPr lang="fr-FR" sz="1200" dirty="0">
                <a:solidFill>
                  <a:srgbClr val="008000"/>
                </a:solidFill>
              </a:rPr>
              <a:t> : Les fleurs (</a:t>
            </a:r>
            <a:r>
              <a:rPr lang="fr-FR" sz="1200" dirty="0" err="1">
                <a:solidFill>
                  <a:srgbClr val="008000"/>
                </a:solidFill>
              </a:rPr>
              <a:t>FFmâle</a:t>
            </a:r>
            <a:r>
              <a:rPr lang="fr-FR" sz="1200" dirty="0">
                <a:solidFill>
                  <a:srgbClr val="008000"/>
                </a:solidFill>
              </a:rPr>
              <a:t> = (4-6S) + </a:t>
            </a:r>
            <a:r>
              <a:rPr lang="fr-FR" sz="1200" dirty="0" err="1">
                <a:solidFill>
                  <a:srgbClr val="008000"/>
                </a:solidFill>
              </a:rPr>
              <a:t>nE</a:t>
            </a:r>
            <a:r>
              <a:rPr lang="fr-FR" sz="1200" dirty="0">
                <a:solidFill>
                  <a:srgbClr val="008000"/>
                </a:solidFill>
              </a:rPr>
              <a:t> et </a:t>
            </a:r>
            <a:r>
              <a:rPr lang="fr-FR" sz="1200" dirty="0" err="1">
                <a:solidFill>
                  <a:srgbClr val="008000"/>
                </a:solidFill>
              </a:rPr>
              <a:t>FFfemelle</a:t>
            </a:r>
            <a:r>
              <a:rPr lang="fr-FR" sz="1200" dirty="0">
                <a:solidFill>
                  <a:srgbClr val="008000"/>
                </a:solidFill>
              </a:rPr>
              <a:t> = [ (4S) + </a:t>
            </a:r>
            <a:r>
              <a:rPr lang="fr-FR" sz="1200" dirty="0" err="1">
                <a:solidFill>
                  <a:srgbClr val="008000"/>
                </a:solidFill>
              </a:rPr>
              <a:t>nC</a:t>
            </a:r>
            <a:r>
              <a:rPr lang="fr-FR" sz="1200" dirty="0">
                <a:solidFill>
                  <a:srgbClr val="008000"/>
                </a:solidFill>
              </a:rPr>
              <a:t> ]), actinomorphes et unisexuées (</a:t>
            </a:r>
            <a:r>
              <a:rPr lang="fr-FR" sz="1200" dirty="0" err="1">
                <a:solidFill>
                  <a:srgbClr val="008000"/>
                </a:solidFill>
              </a:rPr>
              <a:t>monécie</a:t>
            </a:r>
            <a:r>
              <a:rPr lang="fr-FR" sz="1200" dirty="0">
                <a:solidFill>
                  <a:srgbClr val="008000"/>
                </a:solidFill>
              </a:rPr>
              <a:t> ou </a:t>
            </a:r>
            <a:r>
              <a:rPr lang="fr-FR" sz="1200" dirty="0" err="1">
                <a:solidFill>
                  <a:srgbClr val="008000"/>
                </a:solidFill>
              </a:rPr>
              <a:t>dioecie</a:t>
            </a:r>
            <a:r>
              <a:rPr lang="fr-FR" sz="1200" dirty="0">
                <a:solidFill>
                  <a:srgbClr val="008000"/>
                </a:solidFill>
              </a:rPr>
              <a:t>), sont solitaires ou assemblées en cymes, en racèmes ou en panicules terminales ou axillaires, parfois </a:t>
            </a:r>
            <a:r>
              <a:rPr lang="fr-FR" sz="1200" dirty="0" err="1">
                <a:solidFill>
                  <a:srgbClr val="008000"/>
                </a:solidFill>
              </a:rPr>
              <a:t>cauliflores</a:t>
            </a:r>
            <a:r>
              <a:rPr lang="fr-FR" sz="1200" dirty="0">
                <a:solidFill>
                  <a:srgbClr val="008000"/>
                </a:solidFill>
              </a:rPr>
              <a:t>. Les fleurs mâles </a:t>
            </a:r>
            <a:r>
              <a:rPr lang="fr-FR" sz="1200" dirty="0" err="1">
                <a:solidFill>
                  <a:srgbClr val="008000"/>
                </a:solidFill>
              </a:rPr>
              <a:t>possédent</a:t>
            </a:r>
            <a:r>
              <a:rPr lang="fr-FR" sz="1200" dirty="0">
                <a:solidFill>
                  <a:srgbClr val="008000"/>
                </a:solidFill>
              </a:rPr>
              <a:t> 4-6 tépales </a:t>
            </a:r>
            <a:r>
              <a:rPr lang="fr-FR" sz="1200" dirty="0" err="1">
                <a:solidFill>
                  <a:srgbClr val="008000"/>
                </a:solidFill>
              </a:rPr>
              <a:t>connés</a:t>
            </a:r>
            <a:r>
              <a:rPr lang="fr-FR" sz="1200" dirty="0">
                <a:solidFill>
                  <a:srgbClr val="008000"/>
                </a:solidFill>
              </a:rPr>
              <a:t> à la base, de nombreuses étamines multi-sériées, aux anthères à déhiscence extrorse. Les femelles se composent d'un réceptacle urcéolé, discoïde ou cupuliforme avec généralement 4 lobes et de nombreux carpelles formant un ovaire infère, aux styles plus ou moins saillants, chacun contenant un ovule pendant, anatrope à </a:t>
            </a:r>
            <a:r>
              <a:rPr lang="fr-FR" sz="1200" dirty="0" err="1">
                <a:solidFill>
                  <a:srgbClr val="008000"/>
                </a:solidFill>
              </a:rPr>
              <a:t>amphitrope</a:t>
            </a:r>
            <a:r>
              <a:rPr lang="fr-FR" sz="1200" dirty="0">
                <a:solidFill>
                  <a:srgbClr val="008000"/>
                </a:solidFill>
              </a:rPr>
              <a:t>.  Source : </a:t>
            </a:r>
            <a:r>
              <a:rPr lang="fr-FR" sz="1200" u="sng" dirty="0">
                <a:solidFill>
                  <a:srgbClr val="008000"/>
                </a:solidFill>
                <a:hlinkClick r:id="rId10"/>
              </a:rPr>
              <a:t>www.plantes-botanique.org/genre_tambourissa</a:t>
            </a:r>
            <a:r>
              <a:rPr lang="fr-FR" sz="1200" dirty="0">
                <a:solidFill>
                  <a:srgbClr val="008000"/>
                </a:solidFill>
              </a:rPr>
              <a:t> </a:t>
            </a:r>
            <a:endParaRPr lang="fr-FR" sz="1200" dirty="0" smtClean="0">
              <a:solidFill>
                <a:srgbClr val="008000"/>
              </a:solidFill>
            </a:endParaRPr>
          </a:p>
          <a:p>
            <a:pPr algn="just"/>
            <a:r>
              <a:rPr lang="fr-FR" sz="1200" dirty="0" smtClean="0">
                <a:solidFill>
                  <a:srgbClr val="008000"/>
                </a:solidFill>
              </a:rPr>
              <a:t>Le </a:t>
            </a:r>
            <a:r>
              <a:rPr lang="fr-FR" sz="1200" dirty="0">
                <a:solidFill>
                  <a:srgbClr val="008000"/>
                </a:solidFill>
              </a:rPr>
              <a:t>fruit, multiple, consiste en un réceptacle cupuliforme à </a:t>
            </a:r>
            <a:r>
              <a:rPr lang="fr-FR" sz="1200" dirty="0" err="1">
                <a:solidFill>
                  <a:srgbClr val="008000"/>
                </a:solidFill>
              </a:rPr>
              <a:t>sub</a:t>
            </a:r>
            <a:r>
              <a:rPr lang="fr-FR" sz="1200" dirty="0">
                <a:solidFill>
                  <a:srgbClr val="008000"/>
                </a:solidFill>
              </a:rPr>
              <a:t>-globuleux urcéolé, liégeux, portant à l'intérieur de nombreuses drupes incluses dans sa paroi accrescente. Chaque drupe, ovoïde comprimée, possède un mésocarpe huileux, rouge orangé, un endocarpe corné, et un embryon droit, à cotylédons plats. Les feuilles, généralement opposées et </a:t>
            </a:r>
            <a:r>
              <a:rPr lang="fr-FR" sz="1200" dirty="0" err="1">
                <a:solidFill>
                  <a:srgbClr val="008000"/>
                </a:solidFill>
              </a:rPr>
              <a:t>decussées</a:t>
            </a:r>
            <a:r>
              <a:rPr lang="fr-FR" sz="1200" dirty="0">
                <a:solidFill>
                  <a:srgbClr val="008000"/>
                </a:solidFill>
              </a:rPr>
              <a:t> plus rarement pseudo-verticillées ou alternes, sont simples et entières ou aux marges </a:t>
            </a:r>
            <a:r>
              <a:rPr lang="fr-FR" sz="1200" dirty="0" err="1">
                <a:solidFill>
                  <a:srgbClr val="008000"/>
                </a:solidFill>
              </a:rPr>
              <a:t>serratulées</a:t>
            </a:r>
            <a:r>
              <a:rPr lang="fr-FR" sz="1200" dirty="0">
                <a:solidFill>
                  <a:srgbClr val="008000"/>
                </a:solidFill>
              </a:rPr>
              <a:t>.</a:t>
            </a:r>
            <a:r>
              <a:rPr lang="fr-FR" sz="1200" dirty="0"/>
              <a:t> </a:t>
            </a:r>
            <a:r>
              <a:rPr lang="fr-FR" sz="1200" dirty="0" smtClean="0">
                <a:solidFill>
                  <a:srgbClr val="008000"/>
                </a:solidFill>
              </a:rPr>
              <a:t>Source</a:t>
            </a:r>
            <a:r>
              <a:rPr lang="fr-FR" sz="1200" dirty="0">
                <a:solidFill>
                  <a:srgbClr val="008000"/>
                </a:solidFill>
              </a:rPr>
              <a:t> : </a:t>
            </a:r>
            <a:r>
              <a:rPr lang="fr-FR" sz="1200" u="sng" dirty="0">
                <a:solidFill>
                  <a:srgbClr val="008000"/>
                </a:solidFill>
                <a:hlinkClick r:id="rId10"/>
              </a:rPr>
              <a:t>www.plantes-botanique.org/genre_tambourissa</a:t>
            </a:r>
            <a:endParaRPr lang="fr-FR" sz="1200" dirty="0">
              <a:solidFill>
                <a:srgbClr val="008000"/>
              </a:solidFill>
            </a:endParaRPr>
          </a:p>
        </p:txBody>
      </p:sp>
      <p:pic>
        <p:nvPicPr>
          <p:cNvPr id="1030" name="Picture 6" descr="image0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92698" y="5226756"/>
            <a:ext cx="796101" cy="160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p:nvPr/>
        </p:nvSpPr>
        <p:spPr>
          <a:xfrm>
            <a:off x="7981243" y="5462473"/>
            <a:ext cx="3211453" cy="1384995"/>
          </a:xfrm>
          <a:prstGeom prst="rect">
            <a:avLst/>
          </a:prstGeom>
          <a:noFill/>
        </p:spPr>
        <p:txBody>
          <a:bodyPr wrap="square" rtlCol="0">
            <a:spAutoFit/>
          </a:bodyPr>
          <a:lstStyle/>
          <a:p>
            <a:pPr algn="r"/>
            <a:r>
              <a:rPr lang="fr-FR" sz="1200" i="1" dirty="0" err="1">
                <a:solidFill>
                  <a:srgbClr val="008000"/>
                </a:solidFill>
              </a:rPr>
              <a:t>Tambourissa</a:t>
            </a:r>
            <a:r>
              <a:rPr lang="fr-FR" sz="1200" i="1" dirty="0">
                <a:solidFill>
                  <a:srgbClr val="008000"/>
                </a:solidFill>
              </a:rPr>
              <a:t> </a:t>
            </a:r>
            <a:r>
              <a:rPr lang="fr-FR" sz="1200" i="1" dirty="0" err="1">
                <a:solidFill>
                  <a:srgbClr val="008000"/>
                </a:solidFill>
              </a:rPr>
              <a:t>purpurea</a:t>
            </a:r>
            <a:r>
              <a:rPr lang="fr-FR" sz="1200" dirty="0">
                <a:solidFill>
                  <a:srgbClr val="008000"/>
                </a:solidFill>
              </a:rPr>
              <a:t>, Cette photo est accompagnée de ce commentaire "</a:t>
            </a:r>
            <a:r>
              <a:rPr lang="fr-FR" sz="1200" i="1" dirty="0">
                <a:solidFill>
                  <a:srgbClr val="008000"/>
                </a:solidFill>
              </a:rPr>
              <a:t>le </a:t>
            </a:r>
            <a:r>
              <a:rPr lang="fr-FR" sz="1200" i="1" dirty="0" err="1">
                <a:solidFill>
                  <a:srgbClr val="008000"/>
                </a:solidFill>
              </a:rPr>
              <a:t>tambourissa</a:t>
            </a:r>
            <a:r>
              <a:rPr lang="fr-FR" sz="1200" i="1" dirty="0">
                <a:solidFill>
                  <a:srgbClr val="008000"/>
                </a:solidFill>
              </a:rPr>
              <a:t> </a:t>
            </a:r>
            <a:r>
              <a:rPr lang="fr-FR" sz="1200" i="1" dirty="0" err="1">
                <a:solidFill>
                  <a:srgbClr val="008000"/>
                </a:solidFill>
              </a:rPr>
              <a:t>purpurea</a:t>
            </a:r>
            <a:r>
              <a:rPr lang="fr-FR" sz="1200" i="1" dirty="0">
                <a:solidFill>
                  <a:srgbClr val="008000"/>
                </a:solidFill>
              </a:rPr>
              <a:t> est un grand arbre dont le faux fruit brun, ligneux est un réceptacle pour les nombreux vrais fruits rouges qui apparaissent à la déhiscence</a:t>
            </a:r>
            <a:r>
              <a:rPr lang="fr-FR" sz="1200" dirty="0">
                <a:solidFill>
                  <a:srgbClr val="008000"/>
                </a:solidFill>
              </a:rPr>
              <a:t>", in © Lucile Allorge, </a:t>
            </a:r>
            <a:r>
              <a:rPr lang="fr-FR" sz="1200" dirty="0" smtClean="0">
                <a:solidFill>
                  <a:srgbClr val="008000"/>
                </a:solidFill>
              </a:rPr>
              <a:t> Plantes </a:t>
            </a:r>
            <a:r>
              <a:rPr lang="fr-FR" sz="1200" dirty="0">
                <a:solidFill>
                  <a:srgbClr val="008000"/>
                </a:solidFill>
              </a:rPr>
              <a:t>de Madagascar (Atlas), ULMER, page </a:t>
            </a:r>
            <a:r>
              <a:rPr lang="fr-FR" sz="1200" dirty="0" smtClean="0">
                <a:solidFill>
                  <a:srgbClr val="008000"/>
                </a:solidFill>
              </a:rPr>
              <a:t>160 </a:t>
            </a:r>
            <a:r>
              <a:rPr lang="fr-FR" sz="1200" dirty="0" smtClean="0">
                <a:solidFill>
                  <a:srgbClr val="008000"/>
                </a:solidFill>
                <a:latin typeface="Calibri" panose="020F0502020204030204" pitchFamily="34" charset="0"/>
              </a:rPr>
              <a:t>→</a:t>
            </a:r>
            <a:endParaRPr lang="fr-FR" sz="1200" dirty="0">
              <a:solidFill>
                <a:srgbClr val="008000"/>
              </a:solidFill>
            </a:endParaRPr>
          </a:p>
        </p:txBody>
      </p:sp>
      <p:pic>
        <p:nvPicPr>
          <p:cNvPr id="1031" name="Picture 7" descr="image0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424" y="5423765"/>
            <a:ext cx="1863325" cy="141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p:cNvSpPr txBox="1"/>
          <p:nvPr/>
        </p:nvSpPr>
        <p:spPr>
          <a:xfrm>
            <a:off x="2216483" y="5462473"/>
            <a:ext cx="1827458" cy="1015663"/>
          </a:xfrm>
          <a:prstGeom prst="rect">
            <a:avLst/>
          </a:prstGeom>
          <a:noFill/>
        </p:spPr>
        <p:txBody>
          <a:bodyPr wrap="square" rtlCol="0">
            <a:spAutoFit/>
          </a:bodyPr>
          <a:lstStyle/>
          <a:p>
            <a:r>
              <a:rPr lang="fr-FR" sz="1200" dirty="0" smtClean="0">
                <a:solidFill>
                  <a:srgbClr val="008000"/>
                </a:solidFill>
                <a:latin typeface="Calibri" panose="020F0502020204030204" pitchFamily="34" charset="0"/>
              </a:rPr>
              <a:t>← </a:t>
            </a:r>
            <a:r>
              <a:rPr lang="fr-FR" sz="1200" dirty="0" smtClean="0">
                <a:solidFill>
                  <a:srgbClr val="008000"/>
                </a:solidFill>
              </a:rPr>
              <a:t>Fruit </a:t>
            </a:r>
            <a:r>
              <a:rPr lang="fr-FR" sz="1200" dirty="0">
                <a:solidFill>
                  <a:srgbClr val="008000"/>
                </a:solidFill>
              </a:rPr>
              <a:t>du </a:t>
            </a:r>
            <a:r>
              <a:rPr lang="fr-FR" sz="1200" dirty="0" err="1">
                <a:solidFill>
                  <a:srgbClr val="008000"/>
                </a:solidFill>
              </a:rPr>
              <a:t>tambourissa</a:t>
            </a:r>
            <a:r>
              <a:rPr lang="fr-FR" sz="1200" dirty="0">
                <a:solidFill>
                  <a:srgbClr val="008000"/>
                </a:solidFill>
              </a:rPr>
              <a:t> (Parc de </a:t>
            </a:r>
            <a:r>
              <a:rPr lang="fr-FR" sz="1200" dirty="0" err="1">
                <a:solidFill>
                  <a:srgbClr val="008000"/>
                </a:solidFill>
              </a:rPr>
              <a:t>Ranomafana</a:t>
            </a:r>
            <a:r>
              <a:rPr lang="fr-FR" sz="1200" dirty="0">
                <a:solidFill>
                  <a:srgbClr val="008000"/>
                </a:solidFill>
              </a:rPr>
              <a:t>).</a:t>
            </a:r>
          </a:p>
          <a:p>
            <a:r>
              <a:rPr lang="fr-FR" sz="1200" dirty="0">
                <a:solidFill>
                  <a:srgbClr val="008000"/>
                </a:solidFill>
              </a:rPr>
              <a:t>Source : </a:t>
            </a:r>
            <a:r>
              <a:rPr lang="fr-FR" sz="1200" u="sng" dirty="0">
                <a:solidFill>
                  <a:srgbClr val="008000"/>
                </a:solidFill>
                <a:hlinkClick r:id="rId13"/>
              </a:rPr>
              <a:t>www.flickr.com/photos/lindadevolder/4083318898</a:t>
            </a:r>
            <a:endParaRPr lang="fr-FR" sz="1200" dirty="0">
              <a:solidFill>
                <a:srgbClr val="008000"/>
              </a:solidFill>
            </a:endParaRPr>
          </a:p>
        </p:txBody>
      </p:sp>
      <p:pic>
        <p:nvPicPr>
          <p:cNvPr id="1032" name="Picture 8" descr="image0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845799" y="172896"/>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9141534" y="249793"/>
            <a:ext cx="1652760" cy="292259"/>
          </a:xfrm>
          <a:prstGeom prst="rect">
            <a:avLst/>
          </a:prstGeom>
        </p:spPr>
        <p:txBody>
          <a:bodyPr wrap="none">
            <a:spAutoFit/>
          </a:bodyPr>
          <a:lstStyle/>
          <a:p>
            <a:pPr algn="ctr">
              <a:lnSpc>
                <a:spcPct val="115000"/>
              </a:lnSpc>
            </a:pPr>
            <a:r>
              <a:rPr lang="fr-FR" sz="1200" dirty="0">
                <a:solidFill>
                  <a:srgbClr val="008000"/>
                </a:solidFill>
                <a:latin typeface="Calibri" panose="020F0502020204030204" pitchFamily="34" charset="0"/>
                <a:ea typeface="Times New Roman" panose="02020603050405020304" pitchFamily="18" charset="0"/>
                <a:cs typeface="Calibri" panose="020F0502020204030204" pitchFamily="34" charset="0"/>
              </a:rPr>
              <a:t>Fruit du </a:t>
            </a:r>
            <a:r>
              <a:rPr lang="fr-FR" sz="1200" dirty="0" err="1" smtClean="0">
                <a:solidFill>
                  <a:srgbClr val="008000"/>
                </a:solidFill>
                <a:latin typeface="Calibri" panose="020F0502020204030204" pitchFamily="34" charset="0"/>
                <a:ea typeface="Times New Roman" panose="02020603050405020304" pitchFamily="18" charset="0"/>
                <a:cs typeface="Calibri" panose="020F0502020204030204" pitchFamily="34" charset="0"/>
              </a:rPr>
              <a:t>tambourissa</a:t>
            </a:r>
            <a:r>
              <a:rPr lang="fr-FR" sz="1200" dirty="0" smtClean="0">
                <a:solidFill>
                  <a:srgbClr val="008000"/>
                </a:solidFill>
                <a:latin typeface="Calibri" panose="020F0502020204030204" pitchFamily="34" charset="0"/>
                <a:ea typeface="Times New Roman" panose="02020603050405020304" pitchFamily="18" charset="0"/>
                <a:cs typeface="Calibri" panose="020F0502020204030204" pitchFamily="34" charset="0"/>
              </a:rPr>
              <a:t> </a:t>
            </a:r>
            <a:r>
              <a:rPr lang="fr-FR" sz="1200" dirty="0" smtClean="0">
                <a:solidFill>
                  <a:srgbClr val="008000"/>
                </a:solidFill>
                <a:latin typeface="Calibri" panose="020F0502020204030204" pitchFamily="34" charset="0"/>
              </a:rPr>
              <a:t>→</a:t>
            </a:r>
            <a:endParaRPr lang="fr-FR" sz="1200" dirty="0">
              <a:solidFill>
                <a:srgbClr val="008000"/>
              </a:solidFill>
            </a:endParaRPr>
          </a:p>
        </p:txBody>
      </p:sp>
    </p:spTree>
    <p:extLst>
      <p:ext uri="{BB962C8B-B14F-4D97-AF65-F5344CB8AC3E}">
        <p14:creationId xmlns:p14="http://schemas.microsoft.com/office/powerpoint/2010/main" val="201126613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74172" y="105587"/>
            <a:ext cx="495511" cy="379677"/>
          </a:xfrm>
        </p:spPr>
        <p:txBody>
          <a:bodyPr/>
          <a:lstStyle/>
          <a:p>
            <a:fld id="{814B13E8-1059-4FEE-952E-0153852B3488}" type="slidenum">
              <a:rPr lang="fr-FR" smtClean="0"/>
              <a:t>76</a:t>
            </a:fld>
            <a:endParaRPr lang="fr-FR"/>
          </a:p>
        </p:txBody>
      </p:sp>
      <p:sp>
        <p:nvSpPr>
          <p:cNvPr id="4" name="Rectangle 3"/>
          <p:cNvSpPr/>
          <p:nvPr/>
        </p:nvSpPr>
        <p:spPr>
          <a:xfrm>
            <a:off x="211141" y="550616"/>
            <a:ext cx="3375348" cy="369332"/>
          </a:xfrm>
          <a:prstGeom prst="rect">
            <a:avLst/>
          </a:prstGeom>
        </p:spPr>
        <p:txBody>
          <a:bodyPr wrap="none">
            <a:spAutoFit/>
          </a:bodyPr>
          <a:lstStyle/>
          <a:p>
            <a:r>
              <a:rPr lang="fr-FR" dirty="0">
                <a:solidFill>
                  <a:srgbClr val="008000"/>
                </a:solidFill>
              </a:rPr>
              <a:t>2. </a:t>
            </a:r>
            <a:r>
              <a:rPr lang="fr-FR" b="1" dirty="0">
                <a:solidFill>
                  <a:srgbClr val="008000"/>
                </a:solidFill>
              </a:rPr>
              <a:t>Essences forestières à reboiser </a:t>
            </a:r>
            <a:endParaRPr lang="fr-FR" b="1" dirty="0"/>
          </a:p>
        </p:txBody>
      </p:sp>
      <p:sp>
        <p:nvSpPr>
          <p:cNvPr id="5" name="ZoneTexte 4"/>
          <p:cNvSpPr txBox="1"/>
          <p:nvPr/>
        </p:nvSpPr>
        <p:spPr>
          <a:xfrm>
            <a:off x="4043941"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6" name="Rectangle 5"/>
          <p:cNvSpPr/>
          <p:nvPr/>
        </p:nvSpPr>
        <p:spPr>
          <a:xfrm>
            <a:off x="211140" y="919949"/>
            <a:ext cx="8131349" cy="383480"/>
          </a:xfrm>
          <a:prstGeom prst="rect">
            <a:avLst/>
          </a:prstGeom>
        </p:spPr>
        <p:txBody>
          <a:bodyPr wrap="square">
            <a:spAutoFit/>
          </a:bodyPr>
          <a:lstStyle/>
          <a:p>
            <a:r>
              <a:rPr lang="fr-FR" dirty="0" smtClean="0">
                <a:solidFill>
                  <a:srgbClr val="008000"/>
                </a:solidFill>
              </a:rPr>
              <a:t>2.13) </a:t>
            </a:r>
            <a:r>
              <a:rPr lang="fr-FR" b="1" dirty="0" err="1" smtClean="0">
                <a:solidFill>
                  <a:srgbClr val="008000"/>
                </a:solidFill>
              </a:rPr>
              <a:t>Tambourissa</a:t>
            </a:r>
            <a:r>
              <a:rPr lang="fr-FR" dirty="0" smtClean="0">
                <a:solidFill>
                  <a:srgbClr val="008000"/>
                </a:solidFill>
              </a:rPr>
              <a:t> ou </a:t>
            </a:r>
            <a:r>
              <a:rPr lang="fr-FR" b="1" dirty="0" err="1">
                <a:solidFill>
                  <a:srgbClr val="008000"/>
                </a:solidFill>
              </a:rPr>
              <a:t>Ambora</a:t>
            </a:r>
            <a:r>
              <a:rPr lang="fr-FR" b="1" dirty="0">
                <a:solidFill>
                  <a:srgbClr val="008000"/>
                </a:solidFill>
              </a:rPr>
              <a:t> </a:t>
            </a:r>
            <a:r>
              <a:rPr lang="fr-FR" b="1" dirty="0" err="1" smtClean="0">
                <a:solidFill>
                  <a:srgbClr val="008000"/>
                </a:solidFill>
              </a:rPr>
              <a:t>voloina</a:t>
            </a:r>
            <a:r>
              <a:rPr lang="fr-FR" b="1" dirty="0" smtClean="0">
                <a:solidFill>
                  <a:srgbClr val="008000"/>
                </a:solidFill>
              </a:rPr>
              <a:t> </a:t>
            </a:r>
            <a:r>
              <a:rPr lang="fr-FR" dirty="0" smtClean="0">
                <a:solidFill>
                  <a:srgbClr val="008000"/>
                </a:solidFill>
              </a:rPr>
              <a:t>ou </a:t>
            </a:r>
            <a:r>
              <a:rPr lang="fr-FR" b="1" dirty="0" smtClean="0">
                <a:solidFill>
                  <a:srgbClr val="008000"/>
                </a:solidFill>
              </a:rPr>
              <a:t>Bois tambour </a:t>
            </a:r>
            <a:r>
              <a:rPr lang="fr-FR" dirty="0" smtClean="0">
                <a:solidFill>
                  <a:srgbClr val="008000"/>
                </a:solidFill>
              </a:rPr>
              <a:t>(</a:t>
            </a:r>
            <a:r>
              <a:rPr lang="fr-FR" i="1" u="sng" dirty="0" err="1" smtClean="0">
                <a:hlinkClick r:id="rId2" tooltip="Monimiaceae"/>
              </a:rPr>
              <a:t>Monimiaceae</a:t>
            </a:r>
            <a:r>
              <a:rPr lang="fr-FR" dirty="0" smtClean="0">
                <a:solidFill>
                  <a:srgbClr val="008000"/>
                </a:solidFill>
              </a:rPr>
              <a:t>) (suite et fin)</a:t>
            </a:r>
            <a:endParaRPr lang="fr-FR" dirty="0">
              <a:solidFill>
                <a:srgbClr val="008000"/>
              </a:solidFill>
            </a:endParaRPr>
          </a:p>
        </p:txBody>
      </p:sp>
      <p:pic>
        <p:nvPicPr>
          <p:cNvPr id="7" name="Pictur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4558" y="158609"/>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image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6730" y="105587"/>
            <a:ext cx="3429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6044" y="105587"/>
            <a:ext cx="3143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image0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2719" y="172896"/>
            <a:ext cx="2952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Image 7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022" y="1343884"/>
            <a:ext cx="27432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10"/>
          <p:cNvSpPr txBox="1"/>
          <p:nvPr/>
        </p:nvSpPr>
        <p:spPr>
          <a:xfrm>
            <a:off x="128989" y="4996861"/>
            <a:ext cx="2834109" cy="461665"/>
          </a:xfrm>
          <a:prstGeom prst="rect">
            <a:avLst/>
          </a:prstGeom>
          <a:noFill/>
        </p:spPr>
        <p:txBody>
          <a:bodyPr wrap="square" rtlCol="0">
            <a:spAutoFit/>
          </a:bodyPr>
          <a:lstStyle/>
          <a:p>
            <a:pPr algn="ctr"/>
            <a:r>
              <a:rPr lang="fr-FR" sz="1200" i="1" dirty="0" err="1">
                <a:solidFill>
                  <a:srgbClr val="008000"/>
                </a:solidFill>
              </a:rPr>
              <a:t>Tambourissa</a:t>
            </a:r>
            <a:r>
              <a:rPr lang="fr-FR" sz="1200" dirty="0">
                <a:solidFill>
                  <a:srgbClr val="008000"/>
                </a:solidFill>
              </a:rPr>
              <a:t> à feuilles moyennes (©Mamisoa ANDRIANAIVO).</a:t>
            </a:r>
          </a:p>
        </p:txBody>
      </p:sp>
      <p:pic>
        <p:nvPicPr>
          <p:cNvPr id="2051" name="Image 7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0079" y="1289281"/>
            <a:ext cx="26860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13"/>
          <p:cNvSpPr txBox="1"/>
          <p:nvPr/>
        </p:nvSpPr>
        <p:spPr>
          <a:xfrm>
            <a:off x="3131466" y="4870681"/>
            <a:ext cx="2523275" cy="466567"/>
          </a:xfrm>
          <a:prstGeom prst="rect">
            <a:avLst/>
          </a:prstGeom>
          <a:noFill/>
        </p:spPr>
        <p:txBody>
          <a:bodyPr wrap="square" rtlCol="0">
            <a:spAutoFit/>
          </a:bodyPr>
          <a:lstStyle/>
          <a:p>
            <a:pPr algn="ctr"/>
            <a:r>
              <a:rPr lang="fr-FR" sz="1200" i="1" dirty="0" err="1">
                <a:solidFill>
                  <a:srgbClr val="008000"/>
                </a:solidFill>
              </a:rPr>
              <a:t>Tambourissa</a:t>
            </a:r>
            <a:r>
              <a:rPr lang="fr-FR" sz="1200" dirty="0">
                <a:solidFill>
                  <a:srgbClr val="008000"/>
                </a:solidFill>
              </a:rPr>
              <a:t> </a:t>
            </a:r>
            <a:r>
              <a:rPr lang="fr-FR" sz="1200" dirty="0" smtClean="0">
                <a:solidFill>
                  <a:srgbClr val="008000"/>
                </a:solidFill>
              </a:rPr>
              <a:t>à petites feuilles, </a:t>
            </a:r>
            <a:r>
              <a:rPr lang="fr-FR" sz="1200" i="1" dirty="0" err="1">
                <a:solidFill>
                  <a:srgbClr val="008000"/>
                </a:solidFill>
              </a:rPr>
              <a:t>Ambora</a:t>
            </a:r>
            <a:r>
              <a:rPr lang="fr-FR" sz="1200" dirty="0" smtClean="0">
                <a:solidFill>
                  <a:srgbClr val="008000"/>
                </a:solidFill>
              </a:rPr>
              <a:t> (©</a:t>
            </a:r>
            <a:r>
              <a:rPr lang="fr-FR" sz="1200" dirty="0">
                <a:solidFill>
                  <a:srgbClr val="008000"/>
                </a:solidFill>
              </a:rPr>
              <a:t>Mamisoa ANDRIANAIVO).</a:t>
            </a:r>
          </a:p>
        </p:txBody>
      </p:sp>
      <p:pic>
        <p:nvPicPr>
          <p:cNvPr id="2052" name="Image 8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45600" y="125201"/>
            <a:ext cx="275272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11"/>
          <p:cNvSpPr txBox="1"/>
          <p:nvPr/>
        </p:nvSpPr>
        <p:spPr>
          <a:xfrm>
            <a:off x="9245600" y="2192126"/>
            <a:ext cx="2822222" cy="461665"/>
          </a:xfrm>
          <a:prstGeom prst="rect">
            <a:avLst/>
          </a:prstGeom>
          <a:noFill/>
        </p:spPr>
        <p:txBody>
          <a:bodyPr wrap="square" rtlCol="0">
            <a:spAutoFit/>
          </a:bodyPr>
          <a:lstStyle/>
          <a:p>
            <a:pPr algn="ctr"/>
            <a:r>
              <a:rPr lang="fr-FR" sz="1200" dirty="0">
                <a:solidFill>
                  <a:srgbClr val="008000"/>
                </a:solidFill>
              </a:rPr>
              <a:t>Graines du </a:t>
            </a:r>
            <a:r>
              <a:rPr lang="fr-FR" sz="1200" i="1" dirty="0" err="1">
                <a:solidFill>
                  <a:srgbClr val="008000"/>
                </a:solidFill>
              </a:rPr>
              <a:t>Tambourissa</a:t>
            </a:r>
            <a:r>
              <a:rPr lang="fr-FR" sz="1200" dirty="0">
                <a:solidFill>
                  <a:srgbClr val="008000"/>
                </a:solidFill>
              </a:rPr>
              <a:t> à petites feuilles </a:t>
            </a:r>
          </a:p>
          <a:p>
            <a:pPr algn="ctr"/>
            <a:r>
              <a:rPr lang="fr-FR" sz="1200" i="1" dirty="0" err="1">
                <a:solidFill>
                  <a:srgbClr val="008000"/>
                </a:solidFill>
              </a:rPr>
              <a:t>Ambora</a:t>
            </a:r>
            <a:r>
              <a:rPr lang="fr-FR" sz="1200" dirty="0">
                <a:solidFill>
                  <a:srgbClr val="008000"/>
                </a:solidFill>
              </a:rPr>
              <a:t> (©Mamisoa ANDRIANAIVO).</a:t>
            </a:r>
          </a:p>
        </p:txBody>
      </p:sp>
      <p:pic>
        <p:nvPicPr>
          <p:cNvPr id="2053" name="Image 8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04497" y="1308331"/>
            <a:ext cx="2676525"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2"/>
          <p:cNvSpPr txBox="1"/>
          <p:nvPr/>
        </p:nvSpPr>
        <p:spPr>
          <a:xfrm>
            <a:off x="5831852" y="4790876"/>
            <a:ext cx="2821814" cy="461665"/>
          </a:xfrm>
          <a:prstGeom prst="rect">
            <a:avLst/>
          </a:prstGeom>
          <a:noFill/>
        </p:spPr>
        <p:txBody>
          <a:bodyPr wrap="square" rtlCol="0">
            <a:spAutoFit/>
          </a:bodyPr>
          <a:lstStyle/>
          <a:p>
            <a:pPr algn="ctr"/>
            <a:r>
              <a:rPr lang="fr-FR" sz="1200" i="1" dirty="0" err="1">
                <a:solidFill>
                  <a:srgbClr val="008000"/>
                </a:solidFill>
              </a:rPr>
              <a:t>Tambourissa</a:t>
            </a:r>
            <a:r>
              <a:rPr lang="fr-FR" sz="1200" dirty="0">
                <a:solidFill>
                  <a:srgbClr val="008000"/>
                </a:solidFill>
              </a:rPr>
              <a:t> </a:t>
            </a:r>
            <a:r>
              <a:rPr lang="fr-FR" sz="1200" dirty="0" err="1">
                <a:solidFill>
                  <a:srgbClr val="008000"/>
                </a:solidFill>
              </a:rPr>
              <a:t>sp</a:t>
            </a:r>
            <a:r>
              <a:rPr lang="fr-FR" sz="1200" dirty="0">
                <a:solidFill>
                  <a:srgbClr val="008000"/>
                </a:solidFill>
              </a:rPr>
              <a:t>.</a:t>
            </a:r>
          </a:p>
          <a:p>
            <a:pPr algn="ctr"/>
            <a:r>
              <a:rPr lang="fr-FR" sz="1200" i="1" dirty="0" err="1">
                <a:solidFill>
                  <a:srgbClr val="008000"/>
                </a:solidFill>
              </a:rPr>
              <a:t>Ambora</a:t>
            </a:r>
            <a:r>
              <a:rPr lang="fr-FR" sz="1200" dirty="0">
                <a:solidFill>
                  <a:srgbClr val="008000"/>
                </a:solidFill>
              </a:rPr>
              <a:t> (©Mamisoa ANDRIANAIVO).</a:t>
            </a:r>
          </a:p>
        </p:txBody>
      </p:sp>
      <p:pic>
        <p:nvPicPr>
          <p:cNvPr id="16" name="Imag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01300" y="3371350"/>
            <a:ext cx="1790700" cy="2390775"/>
          </a:xfrm>
          <a:prstGeom prst="rect">
            <a:avLst/>
          </a:prstGeom>
        </p:spPr>
      </p:pic>
      <p:pic>
        <p:nvPicPr>
          <p:cNvPr id="17" name="Imag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72011" y="2919040"/>
            <a:ext cx="1638300" cy="2181225"/>
          </a:xfrm>
          <a:prstGeom prst="rect">
            <a:avLst/>
          </a:prstGeom>
        </p:spPr>
      </p:pic>
      <p:sp>
        <p:nvSpPr>
          <p:cNvPr id="18" name="Rectangle 17"/>
          <p:cNvSpPr/>
          <p:nvPr/>
        </p:nvSpPr>
        <p:spPr>
          <a:xfrm>
            <a:off x="7258309" y="5814174"/>
            <a:ext cx="6096000" cy="489365"/>
          </a:xfrm>
          <a:prstGeom prst="rect">
            <a:avLst/>
          </a:prstGeom>
        </p:spPr>
        <p:txBody>
          <a:bodyPr>
            <a:spAutoFit/>
          </a:bodyPr>
          <a:lstStyle/>
          <a:p>
            <a:pPr algn="ctr">
              <a:lnSpc>
                <a:spcPct val="115000"/>
              </a:lnSpc>
              <a:spcAft>
                <a:spcPts val="0"/>
              </a:spcAft>
            </a:pPr>
            <a:r>
              <a:rPr lang="fr-FR" sz="1200" dirty="0">
                <a:solidFill>
                  <a:srgbClr val="008000"/>
                </a:solidFill>
                <a:latin typeface="Calibri" panose="020F0502020204030204" pitchFamily="34" charset="0"/>
                <a:ea typeface="Times New Roman" panose="02020603050405020304" pitchFamily="18" charset="0"/>
                <a:cs typeface="Times New Roman" panose="02020603050405020304" pitchFamily="18" charset="0"/>
              </a:rPr>
              <a:t>Graines du </a:t>
            </a:r>
            <a:r>
              <a:rPr lang="fr-FR" sz="1200" i="1" dirty="0" err="1">
                <a:solidFill>
                  <a:srgbClr val="008000"/>
                </a:solidFill>
                <a:latin typeface="Calibri" panose="020F0502020204030204" pitchFamily="34" charset="0"/>
                <a:ea typeface="Times New Roman" panose="02020603050405020304" pitchFamily="18" charset="0"/>
                <a:cs typeface="Times New Roman" panose="02020603050405020304" pitchFamily="18" charset="0"/>
              </a:rPr>
              <a:t>Tambourissa</a:t>
            </a:r>
            <a:r>
              <a:rPr lang="fr-FR" sz="1200" i="1" dirty="0">
                <a:solidFill>
                  <a:srgbClr val="008000"/>
                </a:solidFill>
                <a:latin typeface="Calibri" panose="020F0502020204030204" pitchFamily="34" charset="0"/>
                <a:ea typeface="Times New Roman" panose="02020603050405020304" pitchFamily="18" charset="0"/>
                <a:cs typeface="Times New Roman" panose="02020603050405020304" pitchFamily="18" charset="0"/>
              </a:rPr>
              <a:t> </a:t>
            </a:r>
            <a:endParaRPr lang="fr-FR" sz="1200" dirty="0">
              <a:solidFill>
                <a:srgbClr val="008000"/>
              </a:solidFill>
              <a:latin typeface="Calibri" panose="020F0502020204030204" pitchFamily="34" charset="0"/>
              <a:ea typeface="Times New Roman" panose="02020603050405020304" pitchFamily="18" charset="0"/>
              <a:cs typeface="Times New Roman" panose="02020603050405020304" pitchFamily="18" charset="0"/>
            </a:endParaRPr>
          </a:p>
          <a:p>
            <a:pPr algn="ctr"/>
            <a:r>
              <a:rPr lang="fr-FR" sz="1200" i="1" dirty="0" err="1">
                <a:solidFill>
                  <a:srgbClr val="008000"/>
                </a:solidFill>
                <a:latin typeface="Calibri" panose="020F0502020204030204" pitchFamily="34" charset="0"/>
                <a:ea typeface="Times New Roman" panose="02020603050405020304" pitchFamily="18" charset="0"/>
                <a:cs typeface="Times New Roman" panose="02020603050405020304" pitchFamily="18" charset="0"/>
              </a:rPr>
              <a:t>Ambora</a:t>
            </a:r>
            <a:r>
              <a:rPr lang="fr-FR" sz="1200" dirty="0">
                <a:solidFill>
                  <a:srgbClr val="008000"/>
                </a:solidFill>
                <a:latin typeface="Calibri" panose="020F0502020204030204" pitchFamily="34" charset="0"/>
                <a:ea typeface="Times New Roman" panose="02020603050405020304" pitchFamily="18" charset="0"/>
                <a:cs typeface="Times New Roman" panose="02020603050405020304" pitchFamily="18" charset="0"/>
              </a:rPr>
              <a:t> (© Benjamin Lisan)</a:t>
            </a:r>
            <a:endParaRPr lang="fr-FR" sz="1200" dirty="0">
              <a:solidFill>
                <a:srgbClr val="008000"/>
              </a:solidFill>
            </a:endParaRPr>
          </a:p>
        </p:txBody>
      </p:sp>
    </p:spTree>
    <p:extLst>
      <p:ext uri="{BB962C8B-B14F-4D97-AF65-F5344CB8AC3E}">
        <p14:creationId xmlns:p14="http://schemas.microsoft.com/office/powerpoint/2010/main" val="277956106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74234" y="139101"/>
            <a:ext cx="539043" cy="309386"/>
          </a:xfrm>
        </p:spPr>
        <p:txBody>
          <a:bodyPr/>
          <a:lstStyle/>
          <a:p>
            <a:fld id="{814B13E8-1059-4FEE-952E-0153852B3488}" type="slidenum">
              <a:rPr lang="fr-FR" smtClean="0"/>
              <a:t>77</a:t>
            </a:fld>
            <a:endParaRPr lang="fr-FR"/>
          </a:p>
        </p:txBody>
      </p:sp>
      <p:sp>
        <p:nvSpPr>
          <p:cNvPr id="4" name="Rectangle 3"/>
          <p:cNvSpPr/>
          <p:nvPr/>
        </p:nvSpPr>
        <p:spPr>
          <a:xfrm>
            <a:off x="211141" y="550616"/>
            <a:ext cx="3375348" cy="369332"/>
          </a:xfrm>
          <a:prstGeom prst="rect">
            <a:avLst/>
          </a:prstGeom>
        </p:spPr>
        <p:txBody>
          <a:bodyPr wrap="none">
            <a:spAutoFit/>
          </a:bodyPr>
          <a:lstStyle/>
          <a:p>
            <a:r>
              <a:rPr lang="fr-FR" dirty="0">
                <a:solidFill>
                  <a:srgbClr val="008000"/>
                </a:solidFill>
              </a:rPr>
              <a:t>2. </a:t>
            </a:r>
            <a:r>
              <a:rPr lang="fr-FR" b="1" dirty="0">
                <a:solidFill>
                  <a:srgbClr val="008000"/>
                </a:solidFill>
              </a:rPr>
              <a:t>Essences forestières à reboiser </a:t>
            </a:r>
            <a:endParaRPr lang="fr-FR" b="1" dirty="0"/>
          </a:p>
        </p:txBody>
      </p:sp>
      <p:sp>
        <p:nvSpPr>
          <p:cNvPr id="5" name="ZoneTexte 4"/>
          <p:cNvSpPr txBox="1"/>
          <p:nvPr/>
        </p:nvSpPr>
        <p:spPr>
          <a:xfrm>
            <a:off x="4043941"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6" name="Rectangle 5"/>
          <p:cNvSpPr/>
          <p:nvPr/>
        </p:nvSpPr>
        <p:spPr>
          <a:xfrm>
            <a:off x="211140" y="919948"/>
            <a:ext cx="5501038" cy="369332"/>
          </a:xfrm>
          <a:prstGeom prst="rect">
            <a:avLst/>
          </a:prstGeom>
        </p:spPr>
        <p:txBody>
          <a:bodyPr wrap="square">
            <a:spAutoFit/>
          </a:bodyPr>
          <a:lstStyle/>
          <a:p>
            <a:r>
              <a:rPr lang="fr-FR" dirty="0" smtClean="0">
                <a:solidFill>
                  <a:srgbClr val="008000"/>
                </a:solidFill>
              </a:rPr>
              <a:t>2.14) </a:t>
            </a:r>
            <a:r>
              <a:rPr lang="fr-FR" b="1" dirty="0" smtClean="0">
                <a:solidFill>
                  <a:srgbClr val="008000"/>
                </a:solidFill>
              </a:rPr>
              <a:t>Badamier </a:t>
            </a:r>
            <a:r>
              <a:rPr lang="fr-FR" dirty="0" smtClean="0">
                <a:solidFill>
                  <a:srgbClr val="008000"/>
                </a:solidFill>
              </a:rPr>
              <a:t>(</a:t>
            </a:r>
            <a:r>
              <a:rPr lang="fr-FR" i="1" dirty="0" err="1">
                <a:solidFill>
                  <a:srgbClr val="008000"/>
                </a:solidFill>
              </a:rPr>
              <a:t>Terminalia</a:t>
            </a:r>
            <a:r>
              <a:rPr lang="fr-FR" i="1" dirty="0">
                <a:solidFill>
                  <a:srgbClr val="008000"/>
                </a:solidFill>
              </a:rPr>
              <a:t> </a:t>
            </a:r>
            <a:r>
              <a:rPr lang="fr-FR" i="1" dirty="0" err="1">
                <a:solidFill>
                  <a:srgbClr val="008000"/>
                </a:solidFill>
              </a:rPr>
              <a:t>catappa</a:t>
            </a:r>
            <a:r>
              <a:rPr lang="fr-FR" dirty="0" smtClean="0">
                <a:solidFill>
                  <a:srgbClr val="008000"/>
                </a:solidFill>
              </a:rPr>
              <a:t>) (</a:t>
            </a:r>
            <a:r>
              <a:rPr lang="fr-FR" i="1" u="sng" dirty="0" err="1" smtClean="0">
                <a:hlinkClick r:id="rId2" tooltip="Combretaceae"/>
              </a:rPr>
              <a:t>Combretaceae</a:t>
            </a:r>
            <a:r>
              <a:rPr lang="fr-FR" dirty="0" smtClean="0">
                <a:solidFill>
                  <a:srgbClr val="008000"/>
                </a:solidFill>
              </a:rPr>
              <a:t>)</a:t>
            </a:r>
            <a:endParaRPr lang="fr-FR" dirty="0">
              <a:solidFill>
                <a:srgbClr val="008000"/>
              </a:solidFill>
            </a:endParaRPr>
          </a:p>
        </p:txBody>
      </p:sp>
      <p:pic>
        <p:nvPicPr>
          <p:cNvPr id="8" name="Picture 3"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6730" y="105587"/>
            <a:ext cx="3429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image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6044" y="105587"/>
            <a:ext cx="3143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5795" y="5290255"/>
            <a:ext cx="1901301" cy="1424141"/>
          </a:xfrm>
          <a:prstGeom prst="rect">
            <a:avLst/>
          </a:prstGeom>
        </p:spPr>
      </p:pic>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0289" y="5290254"/>
            <a:ext cx="2456851" cy="1424141"/>
          </a:xfrm>
          <a:prstGeom prst="rect">
            <a:avLst/>
          </a:prstGeom>
        </p:spPr>
      </p:pic>
      <p:pic>
        <p:nvPicPr>
          <p:cNvPr id="13" name="Imag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92178" y="105587"/>
            <a:ext cx="1192564" cy="1166296"/>
          </a:xfrm>
          <a:prstGeom prst="rect">
            <a:avLst/>
          </a:prstGeom>
        </p:spPr>
      </p:pic>
      <p:pic>
        <p:nvPicPr>
          <p:cNvPr id="14" name="Imag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70334" y="4876093"/>
            <a:ext cx="2466975" cy="1847850"/>
          </a:xfrm>
          <a:prstGeom prst="rect">
            <a:avLst/>
          </a:prstGeom>
        </p:spPr>
      </p:pic>
      <p:pic>
        <p:nvPicPr>
          <p:cNvPr id="15" name="Imag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41567" y="4937830"/>
            <a:ext cx="2543175" cy="1800225"/>
          </a:xfrm>
          <a:prstGeom prst="rect">
            <a:avLst/>
          </a:prstGeom>
        </p:spPr>
      </p:pic>
      <p:pic>
        <p:nvPicPr>
          <p:cNvPr id="17" name="Imag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4234" y="5290255"/>
            <a:ext cx="1809750" cy="1447800"/>
          </a:xfrm>
          <a:prstGeom prst="rect">
            <a:avLst/>
          </a:prstGeom>
        </p:spPr>
      </p:pic>
      <p:sp>
        <p:nvSpPr>
          <p:cNvPr id="18" name="ZoneTexte 17"/>
          <p:cNvSpPr txBox="1"/>
          <p:nvPr/>
        </p:nvSpPr>
        <p:spPr>
          <a:xfrm>
            <a:off x="174234" y="1388533"/>
            <a:ext cx="11916166" cy="3693319"/>
          </a:xfrm>
          <a:prstGeom prst="rect">
            <a:avLst/>
          </a:prstGeom>
          <a:noFill/>
        </p:spPr>
        <p:txBody>
          <a:bodyPr wrap="square" rtlCol="0">
            <a:spAutoFit/>
          </a:bodyPr>
          <a:lstStyle/>
          <a:p>
            <a:pPr algn="just"/>
            <a:r>
              <a:rPr lang="fr-FR" dirty="0" smtClean="0">
                <a:solidFill>
                  <a:srgbClr val="008000"/>
                </a:solidFill>
              </a:rPr>
              <a:t>C’est </a:t>
            </a:r>
            <a:r>
              <a:rPr lang="fr-FR" dirty="0">
                <a:solidFill>
                  <a:srgbClr val="008000"/>
                </a:solidFill>
              </a:rPr>
              <a:t>un </a:t>
            </a:r>
            <a:r>
              <a:rPr lang="fr-FR" dirty="0">
                <a:solidFill>
                  <a:srgbClr val="008000"/>
                </a:solidFill>
                <a:hlinkClick r:id="rId11" tooltip="Arbre fruitier"/>
              </a:rPr>
              <a:t>arbre </a:t>
            </a:r>
            <a:r>
              <a:rPr lang="fr-FR" dirty="0" smtClean="0">
                <a:solidFill>
                  <a:srgbClr val="008000"/>
                </a:solidFill>
                <a:hlinkClick r:id="rId11" tooltip="Arbre fruitier"/>
              </a:rPr>
              <a:t>fruitier</a:t>
            </a:r>
            <a:r>
              <a:rPr lang="fr-FR" dirty="0" smtClean="0">
                <a:solidFill>
                  <a:srgbClr val="008000"/>
                </a:solidFill>
              </a:rPr>
              <a:t>, </a:t>
            </a:r>
            <a:r>
              <a:rPr lang="fr-FR" dirty="0">
                <a:solidFill>
                  <a:srgbClr val="008000"/>
                </a:solidFill>
              </a:rPr>
              <a:t>de 9 à 25 m de haut, aux branches horizontales verticillées, lui donnant une ramification à étages typique</a:t>
            </a:r>
            <a:r>
              <a:rPr lang="fr-FR" dirty="0" smtClean="0">
                <a:solidFill>
                  <a:srgbClr val="008000"/>
                </a:solidFill>
              </a:rPr>
              <a:t>. </a:t>
            </a:r>
            <a:r>
              <a:rPr lang="fr-FR" dirty="0">
                <a:solidFill>
                  <a:srgbClr val="008000"/>
                </a:solidFill>
              </a:rPr>
              <a:t>Originaire de </a:t>
            </a:r>
            <a:r>
              <a:rPr lang="fr-FR" dirty="0">
                <a:solidFill>
                  <a:srgbClr val="008000"/>
                </a:solidFill>
                <a:hlinkClick r:id="rId12" tooltip="Nouvelle-Guinée"/>
              </a:rPr>
              <a:t>Nouvelle-Guinée</a:t>
            </a:r>
            <a:r>
              <a:rPr lang="fr-FR" dirty="0">
                <a:solidFill>
                  <a:srgbClr val="008000"/>
                </a:solidFill>
              </a:rPr>
              <a:t>, il s'est naturalisé dans de nombreuses régions tropicales</a:t>
            </a:r>
            <a:r>
              <a:rPr lang="fr-FR" dirty="0" smtClean="0">
                <a:solidFill>
                  <a:srgbClr val="008000"/>
                </a:solidFill>
              </a:rPr>
              <a:t>. </a:t>
            </a:r>
            <a:r>
              <a:rPr lang="fr-FR" dirty="0">
                <a:solidFill>
                  <a:srgbClr val="008000"/>
                </a:solidFill>
              </a:rPr>
              <a:t>Son fruit est appelé « myrobalan » ou « </a:t>
            </a:r>
            <a:r>
              <a:rPr lang="fr-FR" dirty="0" err="1">
                <a:solidFill>
                  <a:srgbClr val="008000"/>
                </a:solidFill>
              </a:rPr>
              <a:t>badame</a:t>
            </a:r>
            <a:r>
              <a:rPr lang="fr-FR" dirty="0">
                <a:solidFill>
                  <a:srgbClr val="008000"/>
                </a:solidFill>
              </a:rPr>
              <a:t> </a:t>
            </a:r>
            <a:r>
              <a:rPr lang="fr-FR" dirty="0" smtClean="0">
                <a:solidFill>
                  <a:srgbClr val="008000"/>
                </a:solidFill>
              </a:rPr>
              <a:t>». </a:t>
            </a:r>
          </a:p>
          <a:p>
            <a:pPr algn="just"/>
            <a:r>
              <a:rPr lang="fr-FR" sz="1200" dirty="0" smtClean="0">
                <a:solidFill>
                  <a:srgbClr val="008000"/>
                </a:solidFill>
              </a:rPr>
              <a:t>Les </a:t>
            </a:r>
            <a:r>
              <a:rPr lang="fr-FR" sz="1200" dirty="0">
                <a:solidFill>
                  <a:srgbClr val="008000"/>
                </a:solidFill>
              </a:rPr>
              <a:t>feuilles groupées à l'extrémité des branches sont portées par un gros pétiole, tomenteux puis glabre, de 5-17 </a:t>
            </a:r>
            <a:r>
              <a:rPr lang="fr-FR" sz="1200" dirty="0" err="1">
                <a:solidFill>
                  <a:srgbClr val="008000"/>
                </a:solidFill>
              </a:rPr>
              <a:t>mm.</a:t>
            </a:r>
            <a:r>
              <a:rPr lang="fr-FR" sz="1200" dirty="0">
                <a:solidFill>
                  <a:srgbClr val="008000"/>
                </a:solidFill>
              </a:rPr>
              <a:t> Le limbe est </a:t>
            </a:r>
            <a:r>
              <a:rPr lang="fr-FR" sz="1200" dirty="0" err="1">
                <a:solidFill>
                  <a:srgbClr val="008000"/>
                </a:solidFill>
                <a:hlinkClick r:id="rId13" tooltip="Forme foliaire"/>
              </a:rPr>
              <a:t>obovale</a:t>
            </a:r>
            <a:r>
              <a:rPr lang="fr-FR" sz="1200" dirty="0">
                <a:solidFill>
                  <a:srgbClr val="008000"/>
                </a:solidFill>
              </a:rPr>
              <a:t>, à base cunéiforme, à apex rond, de 8-36 × 6-24 cm, </a:t>
            </a:r>
            <a:r>
              <a:rPr lang="fr-FR" sz="1200" dirty="0" err="1" smtClean="0">
                <a:solidFill>
                  <a:srgbClr val="008000"/>
                </a:solidFill>
              </a:rPr>
              <a:t>chartacé</a:t>
            </a:r>
            <a:r>
              <a:rPr lang="fr-FR" sz="1200" dirty="0" smtClean="0">
                <a:solidFill>
                  <a:srgbClr val="008000"/>
                </a:solidFill>
              </a:rPr>
              <a:t>. </a:t>
            </a:r>
            <a:r>
              <a:rPr lang="fr-FR" sz="1200" dirty="0">
                <a:solidFill>
                  <a:srgbClr val="008000"/>
                </a:solidFill>
              </a:rPr>
              <a:t>À la saison sèche, les feuilles virent au rouge vif avant de tomber</a:t>
            </a:r>
            <a:r>
              <a:rPr lang="fr-FR" sz="1200" dirty="0" smtClean="0">
                <a:solidFill>
                  <a:srgbClr val="008000"/>
                </a:solidFill>
              </a:rPr>
              <a:t>. Les </a:t>
            </a:r>
            <a:r>
              <a:rPr lang="fr-FR" sz="1200" dirty="0">
                <a:solidFill>
                  <a:srgbClr val="008000"/>
                </a:solidFill>
              </a:rPr>
              <a:t>fleurs sont groupées en épis axillaires grêles de 5-25 cm de long. Les fleurs sont petites et blanchâtres. Les fleurs mâles sont à l'apex et les hermaphrodites moins nombreuses à la base. Le calice est formé de 5-6 sépales soudés. Il n'y a pas de pétale. Les étamines, </a:t>
            </a:r>
            <a:r>
              <a:rPr lang="fr-FR" sz="1200" dirty="0" err="1">
                <a:solidFill>
                  <a:srgbClr val="008000"/>
                </a:solidFill>
              </a:rPr>
              <a:t>exsertes</a:t>
            </a:r>
            <a:r>
              <a:rPr lang="fr-FR" sz="1200" dirty="0">
                <a:solidFill>
                  <a:srgbClr val="008000"/>
                </a:solidFill>
              </a:rPr>
              <a:t>, au nombre de (5-) 10, groupées en deux cycles, sont de couleur jaune-blanchâtre et rouge-rose au sommet</a:t>
            </a:r>
            <a:r>
              <a:rPr lang="fr-FR" sz="1200" dirty="0" smtClean="0">
                <a:solidFill>
                  <a:srgbClr val="008000"/>
                </a:solidFill>
              </a:rPr>
              <a:t>. La </a:t>
            </a:r>
            <a:r>
              <a:rPr lang="fr-FR" sz="1200" dirty="0">
                <a:solidFill>
                  <a:srgbClr val="008000"/>
                </a:solidFill>
              </a:rPr>
              <a:t>floraison s'étale sur presque toute l'année</a:t>
            </a:r>
            <a:r>
              <a:rPr lang="fr-FR" sz="1200" dirty="0" smtClean="0">
                <a:solidFill>
                  <a:srgbClr val="008000"/>
                </a:solidFill>
              </a:rPr>
              <a:t>. Le </a:t>
            </a:r>
            <a:r>
              <a:rPr lang="fr-FR" sz="1200" dirty="0">
                <a:solidFill>
                  <a:srgbClr val="008000"/>
                </a:solidFill>
              </a:rPr>
              <a:t>fruit est une </a:t>
            </a:r>
            <a:r>
              <a:rPr lang="fr-FR" sz="1200" dirty="0">
                <a:solidFill>
                  <a:srgbClr val="008000"/>
                </a:solidFill>
                <a:hlinkClick r:id="rId14" tooltip="Drupe"/>
              </a:rPr>
              <a:t>drupe</a:t>
            </a:r>
            <a:r>
              <a:rPr lang="fr-FR" sz="1200" dirty="0">
                <a:solidFill>
                  <a:srgbClr val="008000"/>
                </a:solidFill>
              </a:rPr>
              <a:t>, ovale à elliptique, comprimée, coriace, vert-jaunâtre à rouge vif à maturité, de 5-6 × 2-3 cm., entourée par une aile plus ou moins marquée</a:t>
            </a:r>
            <a:r>
              <a:rPr lang="fr-FR" sz="1200" dirty="0" smtClean="0">
                <a:solidFill>
                  <a:srgbClr val="008000"/>
                </a:solidFill>
              </a:rPr>
              <a:t>. </a:t>
            </a:r>
            <a:r>
              <a:rPr lang="fr-FR" sz="1200" dirty="0">
                <a:solidFill>
                  <a:srgbClr val="008000"/>
                </a:solidFill>
              </a:rPr>
              <a:t>On la trouve dans les arrière-plages sableuses.</a:t>
            </a:r>
          </a:p>
          <a:p>
            <a:pPr algn="just"/>
            <a:r>
              <a:rPr lang="fr-FR" sz="1200" dirty="0" smtClean="0">
                <a:solidFill>
                  <a:srgbClr val="008000"/>
                </a:solidFill>
              </a:rPr>
              <a:t>Le </a:t>
            </a:r>
            <a:r>
              <a:rPr lang="fr-FR" sz="1200" dirty="0">
                <a:solidFill>
                  <a:srgbClr val="008000"/>
                </a:solidFill>
              </a:rPr>
              <a:t>fruit contient un seul noyau, très dur, renfermant une </a:t>
            </a:r>
            <a:r>
              <a:rPr lang="fr-FR" sz="1200" b="1" dirty="0">
                <a:solidFill>
                  <a:srgbClr val="008000"/>
                </a:solidFill>
              </a:rPr>
              <a:t>amande comestible, au goût délicat</a:t>
            </a:r>
            <a:r>
              <a:rPr lang="fr-FR" sz="1200" b="1" dirty="0" smtClean="0">
                <a:solidFill>
                  <a:srgbClr val="008000"/>
                </a:solidFill>
              </a:rPr>
              <a:t>. </a:t>
            </a:r>
            <a:r>
              <a:rPr lang="fr-FR" sz="1200" dirty="0" smtClean="0">
                <a:solidFill>
                  <a:srgbClr val="008000"/>
                </a:solidFill>
              </a:rPr>
              <a:t>Au Vanuatu, </a:t>
            </a:r>
            <a:r>
              <a:rPr lang="fr-FR" sz="1200" dirty="0">
                <a:solidFill>
                  <a:srgbClr val="008000"/>
                </a:solidFill>
              </a:rPr>
              <a:t>les </a:t>
            </a:r>
            <a:r>
              <a:rPr lang="fr-FR" sz="1200" dirty="0" err="1">
                <a:solidFill>
                  <a:srgbClr val="008000"/>
                </a:solidFill>
              </a:rPr>
              <a:t>badames</a:t>
            </a:r>
            <a:r>
              <a:rPr lang="fr-FR" sz="1200" dirty="0">
                <a:solidFill>
                  <a:srgbClr val="008000"/>
                </a:solidFill>
              </a:rPr>
              <a:t> se mangent généralement crues. Elles se consomment au pied de l'arbre, après avoir cassé la coque entre deux pierres. Elles se vendent aussi sèches, sur les marchés urbains</a:t>
            </a:r>
            <a:r>
              <a:rPr lang="fr-FR" sz="1200" dirty="0" smtClean="0">
                <a:solidFill>
                  <a:srgbClr val="008000"/>
                </a:solidFill>
              </a:rPr>
              <a:t>. </a:t>
            </a:r>
            <a:r>
              <a:rPr lang="fr-FR" sz="1200" dirty="0">
                <a:solidFill>
                  <a:srgbClr val="008000"/>
                </a:solidFill>
              </a:rPr>
              <a:t>Au Vanuatu, le bois sert à fabriquer des pirogues ou à sculpter des objets artisanaux. C'est un bon combustible et un bon bois de charpente.</a:t>
            </a:r>
          </a:p>
          <a:p>
            <a:pPr algn="just"/>
            <a:r>
              <a:rPr lang="fr-FR" sz="1200" dirty="0" smtClean="0">
                <a:solidFill>
                  <a:srgbClr val="008000"/>
                </a:solidFill>
              </a:rPr>
              <a:t>Usages médicinaux : </a:t>
            </a:r>
            <a:r>
              <a:rPr lang="fr-FR" sz="1200" dirty="0">
                <a:solidFill>
                  <a:srgbClr val="008000"/>
                </a:solidFill>
              </a:rPr>
              <a:t>L'écorce est très souvent utilisée dans le traitement de la toux (extrait de jus) ou des infections urinaires (décoction</a:t>
            </a:r>
            <a:r>
              <a:rPr lang="fr-FR" sz="1200" dirty="0" smtClean="0">
                <a:solidFill>
                  <a:srgbClr val="008000"/>
                </a:solidFill>
              </a:rPr>
              <a:t>). Dans </a:t>
            </a:r>
            <a:r>
              <a:rPr lang="fr-FR" sz="1200" dirty="0">
                <a:solidFill>
                  <a:srgbClr val="008000"/>
                </a:solidFill>
              </a:rPr>
              <a:t>de nombreux pays</a:t>
            </a:r>
            <a:r>
              <a:rPr lang="fr-FR" sz="1200" baseline="30000" dirty="0">
                <a:solidFill>
                  <a:srgbClr val="008000"/>
                </a:solidFill>
                <a:hlinkClick r:id="rId15"/>
              </a:rPr>
              <a:t>3</a:t>
            </a:r>
            <a:r>
              <a:rPr lang="fr-FR" sz="1200" dirty="0">
                <a:solidFill>
                  <a:srgbClr val="008000"/>
                </a:solidFill>
              </a:rPr>
              <a:t>,la décoction des feuilles est conseillée dans le traitement de l'hypertension artérielle</a:t>
            </a:r>
            <a:r>
              <a:rPr lang="fr-FR" sz="1200" dirty="0" smtClean="0">
                <a:solidFill>
                  <a:srgbClr val="008000"/>
                </a:solidFill>
              </a:rPr>
              <a:t>.  Les </a:t>
            </a:r>
            <a:r>
              <a:rPr lang="fr-FR" sz="1200" dirty="0">
                <a:solidFill>
                  <a:srgbClr val="008000"/>
                </a:solidFill>
              </a:rPr>
              <a:t>feuilles</a:t>
            </a:r>
            <a:r>
              <a:rPr lang="fr-FR" sz="1200" baseline="30000" dirty="0">
                <a:solidFill>
                  <a:srgbClr val="008000"/>
                </a:solidFill>
                <a:hlinkClick r:id="rId15"/>
              </a:rPr>
              <a:t>3</a:t>
            </a:r>
            <a:r>
              <a:rPr lang="fr-FR" sz="1200" dirty="0">
                <a:solidFill>
                  <a:srgbClr val="008000"/>
                </a:solidFill>
              </a:rPr>
              <a:t>contiennent des </a:t>
            </a:r>
            <a:r>
              <a:rPr lang="fr-FR" sz="1200" dirty="0" err="1">
                <a:solidFill>
                  <a:srgbClr val="008000"/>
                </a:solidFill>
              </a:rPr>
              <a:t>diterpènes</a:t>
            </a:r>
            <a:r>
              <a:rPr lang="fr-FR" sz="1200" dirty="0">
                <a:solidFill>
                  <a:srgbClr val="008000"/>
                </a:solidFill>
              </a:rPr>
              <a:t>, des </a:t>
            </a:r>
            <a:r>
              <a:rPr lang="fr-FR" sz="1200" dirty="0" err="1">
                <a:solidFill>
                  <a:srgbClr val="008000"/>
                </a:solidFill>
                <a:hlinkClick r:id="rId16" tooltip="Triterpène"/>
              </a:rPr>
              <a:t>triterpènes</a:t>
            </a:r>
            <a:r>
              <a:rPr lang="fr-FR" sz="1200" dirty="0">
                <a:solidFill>
                  <a:srgbClr val="008000"/>
                </a:solidFill>
              </a:rPr>
              <a:t>, des </a:t>
            </a:r>
            <a:r>
              <a:rPr lang="fr-FR" sz="1200" dirty="0">
                <a:solidFill>
                  <a:srgbClr val="008000"/>
                </a:solidFill>
                <a:hlinkClick r:id="rId17" tooltip="Flavonoïde"/>
              </a:rPr>
              <a:t>flavonoïdes</a:t>
            </a:r>
            <a:r>
              <a:rPr lang="fr-FR" sz="1200" dirty="0">
                <a:solidFill>
                  <a:srgbClr val="008000"/>
                </a:solidFill>
              </a:rPr>
              <a:t> (</a:t>
            </a:r>
            <a:r>
              <a:rPr lang="fr-FR" sz="1200" dirty="0" err="1">
                <a:solidFill>
                  <a:srgbClr val="008000"/>
                </a:solidFill>
                <a:hlinkClick r:id="rId18" tooltip="Quercétol"/>
              </a:rPr>
              <a:t>quercétol</a:t>
            </a:r>
            <a:r>
              <a:rPr lang="fr-FR" sz="1200" dirty="0">
                <a:solidFill>
                  <a:srgbClr val="008000"/>
                </a:solidFill>
              </a:rPr>
              <a:t>, </a:t>
            </a:r>
            <a:r>
              <a:rPr lang="fr-FR" sz="1200" dirty="0" err="1">
                <a:solidFill>
                  <a:srgbClr val="008000"/>
                </a:solidFill>
              </a:rPr>
              <a:t>leucocyanidine</a:t>
            </a:r>
            <a:r>
              <a:rPr lang="fr-FR" sz="1200" dirty="0">
                <a:solidFill>
                  <a:srgbClr val="008000"/>
                </a:solidFill>
              </a:rPr>
              <a:t>, </a:t>
            </a:r>
            <a:r>
              <a:rPr lang="fr-FR" sz="1200" dirty="0" err="1">
                <a:solidFill>
                  <a:srgbClr val="008000"/>
                </a:solidFill>
                <a:hlinkClick r:id="rId19" tooltip="Kaempférol"/>
              </a:rPr>
              <a:t>kaempférol</a:t>
            </a:r>
            <a:r>
              <a:rPr lang="fr-FR" sz="1200" dirty="0">
                <a:solidFill>
                  <a:srgbClr val="008000"/>
                </a:solidFill>
              </a:rPr>
              <a:t>), des composés phénoliques et des tanins </a:t>
            </a:r>
            <a:r>
              <a:rPr lang="fr-FR" sz="1200" dirty="0" err="1">
                <a:solidFill>
                  <a:srgbClr val="008000"/>
                </a:solidFill>
              </a:rPr>
              <a:t>catéchiques</a:t>
            </a:r>
            <a:r>
              <a:rPr lang="fr-FR" sz="1200" dirty="0" smtClean="0">
                <a:solidFill>
                  <a:srgbClr val="008000"/>
                </a:solidFill>
              </a:rPr>
              <a:t>. La </a:t>
            </a:r>
            <a:r>
              <a:rPr lang="fr-FR" sz="1200" dirty="0">
                <a:solidFill>
                  <a:srgbClr val="008000"/>
                </a:solidFill>
              </a:rPr>
              <a:t>racine contient des flavonoïdes. L'activité </a:t>
            </a:r>
            <a:r>
              <a:rPr lang="fr-FR" sz="1200" dirty="0" err="1">
                <a:solidFill>
                  <a:srgbClr val="008000"/>
                </a:solidFill>
              </a:rPr>
              <a:t>hypotentive</a:t>
            </a:r>
            <a:r>
              <a:rPr lang="fr-FR" sz="1200" dirty="0">
                <a:solidFill>
                  <a:srgbClr val="008000"/>
                </a:solidFill>
              </a:rPr>
              <a:t> des feuilles est controversée mais l'activité </a:t>
            </a:r>
            <a:r>
              <a:rPr lang="fr-FR" sz="1200" dirty="0" err="1">
                <a:solidFill>
                  <a:srgbClr val="008000"/>
                </a:solidFill>
              </a:rPr>
              <a:t>hépatoprotectrice</a:t>
            </a:r>
            <a:r>
              <a:rPr lang="fr-FR" sz="1200" dirty="0">
                <a:solidFill>
                  <a:srgbClr val="008000"/>
                </a:solidFill>
              </a:rPr>
              <a:t> est </a:t>
            </a:r>
            <a:r>
              <a:rPr lang="fr-FR" sz="1200" dirty="0" smtClean="0">
                <a:solidFill>
                  <a:srgbClr val="008000"/>
                </a:solidFill>
              </a:rPr>
              <a:t>confirmée.</a:t>
            </a:r>
          </a:p>
          <a:p>
            <a:pPr algn="just"/>
            <a:r>
              <a:rPr lang="fr-FR" sz="1200" dirty="0">
                <a:solidFill>
                  <a:srgbClr val="008000"/>
                </a:solidFill>
              </a:rPr>
              <a:t>En aquariophilie, les éleveurs de </a:t>
            </a:r>
            <a:r>
              <a:rPr lang="fr-FR" sz="1200" dirty="0" err="1">
                <a:solidFill>
                  <a:srgbClr val="008000"/>
                </a:solidFill>
                <a:hlinkClick r:id="rId20" tooltip="Symphysodon"/>
              </a:rPr>
              <a:t>Discus</a:t>
            </a:r>
            <a:r>
              <a:rPr lang="fr-FR" sz="1200" dirty="0">
                <a:solidFill>
                  <a:srgbClr val="008000"/>
                </a:solidFill>
              </a:rPr>
              <a:t> asiatiques utilisent les feuilles pour leurs propriétés antiseptiques. Depuis cette pratique s’est étendue à la maintenance de poissons réputée difficile. La feuille est plongée telle quelle dans le bac et flotte à la surface puis coule en libérant ses tanins. Les pouvoirs supposés de ces feuilles vont du renforcement de l'immunité des poissons à la stimulation de la reproduction, en passant par l'acidification de l'eau et leur pouvoir </a:t>
            </a:r>
            <a:r>
              <a:rPr lang="fr-FR" sz="1200" dirty="0" smtClean="0">
                <a:solidFill>
                  <a:srgbClr val="008000"/>
                </a:solidFill>
              </a:rPr>
              <a:t>antiseptique.</a:t>
            </a:r>
            <a:endParaRPr lang="fr-FR" sz="1200" dirty="0">
              <a:solidFill>
                <a:srgbClr val="008000"/>
              </a:solidFill>
            </a:endParaRPr>
          </a:p>
          <a:p>
            <a:pPr algn="just"/>
            <a:r>
              <a:rPr lang="fr-FR" sz="1200" dirty="0" smtClean="0">
                <a:solidFill>
                  <a:srgbClr val="008000"/>
                </a:solidFill>
              </a:rPr>
              <a:t>Source </a:t>
            </a:r>
            <a:r>
              <a:rPr lang="fr-FR" sz="1200" dirty="0">
                <a:solidFill>
                  <a:srgbClr val="008000"/>
                </a:solidFill>
              </a:rPr>
              <a:t>:  </a:t>
            </a:r>
            <a:r>
              <a:rPr lang="fr-FR" sz="1200" dirty="0">
                <a:solidFill>
                  <a:srgbClr val="008000"/>
                </a:solidFill>
                <a:hlinkClick r:id="rId21"/>
              </a:rPr>
              <a:t>https://</a:t>
            </a:r>
            <a:r>
              <a:rPr lang="fr-FR" sz="1200" dirty="0" smtClean="0">
                <a:solidFill>
                  <a:srgbClr val="008000"/>
                </a:solidFill>
                <a:hlinkClick r:id="rId21"/>
              </a:rPr>
              <a:t>fr.wikipedia.org/wiki/Badamier</a:t>
            </a:r>
            <a:r>
              <a:rPr lang="fr-FR" sz="1200" dirty="0" smtClean="0">
                <a:solidFill>
                  <a:srgbClr val="008000"/>
                </a:solidFill>
              </a:rPr>
              <a:t> </a:t>
            </a:r>
            <a:endParaRPr lang="fr-FR" sz="1200" dirty="0">
              <a:solidFill>
                <a:srgbClr val="008000"/>
              </a:solidFill>
            </a:endParaRPr>
          </a:p>
        </p:txBody>
      </p:sp>
      <p:pic>
        <p:nvPicPr>
          <p:cNvPr id="19" name="Picture 2" descr="fruitsLogo9_ss"/>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983984" y="172895"/>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a:spLocks noChangeArrowheads="1"/>
          </p:cNvSpPr>
          <p:nvPr/>
        </p:nvSpPr>
        <p:spPr bwMode="auto">
          <a:xfrm>
            <a:off x="7824132" y="11937"/>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0" b="1">
                <a:solidFill>
                  <a:srgbClr val="008000"/>
                </a:solidFill>
              </a:rPr>
              <a:t>U</a:t>
            </a:r>
          </a:p>
        </p:txBody>
      </p:sp>
    </p:spTree>
    <p:extLst>
      <p:ext uri="{BB962C8B-B14F-4D97-AF65-F5344CB8AC3E}">
        <p14:creationId xmlns:p14="http://schemas.microsoft.com/office/powerpoint/2010/main" val="212777441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889" y="117538"/>
            <a:ext cx="479252" cy="275519"/>
          </a:xfrm>
        </p:spPr>
        <p:txBody>
          <a:bodyPr/>
          <a:lstStyle/>
          <a:p>
            <a:fld id="{814B13E8-1059-4FEE-952E-0153852B3488}" type="slidenum">
              <a:rPr lang="fr-FR" smtClean="0"/>
              <a:t>78</a:t>
            </a:fld>
            <a:endParaRPr lang="fr-FR" dirty="0"/>
          </a:p>
        </p:txBody>
      </p:sp>
      <p:sp>
        <p:nvSpPr>
          <p:cNvPr id="3" name="Rectangle 2"/>
          <p:cNvSpPr/>
          <p:nvPr/>
        </p:nvSpPr>
        <p:spPr>
          <a:xfrm>
            <a:off x="112889" y="765591"/>
            <a:ext cx="5218815" cy="369332"/>
          </a:xfrm>
          <a:prstGeom prst="rect">
            <a:avLst/>
          </a:prstGeom>
        </p:spPr>
        <p:txBody>
          <a:bodyPr wrap="square">
            <a:spAutoFit/>
          </a:bodyPr>
          <a:lstStyle/>
          <a:p>
            <a:r>
              <a:rPr lang="fr-FR" dirty="0">
                <a:solidFill>
                  <a:srgbClr val="008000"/>
                </a:solidFill>
              </a:rPr>
              <a:t>2.15) </a:t>
            </a:r>
            <a:r>
              <a:rPr lang="fr-FR" b="1" dirty="0" err="1">
                <a:solidFill>
                  <a:srgbClr val="008000"/>
                </a:solidFill>
              </a:rPr>
              <a:t>Mantaly</a:t>
            </a:r>
            <a:r>
              <a:rPr lang="fr-FR" dirty="0">
                <a:solidFill>
                  <a:srgbClr val="008000"/>
                </a:solidFill>
              </a:rPr>
              <a:t> (</a:t>
            </a:r>
            <a:r>
              <a:rPr lang="fr-FR" i="1" dirty="0" err="1">
                <a:solidFill>
                  <a:srgbClr val="008000"/>
                </a:solidFill>
              </a:rPr>
              <a:t>Terminalia</a:t>
            </a:r>
            <a:r>
              <a:rPr lang="fr-FR" i="1" dirty="0">
                <a:solidFill>
                  <a:srgbClr val="008000"/>
                </a:solidFill>
              </a:rPr>
              <a:t> </a:t>
            </a:r>
            <a:r>
              <a:rPr lang="fr-FR" i="1" dirty="0" err="1">
                <a:solidFill>
                  <a:srgbClr val="008000"/>
                </a:solidFill>
              </a:rPr>
              <a:t>mantaly</a:t>
            </a:r>
            <a:r>
              <a:rPr lang="fr-FR" dirty="0">
                <a:solidFill>
                  <a:srgbClr val="008000"/>
                </a:solidFill>
              </a:rPr>
              <a:t>) (</a:t>
            </a:r>
            <a:r>
              <a:rPr lang="fr-FR" i="1" dirty="0" err="1">
                <a:solidFill>
                  <a:srgbClr val="008000"/>
                </a:solidFill>
              </a:rPr>
              <a:t>Combretaceae</a:t>
            </a:r>
            <a:r>
              <a:rPr lang="fr-FR" dirty="0" smtClean="0">
                <a:solidFill>
                  <a:srgbClr val="008000"/>
                </a:solidFill>
              </a:rPr>
              <a:t>)</a:t>
            </a:r>
            <a:endParaRPr lang="fr-FR" dirty="0">
              <a:solidFill>
                <a:srgbClr val="008000"/>
              </a:solidFill>
            </a:endParaRPr>
          </a:p>
        </p:txBody>
      </p:sp>
      <p:sp>
        <p:nvSpPr>
          <p:cNvPr id="4" name="ZoneTexte 3"/>
          <p:cNvSpPr txBox="1"/>
          <p:nvPr/>
        </p:nvSpPr>
        <p:spPr>
          <a:xfrm>
            <a:off x="3639516" y="208391"/>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5" name="Rectangle 4"/>
          <p:cNvSpPr/>
          <p:nvPr/>
        </p:nvSpPr>
        <p:spPr>
          <a:xfrm>
            <a:off x="112889" y="494919"/>
            <a:ext cx="3375348" cy="369332"/>
          </a:xfrm>
          <a:prstGeom prst="rect">
            <a:avLst/>
          </a:prstGeom>
        </p:spPr>
        <p:txBody>
          <a:bodyPr wrap="none">
            <a:spAutoFit/>
          </a:bodyPr>
          <a:lstStyle/>
          <a:p>
            <a:r>
              <a:rPr lang="fr-FR" dirty="0">
                <a:solidFill>
                  <a:srgbClr val="008000"/>
                </a:solidFill>
              </a:rPr>
              <a:t>2. </a:t>
            </a:r>
            <a:r>
              <a:rPr lang="fr-FR" b="1" dirty="0">
                <a:solidFill>
                  <a:srgbClr val="008000"/>
                </a:solidFill>
              </a:rPr>
              <a:t>Essences forestières à reboiser </a:t>
            </a:r>
            <a:endParaRPr lang="fr-FR" b="1" dirty="0"/>
          </a:p>
        </p:txBody>
      </p:sp>
      <p:pic>
        <p:nvPicPr>
          <p:cNvPr id="6" name="Picture 3" descr="image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8981" y="117538"/>
            <a:ext cx="3429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p:nvPr/>
        </p:nvSpPr>
        <p:spPr>
          <a:xfrm>
            <a:off x="112889" y="1102322"/>
            <a:ext cx="10144301" cy="4955203"/>
          </a:xfrm>
          <a:prstGeom prst="rect">
            <a:avLst/>
          </a:prstGeom>
          <a:noFill/>
        </p:spPr>
        <p:txBody>
          <a:bodyPr wrap="square" rtlCol="0">
            <a:spAutoFit/>
          </a:bodyPr>
          <a:lstStyle/>
          <a:p>
            <a:pPr algn="just"/>
            <a:r>
              <a:rPr lang="fr-FR" sz="1600" dirty="0" smtClean="0">
                <a:solidFill>
                  <a:srgbClr val="008000"/>
                </a:solidFill>
              </a:rPr>
              <a:t>Arbre caducifolié, de taille moyenne</a:t>
            </a:r>
            <a:r>
              <a:rPr lang="fr-FR" sz="1200" dirty="0" smtClean="0">
                <a:solidFill>
                  <a:srgbClr val="008000"/>
                </a:solidFill>
              </a:rPr>
              <a:t>, de 10 m de haut et plus (jusqu’à 20 m), avec des branches horizontales en verticilles. Houppier en parasol. L'arbre pousse vers le haut et forme des auvents distincts ou des couches de feuilles ressemblant à des parapluies.  Source : </a:t>
            </a:r>
            <a:r>
              <a:rPr lang="fr-FR" sz="1200" u="sng" dirty="0" smtClean="0">
                <a:solidFill>
                  <a:srgbClr val="008000"/>
                </a:solidFill>
                <a:hlinkClick r:id="rId3"/>
              </a:rPr>
              <a:t>http://plantwerkz.blogspot.fr/2009/04/madagascar-almond-terminalia-mantaly.html</a:t>
            </a:r>
            <a:r>
              <a:rPr lang="fr-FR" sz="1200" dirty="0" smtClean="0">
                <a:solidFill>
                  <a:srgbClr val="008000"/>
                </a:solidFill>
              </a:rPr>
              <a:t>. Branches étagées à l’horizontale ou en cône inversé. Source : </a:t>
            </a:r>
            <a:r>
              <a:rPr lang="fr-FR" sz="1200" dirty="0" err="1" smtClean="0">
                <a:solidFill>
                  <a:srgbClr val="008000"/>
                </a:solidFill>
              </a:rPr>
              <a:t>Arbonnier</a:t>
            </a:r>
            <a:r>
              <a:rPr lang="fr-FR" sz="1200" dirty="0" smtClean="0">
                <a:solidFill>
                  <a:srgbClr val="008000"/>
                </a:solidFill>
              </a:rPr>
              <a:t>  - CIRAD MNHN (2000).  Ses branches sont étagées. Elles ont la forme d’un parasol. A la base, les branches sont longues et au sommet elles sont courtes. Source : </a:t>
            </a:r>
            <a:r>
              <a:rPr lang="fr-FR" sz="1200" u="sng" dirty="0" smtClean="0">
                <a:solidFill>
                  <a:srgbClr val="008000"/>
                </a:solidFill>
                <a:hlinkClick r:id="rId4"/>
              </a:rPr>
              <a:t>http://sciencesecole.ac-reunion.fr/dossiersherbier/2004_2005/Notre-arboretum-lucas.pdf</a:t>
            </a:r>
            <a:r>
              <a:rPr lang="fr-FR" sz="1200" dirty="0" smtClean="0">
                <a:solidFill>
                  <a:srgbClr val="008000"/>
                </a:solidFill>
              </a:rPr>
              <a:t>. Tronc droit. Ecorce lisse, beige à brun gris, à tranche jaunâtre ou beige (CIRAD - MNHN (2000)). Écorce gris pâle, lisse et plutôt marbré.  Source : </a:t>
            </a:r>
            <a:r>
              <a:rPr lang="fr-FR" sz="1200" u="sng" dirty="0" smtClean="0">
                <a:solidFill>
                  <a:srgbClr val="008000"/>
                </a:solidFill>
                <a:hlinkClick r:id="rId5"/>
              </a:rPr>
              <a:t>www.worldagroforestry.org</a:t>
            </a:r>
            <a:r>
              <a:rPr lang="fr-FR" sz="1200" u="sng" dirty="0" smtClean="0">
                <a:solidFill>
                  <a:srgbClr val="008000"/>
                </a:solidFill>
                <a:hlinkClick r:id="rId4"/>
              </a:rPr>
              <a:t>f</a:t>
            </a:r>
            <a:r>
              <a:rPr lang="fr-FR" sz="1200" dirty="0" smtClean="0">
                <a:solidFill>
                  <a:srgbClr val="008000"/>
                </a:solidFill>
              </a:rPr>
              <a:t>. Fleurs petites, verdâtres (vertes ou blanches), en épis dressés de  5 cm de long. Source : </a:t>
            </a:r>
            <a:r>
              <a:rPr lang="fr-FR" sz="1200" u="sng" dirty="0" smtClean="0">
                <a:solidFill>
                  <a:srgbClr val="008000"/>
                </a:solidFill>
                <a:hlinkClick r:id="rId5"/>
              </a:rPr>
              <a:t>www.worldagroforestry.org</a:t>
            </a:r>
            <a:r>
              <a:rPr lang="fr-FR" sz="1200" u="sng" dirty="0" smtClean="0">
                <a:solidFill>
                  <a:srgbClr val="008000"/>
                </a:solidFill>
                <a:hlinkClick r:id="rId4"/>
              </a:rPr>
              <a:t>f</a:t>
            </a:r>
            <a:r>
              <a:rPr lang="fr-FR" sz="1200" dirty="0" smtClean="0">
                <a:solidFill>
                  <a:srgbClr val="008000"/>
                </a:solidFill>
              </a:rPr>
              <a:t>.  Apétale, calice à 5 lobes plus ou moins velus. </a:t>
            </a:r>
            <a:r>
              <a:rPr lang="fr-FR" sz="1200" u="sng" dirty="0" smtClean="0">
                <a:solidFill>
                  <a:srgbClr val="008000"/>
                </a:solidFill>
              </a:rPr>
              <a:t>Inflorescence</a:t>
            </a:r>
            <a:r>
              <a:rPr lang="fr-FR" sz="1200" dirty="0" smtClean="0">
                <a:solidFill>
                  <a:srgbClr val="008000"/>
                </a:solidFill>
              </a:rPr>
              <a:t>: Fascicule d’épis axillaires, tomenteux, de 5 – 6 cm de long, blanc jaunâtre. Source : </a:t>
            </a:r>
            <a:r>
              <a:rPr lang="fr-FR" sz="1200" dirty="0" err="1" smtClean="0">
                <a:solidFill>
                  <a:srgbClr val="008000"/>
                </a:solidFill>
              </a:rPr>
              <a:t>Arbonnier</a:t>
            </a:r>
            <a:r>
              <a:rPr lang="fr-FR" sz="1200" dirty="0" smtClean="0">
                <a:solidFill>
                  <a:srgbClr val="008000"/>
                </a:solidFill>
              </a:rPr>
              <a:t>  - CIRAD MNHN (2000). </a:t>
            </a:r>
            <a:r>
              <a:rPr lang="fr-FR" sz="1200" b="1" dirty="0" smtClean="0">
                <a:solidFill>
                  <a:srgbClr val="008000"/>
                </a:solidFill>
              </a:rPr>
              <a:t>Floraison (période de) : </a:t>
            </a:r>
            <a:r>
              <a:rPr lang="fr-FR" sz="1200" dirty="0" smtClean="0">
                <a:solidFill>
                  <a:srgbClr val="008000"/>
                </a:solidFill>
              </a:rPr>
              <a:t>Généralement en début de saison des pluies, mais peut être décalée par arrosage. Fruits : Drupe plus ou moins charnue, fusiforme, aplatie, sans angle ni aile, ridée irrégulièrement à maturité, de 12 – 22 x 6 – 10 </a:t>
            </a:r>
            <a:r>
              <a:rPr lang="fr-FR" sz="1200" dirty="0" err="1" smtClean="0">
                <a:solidFill>
                  <a:srgbClr val="008000"/>
                </a:solidFill>
              </a:rPr>
              <a:t>mm.</a:t>
            </a:r>
            <a:r>
              <a:rPr lang="fr-FR" sz="1200" dirty="0" smtClean="0">
                <a:solidFill>
                  <a:srgbClr val="008000"/>
                </a:solidFill>
              </a:rPr>
              <a:t> Source : </a:t>
            </a:r>
            <a:r>
              <a:rPr lang="fr-FR" sz="1200" dirty="0" err="1" smtClean="0">
                <a:solidFill>
                  <a:srgbClr val="008000"/>
                </a:solidFill>
              </a:rPr>
              <a:t>Arbonnier</a:t>
            </a:r>
            <a:r>
              <a:rPr lang="fr-FR" sz="1200" dirty="0" smtClean="0">
                <a:solidFill>
                  <a:srgbClr val="008000"/>
                </a:solidFill>
              </a:rPr>
              <a:t>  - CIRAD MNHN (2000). Fruits, petits, ovales.  Graines, environ 1,5 cm de long sans ailettes évidentes. Source : </a:t>
            </a:r>
            <a:r>
              <a:rPr lang="fr-FR" sz="1200" u="sng" dirty="0" smtClean="0">
                <a:solidFill>
                  <a:srgbClr val="008000"/>
                </a:solidFill>
                <a:hlinkClick r:id="rId5"/>
              </a:rPr>
              <a:t>www.worldagroforestry.org</a:t>
            </a:r>
            <a:r>
              <a:rPr lang="fr-FR" sz="1200" dirty="0" smtClean="0">
                <a:solidFill>
                  <a:srgbClr val="008000"/>
                </a:solidFill>
              </a:rPr>
              <a:t>. Les feuilles sont simples. Elles sont en bouquet. Les nervures sont pennées. Le pétiole est court. Sa marge est crénelée. Il y a des </a:t>
            </a:r>
            <a:r>
              <a:rPr lang="fr-FR" sz="1200" i="1" dirty="0" err="1" smtClean="0">
                <a:solidFill>
                  <a:srgbClr val="008000"/>
                </a:solidFill>
              </a:rPr>
              <a:t>domaties</a:t>
            </a:r>
            <a:r>
              <a:rPr lang="fr-FR" sz="1200" dirty="0" smtClean="0">
                <a:solidFill>
                  <a:srgbClr val="008000"/>
                </a:solidFill>
              </a:rPr>
              <a:t> sur une face. Source : </a:t>
            </a:r>
            <a:r>
              <a:rPr lang="fr-FR" sz="1200" u="sng" dirty="0" smtClean="0">
                <a:solidFill>
                  <a:srgbClr val="008000"/>
                </a:solidFill>
                <a:hlinkClick r:id="rId6"/>
              </a:rPr>
              <a:t>http://sciencesecole.ac-reunion.fr</a:t>
            </a:r>
            <a:r>
              <a:rPr lang="fr-FR" sz="1200" dirty="0" smtClean="0">
                <a:solidFill>
                  <a:srgbClr val="008000"/>
                </a:solidFill>
              </a:rPr>
              <a:t>. Feuilles lisses, vert clair quand il est jeune, en rosettes terminales de 4-9 feuilles inégales sur tiges courtes et épaisses, longueur jusqu'à 7 cm, apex largement arrondi, base très effilée, bord ondulé.  Source : </a:t>
            </a:r>
            <a:r>
              <a:rPr lang="fr-FR" sz="1200" u="sng" dirty="0" smtClean="0">
                <a:solidFill>
                  <a:srgbClr val="008000"/>
                </a:solidFill>
                <a:hlinkClick r:id="rId5"/>
              </a:rPr>
              <a:t>www.worldagroforestry.org</a:t>
            </a:r>
            <a:r>
              <a:rPr lang="fr-FR" sz="1200" dirty="0" smtClean="0">
                <a:solidFill>
                  <a:srgbClr val="008000"/>
                </a:solidFill>
              </a:rPr>
              <a:t>. </a:t>
            </a:r>
            <a:r>
              <a:rPr lang="fr-FR" sz="1200" b="1" dirty="0">
                <a:solidFill>
                  <a:srgbClr val="984806"/>
                </a:solidFill>
                <a:latin typeface="Calibri" panose="020F0502020204030204" pitchFamily="34" charset="0"/>
                <a:ea typeface="Calibri" panose="020F0502020204030204" pitchFamily="34" charset="0"/>
                <a:cs typeface="Times New Roman" panose="02020603050405020304" pitchFamily="18" charset="0"/>
              </a:rPr>
              <a:t>Type de sols</a:t>
            </a: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 : Sur tous types de sol, mais préfère les sols humides et les bords des cours d’eau</a:t>
            </a:r>
            <a:r>
              <a:rPr lang="fr-FR" sz="1200" dirty="0" smtClean="0">
                <a:solidFill>
                  <a:srgbClr val="984806"/>
                </a:solidFill>
                <a:latin typeface="Calibri" panose="020F0502020204030204" pitchFamily="34" charset="0"/>
                <a:ea typeface="Calibri" panose="020F0502020204030204" pitchFamily="34" charset="0"/>
                <a:cs typeface="Times New Roman" panose="02020603050405020304" pitchFamily="18" charset="0"/>
              </a:rPr>
              <a:t>. Cette </a:t>
            </a: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essence a besoin d’un sol fertile, pour pouvoir bien développer son tronc (</a:t>
            </a:r>
            <a:r>
              <a:rPr lang="fr-FR" sz="1200" dirty="0" smtClean="0">
                <a:solidFill>
                  <a:srgbClr val="984806"/>
                </a:solidFill>
                <a:latin typeface="Calibri" panose="020F0502020204030204" pitchFamily="34" charset="0"/>
                <a:ea typeface="Calibri" panose="020F0502020204030204" pitchFamily="34" charset="0"/>
                <a:cs typeface="Times New Roman" panose="02020603050405020304" pitchFamily="18" charset="0"/>
              </a:rPr>
              <a:t>Blaise </a:t>
            </a: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Cook</a:t>
            </a:r>
            <a:r>
              <a:rPr lang="fr-FR" sz="1200" dirty="0" smtClean="0">
                <a:solidFill>
                  <a:srgbClr val="984806"/>
                </a:solidFill>
                <a:latin typeface="Calibri" panose="020F0502020204030204" pitchFamily="34" charset="0"/>
                <a:ea typeface="Calibri" panose="020F0502020204030204" pitchFamily="34" charset="0"/>
                <a:cs typeface="Times New Roman" panose="02020603050405020304" pitchFamily="18" charset="0"/>
              </a:rPr>
              <a:t>). </a:t>
            </a:r>
            <a:r>
              <a:rPr lang="fr-FR" sz="1200" b="1" dirty="0">
                <a:solidFill>
                  <a:srgbClr val="008000"/>
                </a:solidFill>
              </a:rPr>
              <a:t>Type d’ensoleillement </a:t>
            </a:r>
            <a:r>
              <a:rPr lang="fr-FR" sz="1200" dirty="0">
                <a:solidFill>
                  <a:srgbClr val="008000"/>
                </a:solidFill>
              </a:rPr>
              <a:t>: Plein soleil. </a:t>
            </a:r>
            <a:r>
              <a:rPr lang="fr-FR" sz="1200" b="1" dirty="0" smtClean="0">
                <a:solidFill>
                  <a:srgbClr val="008000"/>
                </a:solidFill>
                <a:latin typeface="Calibri" panose="020F0502020204030204" pitchFamily="34" charset="0"/>
                <a:ea typeface="Calibri" panose="020F0502020204030204" pitchFamily="34" charset="0"/>
                <a:cs typeface="Times New Roman" panose="02020603050405020304" pitchFamily="18" charset="0"/>
              </a:rPr>
              <a:t>Climat</a:t>
            </a:r>
            <a:r>
              <a:rPr lang="fr-FR" sz="1200" dirty="0">
                <a:solidFill>
                  <a:srgbClr val="008000"/>
                </a:solidFill>
                <a:latin typeface="Calibri" panose="020F0502020204030204" pitchFamily="34" charset="0"/>
                <a:ea typeface="Calibri" panose="020F0502020204030204" pitchFamily="34" charset="0"/>
                <a:cs typeface="Times New Roman" panose="02020603050405020304" pitchFamily="18" charset="0"/>
              </a:rPr>
              <a:t> : Tropical. T. </a:t>
            </a:r>
            <a:r>
              <a:rPr lang="fr-FR" sz="1200" dirty="0" err="1">
                <a:solidFill>
                  <a:srgbClr val="008000"/>
                </a:solidFill>
                <a:latin typeface="Calibri" panose="020F0502020204030204" pitchFamily="34" charset="0"/>
                <a:ea typeface="Calibri" panose="020F0502020204030204" pitchFamily="34" charset="0"/>
                <a:cs typeface="Times New Roman" panose="02020603050405020304" pitchFamily="18" charset="0"/>
              </a:rPr>
              <a:t>mantaly</a:t>
            </a:r>
            <a:r>
              <a:rPr lang="fr-FR" sz="1200" dirty="0">
                <a:solidFill>
                  <a:srgbClr val="008000"/>
                </a:solidFill>
                <a:latin typeface="Calibri" panose="020F0502020204030204" pitchFamily="34" charset="0"/>
                <a:ea typeface="Calibri" panose="020F0502020204030204" pitchFamily="34" charset="0"/>
                <a:cs typeface="Times New Roman" panose="02020603050405020304" pitchFamily="18" charset="0"/>
              </a:rPr>
              <a:t> est généralement sempervirents à des altitudes plus élevées, </a:t>
            </a:r>
            <a:r>
              <a:rPr lang="fr-FR" sz="1200" b="1" dirty="0">
                <a:solidFill>
                  <a:srgbClr val="008000"/>
                </a:solidFill>
                <a:latin typeface="Calibri" panose="020F0502020204030204" pitchFamily="34" charset="0"/>
                <a:ea typeface="Calibri" panose="020F0502020204030204" pitchFamily="34" charset="0"/>
                <a:cs typeface="Times New Roman" panose="02020603050405020304" pitchFamily="18" charset="0"/>
              </a:rPr>
              <a:t>il est résistant à la sécheresse</a:t>
            </a:r>
            <a:r>
              <a:rPr lang="fr-FR" sz="1200" dirty="0">
                <a:solidFill>
                  <a:srgbClr val="008000"/>
                </a:solidFill>
                <a:latin typeface="Calibri" panose="020F0502020204030204" pitchFamily="34" charset="0"/>
                <a:ea typeface="Calibri" panose="020F0502020204030204" pitchFamily="34" charset="0"/>
                <a:cs typeface="Times New Roman" panose="02020603050405020304" pitchFamily="18" charset="0"/>
              </a:rPr>
              <a:t> une fois établi (il résiste bien à la sècheresse). Source : </a:t>
            </a:r>
            <a:r>
              <a:rPr lang="fr-FR" sz="1200" u="sng"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5"/>
              </a:rPr>
              <a:t>www.worldagroforestry.org</a:t>
            </a:r>
            <a:r>
              <a:rPr lang="fr-FR" sz="1200" dirty="0" smtClean="0">
                <a:solidFill>
                  <a:srgbClr val="008000"/>
                </a:solidFill>
              </a:rPr>
              <a:t>. </a:t>
            </a:r>
            <a:r>
              <a:rPr lang="fr-FR" sz="1200" b="1" dirty="0" smtClean="0">
                <a:solidFill>
                  <a:srgbClr val="008000"/>
                </a:solidFill>
              </a:rPr>
              <a:t>Utilisation</a:t>
            </a:r>
            <a:r>
              <a:rPr lang="fr-FR" sz="1200" dirty="0">
                <a:solidFill>
                  <a:srgbClr val="008000"/>
                </a:solidFill>
              </a:rPr>
              <a:t> : </a:t>
            </a:r>
            <a:r>
              <a:rPr lang="fr-FR" sz="1200" b="1" dirty="0" smtClean="0">
                <a:solidFill>
                  <a:srgbClr val="008000"/>
                </a:solidFill>
              </a:rPr>
              <a:t>Usages </a:t>
            </a:r>
            <a:r>
              <a:rPr lang="fr-FR" sz="1200" b="1" dirty="0">
                <a:solidFill>
                  <a:srgbClr val="008000"/>
                </a:solidFill>
              </a:rPr>
              <a:t>agricoles, pastoraux et vétérinaires</a:t>
            </a:r>
            <a:r>
              <a:rPr lang="fr-FR" sz="1200" dirty="0">
                <a:solidFill>
                  <a:srgbClr val="008000"/>
                </a:solidFill>
              </a:rPr>
              <a:t>: Feuilles: Utilisées comme </a:t>
            </a:r>
            <a:r>
              <a:rPr lang="fr-FR" sz="1200" b="1" i="1" dirty="0">
                <a:solidFill>
                  <a:srgbClr val="008000"/>
                </a:solidFill>
              </a:rPr>
              <a:t>fourrage frais </a:t>
            </a:r>
            <a:r>
              <a:rPr lang="fr-FR" sz="1200" dirty="0">
                <a:solidFill>
                  <a:srgbClr val="008000"/>
                </a:solidFill>
              </a:rPr>
              <a:t>en zone urbaine</a:t>
            </a:r>
            <a:r>
              <a:rPr lang="fr-FR" sz="1200" dirty="0" smtClean="0">
                <a:solidFill>
                  <a:srgbClr val="008000"/>
                </a:solidFill>
              </a:rPr>
              <a:t>. Plantée </a:t>
            </a:r>
            <a:r>
              <a:rPr lang="fr-FR" sz="1200" dirty="0">
                <a:solidFill>
                  <a:srgbClr val="008000"/>
                </a:solidFill>
              </a:rPr>
              <a:t>dans les agglomérations comme arbre d’ombrage (Indice esthétique ABP : 4,0</a:t>
            </a:r>
            <a:r>
              <a:rPr lang="fr-FR" sz="1200" dirty="0" smtClean="0">
                <a:solidFill>
                  <a:srgbClr val="008000"/>
                </a:solidFill>
              </a:rPr>
              <a:t>). Il </a:t>
            </a:r>
            <a:r>
              <a:rPr lang="fr-FR" sz="1200" dirty="0">
                <a:solidFill>
                  <a:srgbClr val="008000"/>
                </a:solidFill>
              </a:rPr>
              <a:t>est planté comme </a:t>
            </a:r>
            <a:r>
              <a:rPr lang="fr-FR" sz="1200" b="1" dirty="0">
                <a:solidFill>
                  <a:srgbClr val="008000"/>
                </a:solidFill>
              </a:rPr>
              <a:t>arbre d’enrichissement et d’afforestation</a:t>
            </a:r>
            <a:r>
              <a:rPr lang="fr-FR" sz="1200" dirty="0" smtClean="0">
                <a:solidFill>
                  <a:srgbClr val="008000"/>
                </a:solidFill>
              </a:rPr>
              <a:t>. </a:t>
            </a:r>
            <a:r>
              <a:rPr lang="fr-FR" sz="1200" b="1" dirty="0" smtClean="0">
                <a:solidFill>
                  <a:srgbClr val="008000"/>
                </a:solidFill>
              </a:rPr>
              <a:t>Usages </a:t>
            </a:r>
            <a:r>
              <a:rPr lang="fr-FR" sz="1200" b="1" dirty="0">
                <a:solidFill>
                  <a:srgbClr val="008000"/>
                </a:solidFill>
              </a:rPr>
              <a:t>domestiques, artisanaux et industriel</a:t>
            </a:r>
            <a:r>
              <a:rPr lang="fr-FR" sz="1200" dirty="0">
                <a:solidFill>
                  <a:srgbClr val="008000"/>
                </a:solidFill>
              </a:rPr>
              <a:t>: </a:t>
            </a:r>
            <a:r>
              <a:rPr lang="fr-FR" sz="1200" b="1" dirty="0">
                <a:solidFill>
                  <a:srgbClr val="008000"/>
                </a:solidFill>
              </a:rPr>
              <a:t>Bois de construction</a:t>
            </a:r>
            <a:r>
              <a:rPr lang="fr-FR" sz="1200" dirty="0">
                <a:solidFill>
                  <a:srgbClr val="008000"/>
                </a:solidFill>
              </a:rPr>
              <a:t>, Manches d’outils, bois de feu. </a:t>
            </a:r>
            <a:r>
              <a:rPr lang="fr-FR" sz="1200" u="sng" dirty="0" smtClean="0">
                <a:solidFill>
                  <a:srgbClr val="008000"/>
                </a:solidFill>
              </a:rPr>
              <a:t>Ecorce</a:t>
            </a:r>
            <a:r>
              <a:rPr lang="fr-FR" sz="1200" dirty="0">
                <a:solidFill>
                  <a:srgbClr val="008000"/>
                </a:solidFill>
              </a:rPr>
              <a:t>: Teinture. Source : </a:t>
            </a:r>
            <a:r>
              <a:rPr lang="fr-FR" sz="1200" dirty="0" err="1">
                <a:solidFill>
                  <a:srgbClr val="008000"/>
                </a:solidFill>
              </a:rPr>
              <a:t>Arbonnier</a:t>
            </a:r>
            <a:r>
              <a:rPr lang="fr-FR" sz="1200" dirty="0">
                <a:solidFill>
                  <a:srgbClr val="008000"/>
                </a:solidFill>
              </a:rPr>
              <a:t> – CIRAD MNHN (2000</a:t>
            </a:r>
            <a:r>
              <a:rPr lang="fr-FR" sz="1200" dirty="0" smtClean="0">
                <a:solidFill>
                  <a:srgbClr val="008000"/>
                </a:solidFill>
              </a:rPr>
              <a:t>). Le </a:t>
            </a:r>
            <a:r>
              <a:rPr lang="fr-FR" sz="1200" dirty="0">
                <a:solidFill>
                  <a:srgbClr val="008000"/>
                </a:solidFill>
              </a:rPr>
              <a:t>T. </a:t>
            </a:r>
            <a:r>
              <a:rPr lang="fr-FR" sz="1200" dirty="0" err="1">
                <a:solidFill>
                  <a:srgbClr val="008000"/>
                </a:solidFill>
              </a:rPr>
              <a:t>mantaly</a:t>
            </a:r>
            <a:r>
              <a:rPr lang="fr-FR" sz="1200" dirty="0">
                <a:solidFill>
                  <a:srgbClr val="008000"/>
                </a:solidFill>
              </a:rPr>
              <a:t> est classé dans la catégorie d’utilisation III. IL est utilisé dans la </a:t>
            </a:r>
            <a:r>
              <a:rPr lang="fr-FR" sz="1200" b="1" i="1" dirty="0">
                <a:solidFill>
                  <a:srgbClr val="008000"/>
                </a:solidFill>
              </a:rPr>
              <a:t>menuiserie</a:t>
            </a:r>
            <a:r>
              <a:rPr lang="fr-FR" sz="1200" dirty="0">
                <a:solidFill>
                  <a:srgbClr val="008000"/>
                </a:solidFill>
              </a:rPr>
              <a:t> d’intérieur ordinaire, les portes, les fenêtres, les escaliers, les plafonds, les cloisons, les habillages et les revêtements, ainsi que les parquets. Il peut intervenir dans la fabrication de charpentes à condition d’être entretenue périodiquement. L’ameublement ordinaire est son domaine d’utilisation. A l’extérieur, il s’emploie en charronnage et dans la construction lourde. </a:t>
            </a:r>
            <a:r>
              <a:rPr lang="fr-FR" sz="1200" b="1" dirty="0" smtClean="0">
                <a:solidFill>
                  <a:srgbClr val="008000"/>
                </a:solidFill>
              </a:rPr>
              <a:t>PRODUITS</a:t>
            </a:r>
            <a:r>
              <a:rPr lang="fr-FR" sz="1200" dirty="0">
                <a:solidFill>
                  <a:srgbClr val="008000"/>
                </a:solidFill>
              </a:rPr>
              <a:t> : </a:t>
            </a:r>
            <a:r>
              <a:rPr lang="fr-FR" sz="1200" u="sng" dirty="0">
                <a:solidFill>
                  <a:srgbClr val="008000"/>
                </a:solidFill>
              </a:rPr>
              <a:t>Tanin ou colorant</a:t>
            </a:r>
            <a:r>
              <a:rPr lang="fr-FR" sz="1200" dirty="0">
                <a:solidFill>
                  <a:srgbClr val="008000"/>
                </a:solidFill>
              </a:rPr>
              <a:t>: Dans son habitat naturel, l'écorce et le bois sont utilisés pour la teinture</a:t>
            </a:r>
            <a:r>
              <a:rPr lang="fr-FR" sz="1200" dirty="0" smtClean="0">
                <a:solidFill>
                  <a:srgbClr val="008000"/>
                </a:solidFill>
              </a:rPr>
              <a:t>. </a:t>
            </a:r>
            <a:r>
              <a:rPr lang="fr-FR" sz="1200" u="sng" dirty="0" smtClean="0">
                <a:solidFill>
                  <a:srgbClr val="008000"/>
                </a:solidFill>
              </a:rPr>
              <a:t>Ornement</a:t>
            </a:r>
            <a:r>
              <a:rPr lang="fr-FR" sz="1200" dirty="0">
                <a:solidFill>
                  <a:srgbClr val="008000"/>
                </a:solidFill>
              </a:rPr>
              <a:t>: Largement planté dans les rues, comme arbre d'ombrage de Nairobi jusqu’à la côte, au Kenya</a:t>
            </a:r>
            <a:r>
              <a:rPr lang="fr-FR" sz="1200" dirty="0" smtClean="0">
                <a:solidFill>
                  <a:srgbClr val="008000"/>
                </a:solidFill>
              </a:rPr>
              <a:t>. </a:t>
            </a:r>
            <a:r>
              <a:rPr lang="fr-FR" sz="1200" b="1" dirty="0">
                <a:solidFill>
                  <a:srgbClr val="008000"/>
                </a:solidFill>
              </a:rPr>
              <a:t>Pharmacopée traditionnelle</a:t>
            </a:r>
            <a:r>
              <a:rPr lang="fr-FR" sz="1200" dirty="0">
                <a:solidFill>
                  <a:srgbClr val="008000"/>
                </a:solidFill>
              </a:rPr>
              <a:t>: </a:t>
            </a:r>
            <a:r>
              <a:rPr lang="fr-FR" sz="1200" u="sng" dirty="0">
                <a:solidFill>
                  <a:srgbClr val="008000"/>
                </a:solidFill>
              </a:rPr>
              <a:t>Ecorce</a:t>
            </a:r>
            <a:r>
              <a:rPr lang="fr-FR" sz="1200" dirty="0">
                <a:solidFill>
                  <a:srgbClr val="008000"/>
                </a:solidFill>
              </a:rPr>
              <a:t>: Dysenterie. Anti-diarrhéique (on utilise les feuilles préalablement séchées à l’abri du soleil). Activité antimicrobienne confirmée (voir bibliographie ci-dessous). </a:t>
            </a:r>
            <a:r>
              <a:rPr lang="fr-FR" sz="1200" dirty="0" smtClean="0">
                <a:solidFill>
                  <a:srgbClr val="008000"/>
                </a:solidFill>
              </a:rPr>
              <a:t>L'écorce </a:t>
            </a:r>
            <a:r>
              <a:rPr lang="fr-FR" sz="1200" dirty="0">
                <a:solidFill>
                  <a:srgbClr val="008000"/>
                </a:solidFill>
              </a:rPr>
              <a:t>et le bois sont utilisés à Madagascar pour le traitement de la dysenterie. SERVICES : ombre ou abri: Un arbre d'ombrage ayant une excellente propagation. Source : </a:t>
            </a:r>
            <a:r>
              <a:rPr lang="fr-FR" sz="1200" u="sng" dirty="0" smtClean="0">
                <a:solidFill>
                  <a:srgbClr val="008000"/>
                </a:solidFill>
                <a:hlinkClick r:id="rId5"/>
              </a:rPr>
              <a:t>www.worldagroforestry.org</a:t>
            </a:r>
            <a:r>
              <a:rPr lang="fr-FR" sz="1200" dirty="0" smtClean="0">
                <a:solidFill>
                  <a:srgbClr val="008000"/>
                </a:solidFill>
              </a:rPr>
              <a:t>. </a:t>
            </a:r>
            <a:r>
              <a:rPr lang="fr-FR" sz="1200" dirty="0">
                <a:solidFill>
                  <a:srgbClr val="008000"/>
                </a:solidFill>
              </a:rPr>
              <a:t>Source : </a:t>
            </a:r>
            <a:r>
              <a:rPr lang="fr-FR" sz="1200" dirty="0">
                <a:solidFill>
                  <a:srgbClr val="008000"/>
                </a:solidFill>
                <a:hlinkClick r:id="rId7"/>
              </a:rPr>
              <a:t>http://</a:t>
            </a:r>
            <a:r>
              <a:rPr lang="fr-FR" sz="1200" dirty="0" smtClean="0">
                <a:solidFill>
                  <a:srgbClr val="008000"/>
                </a:solidFill>
                <a:hlinkClick r:id="rId7"/>
              </a:rPr>
              <a:t>benjamin.lisan.free.fr/projetsreforestation/Fiche-presentation-mantaly.doc</a:t>
            </a:r>
            <a:r>
              <a:rPr lang="fr-FR" sz="1200" dirty="0" smtClean="0">
                <a:solidFill>
                  <a:srgbClr val="008000"/>
                </a:solidFill>
              </a:rPr>
              <a:t>  </a:t>
            </a:r>
          </a:p>
        </p:txBody>
      </p:sp>
      <p:pic>
        <p:nvPicPr>
          <p:cNvPr id="1026" name="Picture 2" descr="image0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41450" y="105587"/>
            <a:ext cx="149542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p:nvPr/>
        </p:nvSpPr>
        <p:spPr>
          <a:xfrm>
            <a:off x="10103556" y="2439212"/>
            <a:ext cx="2088444" cy="830997"/>
          </a:xfrm>
          <a:prstGeom prst="rect">
            <a:avLst/>
          </a:prstGeom>
          <a:noFill/>
        </p:spPr>
        <p:txBody>
          <a:bodyPr wrap="square" rtlCol="0">
            <a:spAutoFit/>
          </a:bodyPr>
          <a:lstStyle/>
          <a:p>
            <a:pPr algn="r"/>
            <a:r>
              <a:rPr lang="fr-FR" sz="1200" dirty="0">
                <a:solidFill>
                  <a:srgbClr val="008000"/>
                </a:solidFill>
              </a:rPr>
              <a:t>Les branches en couches sont une caractéristique de cette espèce (Ellis RP</a:t>
            </a:r>
            <a:r>
              <a:rPr lang="fr-FR" sz="1200" dirty="0" smtClean="0">
                <a:solidFill>
                  <a:srgbClr val="008000"/>
                </a:solidFill>
              </a:rPr>
              <a:t>) Source</a:t>
            </a:r>
            <a:r>
              <a:rPr lang="fr-FR" sz="1200" dirty="0">
                <a:solidFill>
                  <a:srgbClr val="008000"/>
                </a:solidFill>
              </a:rPr>
              <a:t> : </a:t>
            </a:r>
            <a:r>
              <a:rPr lang="fr-FR" sz="1200" u="sng" dirty="0">
                <a:solidFill>
                  <a:srgbClr val="008000"/>
                </a:solidFill>
                <a:hlinkClick r:id="rId5"/>
              </a:rPr>
              <a:t>www.worldagroforestry.org</a:t>
            </a:r>
            <a:endParaRPr lang="fr-FR" sz="1200" dirty="0">
              <a:solidFill>
                <a:srgbClr val="008000"/>
              </a:solidFill>
            </a:endParaRPr>
          </a:p>
        </p:txBody>
      </p:sp>
      <p:pic>
        <p:nvPicPr>
          <p:cNvPr id="1027" name="Picture 3" descr="terminalia mantaly feuilles&amp;fruit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57190" y="3270209"/>
            <a:ext cx="178117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p:cNvSpPr txBox="1"/>
          <p:nvPr/>
        </p:nvSpPr>
        <p:spPr>
          <a:xfrm>
            <a:off x="10103556" y="5651459"/>
            <a:ext cx="2088444" cy="461665"/>
          </a:xfrm>
          <a:prstGeom prst="rect">
            <a:avLst/>
          </a:prstGeom>
          <a:noFill/>
        </p:spPr>
        <p:txBody>
          <a:bodyPr wrap="square" rtlCol="0">
            <a:spAutoFit/>
          </a:bodyPr>
          <a:lstStyle/>
          <a:p>
            <a:pPr algn="ctr"/>
            <a:r>
              <a:rPr lang="fr-FR" sz="1200" dirty="0">
                <a:solidFill>
                  <a:srgbClr val="008000"/>
                </a:solidFill>
              </a:rPr>
              <a:t>Feuilles et </a:t>
            </a:r>
            <a:r>
              <a:rPr lang="fr-FR" sz="1200" dirty="0" smtClean="0">
                <a:solidFill>
                  <a:srgbClr val="008000"/>
                </a:solidFill>
              </a:rPr>
              <a:t>fruits, </a:t>
            </a:r>
            <a:r>
              <a:rPr lang="fr-FR" sz="1200" u="sng" dirty="0" smtClean="0">
                <a:solidFill>
                  <a:srgbClr val="008000"/>
                </a:solidFill>
                <a:hlinkClick r:id="rId10"/>
              </a:rPr>
              <a:t>www.mampuya.org</a:t>
            </a:r>
            <a:endParaRPr lang="fr-FR" sz="1200" dirty="0">
              <a:solidFill>
                <a:srgbClr val="008000"/>
              </a:solidFill>
            </a:endParaRPr>
          </a:p>
        </p:txBody>
      </p:sp>
      <p:pic>
        <p:nvPicPr>
          <p:cNvPr id="1028" name="Picture 4" descr="image0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36746" y="53900"/>
            <a:ext cx="1359723" cy="113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p:cNvSpPr txBox="1"/>
          <p:nvPr/>
        </p:nvSpPr>
        <p:spPr>
          <a:xfrm>
            <a:off x="7144559" y="208391"/>
            <a:ext cx="1704704" cy="646331"/>
          </a:xfrm>
          <a:prstGeom prst="rect">
            <a:avLst/>
          </a:prstGeom>
          <a:noFill/>
        </p:spPr>
        <p:txBody>
          <a:bodyPr wrap="square" rtlCol="0">
            <a:spAutoFit/>
          </a:bodyPr>
          <a:lstStyle/>
          <a:p>
            <a:pPr algn="r"/>
            <a:r>
              <a:rPr lang="fr-FR" sz="1200" dirty="0">
                <a:solidFill>
                  <a:srgbClr val="008000"/>
                </a:solidFill>
              </a:rPr>
              <a:t>Feuilles (</a:t>
            </a:r>
            <a:r>
              <a:rPr lang="fr-FR" sz="1200" u="sng" dirty="0">
                <a:solidFill>
                  <a:srgbClr val="008000"/>
                </a:solidFill>
                <a:hlinkClick r:id="rId12"/>
              </a:rPr>
              <a:t>Centre </a:t>
            </a:r>
            <a:r>
              <a:rPr lang="fr-FR" sz="1200" u="sng" dirty="0" err="1">
                <a:solidFill>
                  <a:srgbClr val="008000"/>
                </a:solidFill>
                <a:hlinkClick r:id="rId12"/>
              </a:rPr>
              <a:t>Mampuya</a:t>
            </a:r>
            <a:r>
              <a:rPr lang="fr-FR" sz="1200" dirty="0">
                <a:solidFill>
                  <a:srgbClr val="008000"/>
                </a:solidFill>
              </a:rPr>
              <a:t>, </a:t>
            </a:r>
            <a:r>
              <a:rPr lang="fr-FR" sz="1200" u="sng" dirty="0" smtClean="0">
                <a:solidFill>
                  <a:srgbClr val="008000"/>
                </a:solidFill>
                <a:hlinkClick r:id="rId10"/>
              </a:rPr>
              <a:t>www.mampuya.org</a:t>
            </a:r>
            <a:r>
              <a:rPr lang="fr-FR" sz="1200" dirty="0">
                <a:solidFill>
                  <a:srgbClr val="008000"/>
                </a:solidFill>
              </a:rPr>
              <a:t> : </a:t>
            </a:r>
            <a:r>
              <a:rPr lang="fr-FR" sz="1200" dirty="0">
                <a:solidFill>
                  <a:srgbClr val="008000"/>
                </a:solidFill>
                <a:latin typeface="Calibri" panose="020F0502020204030204" pitchFamily="34" charset="0"/>
              </a:rPr>
              <a:t>→</a:t>
            </a:r>
            <a:endParaRPr lang="fr-FR" sz="1200" dirty="0">
              <a:solidFill>
                <a:srgbClr val="008000"/>
              </a:solidFill>
            </a:endParaRPr>
          </a:p>
        </p:txBody>
      </p:sp>
      <p:pic>
        <p:nvPicPr>
          <p:cNvPr id="1029" name="Picture 5" descr="feuilles terminalia mantaly_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15294" y="5838825"/>
            <a:ext cx="17811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10"/>
          <p:cNvSpPr txBox="1"/>
          <p:nvPr/>
        </p:nvSpPr>
        <p:spPr>
          <a:xfrm>
            <a:off x="5604600" y="5998971"/>
            <a:ext cx="2838583" cy="830997"/>
          </a:xfrm>
          <a:prstGeom prst="rect">
            <a:avLst/>
          </a:prstGeom>
          <a:noFill/>
        </p:spPr>
        <p:txBody>
          <a:bodyPr wrap="square" rtlCol="0">
            <a:spAutoFit/>
          </a:bodyPr>
          <a:lstStyle/>
          <a:p>
            <a:pPr algn="r"/>
            <a:r>
              <a:rPr lang="fr-FR" sz="1200" dirty="0">
                <a:solidFill>
                  <a:srgbClr val="008000"/>
                </a:solidFill>
              </a:rPr>
              <a:t>Les feuilles vert vif, lisse, presque cireuse sont réunies en rosettes terminales de 4-9 feuilles inégales (Ellis RP</a:t>
            </a:r>
            <a:r>
              <a:rPr lang="fr-FR" sz="1200" dirty="0" smtClean="0">
                <a:solidFill>
                  <a:srgbClr val="008000"/>
                </a:solidFill>
              </a:rPr>
              <a:t>). Source</a:t>
            </a:r>
            <a:r>
              <a:rPr lang="fr-FR" sz="1200" dirty="0">
                <a:solidFill>
                  <a:srgbClr val="008000"/>
                </a:solidFill>
              </a:rPr>
              <a:t> </a:t>
            </a:r>
            <a:r>
              <a:rPr lang="fr-FR" sz="1200" dirty="0" smtClean="0">
                <a:solidFill>
                  <a:srgbClr val="008000"/>
                </a:solidFill>
                <a:latin typeface="Calibri" panose="020F0502020204030204" pitchFamily="34" charset="0"/>
              </a:rPr>
              <a:t> </a:t>
            </a:r>
            <a:r>
              <a:rPr lang="fr-FR" sz="1200" u="sng" dirty="0" smtClean="0">
                <a:solidFill>
                  <a:srgbClr val="008000"/>
                </a:solidFill>
                <a:hlinkClick r:id="rId5"/>
              </a:rPr>
              <a:t>www.worldagroforestry.org</a:t>
            </a:r>
            <a:r>
              <a:rPr lang="fr-FR" sz="1200" dirty="0">
                <a:solidFill>
                  <a:srgbClr val="008000"/>
                </a:solidFill>
              </a:rPr>
              <a:t> : </a:t>
            </a:r>
            <a:r>
              <a:rPr lang="fr-FR" sz="1200" dirty="0">
                <a:solidFill>
                  <a:srgbClr val="008000"/>
                </a:solidFill>
                <a:latin typeface="Calibri" panose="020F0502020204030204" pitchFamily="34" charset="0"/>
              </a:rPr>
              <a:t>→</a:t>
            </a:r>
            <a:endParaRPr lang="fr-FR" sz="1200" dirty="0">
              <a:solidFill>
                <a:srgbClr val="008000"/>
              </a:solidFill>
            </a:endParaRPr>
          </a:p>
        </p:txBody>
      </p:sp>
      <p:pic>
        <p:nvPicPr>
          <p:cNvPr id="16" name="Picture 4" descr="image00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46044" y="105587"/>
            <a:ext cx="3143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descr="fourrage2_s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44629" y="127815"/>
            <a:ext cx="333375" cy="403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Terminalia_mantaly_Inflorescenc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81432" y="5998971"/>
            <a:ext cx="962447" cy="80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11"/>
          <p:cNvSpPr txBox="1"/>
          <p:nvPr/>
        </p:nvSpPr>
        <p:spPr>
          <a:xfrm>
            <a:off x="237067" y="6071090"/>
            <a:ext cx="4344365" cy="646331"/>
          </a:xfrm>
          <a:prstGeom prst="rect">
            <a:avLst/>
          </a:prstGeom>
          <a:noFill/>
        </p:spPr>
        <p:txBody>
          <a:bodyPr wrap="square" rtlCol="0">
            <a:spAutoFit/>
          </a:bodyPr>
          <a:lstStyle/>
          <a:p>
            <a:pPr algn="r"/>
            <a:r>
              <a:rPr lang="en-US" sz="1200" dirty="0">
                <a:solidFill>
                  <a:srgbClr val="008000"/>
                </a:solidFill>
              </a:rPr>
              <a:t>Inflorescence; Valley View University, </a:t>
            </a:r>
            <a:r>
              <a:rPr lang="en-US" sz="1200" dirty="0" err="1">
                <a:solidFill>
                  <a:srgbClr val="008000"/>
                </a:solidFill>
              </a:rPr>
              <a:t>Oyibi</a:t>
            </a:r>
            <a:r>
              <a:rPr lang="en-US" sz="1200" dirty="0">
                <a:solidFill>
                  <a:srgbClr val="008000"/>
                </a:solidFill>
              </a:rPr>
              <a:t>, Ghana; 11/2008 © </a:t>
            </a:r>
            <a:r>
              <a:rPr lang="en-US" sz="1200" u="sng" dirty="0" err="1">
                <a:solidFill>
                  <a:srgbClr val="008000"/>
                </a:solidFill>
                <a:hlinkClick r:id="rId17"/>
              </a:rPr>
              <a:t>Jörn</a:t>
            </a:r>
            <a:r>
              <a:rPr lang="en-US" sz="1200" u="sng" dirty="0">
                <a:solidFill>
                  <a:srgbClr val="008000"/>
                </a:solidFill>
                <a:hlinkClick r:id="rId17"/>
              </a:rPr>
              <a:t> </a:t>
            </a:r>
            <a:r>
              <a:rPr lang="en-US" sz="1200" u="sng" dirty="0" err="1" smtClean="0">
                <a:solidFill>
                  <a:srgbClr val="008000"/>
                </a:solidFill>
                <a:hlinkClick r:id="rId17"/>
              </a:rPr>
              <a:t>Germer</a:t>
            </a:r>
            <a:r>
              <a:rPr lang="fr-FR" sz="1200" dirty="0">
                <a:solidFill>
                  <a:srgbClr val="008000"/>
                </a:solidFill>
              </a:rPr>
              <a:t> . </a:t>
            </a:r>
            <a:r>
              <a:rPr lang="fr-FR" sz="1200" dirty="0" smtClean="0">
                <a:solidFill>
                  <a:srgbClr val="008000"/>
                </a:solidFill>
              </a:rPr>
              <a:t>Source</a:t>
            </a:r>
            <a:r>
              <a:rPr lang="fr-FR" sz="1200" dirty="0">
                <a:solidFill>
                  <a:srgbClr val="008000"/>
                </a:solidFill>
              </a:rPr>
              <a:t> : </a:t>
            </a:r>
            <a:r>
              <a:rPr lang="fr-FR" sz="1200" u="sng" dirty="0">
                <a:solidFill>
                  <a:srgbClr val="008000"/>
                </a:solidFill>
                <a:hlinkClick r:id="rId18"/>
              </a:rPr>
              <a:t>http://</a:t>
            </a:r>
            <a:r>
              <a:rPr lang="fr-FR" sz="1200" u="sng" dirty="0" smtClean="0">
                <a:solidFill>
                  <a:srgbClr val="008000"/>
                </a:solidFill>
                <a:hlinkClick r:id="rId18"/>
              </a:rPr>
              <a:t>www.virboga.de/Terminalia_mantaly.htm</a:t>
            </a:r>
            <a:r>
              <a:rPr lang="fr-FR" sz="1200" dirty="0" smtClean="0">
                <a:solidFill>
                  <a:srgbClr val="008000"/>
                </a:solidFill>
              </a:rPr>
              <a:t> : </a:t>
            </a:r>
            <a:r>
              <a:rPr lang="fr-FR" sz="1200" dirty="0" smtClean="0">
                <a:solidFill>
                  <a:srgbClr val="008000"/>
                </a:solidFill>
                <a:latin typeface="Calibri" panose="020F0502020204030204" pitchFamily="34" charset="0"/>
              </a:rPr>
              <a:t>→</a:t>
            </a:r>
            <a:endParaRPr lang="fr-FR" sz="1200" dirty="0">
              <a:solidFill>
                <a:srgbClr val="008000"/>
              </a:solidFill>
            </a:endParaRPr>
          </a:p>
        </p:txBody>
      </p:sp>
      <p:sp>
        <p:nvSpPr>
          <p:cNvPr id="20" name="Rectangle 15"/>
          <p:cNvSpPr>
            <a:spLocks noChangeArrowheads="1"/>
          </p:cNvSpPr>
          <p:nvPr/>
        </p:nvSpPr>
        <p:spPr bwMode="auto">
          <a:xfrm>
            <a:off x="7119609" y="-20323"/>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0" b="1">
                <a:solidFill>
                  <a:srgbClr val="008000"/>
                </a:solidFill>
              </a:rPr>
              <a:t>U</a:t>
            </a:r>
          </a:p>
        </p:txBody>
      </p:sp>
    </p:spTree>
    <p:extLst>
      <p:ext uri="{BB962C8B-B14F-4D97-AF65-F5344CB8AC3E}">
        <p14:creationId xmlns:p14="http://schemas.microsoft.com/office/powerpoint/2010/main" val="139801975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43572" y="198928"/>
            <a:ext cx="385914" cy="328496"/>
          </a:xfrm>
        </p:spPr>
        <p:txBody>
          <a:bodyPr/>
          <a:lstStyle/>
          <a:p>
            <a:fld id="{814B13E8-1059-4FEE-952E-0153852B3488}" type="slidenum">
              <a:rPr lang="fr-FR" smtClean="0"/>
              <a:t>79</a:t>
            </a:fld>
            <a:endParaRPr lang="fr-FR" dirty="0"/>
          </a:p>
        </p:txBody>
      </p:sp>
      <p:sp>
        <p:nvSpPr>
          <p:cNvPr id="3" name="Rectangle 2"/>
          <p:cNvSpPr/>
          <p:nvPr/>
        </p:nvSpPr>
        <p:spPr>
          <a:xfrm>
            <a:off x="211141" y="925496"/>
            <a:ext cx="11348681" cy="646331"/>
          </a:xfrm>
          <a:prstGeom prst="rect">
            <a:avLst/>
          </a:prstGeom>
        </p:spPr>
        <p:txBody>
          <a:bodyPr wrap="square">
            <a:spAutoFit/>
          </a:bodyPr>
          <a:lstStyle/>
          <a:p>
            <a:r>
              <a:rPr lang="fr-FR" dirty="0" smtClean="0">
                <a:solidFill>
                  <a:srgbClr val="008000"/>
                </a:solidFill>
              </a:rPr>
              <a:t>2.16</a:t>
            </a:r>
            <a:r>
              <a:rPr lang="fr-FR" dirty="0">
                <a:solidFill>
                  <a:srgbClr val="008000"/>
                </a:solidFill>
              </a:rPr>
              <a:t>) </a:t>
            </a:r>
            <a:r>
              <a:rPr lang="fr-FR" b="1" dirty="0" err="1">
                <a:solidFill>
                  <a:srgbClr val="008000"/>
                </a:solidFill>
              </a:rPr>
              <a:t>Volobe</a:t>
            </a:r>
            <a:r>
              <a:rPr lang="fr-FR" b="1" dirty="0">
                <a:solidFill>
                  <a:srgbClr val="008000"/>
                </a:solidFill>
              </a:rPr>
              <a:t> </a:t>
            </a:r>
            <a:r>
              <a:rPr lang="fr-FR" b="1" dirty="0" err="1">
                <a:solidFill>
                  <a:srgbClr val="008000"/>
                </a:solidFill>
              </a:rPr>
              <a:t>mavo</a:t>
            </a:r>
            <a:r>
              <a:rPr lang="fr-FR" b="1" dirty="0">
                <a:solidFill>
                  <a:srgbClr val="008000"/>
                </a:solidFill>
              </a:rPr>
              <a:t>, Volo </a:t>
            </a:r>
            <a:r>
              <a:rPr lang="fr-FR" b="1" dirty="0" err="1">
                <a:solidFill>
                  <a:srgbClr val="008000"/>
                </a:solidFill>
              </a:rPr>
              <a:t>gasy</a:t>
            </a:r>
            <a:r>
              <a:rPr lang="fr-FR" b="1" dirty="0">
                <a:solidFill>
                  <a:srgbClr val="008000"/>
                </a:solidFill>
              </a:rPr>
              <a:t>, </a:t>
            </a:r>
            <a:r>
              <a:rPr lang="fr-FR" b="1" dirty="0" smtClean="0">
                <a:solidFill>
                  <a:srgbClr val="008000"/>
                </a:solidFill>
              </a:rPr>
              <a:t>Bambou géan</a:t>
            </a:r>
            <a:r>
              <a:rPr lang="fr-FR" b="1" dirty="0">
                <a:solidFill>
                  <a:srgbClr val="008000"/>
                </a:solidFill>
              </a:rPr>
              <a:t>t</a:t>
            </a:r>
            <a:r>
              <a:rPr lang="fr-FR" b="1" dirty="0" smtClean="0">
                <a:solidFill>
                  <a:srgbClr val="008000"/>
                </a:solidFill>
              </a:rPr>
              <a:t> </a:t>
            </a:r>
            <a:r>
              <a:rPr lang="fr-FR" dirty="0">
                <a:solidFill>
                  <a:srgbClr val="008000"/>
                </a:solidFill>
              </a:rPr>
              <a:t>(</a:t>
            </a:r>
            <a:r>
              <a:rPr lang="fr-FR" i="1" dirty="0" err="1">
                <a:solidFill>
                  <a:srgbClr val="008000"/>
                </a:solidFill>
              </a:rPr>
              <a:t>Dendrocalamus</a:t>
            </a:r>
            <a:r>
              <a:rPr lang="fr-FR" i="1" dirty="0">
                <a:solidFill>
                  <a:srgbClr val="008000"/>
                </a:solidFill>
              </a:rPr>
              <a:t> </a:t>
            </a:r>
            <a:r>
              <a:rPr lang="fr-FR" i="1" dirty="0" err="1">
                <a:solidFill>
                  <a:srgbClr val="008000"/>
                </a:solidFill>
              </a:rPr>
              <a:t>giganteus</a:t>
            </a:r>
            <a:r>
              <a:rPr lang="fr-FR" i="1" dirty="0">
                <a:solidFill>
                  <a:srgbClr val="008000"/>
                </a:solidFill>
              </a:rPr>
              <a:t>, </a:t>
            </a:r>
            <a:r>
              <a:rPr lang="fr-FR" i="1" dirty="0" err="1">
                <a:solidFill>
                  <a:srgbClr val="008000"/>
                </a:solidFill>
              </a:rPr>
              <a:t>Cathariostachys</a:t>
            </a:r>
            <a:r>
              <a:rPr lang="fr-FR" i="1" dirty="0">
                <a:solidFill>
                  <a:srgbClr val="008000"/>
                </a:solidFill>
              </a:rPr>
              <a:t> </a:t>
            </a:r>
            <a:r>
              <a:rPr lang="fr-FR" i="1" dirty="0" err="1">
                <a:solidFill>
                  <a:srgbClr val="008000"/>
                </a:solidFill>
              </a:rPr>
              <a:t>madagascariensis</a:t>
            </a:r>
            <a:r>
              <a:rPr lang="fr-FR" i="1" dirty="0" smtClean="0">
                <a:solidFill>
                  <a:srgbClr val="008000"/>
                </a:solidFill>
              </a:rPr>
              <a:t>, Valiha </a:t>
            </a:r>
            <a:r>
              <a:rPr lang="fr-FR" i="1" dirty="0">
                <a:solidFill>
                  <a:srgbClr val="008000"/>
                </a:solidFill>
              </a:rPr>
              <a:t>diffusa</a:t>
            </a:r>
            <a:r>
              <a:rPr lang="fr-FR" dirty="0" smtClean="0">
                <a:solidFill>
                  <a:srgbClr val="008000"/>
                </a:solidFill>
              </a:rPr>
              <a:t>)</a:t>
            </a:r>
            <a:r>
              <a:rPr lang="fr-FR" dirty="0"/>
              <a:t> </a:t>
            </a:r>
            <a:r>
              <a:rPr lang="fr-FR" dirty="0" smtClean="0">
                <a:solidFill>
                  <a:srgbClr val="008000"/>
                </a:solidFill>
              </a:rPr>
              <a:t>(</a:t>
            </a:r>
            <a:r>
              <a:rPr lang="fr-FR" i="1" dirty="0" err="1" smtClean="0">
                <a:solidFill>
                  <a:srgbClr val="008000"/>
                </a:solidFill>
                <a:hlinkClick r:id="rId2" tooltip="Poaceae"/>
              </a:rPr>
              <a:t>Poaceae</a:t>
            </a:r>
            <a:r>
              <a:rPr lang="fr-FR" dirty="0">
                <a:solidFill>
                  <a:srgbClr val="008000"/>
                </a:solidFill>
              </a:rPr>
              <a:t> </a:t>
            </a:r>
            <a:r>
              <a:rPr lang="fr-FR" dirty="0" smtClean="0">
                <a:solidFill>
                  <a:srgbClr val="008000"/>
                </a:solidFill>
              </a:rPr>
              <a:t>ou </a:t>
            </a:r>
            <a:r>
              <a:rPr lang="fr-FR" i="1" dirty="0" smtClean="0">
                <a:solidFill>
                  <a:srgbClr val="008000"/>
                </a:solidFill>
                <a:hlinkClick r:id="rId3" tooltip="Graminées"/>
              </a:rPr>
              <a:t>graminées</a:t>
            </a:r>
            <a:r>
              <a:rPr lang="fr-FR" dirty="0">
                <a:solidFill>
                  <a:srgbClr val="008000"/>
                </a:solidFill>
              </a:rPr>
              <a:t>)</a:t>
            </a:r>
          </a:p>
        </p:txBody>
      </p:sp>
      <p:sp>
        <p:nvSpPr>
          <p:cNvPr id="4" name="ZoneTexte 3"/>
          <p:cNvSpPr txBox="1"/>
          <p:nvPr/>
        </p:nvSpPr>
        <p:spPr>
          <a:xfrm>
            <a:off x="4043941"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5" name="Rectangle 4"/>
          <p:cNvSpPr/>
          <p:nvPr/>
        </p:nvSpPr>
        <p:spPr>
          <a:xfrm>
            <a:off x="211141" y="550616"/>
            <a:ext cx="3375348" cy="369332"/>
          </a:xfrm>
          <a:prstGeom prst="rect">
            <a:avLst/>
          </a:prstGeom>
        </p:spPr>
        <p:txBody>
          <a:bodyPr wrap="none">
            <a:spAutoFit/>
          </a:bodyPr>
          <a:lstStyle/>
          <a:p>
            <a:r>
              <a:rPr lang="fr-FR" dirty="0">
                <a:solidFill>
                  <a:srgbClr val="008000"/>
                </a:solidFill>
              </a:rPr>
              <a:t>2. </a:t>
            </a:r>
            <a:r>
              <a:rPr lang="fr-FR" b="1" dirty="0">
                <a:solidFill>
                  <a:srgbClr val="008000"/>
                </a:solidFill>
              </a:rPr>
              <a:t>Essences forestières à reboiser </a:t>
            </a:r>
            <a:endParaRPr lang="fr-FR" b="1" dirty="0"/>
          </a:p>
        </p:txBody>
      </p:sp>
      <p:pic>
        <p:nvPicPr>
          <p:cNvPr id="6" name="Picture 3" descr="image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828" y="147426"/>
            <a:ext cx="3429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p:nvPr/>
        </p:nvSpPr>
        <p:spPr>
          <a:xfrm>
            <a:off x="211141" y="1571827"/>
            <a:ext cx="11977511" cy="4154984"/>
          </a:xfrm>
          <a:prstGeom prst="rect">
            <a:avLst/>
          </a:prstGeom>
          <a:noFill/>
        </p:spPr>
        <p:txBody>
          <a:bodyPr wrap="square" rtlCol="0">
            <a:spAutoFit/>
          </a:bodyPr>
          <a:lstStyle/>
          <a:p>
            <a:pPr algn="just"/>
            <a:r>
              <a:rPr lang="fr-FR" sz="1200" b="1" dirty="0" smtClean="0">
                <a:solidFill>
                  <a:srgbClr val="008000"/>
                </a:solidFill>
              </a:rPr>
              <a:t>Atouts</a:t>
            </a:r>
            <a:r>
              <a:rPr lang="fr-FR" sz="1200" dirty="0" smtClean="0">
                <a:solidFill>
                  <a:srgbClr val="008000"/>
                </a:solidFill>
              </a:rPr>
              <a:t> : </a:t>
            </a:r>
            <a:r>
              <a:rPr lang="fr-FR" sz="1200" dirty="0">
                <a:solidFill>
                  <a:srgbClr val="008000"/>
                </a:solidFill>
              </a:rPr>
              <a:t>Madagascar possède plusieurs espèces de bambou poussant à l'extérieur des forêts et dont les fibres sont intéressantes pour des usages industriels. Parmi les espèces les plus grandes et les plus intéressantes sont le </a:t>
            </a:r>
            <a:r>
              <a:rPr lang="fr-FR" sz="1200" dirty="0" err="1">
                <a:solidFill>
                  <a:srgbClr val="008000"/>
                </a:solidFill>
              </a:rPr>
              <a:t>Volobe</a:t>
            </a:r>
            <a:r>
              <a:rPr lang="fr-FR" sz="1200" dirty="0">
                <a:solidFill>
                  <a:srgbClr val="008000"/>
                </a:solidFill>
              </a:rPr>
              <a:t> </a:t>
            </a:r>
            <a:r>
              <a:rPr lang="fr-FR" sz="1200" dirty="0" err="1">
                <a:solidFill>
                  <a:srgbClr val="008000"/>
                </a:solidFill>
              </a:rPr>
              <a:t>mavo</a:t>
            </a:r>
            <a:r>
              <a:rPr lang="fr-FR" sz="1200" dirty="0">
                <a:solidFill>
                  <a:srgbClr val="008000"/>
                </a:solidFill>
              </a:rPr>
              <a:t>, natif de Birmanie, qui est déjà cultivé extensivement par des villageoises sur le cote Est, et le </a:t>
            </a:r>
            <a:r>
              <a:rPr lang="fr-FR" sz="1200" dirty="0" err="1">
                <a:solidFill>
                  <a:srgbClr val="008000"/>
                </a:solidFill>
              </a:rPr>
              <a:t>Vologasy</a:t>
            </a:r>
            <a:r>
              <a:rPr lang="fr-FR" sz="1200" dirty="0">
                <a:solidFill>
                  <a:srgbClr val="008000"/>
                </a:solidFill>
              </a:rPr>
              <a:t>, natif à Madagascar dont les tiges sont employées dans la fabrication d'instruments de musique traditionnels (les </a:t>
            </a:r>
            <a:r>
              <a:rPr lang="fr-FR" sz="1200" i="1" dirty="0">
                <a:solidFill>
                  <a:srgbClr val="008000"/>
                </a:solidFill>
              </a:rPr>
              <a:t>valiha</a:t>
            </a:r>
            <a:r>
              <a:rPr lang="fr-FR" sz="1200" i="1" dirty="0" smtClean="0">
                <a:solidFill>
                  <a:srgbClr val="008000"/>
                </a:solidFill>
              </a:rPr>
              <a:t>). </a:t>
            </a:r>
            <a:r>
              <a:rPr lang="fr-FR" sz="1200" dirty="0" smtClean="0">
                <a:solidFill>
                  <a:srgbClr val="008000"/>
                </a:solidFill>
              </a:rPr>
              <a:t>En </a:t>
            </a:r>
            <a:r>
              <a:rPr lang="fr-FR" sz="1200" dirty="0">
                <a:solidFill>
                  <a:srgbClr val="008000"/>
                </a:solidFill>
              </a:rPr>
              <a:t>tant que graminées, les bambous ont une croissance extrêmement rapide, avec des accroissements en hauteurs de 1 m par jour ou plus. Les tiges sont vigoureuses et ont un usage multiple, et les pousses de certaines espèces sont comestibles</a:t>
            </a:r>
            <a:r>
              <a:rPr lang="fr-FR" sz="1200" dirty="0" smtClean="0">
                <a:solidFill>
                  <a:srgbClr val="008000"/>
                </a:solidFill>
              </a:rPr>
              <a:t>. Grâce </a:t>
            </a:r>
            <a:r>
              <a:rPr lang="fr-FR" sz="1200" dirty="0">
                <a:solidFill>
                  <a:srgbClr val="008000"/>
                </a:solidFill>
              </a:rPr>
              <a:t>à un remarquable développement </a:t>
            </a:r>
            <a:r>
              <a:rPr lang="fr-FR" sz="1200" dirty="0" smtClean="0">
                <a:solidFill>
                  <a:srgbClr val="008000"/>
                </a:solidFill>
              </a:rPr>
              <a:t>racinaire</a:t>
            </a:r>
            <a:r>
              <a:rPr lang="fr-FR" sz="1200" dirty="0">
                <a:solidFill>
                  <a:srgbClr val="008000"/>
                </a:solidFill>
              </a:rPr>
              <a:t>, le </a:t>
            </a:r>
            <a:r>
              <a:rPr lang="fr-FR" sz="1200" dirty="0" err="1">
                <a:solidFill>
                  <a:srgbClr val="008000"/>
                </a:solidFill>
              </a:rPr>
              <a:t>Volobe</a:t>
            </a:r>
            <a:r>
              <a:rPr lang="fr-FR" sz="1200" dirty="0">
                <a:solidFill>
                  <a:srgbClr val="008000"/>
                </a:solidFill>
              </a:rPr>
              <a:t> </a:t>
            </a:r>
            <a:r>
              <a:rPr lang="fr-FR" sz="1200" dirty="0" err="1">
                <a:solidFill>
                  <a:srgbClr val="008000"/>
                </a:solidFill>
              </a:rPr>
              <a:t>mavo</a:t>
            </a:r>
            <a:r>
              <a:rPr lang="fr-FR" sz="1200" dirty="0">
                <a:solidFill>
                  <a:srgbClr val="008000"/>
                </a:solidFill>
              </a:rPr>
              <a:t> et le </a:t>
            </a:r>
            <a:r>
              <a:rPr lang="fr-FR" sz="1200" dirty="0" err="1">
                <a:solidFill>
                  <a:srgbClr val="008000"/>
                </a:solidFill>
              </a:rPr>
              <a:t>Vologasy</a:t>
            </a:r>
            <a:r>
              <a:rPr lang="fr-FR" sz="1200" dirty="0">
                <a:solidFill>
                  <a:srgbClr val="008000"/>
                </a:solidFill>
              </a:rPr>
              <a:t> sont recommandés dans la conservation des sols et dans la stabilisation des talus</a:t>
            </a:r>
            <a:r>
              <a:rPr lang="fr-FR" sz="1200" dirty="0" smtClean="0">
                <a:solidFill>
                  <a:srgbClr val="008000"/>
                </a:solidFill>
              </a:rPr>
              <a:t>. </a:t>
            </a:r>
            <a:r>
              <a:rPr lang="fr-FR" sz="1200" b="1" dirty="0" smtClean="0">
                <a:solidFill>
                  <a:srgbClr val="008000"/>
                </a:solidFill>
              </a:rPr>
              <a:t>Bois</a:t>
            </a:r>
            <a:r>
              <a:rPr lang="fr-FR" sz="1200" dirty="0" smtClean="0">
                <a:solidFill>
                  <a:srgbClr val="008000"/>
                </a:solidFill>
              </a:rPr>
              <a:t> : </a:t>
            </a:r>
            <a:r>
              <a:rPr lang="fr-FR" sz="1200" dirty="0">
                <a:solidFill>
                  <a:srgbClr val="008000"/>
                </a:solidFill>
              </a:rPr>
              <a:t>Comme toutes plantes monocotylédones (palmiers, </a:t>
            </a:r>
            <a:r>
              <a:rPr lang="fr-FR" sz="1200" dirty="0" err="1">
                <a:solidFill>
                  <a:srgbClr val="008000"/>
                </a:solidFill>
              </a:rPr>
              <a:t>cycadacées</a:t>
            </a:r>
            <a:r>
              <a:rPr lang="fr-FR" sz="1200" dirty="0">
                <a:solidFill>
                  <a:srgbClr val="008000"/>
                </a:solidFill>
              </a:rPr>
              <a:t>, etc.), les bambous n'ont pas de croissance en épaisseur. Les tiges sont creuses, fortes et flexible. Le bois est dur, avec un grain fin et un fil droit. </a:t>
            </a:r>
            <a:r>
              <a:rPr lang="fr-FR" sz="1200" b="1" dirty="0">
                <a:solidFill>
                  <a:srgbClr val="008000"/>
                </a:solidFill>
              </a:rPr>
              <a:t>Aspects économiques </a:t>
            </a:r>
            <a:r>
              <a:rPr lang="fr-FR" sz="1200" dirty="0">
                <a:solidFill>
                  <a:srgbClr val="008000"/>
                </a:solidFill>
              </a:rPr>
              <a:t>: Le </a:t>
            </a:r>
            <a:r>
              <a:rPr lang="fr-FR" sz="1200" dirty="0" err="1">
                <a:solidFill>
                  <a:srgbClr val="008000"/>
                </a:solidFill>
              </a:rPr>
              <a:t>Volobe</a:t>
            </a:r>
            <a:r>
              <a:rPr lang="fr-FR" sz="1200" dirty="0">
                <a:solidFill>
                  <a:srgbClr val="008000"/>
                </a:solidFill>
              </a:rPr>
              <a:t> </a:t>
            </a:r>
            <a:r>
              <a:rPr lang="fr-FR" sz="1200" dirty="0" err="1">
                <a:solidFill>
                  <a:srgbClr val="008000"/>
                </a:solidFill>
              </a:rPr>
              <a:t>mavo</a:t>
            </a:r>
            <a:r>
              <a:rPr lang="fr-FR" sz="1200" dirty="0">
                <a:solidFill>
                  <a:srgbClr val="008000"/>
                </a:solidFill>
              </a:rPr>
              <a:t> et </a:t>
            </a:r>
            <a:r>
              <a:rPr lang="fr-FR" sz="1200" dirty="0" err="1">
                <a:solidFill>
                  <a:srgbClr val="008000"/>
                </a:solidFill>
              </a:rPr>
              <a:t>leVologasy</a:t>
            </a:r>
            <a:r>
              <a:rPr lang="fr-FR" sz="1200" dirty="0">
                <a:solidFill>
                  <a:srgbClr val="008000"/>
                </a:solidFill>
              </a:rPr>
              <a:t> ont un grand avenir grâce à leurs remarquables </a:t>
            </a:r>
            <a:r>
              <a:rPr lang="fr-FR" sz="1200" dirty="0" smtClean="0">
                <a:solidFill>
                  <a:srgbClr val="008000"/>
                </a:solidFill>
              </a:rPr>
              <a:t>caracté</a:t>
            </a:r>
            <a:r>
              <a:rPr lang="fr-FR" sz="1200" dirty="0">
                <a:solidFill>
                  <a:srgbClr val="008000"/>
                </a:solidFill>
              </a:rPr>
              <a:t>ristiques techniques après traitement et à la grande productivité des plantes (environ 20 à 30 t/ha par an, avec la première production à environ 6 ans après la plantation). Le bois peut être considéré comme les bois des espèces classées dans la catégorie d’utilisation </a:t>
            </a:r>
            <a:r>
              <a:rPr lang="fr-FR" sz="1200" dirty="0" smtClean="0">
                <a:solidFill>
                  <a:srgbClr val="008000"/>
                </a:solidFill>
              </a:rPr>
              <a:t>II. Le </a:t>
            </a:r>
            <a:r>
              <a:rPr lang="fr-FR" sz="1200" dirty="0">
                <a:solidFill>
                  <a:srgbClr val="008000"/>
                </a:solidFill>
              </a:rPr>
              <a:t>développement des méthodes de sa transformation peut lui ouvrir de grands marchés dans l'habitat. Leur potentiel alimentaire est également à exploiter d'avantage</a:t>
            </a:r>
            <a:r>
              <a:rPr lang="fr-FR" sz="1200" dirty="0" smtClean="0">
                <a:solidFill>
                  <a:srgbClr val="008000"/>
                </a:solidFill>
              </a:rPr>
              <a:t>. </a:t>
            </a:r>
            <a:r>
              <a:rPr lang="fr-FR" sz="1200" b="1" dirty="0">
                <a:solidFill>
                  <a:srgbClr val="008000"/>
                </a:solidFill>
              </a:rPr>
              <a:t>La </a:t>
            </a:r>
            <a:r>
              <a:rPr lang="fr-FR" sz="1200" b="1" dirty="0" smtClean="0">
                <a:solidFill>
                  <a:srgbClr val="008000"/>
                </a:solidFill>
              </a:rPr>
              <a:t>station</a:t>
            </a:r>
            <a:r>
              <a:rPr lang="fr-FR" sz="1200" dirty="0">
                <a:solidFill>
                  <a:srgbClr val="008000"/>
                </a:solidFill>
              </a:rPr>
              <a:t> </a:t>
            </a:r>
            <a:r>
              <a:rPr lang="fr-FR" sz="1200" dirty="0" smtClean="0">
                <a:solidFill>
                  <a:srgbClr val="008000"/>
                </a:solidFill>
              </a:rPr>
              <a:t>(l’habitat) : Les </a:t>
            </a:r>
            <a:r>
              <a:rPr lang="fr-FR" sz="1200" dirty="0">
                <a:solidFill>
                  <a:srgbClr val="008000"/>
                </a:solidFill>
              </a:rPr>
              <a:t>bambous sont habituellement assez flexibles en ce qui concerne la station et poussent dans les zones humides, sur zones plates ou des pentes raides, sur des sols argileux, sableux et latéritiques, entre la côte et environ 1600 m d'altitude. Autrement dit, sur tout le versant Est du pays. </a:t>
            </a:r>
            <a:r>
              <a:rPr lang="fr-FR" sz="1200" b="1" dirty="0">
                <a:solidFill>
                  <a:srgbClr val="008000"/>
                </a:solidFill>
              </a:rPr>
              <a:t>La culture </a:t>
            </a:r>
            <a:r>
              <a:rPr lang="fr-FR" sz="1200" dirty="0">
                <a:solidFill>
                  <a:srgbClr val="008000"/>
                </a:solidFill>
              </a:rPr>
              <a:t>: La multiplication des bambous est habituellement végétative et non régénérative. Elle se fait soit par boutures des tiges soit par division en éclats de souches. Le marcottage des tiges est aussi envisageable. La multiplication in vitro est proposée essentiellement pour les grandes plantations. Lors de la plantation l'espacement conseillé des jeunes pousses est de l'ordre de 6 à 8 m, soit une densité approximative de 400 plants par hectare. Les jeunes plants ont besoin d'un apport de phosphore pour favoriser la croissance des racines et le développement racinaire</a:t>
            </a:r>
            <a:r>
              <a:rPr lang="fr-FR" sz="1200" dirty="0" smtClean="0">
                <a:solidFill>
                  <a:srgbClr val="008000"/>
                </a:solidFill>
              </a:rPr>
              <a:t>. </a:t>
            </a:r>
            <a:r>
              <a:rPr lang="fr-FR" sz="1200" b="1" dirty="0" smtClean="0">
                <a:solidFill>
                  <a:srgbClr val="008000"/>
                </a:solidFill>
              </a:rPr>
              <a:t>La </a:t>
            </a:r>
            <a:r>
              <a:rPr lang="fr-FR" sz="1200" b="1" dirty="0">
                <a:solidFill>
                  <a:srgbClr val="008000"/>
                </a:solidFill>
              </a:rPr>
              <a:t>croissance </a:t>
            </a:r>
            <a:r>
              <a:rPr lang="fr-FR" sz="1200" dirty="0">
                <a:solidFill>
                  <a:srgbClr val="008000"/>
                </a:solidFill>
              </a:rPr>
              <a:t>: Les bambous ont une croissance en hauteur extrêmement rapide pouvant atteindre 1 m par jour. Les tiges du </a:t>
            </a:r>
            <a:r>
              <a:rPr lang="fr-FR" sz="1200" dirty="0" err="1">
                <a:solidFill>
                  <a:srgbClr val="008000"/>
                </a:solidFill>
              </a:rPr>
              <a:t>Votobe</a:t>
            </a:r>
            <a:r>
              <a:rPr lang="fr-FR" sz="1200" dirty="0">
                <a:solidFill>
                  <a:srgbClr val="008000"/>
                </a:solidFill>
              </a:rPr>
              <a:t> </a:t>
            </a:r>
            <a:r>
              <a:rPr lang="fr-FR" sz="1200" dirty="0" err="1">
                <a:solidFill>
                  <a:srgbClr val="008000"/>
                </a:solidFill>
              </a:rPr>
              <a:t>mavo</a:t>
            </a:r>
            <a:r>
              <a:rPr lang="fr-FR" sz="1200" dirty="0">
                <a:solidFill>
                  <a:srgbClr val="008000"/>
                </a:solidFill>
              </a:rPr>
              <a:t> et du </a:t>
            </a:r>
            <a:r>
              <a:rPr lang="fr-FR" sz="1200" dirty="0" err="1">
                <a:solidFill>
                  <a:srgbClr val="008000"/>
                </a:solidFill>
              </a:rPr>
              <a:t>Vologasy</a:t>
            </a:r>
            <a:r>
              <a:rPr lang="fr-FR" sz="1200" dirty="0">
                <a:solidFill>
                  <a:srgbClr val="008000"/>
                </a:solidFill>
              </a:rPr>
              <a:t> peuvent atteindre une hauteur de 35 m et un diamètre de 20 cm. Le développement des fibres dans les tiges et la production de nouvelles pousses sont favorisés si les jeunes tiges sont élaguées après 12 nœuds. Un apport de paillage autour des souches est important pour la production de jeunes pousses comestibles ; l'exposition à la lumière dégrade le goût qui devient amère</a:t>
            </a:r>
            <a:r>
              <a:rPr lang="fr-FR" sz="1200" dirty="0" smtClean="0">
                <a:solidFill>
                  <a:srgbClr val="008000"/>
                </a:solidFill>
              </a:rPr>
              <a:t>. Le</a:t>
            </a:r>
            <a:r>
              <a:rPr lang="fr-FR" sz="1200" dirty="0">
                <a:solidFill>
                  <a:srgbClr val="008000"/>
                </a:solidFill>
              </a:rPr>
              <a:t> </a:t>
            </a:r>
            <a:r>
              <a:rPr lang="fr-FR" sz="1200" b="1" dirty="0">
                <a:solidFill>
                  <a:srgbClr val="008000"/>
                </a:solidFill>
              </a:rPr>
              <a:t>bambou géant Madagascar</a:t>
            </a:r>
            <a:r>
              <a:rPr lang="fr-FR" sz="1200" dirty="0">
                <a:solidFill>
                  <a:srgbClr val="008000"/>
                </a:solidFill>
              </a:rPr>
              <a:t> ou </a:t>
            </a:r>
            <a:r>
              <a:rPr lang="fr-FR" sz="1200" b="1" dirty="0" err="1">
                <a:solidFill>
                  <a:srgbClr val="008000"/>
                </a:solidFill>
              </a:rPr>
              <a:t>Volohosy</a:t>
            </a:r>
            <a:r>
              <a:rPr lang="fr-FR" sz="1200" dirty="0">
                <a:solidFill>
                  <a:srgbClr val="008000"/>
                </a:solidFill>
              </a:rPr>
              <a:t> en </a:t>
            </a:r>
            <a:r>
              <a:rPr lang="fr-FR" sz="1200" dirty="0" smtClean="0">
                <a:solidFill>
                  <a:srgbClr val="008000"/>
                </a:solidFill>
                <a:hlinkClick r:id="rId5" tooltip="Langue malgache"/>
              </a:rPr>
              <a:t>malgache</a:t>
            </a:r>
            <a:r>
              <a:rPr lang="fr-FR" sz="1200" dirty="0" smtClean="0">
                <a:solidFill>
                  <a:srgbClr val="008000"/>
                </a:solidFill>
              </a:rPr>
              <a:t> est </a:t>
            </a:r>
            <a:r>
              <a:rPr lang="fr-FR" sz="1200" dirty="0">
                <a:solidFill>
                  <a:srgbClr val="008000"/>
                </a:solidFill>
              </a:rPr>
              <a:t>la principale source de nourriture pour </a:t>
            </a:r>
            <a:r>
              <a:rPr lang="fr-FR" sz="1200" dirty="0" smtClean="0">
                <a:solidFill>
                  <a:srgbClr val="008000"/>
                </a:solidFill>
              </a:rPr>
              <a:t>les</a:t>
            </a:r>
            <a:r>
              <a:rPr lang="fr-FR" sz="1200" dirty="0">
                <a:solidFill>
                  <a:srgbClr val="008000"/>
                </a:solidFill>
              </a:rPr>
              <a:t> </a:t>
            </a:r>
            <a:r>
              <a:rPr lang="fr-FR" sz="1200" dirty="0" smtClean="0">
                <a:solidFill>
                  <a:srgbClr val="008000"/>
                </a:solidFill>
                <a:hlinkClick r:id="rId6" tooltip="Lémurien bambou"/>
              </a:rPr>
              <a:t>lémuriens</a:t>
            </a:r>
            <a:r>
              <a:rPr lang="fr-FR" sz="1200" dirty="0" smtClean="0">
                <a:solidFill>
                  <a:srgbClr val="008000"/>
                </a:solidFill>
              </a:rPr>
              <a:t>,</a:t>
            </a:r>
            <a:r>
              <a:rPr lang="fr-FR" sz="1200" dirty="0">
                <a:solidFill>
                  <a:srgbClr val="008000"/>
                </a:solidFill>
              </a:rPr>
              <a:t> en particulier le </a:t>
            </a:r>
            <a:r>
              <a:rPr lang="fr-FR" sz="1200" dirty="0">
                <a:solidFill>
                  <a:srgbClr val="008000"/>
                </a:solidFill>
                <a:hlinkClick r:id="rId7" tooltip="Hapalémur doré"/>
              </a:rPr>
              <a:t>lémurien bambou </a:t>
            </a:r>
            <a:r>
              <a:rPr lang="fr-FR" sz="1200" dirty="0" smtClean="0">
                <a:solidFill>
                  <a:srgbClr val="008000"/>
                </a:solidFill>
              </a:rPr>
              <a:t>doré ou </a:t>
            </a:r>
            <a:r>
              <a:rPr lang="fr-FR" sz="1200" b="1" dirty="0">
                <a:solidFill>
                  <a:srgbClr val="008000"/>
                </a:solidFill>
              </a:rPr>
              <a:t>Hapalémur doré </a:t>
            </a:r>
            <a:r>
              <a:rPr lang="fr-FR" sz="1200" dirty="0">
                <a:solidFill>
                  <a:srgbClr val="008000"/>
                </a:solidFill>
              </a:rPr>
              <a:t>(</a:t>
            </a:r>
            <a:r>
              <a:rPr lang="fr-FR" sz="1200" i="1" dirty="0" err="1">
                <a:solidFill>
                  <a:srgbClr val="008000"/>
                </a:solidFill>
              </a:rPr>
              <a:t>Hapalemur_aureus</a:t>
            </a:r>
            <a:r>
              <a:rPr lang="fr-FR" sz="1200" dirty="0" smtClean="0">
                <a:solidFill>
                  <a:srgbClr val="008000"/>
                </a:solidFill>
              </a:rPr>
              <a:t>),</a:t>
            </a:r>
            <a:r>
              <a:rPr lang="fr-FR" sz="1200" dirty="0" smtClean="0">
                <a:solidFill>
                  <a:srgbClr val="FF0000"/>
                </a:solidFill>
              </a:rPr>
              <a:t> </a:t>
            </a:r>
            <a:r>
              <a:rPr lang="fr-FR" sz="1200" dirty="0">
                <a:solidFill>
                  <a:srgbClr val="FF0000"/>
                </a:solidFill>
              </a:rPr>
              <a:t>en </a:t>
            </a:r>
            <a:r>
              <a:rPr lang="fr-FR" sz="1200" dirty="0">
                <a:hlinkClick r:id="rId8" tooltip="Espèces gravement menacées"/>
              </a:rPr>
              <a:t>Danger critique d'extinction</a:t>
            </a:r>
            <a:r>
              <a:rPr lang="fr-FR" sz="1200" dirty="0">
                <a:solidFill>
                  <a:srgbClr val="FF0000"/>
                </a:solidFill>
              </a:rPr>
              <a:t> (IUCN 3.1</a:t>
            </a:r>
            <a:r>
              <a:rPr lang="fr-FR" sz="1200" dirty="0" smtClean="0">
                <a:solidFill>
                  <a:srgbClr val="FF0000"/>
                </a:solidFill>
              </a:rPr>
              <a:t>)</a:t>
            </a:r>
            <a:r>
              <a:rPr lang="fr-FR" sz="1200" dirty="0" smtClean="0">
                <a:solidFill>
                  <a:srgbClr val="008000"/>
                </a:solidFill>
              </a:rPr>
              <a:t>.</a:t>
            </a:r>
            <a:r>
              <a:rPr lang="fr-FR" sz="1200" dirty="0">
                <a:solidFill>
                  <a:srgbClr val="008000"/>
                </a:solidFill>
              </a:rPr>
              <a:t>  </a:t>
            </a:r>
            <a:r>
              <a:rPr lang="fr-FR" sz="1200" dirty="0" smtClean="0">
                <a:solidFill>
                  <a:srgbClr val="FF0000"/>
                </a:solidFill>
              </a:rPr>
              <a:t>Ce bambou </a:t>
            </a:r>
            <a:r>
              <a:rPr lang="fr-FR" sz="1200" dirty="0">
                <a:solidFill>
                  <a:srgbClr val="FF0000"/>
                </a:solidFill>
              </a:rPr>
              <a:t>contient </a:t>
            </a:r>
            <a:r>
              <a:rPr lang="fr-FR" sz="1200" dirty="0">
                <a:solidFill>
                  <a:srgbClr val="FF0000"/>
                </a:solidFill>
                <a:hlinkClick r:id="rId9" tooltip="Cyanure"/>
              </a:rPr>
              <a:t>du</a:t>
            </a:r>
            <a:r>
              <a:rPr lang="fr-FR" sz="1200" dirty="0">
                <a:solidFill>
                  <a:srgbClr val="FF0000"/>
                </a:solidFill>
              </a:rPr>
              <a:t> </a:t>
            </a:r>
            <a:r>
              <a:rPr lang="fr-FR" sz="1200" dirty="0">
                <a:solidFill>
                  <a:srgbClr val="FF0000"/>
                </a:solidFill>
                <a:hlinkClick r:id="rId9" tooltip="Cyanide"/>
              </a:rPr>
              <a:t>cyanure, en particulier dans ses </a:t>
            </a:r>
            <a:r>
              <a:rPr lang="fr-FR" sz="1200" dirty="0" smtClean="0">
                <a:solidFill>
                  <a:srgbClr val="FF0000"/>
                </a:solidFill>
                <a:hlinkClick r:id="rId9" tooltip="Cyanide"/>
              </a:rPr>
              <a:t>pousses</a:t>
            </a:r>
            <a:r>
              <a:rPr lang="fr-FR" sz="1200" dirty="0" smtClean="0"/>
              <a:t>.</a:t>
            </a:r>
            <a:r>
              <a:rPr lang="fr-FR" sz="1200" dirty="0"/>
              <a:t>  </a:t>
            </a:r>
            <a:endParaRPr lang="fr-FR" sz="1200" dirty="0" smtClean="0">
              <a:solidFill>
                <a:srgbClr val="008000"/>
              </a:solidFill>
            </a:endParaRPr>
          </a:p>
          <a:p>
            <a:r>
              <a:rPr lang="fr-FR" sz="1200" dirty="0" smtClean="0">
                <a:solidFill>
                  <a:srgbClr val="008000"/>
                </a:solidFill>
              </a:rPr>
              <a:t>Sources </a:t>
            </a:r>
            <a:r>
              <a:rPr lang="fr-FR" sz="1200" dirty="0">
                <a:solidFill>
                  <a:srgbClr val="008000"/>
                </a:solidFill>
              </a:rPr>
              <a:t>: a) </a:t>
            </a:r>
            <a:r>
              <a:rPr lang="fr-FR" sz="1200" dirty="0">
                <a:solidFill>
                  <a:srgbClr val="008000"/>
                </a:solidFill>
                <a:hlinkClick r:id="rId10"/>
              </a:rPr>
              <a:t>https://</a:t>
            </a:r>
            <a:r>
              <a:rPr lang="fr-FR" sz="1200" dirty="0" smtClean="0">
                <a:solidFill>
                  <a:srgbClr val="008000"/>
                </a:solidFill>
                <a:hlinkClick r:id="rId10"/>
              </a:rPr>
              <a:t>fr.wikipedia.org/wiki/Bambou_g%C3%A9ant</a:t>
            </a:r>
            <a:r>
              <a:rPr lang="fr-FR" sz="1200" dirty="0" smtClean="0">
                <a:solidFill>
                  <a:srgbClr val="008000"/>
                </a:solidFill>
              </a:rPr>
              <a:t>, b</a:t>
            </a:r>
            <a:r>
              <a:rPr lang="fr-FR" sz="1200" dirty="0">
                <a:solidFill>
                  <a:srgbClr val="008000"/>
                </a:solidFill>
              </a:rPr>
              <a:t>) </a:t>
            </a:r>
            <a:r>
              <a:rPr lang="fr-FR" sz="1200" dirty="0">
                <a:solidFill>
                  <a:srgbClr val="008000"/>
                </a:solidFill>
                <a:hlinkClick r:id="rId11"/>
              </a:rPr>
              <a:t>https://</a:t>
            </a:r>
            <a:r>
              <a:rPr lang="fr-FR" sz="1200" dirty="0" smtClean="0">
                <a:solidFill>
                  <a:srgbClr val="008000"/>
                </a:solidFill>
                <a:hlinkClick r:id="rId11"/>
              </a:rPr>
              <a:t>en.wikipedia.org/wiki/Cathariostachys_madagascariensis</a:t>
            </a:r>
            <a:r>
              <a:rPr lang="fr-FR" sz="1200" dirty="0" smtClean="0">
                <a:solidFill>
                  <a:srgbClr val="008000"/>
                </a:solidFill>
              </a:rPr>
              <a:t>, c</a:t>
            </a:r>
            <a:r>
              <a:rPr lang="fr-FR" sz="1200" dirty="0">
                <a:solidFill>
                  <a:srgbClr val="008000"/>
                </a:solidFill>
              </a:rPr>
              <a:t>) </a:t>
            </a:r>
            <a:r>
              <a:rPr lang="fr-FR" sz="1200" dirty="0">
                <a:solidFill>
                  <a:srgbClr val="008000"/>
                </a:solidFill>
                <a:hlinkClick r:id="rId12"/>
              </a:rPr>
              <a:t>https://en.wikipedia.org/wiki/Giant_bamboo</a:t>
            </a:r>
            <a:r>
              <a:rPr lang="fr-FR" sz="1200" dirty="0" smtClean="0">
                <a:solidFill>
                  <a:srgbClr val="008000"/>
                </a:solidFill>
              </a:rPr>
              <a:t>, </a:t>
            </a:r>
          </a:p>
          <a:p>
            <a:r>
              <a:rPr lang="fr-FR" sz="1200" dirty="0" smtClean="0">
                <a:solidFill>
                  <a:srgbClr val="008000"/>
                </a:solidFill>
              </a:rPr>
              <a:t>d</a:t>
            </a:r>
            <a:r>
              <a:rPr lang="fr-FR" sz="1200" dirty="0">
                <a:solidFill>
                  <a:srgbClr val="008000"/>
                </a:solidFill>
              </a:rPr>
              <a:t>) Fiches techniques pour promouvoir les plantations des arbres, Blaise Cooke, Christian </a:t>
            </a:r>
            <a:r>
              <a:rPr lang="fr-FR" sz="1200" dirty="0" err="1">
                <a:solidFill>
                  <a:srgbClr val="008000"/>
                </a:solidFill>
              </a:rPr>
              <a:t>Burren</a:t>
            </a:r>
            <a:r>
              <a:rPr lang="fr-FR" sz="1200" dirty="0">
                <a:solidFill>
                  <a:srgbClr val="008000"/>
                </a:solidFill>
              </a:rPr>
              <a:t>, Michel J. </a:t>
            </a:r>
            <a:r>
              <a:rPr lang="fr-FR" sz="1200" dirty="0" err="1">
                <a:solidFill>
                  <a:srgbClr val="008000"/>
                </a:solidFill>
              </a:rPr>
              <a:t>Rakotoniaina</a:t>
            </a:r>
            <a:r>
              <a:rPr lang="fr-FR" sz="1200" dirty="0">
                <a:solidFill>
                  <a:srgbClr val="008000"/>
                </a:solidFill>
              </a:rPr>
              <a:t> (2ème partie), </a:t>
            </a:r>
            <a:r>
              <a:rPr lang="fr-FR" sz="1200" dirty="0">
                <a:solidFill>
                  <a:srgbClr val="008000"/>
                </a:solidFill>
                <a:hlinkClick r:id="rId13"/>
              </a:rPr>
              <a:t>http://benjamin.lisan.free.fr/projetsreforestation/Promouvoir_les_plantations_des_arbres_a_%</a:t>
            </a:r>
            <a:r>
              <a:rPr lang="fr-FR" sz="1200" dirty="0" smtClean="0">
                <a:solidFill>
                  <a:srgbClr val="008000"/>
                </a:solidFill>
                <a:hlinkClick r:id="rId13"/>
              </a:rPr>
              <a:t>20Madagascar_T2.pdf</a:t>
            </a:r>
            <a:r>
              <a:rPr lang="fr-FR" sz="1200" dirty="0" smtClean="0">
                <a:solidFill>
                  <a:srgbClr val="008000"/>
                </a:solidFill>
              </a:rPr>
              <a:t> </a:t>
            </a:r>
          </a:p>
          <a:p>
            <a:r>
              <a:rPr lang="fr-FR" sz="1200" i="1" dirty="0" smtClean="0">
                <a:solidFill>
                  <a:srgbClr val="FF0000"/>
                </a:solidFill>
              </a:rPr>
              <a:t>Les bambous peuvent être invasifs</a:t>
            </a:r>
            <a:r>
              <a:rPr lang="fr-FR" sz="1200" dirty="0" smtClean="0">
                <a:solidFill>
                  <a:srgbClr val="FF0000"/>
                </a:solidFill>
              </a:rPr>
              <a:t>.</a:t>
            </a:r>
            <a:endParaRPr lang="fr-FR" sz="1200" dirty="0">
              <a:solidFill>
                <a:srgbClr val="FF0000"/>
              </a:solidFill>
            </a:endParaRPr>
          </a:p>
        </p:txBody>
      </p:sp>
      <p:pic>
        <p:nvPicPr>
          <p:cNvPr id="2050" name="Image 42" descr="bois_bambou_s.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176052" y="125943"/>
            <a:ext cx="18002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p:nvPr/>
        </p:nvSpPr>
        <p:spPr>
          <a:xfrm>
            <a:off x="9555368" y="287162"/>
            <a:ext cx="620684" cy="276999"/>
          </a:xfrm>
          <a:prstGeom prst="rect">
            <a:avLst/>
          </a:prstGeom>
          <a:noFill/>
        </p:spPr>
        <p:txBody>
          <a:bodyPr wrap="none" rtlCol="0">
            <a:spAutoFit/>
          </a:bodyPr>
          <a:lstStyle/>
          <a:p>
            <a:pPr algn="r"/>
            <a:r>
              <a:rPr lang="fr-FR" sz="1200" dirty="0" smtClean="0">
                <a:solidFill>
                  <a:srgbClr val="008000"/>
                </a:solidFill>
              </a:rPr>
              <a:t>Bois </a:t>
            </a:r>
            <a:r>
              <a:rPr lang="fr-FR" sz="1200" dirty="0" smtClean="0">
                <a:solidFill>
                  <a:srgbClr val="008000"/>
                </a:solidFill>
                <a:latin typeface="Calibri" panose="020F0502020204030204" pitchFamily="34" charset="0"/>
              </a:rPr>
              <a:t>→</a:t>
            </a:r>
            <a:endParaRPr lang="fr-FR" sz="1200" dirty="0">
              <a:solidFill>
                <a:srgbClr val="008000"/>
              </a:solidFill>
            </a:endParaRPr>
          </a:p>
        </p:txBody>
      </p:sp>
      <p:pic>
        <p:nvPicPr>
          <p:cNvPr id="2051" name="Image 44" descr="objets_bambou.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75941" y="5492099"/>
            <a:ext cx="1730141" cy="1365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p:cNvPicPr>
            <a:picLocks noChangeAspect="1"/>
          </p:cNvPicPr>
          <p:nvPr/>
        </p:nvPicPr>
        <p:blipFill>
          <a:blip r:embed="rId16"/>
          <a:stretch>
            <a:fillRect/>
          </a:stretch>
        </p:blipFill>
        <p:spPr>
          <a:xfrm>
            <a:off x="11762406" y="4856145"/>
            <a:ext cx="247650" cy="285750"/>
          </a:xfrm>
          <a:prstGeom prst="rect">
            <a:avLst/>
          </a:prstGeom>
        </p:spPr>
      </p:pic>
      <p:pic>
        <p:nvPicPr>
          <p:cNvPr id="12" name="Image 1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675940" y="5141895"/>
            <a:ext cx="1403170" cy="1422795"/>
          </a:xfrm>
          <a:prstGeom prst="rect">
            <a:avLst/>
          </a:prstGeom>
        </p:spPr>
      </p:pic>
      <p:sp>
        <p:nvSpPr>
          <p:cNvPr id="13" name="Rectangle 12"/>
          <p:cNvSpPr/>
          <p:nvPr/>
        </p:nvSpPr>
        <p:spPr>
          <a:xfrm>
            <a:off x="10688875" y="6543755"/>
            <a:ext cx="1377300" cy="276999"/>
          </a:xfrm>
          <a:prstGeom prst="rect">
            <a:avLst/>
          </a:prstGeom>
        </p:spPr>
        <p:txBody>
          <a:bodyPr wrap="none">
            <a:spAutoFit/>
          </a:bodyPr>
          <a:lstStyle/>
          <a:p>
            <a:pPr algn="ctr"/>
            <a:r>
              <a:rPr lang="fr-FR" sz="1200" i="1" dirty="0" err="1">
                <a:solidFill>
                  <a:srgbClr val="008000"/>
                </a:solidFill>
              </a:rPr>
              <a:t>Hapalemur_aureus</a:t>
            </a:r>
            <a:endParaRPr lang="fr-FR" sz="1200" dirty="0"/>
          </a:p>
        </p:txBody>
      </p:sp>
      <p:pic>
        <p:nvPicPr>
          <p:cNvPr id="14" name="Image 13"/>
          <p:cNvPicPr>
            <a:picLocks noChangeAspect="1"/>
          </p:cNvPicPr>
          <p:nvPr/>
        </p:nvPicPr>
        <p:blipFill>
          <a:blip r:embed="rId18"/>
          <a:stretch>
            <a:fillRect/>
          </a:stretch>
        </p:blipFill>
        <p:spPr>
          <a:xfrm>
            <a:off x="8067321" y="5305778"/>
            <a:ext cx="956967" cy="1440595"/>
          </a:xfrm>
          <a:prstGeom prst="rect">
            <a:avLst/>
          </a:prstGeom>
        </p:spPr>
      </p:pic>
      <p:pic>
        <p:nvPicPr>
          <p:cNvPr id="16" name="Image 1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146765" y="5141895"/>
            <a:ext cx="1419633" cy="1625235"/>
          </a:xfrm>
          <a:prstGeom prst="rect">
            <a:avLst/>
          </a:prstGeom>
        </p:spPr>
      </p:pic>
      <p:sp>
        <p:nvSpPr>
          <p:cNvPr id="20" name="ZoneTexte 19"/>
          <p:cNvSpPr txBox="1"/>
          <p:nvPr/>
        </p:nvSpPr>
        <p:spPr>
          <a:xfrm>
            <a:off x="3980862" y="5492099"/>
            <a:ext cx="2357652" cy="1190155"/>
          </a:xfrm>
          <a:prstGeom prst="rect">
            <a:avLst/>
          </a:prstGeom>
          <a:noFill/>
        </p:spPr>
        <p:txBody>
          <a:bodyPr wrap="square" rtlCol="0">
            <a:spAutoFit/>
          </a:bodyPr>
          <a:lstStyle/>
          <a:p>
            <a:pPr algn="r"/>
            <a:r>
              <a:rPr lang="fr-FR" sz="1200" dirty="0" smtClean="0">
                <a:solidFill>
                  <a:srgbClr val="008000"/>
                </a:solidFill>
              </a:rPr>
              <a:t>Avec le bois des bambous géants, l’on peut construire des maisons, du parquet, des tuyaux, des canalisations. Photos de bambous et de leurs utilisation (© Blaise Cook et al.) </a:t>
            </a:r>
            <a:r>
              <a:rPr lang="fr-FR" sz="1200" dirty="0" smtClean="0">
                <a:solidFill>
                  <a:srgbClr val="008000"/>
                </a:solidFill>
                <a:latin typeface="Calibri" panose="020F0502020204030204" pitchFamily="34" charset="0"/>
              </a:rPr>
              <a:t>→</a:t>
            </a:r>
            <a:endParaRPr lang="fr-FR" sz="1200" dirty="0">
              <a:solidFill>
                <a:srgbClr val="008000"/>
              </a:solidFill>
            </a:endParaRPr>
          </a:p>
        </p:txBody>
      </p:sp>
      <p:pic>
        <p:nvPicPr>
          <p:cNvPr id="21" name="Image 2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16946" y="108552"/>
            <a:ext cx="498269" cy="522575"/>
          </a:xfrm>
          <a:prstGeom prst="rect">
            <a:avLst/>
          </a:prstGeom>
        </p:spPr>
      </p:pic>
      <p:pic>
        <p:nvPicPr>
          <p:cNvPr id="22" name="Picture 16" descr="C:\Users\LISAN\Pictures\Plantes fourragères\logo invasive plants5_s.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612883" y="132502"/>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cabanes_bambou"/>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34681" y="5541914"/>
            <a:ext cx="1117171" cy="927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ZoneTexte 23"/>
          <p:cNvSpPr txBox="1"/>
          <p:nvPr/>
        </p:nvSpPr>
        <p:spPr>
          <a:xfrm>
            <a:off x="2474280" y="6508908"/>
            <a:ext cx="2309991" cy="276999"/>
          </a:xfrm>
          <a:prstGeom prst="rect">
            <a:avLst/>
          </a:prstGeom>
          <a:noFill/>
        </p:spPr>
        <p:txBody>
          <a:bodyPr wrap="none" rtlCol="0">
            <a:spAutoFit/>
          </a:bodyPr>
          <a:lstStyle/>
          <a:p>
            <a:r>
              <a:rPr lang="fr-FR" sz="1200" dirty="0" smtClean="0">
                <a:solidFill>
                  <a:srgbClr val="008000"/>
                </a:solidFill>
              </a:rPr>
              <a:t>Maison en bambou </a:t>
            </a:r>
            <a:r>
              <a:rPr lang="fr-FR" sz="1200" dirty="0" smtClean="0">
                <a:solidFill>
                  <a:srgbClr val="008000"/>
                </a:solidFill>
                <a:latin typeface="Calibri" panose="020F0502020204030204" pitchFamily="34" charset="0"/>
              </a:rPr>
              <a:t>↑ (à Anduze).</a:t>
            </a:r>
            <a:endParaRPr lang="fr-FR" sz="1200" dirty="0">
              <a:solidFill>
                <a:srgbClr val="008000"/>
              </a:solidFill>
            </a:endParaRPr>
          </a:p>
        </p:txBody>
      </p:sp>
      <p:pic>
        <p:nvPicPr>
          <p:cNvPr id="18" name="Image 17"/>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6229" y="5674126"/>
            <a:ext cx="1228725" cy="781050"/>
          </a:xfrm>
          <a:prstGeom prst="rect">
            <a:avLst/>
          </a:prstGeom>
        </p:spPr>
      </p:pic>
      <p:pic>
        <p:nvPicPr>
          <p:cNvPr id="19" name="Image 18"/>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408298" y="5658767"/>
            <a:ext cx="1137640" cy="790028"/>
          </a:xfrm>
          <a:prstGeom prst="rect">
            <a:avLst/>
          </a:prstGeom>
        </p:spPr>
      </p:pic>
      <p:sp>
        <p:nvSpPr>
          <p:cNvPr id="23" name="ZoneTexte 22"/>
          <p:cNvSpPr txBox="1"/>
          <p:nvPr/>
        </p:nvSpPr>
        <p:spPr>
          <a:xfrm>
            <a:off x="158033" y="6444994"/>
            <a:ext cx="2378051" cy="276999"/>
          </a:xfrm>
          <a:prstGeom prst="rect">
            <a:avLst/>
          </a:prstGeom>
          <a:noFill/>
        </p:spPr>
        <p:txBody>
          <a:bodyPr wrap="square" rtlCol="0">
            <a:spAutoFit/>
          </a:bodyPr>
          <a:lstStyle/>
          <a:p>
            <a:pPr algn="ctr"/>
            <a:r>
              <a:rPr lang="fr-FR" sz="1200" dirty="0" smtClean="0">
                <a:solidFill>
                  <a:srgbClr val="008000"/>
                </a:solidFill>
              </a:rPr>
              <a:t>Canalisation, meuble en bambou</a:t>
            </a:r>
            <a:endParaRPr lang="fr-FR" sz="1200" dirty="0">
              <a:solidFill>
                <a:srgbClr val="008000"/>
              </a:solidFill>
            </a:endParaRPr>
          </a:p>
        </p:txBody>
      </p:sp>
      <p:sp>
        <p:nvSpPr>
          <p:cNvPr id="25" name="Rectangle 15"/>
          <p:cNvSpPr>
            <a:spLocks noChangeArrowheads="1"/>
          </p:cNvSpPr>
          <p:nvPr/>
        </p:nvSpPr>
        <p:spPr bwMode="auto">
          <a:xfrm>
            <a:off x="7824132" y="11937"/>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0" b="1">
                <a:solidFill>
                  <a:srgbClr val="008000"/>
                </a:solidFill>
              </a:rPr>
              <a:t>U</a:t>
            </a:r>
          </a:p>
        </p:txBody>
      </p:sp>
    </p:spTree>
    <p:extLst>
      <p:ext uri="{BB962C8B-B14F-4D97-AF65-F5344CB8AC3E}">
        <p14:creationId xmlns:p14="http://schemas.microsoft.com/office/powerpoint/2010/main" val="41975138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11433464" y="150939"/>
            <a:ext cx="381000" cy="365125"/>
          </a:xfrm>
        </p:spPr>
        <p:txBody>
          <a:bodyPr/>
          <a:lstStyle/>
          <a:p>
            <a:fld id="{814B13E8-1059-4FEE-952E-0153852B3488}" type="slidenum">
              <a:rPr lang="fr-FR" smtClean="0"/>
              <a:t>8</a:t>
            </a:fld>
            <a:endParaRPr lang="fr-FR"/>
          </a:p>
        </p:txBody>
      </p:sp>
      <p:sp>
        <p:nvSpPr>
          <p:cNvPr id="4" name="ZoneTexte 3"/>
          <p:cNvSpPr txBox="1"/>
          <p:nvPr/>
        </p:nvSpPr>
        <p:spPr>
          <a:xfrm>
            <a:off x="322729" y="333502"/>
            <a:ext cx="2267224" cy="369332"/>
          </a:xfrm>
          <a:prstGeom prst="rect">
            <a:avLst/>
          </a:prstGeom>
          <a:noFill/>
        </p:spPr>
        <p:txBody>
          <a:bodyPr wrap="none" rtlCol="0">
            <a:spAutoFit/>
          </a:bodyPr>
          <a:lstStyle/>
          <a:p>
            <a:r>
              <a:rPr lang="fr-FR" b="1" dirty="0" smtClean="0">
                <a:solidFill>
                  <a:srgbClr val="008000"/>
                </a:solidFill>
              </a:rPr>
              <a:t>1. Introduction (suite)</a:t>
            </a:r>
            <a:endParaRPr lang="fr-FR" b="1" dirty="0">
              <a:solidFill>
                <a:srgbClr val="008000"/>
              </a:solidFill>
            </a:endParaRPr>
          </a:p>
        </p:txBody>
      </p:sp>
      <p:sp>
        <p:nvSpPr>
          <p:cNvPr id="6" name="ZoneTexte 5"/>
          <p:cNvSpPr txBox="1"/>
          <p:nvPr/>
        </p:nvSpPr>
        <p:spPr>
          <a:xfrm>
            <a:off x="249993" y="708268"/>
            <a:ext cx="11766299" cy="3693319"/>
          </a:xfrm>
          <a:prstGeom prst="rect">
            <a:avLst/>
          </a:prstGeom>
          <a:noFill/>
        </p:spPr>
        <p:txBody>
          <a:bodyPr wrap="square" rtlCol="0">
            <a:spAutoFit/>
          </a:bodyPr>
          <a:lstStyle/>
          <a:p>
            <a:pPr algn="just"/>
            <a:r>
              <a:rPr lang="fr-FR" dirty="0" smtClean="0">
                <a:solidFill>
                  <a:srgbClr val="008000"/>
                </a:solidFill>
              </a:rPr>
              <a:t>Or ces </a:t>
            </a:r>
            <a:r>
              <a:rPr lang="fr-FR" dirty="0">
                <a:solidFill>
                  <a:srgbClr val="008000"/>
                </a:solidFill>
              </a:rPr>
              <a:t>forêts littorales </a:t>
            </a:r>
            <a:r>
              <a:rPr lang="fr-FR" dirty="0" smtClean="0">
                <a:solidFill>
                  <a:srgbClr val="008000"/>
                </a:solidFill>
              </a:rPr>
              <a:t>ont un rôle écologique de important protection contre les cyclones (contre les assauts du vent et les inondations liées à l’onde de tempête / de marée).</a:t>
            </a:r>
            <a:r>
              <a:rPr lang="fr-FR" dirty="0">
                <a:solidFill>
                  <a:srgbClr val="008000"/>
                </a:solidFill>
              </a:rPr>
              <a:t> </a:t>
            </a:r>
            <a:r>
              <a:rPr lang="fr-FR" dirty="0" smtClean="0">
                <a:solidFill>
                  <a:srgbClr val="008000"/>
                </a:solidFill>
              </a:rPr>
              <a:t>Elles pourraient éviter bien des victimes de cyclones. </a:t>
            </a:r>
          </a:p>
          <a:p>
            <a:pPr algn="just"/>
            <a:r>
              <a:rPr lang="fr-FR" dirty="0" smtClean="0">
                <a:solidFill>
                  <a:srgbClr val="008000"/>
                </a:solidFill>
              </a:rPr>
              <a:t>En plus, en étant jardinée et nourricière, elles pourraient être source de nourriture (fruitières, légumes, racines, miel, animaux, crabes etc. …), de plantes médicinales, de revenus par la culture de a) poivre </a:t>
            </a:r>
            <a:r>
              <a:rPr lang="fr-FR" dirty="0">
                <a:solidFill>
                  <a:srgbClr val="008000"/>
                </a:solidFill>
              </a:rPr>
              <a:t>sauvage (</a:t>
            </a:r>
            <a:r>
              <a:rPr lang="fr-FR" dirty="0" err="1">
                <a:solidFill>
                  <a:srgbClr val="008000"/>
                </a:solidFill>
              </a:rPr>
              <a:t>voatsiperifery</a:t>
            </a:r>
            <a:r>
              <a:rPr lang="fr-FR" dirty="0" smtClean="0">
                <a:solidFill>
                  <a:srgbClr val="008000"/>
                </a:solidFill>
              </a:rPr>
              <a:t>), b) de gingembre sauvage, c) de vanille, d) voire d’ignames sauvages (plusieurs espèces comestibles à Madagascar) … </a:t>
            </a:r>
          </a:p>
          <a:p>
            <a:pPr algn="just"/>
            <a:r>
              <a:rPr lang="fr-FR" dirty="0" smtClean="0">
                <a:solidFill>
                  <a:srgbClr val="008000"/>
                </a:solidFill>
              </a:rPr>
              <a:t>Par des plantations réalisées en son sein, par un projet écotouristique (tourisme vert), et défendues par les villageois conscientisés à la préservation de leurs trésors naturels et ressources génétiques, elle pourrait servir à la préservation de la ressource et de la diversité génétiques de certaines espèces (</a:t>
            </a:r>
            <a:r>
              <a:rPr lang="fr-FR" dirty="0">
                <a:solidFill>
                  <a:srgbClr val="008000"/>
                </a:solidFill>
              </a:rPr>
              <a:t>poivre </a:t>
            </a:r>
            <a:r>
              <a:rPr lang="fr-FR" dirty="0" smtClean="0">
                <a:solidFill>
                  <a:srgbClr val="008000"/>
                </a:solidFill>
              </a:rPr>
              <a:t>sauvage, </a:t>
            </a:r>
            <a:r>
              <a:rPr lang="fr-FR" dirty="0">
                <a:solidFill>
                  <a:srgbClr val="008000"/>
                </a:solidFill>
              </a:rPr>
              <a:t>ignames </a:t>
            </a:r>
            <a:r>
              <a:rPr lang="fr-FR" dirty="0" smtClean="0">
                <a:solidFill>
                  <a:srgbClr val="008000"/>
                </a:solidFill>
              </a:rPr>
              <a:t>sauvages, bois de roses (</a:t>
            </a:r>
            <a:r>
              <a:rPr lang="fr-FR" i="1" dirty="0" smtClean="0">
                <a:solidFill>
                  <a:srgbClr val="008000"/>
                </a:solidFill>
              </a:rPr>
              <a:t>Dalbergia </a:t>
            </a:r>
            <a:r>
              <a:rPr lang="fr-FR" dirty="0" err="1" smtClean="0">
                <a:solidFill>
                  <a:srgbClr val="008000"/>
                </a:solidFill>
              </a:rPr>
              <a:t>sp</a:t>
            </a:r>
            <a:r>
              <a:rPr lang="fr-FR" dirty="0" smtClean="0">
                <a:solidFill>
                  <a:srgbClr val="008000"/>
                </a:solidFill>
              </a:rPr>
              <a:t>.), ébènes </a:t>
            </a:r>
            <a:r>
              <a:rPr lang="fr-FR" i="1" dirty="0" smtClean="0">
                <a:solidFill>
                  <a:srgbClr val="008000"/>
                </a:solidFill>
              </a:rPr>
              <a:t>(</a:t>
            </a:r>
            <a:r>
              <a:rPr lang="fr-FR" i="1" dirty="0" err="1" smtClean="0">
                <a:solidFill>
                  <a:srgbClr val="008000"/>
                </a:solidFill>
              </a:rPr>
              <a:t>Diospyros</a:t>
            </a:r>
            <a:r>
              <a:rPr lang="fr-FR" i="1" dirty="0" smtClean="0">
                <a:solidFill>
                  <a:srgbClr val="008000"/>
                </a:solidFill>
              </a:rPr>
              <a:t> </a:t>
            </a:r>
            <a:r>
              <a:rPr lang="fr-FR" i="1" dirty="0" err="1" smtClean="0">
                <a:solidFill>
                  <a:srgbClr val="008000"/>
                </a:solidFill>
              </a:rPr>
              <a:t>sp</a:t>
            </a:r>
            <a:r>
              <a:rPr lang="fr-FR" i="1" dirty="0" smtClean="0">
                <a:solidFill>
                  <a:srgbClr val="008000"/>
                </a:solidFill>
              </a:rPr>
              <a:t>.)</a:t>
            </a:r>
            <a:r>
              <a:rPr lang="fr-FR" dirty="0" smtClean="0">
                <a:solidFill>
                  <a:srgbClr val="008000"/>
                </a:solidFill>
              </a:rPr>
              <a:t> …), afin d’éviter leur disparition. </a:t>
            </a:r>
          </a:p>
          <a:p>
            <a:pPr algn="just"/>
            <a:r>
              <a:rPr lang="fr-FR" dirty="0" smtClean="0">
                <a:solidFill>
                  <a:srgbClr val="008000"/>
                </a:solidFill>
              </a:rPr>
              <a:t>Avec le soutien des villageois, </a:t>
            </a:r>
            <a:r>
              <a:rPr lang="fr-FR" i="1" dirty="0" smtClean="0">
                <a:solidFill>
                  <a:srgbClr val="008000"/>
                </a:solidFill>
              </a:rPr>
              <a:t>nous proposons de recréer une forêt littorale </a:t>
            </a:r>
            <a:r>
              <a:rPr lang="fr-FR" i="1" dirty="0">
                <a:solidFill>
                  <a:srgbClr val="008000"/>
                </a:solidFill>
              </a:rPr>
              <a:t>« semi-sauvage », </a:t>
            </a:r>
            <a:r>
              <a:rPr lang="fr-FR" i="1" dirty="0" smtClean="0">
                <a:solidFill>
                  <a:srgbClr val="008000"/>
                </a:solidFill>
              </a:rPr>
              <a:t>comestible </a:t>
            </a:r>
            <a:r>
              <a:rPr lang="fr-FR" i="1" dirty="0">
                <a:solidFill>
                  <a:srgbClr val="008000"/>
                </a:solidFill>
              </a:rPr>
              <a:t>et en partie jardinée </a:t>
            </a:r>
            <a:r>
              <a:rPr lang="fr-FR" i="1" dirty="0" smtClean="0">
                <a:solidFill>
                  <a:srgbClr val="008000"/>
                </a:solidFill>
              </a:rPr>
              <a:t>pour / par l’homme</a:t>
            </a:r>
            <a:r>
              <a:rPr lang="fr-FR" dirty="0">
                <a:solidFill>
                  <a:srgbClr val="008000"/>
                </a:solidFill>
              </a:rPr>
              <a:t> _ </a:t>
            </a:r>
            <a:r>
              <a:rPr lang="fr-FR" dirty="0" smtClean="0">
                <a:solidFill>
                  <a:srgbClr val="008000"/>
                </a:solidFill>
              </a:rPr>
              <a:t>en sorte, une </a:t>
            </a:r>
            <a:r>
              <a:rPr lang="fr-FR" dirty="0">
                <a:solidFill>
                  <a:srgbClr val="008000"/>
                </a:solidFill>
              </a:rPr>
              <a:t>forêt « primaire intensifiée </a:t>
            </a:r>
            <a:r>
              <a:rPr lang="fr-FR" dirty="0" smtClean="0">
                <a:solidFill>
                  <a:srgbClr val="008000"/>
                </a:solidFill>
              </a:rPr>
              <a:t>» _</a:t>
            </a:r>
            <a:r>
              <a:rPr lang="fr-FR" i="1" dirty="0" smtClean="0">
                <a:solidFill>
                  <a:srgbClr val="008000"/>
                </a:solidFill>
              </a:rPr>
              <a:t>, pour </a:t>
            </a:r>
            <a:r>
              <a:rPr lang="fr-FR" i="1" dirty="0">
                <a:solidFill>
                  <a:srgbClr val="008000"/>
                </a:solidFill>
              </a:rPr>
              <a:t>la rendre aussi rentable et productive que </a:t>
            </a:r>
            <a:r>
              <a:rPr lang="fr-FR" i="1" dirty="0" smtClean="0">
                <a:solidFill>
                  <a:srgbClr val="008000"/>
                </a:solidFill>
              </a:rPr>
              <a:t>possible, au niveau source de nourriture, de revenus, </a:t>
            </a:r>
            <a:r>
              <a:rPr lang="fr-FR" dirty="0" smtClean="0">
                <a:solidFill>
                  <a:srgbClr val="008000"/>
                </a:solidFill>
              </a:rPr>
              <a:t>permettant ainsi d’assurer la sécurité alimentaire, sanitaire et financière des villageois.</a:t>
            </a:r>
          </a:p>
        </p:txBody>
      </p:sp>
      <p:pic>
        <p:nvPicPr>
          <p:cNvPr id="13" name="Picture 2" descr="DeforestationStMarieMada_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504" y="4690043"/>
            <a:ext cx="2221527" cy="168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DeboisementForetStMarie_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6165" y="4612421"/>
            <a:ext cx="2234168" cy="168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14"/>
          <p:cNvSpPr txBox="1"/>
          <p:nvPr/>
        </p:nvSpPr>
        <p:spPr>
          <a:xfrm>
            <a:off x="0" y="6372240"/>
            <a:ext cx="5714084" cy="461665"/>
          </a:xfrm>
          <a:prstGeom prst="rect">
            <a:avLst/>
          </a:prstGeom>
          <a:noFill/>
        </p:spPr>
        <p:txBody>
          <a:bodyPr wrap="square" rtlCol="0">
            <a:spAutoFit/>
          </a:bodyPr>
          <a:lstStyle/>
          <a:p>
            <a:pPr algn="ctr"/>
            <a:r>
              <a:rPr lang="fr-FR" sz="1200" dirty="0">
                <a:solidFill>
                  <a:srgbClr val="002060"/>
                </a:solidFill>
              </a:rPr>
              <a:t>Déforestation d’une des deux dernières forêts primaires de l’île Sainte-Marie, située à 10 km au Nord d’</a:t>
            </a:r>
            <a:r>
              <a:rPr lang="fr-FR" sz="1200" i="1" dirty="0" err="1">
                <a:solidFill>
                  <a:srgbClr val="002060"/>
                </a:solidFill>
              </a:rPr>
              <a:t>Ambodifotatra</a:t>
            </a:r>
            <a:r>
              <a:rPr lang="fr-FR" sz="1200" dirty="0">
                <a:solidFill>
                  <a:srgbClr val="002060"/>
                </a:solidFill>
              </a:rPr>
              <a:t>, Madagascar. Septembre 2011.  Photos ©Benjamin LISAN. </a:t>
            </a:r>
          </a:p>
        </p:txBody>
      </p:sp>
      <p:sp>
        <p:nvSpPr>
          <p:cNvPr id="16" name="ZoneTexte 15"/>
          <p:cNvSpPr txBox="1"/>
          <p:nvPr/>
        </p:nvSpPr>
        <p:spPr>
          <a:xfrm>
            <a:off x="8218582" y="5956742"/>
            <a:ext cx="3933569" cy="830997"/>
          </a:xfrm>
          <a:prstGeom prst="rect">
            <a:avLst/>
          </a:prstGeom>
          <a:noFill/>
        </p:spPr>
        <p:txBody>
          <a:bodyPr wrap="square" rtlCol="0">
            <a:spAutoFit/>
          </a:bodyPr>
          <a:lstStyle/>
          <a:p>
            <a:pPr algn="ctr"/>
            <a:r>
              <a:rPr lang="fr-FR" sz="1200" dirty="0">
                <a:solidFill>
                  <a:srgbClr val="002060"/>
                </a:solidFill>
              </a:rPr>
              <a:t>Des </a:t>
            </a:r>
            <a:r>
              <a:rPr lang="fr-FR" sz="1200" dirty="0" smtClean="0">
                <a:solidFill>
                  <a:srgbClr val="002060"/>
                </a:solidFill>
              </a:rPr>
              <a:t>travailleurs </a:t>
            </a:r>
            <a:r>
              <a:rPr lang="fr-FR" sz="1200" dirty="0">
                <a:solidFill>
                  <a:srgbClr val="002060"/>
                </a:solidFill>
              </a:rPr>
              <a:t>dissimulant </a:t>
            </a:r>
            <a:r>
              <a:rPr lang="fr-FR" sz="1200" dirty="0" smtClean="0">
                <a:solidFill>
                  <a:srgbClr val="002060"/>
                </a:solidFill>
              </a:rPr>
              <a:t>du palissandre, </a:t>
            </a:r>
            <a:r>
              <a:rPr lang="fr-FR" sz="1200" dirty="0">
                <a:solidFill>
                  <a:srgbClr val="002060"/>
                </a:solidFill>
              </a:rPr>
              <a:t>abattu </a:t>
            </a:r>
            <a:r>
              <a:rPr lang="fr-FR" sz="1200" dirty="0" smtClean="0">
                <a:solidFill>
                  <a:srgbClr val="002060"/>
                </a:solidFill>
              </a:rPr>
              <a:t>illégalement, </a:t>
            </a:r>
            <a:r>
              <a:rPr lang="fr-FR" sz="1200" dirty="0">
                <a:solidFill>
                  <a:srgbClr val="002060"/>
                </a:solidFill>
              </a:rPr>
              <a:t>en l'enterrant </a:t>
            </a:r>
            <a:r>
              <a:rPr lang="fr-FR" sz="1200" dirty="0" smtClean="0">
                <a:solidFill>
                  <a:srgbClr val="002060"/>
                </a:solidFill>
              </a:rPr>
              <a:t>dans </a:t>
            </a:r>
            <a:r>
              <a:rPr lang="fr-FR" sz="1200" dirty="0">
                <a:solidFill>
                  <a:srgbClr val="002060"/>
                </a:solidFill>
              </a:rPr>
              <a:t>une plage près de Cap Est, adjacent au parc national de </a:t>
            </a:r>
            <a:r>
              <a:rPr lang="fr-FR" sz="1200" dirty="0" err="1" smtClean="0">
                <a:solidFill>
                  <a:srgbClr val="002060"/>
                </a:solidFill>
              </a:rPr>
              <a:t>Masoala</a:t>
            </a:r>
            <a:r>
              <a:rPr lang="fr-FR" sz="1200" dirty="0" smtClean="0">
                <a:solidFill>
                  <a:srgbClr val="002060"/>
                </a:solidFill>
              </a:rPr>
              <a:t> (2009). </a:t>
            </a:r>
            <a:r>
              <a:rPr lang="fr-FR" sz="1200" dirty="0">
                <a:solidFill>
                  <a:srgbClr val="002060"/>
                </a:solidFill>
              </a:rPr>
              <a:t>Source : </a:t>
            </a:r>
            <a:r>
              <a:rPr lang="fr-FR" sz="1200" dirty="0">
                <a:solidFill>
                  <a:srgbClr val="002060"/>
                </a:solidFill>
                <a:hlinkClick r:id="rId4"/>
              </a:rPr>
              <a:t>http://</a:t>
            </a:r>
            <a:r>
              <a:rPr lang="fr-FR" sz="1200" dirty="0" smtClean="0">
                <a:solidFill>
                  <a:srgbClr val="002060"/>
                </a:solidFill>
                <a:hlinkClick r:id="rId4"/>
              </a:rPr>
              <a:t>en.wikipedia.org/wiki/Illegal_logging_in_Madagascar</a:t>
            </a:r>
            <a:r>
              <a:rPr lang="fr-FR" sz="1200" dirty="0" smtClean="0">
                <a:solidFill>
                  <a:srgbClr val="002060"/>
                </a:solidFill>
              </a:rPr>
              <a:t> </a:t>
            </a:r>
            <a:endParaRPr lang="fr-FR" sz="1200" dirty="0">
              <a:solidFill>
                <a:srgbClr val="002060"/>
              </a:solidFill>
            </a:endParaRPr>
          </a:p>
        </p:txBody>
      </p:sp>
      <p:pic>
        <p:nvPicPr>
          <p:cNvPr id="17" name="Imag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2485" y="4323620"/>
            <a:ext cx="2477838" cy="1633121"/>
          </a:xfrm>
          <a:prstGeom prst="rect">
            <a:avLst/>
          </a:prstGeom>
        </p:spPr>
      </p:pic>
      <p:sp>
        <p:nvSpPr>
          <p:cNvPr id="18" name="ZoneTexte 17"/>
          <p:cNvSpPr txBox="1"/>
          <p:nvPr/>
        </p:nvSpPr>
        <p:spPr>
          <a:xfrm>
            <a:off x="5714084" y="6211315"/>
            <a:ext cx="2504498" cy="553998"/>
          </a:xfrm>
          <a:prstGeom prst="rect">
            <a:avLst/>
          </a:prstGeom>
          <a:noFill/>
        </p:spPr>
        <p:txBody>
          <a:bodyPr wrap="square" rtlCol="0">
            <a:spAutoFit/>
          </a:bodyPr>
          <a:lstStyle/>
          <a:p>
            <a:pPr algn="ctr"/>
            <a:r>
              <a:rPr lang="fr-FR" sz="1000" dirty="0">
                <a:solidFill>
                  <a:srgbClr val="002060"/>
                </a:solidFill>
              </a:rPr>
              <a:t>Source : </a:t>
            </a:r>
            <a:r>
              <a:rPr lang="fr-FR" sz="1000" dirty="0">
                <a:solidFill>
                  <a:srgbClr val="002060"/>
                </a:solidFill>
                <a:hlinkClick r:id="rId6"/>
              </a:rPr>
              <a:t>http://</a:t>
            </a:r>
            <a:r>
              <a:rPr lang="fr-FR" sz="1000" dirty="0" smtClean="0">
                <a:solidFill>
                  <a:srgbClr val="002060"/>
                </a:solidFill>
                <a:hlinkClick r:id="rId6"/>
              </a:rPr>
              <a:t>www.terresacree.org/actualites/1643?page=636&amp;filtre=date</a:t>
            </a:r>
            <a:r>
              <a:rPr lang="fr-FR" sz="1000" dirty="0" smtClean="0">
                <a:solidFill>
                  <a:srgbClr val="002060"/>
                </a:solidFill>
              </a:rPr>
              <a:t> </a:t>
            </a:r>
            <a:endParaRPr lang="fr-FR" sz="1000" dirty="0">
              <a:solidFill>
                <a:srgbClr val="002060"/>
              </a:solidFill>
            </a:endParaRPr>
          </a:p>
        </p:txBody>
      </p:sp>
      <p:pic>
        <p:nvPicPr>
          <p:cNvPr id="19" name="Imag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2467" y="4370135"/>
            <a:ext cx="2467560" cy="1841180"/>
          </a:xfrm>
          <a:prstGeom prst="rect">
            <a:avLst/>
          </a:prstGeom>
        </p:spPr>
      </p:pic>
      <p:sp>
        <p:nvSpPr>
          <p:cNvPr id="20" name="ZoneTexte 19"/>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359365346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14B13E8-1059-4FEE-952E-0153852B3488}" type="slidenum">
              <a:rPr lang="fr-FR" smtClean="0"/>
              <a:t>80</a:t>
            </a:fld>
            <a:endParaRPr lang="fr-FR"/>
          </a:p>
        </p:txBody>
      </p:sp>
      <p:sp>
        <p:nvSpPr>
          <p:cNvPr id="4" name="ZoneTexte 3"/>
          <p:cNvSpPr txBox="1"/>
          <p:nvPr/>
        </p:nvSpPr>
        <p:spPr>
          <a:xfrm>
            <a:off x="4162275" y="192042"/>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6" name="Rectangle 5"/>
          <p:cNvSpPr/>
          <p:nvPr/>
        </p:nvSpPr>
        <p:spPr>
          <a:xfrm>
            <a:off x="2806463" y="1597384"/>
            <a:ext cx="6096000" cy="830997"/>
          </a:xfrm>
          <a:prstGeom prst="rect">
            <a:avLst/>
          </a:prstGeom>
        </p:spPr>
        <p:txBody>
          <a:bodyPr>
            <a:spAutoFit/>
          </a:bodyPr>
          <a:lstStyle/>
          <a:p>
            <a:pPr algn="ctr"/>
            <a:r>
              <a:rPr lang="fr-FR" sz="4800" dirty="0">
                <a:solidFill>
                  <a:srgbClr val="008000"/>
                </a:solidFill>
              </a:rPr>
              <a:t>3. </a:t>
            </a:r>
            <a:r>
              <a:rPr lang="fr-FR" sz="4800" u="sng" dirty="0">
                <a:solidFill>
                  <a:srgbClr val="008000"/>
                </a:solidFill>
              </a:rPr>
              <a:t>Arbres </a:t>
            </a:r>
            <a:r>
              <a:rPr lang="fr-FR" sz="4800" u="sng" dirty="0" smtClean="0">
                <a:solidFill>
                  <a:srgbClr val="008000"/>
                </a:solidFill>
              </a:rPr>
              <a:t>fruitiers</a:t>
            </a:r>
            <a:endParaRPr lang="fr-FR" sz="4800" dirty="0">
              <a:solidFill>
                <a:srgbClr val="008000"/>
              </a:solidFill>
            </a:endParaRPr>
          </a:p>
        </p:txBody>
      </p:sp>
      <p:pic>
        <p:nvPicPr>
          <p:cNvPr id="5" name="Image 7" descr="servic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19619" y="3573332"/>
            <a:ext cx="2016125"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862930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355001" y="107855"/>
            <a:ext cx="606911" cy="363706"/>
          </a:xfrm>
        </p:spPr>
        <p:txBody>
          <a:bodyPr/>
          <a:lstStyle/>
          <a:p>
            <a:fld id="{814B13E8-1059-4FEE-952E-0153852B3488}" type="slidenum">
              <a:rPr lang="fr-FR" smtClean="0"/>
              <a:t>81</a:t>
            </a:fld>
            <a:endParaRPr lang="fr-FR" dirty="0"/>
          </a:p>
        </p:txBody>
      </p:sp>
      <p:sp>
        <p:nvSpPr>
          <p:cNvPr id="4" name="ZoneTexte 3"/>
          <p:cNvSpPr txBox="1"/>
          <p:nvPr/>
        </p:nvSpPr>
        <p:spPr>
          <a:xfrm>
            <a:off x="4043941"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5" name="ZoneTexte 4"/>
          <p:cNvSpPr txBox="1"/>
          <p:nvPr/>
        </p:nvSpPr>
        <p:spPr>
          <a:xfrm>
            <a:off x="9004151" y="3991284"/>
            <a:ext cx="2760681" cy="276999"/>
          </a:xfrm>
          <a:prstGeom prst="rect">
            <a:avLst/>
          </a:prstGeom>
          <a:noFill/>
        </p:spPr>
        <p:txBody>
          <a:bodyPr wrap="square" rtlCol="0">
            <a:spAutoFit/>
          </a:bodyPr>
          <a:lstStyle/>
          <a:p>
            <a:pPr algn="ctr"/>
            <a:r>
              <a:rPr lang="fr-FR" sz="1200" dirty="0" smtClean="0">
                <a:solidFill>
                  <a:srgbClr val="008000"/>
                </a:solidFill>
              </a:rPr>
              <a:t>© Photo génération </a:t>
            </a:r>
            <a:r>
              <a:rPr lang="fr-FR" sz="1200" dirty="0" err="1" smtClean="0">
                <a:solidFill>
                  <a:srgbClr val="008000"/>
                </a:solidFill>
              </a:rPr>
              <a:t>masoala</a:t>
            </a:r>
            <a:r>
              <a:rPr lang="fr-FR" sz="1200" dirty="0" smtClean="0">
                <a:solidFill>
                  <a:srgbClr val="008000"/>
                </a:solidFill>
              </a:rPr>
              <a:t>.</a:t>
            </a:r>
            <a:endParaRPr lang="fr-FR" sz="1200" dirty="0">
              <a:solidFill>
                <a:srgbClr val="008000"/>
              </a:solidFill>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7332" y="181284"/>
            <a:ext cx="2857500" cy="3810000"/>
          </a:xfrm>
          <a:prstGeom prst="rect">
            <a:avLst/>
          </a:prstGeom>
        </p:spPr>
      </p:pic>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4924" y="181284"/>
            <a:ext cx="685800" cy="685800"/>
          </a:xfrm>
          <a:prstGeom prst="rect">
            <a:avLst/>
          </a:prstGeom>
        </p:spPr>
      </p:pic>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5977" y="5247266"/>
            <a:ext cx="1905000" cy="1428750"/>
          </a:xfrm>
          <a:prstGeom prst="rect">
            <a:avLst/>
          </a:prstGeom>
        </p:spPr>
      </p:pic>
      <p:pic>
        <p:nvPicPr>
          <p:cNvPr id="14" name="Imag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7067" y="5323466"/>
            <a:ext cx="971550" cy="1181100"/>
          </a:xfrm>
          <a:prstGeom prst="rect">
            <a:avLst/>
          </a:prstGeom>
        </p:spPr>
      </p:pic>
      <p:pic>
        <p:nvPicPr>
          <p:cNvPr id="15" name="Imag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64707" y="5247266"/>
            <a:ext cx="1000125" cy="1333500"/>
          </a:xfrm>
          <a:prstGeom prst="rect">
            <a:avLst/>
          </a:prstGeom>
        </p:spPr>
      </p:pic>
      <p:sp>
        <p:nvSpPr>
          <p:cNvPr id="7" name="Rectangle 6"/>
          <p:cNvSpPr/>
          <p:nvPr/>
        </p:nvSpPr>
        <p:spPr>
          <a:xfrm>
            <a:off x="164950" y="835267"/>
            <a:ext cx="4829271" cy="369332"/>
          </a:xfrm>
          <a:prstGeom prst="rect">
            <a:avLst/>
          </a:prstGeom>
        </p:spPr>
        <p:txBody>
          <a:bodyPr wrap="none">
            <a:spAutoFit/>
          </a:bodyPr>
          <a:lstStyle/>
          <a:p>
            <a:r>
              <a:rPr lang="fr-FR" dirty="0">
                <a:solidFill>
                  <a:srgbClr val="008000"/>
                </a:solidFill>
              </a:rPr>
              <a:t>3.1) </a:t>
            </a:r>
            <a:r>
              <a:rPr lang="fr-FR" b="1" dirty="0">
                <a:solidFill>
                  <a:srgbClr val="008000"/>
                </a:solidFill>
              </a:rPr>
              <a:t>Corossolier</a:t>
            </a:r>
            <a:r>
              <a:rPr lang="fr-FR" dirty="0">
                <a:solidFill>
                  <a:srgbClr val="008000"/>
                </a:solidFill>
              </a:rPr>
              <a:t> (</a:t>
            </a:r>
            <a:r>
              <a:rPr lang="fr-FR" i="1" dirty="0" err="1">
                <a:solidFill>
                  <a:srgbClr val="008000"/>
                </a:solidFill>
              </a:rPr>
              <a:t>Annona</a:t>
            </a:r>
            <a:r>
              <a:rPr lang="fr-FR" i="1" dirty="0">
                <a:solidFill>
                  <a:srgbClr val="008000"/>
                </a:solidFill>
              </a:rPr>
              <a:t> </a:t>
            </a:r>
            <a:r>
              <a:rPr lang="fr-FR" i="1" dirty="0" err="1">
                <a:solidFill>
                  <a:srgbClr val="008000"/>
                </a:solidFill>
              </a:rPr>
              <a:t>muricata</a:t>
            </a:r>
            <a:r>
              <a:rPr lang="fr-FR" dirty="0">
                <a:solidFill>
                  <a:srgbClr val="008000"/>
                </a:solidFill>
              </a:rPr>
              <a:t>) (</a:t>
            </a:r>
            <a:r>
              <a:rPr lang="fr-FR" i="1" dirty="0" err="1">
                <a:solidFill>
                  <a:srgbClr val="008000"/>
                </a:solidFill>
              </a:rPr>
              <a:t>Annonaceae</a:t>
            </a:r>
            <a:r>
              <a:rPr lang="fr-FR" dirty="0">
                <a:solidFill>
                  <a:srgbClr val="008000"/>
                </a:solidFill>
              </a:rPr>
              <a:t>)</a:t>
            </a:r>
          </a:p>
        </p:txBody>
      </p:sp>
      <p:sp>
        <p:nvSpPr>
          <p:cNvPr id="8" name="ZoneTexte 7"/>
          <p:cNvSpPr txBox="1"/>
          <p:nvPr/>
        </p:nvSpPr>
        <p:spPr>
          <a:xfrm>
            <a:off x="147419" y="1244136"/>
            <a:ext cx="8742381" cy="3693319"/>
          </a:xfrm>
          <a:prstGeom prst="rect">
            <a:avLst/>
          </a:prstGeom>
          <a:noFill/>
        </p:spPr>
        <p:txBody>
          <a:bodyPr wrap="square" rtlCol="0">
            <a:spAutoFit/>
          </a:bodyPr>
          <a:lstStyle/>
          <a:p>
            <a:pPr algn="just"/>
            <a:r>
              <a:rPr lang="fr-FR" dirty="0" smtClean="0">
                <a:solidFill>
                  <a:srgbClr val="008000"/>
                </a:solidFill>
              </a:rPr>
              <a:t>C’est </a:t>
            </a:r>
            <a:r>
              <a:rPr lang="fr-FR" dirty="0">
                <a:solidFill>
                  <a:srgbClr val="008000"/>
                </a:solidFill>
              </a:rPr>
              <a:t>un petit </a:t>
            </a:r>
            <a:r>
              <a:rPr lang="fr-FR" dirty="0" smtClean="0">
                <a:solidFill>
                  <a:srgbClr val="008000"/>
                </a:solidFill>
              </a:rPr>
              <a:t>arbre, </a:t>
            </a:r>
            <a:r>
              <a:rPr lang="fr-FR" dirty="0">
                <a:solidFill>
                  <a:srgbClr val="008000"/>
                </a:solidFill>
              </a:rPr>
              <a:t>de 3 à 10 m de </a:t>
            </a:r>
            <a:r>
              <a:rPr lang="fr-FR" dirty="0" smtClean="0">
                <a:solidFill>
                  <a:srgbClr val="008000"/>
                </a:solidFill>
              </a:rPr>
              <a:t>hauteur, </a:t>
            </a:r>
            <a:r>
              <a:rPr lang="fr-FR" dirty="0">
                <a:solidFill>
                  <a:srgbClr val="008000"/>
                </a:solidFill>
              </a:rPr>
              <a:t>de la famille des </a:t>
            </a:r>
            <a:r>
              <a:rPr lang="fr-FR" i="1" dirty="0" err="1">
                <a:solidFill>
                  <a:srgbClr val="008000"/>
                </a:solidFill>
                <a:hlinkClick r:id="rId7" tooltip="Annonaceae"/>
              </a:rPr>
              <a:t>Annonaceae</a:t>
            </a:r>
            <a:r>
              <a:rPr lang="fr-FR" dirty="0">
                <a:solidFill>
                  <a:srgbClr val="008000"/>
                </a:solidFill>
              </a:rPr>
              <a:t>, originaire du nord de l'Amérique du Sud, cultivé dans les régions tropicales pour son fruit comestible, nommé </a:t>
            </a:r>
            <a:r>
              <a:rPr lang="fr-FR" dirty="0">
                <a:solidFill>
                  <a:srgbClr val="008000"/>
                </a:solidFill>
                <a:hlinkClick r:id="rId8" tooltip="Corossol"/>
              </a:rPr>
              <a:t>corossol</a:t>
            </a:r>
            <a:r>
              <a:rPr lang="fr-FR" dirty="0">
                <a:solidFill>
                  <a:srgbClr val="008000"/>
                </a:solidFill>
              </a:rPr>
              <a:t>. Le terme </a:t>
            </a:r>
            <a:r>
              <a:rPr lang="fr-FR" i="1" dirty="0">
                <a:solidFill>
                  <a:srgbClr val="008000"/>
                </a:solidFill>
              </a:rPr>
              <a:t>corossol</a:t>
            </a:r>
            <a:r>
              <a:rPr lang="fr-FR" dirty="0">
                <a:solidFill>
                  <a:srgbClr val="008000"/>
                </a:solidFill>
              </a:rPr>
              <a:t> est aussi utilisé pour désigner l'arbre</a:t>
            </a:r>
            <a:r>
              <a:rPr lang="fr-FR" dirty="0" smtClean="0">
                <a:solidFill>
                  <a:srgbClr val="008000"/>
                </a:solidFill>
              </a:rPr>
              <a:t>.</a:t>
            </a:r>
            <a:r>
              <a:rPr lang="fr-FR" sz="1200" dirty="0" smtClean="0">
                <a:solidFill>
                  <a:srgbClr val="008000"/>
                </a:solidFill>
              </a:rPr>
              <a:t> </a:t>
            </a:r>
            <a:r>
              <a:rPr lang="fr-FR" sz="1200" dirty="0">
                <a:solidFill>
                  <a:srgbClr val="008000"/>
                </a:solidFill>
              </a:rPr>
              <a:t>Les feuilles, d'un vert brillant, sont </a:t>
            </a:r>
            <a:r>
              <a:rPr lang="fr-FR" sz="1200" dirty="0">
                <a:solidFill>
                  <a:srgbClr val="008000"/>
                </a:solidFill>
                <a:hlinkClick r:id="rId9" tooltip="Forme foliaire"/>
              </a:rPr>
              <a:t>oblongues-lancéolées</a:t>
            </a:r>
            <a:r>
              <a:rPr lang="fr-FR" sz="1200" dirty="0">
                <a:solidFill>
                  <a:srgbClr val="008000"/>
                </a:solidFill>
              </a:rPr>
              <a:t>, de 10-17 × 2-7 cm, les jeunes à pubescence ferrugineuse en dessous</a:t>
            </a:r>
            <a:r>
              <a:rPr lang="fr-FR" sz="1200" dirty="0" smtClean="0">
                <a:solidFill>
                  <a:srgbClr val="008000"/>
                </a:solidFill>
              </a:rPr>
              <a:t>. Les </a:t>
            </a:r>
            <a:r>
              <a:rPr lang="fr-FR" sz="1200" dirty="0">
                <a:solidFill>
                  <a:srgbClr val="008000"/>
                </a:solidFill>
              </a:rPr>
              <a:t>fleurs apparaissent sur de gros pédicelles (de 15-20 mm de long) opposés aux feuilles. Les 6 pétales sont jaunes, charnus et épais. Les 3 pétales externes sont largement ovales, aux bords rapprochés, sans se superposer</a:t>
            </a:r>
            <a:r>
              <a:rPr lang="fr-FR" sz="1200" dirty="0" smtClean="0">
                <a:solidFill>
                  <a:srgbClr val="008000"/>
                </a:solidFill>
              </a:rPr>
              <a:t>.  Il </a:t>
            </a:r>
            <a:r>
              <a:rPr lang="fr-FR" sz="1200" dirty="0">
                <a:solidFill>
                  <a:srgbClr val="008000"/>
                </a:solidFill>
              </a:rPr>
              <a:t>fleurit toute l'année</a:t>
            </a:r>
            <a:r>
              <a:rPr lang="fr-FR" sz="1200" dirty="0" smtClean="0">
                <a:solidFill>
                  <a:srgbClr val="008000"/>
                </a:solidFill>
              </a:rPr>
              <a:t>. </a:t>
            </a:r>
            <a:r>
              <a:rPr lang="fr-FR" sz="1200" dirty="0">
                <a:solidFill>
                  <a:srgbClr val="008000"/>
                </a:solidFill>
              </a:rPr>
              <a:t>Le fruit très gros est constitué par la réunion des </a:t>
            </a:r>
            <a:r>
              <a:rPr lang="fr-FR" sz="1200" dirty="0">
                <a:solidFill>
                  <a:srgbClr val="008000"/>
                </a:solidFill>
                <a:hlinkClick r:id="rId10" tooltip="Carpelle"/>
              </a:rPr>
              <a:t>carpelles</a:t>
            </a:r>
            <a:r>
              <a:rPr lang="fr-FR" sz="1200" dirty="0">
                <a:solidFill>
                  <a:srgbClr val="008000"/>
                </a:solidFill>
              </a:rPr>
              <a:t> (un </a:t>
            </a:r>
            <a:r>
              <a:rPr lang="fr-FR" sz="1200" dirty="0" err="1">
                <a:solidFill>
                  <a:srgbClr val="008000"/>
                </a:solidFill>
              </a:rPr>
              <a:t>syncarpe</a:t>
            </a:r>
            <a:r>
              <a:rPr lang="fr-FR" sz="1200" dirty="0">
                <a:solidFill>
                  <a:srgbClr val="008000"/>
                </a:solidFill>
              </a:rPr>
              <a:t>). Il fait de 15 à 20 cm de long, voire jusqu'à 30 cm de long. De couleur vert foncé, il est couvert d'aréoles avec une excroissance incurvée souple. La pulpe blanchâtre est comestible et contient des graines noires, aplaties</a:t>
            </a:r>
            <a:r>
              <a:rPr lang="fr-FR" sz="1200" dirty="0" smtClean="0">
                <a:solidFill>
                  <a:srgbClr val="008000"/>
                </a:solidFill>
              </a:rPr>
              <a:t>. </a:t>
            </a:r>
            <a:r>
              <a:rPr lang="fr-FR" sz="1200" dirty="0">
                <a:solidFill>
                  <a:srgbClr val="008000"/>
                </a:solidFill>
              </a:rPr>
              <a:t> il est très abondant en forêt amazonienne principalement au Brésil et au Pérou où de nombreuses industries exploitent essentiellement son fruit mais aussi les autres parties de la plantes. On le trouve ainsi sous forme de fruit, jus, glaces, yaourt, confitures, thé</a:t>
            </a:r>
            <a:r>
              <a:rPr lang="fr-FR" sz="1200" dirty="0" smtClean="0">
                <a:solidFill>
                  <a:srgbClr val="008000"/>
                </a:solidFill>
              </a:rPr>
              <a:t>... Il </a:t>
            </a:r>
            <a:r>
              <a:rPr lang="fr-FR" sz="1200" dirty="0">
                <a:solidFill>
                  <a:srgbClr val="008000"/>
                </a:solidFill>
              </a:rPr>
              <a:t>tolère les sols pauvres mais ne supporte pas les basses températures</a:t>
            </a:r>
            <a:r>
              <a:rPr lang="fr-FR" sz="1200" dirty="0" smtClean="0">
                <a:solidFill>
                  <a:srgbClr val="008000"/>
                </a:solidFill>
              </a:rPr>
              <a:t>.</a:t>
            </a:r>
          </a:p>
          <a:p>
            <a:pPr algn="just"/>
            <a:r>
              <a:rPr lang="fr-FR" sz="1200" dirty="0">
                <a:solidFill>
                  <a:srgbClr val="008000"/>
                </a:solidFill>
              </a:rPr>
              <a:t>Dans toute la Caraïbe, le bain des feuilles</a:t>
            </a:r>
            <a:r>
              <a:rPr lang="fr-FR" sz="1200" baseline="30000" dirty="0">
                <a:solidFill>
                  <a:srgbClr val="008000"/>
                </a:solidFill>
                <a:hlinkClick r:id="rId11"/>
              </a:rPr>
              <a:t>2</a:t>
            </a:r>
            <a:r>
              <a:rPr lang="fr-FR" sz="1200" dirty="0">
                <a:solidFill>
                  <a:srgbClr val="008000"/>
                </a:solidFill>
              </a:rPr>
              <a:t> est traditionnellement utilisé pour calmer les nourrissons. L'infusions des feuilles est utilisée chez l'adulte comme somnifère et comme sédatif. Elle est également réputée stomachique et antispasmodique. En usage externe, des cataplasmes de feuilles sont appliqués sur les brûlures occasionnées par les coups de soleil.</a:t>
            </a:r>
          </a:p>
          <a:p>
            <a:pPr algn="just"/>
            <a:r>
              <a:rPr lang="fr-FR" sz="1200" dirty="0">
                <a:solidFill>
                  <a:srgbClr val="FF0000"/>
                </a:solidFill>
              </a:rPr>
              <a:t>Une forte prévalence de syndromes parkinsoniens atypiques dans les Caraïbes a cependant été reliée à la consommation d'infusions de feuilles d'annonacées (</a:t>
            </a:r>
            <a:r>
              <a:rPr lang="fr-FR" sz="1200" i="1" dirty="0" err="1">
                <a:solidFill>
                  <a:srgbClr val="FF0000"/>
                </a:solidFill>
              </a:rPr>
              <a:t>Annona</a:t>
            </a:r>
            <a:r>
              <a:rPr lang="fr-FR" sz="1200" i="1" dirty="0">
                <a:solidFill>
                  <a:srgbClr val="FF0000"/>
                </a:solidFill>
              </a:rPr>
              <a:t> </a:t>
            </a:r>
            <a:r>
              <a:rPr lang="fr-FR" sz="1200" i="1" dirty="0" err="1">
                <a:solidFill>
                  <a:srgbClr val="FF0000"/>
                </a:solidFill>
              </a:rPr>
              <a:t>muricata</a:t>
            </a:r>
            <a:r>
              <a:rPr lang="fr-FR" sz="1200" dirty="0">
                <a:solidFill>
                  <a:srgbClr val="FF0000"/>
                </a:solidFill>
              </a:rPr>
              <a:t> et </a:t>
            </a:r>
            <a:r>
              <a:rPr lang="fr-FR" sz="1200" i="1" dirty="0" err="1">
                <a:solidFill>
                  <a:srgbClr val="FF0000"/>
                </a:solidFill>
              </a:rPr>
              <a:t>Annona</a:t>
            </a:r>
            <a:r>
              <a:rPr lang="fr-FR" sz="1200" i="1" dirty="0">
                <a:solidFill>
                  <a:srgbClr val="FF0000"/>
                </a:solidFill>
              </a:rPr>
              <a:t> </a:t>
            </a:r>
            <a:r>
              <a:rPr lang="fr-FR" sz="1200" i="1" dirty="0" err="1">
                <a:solidFill>
                  <a:srgbClr val="FF0000"/>
                </a:solidFill>
              </a:rPr>
              <a:t>squamosa</a:t>
            </a:r>
            <a:r>
              <a:rPr lang="fr-FR" sz="1200" dirty="0">
                <a:solidFill>
                  <a:srgbClr val="FF0000"/>
                </a:solidFill>
              </a:rPr>
              <a:t>). Les graines et les feuilles de ces plantes contiennent en effet des </a:t>
            </a:r>
            <a:r>
              <a:rPr lang="fr-FR" sz="1200" dirty="0" err="1">
                <a:solidFill>
                  <a:srgbClr val="FF0000"/>
                </a:solidFill>
              </a:rPr>
              <a:t>acétogéniques</a:t>
            </a:r>
            <a:r>
              <a:rPr lang="fr-FR" sz="1200" dirty="0">
                <a:solidFill>
                  <a:srgbClr val="FF0000"/>
                </a:solidFill>
              </a:rPr>
              <a:t> et des alcaloïdes qui pourraient représenter les composés neurotoxiques impliqués dans ces maladies (</a:t>
            </a:r>
            <a:r>
              <a:rPr lang="fr-FR" sz="1200" dirty="0" err="1">
                <a:solidFill>
                  <a:srgbClr val="FF0000"/>
                </a:solidFill>
              </a:rPr>
              <a:t>Caparros</a:t>
            </a:r>
            <a:r>
              <a:rPr lang="fr-FR" sz="1200" dirty="0">
                <a:solidFill>
                  <a:srgbClr val="FF0000"/>
                </a:solidFill>
              </a:rPr>
              <a:t>-Lefebvre et coll., </a:t>
            </a:r>
            <a:r>
              <a:rPr lang="fr-FR" sz="1200" dirty="0" smtClean="0">
                <a:solidFill>
                  <a:srgbClr val="FF0000"/>
                </a:solidFill>
              </a:rPr>
              <a:t>2006). </a:t>
            </a:r>
            <a:r>
              <a:rPr lang="fr-FR" sz="1200" dirty="0">
                <a:solidFill>
                  <a:srgbClr val="008000"/>
                </a:solidFill>
              </a:rPr>
              <a:t>Source : </a:t>
            </a:r>
            <a:r>
              <a:rPr lang="fr-FR" sz="1200" dirty="0">
                <a:solidFill>
                  <a:srgbClr val="008000"/>
                </a:solidFill>
                <a:hlinkClick r:id="rId12"/>
              </a:rPr>
              <a:t>https://</a:t>
            </a:r>
            <a:r>
              <a:rPr lang="fr-FR" sz="1200" dirty="0" smtClean="0">
                <a:solidFill>
                  <a:srgbClr val="008000"/>
                </a:solidFill>
                <a:hlinkClick r:id="rId12"/>
              </a:rPr>
              <a:t>fr.wikipedia.org/wiki/Annona_muricata</a:t>
            </a:r>
            <a:r>
              <a:rPr lang="fr-FR" sz="1200" dirty="0" smtClean="0">
                <a:solidFill>
                  <a:srgbClr val="008000"/>
                </a:solidFill>
              </a:rPr>
              <a:t>  </a:t>
            </a:r>
            <a:endParaRPr lang="fr-FR" sz="1200" dirty="0">
              <a:solidFill>
                <a:srgbClr val="008000"/>
              </a:solidFill>
            </a:endParaRPr>
          </a:p>
        </p:txBody>
      </p:sp>
      <p:pic>
        <p:nvPicPr>
          <p:cNvPr id="9" name="Image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04179" y="4717008"/>
            <a:ext cx="1309643" cy="1959008"/>
          </a:xfrm>
          <a:prstGeom prst="rect">
            <a:avLst/>
          </a:prstGeom>
        </p:spPr>
      </p:pic>
      <p:sp>
        <p:nvSpPr>
          <p:cNvPr id="10" name="Rectangle 9"/>
          <p:cNvSpPr/>
          <p:nvPr/>
        </p:nvSpPr>
        <p:spPr>
          <a:xfrm>
            <a:off x="2728876" y="6399017"/>
            <a:ext cx="2324226" cy="276999"/>
          </a:xfrm>
          <a:prstGeom prst="rect">
            <a:avLst/>
          </a:prstGeom>
        </p:spPr>
        <p:txBody>
          <a:bodyPr wrap="none">
            <a:spAutoFit/>
          </a:bodyPr>
          <a:lstStyle/>
          <a:p>
            <a:pPr algn="ctr"/>
            <a:r>
              <a:rPr lang="fr-FR" sz="1200" dirty="0">
                <a:solidFill>
                  <a:srgbClr val="008000"/>
                </a:solidFill>
                <a:latin typeface="Arial" panose="020B0604020202020204" pitchFamily="34" charset="0"/>
              </a:rPr>
              <a:t>Fleur de corossolier, Martinique</a:t>
            </a:r>
            <a:endParaRPr lang="fr-FR" sz="1200" dirty="0">
              <a:solidFill>
                <a:srgbClr val="008000"/>
              </a:solidFill>
            </a:endParaRPr>
          </a:p>
        </p:txBody>
      </p:sp>
      <p:sp>
        <p:nvSpPr>
          <p:cNvPr id="16" name="Rectangle 15"/>
          <p:cNvSpPr/>
          <p:nvPr/>
        </p:nvSpPr>
        <p:spPr>
          <a:xfrm>
            <a:off x="164950" y="446167"/>
            <a:ext cx="3166334" cy="369332"/>
          </a:xfrm>
          <a:prstGeom prst="rect">
            <a:avLst/>
          </a:prstGeom>
        </p:spPr>
        <p:txBody>
          <a:bodyPr wrap="square">
            <a:spAutoFit/>
          </a:bodyPr>
          <a:lstStyle/>
          <a:p>
            <a:r>
              <a:rPr lang="fr-FR" dirty="0">
                <a:solidFill>
                  <a:srgbClr val="008000"/>
                </a:solidFill>
              </a:rPr>
              <a:t>3. </a:t>
            </a:r>
            <a:r>
              <a:rPr lang="fr-FR" b="1" dirty="0">
                <a:solidFill>
                  <a:srgbClr val="008000"/>
                </a:solidFill>
              </a:rPr>
              <a:t>Arbres </a:t>
            </a:r>
            <a:r>
              <a:rPr lang="fr-FR" b="1" dirty="0" smtClean="0">
                <a:solidFill>
                  <a:srgbClr val="008000"/>
                </a:solidFill>
              </a:rPr>
              <a:t>fruitiers</a:t>
            </a:r>
            <a:endParaRPr lang="fr-FR" dirty="0">
              <a:solidFill>
                <a:srgbClr val="008000"/>
              </a:solidFill>
            </a:endParaRPr>
          </a:p>
        </p:txBody>
      </p:sp>
      <p:sp>
        <p:nvSpPr>
          <p:cNvPr id="17" name="Rectangle 15"/>
          <p:cNvSpPr>
            <a:spLocks noChangeArrowheads="1"/>
          </p:cNvSpPr>
          <p:nvPr/>
        </p:nvSpPr>
        <p:spPr bwMode="auto">
          <a:xfrm>
            <a:off x="7070995" y="550616"/>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0" b="1">
                <a:solidFill>
                  <a:srgbClr val="008000"/>
                </a:solidFill>
              </a:rPr>
              <a:t>U</a:t>
            </a:r>
          </a:p>
        </p:txBody>
      </p:sp>
      <p:pic>
        <p:nvPicPr>
          <p:cNvPr id="18" name="Picture 2" descr="fruitsLogo9_s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66951" y="278761"/>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medicament2_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68497" y="181284"/>
            <a:ext cx="437822" cy="483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545904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57121" y="221749"/>
            <a:ext cx="768275" cy="288402"/>
          </a:xfrm>
        </p:spPr>
        <p:txBody>
          <a:bodyPr/>
          <a:lstStyle/>
          <a:p>
            <a:fld id="{814B13E8-1059-4FEE-952E-0153852B3488}" type="slidenum">
              <a:rPr lang="fr-FR" smtClean="0"/>
              <a:t>82</a:t>
            </a:fld>
            <a:endParaRPr lang="fr-FR" dirty="0"/>
          </a:p>
        </p:txBody>
      </p:sp>
      <p:sp>
        <p:nvSpPr>
          <p:cNvPr id="4" name="ZoneTexte 3"/>
          <p:cNvSpPr txBox="1"/>
          <p:nvPr/>
        </p:nvSpPr>
        <p:spPr>
          <a:xfrm>
            <a:off x="4043941"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6" name="Rectangle 5"/>
          <p:cNvSpPr/>
          <p:nvPr/>
        </p:nvSpPr>
        <p:spPr>
          <a:xfrm>
            <a:off x="107444" y="550824"/>
            <a:ext cx="3166334" cy="369332"/>
          </a:xfrm>
          <a:prstGeom prst="rect">
            <a:avLst/>
          </a:prstGeom>
        </p:spPr>
        <p:txBody>
          <a:bodyPr wrap="square">
            <a:spAutoFit/>
          </a:bodyPr>
          <a:lstStyle/>
          <a:p>
            <a:r>
              <a:rPr lang="fr-FR" dirty="0">
                <a:solidFill>
                  <a:srgbClr val="008000"/>
                </a:solidFill>
              </a:rPr>
              <a:t>3. </a:t>
            </a:r>
            <a:r>
              <a:rPr lang="fr-FR" b="1" dirty="0">
                <a:solidFill>
                  <a:srgbClr val="008000"/>
                </a:solidFill>
              </a:rPr>
              <a:t>Arbres fruitiers </a:t>
            </a:r>
            <a:r>
              <a:rPr lang="fr-FR" b="1" dirty="0" smtClean="0">
                <a:solidFill>
                  <a:srgbClr val="008000"/>
                </a:solidFill>
              </a:rPr>
              <a:t> (suite)</a:t>
            </a:r>
            <a:endParaRPr lang="fr-FR" dirty="0">
              <a:solidFill>
                <a:srgbClr val="008000"/>
              </a:solidFill>
            </a:endParaRPr>
          </a:p>
        </p:txBody>
      </p:sp>
      <p:sp>
        <p:nvSpPr>
          <p:cNvPr id="5" name="ZoneTexte 4"/>
          <p:cNvSpPr txBox="1"/>
          <p:nvPr/>
        </p:nvSpPr>
        <p:spPr>
          <a:xfrm>
            <a:off x="9220722" y="3944732"/>
            <a:ext cx="2760681" cy="276999"/>
          </a:xfrm>
          <a:prstGeom prst="rect">
            <a:avLst/>
          </a:prstGeom>
          <a:noFill/>
        </p:spPr>
        <p:txBody>
          <a:bodyPr wrap="square" rtlCol="0">
            <a:spAutoFit/>
          </a:bodyPr>
          <a:lstStyle/>
          <a:p>
            <a:pPr algn="ctr"/>
            <a:r>
              <a:rPr lang="fr-FR" sz="1200" dirty="0" smtClean="0">
                <a:solidFill>
                  <a:srgbClr val="008000"/>
                </a:solidFill>
              </a:rPr>
              <a:t>© Photo génération </a:t>
            </a:r>
            <a:r>
              <a:rPr lang="fr-FR" sz="1200" dirty="0" err="1" smtClean="0">
                <a:solidFill>
                  <a:srgbClr val="008000"/>
                </a:solidFill>
              </a:rPr>
              <a:t>masoala</a:t>
            </a:r>
            <a:r>
              <a:rPr lang="fr-FR" sz="1200" dirty="0" smtClean="0">
                <a:solidFill>
                  <a:srgbClr val="008000"/>
                </a:solidFill>
              </a:rPr>
              <a:t>.</a:t>
            </a:r>
            <a:endParaRPr lang="fr-FR" sz="1200" dirty="0">
              <a:solidFill>
                <a:srgbClr val="008000"/>
              </a:solidFill>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2313" y="181284"/>
            <a:ext cx="2857500" cy="3810000"/>
          </a:xfrm>
          <a:prstGeom prst="rect">
            <a:avLst/>
          </a:prstGeom>
        </p:spPr>
      </p:pic>
      <p:pic>
        <p:nvPicPr>
          <p:cNvPr id="7" name="Image 6"/>
          <p:cNvPicPr>
            <a:picLocks noChangeAspect="1"/>
          </p:cNvPicPr>
          <p:nvPr/>
        </p:nvPicPr>
        <p:blipFill>
          <a:blip r:embed="rId3"/>
          <a:stretch>
            <a:fillRect/>
          </a:stretch>
        </p:blipFill>
        <p:spPr>
          <a:xfrm>
            <a:off x="9432662" y="4452178"/>
            <a:ext cx="2336800" cy="1857120"/>
          </a:xfrm>
          <a:prstGeom prst="rect">
            <a:avLst/>
          </a:prstGeom>
        </p:spPr>
      </p:pic>
      <p:sp>
        <p:nvSpPr>
          <p:cNvPr id="8" name="ZoneTexte 7"/>
          <p:cNvSpPr txBox="1"/>
          <p:nvPr/>
        </p:nvSpPr>
        <p:spPr>
          <a:xfrm>
            <a:off x="9220722" y="6309298"/>
            <a:ext cx="2694808" cy="461665"/>
          </a:xfrm>
          <a:prstGeom prst="rect">
            <a:avLst/>
          </a:prstGeom>
          <a:noFill/>
        </p:spPr>
        <p:txBody>
          <a:bodyPr wrap="square" rtlCol="0">
            <a:spAutoFit/>
          </a:bodyPr>
          <a:lstStyle/>
          <a:p>
            <a:pPr algn="ctr"/>
            <a:r>
              <a:rPr lang="fr-FR" sz="1200" dirty="0" smtClean="0">
                <a:solidFill>
                  <a:srgbClr val="008000"/>
                </a:solidFill>
              </a:rPr>
              <a:t>Les jacquiers </a:t>
            </a:r>
            <a:r>
              <a:rPr lang="fr-FR" sz="1200" dirty="0">
                <a:solidFill>
                  <a:srgbClr val="008000"/>
                </a:solidFill>
              </a:rPr>
              <a:t>(</a:t>
            </a:r>
            <a:r>
              <a:rPr lang="fr-FR" sz="1200" i="1" dirty="0">
                <a:solidFill>
                  <a:srgbClr val="008000"/>
                </a:solidFill>
              </a:rPr>
              <a:t>Artocarpus </a:t>
            </a:r>
            <a:r>
              <a:rPr lang="fr-FR" sz="1200" i="1" dirty="0" err="1" smtClean="0">
                <a:solidFill>
                  <a:srgbClr val="008000"/>
                </a:solidFill>
              </a:rPr>
              <a:t>heterophyllus</a:t>
            </a:r>
            <a:r>
              <a:rPr lang="fr-FR" sz="1200" dirty="0" smtClean="0">
                <a:solidFill>
                  <a:srgbClr val="008000"/>
                </a:solidFill>
              </a:rPr>
              <a:t>) produisent </a:t>
            </a:r>
            <a:r>
              <a:rPr lang="fr-FR" sz="1200" dirty="0">
                <a:solidFill>
                  <a:srgbClr val="008000"/>
                </a:solidFill>
              </a:rPr>
              <a:t>des fruits multiples.</a:t>
            </a:r>
          </a:p>
        </p:txBody>
      </p:sp>
      <p:sp>
        <p:nvSpPr>
          <p:cNvPr id="9" name="Rectangle 8"/>
          <p:cNvSpPr/>
          <p:nvPr/>
        </p:nvSpPr>
        <p:spPr>
          <a:xfrm>
            <a:off x="107444" y="960829"/>
            <a:ext cx="5177187" cy="369332"/>
          </a:xfrm>
          <a:prstGeom prst="rect">
            <a:avLst/>
          </a:prstGeom>
        </p:spPr>
        <p:txBody>
          <a:bodyPr wrap="none">
            <a:spAutoFit/>
          </a:bodyPr>
          <a:lstStyle/>
          <a:p>
            <a:r>
              <a:rPr lang="fr-FR" dirty="0">
                <a:solidFill>
                  <a:srgbClr val="008000"/>
                </a:solidFill>
              </a:rPr>
              <a:t>3.2) </a:t>
            </a:r>
            <a:r>
              <a:rPr lang="fr-FR" b="1" dirty="0">
                <a:solidFill>
                  <a:srgbClr val="008000"/>
                </a:solidFill>
              </a:rPr>
              <a:t>Jacquier</a:t>
            </a:r>
            <a:r>
              <a:rPr lang="fr-FR" dirty="0">
                <a:solidFill>
                  <a:srgbClr val="008000"/>
                </a:solidFill>
              </a:rPr>
              <a:t> (</a:t>
            </a:r>
            <a:r>
              <a:rPr lang="fr-FR" i="1" dirty="0">
                <a:solidFill>
                  <a:srgbClr val="008000"/>
                </a:solidFill>
              </a:rPr>
              <a:t>Artocarpus </a:t>
            </a:r>
            <a:r>
              <a:rPr lang="fr-FR" i="1" dirty="0" err="1">
                <a:solidFill>
                  <a:srgbClr val="008000"/>
                </a:solidFill>
              </a:rPr>
              <a:t>heterophyllus</a:t>
            </a:r>
            <a:r>
              <a:rPr lang="fr-FR" dirty="0">
                <a:solidFill>
                  <a:srgbClr val="008000"/>
                </a:solidFill>
              </a:rPr>
              <a:t>) (</a:t>
            </a:r>
            <a:r>
              <a:rPr lang="fr-FR" i="1" dirty="0" err="1">
                <a:solidFill>
                  <a:srgbClr val="008000"/>
                </a:solidFill>
              </a:rPr>
              <a:t>Amoraceae</a:t>
            </a:r>
            <a:r>
              <a:rPr lang="fr-FR" dirty="0">
                <a:solidFill>
                  <a:srgbClr val="008000"/>
                </a:solidFill>
              </a:rPr>
              <a:t>)</a:t>
            </a:r>
          </a:p>
        </p:txBody>
      </p:sp>
      <p:sp>
        <p:nvSpPr>
          <p:cNvPr id="10" name="ZoneTexte 9"/>
          <p:cNvSpPr txBox="1"/>
          <p:nvPr/>
        </p:nvSpPr>
        <p:spPr>
          <a:xfrm>
            <a:off x="107444" y="1444978"/>
            <a:ext cx="8878512" cy="4431983"/>
          </a:xfrm>
          <a:prstGeom prst="rect">
            <a:avLst/>
          </a:prstGeom>
          <a:noFill/>
        </p:spPr>
        <p:txBody>
          <a:bodyPr wrap="square" rtlCol="0">
            <a:spAutoFit/>
          </a:bodyPr>
          <a:lstStyle/>
          <a:p>
            <a:pPr algn="just"/>
            <a:r>
              <a:rPr lang="fr-FR" dirty="0">
                <a:solidFill>
                  <a:srgbClr val="008000"/>
                </a:solidFill>
              </a:rPr>
              <a:t>Le </a:t>
            </a:r>
            <a:r>
              <a:rPr lang="fr-FR" b="1" dirty="0">
                <a:solidFill>
                  <a:srgbClr val="008000"/>
                </a:solidFill>
              </a:rPr>
              <a:t>Jacquier</a:t>
            </a:r>
            <a:r>
              <a:rPr lang="fr-FR" dirty="0">
                <a:solidFill>
                  <a:srgbClr val="008000"/>
                </a:solidFill>
              </a:rPr>
              <a:t>, ou </a:t>
            </a:r>
            <a:r>
              <a:rPr lang="fr-FR" b="1" dirty="0">
                <a:solidFill>
                  <a:srgbClr val="008000"/>
                </a:solidFill>
              </a:rPr>
              <a:t>Jaquier</a:t>
            </a:r>
            <a:r>
              <a:rPr lang="fr-FR" dirty="0">
                <a:solidFill>
                  <a:srgbClr val="008000"/>
                </a:solidFill>
              </a:rPr>
              <a:t>, </a:t>
            </a:r>
            <a:r>
              <a:rPr lang="fr-FR" i="1" dirty="0">
                <a:solidFill>
                  <a:srgbClr val="008000"/>
                </a:solidFill>
              </a:rPr>
              <a:t>Artocarpus </a:t>
            </a:r>
            <a:r>
              <a:rPr lang="fr-FR" i="1" dirty="0" err="1">
                <a:solidFill>
                  <a:srgbClr val="008000"/>
                </a:solidFill>
              </a:rPr>
              <a:t>heterophyllus</a:t>
            </a:r>
            <a:r>
              <a:rPr lang="fr-FR" dirty="0">
                <a:solidFill>
                  <a:srgbClr val="008000"/>
                </a:solidFill>
              </a:rPr>
              <a:t> est un arbre de la </a:t>
            </a:r>
            <a:r>
              <a:rPr lang="fr-FR" dirty="0">
                <a:solidFill>
                  <a:srgbClr val="008000"/>
                </a:solidFill>
                <a:hlinkClick r:id="rId4" tooltip="Famille (biologie)"/>
              </a:rPr>
              <a:t>famille</a:t>
            </a:r>
            <a:r>
              <a:rPr lang="fr-FR" dirty="0">
                <a:solidFill>
                  <a:srgbClr val="008000"/>
                </a:solidFill>
              </a:rPr>
              <a:t> des </a:t>
            </a:r>
            <a:r>
              <a:rPr lang="fr-FR" i="1" dirty="0" err="1">
                <a:solidFill>
                  <a:srgbClr val="008000"/>
                </a:solidFill>
                <a:hlinkClick r:id="rId5" tooltip="Moraceae"/>
              </a:rPr>
              <a:t>Moraceae</a:t>
            </a:r>
            <a:r>
              <a:rPr lang="fr-FR" dirty="0">
                <a:solidFill>
                  <a:srgbClr val="008000"/>
                </a:solidFill>
              </a:rPr>
              <a:t>, originaire d’</a:t>
            </a:r>
            <a:r>
              <a:rPr lang="fr-FR" dirty="0">
                <a:solidFill>
                  <a:srgbClr val="008000"/>
                </a:solidFill>
                <a:hlinkClick r:id="rId6" tooltip="Inde"/>
              </a:rPr>
              <a:t>Inde</a:t>
            </a:r>
            <a:r>
              <a:rPr lang="fr-FR" dirty="0">
                <a:solidFill>
                  <a:srgbClr val="008000"/>
                </a:solidFill>
              </a:rPr>
              <a:t> et du </a:t>
            </a:r>
            <a:r>
              <a:rPr lang="fr-FR" dirty="0">
                <a:solidFill>
                  <a:srgbClr val="008000"/>
                </a:solidFill>
                <a:hlinkClick r:id="rId7" tooltip="Bangladesh"/>
              </a:rPr>
              <a:t>Bangladesh</a:t>
            </a:r>
            <a:r>
              <a:rPr lang="fr-FR" dirty="0">
                <a:solidFill>
                  <a:srgbClr val="008000"/>
                </a:solidFill>
              </a:rPr>
              <a:t> (ou il est surnommé le "fruit du pauvre"), cultivé et introduit dans la plupart des régions tropicales, en particulier pour ses fruits comestibles. </a:t>
            </a:r>
            <a:r>
              <a:rPr lang="fr-FR" sz="1200" dirty="0">
                <a:solidFill>
                  <a:srgbClr val="008000"/>
                </a:solidFill>
              </a:rPr>
              <a:t>C’est une espèce proche de l’</a:t>
            </a:r>
            <a:r>
              <a:rPr lang="fr-FR" sz="1200" dirty="0">
                <a:solidFill>
                  <a:srgbClr val="008000"/>
                </a:solidFill>
                <a:hlinkClick r:id="rId8" tooltip="Arbre à pain"/>
              </a:rPr>
              <a:t>arbre à pain</a:t>
            </a:r>
            <a:r>
              <a:rPr lang="fr-FR" sz="1200" dirty="0">
                <a:solidFill>
                  <a:srgbClr val="008000"/>
                </a:solidFill>
              </a:rPr>
              <a:t>, </a:t>
            </a:r>
            <a:r>
              <a:rPr lang="fr-FR" sz="1200" i="1" dirty="0">
                <a:solidFill>
                  <a:srgbClr val="008000"/>
                </a:solidFill>
              </a:rPr>
              <a:t>Artocarpus </a:t>
            </a:r>
            <a:r>
              <a:rPr lang="fr-FR" sz="1200" i="1" dirty="0" err="1">
                <a:solidFill>
                  <a:srgbClr val="008000"/>
                </a:solidFill>
              </a:rPr>
              <a:t>altilis</a:t>
            </a:r>
            <a:r>
              <a:rPr lang="fr-FR" sz="1200" dirty="0">
                <a:solidFill>
                  <a:srgbClr val="008000"/>
                </a:solidFill>
              </a:rPr>
              <a:t>, avec lequel il ne doit pas être confondu. Il est cultivé majoritairement en </a:t>
            </a:r>
            <a:r>
              <a:rPr lang="fr-FR" sz="1200" dirty="0">
                <a:solidFill>
                  <a:srgbClr val="008000"/>
                </a:solidFill>
                <a:hlinkClick r:id="rId9" tooltip="Asie du Sud-Est"/>
              </a:rPr>
              <a:t>Asie du Sud-Est</a:t>
            </a:r>
            <a:r>
              <a:rPr lang="fr-FR" sz="1200" dirty="0">
                <a:solidFill>
                  <a:srgbClr val="008000"/>
                </a:solidFill>
              </a:rPr>
              <a:t>, au </a:t>
            </a:r>
            <a:r>
              <a:rPr lang="fr-FR" sz="1200" dirty="0">
                <a:solidFill>
                  <a:srgbClr val="008000"/>
                </a:solidFill>
                <a:hlinkClick r:id="rId10" tooltip="Brésil"/>
              </a:rPr>
              <a:t>Brésil</a:t>
            </a:r>
            <a:r>
              <a:rPr lang="fr-FR" sz="1200" dirty="0">
                <a:solidFill>
                  <a:srgbClr val="008000"/>
                </a:solidFill>
              </a:rPr>
              <a:t> et </a:t>
            </a:r>
            <a:r>
              <a:rPr lang="fr-FR" sz="1200" dirty="0">
                <a:solidFill>
                  <a:srgbClr val="008000"/>
                </a:solidFill>
                <a:hlinkClick r:id="rId11" tooltip="Haïti"/>
              </a:rPr>
              <a:t>Haïti</a:t>
            </a:r>
            <a:r>
              <a:rPr lang="fr-FR" sz="1200" dirty="0" smtClean="0">
                <a:solidFill>
                  <a:srgbClr val="008000"/>
                </a:solidFill>
              </a:rPr>
              <a:t>.</a:t>
            </a:r>
          </a:p>
          <a:p>
            <a:pPr algn="just"/>
            <a:r>
              <a:rPr lang="fr-FR" sz="1200" dirty="0" smtClean="0">
                <a:solidFill>
                  <a:srgbClr val="008000"/>
                </a:solidFill>
              </a:rPr>
              <a:t>Le </a:t>
            </a:r>
            <a:r>
              <a:rPr lang="fr-FR" sz="1200" dirty="0">
                <a:solidFill>
                  <a:srgbClr val="008000"/>
                </a:solidFill>
              </a:rPr>
              <a:t>fruit du jacquier, la pomme de </a:t>
            </a:r>
            <a:r>
              <a:rPr lang="fr-FR" sz="1200" dirty="0" err="1">
                <a:solidFill>
                  <a:srgbClr val="008000"/>
                </a:solidFill>
              </a:rPr>
              <a:t>jacque</a:t>
            </a:r>
            <a:r>
              <a:rPr lang="fr-FR" sz="1200" dirty="0">
                <a:solidFill>
                  <a:srgbClr val="008000"/>
                </a:solidFill>
              </a:rPr>
              <a:t> (ou </a:t>
            </a:r>
            <a:r>
              <a:rPr lang="fr-FR" sz="1200" dirty="0" err="1">
                <a:solidFill>
                  <a:srgbClr val="008000"/>
                </a:solidFill>
              </a:rPr>
              <a:t>jacque</a:t>
            </a:r>
            <a:r>
              <a:rPr lang="fr-FR" sz="1200" dirty="0">
                <a:solidFill>
                  <a:srgbClr val="008000"/>
                </a:solidFill>
              </a:rPr>
              <a:t>, ou jaque, en créole : petit jaque, ou </a:t>
            </a:r>
            <a:r>
              <a:rPr lang="fr-FR" sz="1200" dirty="0" err="1">
                <a:solidFill>
                  <a:srgbClr val="008000"/>
                </a:solidFill>
              </a:rPr>
              <a:t>Ti'jac</a:t>
            </a:r>
            <a:r>
              <a:rPr lang="fr-FR" sz="1200" dirty="0">
                <a:solidFill>
                  <a:srgbClr val="008000"/>
                </a:solidFill>
              </a:rPr>
              <a:t>), est une </a:t>
            </a:r>
            <a:r>
              <a:rPr lang="fr-FR" sz="1200" dirty="0" err="1">
                <a:solidFill>
                  <a:srgbClr val="008000"/>
                </a:solidFill>
                <a:hlinkClick r:id="rId12" tooltip="Drupe"/>
              </a:rPr>
              <a:t>polydrupe</a:t>
            </a:r>
            <a:r>
              <a:rPr lang="fr-FR" sz="1200" dirty="0">
                <a:solidFill>
                  <a:srgbClr val="008000"/>
                </a:solidFill>
              </a:rPr>
              <a:t> pesant généralement plusieurs kilos (de 1 à 36 kg</a:t>
            </a:r>
            <a:r>
              <a:rPr lang="fr-FR" sz="1200" baseline="30000" dirty="0">
                <a:solidFill>
                  <a:srgbClr val="008000"/>
                </a:solidFill>
                <a:hlinkClick r:id="rId13"/>
              </a:rPr>
              <a:t>1</a:t>
            </a:r>
            <a:r>
              <a:rPr lang="fr-FR" sz="1200" dirty="0">
                <a:solidFill>
                  <a:srgbClr val="008000"/>
                </a:solidFill>
              </a:rPr>
              <a:t>), fruit d'un arbre appartenant à la même famille que les </a:t>
            </a:r>
            <a:r>
              <a:rPr lang="fr-FR" sz="1200" dirty="0">
                <a:solidFill>
                  <a:srgbClr val="008000"/>
                </a:solidFill>
                <a:hlinkClick r:id="rId14" tooltip="Mûrier"/>
              </a:rPr>
              <a:t>mûriers</a:t>
            </a:r>
            <a:r>
              <a:rPr lang="fr-FR" sz="1200" dirty="0">
                <a:solidFill>
                  <a:srgbClr val="008000"/>
                </a:solidFill>
              </a:rPr>
              <a:t>, celle des </a:t>
            </a:r>
            <a:r>
              <a:rPr lang="fr-FR" sz="1200" i="1" dirty="0" err="1">
                <a:solidFill>
                  <a:srgbClr val="008000"/>
                </a:solidFill>
                <a:hlinkClick r:id="rId5" tooltip="Moraceae"/>
              </a:rPr>
              <a:t>Moraceae</a:t>
            </a:r>
            <a:r>
              <a:rPr lang="fr-FR" sz="1200" dirty="0">
                <a:solidFill>
                  <a:srgbClr val="008000"/>
                </a:solidFill>
              </a:rPr>
              <a:t>.</a:t>
            </a:r>
          </a:p>
          <a:p>
            <a:pPr algn="just"/>
            <a:r>
              <a:rPr lang="fr-FR" sz="1200" dirty="0">
                <a:solidFill>
                  <a:srgbClr val="008000"/>
                </a:solidFill>
              </a:rPr>
              <a:t>L'espèce est </a:t>
            </a:r>
            <a:r>
              <a:rPr lang="fr-FR" sz="1200" dirty="0" err="1">
                <a:solidFill>
                  <a:srgbClr val="008000"/>
                </a:solidFill>
                <a:hlinkClick r:id="rId15" tooltip="Cauliflore"/>
              </a:rPr>
              <a:t>cauliflore</a:t>
            </a:r>
            <a:r>
              <a:rPr lang="fr-FR" sz="1200" dirty="0">
                <a:solidFill>
                  <a:srgbClr val="008000"/>
                </a:solidFill>
              </a:rPr>
              <a:t>, c'est à dire que les fruits poussent directement sur le tronc de l'arbre.</a:t>
            </a:r>
          </a:p>
          <a:p>
            <a:pPr algn="just"/>
            <a:r>
              <a:rPr lang="fr-FR" sz="1200" dirty="0">
                <a:solidFill>
                  <a:srgbClr val="008000"/>
                </a:solidFill>
              </a:rPr>
              <a:t>Le jacquier commence à avoir des fruits trois ans après la plantation. Le fruit a une saveur douce. Il peut être acheté dans des magasins de produits exotiques</a:t>
            </a:r>
            <a:r>
              <a:rPr lang="fr-FR" sz="1200" dirty="0" smtClean="0">
                <a:solidFill>
                  <a:srgbClr val="008000"/>
                </a:solidFill>
              </a:rPr>
              <a:t>. La </a:t>
            </a:r>
            <a:r>
              <a:rPr lang="fr-FR" sz="1200" dirty="0">
                <a:solidFill>
                  <a:srgbClr val="008000"/>
                </a:solidFill>
              </a:rPr>
              <a:t>chair du fruit mûr, à odeur forte et sucrée (semblable à un mélange d'ananas et de mangue), peut être consommée crue ou préparée en </a:t>
            </a:r>
            <a:r>
              <a:rPr lang="fr-FR" sz="1200" dirty="0">
                <a:solidFill>
                  <a:srgbClr val="008000"/>
                </a:solidFill>
                <a:hlinkClick r:id="rId16" tooltip="Confiture"/>
              </a:rPr>
              <a:t>confiture</a:t>
            </a:r>
            <a:r>
              <a:rPr lang="fr-FR" sz="1200" dirty="0" smtClean="0">
                <a:solidFill>
                  <a:srgbClr val="008000"/>
                </a:solidFill>
              </a:rPr>
              <a:t>. On </a:t>
            </a:r>
            <a:r>
              <a:rPr lang="fr-FR" sz="1200" dirty="0">
                <a:solidFill>
                  <a:srgbClr val="008000"/>
                </a:solidFill>
              </a:rPr>
              <a:t>peut aussi préparer le fruit vert, haché menu, en plat salé. À </a:t>
            </a:r>
            <a:r>
              <a:rPr lang="fr-FR" sz="1200" dirty="0">
                <a:solidFill>
                  <a:srgbClr val="008000"/>
                </a:solidFill>
                <a:hlinkClick r:id="rId17" tooltip="La Réunion"/>
              </a:rPr>
              <a:t>la Réunion</a:t>
            </a:r>
            <a:r>
              <a:rPr lang="fr-FR" sz="1200" dirty="0">
                <a:solidFill>
                  <a:srgbClr val="008000"/>
                </a:solidFill>
              </a:rPr>
              <a:t>, on le cuit ainsi avec du lard fumé, pour préparer la fameuse recette populaire du </a:t>
            </a:r>
            <a:r>
              <a:rPr lang="fr-FR" sz="1200" i="1" dirty="0" err="1">
                <a:solidFill>
                  <a:srgbClr val="008000"/>
                </a:solidFill>
              </a:rPr>
              <a:t>ti'jaque</a:t>
            </a:r>
            <a:r>
              <a:rPr lang="fr-FR" sz="1200" i="1" dirty="0">
                <a:solidFill>
                  <a:srgbClr val="008000"/>
                </a:solidFill>
              </a:rPr>
              <a:t> boucané</a:t>
            </a:r>
            <a:r>
              <a:rPr lang="fr-FR" sz="1200" dirty="0" smtClean="0">
                <a:solidFill>
                  <a:srgbClr val="008000"/>
                </a:solidFill>
              </a:rPr>
              <a:t>. Les </a:t>
            </a:r>
            <a:r>
              <a:rPr lang="fr-FR" sz="1200" dirty="0">
                <a:solidFill>
                  <a:srgbClr val="008000"/>
                </a:solidFill>
              </a:rPr>
              <a:t>graines, qui sont toxiques crues, sont comestibles cuites quand elles sont grillées ou bouillies. Leur goût rappelle celui des châtaignes. Elles peuvent être mangées telles quelles ou incorporées à des plats traditionnels (rougails</a:t>
            </a:r>
            <a:r>
              <a:rPr lang="fr-FR" sz="1200" dirty="0" smtClean="0">
                <a:solidFill>
                  <a:srgbClr val="008000"/>
                </a:solidFill>
              </a:rPr>
              <a:t>). Le latex </a:t>
            </a:r>
            <a:r>
              <a:rPr lang="fr-FR" sz="1200" dirty="0">
                <a:solidFill>
                  <a:srgbClr val="008000"/>
                </a:solidFill>
              </a:rPr>
              <a:t>du jacquier, produit par toutes les parties de l'arbre, est particulièrement abondant et collant. Il circule dans de gros canaux laticifères</a:t>
            </a:r>
            <a:r>
              <a:rPr lang="fr-FR" sz="1200" dirty="0" smtClean="0">
                <a:solidFill>
                  <a:srgbClr val="008000"/>
                </a:solidFill>
              </a:rPr>
              <a:t>. La </a:t>
            </a:r>
            <a:r>
              <a:rPr lang="fr-FR" sz="1200" dirty="0">
                <a:solidFill>
                  <a:srgbClr val="008000"/>
                </a:solidFill>
              </a:rPr>
              <a:t>colle </a:t>
            </a:r>
            <a:r>
              <a:rPr lang="fr-FR" sz="1200" dirty="0" err="1">
                <a:solidFill>
                  <a:srgbClr val="008000"/>
                </a:solidFill>
              </a:rPr>
              <a:t>jacque</a:t>
            </a:r>
            <a:r>
              <a:rPr lang="fr-FR" sz="1200" dirty="0">
                <a:solidFill>
                  <a:srgbClr val="008000"/>
                </a:solidFill>
              </a:rPr>
              <a:t> était traditionnellement utilisée pour ses propriétés adhésives et pour piéger les oiseaux</a:t>
            </a:r>
            <a:r>
              <a:rPr lang="fr-FR" sz="1200" dirty="0" smtClean="0">
                <a:solidFill>
                  <a:srgbClr val="008000"/>
                </a:solidFill>
              </a:rPr>
              <a:t>. </a:t>
            </a:r>
            <a:r>
              <a:rPr lang="fr-FR" sz="1200" dirty="0">
                <a:solidFill>
                  <a:srgbClr val="008000"/>
                </a:solidFill>
              </a:rPr>
              <a:t>Le jacquier donne un bois dur de belle couleur jaune à grain fin. Ce bois est apprécié en ébénisterie, pour la confection de meubles, ou en marqueterie, en raison de sa coloration marquée. Il peut aussi être utilisé en construction. Le bois du jacquier est parfois utilisé pour la fabrication d’instruments de musique qui font partie des </a:t>
            </a:r>
            <a:r>
              <a:rPr lang="fr-FR" sz="1200" dirty="0">
                <a:solidFill>
                  <a:srgbClr val="008000"/>
                </a:solidFill>
                <a:hlinkClick r:id="rId18" tooltip="Gamelan"/>
              </a:rPr>
              <a:t>gamelans</a:t>
            </a:r>
            <a:r>
              <a:rPr lang="fr-FR" sz="1200" dirty="0" smtClean="0">
                <a:solidFill>
                  <a:srgbClr val="008000"/>
                </a:solidFill>
              </a:rPr>
              <a:t>. </a:t>
            </a:r>
            <a:r>
              <a:rPr lang="fr-FR" sz="1200" dirty="0">
                <a:solidFill>
                  <a:srgbClr val="008000"/>
                </a:solidFill>
              </a:rPr>
              <a:t>Variétés :</a:t>
            </a:r>
          </a:p>
          <a:p>
            <a:pPr marL="171450" indent="-171450">
              <a:buFont typeface="Arial" panose="020B0604020202020204" pitchFamily="34" charset="0"/>
              <a:buChar char="•"/>
            </a:pPr>
            <a:r>
              <a:rPr lang="fr-FR" sz="1200" b="1" dirty="0" err="1">
                <a:solidFill>
                  <a:srgbClr val="008000"/>
                </a:solidFill>
              </a:rPr>
              <a:t>jacque</a:t>
            </a:r>
            <a:r>
              <a:rPr lang="fr-FR" sz="1200" b="1" dirty="0">
                <a:solidFill>
                  <a:srgbClr val="008000"/>
                </a:solidFill>
              </a:rPr>
              <a:t> dur</a:t>
            </a:r>
            <a:r>
              <a:rPr lang="fr-FR" sz="1200" dirty="0">
                <a:solidFill>
                  <a:srgbClr val="008000"/>
                </a:solidFill>
              </a:rPr>
              <a:t> dont les fruits restent fermes à maturité,</a:t>
            </a:r>
          </a:p>
          <a:p>
            <a:pPr marL="171450" indent="-171450">
              <a:buFont typeface="Arial" panose="020B0604020202020204" pitchFamily="34" charset="0"/>
              <a:buChar char="•"/>
            </a:pPr>
            <a:r>
              <a:rPr lang="fr-FR" sz="1200" b="1" dirty="0" err="1">
                <a:solidFill>
                  <a:srgbClr val="008000"/>
                </a:solidFill>
              </a:rPr>
              <a:t>jacque</a:t>
            </a:r>
            <a:r>
              <a:rPr lang="fr-FR" sz="1200" b="1" dirty="0">
                <a:solidFill>
                  <a:srgbClr val="008000"/>
                </a:solidFill>
              </a:rPr>
              <a:t> </a:t>
            </a:r>
            <a:r>
              <a:rPr lang="fr-FR" sz="1200" b="1" dirty="0" err="1">
                <a:solidFill>
                  <a:srgbClr val="008000"/>
                </a:solidFill>
              </a:rPr>
              <a:t>sosso</a:t>
            </a:r>
            <a:r>
              <a:rPr lang="fr-FR" sz="1200" dirty="0">
                <a:solidFill>
                  <a:srgbClr val="008000"/>
                </a:solidFill>
              </a:rPr>
              <a:t> aux fruits à chair plus molle,</a:t>
            </a:r>
          </a:p>
          <a:p>
            <a:pPr marL="171450" indent="-171450">
              <a:buFont typeface="Arial" panose="020B0604020202020204" pitchFamily="34" charset="0"/>
              <a:buChar char="•"/>
            </a:pPr>
            <a:r>
              <a:rPr lang="fr-FR" sz="1200" b="1" dirty="0" err="1">
                <a:solidFill>
                  <a:srgbClr val="008000"/>
                </a:solidFill>
              </a:rPr>
              <a:t>jacque</a:t>
            </a:r>
            <a:r>
              <a:rPr lang="fr-FR" sz="1200" b="1" dirty="0">
                <a:solidFill>
                  <a:srgbClr val="008000"/>
                </a:solidFill>
              </a:rPr>
              <a:t> miel</a:t>
            </a:r>
            <a:r>
              <a:rPr lang="fr-FR" sz="1200" dirty="0">
                <a:solidFill>
                  <a:srgbClr val="008000"/>
                </a:solidFill>
              </a:rPr>
              <a:t> à jus très sucré</a:t>
            </a:r>
            <a:r>
              <a:rPr lang="fr-FR" sz="1200" dirty="0" smtClean="0">
                <a:solidFill>
                  <a:srgbClr val="008000"/>
                </a:solidFill>
              </a:rPr>
              <a:t>.</a:t>
            </a:r>
          </a:p>
          <a:p>
            <a:pPr algn="just"/>
            <a:r>
              <a:rPr lang="fr-FR" sz="1200" dirty="0" smtClean="0">
                <a:solidFill>
                  <a:srgbClr val="008000"/>
                </a:solidFill>
              </a:rPr>
              <a:t>Source </a:t>
            </a:r>
            <a:r>
              <a:rPr lang="fr-FR" sz="1200" dirty="0">
                <a:solidFill>
                  <a:srgbClr val="008000"/>
                </a:solidFill>
              </a:rPr>
              <a:t>: </a:t>
            </a:r>
            <a:r>
              <a:rPr lang="fr-FR" sz="1200" dirty="0">
                <a:solidFill>
                  <a:srgbClr val="008000"/>
                </a:solidFill>
                <a:hlinkClick r:id="rId19"/>
              </a:rPr>
              <a:t>https://</a:t>
            </a:r>
            <a:r>
              <a:rPr lang="fr-FR" sz="1200" dirty="0" smtClean="0">
                <a:solidFill>
                  <a:srgbClr val="008000"/>
                </a:solidFill>
                <a:hlinkClick r:id="rId19"/>
              </a:rPr>
              <a:t>fr.wikipedia.org/wiki/Jacquier</a:t>
            </a:r>
            <a:r>
              <a:rPr lang="fr-FR" sz="1200" dirty="0" smtClean="0">
                <a:solidFill>
                  <a:srgbClr val="008000"/>
                </a:solidFill>
              </a:rPr>
              <a:t> </a:t>
            </a:r>
            <a:endParaRPr lang="fr-FR" sz="1200" dirty="0">
              <a:solidFill>
                <a:srgbClr val="008000"/>
              </a:solidFill>
            </a:endParaRPr>
          </a:p>
        </p:txBody>
      </p:sp>
      <p:sp>
        <p:nvSpPr>
          <p:cNvPr id="11" name="Rectangle 10"/>
          <p:cNvSpPr/>
          <p:nvPr/>
        </p:nvSpPr>
        <p:spPr>
          <a:xfrm>
            <a:off x="6105519" y="6401630"/>
            <a:ext cx="1322798" cy="276999"/>
          </a:xfrm>
          <a:prstGeom prst="rect">
            <a:avLst/>
          </a:prstGeom>
        </p:spPr>
        <p:txBody>
          <a:bodyPr wrap="none">
            <a:spAutoFit/>
          </a:bodyPr>
          <a:lstStyle/>
          <a:p>
            <a:pPr algn="ctr"/>
            <a:r>
              <a:rPr lang="fr-FR" sz="1200" dirty="0">
                <a:solidFill>
                  <a:srgbClr val="008000"/>
                </a:solidFill>
                <a:latin typeface="Arial" panose="020B0604020202020204" pitchFamily="34" charset="0"/>
              </a:rPr>
              <a:t>Section d'un fruit</a:t>
            </a:r>
            <a:endParaRPr lang="fr-FR" sz="1200" dirty="0">
              <a:solidFill>
                <a:srgbClr val="008000"/>
              </a:solidFill>
            </a:endParaRPr>
          </a:p>
        </p:txBody>
      </p:sp>
      <p:pic>
        <p:nvPicPr>
          <p:cNvPr id="12" name="Image 1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873814" y="5184706"/>
            <a:ext cx="1786207" cy="1185392"/>
          </a:xfrm>
          <a:prstGeom prst="rect">
            <a:avLst/>
          </a:prstGeom>
        </p:spPr>
      </p:pic>
      <p:sp>
        <p:nvSpPr>
          <p:cNvPr id="13" name="Rectangle 15"/>
          <p:cNvSpPr>
            <a:spLocks noChangeArrowheads="1"/>
          </p:cNvSpPr>
          <p:nvPr/>
        </p:nvSpPr>
        <p:spPr bwMode="auto">
          <a:xfrm>
            <a:off x="7824132" y="11937"/>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0" b="1">
                <a:solidFill>
                  <a:srgbClr val="008000"/>
                </a:solidFill>
              </a:rPr>
              <a:t>U</a:t>
            </a:r>
          </a:p>
        </p:txBody>
      </p:sp>
      <p:pic>
        <p:nvPicPr>
          <p:cNvPr id="14" name="Picture 2" descr="fruitsLogo9_ss"/>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397356" y="129420"/>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medicament2_s"/>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07563" y="29951"/>
            <a:ext cx="437822" cy="483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image00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585750" y="143931"/>
            <a:ext cx="3429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253058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63468" y="120736"/>
            <a:ext cx="636696" cy="365125"/>
          </a:xfrm>
        </p:spPr>
        <p:txBody>
          <a:bodyPr/>
          <a:lstStyle/>
          <a:p>
            <a:fld id="{814B13E8-1059-4FEE-952E-0153852B3488}" type="slidenum">
              <a:rPr lang="fr-FR" smtClean="0"/>
              <a:t>83</a:t>
            </a:fld>
            <a:endParaRPr lang="fr-FR" dirty="0"/>
          </a:p>
        </p:txBody>
      </p:sp>
      <p:sp>
        <p:nvSpPr>
          <p:cNvPr id="4" name="ZoneTexte 3"/>
          <p:cNvSpPr txBox="1"/>
          <p:nvPr/>
        </p:nvSpPr>
        <p:spPr>
          <a:xfrm>
            <a:off x="4043941"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7" name="ZoneTexte 6"/>
          <p:cNvSpPr txBox="1"/>
          <p:nvPr/>
        </p:nvSpPr>
        <p:spPr>
          <a:xfrm>
            <a:off x="136529" y="943063"/>
            <a:ext cx="11801139" cy="2308324"/>
          </a:xfrm>
          <a:prstGeom prst="rect">
            <a:avLst/>
          </a:prstGeom>
          <a:noFill/>
        </p:spPr>
        <p:txBody>
          <a:bodyPr wrap="square" rtlCol="0">
            <a:spAutoFit/>
          </a:bodyPr>
          <a:lstStyle/>
          <a:p>
            <a:r>
              <a:rPr lang="fr-FR" dirty="0" smtClean="0">
                <a:solidFill>
                  <a:srgbClr val="008000"/>
                </a:solidFill>
              </a:rPr>
              <a:t>3.6. </a:t>
            </a:r>
            <a:r>
              <a:rPr lang="fr-FR" b="1" dirty="0" smtClean="0">
                <a:solidFill>
                  <a:srgbClr val="008000"/>
                </a:solidFill>
              </a:rPr>
              <a:t>Agrumes</a:t>
            </a:r>
            <a:r>
              <a:rPr lang="fr-FR" dirty="0" smtClean="0">
                <a:solidFill>
                  <a:srgbClr val="008000"/>
                </a:solidFill>
              </a:rPr>
              <a:t> </a:t>
            </a:r>
            <a:r>
              <a:rPr lang="fr-FR" dirty="0">
                <a:solidFill>
                  <a:srgbClr val="008000"/>
                </a:solidFill>
              </a:rPr>
              <a:t>(genre </a:t>
            </a:r>
            <a:r>
              <a:rPr lang="fr-FR" i="1" dirty="0" smtClean="0">
                <a:solidFill>
                  <a:srgbClr val="008000"/>
                </a:solidFill>
              </a:rPr>
              <a:t>Citrus </a:t>
            </a:r>
            <a:r>
              <a:rPr lang="fr-FR" i="1" dirty="0" err="1" smtClean="0">
                <a:solidFill>
                  <a:srgbClr val="008000"/>
                </a:solidFill>
              </a:rPr>
              <a:t>sp</a:t>
            </a:r>
            <a:r>
              <a:rPr lang="fr-FR" i="1" dirty="0" smtClean="0">
                <a:solidFill>
                  <a:srgbClr val="008000"/>
                </a:solidFill>
              </a:rPr>
              <a:t>.</a:t>
            </a:r>
            <a:r>
              <a:rPr lang="fr-FR" dirty="0" smtClean="0">
                <a:solidFill>
                  <a:srgbClr val="008000"/>
                </a:solidFill>
              </a:rPr>
              <a:t>), </a:t>
            </a:r>
            <a:r>
              <a:rPr lang="fr-FR" dirty="0">
                <a:solidFill>
                  <a:srgbClr val="008000"/>
                </a:solidFill>
              </a:rPr>
              <a:t>en anglais : citrus</a:t>
            </a:r>
          </a:p>
          <a:p>
            <a:pPr algn="just"/>
            <a:r>
              <a:rPr lang="fr-FR" dirty="0">
                <a:solidFill>
                  <a:srgbClr val="008000"/>
                </a:solidFill>
              </a:rPr>
              <a:t>Grand éventail d'arbustes et d'arbres persistants pouvant atteindre 10 m, </a:t>
            </a:r>
            <a:r>
              <a:rPr lang="fr-FR" dirty="0" smtClean="0">
                <a:solidFill>
                  <a:srgbClr val="008000"/>
                </a:solidFill>
              </a:rPr>
              <a:t>incluant </a:t>
            </a:r>
            <a:r>
              <a:rPr lang="fr-FR" dirty="0">
                <a:solidFill>
                  <a:srgbClr val="008000"/>
                </a:solidFill>
              </a:rPr>
              <a:t>citrons, citrons verts, kumquats, oranges, pamplemousse, mandarines [et cédrats]. Adapté aux </a:t>
            </a:r>
            <a:r>
              <a:rPr lang="fr-FR" b="1" dirty="0">
                <a:solidFill>
                  <a:srgbClr val="008000"/>
                </a:solidFill>
              </a:rPr>
              <a:t>régions sèches, chaudes et tempérées </a:t>
            </a:r>
            <a:r>
              <a:rPr lang="fr-FR" dirty="0">
                <a:solidFill>
                  <a:srgbClr val="008000"/>
                </a:solidFill>
              </a:rPr>
              <a:t>(Méditerranée) </a:t>
            </a:r>
            <a:r>
              <a:rPr lang="fr-FR" b="1" dirty="0">
                <a:solidFill>
                  <a:srgbClr val="008000"/>
                </a:solidFill>
              </a:rPr>
              <a:t>à tropicales</a:t>
            </a:r>
            <a:r>
              <a:rPr lang="fr-FR" dirty="0">
                <a:solidFill>
                  <a:srgbClr val="008000"/>
                </a:solidFill>
              </a:rPr>
              <a:t>. Dans des endroits moins adaptés des régions tempérées, placez-les à un </a:t>
            </a:r>
            <a:r>
              <a:rPr lang="fr-FR" b="1" dirty="0">
                <a:solidFill>
                  <a:srgbClr val="008000"/>
                </a:solidFill>
              </a:rPr>
              <a:t>endroit chaud et ensoleillé</a:t>
            </a:r>
            <a:r>
              <a:rPr lang="fr-FR" dirty="0">
                <a:solidFill>
                  <a:srgbClr val="008000"/>
                </a:solidFill>
              </a:rPr>
              <a:t>. Les arbres peuvent supporter un gel léger, </a:t>
            </a:r>
            <a:r>
              <a:rPr lang="fr-FR" dirty="0">
                <a:solidFill>
                  <a:srgbClr val="FF0000"/>
                </a:solidFill>
              </a:rPr>
              <a:t>mais un gel à -2° tue les fleurs et les jeunes fruits. Doit être abrité du vent.</a:t>
            </a:r>
          </a:p>
          <a:p>
            <a:pPr algn="just"/>
            <a:r>
              <a:rPr lang="fr-FR" u="sng" dirty="0">
                <a:solidFill>
                  <a:srgbClr val="008000"/>
                </a:solidFill>
              </a:rPr>
              <a:t>Usages</a:t>
            </a:r>
            <a:r>
              <a:rPr lang="fr-FR" dirty="0">
                <a:solidFill>
                  <a:srgbClr val="008000"/>
                </a:solidFill>
              </a:rPr>
              <a:t> : Fruits frais ou jus, </a:t>
            </a:r>
            <a:r>
              <a:rPr lang="fr-FR" dirty="0" smtClean="0">
                <a:solidFill>
                  <a:srgbClr val="008000"/>
                </a:solidFill>
              </a:rPr>
              <a:t>marmelade</a:t>
            </a:r>
            <a:r>
              <a:rPr lang="fr-FR" dirty="0">
                <a:solidFill>
                  <a:srgbClr val="008000"/>
                </a:solidFill>
              </a:rPr>
              <a:t>, concentrés en sirops ou liqueurs. Source importante de vitamine C, surtout si la peau blanche est aussi mangée. La pulpe est donnée au bétail. Les pelures sont une source d'huiles </a:t>
            </a:r>
            <a:r>
              <a:rPr lang="fr-FR" dirty="0" smtClean="0">
                <a:solidFill>
                  <a:srgbClr val="008000"/>
                </a:solidFill>
              </a:rPr>
              <a:t>essentielles </a:t>
            </a:r>
            <a:r>
              <a:rPr lang="fr-FR" dirty="0">
                <a:solidFill>
                  <a:srgbClr val="008000"/>
                </a:solidFill>
              </a:rPr>
              <a:t>utilisées en assaisonnement et en parfumerie ; source de pectine.</a:t>
            </a: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664" y="5237966"/>
            <a:ext cx="1851381" cy="1234254"/>
          </a:xfrm>
          <a:prstGeom prst="rect">
            <a:avLst/>
          </a:prstGeom>
        </p:spPr>
      </p:pic>
      <p:sp>
        <p:nvSpPr>
          <p:cNvPr id="9" name="Rectangle 8"/>
          <p:cNvSpPr/>
          <p:nvPr/>
        </p:nvSpPr>
        <p:spPr>
          <a:xfrm>
            <a:off x="564412" y="6501971"/>
            <a:ext cx="1365887" cy="276999"/>
          </a:xfrm>
          <a:prstGeom prst="rect">
            <a:avLst/>
          </a:prstGeom>
        </p:spPr>
        <p:txBody>
          <a:bodyPr wrap="none">
            <a:spAutoFit/>
          </a:bodyPr>
          <a:lstStyle/>
          <a:p>
            <a:pPr algn="ctr"/>
            <a:r>
              <a:rPr lang="fr-FR" sz="1200" dirty="0" smtClean="0">
                <a:solidFill>
                  <a:srgbClr val="008000"/>
                </a:solidFill>
              </a:rPr>
              <a:t>Citronnier / citrons</a:t>
            </a:r>
            <a:endParaRPr lang="fr-FR" sz="1200" dirty="0">
              <a:solidFill>
                <a:srgbClr val="008000"/>
              </a:solidFill>
            </a:endParaRP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855" y="3378936"/>
            <a:ext cx="2286000" cy="1714500"/>
          </a:xfrm>
          <a:prstGeom prst="rect">
            <a:avLst/>
          </a:prstGeom>
        </p:spPr>
      </p:pic>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8009" y="5237966"/>
            <a:ext cx="1745708" cy="1307596"/>
          </a:xfrm>
          <a:prstGeom prst="rect">
            <a:avLst/>
          </a:prstGeom>
        </p:spPr>
      </p:pic>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8009" y="3270203"/>
            <a:ext cx="1823233" cy="1823233"/>
          </a:xfrm>
          <a:prstGeom prst="rect">
            <a:avLst/>
          </a:prstGeom>
        </p:spPr>
      </p:pic>
      <p:sp>
        <p:nvSpPr>
          <p:cNvPr id="13" name="Rectangle 12"/>
          <p:cNvSpPr/>
          <p:nvPr/>
        </p:nvSpPr>
        <p:spPr>
          <a:xfrm>
            <a:off x="3133392" y="6545562"/>
            <a:ext cx="954941" cy="276999"/>
          </a:xfrm>
          <a:prstGeom prst="rect">
            <a:avLst/>
          </a:prstGeom>
        </p:spPr>
        <p:txBody>
          <a:bodyPr wrap="none">
            <a:spAutoFit/>
          </a:bodyPr>
          <a:lstStyle/>
          <a:p>
            <a:r>
              <a:rPr lang="fr-FR" sz="1200" dirty="0">
                <a:solidFill>
                  <a:srgbClr val="008000"/>
                </a:solidFill>
              </a:rPr>
              <a:t>citrons verts</a:t>
            </a:r>
            <a:endParaRPr lang="fr-FR" sz="1200" dirty="0"/>
          </a:p>
        </p:txBody>
      </p:sp>
      <p:sp>
        <p:nvSpPr>
          <p:cNvPr id="14" name="Rectangle 13"/>
          <p:cNvSpPr/>
          <p:nvPr/>
        </p:nvSpPr>
        <p:spPr>
          <a:xfrm>
            <a:off x="5468843" y="6529627"/>
            <a:ext cx="801694" cy="276999"/>
          </a:xfrm>
          <a:prstGeom prst="rect">
            <a:avLst/>
          </a:prstGeom>
        </p:spPr>
        <p:txBody>
          <a:bodyPr wrap="none">
            <a:spAutoFit/>
          </a:bodyPr>
          <a:lstStyle/>
          <a:p>
            <a:r>
              <a:rPr lang="fr-FR" sz="1200" dirty="0">
                <a:solidFill>
                  <a:srgbClr val="008000"/>
                </a:solidFill>
              </a:rPr>
              <a:t>kumquats</a:t>
            </a:r>
            <a:endParaRPr lang="fr-FR" sz="1200" dirty="0"/>
          </a:p>
        </p:txBody>
      </p:sp>
      <p:pic>
        <p:nvPicPr>
          <p:cNvPr id="15" name="Imag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2710" y="3270203"/>
            <a:ext cx="1984356" cy="1823233"/>
          </a:xfrm>
          <a:prstGeom prst="rect">
            <a:avLst/>
          </a:prstGeom>
        </p:spPr>
      </p:pic>
      <p:pic>
        <p:nvPicPr>
          <p:cNvPr id="16" name="Imag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5200" y="5067655"/>
            <a:ext cx="2172402" cy="1445635"/>
          </a:xfrm>
          <a:prstGeom prst="rect">
            <a:avLst/>
          </a:prstGeom>
        </p:spPr>
      </p:pic>
      <p:sp>
        <p:nvSpPr>
          <p:cNvPr id="17" name="Rectangle 16"/>
          <p:cNvSpPr/>
          <p:nvPr/>
        </p:nvSpPr>
        <p:spPr>
          <a:xfrm>
            <a:off x="7575664" y="6479094"/>
            <a:ext cx="1233799" cy="276999"/>
          </a:xfrm>
          <a:prstGeom prst="rect">
            <a:avLst/>
          </a:prstGeom>
        </p:spPr>
        <p:txBody>
          <a:bodyPr wrap="none">
            <a:spAutoFit/>
          </a:bodyPr>
          <a:lstStyle/>
          <a:p>
            <a:r>
              <a:rPr lang="fr-FR" sz="1200" dirty="0" smtClean="0">
                <a:solidFill>
                  <a:srgbClr val="008000"/>
                </a:solidFill>
              </a:rPr>
              <a:t>oranger / orange</a:t>
            </a:r>
            <a:endParaRPr lang="fr-FR" sz="1200" dirty="0"/>
          </a:p>
        </p:txBody>
      </p:sp>
      <p:pic>
        <p:nvPicPr>
          <p:cNvPr id="18" name="Imag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5348" y="4642355"/>
            <a:ext cx="2466975" cy="1847850"/>
          </a:xfrm>
          <a:prstGeom prst="rect">
            <a:avLst/>
          </a:prstGeom>
        </p:spPr>
      </p:pic>
      <p:pic>
        <p:nvPicPr>
          <p:cNvPr id="19" name="Imag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531" y="3019786"/>
            <a:ext cx="1816680" cy="1597425"/>
          </a:xfrm>
          <a:prstGeom prst="rect">
            <a:avLst/>
          </a:prstGeom>
        </p:spPr>
      </p:pic>
      <p:sp>
        <p:nvSpPr>
          <p:cNvPr id="20" name="Rectangle 19"/>
          <p:cNvSpPr/>
          <p:nvPr/>
        </p:nvSpPr>
        <p:spPr>
          <a:xfrm>
            <a:off x="10183464" y="6337136"/>
            <a:ext cx="1226618" cy="461665"/>
          </a:xfrm>
          <a:prstGeom prst="rect">
            <a:avLst/>
          </a:prstGeom>
        </p:spPr>
        <p:txBody>
          <a:bodyPr wrap="none">
            <a:spAutoFit/>
          </a:bodyPr>
          <a:lstStyle/>
          <a:p>
            <a:pPr algn="ctr"/>
            <a:r>
              <a:rPr lang="fr-FR" sz="1200" dirty="0" smtClean="0">
                <a:solidFill>
                  <a:srgbClr val="008000"/>
                </a:solidFill>
              </a:rPr>
              <a:t>pamplemoussier</a:t>
            </a:r>
          </a:p>
          <a:p>
            <a:pPr algn="ctr"/>
            <a:r>
              <a:rPr lang="fr-FR" sz="1200" dirty="0" smtClean="0">
                <a:solidFill>
                  <a:srgbClr val="008000"/>
                </a:solidFill>
              </a:rPr>
              <a:t>pamplemousse</a:t>
            </a:r>
            <a:endParaRPr lang="fr-FR" sz="1200" dirty="0"/>
          </a:p>
        </p:txBody>
      </p:sp>
      <p:pic>
        <p:nvPicPr>
          <p:cNvPr id="21" name="Imag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355" y="4492824"/>
            <a:ext cx="2628900" cy="1743075"/>
          </a:xfrm>
          <a:prstGeom prst="rect">
            <a:avLst/>
          </a:prstGeom>
        </p:spPr>
      </p:pic>
      <p:pic>
        <p:nvPicPr>
          <p:cNvPr id="22" name="Imag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35834" y="2871142"/>
            <a:ext cx="1521878" cy="1515114"/>
          </a:xfrm>
          <a:prstGeom prst="rect">
            <a:avLst/>
          </a:prstGeom>
        </p:spPr>
      </p:pic>
      <p:pic>
        <p:nvPicPr>
          <p:cNvPr id="24" name="Image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63822" y="80442"/>
            <a:ext cx="1627991" cy="1220993"/>
          </a:xfrm>
          <a:prstGeom prst="rect">
            <a:avLst/>
          </a:prstGeom>
        </p:spPr>
      </p:pic>
      <p:pic>
        <p:nvPicPr>
          <p:cNvPr id="25" name="Imag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50373" y="80442"/>
            <a:ext cx="1676400" cy="1114425"/>
          </a:xfrm>
          <a:prstGeom prst="rect">
            <a:avLst/>
          </a:prstGeom>
        </p:spPr>
      </p:pic>
      <p:sp>
        <p:nvSpPr>
          <p:cNvPr id="26" name="Rectangle 25"/>
          <p:cNvSpPr/>
          <p:nvPr/>
        </p:nvSpPr>
        <p:spPr>
          <a:xfrm>
            <a:off x="8307887" y="1033680"/>
            <a:ext cx="1851789" cy="276999"/>
          </a:xfrm>
          <a:prstGeom prst="rect">
            <a:avLst/>
          </a:prstGeom>
        </p:spPr>
        <p:txBody>
          <a:bodyPr wrap="none">
            <a:spAutoFit/>
          </a:bodyPr>
          <a:lstStyle/>
          <a:p>
            <a:pPr algn="ctr"/>
            <a:r>
              <a:rPr lang="fr-FR" sz="1200" dirty="0" smtClean="0">
                <a:solidFill>
                  <a:srgbClr val="008000"/>
                </a:solidFill>
              </a:rPr>
              <a:t>Mandarinier Mandarine </a:t>
            </a:r>
            <a:r>
              <a:rPr lang="fr-FR" sz="1200" dirty="0">
                <a:solidFill>
                  <a:srgbClr val="008000"/>
                </a:solidFill>
                <a:latin typeface="Calibri" panose="020F0502020204030204" pitchFamily="34" charset="0"/>
              </a:rPr>
              <a:t>↑</a:t>
            </a:r>
            <a:endParaRPr lang="fr-FR" sz="1200" dirty="0"/>
          </a:p>
        </p:txBody>
      </p:sp>
      <p:sp>
        <p:nvSpPr>
          <p:cNvPr id="27" name="Rectangle 26"/>
          <p:cNvSpPr/>
          <p:nvPr/>
        </p:nvSpPr>
        <p:spPr>
          <a:xfrm>
            <a:off x="107444" y="550824"/>
            <a:ext cx="3166334" cy="369332"/>
          </a:xfrm>
          <a:prstGeom prst="rect">
            <a:avLst/>
          </a:prstGeom>
        </p:spPr>
        <p:txBody>
          <a:bodyPr wrap="square">
            <a:spAutoFit/>
          </a:bodyPr>
          <a:lstStyle/>
          <a:p>
            <a:r>
              <a:rPr lang="fr-FR" dirty="0">
                <a:solidFill>
                  <a:srgbClr val="008000"/>
                </a:solidFill>
              </a:rPr>
              <a:t>3. </a:t>
            </a:r>
            <a:r>
              <a:rPr lang="fr-FR" b="1" dirty="0">
                <a:solidFill>
                  <a:srgbClr val="008000"/>
                </a:solidFill>
              </a:rPr>
              <a:t>Arbres fruitiers </a:t>
            </a:r>
            <a:r>
              <a:rPr lang="fr-FR" b="1" dirty="0" smtClean="0">
                <a:solidFill>
                  <a:srgbClr val="008000"/>
                </a:solidFill>
              </a:rPr>
              <a:t> (suite)</a:t>
            </a:r>
            <a:endParaRPr lang="fr-FR" dirty="0">
              <a:solidFill>
                <a:srgbClr val="008000"/>
              </a:solidFill>
            </a:endParaRPr>
          </a:p>
        </p:txBody>
      </p:sp>
      <p:sp>
        <p:nvSpPr>
          <p:cNvPr id="28" name="Rectangle 15"/>
          <p:cNvSpPr>
            <a:spLocks noChangeArrowheads="1"/>
          </p:cNvSpPr>
          <p:nvPr/>
        </p:nvSpPr>
        <p:spPr bwMode="auto">
          <a:xfrm>
            <a:off x="7693210" y="47727"/>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0" b="1" dirty="0">
                <a:solidFill>
                  <a:srgbClr val="008000"/>
                </a:solidFill>
              </a:rPr>
              <a:t>U</a:t>
            </a:r>
          </a:p>
        </p:txBody>
      </p:sp>
      <p:pic>
        <p:nvPicPr>
          <p:cNvPr id="29" name="Picture 2" descr="fruitsLogo9_s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45975" y="120736"/>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 descr="medicament2_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98069" y="20976"/>
            <a:ext cx="437822" cy="483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 descr="fourrage2_ss"/>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72679" y="110985"/>
            <a:ext cx="333375" cy="403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2234718" y="125001"/>
            <a:ext cx="255198" cy="369332"/>
          </a:xfrm>
          <a:prstGeom prst="rect">
            <a:avLst/>
          </a:prstGeom>
          <a:noFill/>
        </p:spPr>
        <p:txBody>
          <a:bodyPr wrap="none" rtlCol="0">
            <a:spAutoFit/>
          </a:bodyPr>
          <a:lstStyle/>
          <a:p>
            <a:r>
              <a:rPr lang="fr-FR" dirty="0" smtClean="0">
                <a:solidFill>
                  <a:srgbClr val="008000"/>
                </a:solidFill>
              </a:rPr>
              <a:t>(</a:t>
            </a:r>
            <a:endParaRPr lang="fr-FR" dirty="0">
              <a:solidFill>
                <a:srgbClr val="008000"/>
              </a:solidFill>
            </a:endParaRPr>
          </a:p>
        </p:txBody>
      </p:sp>
      <p:sp>
        <p:nvSpPr>
          <p:cNvPr id="32" name="ZoneTexte 31"/>
          <p:cNvSpPr txBox="1"/>
          <p:nvPr/>
        </p:nvSpPr>
        <p:spPr>
          <a:xfrm>
            <a:off x="2780432" y="158523"/>
            <a:ext cx="255198" cy="369332"/>
          </a:xfrm>
          <a:prstGeom prst="rect">
            <a:avLst/>
          </a:prstGeom>
          <a:noFill/>
        </p:spPr>
        <p:txBody>
          <a:bodyPr wrap="none" rtlCol="0">
            <a:spAutoFit/>
          </a:bodyPr>
          <a:lstStyle/>
          <a:p>
            <a:r>
              <a:rPr lang="fr-FR" dirty="0">
                <a:solidFill>
                  <a:srgbClr val="008000"/>
                </a:solidFill>
              </a:rPr>
              <a:t>)</a:t>
            </a:r>
          </a:p>
        </p:txBody>
      </p:sp>
    </p:spTree>
    <p:extLst>
      <p:ext uri="{BB962C8B-B14F-4D97-AF65-F5344CB8AC3E}">
        <p14:creationId xmlns:p14="http://schemas.microsoft.com/office/powerpoint/2010/main" val="34726491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333931" y="140034"/>
            <a:ext cx="595489" cy="343253"/>
          </a:xfrm>
        </p:spPr>
        <p:txBody>
          <a:bodyPr/>
          <a:lstStyle/>
          <a:p>
            <a:fld id="{814B13E8-1059-4FEE-952E-0153852B3488}" type="slidenum">
              <a:rPr lang="fr-FR" smtClean="0"/>
              <a:t>84</a:t>
            </a:fld>
            <a:endParaRPr lang="fr-FR" dirty="0"/>
          </a:p>
        </p:txBody>
      </p:sp>
      <p:sp>
        <p:nvSpPr>
          <p:cNvPr id="4" name="ZoneTexte 3"/>
          <p:cNvSpPr txBox="1"/>
          <p:nvPr/>
        </p:nvSpPr>
        <p:spPr>
          <a:xfrm>
            <a:off x="4043941"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6" name="Rectangle 5"/>
          <p:cNvSpPr/>
          <p:nvPr/>
        </p:nvSpPr>
        <p:spPr>
          <a:xfrm>
            <a:off x="143435" y="987693"/>
            <a:ext cx="3900506" cy="369332"/>
          </a:xfrm>
          <a:prstGeom prst="rect">
            <a:avLst/>
          </a:prstGeom>
        </p:spPr>
        <p:txBody>
          <a:bodyPr wrap="square">
            <a:spAutoFit/>
          </a:bodyPr>
          <a:lstStyle/>
          <a:p>
            <a:r>
              <a:rPr lang="fr-FR" dirty="0" smtClean="0">
                <a:solidFill>
                  <a:srgbClr val="008000"/>
                </a:solidFill>
              </a:rPr>
              <a:t>3.3</a:t>
            </a:r>
            <a:r>
              <a:rPr lang="fr-FR" dirty="0">
                <a:solidFill>
                  <a:srgbClr val="008000"/>
                </a:solidFill>
              </a:rPr>
              <a:t>) </a:t>
            </a:r>
            <a:r>
              <a:rPr lang="fr-FR" b="1" dirty="0" smtClean="0">
                <a:solidFill>
                  <a:srgbClr val="008000"/>
                </a:solidFill>
              </a:rPr>
              <a:t>Agrume</a:t>
            </a:r>
            <a:r>
              <a:rPr lang="fr-FR" dirty="0" smtClean="0">
                <a:solidFill>
                  <a:srgbClr val="008000"/>
                </a:solidFill>
              </a:rPr>
              <a:t> (</a:t>
            </a:r>
            <a:r>
              <a:rPr lang="fr-FR" i="1" dirty="0" smtClean="0">
                <a:solidFill>
                  <a:srgbClr val="008000"/>
                </a:solidFill>
              </a:rPr>
              <a:t>Citrus</a:t>
            </a:r>
            <a:r>
              <a:rPr lang="fr-FR" dirty="0" smtClean="0">
                <a:solidFill>
                  <a:srgbClr val="008000"/>
                </a:solidFill>
              </a:rPr>
              <a:t>) </a:t>
            </a:r>
            <a:r>
              <a:rPr lang="fr-FR" dirty="0">
                <a:solidFill>
                  <a:srgbClr val="008000"/>
                </a:solidFill>
              </a:rPr>
              <a:t>(</a:t>
            </a:r>
            <a:r>
              <a:rPr lang="fr-FR" i="1" dirty="0" err="1">
                <a:solidFill>
                  <a:srgbClr val="008000"/>
                </a:solidFill>
              </a:rPr>
              <a:t>Rutaceae</a:t>
            </a:r>
            <a:r>
              <a:rPr lang="fr-FR" dirty="0" smtClean="0">
                <a:solidFill>
                  <a:srgbClr val="008000"/>
                </a:solidFill>
              </a:rPr>
              <a:t>) (suite)</a:t>
            </a:r>
            <a:endParaRPr lang="fr-FR" dirty="0">
              <a:solidFill>
                <a:srgbClr val="008000"/>
              </a:solidFill>
            </a:endParaRPr>
          </a:p>
        </p:txBody>
      </p:sp>
      <p:sp>
        <p:nvSpPr>
          <p:cNvPr id="5" name="ZoneTexte 4"/>
          <p:cNvSpPr txBox="1"/>
          <p:nvPr/>
        </p:nvSpPr>
        <p:spPr>
          <a:xfrm>
            <a:off x="9162497" y="3997468"/>
            <a:ext cx="2760681" cy="276999"/>
          </a:xfrm>
          <a:prstGeom prst="rect">
            <a:avLst/>
          </a:prstGeom>
          <a:noFill/>
        </p:spPr>
        <p:txBody>
          <a:bodyPr wrap="square" rtlCol="0">
            <a:spAutoFit/>
          </a:bodyPr>
          <a:lstStyle/>
          <a:p>
            <a:pPr algn="ctr"/>
            <a:r>
              <a:rPr lang="fr-FR" sz="1200" dirty="0" smtClean="0">
                <a:solidFill>
                  <a:srgbClr val="008000"/>
                </a:solidFill>
              </a:rPr>
              <a:t>© Photo génération </a:t>
            </a:r>
            <a:r>
              <a:rPr lang="fr-FR" sz="1200" dirty="0" err="1" smtClean="0">
                <a:solidFill>
                  <a:srgbClr val="008000"/>
                </a:solidFill>
              </a:rPr>
              <a:t>masoala</a:t>
            </a:r>
            <a:r>
              <a:rPr lang="fr-FR" sz="1200" dirty="0" smtClean="0">
                <a:solidFill>
                  <a:srgbClr val="008000"/>
                </a:solidFill>
              </a:rPr>
              <a:t>.</a:t>
            </a:r>
            <a:endParaRPr lang="fr-FR" sz="1200" dirty="0">
              <a:solidFill>
                <a:srgbClr val="008000"/>
              </a:solidFill>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4088" y="102381"/>
            <a:ext cx="2857500" cy="3810000"/>
          </a:xfrm>
          <a:prstGeom prst="rect">
            <a:avLst/>
          </a:prstGeom>
        </p:spPr>
      </p:pic>
      <p:sp>
        <p:nvSpPr>
          <p:cNvPr id="7" name="Rectangle 6"/>
          <p:cNvSpPr/>
          <p:nvPr/>
        </p:nvSpPr>
        <p:spPr>
          <a:xfrm>
            <a:off x="107444" y="550824"/>
            <a:ext cx="3166334" cy="369332"/>
          </a:xfrm>
          <a:prstGeom prst="rect">
            <a:avLst/>
          </a:prstGeom>
        </p:spPr>
        <p:txBody>
          <a:bodyPr wrap="square">
            <a:spAutoFit/>
          </a:bodyPr>
          <a:lstStyle/>
          <a:p>
            <a:r>
              <a:rPr lang="fr-FR" dirty="0">
                <a:solidFill>
                  <a:srgbClr val="008000"/>
                </a:solidFill>
              </a:rPr>
              <a:t>3. </a:t>
            </a:r>
            <a:r>
              <a:rPr lang="fr-FR" b="1" dirty="0">
                <a:solidFill>
                  <a:srgbClr val="008000"/>
                </a:solidFill>
              </a:rPr>
              <a:t>Arbres fruitiers </a:t>
            </a:r>
            <a:r>
              <a:rPr lang="fr-FR" b="1" dirty="0" smtClean="0">
                <a:solidFill>
                  <a:srgbClr val="008000"/>
                </a:solidFill>
              </a:rPr>
              <a:t> (suite)</a:t>
            </a:r>
            <a:endParaRPr lang="fr-FR" dirty="0">
              <a:solidFill>
                <a:srgbClr val="008000"/>
              </a:solidFill>
            </a:endParaRPr>
          </a:p>
        </p:txBody>
      </p:sp>
      <p:sp>
        <p:nvSpPr>
          <p:cNvPr id="8" name="ZoneTexte 7"/>
          <p:cNvSpPr txBox="1"/>
          <p:nvPr/>
        </p:nvSpPr>
        <p:spPr>
          <a:xfrm>
            <a:off x="248355" y="1357025"/>
            <a:ext cx="8832345" cy="2123658"/>
          </a:xfrm>
          <a:prstGeom prst="rect">
            <a:avLst/>
          </a:prstGeom>
          <a:noFill/>
        </p:spPr>
        <p:txBody>
          <a:bodyPr wrap="square" rtlCol="0">
            <a:spAutoFit/>
          </a:bodyPr>
          <a:lstStyle/>
          <a:p>
            <a:pPr algn="just"/>
            <a:r>
              <a:rPr lang="fr-FR" dirty="0">
                <a:solidFill>
                  <a:srgbClr val="008000"/>
                </a:solidFill>
              </a:rPr>
              <a:t>Les </a:t>
            </a:r>
            <a:r>
              <a:rPr lang="fr-FR" b="1" dirty="0">
                <a:solidFill>
                  <a:srgbClr val="008000"/>
                </a:solidFill>
              </a:rPr>
              <a:t>agrumes</a:t>
            </a:r>
            <a:r>
              <a:rPr lang="fr-FR" dirty="0">
                <a:solidFill>
                  <a:srgbClr val="008000"/>
                </a:solidFill>
              </a:rPr>
              <a:t> (nom masculin, de l'italien </a:t>
            </a:r>
            <a:r>
              <a:rPr lang="fr-FR" i="1" dirty="0" err="1">
                <a:solidFill>
                  <a:srgbClr val="008000"/>
                </a:solidFill>
              </a:rPr>
              <a:t>agrumi</a:t>
            </a:r>
            <a:r>
              <a:rPr lang="fr-FR" dirty="0">
                <a:solidFill>
                  <a:srgbClr val="008000"/>
                </a:solidFill>
              </a:rPr>
              <a:t>, de l'ancien français « </a:t>
            </a:r>
            <a:r>
              <a:rPr lang="fr-FR" dirty="0" err="1">
                <a:solidFill>
                  <a:srgbClr val="008000"/>
                </a:solidFill>
              </a:rPr>
              <a:t>aigruns</a:t>
            </a:r>
            <a:r>
              <a:rPr lang="fr-FR" dirty="0">
                <a:solidFill>
                  <a:srgbClr val="008000"/>
                </a:solidFill>
              </a:rPr>
              <a:t> » signifiant « fruits aigres » ) sont les </a:t>
            </a:r>
            <a:r>
              <a:rPr lang="fr-FR" dirty="0">
                <a:solidFill>
                  <a:srgbClr val="008000"/>
                </a:solidFill>
                <a:hlinkClick r:id="rId3" tooltip="Fruit (botanique)"/>
              </a:rPr>
              <a:t>fruits</a:t>
            </a:r>
            <a:r>
              <a:rPr lang="fr-FR" dirty="0">
                <a:solidFill>
                  <a:srgbClr val="008000"/>
                </a:solidFill>
              </a:rPr>
              <a:t> des végétaux des </a:t>
            </a:r>
            <a:r>
              <a:rPr lang="fr-FR" dirty="0" smtClean="0">
                <a:solidFill>
                  <a:srgbClr val="008000"/>
                </a:solidFill>
              </a:rPr>
              <a:t>genres </a:t>
            </a:r>
            <a:r>
              <a:rPr lang="fr-FR" i="1" dirty="0" smtClean="0">
                <a:solidFill>
                  <a:srgbClr val="008000"/>
                </a:solidFill>
                <a:hlinkClick r:id="rId4" tooltip="Citrus"/>
              </a:rPr>
              <a:t>Citrus</a:t>
            </a:r>
            <a:r>
              <a:rPr lang="fr-FR" dirty="0">
                <a:solidFill>
                  <a:srgbClr val="008000"/>
                </a:solidFill>
              </a:rPr>
              <a:t>, </a:t>
            </a:r>
            <a:r>
              <a:rPr lang="fr-FR" i="1" dirty="0" err="1">
                <a:solidFill>
                  <a:srgbClr val="008000"/>
                </a:solidFill>
                <a:hlinkClick r:id="rId5" tooltip="Kumquat"/>
              </a:rPr>
              <a:t>Fortunella</a:t>
            </a:r>
            <a:r>
              <a:rPr lang="fr-FR" dirty="0">
                <a:solidFill>
                  <a:srgbClr val="008000"/>
                </a:solidFill>
              </a:rPr>
              <a:t>, </a:t>
            </a:r>
            <a:r>
              <a:rPr lang="fr-FR" i="1" dirty="0" err="1" smtClean="0">
                <a:solidFill>
                  <a:srgbClr val="008000"/>
                </a:solidFill>
                <a:hlinkClick r:id="rId6" tooltip="Microcitrus"/>
              </a:rPr>
              <a:t>Microcitrus</a:t>
            </a:r>
            <a:r>
              <a:rPr lang="fr-FR" dirty="0">
                <a:solidFill>
                  <a:srgbClr val="008000"/>
                </a:solidFill>
              </a:rPr>
              <a:t>, </a:t>
            </a:r>
            <a:endParaRPr lang="fr-FR" dirty="0" smtClean="0">
              <a:solidFill>
                <a:srgbClr val="008000"/>
              </a:solidFill>
            </a:endParaRPr>
          </a:p>
          <a:p>
            <a:pPr algn="just"/>
            <a:r>
              <a:rPr lang="fr-FR" i="1" dirty="0" err="1" smtClean="0">
                <a:solidFill>
                  <a:srgbClr val="008000"/>
                </a:solidFill>
                <a:hlinkClick r:id="rId7" tooltip="Eremocitrus glauca"/>
              </a:rPr>
              <a:t>Eremocitrus</a:t>
            </a:r>
            <a:r>
              <a:rPr lang="fr-FR" dirty="0">
                <a:solidFill>
                  <a:srgbClr val="008000"/>
                </a:solidFill>
              </a:rPr>
              <a:t> et </a:t>
            </a:r>
            <a:r>
              <a:rPr lang="fr-FR" i="1" dirty="0" err="1">
                <a:solidFill>
                  <a:srgbClr val="008000"/>
                </a:solidFill>
                <a:hlinkClick r:id="rId8" tooltip="Citronnier épineux"/>
              </a:rPr>
              <a:t>Poncirus</a:t>
            </a:r>
            <a:r>
              <a:rPr lang="fr-FR" dirty="0">
                <a:solidFill>
                  <a:srgbClr val="008000"/>
                </a:solidFill>
              </a:rPr>
              <a:t> (famille des </a:t>
            </a:r>
            <a:r>
              <a:rPr lang="fr-FR" i="1" dirty="0" err="1">
                <a:solidFill>
                  <a:srgbClr val="008000"/>
                </a:solidFill>
                <a:hlinkClick r:id="rId9" tooltip="Rutaceae"/>
              </a:rPr>
              <a:t>Rutaceae</a:t>
            </a:r>
            <a:r>
              <a:rPr lang="fr-FR" dirty="0">
                <a:solidFill>
                  <a:srgbClr val="008000"/>
                </a:solidFill>
              </a:rPr>
              <a:t>), parmi lesquels on trouve les </a:t>
            </a:r>
            <a:r>
              <a:rPr lang="fr-FR" dirty="0">
                <a:solidFill>
                  <a:srgbClr val="008000"/>
                </a:solidFill>
                <a:hlinkClick r:id="rId10" tooltip="Citron"/>
              </a:rPr>
              <a:t>citrons</a:t>
            </a:r>
            <a:r>
              <a:rPr lang="fr-FR" dirty="0">
                <a:solidFill>
                  <a:srgbClr val="008000"/>
                </a:solidFill>
              </a:rPr>
              <a:t>, les </a:t>
            </a:r>
            <a:r>
              <a:rPr lang="fr-FR" dirty="0">
                <a:solidFill>
                  <a:srgbClr val="008000"/>
                </a:solidFill>
                <a:hlinkClick r:id="rId11" tooltip="Clémentine"/>
              </a:rPr>
              <a:t>clémentines</a:t>
            </a:r>
            <a:r>
              <a:rPr lang="fr-FR" dirty="0">
                <a:solidFill>
                  <a:srgbClr val="008000"/>
                </a:solidFill>
              </a:rPr>
              <a:t> (en réalité un hybride de deux espèces : la </a:t>
            </a:r>
            <a:r>
              <a:rPr lang="fr-FR" dirty="0">
                <a:solidFill>
                  <a:srgbClr val="008000"/>
                </a:solidFill>
                <a:hlinkClick r:id="rId12" tooltip="Mandarine"/>
              </a:rPr>
              <a:t>mandarine</a:t>
            </a:r>
            <a:r>
              <a:rPr lang="fr-FR" dirty="0">
                <a:solidFill>
                  <a:srgbClr val="008000"/>
                </a:solidFill>
              </a:rPr>
              <a:t> et l'</a:t>
            </a:r>
            <a:r>
              <a:rPr lang="fr-FR" dirty="0">
                <a:solidFill>
                  <a:srgbClr val="008000"/>
                </a:solidFill>
                <a:hlinkClick r:id="rId13" tooltip="Oranger"/>
              </a:rPr>
              <a:t>orange douce</a:t>
            </a:r>
            <a:r>
              <a:rPr lang="fr-FR" dirty="0">
                <a:solidFill>
                  <a:srgbClr val="008000"/>
                </a:solidFill>
              </a:rPr>
              <a:t>), les </a:t>
            </a:r>
            <a:r>
              <a:rPr lang="fr-FR" dirty="0">
                <a:solidFill>
                  <a:srgbClr val="008000"/>
                </a:solidFill>
                <a:hlinkClick r:id="rId5" tooltip="Kumquat"/>
              </a:rPr>
              <a:t>kumquats</a:t>
            </a:r>
            <a:r>
              <a:rPr lang="fr-FR" dirty="0">
                <a:solidFill>
                  <a:srgbClr val="008000"/>
                </a:solidFill>
              </a:rPr>
              <a:t>, les </a:t>
            </a:r>
            <a:r>
              <a:rPr lang="fr-FR" dirty="0">
                <a:solidFill>
                  <a:srgbClr val="008000"/>
                </a:solidFill>
                <a:hlinkClick r:id="rId14" tooltip="Bergamote"/>
              </a:rPr>
              <a:t>bergamotes</a:t>
            </a:r>
            <a:r>
              <a:rPr lang="fr-FR" dirty="0">
                <a:solidFill>
                  <a:srgbClr val="008000"/>
                </a:solidFill>
              </a:rPr>
              <a:t>, les </a:t>
            </a:r>
            <a:r>
              <a:rPr lang="fr-FR" dirty="0">
                <a:solidFill>
                  <a:srgbClr val="008000"/>
                </a:solidFill>
                <a:hlinkClick r:id="rId15" tooltip="Lime (fruit)"/>
              </a:rPr>
              <a:t>limes</a:t>
            </a:r>
            <a:r>
              <a:rPr lang="fr-FR" dirty="0">
                <a:solidFill>
                  <a:srgbClr val="008000"/>
                </a:solidFill>
              </a:rPr>
              <a:t>, les </a:t>
            </a:r>
            <a:r>
              <a:rPr lang="fr-FR" dirty="0">
                <a:solidFill>
                  <a:srgbClr val="008000"/>
                </a:solidFill>
                <a:hlinkClick r:id="rId16" tooltip="Limette"/>
              </a:rPr>
              <a:t>limettes</a:t>
            </a:r>
            <a:r>
              <a:rPr lang="fr-FR" dirty="0">
                <a:solidFill>
                  <a:srgbClr val="008000"/>
                </a:solidFill>
              </a:rPr>
              <a:t>, les </a:t>
            </a:r>
            <a:r>
              <a:rPr lang="fr-FR" dirty="0">
                <a:solidFill>
                  <a:srgbClr val="008000"/>
                </a:solidFill>
                <a:hlinkClick r:id="rId12" tooltip="Mandarine"/>
              </a:rPr>
              <a:t>mandarines</a:t>
            </a:r>
            <a:r>
              <a:rPr lang="fr-FR" dirty="0">
                <a:solidFill>
                  <a:srgbClr val="008000"/>
                </a:solidFill>
              </a:rPr>
              <a:t>, les </a:t>
            </a:r>
            <a:r>
              <a:rPr lang="fr-FR" dirty="0">
                <a:solidFill>
                  <a:srgbClr val="008000"/>
                </a:solidFill>
                <a:hlinkClick r:id="rId17" tooltip="Orange (fruit)"/>
              </a:rPr>
              <a:t>oranges</a:t>
            </a:r>
            <a:r>
              <a:rPr lang="fr-FR" dirty="0">
                <a:solidFill>
                  <a:srgbClr val="008000"/>
                </a:solidFill>
              </a:rPr>
              <a:t>, </a:t>
            </a:r>
            <a:r>
              <a:rPr lang="fr-FR" dirty="0" err="1">
                <a:solidFill>
                  <a:srgbClr val="008000"/>
                </a:solidFill>
              </a:rPr>
              <a:t>les</a:t>
            </a:r>
            <a:r>
              <a:rPr lang="fr-FR" dirty="0" err="1">
                <a:solidFill>
                  <a:srgbClr val="008000"/>
                </a:solidFill>
                <a:hlinkClick r:id="rId18" tooltip="Pamplemousse et pomélo"/>
              </a:rPr>
              <a:t>pamplemousses</a:t>
            </a:r>
            <a:r>
              <a:rPr lang="fr-FR" dirty="0">
                <a:solidFill>
                  <a:srgbClr val="008000"/>
                </a:solidFill>
              </a:rPr>
              <a:t>, les </a:t>
            </a:r>
            <a:r>
              <a:rPr lang="fr-FR" dirty="0">
                <a:solidFill>
                  <a:srgbClr val="008000"/>
                </a:solidFill>
                <a:hlinkClick r:id="rId18" tooltip="Pamplemousse et pomélo"/>
              </a:rPr>
              <a:t>pomelos</a:t>
            </a:r>
            <a:r>
              <a:rPr lang="fr-FR" dirty="0">
                <a:solidFill>
                  <a:srgbClr val="008000"/>
                </a:solidFill>
              </a:rPr>
              <a:t>, les </a:t>
            </a:r>
            <a:r>
              <a:rPr lang="fr-FR" dirty="0">
                <a:solidFill>
                  <a:srgbClr val="008000"/>
                </a:solidFill>
                <a:hlinkClick r:id="rId19" tooltip="Tangerine"/>
              </a:rPr>
              <a:t>tangerines</a:t>
            </a:r>
            <a:r>
              <a:rPr lang="fr-FR" dirty="0">
                <a:solidFill>
                  <a:srgbClr val="008000"/>
                </a:solidFill>
              </a:rPr>
              <a:t>, les </a:t>
            </a:r>
            <a:r>
              <a:rPr lang="fr-FR" dirty="0" err="1">
                <a:solidFill>
                  <a:srgbClr val="008000"/>
                </a:solidFill>
                <a:hlinkClick r:id="rId20" tooltip="Combava"/>
              </a:rPr>
              <a:t>combavas</a:t>
            </a:r>
            <a:r>
              <a:rPr lang="fr-FR" dirty="0">
                <a:solidFill>
                  <a:srgbClr val="008000"/>
                </a:solidFill>
              </a:rPr>
              <a:t>, les </a:t>
            </a:r>
            <a:r>
              <a:rPr lang="fr-FR" dirty="0" err="1">
                <a:solidFill>
                  <a:srgbClr val="008000"/>
                </a:solidFill>
                <a:hlinkClick r:id="rId21" tooltip="Yuzu"/>
              </a:rPr>
              <a:t>yuzus</a:t>
            </a:r>
            <a:r>
              <a:rPr lang="fr-FR" dirty="0">
                <a:solidFill>
                  <a:srgbClr val="008000"/>
                </a:solidFill>
              </a:rPr>
              <a:t> et les </a:t>
            </a:r>
            <a:r>
              <a:rPr lang="fr-FR" dirty="0">
                <a:solidFill>
                  <a:srgbClr val="008000"/>
                </a:solidFill>
                <a:hlinkClick r:id="rId22" tooltip="Cédrat"/>
              </a:rPr>
              <a:t>cédrats</a:t>
            </a:r>
            <a:r>
              <a:rPr lang="fr-FR" dirty="0">
                <a:solidFill>
                  <a:srgbClr val="008000"/>
                </a:solidFill>
              </a:rPr>
              <a:t>. </a:t>
            </a:r>
            <a:endParaRPr lang="fr-FR" dirty="0" smtClean="0">
              <a:solidFill>
                <a:srgbClr val="008000"/>
              </a:solidFill>
            </a:endParaRPr>
          </a:p>
          <a:p>
            <a:pPr algn="just"/>
            <a:r>
              <a:rPr lang="fr-FR" sz="1200" dirty="0" smtClean="0">
                <a:solidFill>
                  <a:srgbClr val="008000"/>
                </a:solidFill>
              </a:rPr>
              <a:t>Une </a:t>
            </a:r>
            <a:r>
              <a:rPr lang="fr-FR" sz="1200" dirty="0">
                <a:solidFill>
                  <a:srgbClr val="008000"/>
                </a:solidFill>
              </a:rPr>
              <a:t>des particularités des agrumes est de se détacher en quartiers</a:t>
            </a:r>
            <a:r>
              <a:rPr lang="fr-FR" sz="1200" dirty="0" smtClean="0">
                <a:solidFill>
                  <a:srgbClr val="008000"/>
                </a:solidFill>
              </a:rPr>
              <a:t>.</a:t>
            </a:r>
          </a:p>
          <a:p>
            <a:pPr algn="just"/>
            <a:r>
              <a:rPr lang="fr-FR" sz="1200" dirty="0">
                <a:solidFill>
                  <a:srgbClr val="008000"/>
                </a:solidFill>
              </a:rPr>
              <a:t>Source : </a:t>
            </a:r>
            <a:r>
              <a:rPr lang="fr-FR" sz="1200" dirty="0">
                <a:solidFill>
                  <a:srgbClr val="008000"/>
                </a:solidFill>
                <a:hlinkClick r:id="rId23"/>
              </a:rPr>
              <a:t>https://</a:t>
            </a:r>
            <a:r>
              <a:rPr lang="fr-FR" sz="1200" dirty="0" smtClean="0">
                <a:solidFill>
                  <a:srgbClr val="008000"/>
                </a:solidFill>
                <a:hlinkClick r:id="rId23"/>
              </a:rPr>
              <a:t>fr.wikipedia.org/wiki/Agrume</a:t>
            </a:r>
            <a:r>
              <a:rPr lang="fr-FR" sz="1200" dirty="0" smtClean="0">
                <a:solidFill>
                  <a:srgbClr val="008000"/>
                </a:solidFill>
              </a:rPr>
              <a:t> </a:t>
            </a:r>
            <a:endParaRPr lang="fr-FR" dirty="0">
              <a:solidFill>
                <a:srgbClr val="008000"/>
              </a:solidFill>
            </a:endParaRPr>
          </a:p>
        </p:txBody>
      </p:sp>
      <p:sp>
        <p:nvSpPr>
          <p:cNvPr id="9" name="Rectangle 8"/>
          <p:cNvSpPr/>
          <p:nvPr/>
        </p:nvSpPr>
        <p:spPr>
          <a:xfrm>
            <a:off x="248356" y="4821765"/>
            <a:ext cx="2065309" cy="461665"/>
          </a:xfrm>
          <a:prstGeom prst="rect">
            <a:avLst/>
          </a:prstGeom>
        </p:spPr>
        <p:txBody>
          <a:bodyPr wrap="none">
            <a:spAutoFit/>
          </a:bodyPr>
          <a:lstStyle/>
          <a:p>
            <a:pPr algn="ctr"/>
            <a:r>
              <a:rPr lang="fr-FR" sz="1200" dirty="0" smtClean="0">
                <a:solidFill>
                  <a:srgbClr val="008000"/>
                </a:solidFill>
              </a:rPr>
              <a:t>Agrumes aux Halles d'Avignon</a:t>
            </a:r>
          </a:p>
          <a:p>
            <a:pPr algn="ctr"/>
            <a:r>
              <a:rPr lang="fr-FR" sz="1200" dirty="0" smtClean="0">
                <a:solidFill>
                  <a:srgbClr val="008000"/>
                </a:solidFill>
              </a:rPr>
              <a:t>(citrons et oranges)</a:t>
            </a:r>
            <a:endParaRPr lang="fr-FR" sz="1200" dirty="0">
              <a:solidFill>
                <a:srgbClr val="008000"/>
              </a:solidFill>
            </a:endParaRPr>
          </a:p>
        </p:txBody>
      </p:sp>
      <p:pic>
        <p:nvPicPr>
          <p:cNvPr id="10" name="Image 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64093" y="3542585"/>
            <a:ext cx="1989537" cy="1293199"/>
          </a:xfrm>
          <a:prstGeom prst="rect">
            <a:avLst/>
          </a:prstGeom>
        </p:spPr>
      </p:pic>
      <p:pic>
        <p:nvPicPr>
          <p:cNvPr id="11" name="Image 10"/>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80259" y="5283430"/>
            <a:ext cx="1777304" cy="1171405"/>
          </a:xfrm>
          <a:prstGeom prst="rect">
            <a:avLst/>
          </a:prstGeom>
        </p:spPr>
      </p:pic>
      <p:sp>
        <p:nvSpPr>
          <p:cNvPr id="12" name="ZoneTexte 11"/>
          <p:cNvSpPr txBox="1"/>
          <p:nvPr/>
        </p:nvSpPr>
        <p:spPr>
          <a:xfrm>
            <a:off x="147718" y="6413172"/>
            <a:ext cx="2196951" cy="461665"/>
          </a:xfrm>
          <a:prstGeom prst="rect">
            <a:avLst/>
          </a:prstGeom>
          <a:noFill/>
        </p:spPr>
        <p:txBody>
          <a:bodyPr wrap="square" rtlCol="0">
            <a:spAutoFit/>
          </a:bodyPr>
          <a:lstStyle/>
          <a:p>
            <a:pPr algn="ctr"/>
            <a:r>
              <a:rPr lang="fr-FR" sz="1200" dirty="0">
                <a:solidFill>
                  <a:srgbClr val="008000"/>
                </a:solidFill>
              </a:rPr>
              <a:t>Photo de tranches d'agrumes en section transversale</a:t>
            </a:r>
          </a:p>
        </p:txBody>
      </p:sp>
      <p:pic>
        <p:nvPicPr>
          <p:cNvPr id="13" name="Image 12"/>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162497" y="4438286"/>
            <a:ext cx="2619375" cy="1752600"/>
          </a:xfrm>
          <a:prstGeom prst="rect">
            <a:avLst/>
          </a:prstGeom>
        </p:spPr>
      </p:pic>
      <p:pic>
        <p:nvPicPr>
          <p:cNvPr id="14" name="Image 13"/>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500614" y="5040457"/>
            <a:ext cx="2228850" cy="1657350"/>
          </a:xfrm>
          <a:prstGeom prst="rect">
            <a:avLst/>
          </a:prstGeom>
        </p:spPr>
      </p:pic>
      <p:pic>
        <p:nvPicPr>
          <p:cNvPr id="15" name="Image 14"/>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108901" y="3175278"/>
            <a:ext cx="2971800" cy="3543300"/>
          </a:xfrm>
          <a:prstGeom prst="rect">
            <a:avLst/>
          </a:prstGeom>
        </p:spPr>
      </p:pic>
      <p:pic>
        <p:nvPicPr>
          <p:cNvPr id="16" name="Image 15"/>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262489" y="3261002"/>
            <a:ext cx="2705100" cy="1685925"/>
          </a:xfrm>
          <a:prstGeom prst="rect">
            <a:avLst/>
          </a:prstGeom>
        </p:spPr>
      </p:pic>
      <p:sp>
        <p:nvSpPr>
          <p:cNvPr id="17" name="Rectangle 15"/>
          <p:cNvSpPr>
            <a:spLocks noChangeArrowheads="1"/>
          </p:cNvSpPr>
          <p:nvPr/>
        </p:nvSpPr>
        <p:spPr bwMode="auto">
          <a:xfrm>
            <a:off x="8198480" y="86941"/>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0" b="1">
                <a:solidFill>
                  <a:srgbClr val="008000"/>
                </a:solidFill>
              </a:rPr>
              <a:t>U</a:t>
            </a:r>
          </a:p>
        </p:txBody>
      </p:sp>
      <p:pic>
        <p:nvPicPr>
          <p:cNvPr id="18" name="Picture 2" descr="fruitsLogo9_ss"/>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645975" y="120736"/>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descr="fourrage2_ss"/>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272679" y="110985"/>
            <a:ext cx="333375" cy="403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medicament2_s"/>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398069" y="20976"/>
            <a:ext cx="437822" cy="483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ZoneTexte 21"/>
          <p:cNvSpPr txBox="1"/>
          <p:nvPr/>
        </p:nvSpPr>
        <p:spPr>
          <a:xfrm>
            <a:off x="2234718" y="125001"/>
            <a:ext cx="255198" cy="369332"/>
          </a:xfrm>
          <a:prstGeom prst="rect">
            <a:avLst/>
          </a:prstGeom>
          <a:noFill/>
        </p:spPr>
        <p:txBody>
          <a:bodyPr wrap="none" rtlCol="0">
            <a:spAutoFit/>
          </a:bodyPr>
          <a:lstStyle/>
          <a:p>
            <a:r>
              <a:rPr lang="fr-FR" dirty="0" smtClean="0">
                <a:solidFill>
                  <a:srgbClr val="008000"/>
                </a:solidFill>
              </a:rPr>
              <a:t>(</a:t>
            </a:r>
            <a:endParaRPr lang="fr-FR" dirty="0">
              <a:solidFill>
                <a:srgbClr val="008000"/>
              </a:solidFill>
            </a:endParaRPr>
          </a:p>
        </p:txBody>
      </p:sp>
      <p:sp>
        <p:nvSpPr>
          <p:cNvPr id="23" name="ZoneTexte 22"/>
          <p:cNvSpPr txBox="1"/>
          <p:nvPr/>
        </p:nvSpPr>
        <p:spPr>
          <a:xfrm>
            <a:off x="2780432" y="158523"/>
            <a:ext cx="255198" cy="369332"/>
          </a:xfrm>
          <a:prstGeom prst="rect">
            <a:avLst/>
          </a:prstGeom>
          <a:noFill/>
        </p:spPr>
        <p:txBody>
          <a:bodyPr wrap="none" rtlCol="0">
            <a:spAutoFit/>
          </a:bodyPr>
          <a:lstStyle/>
          <a:p>
            <a:r>
              <a:rPr lang="fr-FR" dirty="0">
                <a:solidFill>
                  <a:srgbClr val="008000"/>
                </a:solidFill>
              </a:rPr>
              <a:t>)</a:t>
            </a:r>
          </a:p>
        </p:txBody>
      </p:sp>
    </p:spTree>
    <p:extLst>
      <p:ext uri="{BB962C8B-B14F-4D97-AF65-F5344CB8AC3E}">
        <p14:creationId xmlns:p14="http://schemas.microsoft.com/office/powerpoint/2010/main" val="180045619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54194" y="179179"/>
            <a:ext cx="655984" cy="369333"/>
          </a:xfrm>
        </p:spPr>
        <p:txBody>
          <a:bodyPr/>
          <a:lstStyle/>
          <a:p>
            <a:fld id="{814B13E8-1059-4FEE-952E-0153852B3488}" type="slidenum">
              <a:rPr lang="fr-FR" smtClean="0"/>
              <a:t>85</a:t>
            </a:fld>
            <a:endParaRPr lang="fr-FR" dirty="0"/>
          </a:p>
        </p:txBody>
      </p:sp>
      <p:sp>
        <p:nvSpPr>
          <p:cNvPr id="4" name="ZoneTexte 3"/>
          <p:cNvSpPr txBox="1"/>
          <p:nvPr/>
        </p:nvSpPr>
        <p:spPr>
          <a:xfrm>
            <a:off x="4043941"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6" name="Rectangle 5"/>
          <p:cNvSpPr/>
          <p:nvPr/>
        </p:nvSpPr>
        <p:spPr>
          <a:xfrm>
            <a:off x="154194" y="915741"/>
            <a:ext cx="4801628" cy="369332"/>
          </a:xfrm>
          <a:prstGeom prst="rect">
            <a:avLst/>
          </a:prstGeom>
        </p:spPr>
        <p:txBody>
          <a:bodyPr wrap="square">
            <a:spAutoFit/>
          </a:bodyPr>
          <a:lstStyle/>
          <a:p>
            <a:r>
              <a:rPr lang="fr-FR" dirty="0" smtClean="0">
                <a:solidFill>
                  <a:srgbClr val="008000"/>
                </a:solidFill>
              </a:rPr>
              <a:t>3.4</a:t>
            </a:r>
            <a:r>
              <a:rPr lang="fr-FR" dirty="0">
                <a:solidFill>
                  <a:srgbClr val="008000"/>
                </a:solidFill>
              </a:rPr>
              <a:t>) </a:t>
            </a:r>
            <a:r>
              <a:rPr lang="fr-FR" b="1" dirty="0" smtClean="0">
                <a:solidFill>
                  <a:srgbClr val="008000"/>
                </a:solidFill>
              </a:rPr>
              <a:t>Caféier</a:t>
            </a:r>
            <a:r>
              <a:rPr lang="fr-FR" dirty="0" smtClean="0">
                <a:solidFill>
                  <a:srgbClr val="008000"/>
                </a:solidFill>
              </a:rPr>
              <a:t> (</a:t>
            </a:r>
            <a:r>
              <a:rPr lang="fr-FR" i="1" dirty="0" err="1">
                <a:solidFill>
                  <a:srgbClr val="008000"/>
                </a:solidFill>
              </a:rPr>
              <a:t>Coffea</a:t>
            </a:r>
            <a:r>
              <a:rPr lang="fr-FR" i="1" dirty="0">
                <a:solidFill>
                  <a:srgbClr val="008000"/>
                </a:solidFill>
              </a:rPr>
              <a:t> </a:t>
            </a:r>
            <a:r>
              <a:rPr lang="fr-FR" i="1" dirty="0" err="1" smtClean="0">
                <a:solidFill>
                  <a:srgbClr val="008000"/>
                </a:solidFill>
              </a:rPr>
              <a:t>canephora</a:t>
            </a:r>
            <a:r>
              <a:rPr lang="fr-FR" dirty="0" smtClean="0">
                <a:solidFill>
                  <a:srgbClr val="008000"/>
                </a:solidFill>
              </a:rPr>
              <a:t>) </a:t>
            </a:r>
            <a:r>
              <a:rPr lang="fr-FR" dirty="0">
                <a:solidFill>
                  <a:srgbClr val="008000"/>
                </a:solidFill>
              </a:rPr>
              <a:t>(</a:t>
            </a:r>
            <a:r>
              <a:rPr lang="fr-FR" i="1" dirty="0" err="1">
                <a:solidFill>
                  <a:srgbClr val="008000"/>
                </a:solidFill>
              </a:rPr>
              <a:t>Rubiaceae</a:t>
            </a:r>
            <a:r>
              <a:rPr lang="fr-FR" dirty="0" smtClean="0">
                <a:solidFill>
                  <a:srgbClr val="008000"/>
                </a:solidFill>
              </a:rPr>
              <a:t>)</a:t>
            </a:r>
            <a:endParaRPr lang="fr-FR" dirty="0">
              <a:solidFill>
                <a:srgbClr val="008000"/>
              </a:solidFill>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0946" y="76312"/>
            <a:ext cx="2428875" cy="1885950"/>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6177" y="4958321"/>
            <a:ext cx="2209800" cy="1647825"/>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8769" y="4848644"/>
            <a:ext cx="2466975" cy="1847850"/>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9495" y="4858309"/>
            <a:ext cx="2466975" cy="1847850"/>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52846" y="4893272"/>
            <a:ext cx="2466975" cy="1847850"/>
          </a:xfrm>
          <a:prstGeom prst="rect">
            <a:avLst/>
          </a:prstGeom>
        </p:spPr>
      </p:pic>
      <p:sp>
        <p:nvSpPr>
          <p:cNvPr id="11" name="Rectangle 10"/>
          <p:cNvSpPr/>
          <p:nvPr/>
        </p:nvSpPr>
        <p:spPr>
          <a:xfrm>
            <a:off x="154194" y="550616"/>
            <a:ext cx="3166334" cy="369332"/>
          </a:xfrm>
          <a:prstGeom prst="rect">
            <a:avLst/>
          </a:prstGeom>
        </p:spPr>
        <p:txBody>
          <a:bodyPr wrap="square">
            <a:spAutoFit/>
          </a:bodyPr>
          <a:lstStyle/>
          <a:p>
            <a:r>
              <a:rPr lang="fr-FR" dirty="0">
                <a:solidFill>
                  <a:srgbClr val="008000"/>
                </a:solidFill>
              </a:rPr>
              <a:t>3. </a:t>
            </a:r>
            <a:r>
              <a:rPr lang="fr-FR" b="1" dirty="0">
                <a:solidFill>
                  <a:srgbClr val="008000"/>
                </a:solidFill>
              </a:rPr>
              <a:t>Arbres fruitiers </a:t>
            </a:r>
            <a:r>
              <a:rPr lang="fr-FR" b="1" dirty="0" smtClean="0">
                <a:solidFill>
                  <a:srgbClr val="008000"/>
                </a:solidFill>
              </a:rPr>
              <a:t> (suite)</a:t>
            </a:r>
            <a:endParaRPr lang="fr-FR" dirty="0">
              <a:solidFill>
                <a:srgbClr val="008000"/>
              </a:solidFill>
            </a:endParaRPr>
          </a:p>
        </p:txBody>
      </p:sp>
      <p:sp>
        <p:nvSpPr>
          <p:cNvPr id="5" name="ZoneTexte 4"/>
          <p:cNvSpPr txBox="1"/>
          <p:nvPr/>
        </p:nvSpPr>
        <p:spPr>
          <a:xfrm>
            <a:off x="259644" y="1365956"/>
            <a:ext cx="9156826" cy="2862322"/>
          </a:xfrm>
          <a:prstGeom prst="rect">
            <a:avLst/>
          </a:prstGeom>
          <a:noFill/>
        </p:spPr>
        <p:txBody>
          <a:bodyPr wrap="square" rtlCol="0">
            <a:spAutoFit/>
          </a:bodyPr>
          <a:lstStyle/>
          <a:p>
            <a:pPr algn="just"/>
            <a:r>
              <a:rPr lang="fr-FR" dirty="0" smtClean="0">
                <a:solidFill>
                  <a:srgbClr val="008000"/>
                </a:solidFill>
              </a:rPr>
              <a:t>Le </a:t>
            </a:r>
            <a:r>
              <a:rPr lang="fr-FR" dirty="0">
                <a:solidFill>
                  <a:srgbClr val="008000"/>
                </a:solidFill>
              </a:rPr>
              <a:t>« robusta » (</a:t>
            </a:r>
            <a:r>
              <a:rPr lang="fr-FR" i="1" dirty="0" err="1">
                <a:solidFill>
                  <a:srgbClr val="008000"/>
                </a:solidFill>
              </a:rPr>
              <a:t>Coffea</a:t>
            </a:r>
            <a:r>
              <a:rPr lang="fr-FR" i="1" dirty="0">
                <a:solidFill>
                  <a:srgbClr val="008000"/>
                </a:solidFill>
              </a:rPr>
              <a:t> </a:t>
            </a:r>
            <a:r>
              <a:rPr lang="fr-FR" i="1" dirty="0" err="1">
                <a:solidFill>
                  <a:srgbClr val="008000"/>
                </a:solidFill>
              </a:rPr>
              <a:t>canephora</a:t>
            </a:r>
            <a:r>
              <a:rPr lang="fr-FR" dirty="0">
                <a:solidFill>
                  <a:srgbClr val="008000"/>
                </a:solidFill>
              </a:rPr>
              <a:t>) est </a:t>
            </a:r>
            <a:r>
              <a:rPr lang="fr-FR" dirty="0" smtClean="0">
                <a:solidFill>
                  <a:srgbClr val="008000"/>
                </a:solidFill>
              </a:rPr>
              <a:t>originaire des </a:t>
            </a:r>
            <a:r>
              <a:rPr lang="fr-FR" dirty="0">
                <a:solidFill>
                  <a:srgbClr val="008000"/>
                </a:solidFill>
              </a:rPr>
              <a:t>forêts d'altitude en Ethiopie</a:t>
            </a:r>
            <a:r>
              <a:rPr lang="fr-FR" dirty="0" smtClean="0">
                <a:solidFill>
                  <a:srgbClr val="008000"/>
                </a:solidFill>
              </a:rPr>
              <a:t>, en Afrique </a:t>
            </a:r>
            <a:r>
              <a:rPr lang="fr-FR" dirty="0">
                <a:solidFill>
                  <a:srgbClr val="008000"/>
                </a:solidFill>
              </a:rPr>
              <a:t>où il existe à l'état spontané de l'Ouganda à la Guinée. Il nécessite moins d'entretien que le </a:t>
            </a:r>
            <a:r>
              <a:rPr lang="fr-FR" i="1" dirty="0" err="1">
                <a:solidFill>
                  <a:srgbClr val="008000"/>
                </a:solidFill>
                <a:hlinkClick r:id="rId7" tooltip="Coffea arabica"/>
              </a:rPr>
              <a:t>Coffea</a:t>
            </a:r>
            <a:r>
              <a:rPr lang="fr-FR" i="1" dirty="0">
                <a:solidFill>
                  <a:srgbClr val="008000"/>
                </a:solidFill>
                <a:hlinkClick r:id="rId7" tooltip="Coffea arabica"/>
              </a:rPr>
              <a:t> arabica</a:t>
            </a:r>
            <a:r>
              <a:rPr lang="fr-FR" dirty="0">
                <a:solidFill>
                  <a:srgbClr val="008000"/>
                </a:solidFill>
              </a:rPr>
              <a:t> et est donc moins cher à produire. </a:t>
            </a:r>
            <a:r>
              <a:rPr lang="fr-FR" dirty="0" smtClean="0">
                <a:solidFill>
                  <a:srgbClr val="008000"/>
                </a:solidFill>
              </a:rPr>
              <a:t>En </a:t>
            </a:r>
            <a:r>
              <a:rPr lang="fr-FR" dirty="0">
                <a:solidFill>
                  <a:srgbClr val="008000"/>
                </a:solidFill>
              </a:rPr>
              <a:t>France, les robustas représentent environ 30 % des importations de café vert en </a:t>
            </a:r>
            <a:r>
              <a:rPr lang="fr-FR" dirty="0" smtClean="0">
                <a:solidFill>
                  <a:srgbClr val="008000"/>
                </a:solidFill>
              </a:rPr>
              <a:t>2008.</a:t>
            </a:r>
          </a:p>
          <a:p>
            <a:pPr algn="just"/>
            <a:r>
              <a:rPr lang="fr-FR" dirty="0" smtClean="0">
                <a:solidFill>
                  <a:srgbClr val="008000"/>
                </a:solidFill>
              </a:rPr>
              <a:t>Les grains </a:t>
            </a:r>
            <a:r>
              <a:rPr lang="fr-FR" dirty="0">
                <a:solidFill>
                  <a:srgbClr val="008000"/>
                </a:solidFill>
              </a:rPr>
              <a:t>de robusta torréfiés produisent un café fort, corsé avec une saveur terreuse distinctif, mais généralement avec plus d'amertume que l'arabica en raison de sa </a:t>
            </a:r>
            <a:r>
              <a:rPr lang="fr-FR" dirty="0" err="1">
                <a:solidFill>
                  <a:srgbClr val="008000"/>
                </a:solidFill>
                <a:hlinkClick r:id="rId8" tooltip="Pyrazine"/>
              </a:rPr>
              <a:t>pyrazine</a:t>
            </a:r>
            <a:r>
              <a:rPr lang="fr-FR" dirty="0">
                <a:solidFill>
                  <a:srgbClr val="008000"/>
                </a:solidFill>
              </a:rPr>
              <a:t> contenu</a:t>
            </a:r>
            <a:r>
              <a:rPr lang="fr-FR" dirty="0" smtClean="0">
                <a:solidFill>
                  <a:srgbClr val="008000"/>
                </a:solidFill>
              </a:rPr>
              <a:t>.</a:t>
            </a:r>
            <a:endParaRPr lang="fr-FR" sz="1200" dirty="0" smtClean="0">
              <a:solidFill>
                <a:srgbClr val="008000"/>
              </a:solidFill>
            </a:endParaRPr>
          </a:p>
          <a:p>
            <a:pPr algn="just"/>
            <a:r>
              <a:rPr lang="fr-FR" sz="1200" dirty="0" smtClean="0">
                <a:solidFill>
                  <a:srgbClr val="008000"/>
                </a:solidFill>
              </a:rPr>
              <a:t>Il dispose </a:t>
            </a:r>
            <a:r>
              <a:rPr lang="fr-FR" sz="1200" dirty="0">
                <a:solidFill>
                  <a:srgbClr val="008000"/>
                </a:solidFill>
              </a:rPr>
              <a:t>d'un système de racines peu profondes et se développe comme un arbre ou un arbuste robuste à environ 10 mètres. Elle fleurit de façon irrégulière, prenant environ 10-11 mois pour les cerises mûrir, la production de haricots de forme ovale. L'usine de robusta a un rendement de culture supérieure à celle de </a:t>
            </a:r>
            <a:r>
              <a:rPr lang="fr-FR" sz="1200" i="1" dirty="0">
                <a:solidFill>
                  <a:srgbClr val="008000"/>
                </a:solidFill>
              </a:rPr>
              <a:t>C. arabica, et contient plus </a:t>
            </a:r>
            <a:r>
              <a:rPr lang="fr-FR" sz="1200" dirty="0">
                <a:solidFill>
                  <a:srgbClr val="008000"/>
                </a:solidFill>
                <a:hlinkClick r:id="rId9" tooltip="Caféine"/>
              </a:rPr>
              <a:t>de caféine</a:t>
            </a:r>
            <a:r>
              <a:rPr lang="fr-FR" sz="1200" dirty="0">
                <a:solidFill>
                  <a:srgbClr val="008000"/>
                </a:solidFill>
              </a:rPr>
              <a:t> - 2,7% comparativement à 1,5% de l'arabica. </a:t>
            </a:r>
            <a:r>
              <a:rPr lang="fr-FR" sz="1200" baseline="30000" dirty="0">
                <a:solidFill>
                  <a:srgbClr val="008000"/>
                </a:solidFill>
                <a:hlinkClick r:id="rId10"/>
              </a:rPr>
              <a:t>[2]</a:t>
            </a:r>
            <a:r>
              <a:rPr lang="fr-FR" sz="1200" dirty="0">
                <a:solidFill>
                  <a:srgbClr val="008000"/>
                </a:solidFill>
              </a:rPr>
              <a:t> Comme il est moins sensible aux parasites et aux maladies, </a:t>
            </a:r>
            <a:r>
              <a:rPr lang="fr-FR" sz="1200" baseline="30000" dirty="0">
                <a:solidFill>
                  <a:srgbClr val="008000"/>
                </a:solidFill>
                <a:hlinkClick r:id="rId11"/>
              </a:rPr>
              <a:t>[3]</a:t>
            </a:r>
            <a:r>
              <a:rPr lang="fr-FR" sz="1200" dirty="0">
                <a:solidFill>
                  <a:srgbClr val="008000"/>
                </a:solidFill>
              </a:rPr>
              <a:t> robusta a besoin de beaucoup moins d'herbicide et de pesticide que l'arabica.</a:t>
            </a:r>
            <a:endParaRPr lang="fr-FR" sz="1200" dirty="0" smtClean="0">
              <a:solidFill>
                <a:srgbClr val="008000"/>
              </a:solidFill>
            </a:endParaRPr>
          </a:p>
          <a:p>
            <a:r>
              <a:rPr lang="fr-FR" sz="1200" dirty="0" smtClean="0">
                <a:solidFill>
                  <a:srgbClr val="008000"/>
                </a:solidFill>
              </a:rPr>
              <a:t>Sources </a:t>
            </a:r>
            <a:r>
              <a:rPr lang="fr-FR" sz="1200" dirty="0">
                <a:solidFill>
                  <a:srgbClr val="008000"/>
                </a:solidFill>
              </a:rPr>
              <a:t>: a) </a:t>
            </a:r>
            <a:r>
              <a:rPr lang="fr-FR" sz="1200" dirty="0">
                <a:solidFill>
                  <a:srgbClr val="008000"/>
                </a:solidFill>
                <a:hlinkClick r:id="rId12"/>
              </a:rPr>
              <a:t>https://</a:t>
            </a:r>
            <a:r>
              <a:rPr lang="fr-FR" sz="1200" dirty="0" smtClean="0">
                <a:solidFill>
                  <a:srgbClr val="008000"/>
                </a:solidFill>
                <a:hlinkClick r:id="rId12"/>
              </a:rPr>
              <a:t>en.wikipedia.org/wiki/Robusta_coffee</a:t>
            </a:r>
            <a:r>
              <a:rPr lang="fr-FR" sz="1200" dirty="0" smtClean="0">
                <a:solidFill>
                  <a:srgbClr val="008000"/>
                </a:solidFill>
              </a:rPr>
              <a:t>, b) </a:t>
            </a:r>
            <a:r>
              <a:rPr lang="fr-FR" sz="1200" dirty="0">
                <a:solidFill>
                  <a:srgbClr val="008000"/>
                </a:solidFill>
                <a:hlinkClick r:id="rId13"/>
              </a:rPr>
              <a:t>https://</a:t>
            </a:r>
            <a:r>
              <a:rPr lang="fr-FR" sz="1200" dirty="0" smtClean="0">
                <a:solidFill>
                  <a:srgbClr val="008000"/>
                </a:solidFill>
                <a:hlinkClick r:id="rId13"/>
              </a:rPr>
              <a:t>fr.wikipedia.org/wiki/Coffea_canephora</a:t>
            </a:r>
            <a:r>
              <a:rPr lang="fr-FR" sz="1200" dirty="0">
                <a:solidFill>
                  <a:srgbClr val="008000"/>
                </a:solidFill>
              </a:rPr>
              <a:t>, c) </a:t>
            </a:r>
            <a:r>
              <a:rPr lang="fr-FR" sz="1200" dirty="0">
                <a:solidFill>
                  <a:srgbClr val="008000"/>
                </a:solidFill>
                <a:hlinkClick r:id="rId14"/>
              </a:rPr>
              <a:t>https://</a:t>
            </a:r>
            <a:r>
              <a:rPr lang="fr-FR" sz="1200" dirty="0" smtClean="0">
                <a:solidFill>
                  <a:srgbClr val="008000"/>
                </a:solidFill>
                <a:hlinkClick r:id="rId14"/>
              </a:rPr>
              <a:t>en.wikipedia.org/wiki/Coffea_canephora</a:t>
            </a:r>
            <a:r>
              <a:rPr lang="fr-FR" sz="1200" dirty="0" smtClean="0">
                <a:solidFill>
                  <a:srgbClr val="008000"/>
                </a:solidFill>
              </a:rPr>
              <a:t> </a:t>
            </a:r>
            <a:endParaRPr lang="fr-FR" dirty="0">
              <a:solidFill>
                <a:srgbClr val="008000"/>
              </a:solidFill>
            </a:endParaRPr>
          </a:p>
        </p:txBody>
      </p:sp>
      <p:sp>
        <p:nvSpPr>
          <p:cNvPr id="12" name="Rectangle 15"/>
          <p:cNvSpPr>
            <a:spLocks noChangeArrowheads="1"/>
          </p:cNvSpPr>
          <p:nvPr/>
        </p:nvSpPr>
        <p:spPr bwMode="auto">
          <a:xfrm>
            <a:off x="8537810" y="51635"/>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0" b="1">
                <a:solidFill>
                  <a:srgbClr val="008000"/>
                </a:solidFill>
              </a:rPr>
              <a:t>U</a:t>
            </a:r>
          </a:p>
        </p:txBody>
      </p:sp>
      <p:pic>
        <p:nvPicPr>
          <p:cNvPr id="13" name="Picture 2" descr="fruitsLogo9_s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45975" y="120736"/>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342974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45213" y="94516"/>
            <a:ext cx="535312" cy="358947"/>
          </a:xfrm>
        </p:spPr>
        <p:txBody>
          <a:bodyPr/>
          <a:lstStyle/>
          <a:p>
            <a:fld id="{814B13E8-1059-4FEE-952E-0153852B3488}" type="slidenum">
              <a:rPr lang="fr-FR" smtClean="0"/>
              <a:t>86</a:t>
            </a:fld>
            <a:endParaRPr lang="fr-FR" dirty="0"/>
          </a:p>
        </p:txBody>
      </p:sp>
      <p:sp>
        <p:nvSpPr>
          <p:cNvPr id="4" name="ZoneTexte 3"/>
          <p:cNvSpPr txBox="1"/>
          <p:nvPr/>
        </p:nvSpPr>
        <p:spPr>
          <a:xfrm>
            <a:off x="4043941"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6" name="Rectangle 5"/>
          <p:cNvSpPr/>
          <p:nvPr/>
        </p:nvSpPr>
        <p:spPr>
          <a:xfrm>
            <a:off x="145213" y="881310"/>
            <a:ext cx="5499231" cy="383045"/>
          </a:xfrm>
          <a:prstGeom prst="rect">
            <a:avLst/>
          </a:prstGeom>
        </p:spPr>
        <p:txBody>
          <a:bodyPr wrap="square">
            <a:spAutoFit/>
          </a:bodyPr>
          <a:lstStyle/>
          <a:p>
            <a:r>
              <a:rPr lang="fr-FR" dirty="0" smtClean="0">
                <a:solidFill>
                  <a:srgbClr val="008000"/>
                </a:solidFill>
              </a:rPr>
              <a:t>3.5</a:t>
            </a:r>
            <a:r>
              <a:rPr lang="fr-FR" dirty="0">
                <a:solidFill>
                  <a:srgbClr val="008000"/>
                </a:solidFill>
              </a:rPr>
              <a:t>) </a:t>
            </a:r>
            <a:r>
              <a:rPr lang="fr-FR" b="1" dirty="0" smtClean="0">
                <a:solidFill>
                  <a:srgbClr val="008000"/>
                </a:solidFill>
              </a:rPr>
              <a:t>Cerisier </a:t>
            </a:r>
            <a:r>
              <a:rPr lang="fr-FR" b="1" dirty="0">
                <a:solidFill>
                  <a:srgbClr val="008000"/>
                </a:solidFill>
              </a:rPr>
              <a:t>du </a:t>
            </a:r>
            <a:r>
              <a:rPr lang="fr-FR" b="1" dirty="0" smtClean="0">
                <a:solidFill>
                  <a:srgbClr val="008000"/>
                </a:solidFill>
              </a:rPr>
              <a:t>Brésil </a:t>
            </a:r>
            <a:r>
              <a:rPr lang="fr-FR" dirty="0" smtClean="0">
                <a:solidFill>
                  <a:srgbClr val="008000"/>
                </a:solidFill>
              </a:rPr>
              <a:t>(</a:t>
            </a:r>
            <a:r>
              <a:rPr lang="fr-FR" i="1" dirty="0">
                <a:solidFill>
                  <a:srgbClr val="008000"/>
                </a:solidFill>
              </a:rPr>
              <a:t>Eugenia </a:t>
            </a:r>
            <a:r>
              <a:rPr lang="fr-FR" i="1" dirty="0" err="1">
                <a:solidFill>
                  <a:srgbClr val="008000"/>
                </a:solidFill>
              </a:rPr>
              <a:t>brasiliensis</a:t>
            </a:r>
            <a:r>
              <a:rPr lang="fr-FR" dirty="0" smtClean="0">
                <a:solidFill>
                  <a:srgbClr val="008000"/>
                </a:solidFill>
              </a:rPr>
              <a:t>) </a:t>
            </a:r>
            <a:r>
              <a:rPr lang="fr-FR" dirty="0">
                <a:solidFill>
                  <a:srgbClr val="008000"/>
                </a:solidFill>
              </a:rPr>
              <a:t>(</a:t>
            </a:r>
            <a:r>
              <a:rPr lang="fr-FR" i="1" dirty="0" err="1">
                <a:solidFill>
                  <a:srgbClr val="008000"/>
                </a:solidFill>
              </a:rPr>
              <a:t>Myrtaceae</a:t>
            </a:r>
            <a:r>
              <a:rPr lang="fr-FR" dirty="0" smtClean="0">
                <a:solidFill>
                  <a:srgbClr val="008000"/>
                </a:solidFill>
              </a:rPr>
              <a:t>)</a:t>
            </a:r>
            <a:endParaRPr lang="fr-FR" dirty="0">
              <a:solidFill>
                <a:srgbClr val="008000"/>
              </a:solidFill>
            </a:endParaRPr>
          </a:p>
        </p:txBody>
      </p:sp>
      <p:sp>
        <p:nvSpPr>
          <p:cNvPr id="5" name="ZoneTexte 4"/>
          <p:cNvSpPr txBox="1"/>
          <p:nvPr/>
        </p:nvSpPr>
        <p:spPr>
          <a:xfrm>
            <a:off x="9004151" y="3913991"/>
            <a:ext cx="2760681" cy="276999"/>
          </a:xfrm>
          <a:prstGeom prst="rect">
            <a:avLst/>
          </a:prstGeom>
          <a:noFill/>
        </p:spPr>
        <p:txBody>
          <a:bodyPr wrap="square" rtlCol="0">
            <a:spAutoFit/>
          </a:bodyPr>
          <a:lstStyle/>
          <a:p>
            <a:pPr algn="ctr"/>
            <a:r>
              <a:rPr lang="fr-FR" sz="1200" dirty="0" smtClean="0">
                <a:solidFill>
                  <a:srgbClr val="008000"/>
                </a:solidFill>
              </a:rPr>
              <a:t>© Photo génération </a:t>
            </a:r>
            <a:r>
              <a:rPr lang="fr-FR" sz="1200" dirty="0" err="1" smtClean="0">
                <a:solidFill>
                  <a:srgbClr val="008000"/>
                </a:solidFill>
              </a:rPr>
              <a:t>masoala</a:t>
            </a:r>
            <a:r>
              <a:rPr lang="fr-FR" sz="1200" dirty="0" smtClean="0">
                <a:solidFill>
                  <a:srgbClr val="008000"/>
                </a:solidFill>
              </a:rPr>
              <a:t>.</a:t>
            </a:r>
            <a:endParaRPr lang="fr-FR" sz="1200" dirty="0">
              <a:solidFill>
                <a:srgbClr val="008000"/>
              </a:solidFill>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7332" y="103991"/>
            <a:ext cx="2857500" cy="3810000"/>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749" y="5242392"/>
            <a:ext cx="1804573" cy="1496475"/>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0023" y="4307038"/>
            <a:ext cx="1847850" cy="2466975"/>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2868" y="4926163"/>
            <a:ext cx="2476500" cy="1847850"/>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1603" y="4891017"/>
            <a:ext cx="2466975" cy="1847850"/>
          </a:xfrm>
          <a:prstGeom prst="rect">
            <a:avLst/>
          </a:prstGeom>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0813" y="4891017"/>
            <a:ext cx="2466975" cy="1847850"/>
          </a:xfrm>
          <a:prstGeom prst="rect">
            <a:avLst/>
          </a:prstGeom>
        </p:spPr>
      </p:pic>
      <p:sp>
        <p:nvSpPr>
          <p:cNvPr id="12" name="Rectangle 11"/>
          <p:cNvSpPr/>
          <p:nvPr/>
        </p:nvSpPr>
        <p:spPr>
          <a:xfrm>
            <a:off x="138100" y="453463"/>
            <a:ext cx="3166334" cy="369332"/>
          </a:xfrm>
          <a:prstGeom prst="rect">
            <a:avLst/>
          </a:prstGeom>
        </p:spPr>
        <p:txBody>
          <a:bodyPr wrap="square">
            <a:spAutoFit/>
          </a:bodyPr>
          <a:lstStyle/>
          <a:p>
            <a:r>
              <a:rPr lang="fr-FR" dirty="0">
                <a:solidFill>
                  <a:srgbClr val="008000"/>
                </a:solidFill>
              </a:rPr>
              <a:t>3. </a:t>
            </a:r>
            <a:r>
              <a:rPr lang="fr-FR" b="1" dirty="0">
                <a:solidFill>
                  <a:srgbClr val="008000"/>
                </a:solidFill>
              </a:rPr>
              <a:t>Arbres fruitiers </a:t>
            </a:r>
            <a:r>
              <a:rPr lang="fr-FR" b="1" dirty="0" smtClean="0">
                <a:solidFill>
                  <a:srgbClr val="008000"/>
                </a:solidFill>
              </a:rPr>
              <a:t> (suite)</a:t>
            </a:r>
            <a:endParaRPr lang="fr-FR" dirty="0">
              <a:solidFill>
                <a:srgbClr val="008000"/>
              </a:solidFill>
            </a:endParaRPr>
          </a:p>
        </p:txBody>
      </p:sp>
      <p:sp>
        <p:nvSpPr>
          <p:cNvPr id="13" name="ZoneTexte 12"/>
          <p:cNvSpPr txBox="1"/>
          <p:nvPr/>
        </p:nvSpPr>
        <p:spPr>
          <a:xfrm>
            <a:off x="145213" y="1264355"/>
            <a:ext cx="8490787" cy="3416320"/>
          </a:xfrm>
          <a:prstGeom prst="rect">
            <a:avLst/>
          </a:prstGeom>
          <a:noFill/>
        </p:spPr>
        <p:txBody>
          <a:bodyPr wrap="square" rtlCol="0">
            <a:spAutoFit/>
          </a:bodyPr>
          <a:lstStyle/>
          <a:p>
            <a:pPr algn="just"/>
            <a:r>
              <a:rPr lang="fr-FR" dirty="0" smtClean="0">
                <a:solidFill>
                  <a:srgbClr val="008000"/>
                </a:solidFill>
              </a:rPr>
              <a:t>C’est un </a:t>
            </a:r>
            <a:r>
              <a:rPr lang="fr-FR" dirty="0">
                <a:solidFill>
                  <a:srgbClr val="008000"/>
                </a:solidFill>
              </a:rPr>
              <a:t>arbre fruitier </a:t>
            </a:r>
            <a:r>
              <a:rPr lang="fr-FR" dirty="0" smtClean="0">
                <a:solidFill>
                  <a:srgbClr val="008000"/>
                </a:solidFill>
              </a:rPr>
              <a:t>tropical, qui </a:t>
            </a:r>
            <a:r>
              <a:rPr lang="fr-FR" dirty="0">
                <a:solidFill>
                  <a:srgbClr val="008000"/>
                </a:solidFill>
              </a:rPr>
              <a:t>peut atteindre 15 mètres de hauteur. Il a un tronc squameux et des branches touffues, grêles et cassantes. Son écorce grisâtre se fendille et s'écaille avec </a:t>
            </a:r>
            <a:r>
              <a:rPr lang="fr-FR" dirty="0" smtClean="0">
                <a:solidFill>
                  <a:srgbClr val="008000"/>
                </a:solidFill>
              </a:rPr>
              <a:t>l'âge. Le </a:t>
            </a:r>
            <a:r>
              <a:rPr lang="fr-FR" dirty="0">
                <a:solidFill>
                  <a:srgbClr val="008000"/>
                </a:solidFill>
              </a:rPr>
              <a:t>feuillage est dense, vert foncé brillant sur la face supérieure, plus clair à la face inférieure. Les feuilles entières sont opposées, lisses, coriaces et lancéolées. Les feuilles juvéniles sont rougeâtres.</a:t>
            </a:r>
          </a:p>
          <a:p>
            <a:pPr algn="just"/>
            <a:r>
              <a:rPr lang="fr-FR" dirty="0" smtClean="0">
                <a:solidFill>
                  <a:srgbClr val="008000"/>
                </a:solidFill>
              </a:rPr>
              <a:t> </a:t>
            </a:r>
            <a:r>
              <a:rPr lang="fr-FR" dirty="0">
                <a:solidFill>
                  <a:srgbClr val="008000"/>
                </a:solidFill>
              </a:rPr>
              <a:t>Floraison : des petites fleurs blanches à longues étamines.</a:t>
            </a:r>
          </a:p>
          <a:p>
            <a:pPr algn="just"/>
            <a:r>
              <a:rPr lang="fr-FR" dirty="0">
                <a:solidFill>
                  <a:srgbClr val="008000"/>
                </a:solidFill>
              </a:rPr>
              <a:t>Fruit : baies globuleuses de la taille d'une cerise noires à noyau arrondi à pulpe molle et juteuse, sucrée et parfumée, orangée ou rouge</a:t>
            </a:r>
            <a:r>
              <a:rPr lang="fr-FR" dirty="0" smtClean="0">
                <a:solidFill>
                  <a:srgbClr val="008000"/>
                </a:solidFill>
              </a:rPr>
              <a:t>. Ce </a:t>
            </a:r>
            <a:r>
              <a:rPr lang="fr-FR" dirty="0">
                <a:solidFill>
                  <a:srgbClr val="008000"/>
                </a:solidFill>
              </a:rPr>
              <a:t>fruit est apprécié tel quel pour sa délicatesse mais peut être également transformé en confitures, gelées...</a:t>
            </a:r>
          </a:p>
          <a:p>
            <a:pPr algn="just"/>
            <a:r>
              <a:rPr lang="fr-FR" dirty="0">
                <a:solidFill>
                  <a:srgbClr val="008000"/>
                </a:solidFill>
              </a:rPr>
              <a:t>Les queues de cerise du Brésil sont diurétiques et dépuratives, également fébrifuges</a:t>
            </a:r>
            <a:r>
              <a:rPr lang="fr-FR" dirty="0" smtClean="0">
                <a:solidFill>
                  <a:srgbClr val="008000"/>
                </a:solidFill>
              </a:rPr>
              <a:t>.</a:t>
            </a:r>
          </a:p>
          <a:p>
            <a:pPr algn="just"/>
            <a:r>
              <a:rPr lang="fr-FR" dirty="0" smtClean="0">
                <a:solidFill>
                  <a:srgbClr val="008000"/>
                </a:solidFill>
              </a:rPr>
              <a:t>Ce </a:t>
            </a:r>
            <a:r>
              <a:rPr lang="fr-FR" dirty="0">
                <a:solidFill>
                  <a:srgbClr val="008000"/>
                </a:solidFill>
              </a:rPr>
              <a:t>cerisier est le bois le plus dur d'après l'échelle de dureté de </a:t>
            </a:r>
            <a:r>
              <a:rPr lang="fr-FR" dirty="0" err="1">
                <a:solidFill>
                  <a:srgbClr val="008000"/>
                </a:solidFill>
              </a:rPr>
              <a:t>Janka</a:t>
            </a:r>
            <a:r>
              <a:rPr lang="fr-FR" dirty="0" smtClean="0">
                <a:solidFill>
                  <a:srgbClr val="008000"/>
                </a:solidFill>
              </a:rPr>
              <a:t>.</a:t>
            </a:r>
          </a:p>
          <a:p>
            <a:pPr algn="just"/>
            <a:r>
              <a:rPr lang="fr-FR" sz="1200" dirty="0">
                <a:solidFill>
                  <a:srgbClr val="008000"/>
                </a:solidFill>
              </a:rPr>
              <a:t>Source : </a:t>
            </a:r>
            <a:r>
              <a:rPr lang="fr-FR" sz="1200" dirty="0">
                <a:solidFill>
                  <a:srgbClr val="008000"/>
                </a:solidFill>
                <a:hlinkClick r:id="rId8"/>
              </a:rPr>
              <a:t>http://</a:t>
            </a:r>
            <a:r>
              <a:rPr lang="fr-FR" sz="1200" dirty="0" smtClean="0">
                <a:solidFill>
                  <a:srgbClr val="008000"/>
                </a:solidFill>
                <a:hlinkClick r:id="rId8"/>
              </a:rPr>
              <a:t>www.mi-aime-a-ou.com/Eugenia_brasiliensis.php</a:t>
            </a:r>
            <a:r>
              <a:rPr lang="fr-FR" sz="1200" dirty="0" smtClean="0">
                <a:solidFill>
                  <a:srgbClr val="008000"/>
                </a:solidFill>
              </a:rPr>
              <a:t> </a:t>
            </a:r>
            <a:endParaRPr lang="fr-FR" sz="1200" dirty="0">
              <a:solidFill>
                <a:srgbClr val="008000"/>
              </a:solidFill>
            </a:endParaRPr>
          </a:p>
        </p:txBody>
      </p:sp>
      <p:sp>
        <p:nvSpPr>
          <p:cNvPr id="14" name="Rectangle 15"/>
          <p:cNvSpPr>
            <a:spLocks noChangeArrowheads="1"/>
          </p:cNvSpPr>
          <p:nvPr/>
        </p:nvSpPr>
        <p:spPr bwMode="auto">
          <a:xfrm>
            <a:off x="7890011" y="169548"/>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0" b="1">
                <a:solidFill>
                  <a:srgbClr val="008000"/>
                </a:solidFill>
              </a:rPr>
              <a:t>U</a:t>
            </a:r>
          </a:p>
        </p:txBody>
      </p:sp>
      <p:pic>
        <p:nvPicPr>
          <p:cNvPr id="15" name="Picture 2" descr="fruitsLogo9_s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45975" y="120736"/>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medicament2_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98069" y="20976"/>
            <a:ext cx="437822" cy="483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428440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86466" y="103515"/>
            <a:ext cx="669277" cy="352948"/>
          </a:xfrm>
        </p:spPr>
        <p:txBody>
          <a:bodyPr/>
          <a:lstStyle/>
          <a:p>
            <a:fld id="{814B13E8-1059-4FEE-952E-0153852B3488}" type="slidenum">
              <a:rPr lang="fr-FR" smtClean="0"/>
              <a:t>87</a:t>
            </a:fld>
            <a:endParaRPr lang="fr-FR" dirty="0"/>
          </a:p>
        </p:txBody>
      </p:sp>
      <p:sp>
        <p:nvSpPr>
          <p:cNvPr id="4" name="ZoneTexte 3"/>
          <p:cNvSpPr txBox="1"/>
          <p:nvPr/>
        </p:nvSpPr>
        <p:spPr>
          <a:xfrm>
            <a:off x="4043941"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6" name="Rectangle 5"/>
          <p:cNvSpPr/>
          <p:nvPr/>
        </p:nvSpPr>
        <p:spPr>
          <a:xfrm>
            <a:off x="186466" y="811967"/>
            <a:ext cx="4858416" cy="369332"/>
          </a:xfrm>
          <a:prstGeom prst="rect">
            <a:avLst/>
          </a:prstGeom>
        </p:spPr>
        <p:txBody>
          <a:bodyPr wrap="square">
            <a:spAutoFit/>
          </a:bodyPr>
          <a:lstStyle/>
          <a:p>
            <a:r>
              <a:rPr lang="fr-FR" dirty="0" smtClean="0">
                <a:solidFill>
                  <a:srgbClr val="008000"/>
                </a:solidFill>
              </a:rPr>
              <a:t>3.6</a:t>
            </a:r>
            <a:r>
              <a:rPr lang="fr-FR" dirty="0">
                <a:solidFill>
                  <a:srgbClr val="008000"/>
                </a:solidFill>
              </a:rPr>
              <a:t>) </a:t>
            </a:r>
            <a:r>
              <a:rPr lang="fr-FR" b="1" dirty="0" smtClean="0">
                <a:solidFill>
                  <a:srgbClr val="008000"/>
                </a:solidFill>
              </a:rPr>
              <a:t>Litchi chinois </a:t>
            </a:r>
            <a:r>
              <a:rPr lang="fr-FR" dirty="0" smtClean="0">
                <a:solidFill>
                  <a:srgbClr val="008000"/>
                </a:solidFill>
              </a:rPr>
              <a:t>(</a:t>
            </a:r>
            <a:r>
              <a:rPr lang="fr-FR" i="1" dirty="0">
                <a:solidFill>
                  <a:srgbClr val="008000"/>
                </a:solidFill>
              </a:rPr>
              <a:t>Litchi </a:t>
            </a:r>
            <a:r>
              <a:rPr lang="fr-FR" i="1" dirty="0" err="1" smtClean="0">
                <a:solidFill>
                  <a:srgbClr val="008000"/>
                </a:solidFill>
              </a:rPr>
              <a:t>sinensis</a:t>
            </a:r>
            <a:r>
              <a:rPr lang="fr-FR" dirty="0" smtClean="0">
                <a:solidFill>
                  <a:srgbClr val="008000"/>
                </a:solidFill>
              </a:rPr>
              <a:t>) </a:t>
            </a:r>
            <a:r>
              <a:rPr lang="fr-FR" dirty="0">
                <a:solidFill>
                  <a:srgbClr val="008000"/>
                </a:solidFill>
              </a:rPr>
              <a:t>(</a:t>
            </a:r>
            <a:r>
              <a:rPr lang="fr-FR" i="1" dirty="0" err="1">
                <a:solidFill>
                  <a:srgbClr val="008000"/>
                </a:solidFill>
              </a:rPr>
              <a:t>Sapendaceae</a:t>
            </a:r>
            <a:r>
              <a:rPr lang="fr-FR" dirty="0" smtClean="0">
                <a:solidFill>
                  <a:srgbClr val="008000"/>
                </a:solidFill>
              </a:rPr>
              <a:t>)</a:t>
            </a:r>
          </a:p>
        </p:txBody>
      </p:sp>
      <p:sp>
        <p:nvSpPr>
          <p:cNvPr id="5" name="ZoneTexte 4"/>
          <p:cNvSpPr txBox="1"/>
          <p:nvPr/>
        </p:nvSpPr>
        <p:spPr>
          <a:xfrm>
            <a:off x="9293039" y="4077148"/>
            <a:ext cx="2760681" cy="276999"/>
          </a:xfrm>
          <a:prstGeom prst="rect">
            <a:avLst/>
          </a:prstGeom>
          <a:noFill/>
        </p:spPr>
        <p:txBody>
          <a:bodyPr wrap="square" rtlCol="0">
            <a:spAutoFit/>
          </a:bodyPr>
          <a:lstStyle/>
          <a:p>
            <a:pPr algn="ctr"/>
            <a:r>
              <a:rPr lang="fr-FR" sz="1200" dirty="0" smtClean="0">
                <a:solidFill>
                  <a:srgbClr val="008000"/>
                </a:solidFill>
              </a:rPr>
              <a:t>© Photo génération </a:t>
            </a:r>
            <a:r>
              <a:rPr lang="fr-FR" sz="1200" dirty="0" err="1" smtClean="0">
                <a:solidFill>
                  <a:srgbClr val="008000"/>
                </a:solidFill>
              </a:rPr>
              <a:t>masoala</a:t>
            </a:r>
            <a:r>
              <a:rPr lang="fr-FR" sz="1200" dirty="0" smtClean="0">
                <a:solidFill>
                  <a:srgbClr val="008000"/>
                </a:solidFill>
              </a:rPr>
              <a:t>.</a:t>
            </a:r>
            <a:endParaRPr lang="fr-FR" sz="1200" dirty="0">
              <a:solidFill>
                <a:srgbClr val="008000"/>
              </a:solidFill>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6220" y="181284"/>
            <a:ext cx="2857500" cy="3810000"/>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4626" y="4655819"/>
            <a:ext cx="1524000" cy="2028825"/>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3611" y="4785696"/>
            <a:ext cx="2466975" cy="1847850"/>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8664" y="4941569"/>
            <a:ext cx="2619375" cy="1743075"/>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0502" y="4352925"/>
            <a:ext cx="1905000" cy="2400300"/>
          </a:xfrm>
          <a:prstGeom prst="rect">
            <a:avLst/>
          </a:prstGeom>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117" y="4836794"/>
            <a:ext cx="2466975" cy="1847850"/>
          </a:xfrm>
          <a:prstGeom prst="rect">
            <a:avLst/>
          </a:prstGeom>
        </p:spPr>
      </p:pic>
      <p:sp>
        <p:nvSpPr>
          <p:cNvPr id="12" name="Rectangle 11"/>
          <p:cNvSpPr/>
          <p:nvPr/>
        </p:nvSpPr>
        <p:spPr>
          <a:xfrm>
            <a:off x="186466" y="442635"/>
            <a:ext cx="3166334" cy="369332"/>
          </a:xfrm>
          <a:prstGeom prst="rect">
            <a:avLst/>
          </a:prstGeom>
        </p:spPr>
        <p:txBody>
          <a:bodyPr wrap="square">
            <a:spAutoFit/>
          </a:bodyPr>
          <a:lstStyle/>
          <a:p>
            <a:r>
              <a:rPr lang="fr-FR" dirty="0">
                <a:solidFill>
                  <a:srgbClr val="008000"/>
                </a:solidFill>
              </a:rPr>
              <a:t>3. </a:t>
            </a:r>
            <a:r>
              <a:rPr lang="fr-FR" b="1" dirty="0">
                <a:solidFill>
                  <a:srgbClr val="008000"/>
                </a:solidFill>
              </a:rPr>
              <a:t>Arbres fruitiers </a:t>
            </a:r>
            <a:r>
              <a:rPr lang="fr-FR" b="1" dirty="0" smtClean="0">
                <a:solidFill>
                  <a:srgbClr val="008000"/>
                </a:solidFill>
              </a:rPr>
              <a:t> (suite)</a:t>
            </a:r>
            <a:endParaRPr lang="fr-FR" dirty="0">
              <a:solidFill>
                <a:srgbClr val="008000"/>
              </a:solidFill>
            </a:endParaRPr>
          </a:p>
        </p:txBody>
      </p:sp>
      <p:sp>
        <p:nvSpPr>
          <p:cNvPr id="13" name="ZoneTexte 12"/>
          <p:cNvSpPr txBox="1"/>
          <p:nvPr/>
        </p:nvSpPr>
        <p:spPr>
          <a:xfrm>
            <a:off x="86117" y="1291836"/>
            <a:ext cx="8889801" cy="3600986"/>
          </a:xfrm>
          <a:prstGeom prst="rect">
            <a:avLst/>
          </a:prstGeom>
          <a:noFill/>
        </p:spPr>
        <p:txBody>
          <a:bodyPr wrap="square" rtlCol="0">
            <a:spAutoFit/>
          </a:bodyPr>
          <a:lstStyle/>
          <a:p>
            <a:pPr algn="just"/>
            <a:r>
              <a:rPr lang="fr-FR" dirty="0" smtClean="0">
                <a:solidFill>
                  <a:srgbClr val="008000"/>
                </a:solidFill>
              </a:rPr>
              <a:t>C’est un </a:t>
            </a:r>
            <a:r>
              <a:rPr lang="fr-FR" dirty="0">
                <a:solidFill>
                  <a:srgbClr val="008000"/>
                </a:solidFill>
              </a:rPr>
              <a:t>arbre </a:t>
            </a:r>
            <a:r>
              <a:rPr lang="fr-FR" dirty="0" smtClean="0">
                <a:solidFill>
                  <a:srgbClr val="008000"/>
                </a:solidFill>
              </a:rPr>
              <a:t>fruitier tropical </a:t>
            </a:r>
            <a:r>
              <a:rPr lang="fr-FR" dirty="0">
                <a:solidFill>
                  <a:srgbClr val="008000"/>
                </a:solidFill>
              </a:rPr>
              <a:t>de taille moyenne qui peut atteindre une hauteur de 15 à 20 </a:t>
            </a:r>
            <a:r>
              <a:rPr lang="fr-FR" dirty="0" smtClean="0">
                <a:solidFill>
                  <a:srgbClr val="008000"/>
                </a:solidFill>
              </a:rPr>
              <a:t>m. </a:t>
            </a:r>
            <a:r>
              <a:rPr lang="fr-FR" dirty="0">
                <a:solidFill>
                  <a:srgbClr val="008000"/>
                </a:solidFill>
              </a:rPr>
              <a:t>La silhouette générale est assez ronde, le feuillage est dense et bien couvrant.</a:t>
            </a:r>
          </a:p>
          <a:p>
            <a:pPr algn="just"/>
            <a:r>
              <a:rPr lang="fr-FR" sz="1200" dirty="0">
                <a:solidFill>
                  <a:srgbClr val="008000"/>
                </a:solidFill>
              </a:rPr>
              <a:t>Il possède des feuilles composées alternes de 15 à 25 cm de long. Elles sont paripennées, ce qui signifie qu'elles sont formées d'un nombre pair de </a:t>
            </a:r>
            <a:r>
              <a:rPr lang="fr-FR" sz="1200" dirty="0">
                <a:solidFill>
                  <a:srgbClr val="008000"/>
                </a:solidFill>
                <a:hlinkClick r:id="rId8" tooltip="Foliole"/>
              </a:rPr>
              <a:t>folioles</a:t>
            </a:r>
            <a:r>
              <a:rPr lang="fr-FR" sz="1200" dirty="0">
                <a:solidFill>
                  <a:srgbClr val="008000"/>
                </a:solidFill>
              </a:rPr>
              <a:t> et qu'il n'y en a pas en position terminale. Les folioles, au nombre de 2 à 8 par feuille, mesurent chacune de 5 à 10 cm de longueur. Le dessus du limbe est d'un vert assez foncé et d'aspect vernissé, le dessous est plutôt grisâtre et d'aspect mat. Avant d'atteindre cette coloration à plein développement, les jeunes feuilles présentent une teinte rouge cuivré brillant puis vert tendre.</a:t>
            </a:r>
          </a:p>
          <a:p>
            <a:pPr algn="just"/>
            <a:r>
              <a:rPr lang="fr-FR" sz="1200" dirty="0">
                <a:solidFill>
                  <a:srgbClr val="008000"/>
                </a:solidFill>
              </a:rPr>
              <a:t>Les fleurs sont de petite taille (4 à 5 mm de diamètre chacune) et de couleur blanc rosâtre à blanc verdâtre. Elles sont formées d'un petit disque ovarien et nectarifère à deux carpelles surmonté d'une couronne d'étamines dressées, en général au nombre de six. La fécondation est assurée par les insectes, principalement par les abeilles. Les fleurs sont groupées en </a:t>
            </a:r>
            <a:r>
              <a:rPr lang="fr-FR" sz="1200" dirty="0">
                <a:solidFill>
                  <a:srgbClr val="008000"/>
                </a:solidFill>
                <a:hlinkClick r:id="rId9" tooltip="Panicule"/>
              </a:rPr>
              <a:t>panicules</a:t>
            </a:r>
            <a:r>
              <a:rPr lang="fr-FR" sz="1200" dirty="0">
                <a:solidFill>
                  <a:srgbClr val="008000"/>
                </a:solidFill>
              </a:rPr>
              <a:t> dressés pouvant atteindre 30 cm de long.</a:t>
            </a:r>
          </a:p>
          <a:p>
            <a:pPr algn="just"/>
            <a:r>
              <a:rPr lang="fr-FR" sz="1200" dirty="0">
                <a:solidFill>
                  <a:srgbClr val="008000"/>
                </a:solidFill>
              </a:rPr>
              <a:t>Le tronc est souvent ramifié à faible hauteur du sol. L'écorce est lisse mais la surface du tronc est très irrégulière, côtelée ou cannelée</a:t>
            </a:r>
            <a:r>
              <a:rPr lang="fr-FR" sz="1200" dirty="0" smtClean="0">
                <a:solidFill>
                  <a:srgbClr val="008000"/>
                </a:solidFill>
              </a:rPr>
              <a:t>. </a:t>
            </a:r>
            <a:r>
              <a:rPr lang="fr-FR" sz="1200" dirty="0">
                <a:solidFill>
                  <a:srgbClr val="008000"/>
                </a:solidFill>
              </a:rPr>
              <a:t>Le fruit est une petite </a:t>
            </a:r>
            <a:r>
              <a:rPr lang="fr-FR" sz="1200" dirty="0">
                <a:solidFill>
                  <a:srgbClr val="008000"/>
                </a:solidFill>
                <a:hlinkClick r:id="rId10" tooltip="Sphère"/>
              </a:rPr>
              <a:t>sphère</a:t>
            </a:r>
            <a:r>
              <a:rPr lang="fr-FR" sz="1200" dirty="0">
                <a:solidFill>
                  <a:srgbClr val="008000"/>
                </a:solidFill>
              </a:rPr>
              <a:t> de 3 à 4 cm de diamètre, parfois un peu en forme de cœur, entourée d'une enveloppe assez coriace d'aspect écailleux qui prend une couleur rose à rouge à maturité</a:t>
            </a:r>
            <a:r>
              <a:rPr lang="fr-FR" sz="1200" dirty="0" smtClean="0">
                <a:solidFill>
                  <a:srgbClr val="008000"/>
                </a:solidFill>
              </a:rPr>
              <a:t>. Les </a:t>
            </a:r>
            <a:r>
              <a:rPr lang="fr-FR" sz="1200" dirty="0">
                <a:solidFill>
                  <a:srgbClr val="008000"/>
                </a:solidFill>
              </a:rPr>
              <a:t>fruits sont portés par des grappes pendantes. Chaque grappe compte de quelques unités à quelques dizaines de litchis. Chaque petite sphère est généralement unique, mais comme le fruit provient d'une fleur à deux </a:t>
            </a:r>
            <a:r>
              <a:rPr lang="fr-FR" sz="1200" dirty="0">
                <a:solidFill>
                  <a:srgbClr val="008000"/>
                </a:solidFill>
                <a:hlinkClick r:id="rId11" tooltip="Carpelle"/>
              </a:rPr>
              <a:t>carpelles</a:t>
            </a:r>
            <a:r>
              <a:rPr lang="fr-FR" sz="1200" dirty="0">
                <a:solidFill>
                  <a:srgbClr val="008000"/>
                </a:solidFill>
              </a:rPr>
              <a:t>, il arrive assez souvent de trouver des litchis doubles à deux sphères égales ou dont l'une des deux est présente mais atrophiée</a:t>
            </a:r>
            <a:r>
              <a:rPr lang="fr-FR" sz="1200" dirty="0" smtClean="0">
                <a:solidFill>
                  <a:srgbClr val="008000"/>
                </a:solidFill>
              </a:rPr>
              <a:t>. Après </a:t>
            </a:r>
            <a:r>
              <a:rPr lang="fr-FR" sz="1200" dirty="0">
                <a:solidFill>
                  <a:srgbClr val="008000"/>
                </a:solidFill>
              </a:rPr>
              <a:t>cueillette, la coque brunit assez rapidement mais la saveur et la qualité du fruit se maintiennent au-delà de ce brunissement</a:t>
            </a:r>
            <a:r>
              <a:rPr lang="fr-FR" sz="1200" dirty="0" smtClean="0">
                <a:solidFill>
                  <a:srgbClr val="008000"/>
                </a:solidFill>
              </a:rPr>
              <a:t>. L'intérieur </a:t>
            </a:r>
            <a:r>
              <a:rPr lang="fr-FR" sz="1200" dirty="0">
                <a:solidFill>
                  <a:srgbClr val="008000"/>
                </a:solidFill>
              </a:rPr>
              <a:t>du fruit contient une partie pulpeuse, de couleur blanc vitreux, parfumée et juteuse, riche en </a:t>
            </a:r>
            <a:r>
              <a:rPr lang="fr-FR" sz="1200" dirty="0">
                <a:solidFill>
                  <a:srgbClr val="008000"/>
                </a:solidFill>
                <a:hlinkClick r:id="rId12" tooltip="Vitamine C"/>
              </a:rPr>
              <a:t>vitamine C</a:t>
            </a:r>
            <a:r>
              <a:rPr lang="fr-FR" sz="1200" dirty="0">
                <a:solidFill>
                  <a:srgbClr val="008000"/>
                </a:solidFill>
              </a:rPr>
              <a:t>, qui est en fait un </a:t>
            </a:r>
            <a:r>
              <a:rPr lang="fr-FR" sz="1200" dirty="0">
                <a:solidFill>
                  <a:srgbClr val="008000"/>
                </a:solidFill>
                <a:hlinkClick r:id="rId13" tooltip="Arille"/>
              </a:rPr>
              <a:t>arille</a:t>
            </a:r>
            <a:r>
              <a:rPr lang="fr-FR" sz="1200" dirty="0">
                <a:solidFill>
                  <a:srgbClr val="008000"/>
                </a:solidFill>
              </a:rPr>
              <a:t>, une excroissance produite au niveau de la bordure du </a:t>
            </a:r>
            <a:r>
              <a:rPr lang="fr-FR" sz="1200" dirty="0">
                <a:solidFill>
                  <a:srgbClr val="008000"/>
                </a:solidFill>
                <a:hlinkClick r:id="rId14" tooltip="Hile"/>
              </a:rPr>
              <a:t>hile</a:t>
            </a:r>
            <a:r>
              <a:rPr lang="fr-FR" sz="1200" dirty="0">
                <a:solidFill>
                  <a:srgbClr val="008000"/>
                </a:solidFill>
              </a:rPr>
              <a:t>, la cicatrice nourricière de la </a:t>
            </a:r>
            <a:r>
              <a:rPr lang="fr-FR" sz="1200" dirty="0" smtClean="0">
                <a:solidFill>
                  <a:srgbClr val="008000"/>
                </a:solidFill>
              </a:rPr>
              <a:t>graine (qui est toxique).</a:t>
            </a:r>
            <a:endParaRPr lang="fr-FR" sz="1200" dirty="0">
              <a:solidFill>
                <a:srgbClr val="008000"/>
              </a:solidFill>
            </a:endParaRPr>
          </a:p>
          <a:p>
            <a:pPr algn="just"/>
            <a:r>
              <a:rPr lang="fr-FR" sz="1200" dirty="0">
                <a:solidFill>
                  <a:srgbClr val="008000"/>
                </a:solidFill>
              </a:rPr>
              <a:t>Source : </a:t>
            </a:r>
            <a:r>
              <a:rPr lang="fr-FR" sz="1200" dirty="0">
                <a:solidFill>
                  <a:srgbClr val="008000"/>
                </a:solidFill>
                <a:hlinkClick r:id="rId15"/>
              </a:rPr>
              <a:t>https://</a:t>
            </a:r>
            <a:r>
              <a:rPr lang="fr-FR" sz="1200" dirty="0" smtClean="0">
                <a:solidFill>
                  <a:srgbClr val="008000"/>
                </a:solidFill>
                <a:hlinkClick r:id="rId15"/>
              </a:rPr>
              <a:t>fr.wikipedia.org/wiki/Litchi</a:t>
            </a:r>
            <a:r>
              <a:rPr lang="fr-FR" sz="1200" dirty="0" smtClean="0">
                <a:solidFill>
                  <a:srgbClr val="008000"/>
                </a:solidFill>
              </a:rPr>
              <a:t> </a:t>
            </a:r>
            <a:endParaRPr lang="fr-FR" sz="1200" dirty="0">
              <a:solidFill>
                <a:srgbClr val="008000"/>
              </a:solidFill>
            </a:endParaRPr>
          </a:p>
        </p:txBody>
      </p:sp>
      <p:sp>
        <p:nvSpPr>
          <p:cNvPr id="14" name="Rectangle 15"/>
          <p:cNvSpPr>
            <a:spLocks noChangeArrowheads="1"/>
          </p:cNvSpPr>
          <p:nvPr/>
        </p:nvSpPr>
        <p:spPr bwMode="auto">
          <a:xfrm>
            <a:off x="7841645" y="88622"/>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0" b="1">
                <a:solidFill>
                  <a:srgbClr val="008000"/>
                </a:solidFill>
              </a:rPr>
              <a:t>U</a:t>
            </a:r>
          </a:p>
        </p:txBody>
      </p:sp>
      <p:pic>
        <p:nvPicPr>
          <p:cNvPr id="15" name="Picture 2" descr="fruitsLogo9_ss"/>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45975" y="120736"/>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854624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86466" y="181284"/>
            <a:ext cx="424031" cy="342190"/>
          </a:xfrm>
        </p:spPr>
        <p:txBody>
          <a:bodyPr/>
          <a:lstStyle/>
          <a:p>
            <a:fld id="{814B13E8-1059-4FEE-952E-0153852B3488}" type="slidenum">
              <a:rPr lang="fr-FR" smtClean="0"/>
              <a:t>88</a:t>
            </a:fld>
            <a:endParaRPr lang="fr-FR" dirty="0"/>
          </a:p>
        </p:txBody>
      </p:sp>
      <p:sp>
        <p:nvSpPr>
          <p:cNvPr id="4" name="ZoneTexte 3"/>
          <p:cNvSpPr txBox="1"/>
          <p:nvPr/>
        </p:nvSpPr>
        <p:spPr>
          <a:xfrm>
            <a:off x="4043941"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6" name="Rectangle 5"/>
          <p:cNvSpPr/>
          <p:nvPr/>
        </p:nvSpPr>
        <p:spPr>
          <a:xfrm>
            <a:off x="186466" y="945727"/>
            <a:ext cx="5198334" cy="369332"/>
          </a:xfrm>
          <a:prstGeom prst="rect">
            <a:avLst/>
          </a:prstGeom>
        </p:spPr>
        <p:txBody>
          <a:bodyPr wrap="square">
            <a:spAutoFit/>
          </a:bodyPr>
          <a:lstStyle/>
          <a:p>
            <a:r>
              <a:rPr lang="fr-FR" dirty="0" smtClean="0">
                <a:solidFill>
                  <a:srgbClr val="008000"/>
                </a:solidFill>
              </a:rPr>
              <a:t>3.7) </a:t>
            </a:r>
            <a:r>
              <a:rPr lang="fr-FR" b="1" dirty="0" smtClean="0">
                <a:solidFill>
                  <a:srgbClr val="008000"/>
                </a:solidFill>
              </a:rPr>
              <a:t>Manguier</a:t>
            </a:r>
            <a:r>
              <a:rPr lang="fr-FR" dirty="0" smtClean="0">
                <a:solidFill>
                  <a:srgbClr val="008000"/>
                </a:solidFill>
              </a:rPr>
              <a:t> (</a:t>
            </a:r>
            <a:r>
              <a:rPr lang="fr-FR" i="1" dirty="0" err="1" smtClean="0">
                <a:solidFill>
                  <a:srgbClr val="008000"/>
                </a:solidFill>
              </a:rPr>
              <a:t>Mangifera</a:t>
            </a:r>
            <a:r>
              <a:rPr lang="fr-FR" i="1" dirty="0" smtClean="0">
                <a:solidFill>
                  <a:srgbClr val="008000"/>
                </a:solidFill>
              </a:rPr>
              <a:t> </a:t>
            </a:r>
            <a:r>
              <a:rPr lang="fr-FR" i="1" dirty="0" err="1" smtClean="0">
                <a:solidFill>
                  <a:srgbClr val="008000"/>
                </a:solidFill>
              </a:rPr>
              <a:t>indica</a:t>
            </a:r>
            <a:r>
              <a:rPr lang="fr-FR" dirty="0" smtClean="0">
                <a:solidFill>
                  <a:srgbClr val="008000"/>
                </a:solidFill>
              </a:rPr>
              <a:t>) (</a:t>
            </a:r>
            <a:r>
              <a:rPr lang="fr-FR" i="1" dirty="0" err="1" smtClean="0">
                <a:solidFill>
                  <a:srgbClr val="008000"/>
                </a:solidFill>
              </a:rPr>
              <a:t>Anacardiaceae</a:t>
            </a:r>
            <a:r>
              <a:rPr lang="fr-FR" dirty="0" smtClean="0">
                <a:solidFill>
                  <a:srgbClr val="008000"/>
                </a:solidFill>
              </a:rPr>
              <a:t>)</a:t>
            </a:r>
          </a:p>
        </p:txBody>
      </p:sp>
      <p:sp>
        <p:nvSpPr>
          <p:cNvPr id="5" name="ZoneTexte 4"/>
          <p:cNvSpPr txBox="1"/>
          <p:nvPr/>
        </p:nvSpPr>
        <p:spPr>
          <a:xfrm>
            <a:off x="9473453" y="3903233"/>
            <a:ext cx="2760681" cy="276999"/>
          </a:xfrm>
          <a:prstGeom prst="rect">
            <a:avLst/>
          </a:prstGeom>
          <a:noFill/>
        </p:spPr>
        <p:txBody>
          <a:bodyPr wrap="square" rtlCol="0">
            <a:spAutoFit/>
          </a:bodyPr>
          <a:lstStyle/>
          <a:p>
            <a:pPr algn="ctr"/>
            <a:r>
              <a:rPr lang="fr-FR" sz="1200" dirty="0" smtClean="0">
                <a:solidFill>
                  <a:srgbClr val="008000"/>
                </a:solidFill>
              </a:rPr>
              <a:t>© Photo génération </a:t>
            </a:r>
            <a:r>
              <a:rPr lang="fr-FR" sz="1200" dirty="0" err="1" smtClean="0">
                <a:solidFill>
                  <a:srgbClr val="008000"/>
                </a:solidFill>
              </a:rPr>
              <a:t>masoala</a:t>
            </a:r>
            <a:r>
              <a:rPr lang="fr-FR" sz="1200" dirty="0" smtClean="0">
                <a:solidFill>
                  <a:srgbClr val="008000"/>
                </a:solidFill>
              </a:rPr>
              <a:t>.</a:t>
            </a:r>
            <a:endParaRPr lang="fr-FR" sz="1200" dirty="0">
              <a:solidFill>
                <a:srgbClr val="008000"/>
              </a:solidFill>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6220" y="93233"/>
            <a:ext cx="2857500" cy="3810000"/>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0595" y="4595027"/>
            <a:ext cx="2143125" cy="2143125"/>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8287" y="4890302"/>
            <a:ext cx="2466975" cy="1847850"/>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5979" y="4916045"/>
            <a:ext cx="2466975" cy="1847850"/>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466" y="5059830"/>
            <a:ext cx="2240645" cy="1678321"/>
          </a:xfrm>
          <a:prstGeom prst="rect">
            <a:avLst/>
          </a:prstGeom>
        </p:spPr>
      </p:pic>
      <p:sp>
        <p:nvSpPr>
          <p:cNvPr id="11" name="Rectangle 10"/>
          <p:cNvSpPr/>
          <p:nvPr/>
        </p:nvSpPr>
        <p:spPr>
          <a:xfrm>
            <a:off x="186466" y="549934"/>
            <a:ext cx="3166334" cy="369332"/>
          </a:xfrm>
          <a:prstGeom prst="rect">
            <a:avLst/>
          </a:prstGeom>
        </p:spPr>
        <p:txBody>
          <a:bodyPr wrap="square">
            <a:spAutoFit/>
          </a:bodyPr>
          <a:lstStyle/>
          <a:p>
            <a:r>
              <a:rPr lang="fr-FR" dirty="0">
                <a:solidFill>
                  <a:srgbClr val="008000"/>
                </a:solidFill>
              </a:rPr>
              <a:t>3. </a:t>
            </a:r>
            <a:r>
              <a:rPr lang="fr-FR" b="1" dirty="0">
                <a:solidFill>
                  <a:srgbClr val="008000"/>
                </a:solidFill>
              </a:rPr>
              <a:t>Arbres fruitiers </a:t>
            </a:r>
            <a:r>
              <a:rPr lang="fr-FR" b="1" dirty="0" smtClean="0">
                <a:solidFill>
                  <a:srgbClr val="008000"/>
                </a:solidFill>
              </a:rPr>
              <a:t> (suite)</a:t>
            </a:r>
            <a:endParaRPr lang="fr-FR" dirty="0">
              <a:solidFill>
                <a:srgbClr val="008000"/>
              </a:solidFill>
            </a:endParaRPr>
          </a:p>
        </p:txBody>
      </p:sp>
      <p:sp>
        <p:nvSpPr>
          <p:cNvPr id="12" name="ZoneTexte 11"/>
          <p:cNvSpPr txBox="1"/>
          <p:nvPr/>
        </p:nvSpPr>
        <p:spPr>
          <a:xfrm>
            <a:off x="186466" y="1315059"/>
            <a:ext cx="8867223" cy="3785652"/>
          </a:xfrm>
          <a:prstGeom prst="rect">
            <a:avLst/>
          </a:prstGeom>
          <a:noFill/>
        </p:spPr>
        <p:txBody>
          <a:bodyPr wrap="square" rtlCol="0">
            <a:spAutoFit/>
          </a:bodyPr>
          <a:lstStyle/>
          <a:p>
            <a:pPr algn="just"/>
            <a:r>
              <a:rPr lang="fr-FR" sz="1200" dirty="0" smtClean="0">
                <a:solidFill>
                  <a:srgbClr val="008000"/>
                </a:solidFill>
              </a:rPr>
              <a:t>Originaire </a:t>
            </a:r>
            <a:r>
              <a:rPr lang="fr-FR" sz="1200" dirty="0">
                <a:solidFill>
                  <a:srgbClr val="008000"/>
                </a:solidFill>
              </a:rPr>
              <a:t>d'</a:t>
            </a:r>
            <a:r>
              <a:rPr lang="fr-FR" sz="1200" dirty="0">
                <a:solidFill>
                  <a:srgbClr val="008000"/>
                </a:solidFill>
                <a:hlinkClick r:id="rId7" tooltip="Asie"/>
              </a:rPr>
              <a:t>Asie</a:t>
            </a:r>
            <a:r>
              <a:rPr lang="fr-FR" sz="1200" dirty="0">
                <a:solidFill>
                  <a:srgbClr val="008000"/>
                </a:solidFill>
              </a:rPr>
              <a:t> méridionale</a:t>
            </a:r>
            <a:r>
              <a:rPr lang="fr-FR" sz="1200" dirty="0" smtClean="0">
                <a:solidFill>
                  <a:srgbClr val="008000"/>
                </a:solidFill>
              </a:rPr>
              <a:t>, cet arbre </a:t>
            </a:r>
            <a:r>
              <a:rPr lang="fr-FR" sz="1200" dirty="0">
                <a:solidFill>
                  <a:srgbClr val="008000"/>
                </a:solidFill>
              </a:rPr>
              <a:t>grand </a:t>
            </a:r>
            <a:r>
              <a:rPr lang="fr-FR" sz="1200" dirty="0">
                <a:solidFill>
                  <a:srgbClr val="008000"/>
                </a:solidFill>
                <a:hlinkClick r:id="rId8" tooltip="Arbre"/>
              </a:rPr>
              <a:t>arbre</a:t>
            </a:r>
            <a:r>
              <a:rPr lang="fr-FR" sz="1200" dirty="0">
                <a:solidFill>
                  <a:srgbClr val="008000"/>
                </a:solidFill>
              </a:rPr>
              <a:t> qui peut atteindre 10 à 25 mètres de hauteur, avec un </a:t>
            </a:r>
            <a:r>
              <a:rPr lang="fr-FR" sz="1200" dirty="0">
                <a:solidFill>
                  <a:srgbClr val="008000"/>
                </a:solidFill>
                <a:hlinkClick r:id="rId9" tooltip="Houppier"/>
              </a:rPr>
              <a:t>houppier</a:t>
            </a:r>
            <a:r>
              <a:rPr lang="fr-FR" sz="1200" dirty="0">
                <a:solidFill>
                  <a:srgbClr val="008000"/>
                </a:solidFill>
              </a:rPr>
              <a:t> de 20 mètres de </a:t>
            </a:r>
            <a:r>
              <a:rPr lang="fr-FR" sz="1200" dirty="0" smtClean="0">
                <a:solidFill>
                  <a:srgbClr val="008000"/>
                </a:solidFill>
              </a:rPr>
              <a:t>diamètre</a:t>
            </a:r>
            <a:r>
              <a:rPr lang="fr-FR" sz="1200" dirty="0">
                <a:solidFill>
                  <a:srgbClr val="008000"/>
                </a:solidFill>
              </a:rPr>
              <a:t>,</a:t>
            </a:r>
            <a:r>
              <a:rPr lang="fr-FR" sz="1200" dirty="0" smtClean="0">
                <a:solidFill>
                  <a:srgbClr val="008000"/>
                </a:solidFill>
              </a:rPr>
              <a:t> </a:t>
            </a:r>
            <a:r>
              <a:rPr lang="fr-FR" sz="1200" dirty="0">
                <a:solidFill>
                  <a:srgbClr val="008000"/>
                </a:solidFill>
              </a:rPr>
              <a:t>largement cultivé dans les pays tropicaux pour son </a:t>
            </a:r>
            <a:r>
              <a:rPr lang="fr-FR" sz="1200" dirty="0">
                <a:solidFill>
                  <a:srgbClr val="008000"/>
                </a:solidFill>
                <a:hlinkClick r:id="rId10" tooltip="Fruit (botanique)"/>
              </a:rPr>
              <a:t>fruit</a:t>
            </a:r>
            <a:r>
              <a:rPr lang="fr-FR" sz="1200" dirty="0">
                <a:solidFill>
                  <a:srgbClr val="008000"/>
                </a:solidFill>
              </a:rPr>
              <a:t>, la </a:t>
            </a:r>
            <a:r>
              <a:rPr lang="fr-FR" sz="1200" dirty="0">
                <a:solidFill>
                  <a:srgbClr val="008000"/>
                </a:solidFill>
                <a:hlinkClick r:id="rId11" tooltip="Mangue (fruit)"/>
              </a:rPr>
              <a:t>mangue</a:t>
            </a:r>
            <a:r>
              <a:rPr lang="fr-FR" sz="1200" dirty="0">
                <a:solidFill>
                  <a:srgbClr val="008000"/>
                </a:solidFill>
              </a:rPr>
              <a:t>. C'est probablement, avec le </a:t>
            </a:r>
            <a:r>
              <a:rPr lang="fr-FR" sz="1200" dirty="0">
                <a:solidFill>
                  <a:srgbClr val="008000"/>
                </a:solidFill>
                <a:hlinkClick r:id="rId12" tooltip="Palmier-dattier"/>
              </a:rPr>
              <a:t>palmier-dattier</a:t>
            </a:r>
            <a:r>
              <a:rPr lang="fr-FR" sz="1200" dirty="0">
                <a:solidFill>
                  <a:srgbClr val="008000"/>
                </a:solidFill>
              </a:rPr>
              <a:t>, l'un des </a:t>
            </a:r>
            <a:r>
              <a:rPr lang="fr-FR" sz="1200" dirty="0">
                <a:solidFill>
                  <a:srgbClr val="008000"/>
                </a:solidFill>
                <a:hlinkClick r:id="rId13" tooltip="Arbre fruitier"/>
              </a:rPr>
              <a:t>arbres fruitiers</a:t>
            </a:r>
            <a:r>
              <a:rPr lang="fr-FR" sz="1200" dirty="0">
                <a:solidFill>
                  <a:srgbClr val="008000"/>
                </a:solidFill>
              </a:rPr>
              <a:t> les plus anciennement cultivés</a:t>
            </a:r>
            <a:r>
              <a:rPr lang="fr-FR" sz="1200" dirty="0" smtClean="0">
                <a:solidFill>
                  <a:srgbClr val="008000"/>
                </a:solidFill>
              </a:rPr>
              <a:t>. </a:t>
            </a:r>
            <a:r>
              <a:rPr lang="fr-FR" sz="1200" dirty="0">
                <a:solidFill>
                  <a:srgbClr val="008000"/>
                </a:solidFill>
              </a:rPr>
              <a:t>Son écorce est lisse, d'un gris-brun foncé à </a:t>
            </a:r>
            <a:r>
              <a:rPr lang="fr-FR" sz="1200" dirty="0" smtClean="0">
                <a:solidFill>
                  <a:srgbClr val="008000"/>
                </a:solidFill>
              </a:rPr>
              <a:t>noir. </a:t>
            </a:r>
            <a:r>
              <a:rPr lang="fr-FR" sz="1200" dirty="0">
                <a:solidFill>
                  <a:srgbClr val="008000"/>
                </a:solidFill>
              </a:rPr>
              <a:t>Ses </a:t>
            </a:r>
            <a:r>
              <a:rPr lang="fr-FR" sz="1200" dirty="0">
                <a:solidFill>
                  <a:srgbClr val="008000"/>
                </a:solidFill>
                <a:hlinkClick r:id="rId14" tooltip="Feuille"/>
              </a:rPr>
              <a:t>feuilles</a:t>
            </a:r>
            <a:r>
              <a:rPr lang="fr-FR" sz="1200" dirty="0">
                <a:solidFill>
                  <a:srgbClr val="008000"/>
                </a:solidFill>
              </a:rPr>
              <a:t> alternes, entières, de forme oblongue et pointue, sont persistantes. Elles peuvent mesurer de 15 à 35 cm de long sur 6 à 16 cm de large. Lorsqu'on les froisse, elles exhalent une odeur </a:t>
            </a:r>
            <a:r>
              <a:rPr lang="fr-FR" sz="1200" dirty="0" err="1">
                <a:solidFill>
                  <a:srgbClr val="008000"/>
                </a:solidFill>
              </a:rPr>
              <a:t>de</a:t>
            </a:r>
            <a:r>
              <a:rPr lang="fr-FR" sz="1200" dirty="0" err="1">
                <a:solidFill>
                  <a:srgbClr val="008000"/>
                </a:solidFill>
                <a:hlinkClick r:id="rId15" tooltip="Térébenthine"/>
              </a:rPr>
              <a:t>térébenthine</a:t>
            </a:r>
            <a:r>
              <a:rPr lang="fr-FR" sz="1200" dirty="0">
                <a:solidFill>
                  <a:srgbClr val="008000"/>
                </a:solidFill>
              </a:rPr>
              <a:t>. Leur couleur est d'un rose orangé au début de leur croissance puis passe par une teinte rouge foncé brillant avant de devenir vert foncé à </a:t>
            </a:r>
            <a:r>
              <a:rPr lang="fr-FR" sz="1200" dirty="0" smtClean="0">
                <a:solidFill>
                  <a:srgbClr val="008000"/>
                </a:solidFill>
              </a:rPr>
              <a:t>maturité</a:t>
            </a:r>
            <a:r>
              <a:rPr lang="fr-FR" sz="1200" dirty="0">
                <a:solidFill>
                  <a:srgbClr val="008000"/>
                </a:solidFill>
              </a:rPr>
              <a:t>.</a:t>
            </a:r>
            <a:r>
              <a:rPr lang="fr-FR" sz="1200" dirty="0" smtClean="0">
                <a:solidFill>
                  <a:srgbClr val="008000"/>
                </a:solidFill>
              </a:rPr>
              <a:t> Les</a:t>
            </a:r>
            <a:r>
              <a:rPr lang="fr-FR" sz="1200" dirty="0">
                <a:solidFill>
                  <a:srgbClr val="008000"/>
                </a:solidFill>
              </a:rPr>
              <a:t> </a:t>
            </a:r>
            <a:r>
              <a:rPr lang="fr-FR" sz="1200" dirty="0">
                <a:solidFill>
                  <a:srgbClr val="008000"/>
                </a:solidFill>
                <a:hlinkClick r:id="rId16" tooltip="Fleur"/>
              </a:rPr>
              <a:t>fleurs</a:t>
            </a:r>
            <a:r>
              <a:rPr lang="fr-FR" sz="1200" dirty="0">
                <a:solidFill>
                  <a:srgbClr val="008000"/>
                </a:solidFill>
              </a:rPr>
              <a:t>, blanc rougeâtre, sont petites et regroupées en grappes terminales de 20 à 50 cm de long. Elles comportent cinq </a:t>
            </a:r>
            <a:r>
              <a:rPr lang="fr-FR" sz="1200" dirty="0">
                <a:solidFill>
                  <a:srgbClr val="008000"/>
                </a:solidFill>
                <a:hlinkClick r:id="rId17" tooltip="Pétale"/>
              </a:rPr>
              <a:t>pétales</a:t>
            </a:r>
            <a:r>
              <a:rPr lang="fr-FR" sz="1200" dirty="0">
                <a:solidFill>
                  <a:srgbClr val="008000"/>
                </a:solidFill>
              </a:rPr>
              <a:t> de 5 à 10 mm de long, cinq </a:t>
            </a:r>
            <a:r>
              <a:rPr lang="fr-FR" sz="1200" dirty="0">
                <a:solidFill>
                  <a:srgbClr val="008000"/>
                </a:solidFill>
                <a:hlinkClick r:id="rId18" tooltip="Sépale"/>
              </a:rPr>
              <a:t>sépales</a:t>
            </a:r>
            <a:r>
              <a:rPr lang="fr-FR" sz="1200" dirty="0">
                <a:solidFill>
                  <a:srgbClr val="008000"/>
                </a:solidFill>
              </a:rPr>
              <a:t> et cinq </a:t>
            </a:r>
            <a:r>
              <a:rPr lang="fr-FR" sz="1200" dirty="0">
                <a:solidFill>
                  <a:srgbClr val="008000"/>
                </a:solidFill>
                <a:hlinkClick r:id="rId19" tooltip="Étamine"/>
              </a:rPr>
              <a:t>étamines</a:t>
            </a:r>
            <a:r>
              <a:rPr lang="fr-FR" sz="1200" dirty="0">
                <a:solidFill>
                  <a:srgbClr val="008000"/>
                </a:solidFill>
              </a:rPr>
              <a:t>. L'</a:t>
            </a:r>
            <a:r>
              <a:rPr lang="fr-FR" sz="1200" dirty="0">
                <a:solidFill>
                  <a:srgbClr val="008000"/>
                </a:solidFill>
                <a:hlinkClick r:id="rId20" tooltip="Ovaire (botanique)"/>
              </a:rPr>
              <a:t>ovaire</a:t>
            </a:r>
            <a:r>
              <a:rPr lang="fr-FR" sz="1200" dirty="0">
                <a:solidFill>
                  <a:srgbClr val="008000"/>
                </a:solidFill>
              </a:rPr>
              <a:t> supère contient un seul </a:t>
            </a:r>
            <a:r>
              <a:rPr lang="fr-FR" sz="1200" dirty="0">
                <a:solidFill>
                  <a:srgbClr val="008000"/>
                </a:solidFill>
                <a:hlinkClick r:id="rId21" tooltip="Ovule"/>
              </a:rPr>
              <a:t>ovule</a:t>
            </a:r>
            <a:r>
              <a:rPr lang="fr-FR" sz="1200" dirty="0">
                <a:solidFill>
                  <a:srgbClr val="008000"/>
                </a:solidFill>
              </a:rPr>
              <a:t>. Vers le milieu du printemps, après la fin de la floraison, il faut de trois à quatre mois pour que les fruits arrivent à maturité.</a:t>
            </a:r>
          </a:p>
          <a:p>
            <a:pPr algn="just"/>
            <a:r>
              <a:rPr lang="fr-FR" sz="1200" dirty="0">
                <a:solidFill>
                  <a:srgbClr val="008000"/>
                </a:solidFill>
              </a:rPr>
              <a:t>Le fruit charnu est une </a:t>
            </a:r>
            <a:r>
              <a:rPr lang="fr-FR" sz="1200" dirty="0">
                <a:solidFill>
                  <a:srgbClr val="008000"/>
                </a:solidFill>
                <a:hlinkClick r:id="rId22" tooltip="Drupe"/>
              </a:rPr>
              <a:t>drupe</a:t>
            </a:r>
            <a:r>
              <a:rPr lang="fr-FR" sz="1200" dirty="0">
                <a:solidFill>
                  <a:srgbClr val="008000"/>
                </a:solidFill>
              </a:rPr>
              <a:t> de forme oblongue attachée à un long pédoncule, de taille variable selon les variétés, de 20 à 45m de long sur 7 à 12 </a:t>
            </a:r>
            <a:r>
              <a:rPr lang="fr-FR" sz="1200" dirty="0" err="1">
                <a:solidFill>
                  <a:srgbClr val="008000"/>
                </a:solidFill>
              </a:rPr>
              <a:t>cmde</a:t>
            </a:r>
            <a:r>
              <a:rPr lang="fr-FR" sz="1200" dirty="0">
                <a:solidFill>
                  <a:srgbClr val="008000"/>
                </a:solidFill>
              </a:rPr>
              <a:t> diamètre, de poids variant de 500 g à 2,5 kg. La peau lisse et mince, assez résistante, est à maturité de couleur verte, jaune ou écarlate (selon les variétés) plus ou moins tachetée de vert et de rouge, de violet ou de rose (sur la face exposée au soleil). Le </a:t>
            </a:r>
            <a:r>
              <a:rPr lang="fr-FR" sz="1200" dirty="0">
                <a:solidFill>
                  <a:srgbClr val="008000"/>
                </a:solidFill>
                <a:hlinkClick r:id="rId23" tooltip="Noyau (fruit)"/>
              </a:rPr>
              <a:t>noyau</a:t>
            </a:r>
            <a:r>
              <a:rPr lang="fr-FR" sz="1200" dirty="0">
                <a:solidFill>
                  <a:srgbClr val="008000"/>
                </a:solidFill>
              </a:rPr>
              <a:t>, plutôt gros et aplati contient une graine unique de grande taille (4 à 7 cm de long sur 3 à 4 cm de large et 1 cm d'épaisseur) adhérant à la chair. Il est recouvert de fibres plus ou moins développées dans la chair selon les variétés. Sa forme peut être ronde, ovale ou </a:t>
            </a:r>
            <a:r>
              <a:rPr lang="fr-FR" sz="1200" dirty="0">
                <a:solidFill>
                  <a:srgbClr val="008000"/>
                </a:solidFill>
                <a:hlinkClick r:id="rId24" tooltip="wiktionary:réniforme"/>
              </a:rPr>
              <a:t>réniforme</a:t>
            </a:r>
            <a:r>
              <a:rPr lang="fr-FR" sz="1200" dirty="0">
                <a:solidFill>
                  <a:srgbClr val="008000"/>
                </a:solidFill>
              </a:rPr>
              <a:t>. Sa chair plus ou moins onctueuse, juteuse, sucrée et parfumée selon les variétés, est souvent douce comme celle de la pêche d’où son surnom de « pêche des tropiques </a:t>
            </a:r>
            <a:r>
              <a:rPr lang="fr-FR" sz="1200" dirty="0" smtClean="0">
                <a:solidFill>
                  <a:srgbClr val="008000"/>
                </a:solidFill>
              </a:rPr>
              <a:t>». </a:t>
            </a:r>
            <a:r>
              <a:rPr lang="fr-FR" sz="1200" dirty="0">
                <a:solidFill>
                  <a:srgbClr val="008000"/>
                </a:solidFill>
              </a:rPr>
              <a:t>Le manguier est souvent propagé par </a:t>
            </a:r>
            <a:r>
              <a:rPr lang="fr-FR" sz="1200" dirty="0">
                <a:solidFill>
                  <a:srgbClr val="008000"/>
                </a:solidFill>
                <a:hlinkClick r:id="rId25" tooltip="Semis (agriculture)"/>
              </a:rPr>
              <a:t>semis</a:t>
            </a:r>
            <a:r>
              <a:rPr lang="fr-FR" sz="1200" dirty="0">
                <a:solidFill>
                  <a:srgbClr val="008000"/>
                </a:solidFill>
              </a:rPr>
              <a:t> en raison de sa forte tendance à la </a:t>
            </a:r>
            <a:r>
              <a:rPr lang="fr-FR" sz="1200" dirty="0">
                <a:solidFill>
                  <a:srgbClr val="008000"/>
                </a:solidFill>
                <a:hlinkClick r:id="rId26" tooltip="Polyembryonie"/>
              </a:rPr>
              <a:t>polyembryonie</a:t>
            </a:r>
            <a:r>
              <a:rPr lang="fr-FR" sz="1200" dirty="0">
                <a:solidFill>
                  <a:srgbClr val="008000"/>
                </a:solidFill>
              </a:rPr>
              <a:t> qui facilite le </a:t>
            </a:r>
            <a:r>
              <a:rPr lang="fr-FR" sz="1200" dirty="0">
                <a:solidFill>
                  <a:srgbClr val="008000"/>
                </a:solidFill>
                <a:hlinkClick r:id="rId27" tooltip="Clonage"/>
              </a:rPr>
              <a:t>clonage</a:t>
            </a:r>
            <a:r>
              <a:rPr lang="fr-FR" sz="1200" dirty="0" smtClean="0">
                <a:solidFill>
                  <a:srgbClr val="008000"/>
                </a:solidFill>
              </a:rPr>
              <a:t>. Les </a:t>
            </a:r>
            <a:r>
              <a:rPr lang="fr-FR" sz="1200" dirty="0">
                <a:solidFill>
                  <a:srgbClr val="008000"/>
                </a:solidFill>
              </a:rPr>
              <a:t>manguiers de semis atteignent leur pleine production vers l'âge de 10 ans (contre 3 à 4 ans pour les arbres </a:t>
            </a:r>
            <a:r>
              <a:rPr lang="fr-FR" sz="1200" dirty="0">
                <a:solidFill>
                  <a:srgbClr val="008000"/>
                </a:solidFill>
                <a:hlinkClick r:id="rId28" tooltip="Greffage"/>
              </a:rPr>
              <a:t>greffés</a:t>
            </a:r>
            <a:r>
              <a:rPr lang="fr-FR" sz="1200" dirty="0">
                <a:solidFill>
                  <a:srgbClr val="008000"/>
                </a:solidFill>
              </a:rPr>
              <a:t>) et peuvent produire de façon rentable (en moyenne une centaine par an) durant une bonne vingtaine d'années mais l'arbre peut vivre plus de 100 ans</a:t>
            </a:r>
            <a:r>
              <a:rPr lang="fr-FR" sz="1200" dirty="0" smtClean="0">
                <a:solidFill>
                  <a:srgbClr val="008000"/>
                </a:solidFill>
              </a:rPr>
              <a:t>. </a:t>
            </a:r>
            <a:r>
              <a:rPr lang="fr-FR" sz="1200" dirty="0">
                <a:solidFill>
                  <a:srgbClr val="008000"/>
                </a:solidFill>
              </a:rPr>
              <a:t>Le manguier est cultivé comme arbre isolé ou en vergers homogènes plus denses. En raison de son fort développement, il est rare que les densités de plantation soient supérieures à 200 pieds/ha. Seules les localisations subtropicales extrêmes autorisent 400 plants/ha</a:t>
            </a:r>
            <a:r>
              <a:rPr lang="fr-FR" sz="1200" dirty="0" smtClean="0">
                <a:solidFill>
                  <a:srgbClr val="008000"/>
                </a:solidFill>
              </a:rPr>
              <a:t>.</a:t>
            </a:r>
          </a:p>
          <a:p>
            <a:pPr algn="just"/>
            <a:r>
              <a:rPr lang="fr-FR" sz="1200" dirty="0">
                <a:solidFill>
                  <a:srgbClr val="008000"/>
                </a:solidFill>
              </a:rPr>
              <a:t>Source : </a:t>
            </a:r>
            <a:r>
              <a:rPr lang="fr-FR" sz="1200" dirty="0">
                <a:solidFill>
                  <a:srgbClr val="008000"/>
                </a:solidFill>
                <a:hlinkClick r:id="rId29"/>
              </a:rPr>
              <a:t>https://</a:t>
            </a:r>
            <a:r>
              <a:rPr lang="fr-FR" sz="1200" dirty="0" smtClean="0">
                <a:solidFill>
                  <a:srgbClr val="008000"/>
                </a:solidFill>
                <a:hlinkClick r:id="rId29"/>
              </a:rPr>
              <a:t>fr.wikipedia.org/wiki/Manguier</a:t>
            </a:r>
            <a:r>
              <a:rPr lang="fr-FR" sz="1200" dirty="0" smtClean="0">
                <a:solidFill>
                  <a:srgbClr val="008000"/>
                </a:solidFill>
              </a:rPr>
              <a:t> </a:t>
            </a:r>
            <a:endParaRPr lang="fr-FR" sz="1200" dirty="0">
              <a:solidFill>
                <a:srgbClr val="008000"/>
              </a:solidFill>
            </a:endParaRPr>
          </a:p>
        </p:txBody>
      </p:sp>
      <p:sp>
        <p:nvSpPr>
          <p:cNvPr id="13" name="Rectangle 15"/>
          <p:cNvSpPr>
            <a:spLocks noChangeArrowheads="1"/>
          </p:cNvSpPr>
          <p:nvPr/>
        </p:nvSpPr>
        <p:spPr bwMode="auto">
          <a:xfrm>
            <a:off x="7986149" y="26575"/>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0" b="1">
                <a:solidFill>
                  <a:srgbClr val="008000"/>
                </a:solidFill>
              </a:rPr>
              <a:t>U</a:t>
            </a:r>
          </a:p>
        </p:txBody>
      </p:sp>
      <p:pic>
        <p:nvPicPr>
          <p:cNvPr id="14" name="Picture 2" descr="fruitsLogo9_ss"/>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645975" y="120736"/>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766230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322730" y="129550"/>
            <a:ext cx="682214" cy="320675"/>
          </a:xfrm>
        </p:spPr>
        <p:txBody>
          <a:bodyPr/>
          <a:lstStyle/>
          <a:p>
            <a:fld id="{814B13E8-1059-4FEE-952E-0153852B3488}" type="slidenum">
              <a:rPr lang="fr-FR" smtClean="0"/>
              <a:t>89</a:t>
            </a:fld>
            <a:endParaRPr lang="fr-FR"/>
          </a:p>
        </p:txBody>
      </p:sp>
      <p:sp>
        <p:nvSpPr>
          <p:cNvPr id="4" name="ZoneTexte 3"/>
          <p:cNvSpPr txBox="1"/>
          <p:nvPr/>
        </p:nvSpPr>
        <p:spPr>
          <a:xfrm>
            <a:off x="4043941"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6" name="Rectangle 5"/>
          <p:cNvSpPr/>
          <p:nvPr/>
        </p:nvSpPr>
        <p:spPr>
          <a:xfrm>
            <a:off x="54237" y="920155"/>
            <a:ext cx="4822563" cy="369332"/>
          </a:xfrm>
          <a:prstGeom prst="rect">
            <a:avLst/>
          </a:prstGeom>
        </p:spPr>
        <p:txBody>
          <a:bodyPr wrap="square">
            <a:spAutoFit/>
          </a:bodyPr>
          <a:lstStyle/>
          <a:p>
            <a:r>
              <a:rPr lang="fr-FR" dirty="0" smtClean="0">
                <a:solidFill>
                  <a:srgbClr val="008000"/>
                </a:solidFill>
              </a:rPr>
              <a:t>3.8) </a:t>
            </a:r>
            <a:r>
              <a:rPr lang="fr-FR" b="1" dirty="0" err="1" smtClean="0">
                <a:solidFill>
                  <a:srgbClr val="008000"/>
                </a:solidFill>
              </a:rPr>
              <a:t>Ananambo</a:t>
            </a:r>
            <a:r>
              <a:rPr lang="fr-FR" dirty="0" smtClean="0">
                <a:solidFill>
                  <a:srgbClr val="008000"/>
                </a:solidFill>
              </a:rPr>
              <a:t> (</a:t>
            </a:r>
            <a:r>
              <a:rPr lang="fr-FR" i="1" dirty="0" err="1" smtClean="0">
                <a:solidFill>
                  <a:srgbClr val="008000"/>
                </a:solidFill>
              </a:rPr>
              <a:t>Moringa</a:t>
            </a:r>
            <a:r>
              <a:rPr lang="fr-FR" i="1" dirty="0" smtClean="0">
                <a:solidFill>
                  <a:srgbClr val="008000"/>
                </a:solidFill>
              </a:rPr>
              <a:t> </a:t>
            </a:r>
            <a:r>
              <a:rPr lang="fr-FR" i="1" dirty="0" err="1" smtClean="0">
                <a:solidFill>
                  <a:srgbClr val="008000"/>
                </a:solidFill>
              </a:rPr>
              <a:t>olifera</a:t>
            </a:r>
            <a:r>
              <a:rPr lang="fr-FR" dirty="0" smtClean="0">
                <a:solidFill>
                  <a:srgbClr val="008000"/>
                </a:solidFill>
              </a:rPr>
              <a:t>) (</a:t>
            </a:r>
            <a:r>
              <a:rPr lang="fr-FR" i="1" dirty="0" err="1" smtClean="0">
                <a:solidFill>
                  <a:srgbClr val="008000"/>
                </a:solidFill>
              </a:rPr>
              <a:t>Moringaceae</a:t>
            </a:r>
            <a:r>
              <a:rPr lang="fr-FR" dirty="0" smtClean="0">
                <a:solidFill>
                  <a:srgbClr val="008000"/>
                </a:solidFill>
              </a:rPr>
              <a:t>)</a:t>
            </a:r>
          </a:p>
        </p:txBody>
      </p:sp>
      <p:sp>
        <p:nvSpPr>
          <p:cNvPr id="5" name="ZoneTexte 4"/>
          <p:cNvSpPr txBox="1"/>
          <p:nvPr/>
        </p:nvSpPr>
        <p:spPr>
          <a:xfrm>
            <a:off x="9893303" y="2679444"/>
            <a:ext cx="2136296" cy="276999"/>
          </a:xfrm>
          <a:prstGeom prst="rect">
            <a:avLst/>
          </a:prstGeom>
          <a:noFill/>
        </p:spPr>
        <p:txBody>
          <a:bodyPr wrap="square" rtlCol="0">
            <a:spAutoFit/>
          </a:bodyPr>
          <a:lstStyle/>
          <a:p>
            <a:pPr algn="ctr"/>
            <a:r>
              <a:rPr lang="fr-FR" sz="1200" dirty="0" smtClean="0">
                <a:solidFill>
                  <a:srgbClr val="008000"/>
                </a:solidFill>
              </a:rPr>
              <a:t>© Photo génération </a:t>
            </a:r>
            <a:r>
              <a:rPr lang="fr-FR" sz="1200" dirty="0" err="1" smtClean="0">
                <a:solidFill>
                  <a:srgbClr val="008000"/>
                </a:solidFill>
              </a:rPr>
              <a:t>masoala</a:t>
            </a:r>
            <a:r>
              <a:rPr lang="fr-FR" sz="1200" dirty="0" smtClean="0">
                <a:solidFill>
                  <a:srgbClr val="008000"/>
                </a:solidFill>
              </a:rPr>
              <a:t>.</a:t>
            </a:r>
            <a:endParaRPr lang="fr-FR" sz="1200" dirty="0">
              <a:solidFill>
                <a:srgbClr val="008000"/>
              </a:solidFill>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9431" y="129550"/>
            <a:ext cx="1948621" cy="2627159"/>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115" y="4809504"/>
            <a:ext cx="1919908" cy="1919908"/>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5636" y="4890473"/>
            <a:ext cx="2438400" cy="1876425"/>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9888" y="4881561"/>
            <a:ext cx="2466975" cy="1847850"/>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12863" y="4907023"/>
            <a:ext cx="2466975" cy="1847850"/>
          </a:xfrm>
          <a:prstGeom prst="rect">
            <a:avLst/>
          </a:prstGeom>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15690" y="4899546"/>
            <a:ext cx="1376309" cy="1829865"/>
          </a:xfrm>
          <a:prstGeom prst="rect">
            <a:avLst/>
          </a:prstGeom>
        </p:spPr>
      </p:pic>
      <p:sp>
        <p:nvSpPr>
          <p:cNvPr id="12" name="Rectangle 11"/>
          <p:cNvSpPr/>
          <p:nvPr/>
        </p:nvSpPr>
        <p:spPr>
          <a:xfrm>
            <a:off x="107444" y="550824"/>
            <a:ext cx="3166334" cy="369332"/>
          </a:xfrm>
          <a:prstGeom prst="rect">
            <a:avLst/>
          </a:prstGeom>
        </p:spPr>
        <p:txBody>
          <a:bodyPr wrap="square">
            <a:spAutoFit/>
          </a:bodyPr>
          <a:lstStyle/>
          <a:p>
            <a:r>
              <a:rPr lang="fr-FR" dirty="0">
                <a:solidFill>
                  <a:srgbClr val="008000"/>
                </a:solidFill>
              </a:rPr>
              <a:t>3. </a:t>
            </a:r>
            <a:r>
              <a:rPr lang="fr-FR" b="1" dirty="0">
                <a:solidFill>
                  <a:srgbClr val="008000"/>
                </a:solidFill>
              </a:rPr>
              <a:t>Arbres fruitiers </a:t>
            </a:r>
            <a:r>
              <a:rPr lang="fr-FR" b="1" dirty="0" smtClean="0">
                <a:solidFill>
                  <a:srgbClr val="008000"/>
                </a:solidFill>
              </a:rPr>
              <a:t> (suite)</a:t>
            </a:r>
            <a:endParaRPr lang="fr-FR" dirty="0">
              <a:solidFill>
                <a:srgbClr val="008000"/>
              </a:solidFill>
            </a:endParaRPr>
          </a:p>
        </p:txBody>
      </p:sp>
      <p:sp>
        <p:nvSpPr>
          <p:cNvPr id="13" name="ZoneTexte 12"/>
          <p:cNvSpPr txBox="1"/>
          <p:nvPr/>
        </p:nvSpPr>
        <p:spPr>
          <a:xfrm>
            <a:off x="54237" y="1289487"/>
            <a:ext cx="9563896" cy="3600986"/>
          </a:xfrm>
          <a:prstGeom prst="rect">
            <a:avLst/>
          </a:prstGeom>
          <a:noFill/>
        </p:spPr>
        <p:txBody>
          <a:bodyPr wrap="square" rtlCol="0">
            <a:spAutoFit/>
          </a:bodyPr>
          <a:lstStyle/>
          <a:p>
            <a:pPr algn="just"/>
            <a:r>
              <a:rPr lang="fr-FR" sz="1200" dirty="0" smtClean="0">
                <a:solidFill>
                  <a:srgbClr val="008000"/>
                </a:solidFill>
              </a:rPr>
              <a:t>Le </a:t>
            </a:r>
            <a:r>
              <a:rPr lang="fr-FR" sz="1200" dirty="0">
                <a:solidFill>
                  <a:srgbClr val="008000"/>
                </a:solidFill>
              </a:rPr>
              <a:t> </a:t>
            </a:r>
            <a:r>
              <a:rPr lang="fr-FR" sz="1200" b="1" dirty="0" err="1">
                <a:solidFill>
                  <a:srgbClr val="008000"/>
                </a:solidFill>
              </a:rPr>
              <a:t>moringa</a:t>
            </a:r>
            <a:r>
              <a:rPr lang="fr-FR" sz="1200" dirty="0">
                <a:solidFill>
                  <a:srgbClr val="008000"/>
                </a:solidFill>
              </a:rPr>
              <a:t>, est une espèce de petit arbre pouvant mesurer jusqu'à 10 m de la famille </a:t>
            </a:r>
            <a:r>
              <a:rPr lang="fr-FR" sz="1200" dirty="0" err="1" smtClean="0">
                <a:solidFill>
                  <a:srgbClr val="008000"/>
                </a:solidFill>
              </a:rPr>
              <a:t>des</a:t>
            </a:r>
            <a:r>
              <a:rPr lang="fr-FR" sz="1200" i="1" dirty="0" err="1" smtClean="0">
                <a:solidFill>
                  <a:srgbClr val="008000"/>
                </a:solidFill>
                <a:hlinkClick r:id="rId8" tooltip="Moringaceae"/>
              </a:rPr>
              <a:t>Moringaceae</a:t>
            </a:r>
            <a:r>
              <a:rPr lang="fr-FR" sz="1200" dirty="0" smtClean="0">
                <a:solidFill>
                  <a:srgbClr val="008000"/>
                </a:solidFill>
              </a:rPr>
              <a:t>. Elle </a:t>
            </a:r>
            <a:r>
              <a:rPr lang="fr-FR" sz="1200" dirty="0">
                <a:solidFill>
                  <a:srgbClr val="008000"/>
                </a:solidFill>
              </a:rPr>
              <a:t>est originaire du nord de l'</a:t>
            </a:r>
            <a:r>
              <a:rPr lang="fr-FR" sz="1200" dirty="0">
                <a:solidFill>
                  <a:srgbClr val="008000"/>
                </a:solidFill>
                <a:hlinkClick r:id="rId9" tooltip="Inde"/>
              </a:rPr>
              <a:t>Inde</a:t>
            </a:r>
            <a:r>
              <a:rPr lang="fr-FR" sz="1200" dirty="0">
                <a:solidFill>
                  <a:srgbClr val="008000"/>
                </a:solidFill>
              </a:rPr>
              <a:t> et est maintenant acclimatée dans presque toutes les régions tropicales, elle résiste bien à la sécheresse et a une croissance rapide</a:t>
            </a:r>
            <a:r>
              <a:rPr lang="fr-FR" sz="1200" dirty="0" smtClean="0">
                <a:solidFill>
                  <a:srgbClr val="008000"/>
                </a:solidFill>
              </a:rPr>
              <a:t>.</a:t>
            </a:r>
          </a:p>
          <a:p>
            <a:pPr algn="just"/>
            <a:r>
              <a:rPr lang="fr-FR" sz="1200" dirty="0">
                <a:solidFill>
                  <a:srgbClr val="008000"/>
                </a:solidFill>
              </a:rPr>
              <a:t>En </a:t>
            </a:r>
            <a:r>
              <a:rPr lang="fr-FR" sz="1200" dirty="0">
                <a:solidFill>
                  <a:srgbClr val="008000"/>
                </a:solidFill>
                <a:hlinkClick r:id="rId9" tooltip="Inde"/>
              </a:rPr>
              <a:t>Inde</a:t>
            </a:r>
            <a:r>
              <a:rPr lang="fr-FR" sz="1200" dirty="0">
                <a:solidFill>
                  <a:srgbClr val="008000"/>
                </a:solidFill>
              </a:rPr>
              <a:t>, le </a:t>
            </a:r>
            <a:r>
              <a:rPr lang="fr-FR" sz="1200" dirty="0" err="1">
                <a:solidFill>
                  <a:srgbClr val="008000"/>
                </a:solidFill>
              </a:rPr>
              <a:t>Moringa</a:t>
            </a:r>
            <a:r>
              <a:rPr lang="fr-FR" sz="1200" dirty="0">
                <a:solidFill>
                  <a:srgbClr val="008000"/>
                </a:solidFill>
              </a:rPr>
              <a:t> est une plante vivrière cultivée pour ses fruits, qui sont mangés cuits et exportés frais ou en conserve. Au Cambodge, </a:t>
            </a:r>
            <a:r>
              <a:rPr lang="fr-FR" sz="1200" dirty="0" smtClean="0">
                <a:solidFill>
                  <a:srgbClr val="008000"/>
                </a:solidFill>
              </a:rPr>
              <a:t>les </a:t>
            </a:r>
            <a:r>
              <a:rPr lang="fr-FR" sz="1200" dirty="0">
                <a:solidFill>
                  <a:srgbClr val="008000"/>
                </a:solidFill>
              </a:rPr>
              <a:t>jeunes feuilles peuvent être utilisées dans la soupe de </a:t>
            </a:r>
            <a:r>
              <a:rPr lang="fr-FR" sz="1200" dirty="0" smtClean="0">
                <a:solidFill>
                  <a:srgbClr val="008000"/>
                </a:solidFill>
              </a:rPr>
              <a:t>légumes, mais </a:t>
            </a:r>
            <a:r>
              <a:rPr lang="fr-FR" sz="1200" dirty="0">
                <a:solidFill>
                  <a:srgbClr val="008000"/>
                </a:solidFill>
              </a:rPr>
              <a:t>aussi dans la très populaire soupe de légumes variés appelée </a:t>
            </a:r>
            <a:r>
              <a:rPr lang="fr-FR" sz="1200" dirty="0" err="1" smtClean="0">
                <a:solidFill>
                  <a:srgbClr val="008000"/>
                </a:solidFill>
              </a:rPr>
              <a:t>sɑmlɑ</a:t>
            </a:r>
            <a:r>
              <a:rPr lang="fr-FR" sz="1200" dirty="0" smtClean="0">
                <a:solidFill>
                  <a:srgbClr val="008000"/>
                </a:solidFill>
              </a:rPr>
              <a:t>. </a:t>
            </a:r>
            <a:r>
              <a:rPr lang="fr-FR" sz="1200" dirty="0">
                <a:solidFill>
                  <a:srgbClr val="008000"/>
                </a:solidFill>
              </a:rPr>
              <a:t>Les fruits peuvent être ajoutés aux soupes </a:t>
            </a:r>
            <a:r>
              <a:rPr lang="fr-FR" sz="1200" dirty="0" smtClean="0">
                <a:solidFill>
                  <a:srgbClr val="008000"/>
                </a:solidFill>
              </a:rPr>
              <a:t>acidulées. </a:t>
            </a:r>
            <a:r>
              <a:rPr lang="fr-FR" sz="1200" dirty="0">
                <a:solidFill>
                  <a:srgbClr val="008000"/>
                </a:solidFill>
              </a:rPr>
              <a:t>Au </a:t>
            </a:r>
            <a:r>
              <a:rPr lang="fr-FR" sz="1200" dirty="0">
                <a:solidFill>
                  <a:srgbClr val="008000"/>
                </a:solidFill>
                <a:hlinkClick r:id="rId10" tooltip="Sahel africain"/>
              </a:rPr>
              <a:t>Sahel</a:t>
            </a:r>
            <a:r>
              <a:rPr lang="fr-FR" sz="1200" dirty="0">
                <a:solidFill>
                  <a:srgbClr val="008000"/>
                </a:solidFill>
              </a:rPr>
              <a:t>, les feuilles de </a:t>
            </a:r>
            <a:r>
              <a:rPr lang="fr-FR" sz="1200" i="1" dirty="0" err="1">
                <a:solidFill>
                  <a:srgbClr val="008000"/>
                </a:solidFill>
              </a:rPr>
              <a:t>Moringa</a:t>
            </a:r>
            <a:r>
              <a:rPr lang="fr-FR" sz="1200" i="1" dirty="0">
                <a:solidFill>
                  <a:srgbClr val="008000"/>
                </a:solidFill>
              </a:rPr>
              <a:t> </a:t>
            </a:r>
            <a:r>
              <a:rPr lang="fr-FR" sz="1200" i="1" dirty="0" err="1">
                <a:solidFill>
                  <a:srgbClr val="008000"/>
                </a:solidFill>
              </a:rPr>
              <a:t>oleifera</a:t>
            </a:r>
            <a:r>
              <a:rPr lang="fr-FR" sz="1200" dirty="0">
                <a:solidFill>
                  <a:srgbClr val="008000"/>
                </a:solidFill>
              </a:rPr>
              <a:t> sont consommées comme légumes et celles de </a:t>
            </a:r>
            <a:r>
              <a:rPr lang="fr-FR" sz="1200" i="1" dirty="0" err="1">
                <a:solidFill>
                  <a:srgbClr val="008000"/>
                </a:solidFill>
              </a:rPr>
              <a:t>Moringa</a:t>
            </a:r>
            <a:r>
              <a:rPr lang="fr-FR" sz="1200" i="1" dirty="0">
                <a:solidFill>
                  <a:srgbClr val="008000"/>
                </a:solidFill>
              </a:rPr>
              <a:t> </a:t>
            </a:r>
            <a:r>
              <a:rPr lang="fr-FR" sz="1200" i="1" dirty="0" err="1">
                <a:solidFill>
                  <a:srgbClr val="008000"/>
                </a:solidFill>
              </a:rPr>
              <a:t>stenopetala</a:t>
            </a:r>
            <a:r>
              <a:rPr lang="fr-FR" sz="1200" dirty="0">
                <a:solidFill>
                  <a:srgbClr val="008000"/>
                </a:solidFill>
              </a:rPr>
              <a:t> constituent le repas de base </a:t>
            </a:r>
            <a:r>
              <a:rPr lang="fr-FR" sz="1200" dirty="0" smtClean="0">
                <a:solidFill>
                  <a:srgbClr val="008000"/>
                </a:solidFill>
              </a:rPr>
              <a:t>du </a:t>
            </a:r>
            <a:r>
              <a:rPr lang="fr-FR" sz="1200" dirty="0" smtClean="0">
                <a:solidFill>
                  <a:srgbClr val="008000"/>
                </a:solidFill>
                <a:hlinkClick r:id="rId11" tooltip="Konsos"/>
              </a:rPr>
              <a:t>peuple </a:t>
            </a:r>
            <a:r>
              <a:rPr lang="fr-FR" sz="1200" dirty="0" err="1">
                <a:solidFill>
                  <a:srgbClr val="008000"/>
                </a:solidFill>
                <a:hlinkClick r:id="rId11" tooltip="Konsos"/>
              </a:rPr>
              <a:t>Konso</a:t>
            </a:r>
            <a:r>
              <a:rPr lang="fr-FR" sz="1200" dirty="0">
                <a:solidFill>
                  <a:srgbClr val="008000"/>
                </a:solidFill>
              </a:rPr>
              <a:t> en </a:t>
            </a:r>
            <a:r>
              <a:rPr lang="fr-FR" sz="1200" dirty="0">
                <a:solidFill>
                  <a:srgbClr val="008000"/>
                </a:solidFill>
                <a:hlinkClick r:id="rId12" tooltip="Éthiopie"/>
              </a:rPr>
              <a:t>Éthiopie</a:t>
            </a:r>
            <a:r>
              <a:rPr lang="fr-FR" sz="1200" dirty="0">
                <a:solidFill>
                  <a:srgbClr val="008000"/>
                </a:solidFill>
              </a:rPr>
              <a:t>. Des analyses </a:t>
            </a:r>
            <a:r>
              <a:rPr lang="fr-FR" sz="1200" dirty="0" smtClean="0">
                <a:solidFill>
                  <a:srgbClr val="008000"/>
                </a:solidFill>
              </a:rPr>
              <a:t>nutritionnelles ont </a:t>
            </a:r>
            <a:r>
              <a:rPr lang="fr-FR" sz="1200" dirty="0">
                <a:solidFill>
                  <a:srgbClr val="008000"/>
                </a:solidFill>
              </a:rPr>
              <a:t>montré que les feuilles </a:t>
            </a:r>
            <a:r>
              <a:rPr lang="fr-FR" sz="1200" dirty="0" smtClean="0">
                <a:solidFill>
                  <a:srgbClr val="008000"/>
                </a:solidFill>
              </a:rPr>
              <a:t>de </a:t>
            </a:r>
            <a:r>
              <a:rPr lang="fr-FR" sz="1200" i="1" dirty="0" err="1" smtClean="0">
                <a:solidFill>
                  <a:srgbClr val="008000"/>
                </a:solidFill>
              </a:rPr>
              <a:t>Moringa</a:t>
            </a:r>
            <a:r>
              <a:rPr lang="fr-FR" sz="1200" i="1" dirty="0" smtClean="0">
                <a:solidFill>
                  <a:srgbClr val="008000"/>
                </a:solidFill>
              </a:rPr>
              <a:t> </a:t>
            </a:r>
            <a:r>
              <a:rPr lang="fr-FR" sz="1200" i="1" dirty="0" err="1">
                <a:solidFill>
                  <a:srgbClr val="008000"/>
                </a:solidFill>
              </a:rPr>
              <a:t>oleifera</a:t>
            </a:r>
            <a:r>
              <a:rPr lang="fr-FR" sz="1200" dirty="0">
                <a:solidFill>
                  <a:srgbClr val="008000"/>
                </a:solidFill>
              </a:rPr>
              <a:t> sont plus riches en vitamines, minéraux et protéines que la plupart des légumes. Elles contiennent deux fois plus de </a:t>
            </a:r>
            <a:r>
              <a:rPr lang="fr-FR" sz="1200" dirty="0">
                <a:solidFill>
                  <a:srgbClr val="008000"/>
                </a:solidFill>
                <a:hlinkClick r:id="rId13" tooltip="Protéines"/>
              </a:rPr>
              <a:t>protéines</a:t>
            </a:r>
            <a:r>
              <a:rPr lang="fr-FR" sz="1200" dirty="0">
                <a:solidFill>
                  <a:srgbClr val="008000"/>
                </a:solidFill>
              </a:rPr>
              <a:t> et de calcium que le </a:t>
            </a:r>
            <a:r>
              <a:rPr lang="fr-FR" sz="1200" dirty="0">
                <a:solidFill>
                  <a:srgbClr val="008000"/>
                </a:solidFill>
                <a:hlinkClick r:id="rId14" tooltip="Lait"/>
              </a:rPr>
              <a:t>lait</a:t>
            </a:r>
            <a:r>
              <a:rPr lang="fr-FR" sz="1200" dirty="0">
                <a:solidFill>
                  <a:srgbClr val="008000"/>
                </a:solidFill>
              </a:rPr>
              <a:t>, autant de </a:t>
            </a:r>
            <a:r>
              <a:rPr lang="fr-FR" sz="1200" dirty="0">
                <a:solidFill>
                  <a:srgbClr val="008000"/>
                </a:solidFill>
                <a:hlinkClick r:id="rId15" tooltip="Potassium"/>
              </a:rPr>
              <a:t>potassium</a:t>
            </a:r>
            <a:r>
              <a:rPr lang="fr-FR" sz="1200" dirty="0">
                <a:solidFill>
                  <a:srgbClr val="008000"/>
                </a:solidFill>
              </a:rPr>
              <a:t> que </a:t>
            </a:r>
            <a:r>
              <a:rPr lang="fr-FR" sz="1200" dirty="0" err="1">
                <a:solidFill>
                  <a:srgbClr val="008000"/>
                </a:solidFill>
              </a:rPr>
              <a:t>la</a:t>
            </a:r>
            <a:r>
              <a:rPr lang="fr-FR" sz="1200" dirty="0" err="1">
                <a:solidFill>
                  <a:srgbClr val="008000"/>
                </a:solidFill>
                <a:hlinkClick r:id="rId16" tooltip="Banane"/>
              </a:rPr>
              <a:t>banane</a:t>
            </a:r>
            <a:r>
              <a:rPr lang="fr-FR" sz="1200" dirty="0">
                <a:solidFill>
                  <a:srgbClr val="008000"/>
                </a:solidFill>
              </a:rPr>
              <a:t>, autant de </a:t>
            </a:r>
            <a:r>
              <a:rPr lang="fr-FR" sz="1200" dirty="0">
                <a:solidFill>
                  <a:srgbClr val="008000"/>
                </a:solidFill>
                <a:hlinkClick r:id="rId17" tooltip="Vitamine A"/>
              </a:rPr>
              <a:t>vitamine A</a:t>
            </a:r>
            <a:r>
              <a:rPr lang="fr-FR" sz="1200" dirty="0">
                <a:solidFill>
                  <a:srgbClr val="008000"/>
                </a:solidFill>
              </a:rPr>
              <a:t> que la </a:t>
            </a:r>
            <a:r>
              <a:rPr lang="fr-FR" sz="1200" dirty="0">
                <a:solidFill>
                  <a:srgbClr val="008000"/>
                </a:solidFill>
                <a:hlinkClick r:id="rId18" tooltip="Carotte"/>
              </a:rPr>
              <a:t>carotte</a:t>
            </a:r>
            <a:r>
              <a:rPr lang="fr-FR" sz="1200" dirty="0">
                <a:solidFill>
                  <a:srgbClr val="008000"/>
                </a:solidFill>
              </a:rPr>
              <a:t>, autant de fer que la viande de bœuf ou les lentilles et deux fois plus de </a:t>
            </a:r>
            <a:r>
              <a:rPr lang="fr-FR" sz="1200" dirty="0">
                <a:solidFill>
                  <a:srgbClr val="008000"/>
                </a:solidFill>
                <a:hlinkClick r:id="rId19" tooltip="Vitamine C"/>
              </a:rPr>
              <a:t>vitamine C</a:t>
            </a:r>
            <a:r>
              <a:rPr lang="fr-FR" sz="1200" dirty="0">
                <a:solidFill>
                  <a:srgbClr val="008000"/>
                </a:solidFill>
              </a:rPr>
              <a:t> qu'une </a:t>
            </a:r>
            <a:r>
              <a:rPr lang="fr-FR" sz="1200" dirty="0">
                <a:solidFill>
                  <a:srgbClr val="008000"/>
                </a:solidFill>
                <a:hlinkClick r:id="rId20" tooltip="Orange (fruit)"/>
              </a:rPr>
              <a:t>orange</a:t>
            </a:r>
            <a:r>
              <a:rPr lang="fr-FR" sz="1200" dirty="0">
                <a:solidFill>
                  <a:srgbClr val="008000"/>
                </a:solidFill>
              </a:rPr>
              <a:t>. Beaucoup de programmes utilisent les feuilles </a:t>
            </a:r>
            <a:r>
              <a:rPr lang="fr-FR" sz="1200" dirty="0" err="1">
                <a:solidFill>
                  <a:srgbClr val="008000"/>
                </a:solidFill>
              </a:rPr>
              <a:t>de</a:t>
            </a:r>
            <a:r>
              <a:rPr lang="fr-FR" sz="1200" i="1" dirty="0" err="1">
                <a:solidFill>
                  <a:srgbClr val="008000"/>
                </a:solidFill>
              </a:rPr>
              <a:t>Moringa</a:t>
            </a:r>
            <a:r>
              <a:rPr lang="fr-FR" sz="1200" i="1" dirty="0">
                <a:solidFill>
                  <a:srgbClr val="008000"/>
                </a:solidFill>
              </a:rPr>
              <a:t> </a:t>
            </a:r>
            <a:r>
              <a:rPr lang="fr-FR" sz="1200" i="1" dirty="0" err="1">
                <a:solidFill>
                  <a:srgbClr val="008000"/>
                </a:solidFill>
              </a:rPr>
              <a:t>oleifera</a:t>
            </a:r>
            <a:r>
              <a:rPr lang="fr-FR" sz="1200" dirty="0">
                <a:solidFill>
                  <a:srgbClr val="008000"/>
                </a:solidFill>
              </a:rPr>
              <a:t> contre la </a:t>
            </a:r>
            <a:r>
              <a:rPr lang="fr-FR" sz="1200" dirty="0">
                <a:solidFill>
                  <a:srgbClr val="008000"/>
                </a:solidFill>
                <a:hlinkClick r:id="rId21" tooltip="Malnutrition"/>
              </a:rPr>
              <a:t>malnutrition</a:t>
            </a:r>
            <a:r>
              <a:rPr lang="fr-FR" sz="1200" dirty="0">
                <a:solidFill>
                  <a:srgbClr val="008000"/>
                </a:solidFill>
              </a:rPr>
              <a:t> et ses maladies associées (</a:t>
            </a:r>
            <a:r>
              <a:rPr lang="fr-FR" sz="1200" dirty="0">
                <a:solidFill>
                  <a:srgbClr val="008000"/>
                </a:solidFill>
                <a:hlinkClick r:id="rId22" tooltip="Cécité"/>
              </a:rPr>
              <a:t>cécité</a:t>
            </a:r>
            <a:r>
              <a:rPr lang="fr-FR" sz="1200" dirty="0">
                <a:solidFill>
                  <a:srgbClr val="008000"/>
                </a:solidFill>
              </a:rPr>
              <a:t>, etc</a:t>
            </a:r>
            <a:r>
              <a:rPr lang="fr-FR" sz="1200" dirty="0" smtClean="0">
                <a:solidFill>
                  <a:srgbClr val="008000"/>
                </a:solidFill>
              </a:rPr>
              <a:t>.). Les </a:t>
            </a:r>
            <a:r>
              <a:rPr lang="fr-FR" sz="1200" dirty="0">
                <a:solidFill>
                  <a:srgbClr val="008000"/>
                </a:solidFill>
              </a:rPr>
              <a:t>graines de </a:t>
            </a:r>
            <a:r>
              <a:rPr lang="fr-FR" sz="1200" dirty="0" err="1">
                <a:solidFill>
                  <a:srgbClr val="008000"/>
                </a:solidFill>
              </a:rPr>
              <a:t>Moringa</a:t>
            </a:r>
            <a:r>
              <a:rPr lang="fr-FR" sz="1200" dirty="0">
                <a:solidFill>
                  <a:srgbClr val="008000"/>
                </a:solidFill>
              </a:rPr>
              <a:t> contiennent un </a:t>
            </a:r>
            <a:r>
              <a:rPr lang="fr-FR" sz="1200" dirty="0" err="1">
                <a:solidFill>
                  <a:srgbClr val="008000"/>
                </a:solidFill>
                <a:hlinkClick r:id="rId23" tooltip="Polyélectrolyte"/>
              </a:rPr>
              <a:t>polyélectrolyte</a:t>
            </a:r>
            <a:r>
              <a:rPr lang="fr-FR" sz="1200" dirty="0">
                <a:solidFill>
                  <a:srgbClr val="008000"/>
                </a:solidFill>
              </a:rPr>
              <a:t> </a:t>
            </a:r>
            <a:r>
              <a:rPr lang="fr-FR" sz="1200" dirty="0">
                <a:solidFill>
                  <a:srgbClr val="008000"/>
                </a:solidFill>
                <a:hlinkClick r:id="rId24" tooltip="Cation"/>
              </a:rPr>
              <a:t>cationique</a:t>
            </a:r>
            <a:r>
              <a:rPr lang="fr-FR" sz="1200" dirty="0">
                <a:solidFill>
                  <a:srgbClr val="008000"/>
                </a:solidFill>
              </a:rPr>
              <a:t> qui a montré son efficacité dans le traitement des eaux (élimination de la </a:t>
            </a:r>
            <a:r>
              <a:rPr lang="fr-FR" sz="1200" dirty="0">
                <a:solidFill>
                  <a:srgbClr val="008000"/>
                </a:solidFill>
                <a:hlinkClick r:id="rId25" tooltip="Turbidité"/>
              </a:rPr>
              <a:t>turbidité</a:t>
            </a:r>
            <a:r>
              <a:rPr lang="fr-FR" sz="1200" dirty="0">
                <a:solidFill>
                  <a:srgbClr val="008000"/>
                </a:solidFill>
              </a:rPr>
              <a:t>), en remplacement du </a:t>
            </a:r>
            <a:r>
              <a:rPr lang="fr-FR" sz="1200" dirty="0">
                <a:solidFill>
                  <a:srgbClr val="008000"/>
                </a:solidFill>
                <a:hlinkClick r:id="rId26" tooltip="Sulfate d'alumine"/>
              </a:rPr>
              <a:t>sulfate d'alumine</a:t>
            </a:r>
            <a:r>
              <a:rPr lang="fr-FR" sz="1200" dirty="0">
                <a:solidFill>
                  <a:srgbClr val="008000"/>
                </a:solidFill>
              </a:rPr>
              <a:t> ou d'autres </a:t>
            </a:r>
            <a:r>
              <a:rPr lang="fr-FR" sz="1200" dirty="0" err="1">
                <a:solidFill>
                  <a:srgbClr val="008000"/>
                </a:solidFill>
                <a:hlinkClick r:id="rId27" tooltip="Floculant"/>
              </a:rPr>
              <a:t>floculants</a:t>
            </a:r>
            <a:r>
              <a:rPr lang="fr-FR" sz="1200" dirty="0">
                <a:solidFill>
                  <a:srgbClr val="008000"/>
                </a:solidFill>
              </a:rPr>
              <a:t>. L'avantage de l'utilisation de ces graines est double </a:t>
            </a:r>
            <a:r>
              <a:rPr lang="fr-FR" sz="1200" dirty="0" smtClean="0">
                <a:solidFill>
                  <a:srgbClr val="008000"/>
                </a:solidFill>
              </a:rPr>
              <a:t>: la </a:t>
            </a:r>
            <a:r>
              <a:rPr lang="fr-FR" sz="1200" dirty="0">
                <a:solidFill>
                  <a:srgbClr val="008000"/>
                </a:solidFill>
              </a:rPr>
              <a:t>substitution de </a:t>
            </a:r>
            <a:r>
              <a:rPr lang="fr-FR" sz="1200" dirty="0" err="1">
                <a:solidFill>
                  <a:srgbClr val="008000"/>
                </a:solidFill>
              </a:rPr>
              <a:t>floculants</a:t>
            </a:r>
            <a:r>
              <a:rPr lang="fr-FR" sz="1200" dirty="0">
                <a:solidFill>
                  <a:srgbClr val="008000"/>
                </a:solidFill>
              </a:rPr>
              <a:t> importés par un produit local facilement accessible permet une économie importante de devises pour les pays du </a:t>
            </a:r>
            <a:r>
              <a:rPr lang="fr-FR" sz="1200" dirty="0" smtClean="0">
                <a:solidFill>
                  <a:srgbClr val="008000"/>
                </a:solidFill>
              </a:rPr>
              <a:t>Sud, ce </a:t>
            </a:r>
            <a:r>
              <a:rPr lang="fr-FR" sz="1200" dirty="0">
                <a:solidFill>
                  <a:srgbClr val="008000"/>
                </a:solidFill>
              </a:rPr>
              <a:t>floculant, contrairement au sulfate d'alumine, est totalement </a:t>
            </a:r>
            <a:r>
              <a:rPr lang="fr-FR" sz="1200" dirty="0" smtClean="0">
                <a:solidFill>
                  <a:srgbClr val="008000"/>
                </a:solidFill>
                <a:hlinkClick r:id="rId28" tooltip="Biodégradable"/>
              </a:rPr>
              <a:t>biodégradable</a:t>
            </a:r>
            <a:r>
              <a:rPr lang="fr-FR" sz="1200" dirty="0" smtClean="0">
                <a:solidFill>
                  <a:srgbClr val="008000"/>
                </a:solidFill>
              </a:rPr>
              <a:t>. On </a:t>
            </a:r>
            <a:r>
              <a:rPr lang="fr-FR" sz="1200" dirty="0">
                <a:solidFill>
                  <a:srgbClr val="008000"/>
                </a:solidFill>
              </a:rPr>
              <a:t>peut également extraire de ses graines une huile alimentaire intéressante, notamment en Afrique où beaucoup de pays manquent d'huiles alimentaires, et une matière première intéressante pour l'industrie cosmétique (</a:t>
            </a:r>
            <a:r>
              <a:rPr lang="fr-FR" sz="1200" dirty="0">
                <a:solidFill>
                  <a:srgbClr val="008000"/>
                </a:solidFill>
                <a:hlinkClick r:id="rId29" tooltip="Savon"/>
              </a:rPr>
              <a:t>savon</a:t>
            </a:r>
            <a:r>
              <a:rPr lang="fr-FR" sz="1200" dirty="0">
                <a:solidFill>
                  <a:srgbClr val="008000"/>
                </a:solidFill>
              </a:rPr>
              <a:t>, parfum). Une utilisation mixte du </a:t>
            </a:r>
            <a:r>
              <a:rPr lang="fr-FR" sz="1200" dirty="0" err="1">
                <a:solidFill>
                  <a:srgbClr val="008000"/>
                </a:solidFill>
              </a:rPr>
              <a:t>moringa</a:t>
            </a:r>
            <a:r>
              <a:rPr lang="fr-FR" sz="1200" dirty="0">
                <a:solidFill>
                  <a:srgbClr val="008000"/>
                </a:solidFill>
              </a:rPr>
              <a:t>, pour la production d'huile et d'agent floculant, est possible car le </a:t>
            </a:r>
            <a:r>
              <a:rPr lang="fr-FR" sz="1200" dirty="0">
                <a:solidFill>
                  <a:srgbClr val="008000"/>
                </a:solidFill>
                <a:hlinkClick r:id="rId30" tooltip="Tourteaux"/>
              </a:rPr>
              <a:t>tourteau</a:t>
            </a:r>
            <a:r>
              <a:rPr lang="fr-FR" sz="1200" dirty="0">
                <a:solidFill>
                  <a:srgbClr val="008000"/>
                </a:solidFill>
              </a:rPr>
              <a:t> issu de l'extraction d'huile conserve ses capacités </a:t>
            </a:r>
            <a:r>
              <a:rPr lang="fr-FR" sz="1200" dirty="0" err="1">
                <a:solidFill>
                  <a:srgbClr val="008000"/>
                </a:solidFill>
              </a:rPr>
              <a:t>floculantes</a:t>
            </a:r>
            <a:r>
              <a:rPr lang="fr-FR" sz="1200" dirty="0" smtClean="0">
                <a:solidFill>
                  <a:srgbClr val="008000"/>
                </a:solidFill>
              </a:rPr>
              <a:t>. </a:t>
            </a:r>
            <a:r>
              <a:rPr lang="fr-FR" sz="1200" dirty="0">
                <a:solidFill>
                  <a:srgbClr val="008000"/>
                </a:solidFill>
              </a:rPr>
              <a:t>Ses racines servent à produire un condiment alimentaire</a:t>
            </a:r>
            <a:r>
              <a:rPr lang="fr-FR" sz="1200" dirty="0" smtClean="0">
                <a:solidFill>
                  <a:srgbClr val="008000"/>
                </a:solidFill>
              </a:rPr>
              <a:t>. D'autres </a:t>
            </a:r>
            <a:r>
              <a:rPr lang="fr-FR" sz="1200" dirty="0">
                <a:solidFill>
                  <a:srgbClr val="008000"/>
                </a:solidFill>
              </a:rPr>
              <a:t>applications potentielles du </a:t>
            </a:r>
            <a:r>
              <a:rPr lang="fr-FR" sz="1200" dirty="0" err="1">
                <a:solidFill>
                  <a:srgbClr val="008000"/>
                </a:solidFill>
              </a:rPr>
              <a:t>moringa</a:t>
            </a:r>
            <a:r>
              <a:rPr lang="fr-FR" sz="1200" dirty="0">
                <a:solidFill>
                  <a:srgbClr val="008000"/>
                </a:solidFill>
              </a:rPr>
              <a:t>, comme son utilisation dans l'alimentation animale, comme </a:t>
            </a:r>
            <a:r>
              <a:rPr lang="fr-FR" sz="1200" dirty="0">
                <a:solidFill>
                  <a:srgbClr val="008000"/>
                </a:solidFill>
                <a:hlinkClick r:id="rId31" tooltip="Hormone de croissance"/>
              </a:rPr>
              <a:t>hormone de croissance</a:t>
            </a:r>
            <a:r>
              <a:rPr lang="fr-FR" sz="1200" dirty="0">
                <a:solidFill>
                  <a:srgbClr val="008000"/>
                </a:solidFill>
              </a:rPr>
              <a:t> végétale, comme </a:t>
            </a:r>
            <a:r>
              <a:rPr lang="fr-FR" sz="1200" dirty="0">
                <a:solidFill>
                  <a:srgbClr val="008000"/>
                </a:solidFill>
                <a:hlinkClick r:id="rId32" tooltip="Engrais"/>
              </a:rPr>
              <a:t>engrais</a:t>
            </a:r>
            <a:r>
              <a:rPr lang="fr-FR" sz="1200" dirty="0">
                <a:solidFill>
                  <a:srgbClr val="008000"/>
                </a:solidFill>
              </a:rPr>
              <a:t> vert, en </a:t>
            </a:r>
            <a:r>
              <a:rPr lang="fr-FR" sz="1200" dirty="0">
                <a:solidFill>
                  <a:srgbClr val="008000"/>
                </a:solidFill>
                <a:hlinkClick r:id="rId33" tooltip="Phytopharmacie"/>
              </a:rPr>
              <a:t>phytopharmacie</a:t>
            </a:r>
            <a:r>
              <a:rPr lang="fr-FR" sz="1200" dirty="0">
                <a:solidFill>
                  <a:srgbClr val="008000"/>
                </a:solidFill>
              </a:rPr>
              <a:t> ou comme </a:t>
            </a:r>
            <a:r>
              <a:rPr lang="fr-FR" sz="1200" dirty="0">
                <a:solidFill>
                  <a:srgbClr val="008000"/>
                </a:solidFill>
                <a:hlinkClick r:id="rId34" tooltip="Pâte à papier"/>
              </a:rPr>
              <a:t>pâte à papier</a:t>
            </a:r>
            <a:r>
              <a:rPr lang="fr-FR" sz="1200" dirty="0">
                <a:solidFill>
                  <a:srgbClr val="008000"/>
                </a:solidFill>
              </a:rPr>
              <a:t> font l'objet de nombreuses recherches.</a:t>
            </a:r>
          </a:p>
          <a:p>
            <a:pPr algn="just"/>
            <a:r>
              <a:rPr lang="fr-FR" sz="1200" dirty="0" smtClean="0">
                <a:solidFill>
                  <a:srgbClr val="008000"/>
                </a:solidFill>
              </a:rPr>
              <a:t>Source </a:t>
            </a:r>
            <a:r>
              <a:rPr lang="fr-FR" sz="1200" dirty="0">
                <a:solidFill>
                  <a:srgbClr val="008000"/>
                </a:solidFill>
              </a:rPr>
              <a:t>: </a:t>
            </a:r>
            <a:r>
              <a:rPr lang="fr-FR" sz="1200" dirty="0">
                <a:hlinkClick r:id="rId35"/>
              </a:rPr>
              <a:t>https://</a:t>
            </a:r>
            <a:r>
              <a:rPr lang="fr-FR" sz="1200" dirty="0" smtClean="0">
                <a:hlinkClick r:id="rId35"/>
              </a:rPr>
              <a:t>fr.wikipedia.org/wiki/Moringa_oleifera</a:t>
            </a:r>
            <a:r>
              <a:rPr lang="fr-FR" sz="1200" dirty="0" smtClean="0"/>
              <a:t> </a:t>
            </a:r>
            <a:endParaRPr lang="fr-FR" sz="1200" dirty="0"/>
          </a:p>
        </p:txBody>
      </p:sp>
      <p:sp>
        <p:nvSpPr>
          <p:cNvPr id="14" name="ZoneTexte 13"/>
          <p:cNvSpPr txBox="1"/>
          <p:nvPr/>
        </p:nvSpPr>
        <p:spPr>
          <a:xfrm>
            <a:off x="9656809" y="2930617"/>
            <a:ext cx="2573866" cy="1938992"/>
          </a:xfrm>
          <a:prstGeom prst="rect">
            <a:avLst/>
          </a:prstGeom>
          <a:noFill/>
        </p:spPr>
        <p:txBody>
          <a:bodyPr wrap="square" rtlCol="0">
            <a:spAutoFit/>
          </a:bodyPr>
          <a:lstStyle/>
          <a:p>
            <a:pPr algn="just"/>
            <a:r>
              <a:rPr lang="fr-FR" sz="1200" dirty="0">
                <a:solidFill>
                  <a:srgbClr val="008000"/>
                </a:solidFill>
              </a:rPr>
              <a:t>Le </a:t>
            </a:r>
            <a:r>
              <a:rPr lang="fr-FR" sz="1200" dirty="0" err="1">
                <a:solidFill>
                  <a:srgbClr val="008000"/>
                </a:solidFill>
              </a:rPr>
              <a:t>Moringa</a:t>
            </a:r>
            <a:r>
              <a:rPr lang="fr-FR" sz="1200" dirty="0">
                <a:solidFill>
                  <a:srgbClr val="008000"/>
                </a:solidFill>
              </a:rPr>
              <a:t> peut se trouver dans des zones très arides comme le Sahara, mais il aime également les climats semi-tropicaux humides. Sa racine tubéreuse lui permet de se passer d'eau pendant plusieurs mois</a:t>
            </a:r>
            <a:r>
              <a:rPr lang="fr-FR" sz="1200" dirty="0" smtClean="0">
                <a:solidFill>
                  <a:srgbClr val="008000"/>
                </a:solidFill>
              </a:rPr>
              <a:t>. </a:t>
            </a:r>
            <a:r>
              <a:rPr lang="fr-FR" sz="1200" dirty="0">
                <a:solidFill>
                  <a:srgbClr val="008000"/>
                </a:solidFill>
              </a:rPr>
              <a:t>Son reboisement en masse contribue à la préservation de l'environnement et cet arbre se révèle un pare-feu efficace.</a:t>
            </a:r>
          </a:p>
        </p:txBody>
      </p:sp>
      <p:sp>
        <p:nvSpPr>
          <p:cNvPr id="15" name="Rectangle 15"/>
          <p:cNvSpPr>
            <a:spLocks noChangeArrowheads="1"/>
          </p:cNvSpPr>
          <p:nvPr/>
        </p:nvSpPr>
        <p:spPr bwMode="auto">
          <a:xfrm>
            <a:off x="8537810" y="51635"/>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0" b="1">
                <a:solidFill>
                  <a:srgbClr val="008000"/>
                </a:solidFill>
              </a:rPr>
              <a:t>U</a:t>
            </a:r>
          </a:p>
        </p:txBody>
      </p:sp>
      <p:pic>
        <p:nvPicPr>
          <p:cNvPr id="16" name="Picture 2" descr="fruitsLogo9_ss"/>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645975" y="120736"/>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medicament2_s"/>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398069" y="20976"/>
            <a:ext cx="437822" cy="483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26371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05390" y="197668"/>
            <a:ext cx="736002" cy="352948"/>
          </a:xfrm>
        </p:spPr>
        <p:txBody>
          <a:bodyPr/>
          <a:lstStyle/>
          <a:p>
            <a:fld id="{814B13E8-1059-4FEE-952E-0153852B3488}" type="slidenum">
              <a:rPr lang="fr-FR" smtClean="0"/>
              <a:t>9</a:t>
            </a:fld>
            <a:endParaRPr lang="fr-FR"/>
          </a:p>
        </p:txBody>
      </p:sp>
      <p:sp>
        <p:nvSpPr>
          <p:cNvPr id="3" name="Rectangle 2"/>
          <p:cNvSpPr/>
          <p:nvPr/>
        </p:nvSpPr>
        <p:spPr>
          <a:xfrm>
            <a:off x="205390" y="619468"/>
            <a:ext cx="6009979" cy="369332"/>
          </a:xfrm>
          <a:prstGeom prst="rect">
            <a:avLst/>
          </a:prstGeom>
        </p:spPr>
        <p:txBody>
          <a:bodyPr wrap="none">
            <a:spAutoFit/>
          </a:bodyPr>
          <a:lstStyle/>
          <a:p>
            <a:r>
              <a:rPr lang="fr-FR" dirty="0">
                <a:solidFill>
                  <a:srgbClr val="008000"/>
                </a:solidFill>
              </a:rPr>
              <a:t>1bis. </a:t>
            </a:r>
            <a:r>
              <a:rPr lang="fr-FR" b="1" dirty="0">
                <a:solidFill>
                  <a:srgbClr val="008000"/>
                </a:solidFill>
              </a:rPr>
              <a:t>Exemple de services pouvant être rendus par cette forêt</a:t>
            </a:r>
          </a:p>
        </p:txBody>
      </p:sp>
      <p:sp>
        <p:nvSpPr>
          <p:cNvPr id="4" name="ZoneTexte 3"/>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5" name="Rectangle 2"/>
          <p:cNvSpPr>
            <a:spLocks noChangeArrowheads="1"/>
          </p:cNvSpPr>
          <p:nvPr/>
        </p:nvSpPr>
        <p:spPr bwMode="auto">
          <a:xfrm>
            <a:off x="205390" y="1173466"/>
            <a:ext cx="5635102"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smtClean="0">
                <a:solidFill>
                  <a:srgbClr val="008000"/>
                </a:solidFill>
              </a:rPr>
              <a:t>Les arbres peuvent fournir </a:t>
            </a:r>
            <a:r>
              <a:rPr lang="fr-FR" altLang="fr-FR" dirty="0" smtClean="0">
                <a:solidFill>
                  <a:srgbClr val="008000"/>
                </a:solidFill>
              </a:rPr>
              <a:t>:</a:t>
            </a:r>
          </a:p>
          <a:p>
            <a:pPr eaLnBrk="1" hangingPunct="1"/>
            <a:r>
              <a:rPr lang="fr-FR" altLang="fr-FR" dirty="0" smtClean="0">
                <a:solidFill>
                  <a:srgbClr val="008000"/>
                </a:solidFill>
              </a:rPr>
              <a:t>1) Aliments et nourriture : fruits, noix, feuilles comestibles, huiles, sucres, boissons ...,</a:t>
            </a:r>
          </a:p>
          <a:p>
            <a:pPr eaLnBrk="1" hangingPunct="1"/>
            <a:r>
              <a:rPr lang="fr-FR" altLang="fr-FR" dirty="0" smtClean="0">
                <a:solidFill>
                  <a:srgbClr val="008000"/>
                </a:solidFill>
              </a:rPr>
              <a:t>2) Produits aromatiques, huiles essentielles, </a:t>
            </a:r>
          </a:p>
          <a:p>
            <a:pPr eaLnBrk="1" hangingPunct="1"/>
            <a:r>
              <a:rPr lang="fr-FR" altLang="fr-FR" dirty="0" smtClean="0">
                <a:solidFill>
                  <a:srgbClr val="008000"/>
                </a:solidFill>
              </a:rPr>
              <a:t>3) Parfums avec certaines espèces,</a:t>
            </a:r>
          </a:p>
          <a:p>
            <a:r>
              <a:rPr lang="fr-FR" altLang="fr-FR" dirty="0" smtClean="0">
                <a:solidFill>
                  <a:srgbClr val="008000"/>
                </a:solidFill>
              </a:rPr>
              <a:t>4) Médicaments.</a:t>
            </a:r>
          </a:p>
          <a:p>
            <a:pPr eaLnBrk="1" hangingPunct="1"/>
            <a:r>
              <a:rPr lang="fr-FR" altLang="fr-FR" dirty="0" smtClean="0">
                <a:solidFill>
                  <a:srgbClr val="008000"/>
                </a:solidFill>
              </a:rPr>
              <a:t>5) Fleurs,</a:t>
            </a:r>
          </a:p>
          <a:p>
            <a:r>
              <a:rPr lang="fr-FR" altLang="fr-FR" dirty="0" smtClean="0">
                <a:solidFill>
                  <a:srgbClr val="008000"/>
                </a:solidFill>
              </a:rPr>
              <a:t>6) Fourrage pour les animaux,</a:t>
            </a:r>
          </a:p>
          <a:p>
            <a:r>
              <a:rPr lang="fr-FR" altLang="fr-FR" dirty="0" smtClean="0">
                <a:solidFill>
                  <a:srgbClr val="008000"/>
                </a:solidFill>
              </a:rPr>
              <a:t>7) du combustible sous forme de bois de chauffage et aussi du charbon de bois. </a:t>
            </a:r>
          </a:p>
          <a:p>
            <a:r>
              <a:rPr lang="fr-FR" altLang="fr-FR" dirty="0" smtClean="0">
                <a:solidFill>
                  <a:srgbClr val="008000"/>
                </a:solidFill>
              </a:rPr>
              <a:t>8) </a:t>
            </a:r>
            <a:r>
              <a:rPr lang="fr-FR" altLang="fr-FR" dirty="0">
                <a:solidFill>
                  <a:srgbClr val="008000"/>
                </a:solidFill>
              </a:rPr>
              <a:t>du savon </a:t>
            </a:r>
            <a:r>
              <a:rPr lang="fr-FR" altLang="fr-FR" dirty="0" smtClean="0">
                <a:solidFill>
                  <a:srgbClr val="008000"/>
                </a:solidFill>
              </a:rPr>
              <a:t>etc.</a:t>
            </a:r>
          </a:p>
          <a:p>
            <a:pPr eaLnBrk="1" hangingPunct="1"/>
            <a:endParaRPr lang="fr-FR" altLang="fr-FR" dirty="0" smtClean="0">
              <a:solidFill>
                <a:srgbClr val="008000"/>
              </a:solidFill>
            </a:endParaRPr>
          </a:p>
          <a:p>
            <a:r>
              <a:rPr lang="fr-FR" altLang="fr-FR" b="1" dirty="0" smtClean="0">
                <a:solidFill>
                  <a:srgbClr val="008000"/>
                </a:solidFill>
              </a:rPr>
              <a:t>Leur écorce protectrice peuvent fournir </a:t>
            </a:r>
            <a:r>
              <a:rPr lang="fr-FR" altLang="fr-FR" dirty="0" smtClean="0">
                <a:solidFill>
                  <a:srgbClr val="008000"/>
                </a:solidFill>
              </a:rPr>
              <a:t>:</a:t>
            </a:r>
          </a:p>
          <a:p>
            <a:pPr eaLnBrk="1" hangingPunct="1"/>
            <a:r>
              <a:rPr lang="fr-FR" altLang="fr-FR" dirty="0" smtClean="0">
                <a:solidFill>
                  <a:srgbClr val="008000"/>
                </a:solidFill>
              </a:rPr>
              <a:t>1) des médicaments,</a:t>
            </a:r>
          </a:p>
          <a:p>
            <a:pPr eaLnBrk="1" hangingPunct="1"/>
            <a:r>
              <a:rPr lang="fr-FR" altLang="fr-FR" dirty="0" smtClean="0">
                <a:solidFill>
                  <a:srgbClr val="008000"/>
                </a:solidFill>
              </a:rPr>
              <a:t>2) des résines, </a:t>
            </a:r>
          </a:p>
          <a:p>
            <a:pPr eaLnBrk="1" hangingPunct="1"/>
            <a:r>
              <a:rPr lang="fr-FR" altLang="fr-FR" dirty="0" smtClean="0">
                <a:solidFill>
                  <a:srgbClr val="008000"/>
                </a:solidFill>
              </a:rPr>
              <a:t>3) des fibres textiles, </a:t>
            </a:r>
          </a:p>
          <a:p>
            <a:pPr eaLnBrk="1" hangingPunct="1"/>
            <a:r>
              <a:rPr lang="fr-FR" altLang="fr-FR" dirty="0" smtClean="0">
                <a:solidFill>
                  <a:srgbClr val="008000"/>
                </a:solidFill>
              </a:rPr>
              <a:t>4) du liège, </a:t>
            </a:r>
          </a:p>
          <a:p>
            <a:pPr eaLnBrk="1" hangingPunct="1"/>
            <a:r>
              <a:rPr lang="fr-FR" altLang="fr-FR" dirty="0" smtClean="0">
                <a:solidFill>
                  <a:srgbClr val="008000"/>
                </a:solidFill>
              </a:rPr>
              <a:t>5) du latex. </a:t>
            </a:r>
          </a:p>
          <a:p>
            <a:pPr eaLnBrk="1" hangingPunct="1"/>
            <a:r>
              <a:rPr lang="fr-FR" altLang="fr-FR" dirty="0" smtClean="0">
                <a:solidFill>
                  <a:srgbClr val="008000"/>
                </a:solidFill>
              </a:rPr>
              <a:t>Etc..</a:t>
            </a:r>
          </a:p>
        </p:txBody>
      </p:sp>
      <p:sp>
        <p:nvSpPr>
          <p:cNvPr id="6" name="Rectangle 4"/>
          <p:cNvSpPr>
            <a:spLocks noChangeArrowheads="1"/>
          </p:cNvSpPr>
          <p:nvPr/>
        </p:nvSpPr>
        <p:spPr bwMode="auto">
          <a:xfrm>
            <a:off x="6215369" y="988799"/>
            <a:ext cx="5779407"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fr-FR" altLang="fr-FR" b="1" dirty="0" smtClean="0">
                <a:solidFill>
                  <a:srgbClr val="008000"/>
                </a:solidFill>
              </a:rPr>
              <a:t>Avec </a:t>
            </a:r>
            <a:r>
              <a:rPr lang="fr-FR" altLang="fr-FR" b="1" dirty="0">
                <a:solidFill>
                  <a:srgbClr val="008000"/>
                </a:solidFill>
              </a:rPr>
              <a:t>le bois d'essences variées, on </a:t>
            </a:r>
            <a:r>
              <a:rPr lang="fr-FR" altLang="fr-FR" b="1" dirty="0" smtClean="0">
                <a:solidFill>
                  <a:srgbClr val="008000"/>
                </a:solidFill>
              </a:rPr>
              <a:t>fabrique </a:t>
            </a:r>
            <a:r>
              <a:rPr lang="fr-FR" altLang="fr-FR" dirty="0">
                <a:solidFill>
                  <a:srgbClr val="008000"/>
                </a:solidFill>
              </a:rPr>
              <a:t>:</a:t>
            </a:r>
          </a:p>
          <a:p>
            <a:r>
              <a:rPr lang="fr-FR" altLang="fr-FR" dirty="0">
                <a:solidFill>
                  <a:srgbClr val="008000"/>
                </a:solidFill>
              </a:rPr>
              <a:t>1) du mobilier, </a:t>
            </a:r>
          </a:p>
          <a:p>
            <a:r>
              <a:rPr lang="fr-FR" altLang="fr-FR" dirty="0">
                <a:solidFill>
                  <a:srgbClr val="008000"/>
                </a:solidFill>
              </a:rPr>
              <a:t>2) des maisons, des charpentes …,</a:t>
            </a:r>
          </a:p>
          <a:p>
            <a:r>
              <a:rPr lang="fr-FR" altLang="fr-FR" dirty="0">
                <a:solidFill>
                  <a:srgbClr val="008000"/>
                </a:solidFill>
              </a:rPr>
              <a:t>3) de la pâte à papier (cellulose) … </a:t>
            </a:r>
          </a:p>
          <a:p>
            <a:pPr algn="just"/>
            <a:endParaRPr lang="fr-FR" altLang="fr-FR" dirty="0" smtClean="0">
              <a:solidFill>
                <a:srgbClr val="008000"/>
              </a:solidFill>
            </a:endParaRPr>
          </a:p>
          <a:p>
            <a:pPr algn="just"/>
            <a:r>
              <a:rPr lang="fr-FR" altLang="fr-FR" b="1" dirty="0" smtClean="0">
                <a:solidFill>
                  <a:srgbClr val="008000"/>
                </a:solidFill>
              </a:rPr>
              <a:t>Ils fournissent aussi des </a:t>
            </a:r>
            <a:r>
              <a:rPr lang="fr-FR" b="1" dirty="0">
                <a:solidFill>
                  <a:srgbClr val="008000"/>
                </a:solidFill>
              </a:rPr>
              <a:t>services écologiques </a:t>
            </a:r>
            <a:r>
              <a:rPr lang="fr-FR" b="1" dirty="0" smtClean="0">
                <a:solidFill>
                  <a:srgbClr val="008000"/>
                </a:solidFill>
              </a:rPr>
              <a:t> </a:t>
            </a:r>
            <a:r>
              <a:rPr lang="fr-FR" dirty="0" smtClean="0">
                <a:solidFill>
                  <a:srgbClr val="008000"/>
                </a:solidFill>
              </a:rPr>
              <a:t>:</a:t>
            </a:r>
            <a:endParaRPr lang="fr-FR" altLang="fr-FR" dirty="0" smtClean="0">
              <a:solidFill>
                <a:srgbClr val="008000"/>
              </a:solidFill>
            </a:endParaRPr>
          </a:p>
          <a:p>
            <a:pPr algn="just" eaLnBrk="1" hangingPunct="1"/>
            <a:r>
              <a:rPr lang="fr-FR" altLang="fr-FR" dirty="0">
                <a:solidFill>
                  <a:srgbClr val="008000"/>
                </a:solidFill>
              </a:rPr>
              <a:t>1</a:t>
            </a:r>
            <a:r>
              <a:rPr lang="fr-FR" altLang="fr-FR" dirty="0" smtClean="0">
                <a:solidFill>
                  <a:srgbClr val="008000"/>
                </a:solidFill>
              </a:rPr>
              <a:t>) </a:t>
            </a:r>
            <a:r>
              <a:rPr lang="fr-FR" altLang="fr-FR" dirty="0">
                <a:solidFill>
                  <a:srgbClr val="008000"/>
                </a:solidFill>
              </a:rPr>
              <a:t>l'oxygène de l'air, essentiel à la vie.</a:t>
            </a:r>
          </a:p>
          <a:p>
            <a:pPr algn="just" eaLnBrk="1" hangingPunct="1"/>
            <a:r>
              <a:rPr lang="fr-FR" altLang="fr-FR" dirty="0" smtClean="0">
                <a:solidFill>
                  <a:srgbClr val="008000"/>
                </a:solidFill>
              </a:rPr>
              <a:t>2) Purification de l’air et des eaux. Lutte contre la pollution.</a:t>
            </a:r>
          </a:p>
          <a:p>
            <a:pPr algn="just" eaLnBrk="1" hangingPunct="1"/>
            <a:r>
              <a:rPr lang="fr-FR" altLang="fr-FR" dirty="0">
                <a:solidFill>
                  <a:srgbClr val="008000"/>
                </a:solidFill>
              </a:rPr>
              <a:t>3</a:t>
            </a:r>
            <a:r>
              <a:rPr lang="fr-FR" altLang="fr-FR" dirty="0" smtClean="0">
                <a:solidFill>
                  <a:srgbClr val="008000"/>
                </a:solidFill>
              </a:rPr>
              <a:t>) Réhabilitation de </a:t>
            </a:r>
            <a:r>
              <a:rPr lang="fr-FR" altLang="fr-FR" dirty="0">
                <a:solidFill>
                  <a:srgbClr val="008000"/>
                </a:solidFill>
              </a:rPr>
              <a:t>certains </a:t>
            </a:r>
            <a:r>
              <a:rPr lang="fr-FR" altLang="fr-FR" dirty="0" smtClean="0">
                <a:solidFill>
                  <a:srgbClr val="008000"/>
                </a:solidFill>
              </a:rPr>
              <a:t>sites, fertilisation des sols.</a:t>
            </a:r>
          </a:p>
          <a:p>
            <a:pPr algn="just" eaLnBrk="1" hangingPunct="1"/>
            <a:r>
              <a:rPr lang="fr-FR" altLang="fr-FR" dirty="0">
                <a:solidFill>
                  <a:srgbClr val="008000"/>
                </a:solidFill>
              </a:rPr>
              <a:t>4</a:t>
            </a:r>
            <a:r>
              <a:rPr lang="fr-FR" altLang="fr-FR" dirty="0" smtClean="0">
                <a:solidFill>
                  <a:srgbClr val="008000"/>
                </a:solidFill>
              </a:rPr>
              <a:t>) Lutte contre l’érosion et le ruissellement, </a:t>
            </a:r>
          </a:p>
          <a:p>
            <a:pPr algn="just" eaLnBrk="1" hangingPunct="1"/>
            <a:r>
              <a:rPr lang="fr-FR" altLang="fr-FR" dirty="0" smtClean="0">
                <a:solidFill>
                  <a:srgbClr val="008000"/>
                </a:solidFill>
              </a:rPr>
              <a:t>5) Protection des </a:t>
            </a:r>
            <a:r>
              <a:rPr lang="fr-FR" altLang="fr-FR" dirty="0">
                <a:solidFill>
                  <a:srgbClr val="008000"/>
                </a:solidFill>
              </a:rPr>
              <a:t>berges des </a:t>
            </a:r>
            <a:r>
              <a:rPr lang="fr-FR" altLang="fr-FR" dirty="0" smtClean="0">
                <a:solidFill>
                  <a:srgbClr val="008000"/>
                </a:solidFill>
              </a:rPr>
              <a:t>fleuves, </a:t>
            </a:r>
            <a:r>
              <a:rPr lang="fr-FR" altLang="fr-FR" dirty="0">
                <a:solidFill>
                  <a:srgbClr val="008000"/>
                </a:solidFill>
              </a:rPr>
              <a:t>contre les </a:t>
            </a:r>
            <a:r>
              <a:rPr lang="fr-FR" altLang="fr-FR" dirty="0" smtClean="0">
                <a:solidFill>
                  <a:srgbClr val="008000"/>
                </a:solidFill>
              </a:rPr>
              <a:t>crues </a:t>
            </a:r>
            <a:r>
              <a:rPr lang="fr-FR" altLang="fr-FR" dirty="0">
                <a:solidFill>
                  <a:srgbClr val="008000"/>
                </a:solidFill>
              </a:rPr>
              <a:t>et les inondations</a:t>
            </a:r>
            <a:r>
              <a:rPr lang="fr-FR" altLang="fr-FR" dirty="0" smtClean="0">
                <a:solidFill>
                  <a:srgbClr val="008000"/>
                </a:solidFill>
              </a:rPr>
              <a:t>, et du littoral, contre l’onde de tempête et les tsunami. </a:t>
            </a:r>
          </a:p>
          <a:p>
            <a:pPr algn="just"/>
            <a:r>
              <a:rPr lang="fr-FR" altLang="fr-FR" dirty="0" smtClean="0">
                <a:solidFill>
                  <a:srgbClr val="008000"/>
                </a:solidFill>
              </a:rPr>
              <a:t>6) Brise-vent , protection contre le vent, les tempêtes.</a:t>
            </a:r>
            <a:endParaRPr lang="fr-FR" altLang="fr-FR" dirty="0">
              <a:solidFill>
                <a:srgbClr val="008000"/>
              </a:solidFill>
            </a:endParaRPr>
          </a:p>
          <a:p>
            <a:pPr algn="just" eaLnBrk="1" hangingPunct="1"/>
            <a:r>
              <a:rPr lang="fr-FR" altLang="fr-FR" dirty="0">
                <a:solidFill>
                  <a:srgbClr val="008000"/>
                </a:solidFill>
              </a:rPr>
              <a:t>7</a:t>
            </a:r>
            <a:r>
              <a:rPr lang="fr-FR" altLang="fr-FR" dirty="0" smtClean="0">
                <a:solidFill>
                  <a:srgbClr val="008000"/>
                </a:solidFill>
              </a:rPr>
              <a:t>) </a:t>
            </a:r>
            <a:r>
              <a:rPr lang="fr-FR" altLang="fr-FR" dirty="0">
                <a:solidFill>
                  <a:srgbClr val="008000"/>
                </a:solidFill>
              </a:rPr>
              <a:t>O</a:t>
            </a:r>
            <a:r>
              <a:rPr lang="fr-FR" altLang="fr-FR" dirty="0" smtClean="0">
                <a:solidFill>
                  <a:srgbClr val="008000"/>
                </a:solidFill>
              </a:rPr>
              <a:t>mbre bienvenue pour certaines cultures et abris contre le soleil, baisse des températures sous canopée. </a:t>
            </a:r>
            <a:endParaRPr lang="fr-FR" altLang="fr-FR" dirty="0">
              <a:solidFill>
                <a:srgbClr val="008000"/>
              </a:solidFill>
            </a:endParaRPr>
          </a:p>
          <a:p>
            <a:pPr algn="just"/>
            <a:r>
              <a:rPr lang="fr-FR" altLang="fr-FR" dirty="0">
                <a:solidFill>
                  <a:srgbClr val="008000"/>
                </a:solidFill>
              </a:rPr>
              <a:t>8</a:t>
            </a:r>
            <a:r>
              <a:rPr lang="fr-FR" altLang="fr-FR" dirty="0" smtClean="0">
                <a:solidFill>
                  <a:srgbClr val="008000"/>
                </a:solidFill>
              </a:rPr>
              <a:t>) </a:t>
            </a:r>
            <a:r>
              <a:rPr lang="fr-FR" altLang="fr-FR" dirty="0">
                <a:solidFill>
                  <a:srgbClr val="008000"/>
                </a:solidFill>
              </a:rPr>
              <a:t>U</a:t>
            </a:r>
            <a:r>
              <a:rPr lang="fr-FR" altLang="fr-FR" dirty="0" smtClean="0">
                <a:solidFill>
                  <a:srgbClr val="008000"/>
                </a:solidFill>
              </a:rPr>
              <a:t>sages </a:t>
            </a:r>
            <a:r>
              <a:rPr lang="fr-FR" altLang="fr-FR" dirty="0">
                <a:solidFill>
                  <a:srgbClr val="008000"/>
                </a:solidFill>
              </a:rPr>
              <a:t>ornementaux </a:t>
            </a:r>
            <a:r>
              <a:rPr lang="fr-FR" altLang="fr-FR" dirty="0" smtClean="0">
                <a:solidFill>
                  <a:srgbClr val="008000"/>
                </a:solidFill>
              </a:rPr>
              <a:t>contribuant </a:t>
            </a:r>
            <a:r>
              <a:rPr lang="fr-FR" altLang="fr-FR" dirty="0">
                <a:solidFill>
                  <a:srgbClr val="008000"/>
                </a:solidFill>
              </a:rPr>
              <a:t>à notre qualité de </a:t>
            </a:r>
            <a:r>
              <a:rPr lang="fr-FR" altLang="fr-FR" dirty="0" smtClean="0">
                <a:solidFill>
                  <a:srgbClr val="008000"/>
                </a:solidFill>
              </a:rPr>
              <a:t>vie, à </a:t>
            </a:r>
            <a:r>
              <a:rPr lang="fr-FR" altLang="fr-FR" dirty="0">
                <a:solidFill>
                  <a:srgbClr val="008000"/>
                </a:solidFill>
              </a:rPr>
              <a:t>notre équilibre spirituel et à notre sérénité</a:t>
            </a:r>
            <a:r>
              <a:rPr lang="fr-FR" altLang="fr-FR" dirty="0" smtClean="0">
                <a:solidFill>
                  <a:srgbClr val="008000"/>
                </a:solidFill>
              </a:rPr>
              <a:t>.</a:t>
            </a:r>
          </a:p>
          <a:p>
            <a:pPr algn="just"/>
            <a:r>
              <a:rPr lang="fr-FR" altLang="fr-FR" dirty="0" smtClean="0">
                <a:solidFill>
                  <a:srgbClr val="008000"/>
                </a:solidFill>
              </a:rPr>
              <a:t>9) Préservation de la biodiversité.</a:t>
            </a:r>
            <a:endParaRPr lang="fr-FR" altLang="fr-FR" dirty="0">
              <a:solidFill>
                <a:srgbClr val="008000"/>
              </a:solidFill>
            </a:endParaRPr>
          </a:p>
        </p:txBody>
      </p:sp>
      <p:sp>
        <p:nvSpPr>
          <p:cNvPr id="7" name="Rectangle 6"/>
          <p:cNvSpPr/>
          <p:nvPr/>
        </p:nvSpPr>
        <p:spPr>
          <a:xfrm>
            <a:off x="7783319" y="6412962"/>
            <a:ext cx="3686287" cy="369332"/>
          </a:xfrm>
          <a:prstGeom prst="rect">
            <a:avLst/>
          </a:prstGeom>
        </p:spPr>
        <p:txBody>
          <a:bodyPr wrap="square">
            <a:spAutoFit/>
          </a:bodyPr>
          <a:lstStyle/>
          <a:p>
            <a:pPr algn="just"/>
            <a:r>
              <a:rPr lang="fr-FR" altLang="fr-FR" i="1" dirty="0" smtClean="0">
                <a:solidFill>
                  <a:srgbClr val="008000"/>
                </a:solidFill>
              </a:rPr>
              <a:t>Etc</a:t>
            </a:r>
            <a:r>
              <a:rPr lang="fr-FR" altLang="fr-FR" i="1" dirty="0">
                <a:solidFill>
                  <a:srgbClr val="008000"/>
                </a:solidFill>
              </a:rPr>
              <a:t>. Et cette liste n’est pas exhaustive.</a:t>
            </a:r>
          </a:p>
        </p:txBody>
      </p:sp>
      <p:sp>
        <p:nvSpPr>
          <p:cNvPr id="8" name="Rectangle 7"/>
          <p:cNvSpPr/>
          <p:nvPr/>
        </p:nvSpPr>
        <p:spPr>
          <a:xfrm>
            <a:off x="2618791" y="5236116"/>
            <a:ext cx="3409140" cy="1477328"/>
          </a:xfrm>
          <a:prstGeom prst="rect">
            <a:avLst/>
          </a:prstGeom>
        </p:spPr>
        <p:txBody>
          <a:bodyPr wrap="square">
            <a:spAutoFit/>
          </a:bodyPr>
          <a:lstStyle/>
          <a:p>
            <a:pPr algn="just"/>
            <a:r>
              <a:rPr lang="fr-FR" altLang="fr-FR" dirty="0" smtClean="0">
                <a:solidFill>
                  <a:srgbClr val="008000"/>
                </a:solidFill>
              </a:rPr>
              <a:t>Ils apportent les </a:t>
            </a:r>
            <a:r>
              <a:rPr lang="fr-FR" altLang="fr-FR" b="1" dirty="0">
                <a:solidFill>
                  <a:srgbClr val="008000"/>
                </a:solidFill>
              </a:rPr>
              <a:t>services culturels </a:t>
            </a:r>
            <a:r>
              <a:rPr lang="fr-FR" altLang="fr-FR" dirty="0" smtClean="0">
                <a:solidFill>
                  <a:srgbClr val="008000"/>
                </a:solidFill>
              </a:rPr>
              <a:t>représentés </a:t>
            </a:r>
            <a:r>
              <a:rPr lang="fr-FR" altLang="fr-FR" dirty="0">
                <a:solidFill>
                  <a:srgbClr val="008000"/>
                </a:solidFill>
              </a:rPr>
              <a:t>par la beauté des paysages, l’accès à la nature pour les loisirs, la méditation, la découverte, l’éducation… </a:t>
            </a:r>
          </a:p>
        </p:txBody>
      </p:sp>
    </p:spTree>
    <p:extLst>
      <p:ext uri="{BB962C8B-B14F-4D97-AF65-F5344CB8AC3E}">
        <p14:creationId xmlns:p14="http://schemas.microsoft.com/office/powerpoint/2010/main" val="373406586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86466" y="181284"/>
            <a:ext cx="434788" cy="342190"/>
          </a:xfrm>
        </p:spPr>
        <p:txBody>
          <a:bodyPr/>
          <a:lstStyle/>
          <a:p>
            <a:fld id="{814B13E8-1059-4FEE-952E-0153852B3488}" type="slidenum">
              <a:rPr lang="fr-FR" smtClean="0"/>
              <a:t>90</a:t>
            </a:fld>
            <a:endParaRPr lang="fr-FR"/>
          </a:p>
        </p:txBody>
      </p:sp>
      <p:sp>
        <p:nvSpPr>
          <p:cNvPr id="4" name="ZoneTexte 3"/>
          <p:cNvSpPr txBox="1"/>
          <p:nvPr/>
        </p:nvSpPr>
        <p:spPr>
          <a:xfrm>
            <a:off x="2648198" y="195577"/>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6" name="Rectangle 5"/>
          <p:cNvSpPr/>
          <p:nvPr/>
        </p:nvSpPr>
        <p:spPr>
          <a:xfrm>
            <a:off x="107444" y="906071"/>
            <a:ext cx="4320988" cy="369332"/>
          </a:xfrm>
          <a:prstGeom prst="rect">
            <a:avLst/>
          </a:prstGeom>
        </p:spPr>
        <p:txBody>
          <a:bodyPr wrap="square">
            <a:spAutoFit/>
          </a:bodyPr>
          <a:lstStyle/>
          <a:p>
            <a:r>
              <a:rPr lang="fr-FR" dirty="0" smtClean="0">
                <a:solidFill>
                  <a:srgbClr val="008000"/>
                </a:solidFill>
              </a:rPr>
              <a:t>3.9) </a:t>
            </a:r>
            <a:r>
              <a:rPr lang="fr-FR" b="1" dirty="0" err="1" smtClean="0">
                <a:solidFill>
                  <a:srgbClr val="008000"/>
                </a:solidFill>
              </a:rPr>
              <a:t>Cacaoyier</a:t>
            </a:r>
            <a:r>
              <a:rPr lang="fr-FR" dirty="0" smtClean="0">
                <a:solidFill>
                  <a:srgbClr val="008000"/>
                </a:solidFill>
              </a:rPr>
              <a:t> (</a:t>
            </a:r>
            <a:r>
              <a:rPr lang="fr-FR" i="1" dirty="0" err="1" smtClean="0">
                <a:solidFill>
                  <a:srgbClr val="008000"/>
                </a:solidFill>
              </a:rPr>
              <a:t>Theobroma</a:t>
            </a:r>
            <a:r>
              <a:rPr lang="fr-FR" dirty="0" smtClean="0">
                <a:solidFill>
                  <a:srgbClr val="008000"/>
                </a:solidFill>
              </a:rPr>
              <a:t>) (</a:t>
            </a:r>
            <a:r>
              <a:rPr lang="fr-FR" i="1" dirty="0" err="1" smtClean="0">
                <a:solidFill>
                  <a:srgbClr val="008000"/>
                </a:solidFill>
              </a:rPr>
              <a:t>Sterculiaceae</a:t>
            </a:r>
            <a:r>
              <a:rPr lang="fr-FR" dirty="0" smtClean="0">
                <a:solidFill>
                  <a:srgbClr val="008000"/>
                </a:solidFill>
              </a:rPr>
              <a:t>)</a:t>
            </a:r>
          </a:p>
        </p:txBody>
      </p:sp>
      <p:sp>
        <p:nvSpPr>
          <p:cNvPr id="5" name="ZoneTexte 4"/>
          <p:cNvSpPr txBox="1"/>
          <p:nvPr/>
        </p:nvSpPr>
        <p:spPr>
          <a:xfrm>
            <a:off x="9260765" y="3991284"/>
            <a:ext cx="2760681" cy="276999"/>
          </a:xfrm>
          <a:prstGeom prst="rect">
            <a:avLst/>
          </a:prstGeom>
          <a:noFill/>
        </p:spPr>
        <p:txBody>
          <a:bodyPr wrap="square" rtlCol="0">
            <a:spAutoFit/>
          </a:bodyPr>
          <a:lstStyle/>
          <a:p>
            <a:pPr algn="ctr"/>
            <a:r>
              <a:rPr lang="fr-FR" sz="1200" dirty="0" smtClean="0">
                <a:solidFill>
                  <a:srgbClr val="008000"/>
                </a:solidFill>
              </a:rPr>
              <a:t>© Photo génération </a:t>
            </a:r>
            <a:r>
              <a:rPr lang="fr-FR" sz="1200" dirty="0" err="1" smtClean="0">
                <a:solidFill>
                  <a:srgbClr val="008000"/>
                </a:solidFill>
              </a:rPr>
              <a:t>masoala</a:t>
            </a:r>
            <a:r>
              <a:rPr lang="fr-FR" sz="1200" dirty="0" smtClean="0">
                <a:solidFill>
                  <a:srgbClr val="008000"/>
                </a:solidFill>
              </a:rPr>
              <a:t>.</a:t>
            </a:r>
            <a:endParaRPr lang="fr-FR" sz="1200" dirty="0">
              <a:solidFill>
                <a:srgbClr val="008000"/>
              </a:solidFill>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3946" y="181284"/>
            <a:ext cx="2857500" cy="3810000"/>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5639" y="5031721"/>
            <a:ext cx="2054639" cy="1743075"/>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6800" y="195577"/>
            <a:ext cx="1470518" cy="1101469"/>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0070" y="4343510"/>
            <a:ext cx="1551376" cy="2421871"/>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969" y="5365096"/>
            <a:ext cx="2667000" cy="1409700"/>
          </a:xfrm>
          <a:prstGeom prst="rect">
            <a:avLst/>
          </a:prstGeom>
        </p:spPr>
      </p:pic>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73627" y="5004851"/>
            <a:ext cx="2619375" cy="1743075"/>
          </a:xfrm>
          <a:prstGeom prst="rect">
            <a:avLst/>
          </a:prstGeom>
        </p:spPr>
      </p:pic>
      <p:sp>
        <p:nvSpPr>
          <p:cNvPr id="13" name="Rectangle 12"/>
          <p:cNvSpPr/>
          <p:nvPr/>
        </p:nvSpPr>
        <p:spPr>
          <a:xfrm>
            <a:off x="107444" y="550824"/>
            <a:ext cx="3166334" cy="369332"/>
          </a:xfrm>
          <a:prstGeom prst="rect">
            <a:avLst/>
          </a:prstGeom>
        </p:spPr>
        <p:txBody>
          <a:bodyPr wrap="square">
            <a:spAutoFit/>
          </a:bodyPr>
          <a:lstStyle/>
          <a:p>
            <a:r>
              <a:rPr lang="fr-FR" dirty="0">
                <a:solidFill>
                  <a:srgbClr val="008000"/>
                </a:solidFill>
              </a:rPr>
              <a:t>3. </a:t>
            </a:r>
            <a:r>
              <a:rPr lang="fr-FR" b="1" dirty="0">
                <a:solidFill>
                  <a:srgbClr val="008000"/>
                </a:solidFill>
              </a:rPr>
              <a:t>Arbres fruitiers </a:t>
            </a:r>
            <a:r>
              <a:rPr lang="fr-FR" b="1" dirty="0" smtClean="0">
                <a:solidFill>
                  <a:srgbClr val="008000"/>
                </a:solidFill>
              </a:rPr>
              <a:t> (suite)</a:t>
            </a:r>
            <a:endParaRPr lang="fr-FR" dirty="0">
              <a:solidFill>
                <a:srgbClr val="008000"/>
              </a:solidFill>
            </a:endParaRPr>
          </a:p>
        </p:txBody>
      </p:sp>
      <p:sp>
        <p:nvSpPr>
          <p:cNvPr id="14" name="ZoneTexte 13"/>
          <p:cNvSpPr txBox="1"/>
          <p:nvPr/>
        </p:nvSpPr>
        <p:spPr>
          <a:xfrm>
            <a:off x="107444" y="1275403"/>
            <a:ext cx="8901089" cy="3693319"/>
          </a:xfrm>
          <a:prstGeom prst="rect">
            <a:avLst/>
          </a:prstGeom>
          <a:noFill/>
        </p:spPr>
        <p:txBody>
          <a:bodyPr wrap="square" rtlCol="0">
            <a:spAutoFit/>
          </a:bodyPr>
          <a:lstStyle/>
          <a:p>
            <a:pPr algn="just"/>
            <a:r>
              <a:rPr lang="fr-FR" dirty="0" smtClean="0">
                <a:solidFill>
                  <a:srgbClr val="008000"/>
                </a:solidFill>
              </a:rPr>
              <a:t>Le</a:t>
            </a:r>
            <a:r>
              <a:rPr lang="fr-FR" dirty="0">
                <a:solidFill>
                  <a:srgbClr val="008000"/>
                </a:solidFill>
              </a:rPr>
              <a:t> </a:t>
            </a:r>
            <a:r>
              <a:rPr lang="fr-FR" b="1" dirty="0">
                <a:solidFill>
                  <a:srgbClr val="008000"/>
                </a:solidFill>
              </a:rPr>
              <a:t>cacaoyer</a:t>
            </a:r>
            <a:r>
              <a:rPr lang="fr-FR" dirty="0">
                <a:solidFill>
                  <a:srgbClr val="008000"/>
                </a:solidFill>
              </a:rPr>
              <a:t> (</a:t>
            </a:r>
            <a:r>
              <a:rPr lang="fr-FR" i="1" dirty="0" err="1">
                <a:solidFill>
                  <a:srgbClr val="008000"/>
                </a:solidFill>
              </a:rPr>
              <a:t>Theobroma</a:t>
            </a:r>
            <a:r>
              <a:rPr lang="fr-FR" i="1" dirty="0">
                <a:solidFill>
                  <a:srgbClr val="008000"/>
                </a:solidFill>
              </a:rPr>
              <a:t> cacao</a:t>
            </a:r>
            <a:r>
              <a:rPr lang="fr-FR" dirty="0">
                <a:solidFill>
                  <a:srgbClr val="008000"/>
                </a:solidFill>
              </a:rPr>
              <a:t>) est un petit arbre à feuilles persistantes </a:t>
            </a:r>
            <a:r>
              <a:rPr lang="fr-FR" sz="1200" dirty="0">
                <a:solidFill>
                  <a:srgbClr val="008000"/>
                </a:solidFill>
              </a:rPr>
              <a:t>du genre </a:t>
            </a:r>
            <a:r>
              <a:rPr lang="fr-FR" sz="1200" i="1" dirty="0" err="1">
                <a:solidFill>
                  <a:srgbClr val="008000"/>
                </a:solidFill>
                <a:hlinkClick r:id="rId8" tooltip="Theobroma"/>
              </a:rPr>
              <a:t>Theobroma</a:t>
            </a:r>
            <a:r>
              <a:rPr lang="fr-FR" sz="1200" dirty="0">
                <a:solidFill>
                  <a:srgbClr val="008000"/>
                </a:solidFill>
              </a:rPr>
              <a:t> de la famille des </a:t>
            </a:r>
            <a:r>
              <a:rPr lang="fr-FR" sz="1200" dirty="0">
                <a:solidFill>
                  <a:srgbClr val="008000"/>
                </a:solidFill>
                <a:hlinkClick r:id="rId9" tooltip="Sterculiaceae"/>
              </a:rPr>
              <a:t>Sterculiacées</a:t>
            </a:r>
            <a:r>
              <a:rPr lang="fr-FR" sz="1200" dirty="0">
                <a:solidFill>
                  <a:srgbClr val="008000"/>
                </a:solidFill>
              </a:rPr>
              <a:t>, selon la </a:t>
            </a:r>
            <a:r>
              <a:rPr lang="fr-FR" sz="1200" dirty="0">
                <a:solidFill>
                  <a:srgbClr val="008000"/>
                </a:solidFill>
                <a:hlinkClick r:id="rId10" tooltip="Classification classique"/>
              </a:rPr>
              <a:t>classification classique</a:t>
            </a:r>
            <a:r>
              <a:rPr lang="fr-FR" sz="1200" dirty="0">
                <a:solidFill>
                  <a:srgbClr val="008000"/>
                </a:solidFill>
              </a:rPr>
              <a:t>, ou des </a:t>
            </a:r>
            <a:r>
              <a:rPr lang="fr-FR" sz="1200" dirty="0">
                <a:solidFill>
                  <a:srgbClr val="008000"/>
                </a:solidFill>
                <a:hlinkClick r:id="rId11" tooltip="Malvaceae"/>
              </a:rPr>
              <a:t>Malvacées</a:t>
            </a:r>
            <a:r>
              <a:rPr lang="fr-FR" sz="1200" dirty="0">
                <a:solidFill>
                  <a:srgbClr val="008000"/>
                </a:solidFill>
              </a:rPr>
              <a:t>, selon la </a:t>
            </a:r>
            <a:r>
              <a:rPr lang="fr-FR" sz="1200" dirty="0">
                <a:solidFill>
                  <a:srgbClr val="008000"/>
                </a:solidFill>
                <a:hlinkClick r:id="rId12" tooltip="Classification APG"/>
              </a:rPr>
              <a:t>classification phylogénétique</a:t>
            </a:r>
            <a:r>
              <a:rPr lang="fr-FR" sz="1200" dirty="0">
                <a:solidFill>
                  <a:srgbClr val="008000"/>
                </a:solidFill>
              </a:rPr>
              <a:t>. Il produit des fèves comestibles aux saveurs différentes suivant les variétés de cacaoyer, à partir desquelles est fabriqué le </a:t>
            </a:r>
            <a:r>
              <a:rPr lang="fr-FR" sz="1200" dirty="0">
                <a:solidFill>
                  <a:srgbClr val="008000"/>
                </a:solidFill>
                <a:hlinkClick r:id="rId13" tooltip="Cacao"/>
              </a:rPr>
              <a:t>cacao</a:t>
            </a:r>
            <a:r>
              <a:rPr lang="fr-FR" sz="1200" dirty="0">
                <a:solidFill>
                  <a:srgbClr val="008000"/>
                </a:solidFill>
              </a:rPr>
              <a:t>, le produit de base </a:t>
            </a:r>
            <a:r>
              <a:rPr lang="fr-FR" sz="1200" dirty="0" smtClean="0">
                <a:solidFill>
                  <a:srgbClr val="008000"/>
                </a:solidFill>
              </a:rPr>
              <a:t>du </a:t>
            </a:r>
            <a:r>
              <a:rPr lang="fr-FR" sz="1200" dirty="0" smtClean="0">
                <a:solidFill>
                  <a:srgbClr val="008000"/>
                </a:solidFill>
                <a:hlinkClick r:id="rId14" tooltip="Chocolat"/>
              </a:rPr>
              <a:t>chocolat</a:t>
            </a:r>
            <a:r>
              <a:rPr lang="fr-FR" sz="1200" dirty="0" smtClean="0">
                <a:solidFill>
                  <a:srgbClr val="008000"/>
                </a:solidFill>
              </a:rPr>
              <a:t>. </a:t>
            </a:r>
            <a:r>
              <a:rPr lang="fr-FR" sz="1200" dirty="0">
                <a:solidFill>
                  <a:srgbClr val="008000"/>
                </a:solidFill>
              </a:rPr>
              <a:t>C'est un arbre qui mesure de 10 à 15 mètres de haut, généralement taillé à 6 ou 8 mètres, </a:t>
            </a:r>
            <a:r>
              <a:rPr lang="fr-FR" sz="1200" dirty="0" err="1">
                <a:solidFill>
                  <a:srgbClr val="008000"/>
                </a:solidFill>
                <a:hlinkClick r:id="rId15" tooltip="Cauliflore"/>
              </a:rPr>
              <a:t>cauliflore</a:t>
            </a:r>
            <a:r>
              <a:rPr lang="fr-FR" sz="1200" dirty="0" err="1">
                <a:solidFill>
                  <a:srgbClr val="008000"/>
                </a:solidFill>
              </a:rPr>
              <a:t>et</a:t>
            </a:r>
            <a:r>
              <a:rPr lang="fr-FR" sz="1200" dirty="0">
                <a:solidFill>
                  <a:srgbClr val="008000"/>
                </a:solidFill>
              </a:rPr>
              <a:t> à </a:t>
            </a:r>
            <a:r>
              <a:rPr lang="fr-FR" sz="1200" dirty="0">
                <a:solidFill>
                  <a:srgbClr val="008000"/>
                </a:solidFill>
                <a:hlinkClick r:id="rId16" tooltip="Feuille"/>
              </a:rPr>
              <a:t>feuilles</a:t>
            </a:r>
            <a:r>
              <a:rPr lang="fr-FR" sz="1200" dirty="0">
                <a:solidFill>
                  <a:srgbClr val="008000"/>
                </a:solidFill>
              </a:rPr>
              <a:t> persistantes. Il fleurit à partir de 3 ans et donne fleurs, fruits et feuilles tout au long de l'année. Il atteint son plein rendement 6 à 7 ans après plantation et vit jusqu'à 40 ans</a:t>
            </a:r>
            <a:r>
              <a:rPr lang="fr-FR" sz="1200" baseline="30000" dirty="0">
                <a:solidFill>
                  <a:srgbClr val="008000"/>
                </a:solidFill>
                <a:hlinkClick r:id="rId17"/>
              </a:rPr>
              <a:t>2</a:t>
            </a:r>
            <a:r>
              <a:rPr lang="fr-FR" sz="1200" dirty="0">
                <a:solidFill>
                  <a:srgbClr val="008000"/>
                </a:solidFill>
              </a:rPr>
              <a:t>. Ses fleurs mesurent environ un centimètre et seulement une sur environ 500 d'entre elles donne des fruits. L'arbre peut produire annuellement jusqu'à 100 000 fleurs de couleur blanche ou légèrement rosée. Elles apparaissent toute l'année sur des renflements du bois de l'arbre, appelés </a:t>
            </a:r>
            <a:r>
              <a:rPr lang="fr-FR" sz="1200" i="1" dirty="0">
                <a:solidFill>
                  <a:srgbClr val="008000"/>
                </a:solidFill>
              </a:rPr>
              <a:t>coussinets floraux</a:t>
            </a:r>
            <a:r>
              <a:rPr lang="fr-FR" sz="1200" dirty="0">
                <a:solidFill>
                  <a:srgbClr val="008000"/>
                </a:solidFill>
              </a:rPr>
              <a:t>. Par conséquent, on trouve au même moment des fleurs et des fruits sur l'arbre</a:t>
            </a:r>
            <a:r>
              <a:rPr lang="fr-FR" sz="1200" baseline="30000" dirty="0">
                <a:solidFill>
                  <a:srgbClr val="008000"/>
                </a:solidFill>
                <a:hlinkClick r:id="rId18"/>
              </a:rPr>
              <a:t>3</a:t>
            </a:r>
            <a:r>
              <a:rPr lang="fr-FR" sz="1200" baseline="30000" dirty="0">
                <a:solidFill>
                  <a:srgbClr val="008000"/>
                </a:solidFill>
              </a:rPr>
              <a:t>,</a:t>
            </a:r>
            <a:r>
              <a:rPr lang="fr-FR" sz="1200" baseline="30000" dirty="0">
                <a:solidFill>
                  <a:srgbClr val="008000"/>
                </a:solidFill>
                <a:hlinkClick r:id="rId19"/>
              </a:rPr>
              <a:t>4</a:t>
            </a:r>
            <a:r>
              <a:rPr lang="fr-FR" sz="1200" dirty="0">
                <a:solidFill>
                  <a:srgbClr val="008000"/>
                </a:solidFill>
              </a:rPr>
              <a:t>.</a:t>
            </a:r>
          </a:p>
          <a:p>
            <a:pPr algn="just"/>
            <a:r>
              <a:rPr lang="fr-FR" sz="1200" dirty="0">
                <a:solidFill>
                  <a:srgbClr val="008000"/>
                </a:solidFill>
              </a:rPr>
              <a:t>Ses fruits, les « </a:t>
            </a:r>
            <a:r>
              <a:rPr lang="fr-FR" sz="1200" dirty="0">
                <a:solidFill>
                  <a:srgbClr val="008000"/>
                </a:solidFill>
                <a:hlinkClick r:id="rId20" tooltip="Cabosse"/>
              </a:rPr>
              <a:t>cabosses</a:t>
            </a:r>
            <a:r>
              <a:rPr lang="fr-FR" sz="1200" dirty="0">
                <a:solidFill>
                  <a:srgbClr val="008000"/>
                </a:solidFill>
              </a:rPr>
              <a:t> », sont de grosses </a:t>
            </a:r>
            <a:r>
              <a:rPr lang="fr-FR" sz="1200" dirty="0">
                <a:solidFill>
                  <a:srgbClr val="008000"/>
                </a:solidFill>
                <a:hlinkClick r:id="rId21" tooltip="Baie (botanique)"/>
              </a:rPr>
              <a:t>baies</a:t>
            </a:r>
            <a:r>
              <a:rPr lang="fr-FR" sz="1200" dirty="0">
                <a:solidFill>
                  <a:srgbClr val="008000"/>
                </a:solidFill>
              </a:rPr>
              <a:t> allongées ressemblant à un petit ballon de football américain. Chaque cabosse peut peser jusqu'à 400 g pour 15 à 20 cm de long. Elles ont la particularité de grossir à la fois sur les branches maîtresses mais aussi directement sur le tronc de l'arbre</a:t>
            </a:r>
            <a:r>
              <a:rPr lang="fr-FR" sz="1200" baseline="30000" dirty="0">
                <a:solidFill>
                  <a:srgbClr val="008000"/>
                </a:solidFill>
                <a:hlinkClick r:id="rId19"/>
              </a:rPr>
              <a:t>4</a:t>
            </a:r>
            <a:r>
              <a:rPr lang="fr-FR" sz="1200" baseline="30000" dirty="0">
                <a:solidFill>
                  <a:srgbClr val="008000"/>
                </a:solidFill>
              </a:rPr>
              <a:t>,</a:t>
            </a:r>
            <a:r>
              <a:rPr lang="fr-FR" sz="1200" baseline="30000" dirty="0">
                <a:solidFill>
                  <a:srgbClr val="008000"/>
                </a:solidFill>
                <a:hlinkClick r:id="rId22"/>
              </a:rPr>
              <a:t>5</a:t>
            </a:r>
            <a:r>
              <a:rPr lang="fr-FR" sz="1200" dirty="0">
                <a:solidFill>
                  <a:srgbClr val="008000"/>
                </a:solidFill>
              </a:rPr>
              <a:t>. Leurs caractéristiques sont très variables d'une population à l'autre mais aussi au sein d'une même population. Les cabosses immatures des </a:t>
            </a:r>
            <a:r>
              <a:rPr lang="fr-FR" sz="1200" dirty="0" err="1">
                <a:solidFill>
                  <a:srgbClr val="008000"/>
                </a:solidFill>
              </a:rPr>
              <a:t>Forastero</a:t>
            </a:r>
            <a:r>
              <a:rPr lang="fr-FR" sz="1200" dirty="0">
                <a:solidFill>
                  <a:srgbClr val="008000"/>
                </a:solidFill>
              </a:rPr>
              <a:t> sont généralement vertes ou vert pâle puis deviennent jaunes à maturité. Pour les </a:t>
            </a:r>
            <a:r>
              <a:rPr lang="fr-FR" sz="1200" dirty="0" err="1">
                <a:solidFill>
                  <a:srgbClr val="008000"/>
                </a:solidFill>
              </a:rPr>
              <a:t>Trinitario</a:t>
            </a:r>
            <a:r>
              <a:rPr lang="fr-FR" sz="1200" dirty="0">
                <a:solidFill>
                  <a:srgbClr val="008000"/>
                </a:solidFill>
              </a:rPr>
              <a:t> et les </a:t>
            </a:r>
            <a:r>
              <a:rPr lang="fr-FR" sz="1200" dirty="0" err="1">
                <a:solidFill>
                  <a:srgbClr val="008000"/>
                </a:solidFill>
              </a:rPr>
              <a:t>Criollo</a:t>
            </a:r>
            <a:r>
              <a:rPr lang="fr-FR" sz="1200" dirty="0">
                <a:solidFill>
                  <a:srgbClr val="008000"/>
                </a:solidFill>
              </a:rPr>
              <a:t>, les cabosses immatures présentent différentes intensités de rouge et, à maturité, d'orange. La maturation des fruits dure, selon les génotypes, de 5 à 7 mois. En moyenne un arbre donne environ 150 cabosses par an, ce qui donne près de 6 kg de cacao</a:t>
            </a:r>
            <a:r>
              <a:rPr lang="fr-FR" sz="1200" baseline="30000" dirty="0">
                <a:solidFill>
                  <a:srgbClr val="008000"/>
                </a:solidFill>
                <a:hlinkClick r:id="rId23"/>
              </a:rPr>
              <a:t>6</a:t>
            </a:r>
            <a:r>
              <a:rPr lang="fr-FR" sz="1200" dirty="0">
                <a:solidFill>
                  <a:srgbClr val="008000"/>
                </a:solidFill>
              </a:rPr>
              <a:t>.</a:t>
            </a:r>
          </a:p>
          <a:p>
            <a:pPr algn="just"/>
            <a:r>
              <a:rPr lang="fr-FR" sz="1200" dirty="0">
                <a:solidFill>
                  <a:srgbClr val="008000"/>
                </a:solidFill>
              </a:rPr>
              <a:t>Les cabosses contiennent de nombreuses graines (entre 25 et 75) regroupées en épis et appelées </a:t>
            </a:r>
            <a:r>
              <a:rPr lang="fr-FR" sz="1200" dirty="0">
                <a:solidFill>
                  <a:srgbClr val="008000"/>
                </a:solidFill>
                <a:hlinkClick r:id="rId24" tooltip="Fève de cacao"/>
              </a:rPr>
              <a:t>fèves de cacao</a:t>
            </a:r>
            <a:r>
              <a:rPr lang="fr-FR" sz="1200" dirty="0">
                <a:solidFill>
                  <a:srgbClr val="008000"/>
                </a:solidFill>
              </a:rPr>
              <a:t> riches en </a:t>
            </a:r>
            <a:r>
              <a:rPr lang="fr-FR" sz="1200" dirty="0">
                <a:solidFill>
                  <a:srgbClr val="008000"/>
                </a:solidFill>
                <a:hlinkClick r:id="rId25" tooltip="Amidon"/>
              </a:rPr>
              <a:t>amidon</a:t>
            </a:r>
            <a:r>
              <a:rPr lang="fr-FR" sz="1200" dirty="0">
                <a:solidFill>
                  <a:srgbClr val="008000"/>
                </a:solidFill>
              </a:rPr>
              <a:t>, en matières grasses et en </a:t>
            </a:r>
            <a:r>
              <a:rPr lang="fr-FR" sz="1200" dirty="0">
                <a:solidFill>
                  <a:srgbClr val="008000"/>
                </a:solidFill>
                <a:hlinkClick r:id="rId26" tooltip="Alcaloïde"/>
              </a:rPr>
              <a:t>alcaloïdes</a:t>
            </a:r>
            <a:r>
              <a:rPr lang="fr-FR" sz="1200" dirty="0">
                <a:solidFill>
                  <a:srgbClr val="008000"/>
                </a:solidFill>
              </a:rPr>
              <a:t>. Chaque graine mûre est entourée d'une pulpe appelée « mucilage ». Il est blanc, aqueux et sucré et constitue une protubérance de la </a:t>
            </a:r>
            <a:r>
              <a:rPr lang="fr-FR" sz="1200" dirty="0">
                <a:solidFill>
                  <a:srgbClr val="008000"/>
                </a:solidFill>
                <a:hlinkClick r:id="rId27" tooltip="wikt:testa"/>
              </a:rPr>
              <a:t>testa</a:t>
            </a:r>
            <a:r>
              <a:rPr lang="fr-FR" sz="1200" dirty="0">
                <a:solidFill>
                  <a:srgbClr val="008000"/>
                </a:solidFill>
              </a:rPr>
              <a:t>, qui conditionne la </a:t>
            </a:r>
            <a:r>
              <a:rPr lang="fr-FR" sz="1200" dirty="0">
                <a:solidFill>
                  <a:srgbClr val="008000"/>
                </a:solidFill>
                <a:hlinkClick r:id="rId28" tooltip="Fermentation"/>
              </a:rPr>
              <a:t>fermentation</a:t>
            </a:r>
            <a:r>
              <a:rPr lang="fr-FR" sz="1200" dirty="0">
                <a:solidFill>
                  <a:srgbClr val="008000"/>
                </a:solidFill>
              </a:rPr>
              <a:t> nécessaire à la production du cacao marchand. Après fermentation et </a:t>
            </a:r>
            <a:r>
              <a:rPr lang="fr-FR" sz="1200" dirty="0">
                <a:solidFill>
                  <a:srgbClr val="008000"/>
                </a:solidFill>
                <a:hlinkClick r:id="rId29" tooltip="Torréfaction"/>
              </a:rPr>
              <a:t>torréfaction</a:t>
            </a:r>
            <a:r>
              <a:rPr lang="fr-FR" sz="1200" dirty="0">
                <a:solidFill>
                  <a:srgbClr val="008000"/>
                </a:solidFill>
              </a:rPr>
              <a:t>, ces graines sont utilisées pour la fabrication du </a:t>
            </a:r>
            <a:r>
              <a:rPr lang="fr-FR" sz="1200" dirty="0">
                <a:solidFill>
                  <a:srgbClr val="008000"/>
                </a:solidFill>
                <a:hlinkClick r:id="rId13" tooltip="Cacao"/>
              </a:rPr>
              <a:t>cacao</a:t>
            </a:r>
            <a:r>
              <a:rPr lang="fr-FR" sz="1200" dirty="0">
                <a:solidFill>
                  <a:srgbClr val="008000"/>
                </a:solidFill>
              </a:rPr>
              <a:t> et du </a:t>
            </a:r>
            <a:r>
              <a:rPr lang="fr-FR" sz="1200" dirty="0">
                <a:solidFill>
                  <a:srgbClr val="008000"/>
                </a:solidFill>
                <a:hlinkClick r:id="rId14" tooltip="Chocolat"/>
              </a:rPr>
              <a:t>chocolat</a:t>
            </a:r>
            <a:r>
              <a:rPr lang="fr-FR" sz="1200" dirty="0">
                <a:solidFill>
                  <a:srgbClr val="008000"/>
                </a:solidFill>
              </a:rPr>
              <a:t>.</a:t>
            </a:r>
          </a:p>
          <a:p>
            <a:pPr algn="just"/>
            <a:r>
              <a:rPr lang="fr-FR" sz="1200" dirty="0">
                <a:solidFill>
                  <a:srgbClr val="008000"/>
                </a:solidFill>
              </a:rPr>
              <a:t>Source : </a:t>
            </a:r>
            <a:r>
              <a:rPr lang="fr-FR" sz="1200" dirty="0">
                <a:solidFill>
                  <a:srgbClr val="008000"/>
                </a:solidFill>
                <a:hlinkClick r:id="rId30"/>
              </a:rPr>
              <a:t>https://</a:t>
            </a:r>
            <a:r>
              <a:rPr lang="fr-FR" sz="1200" dirty="0" smtClean="0">
                <a:solidFill>
                  <a:srgbClr val="008000"/>
                </a:solidFill>
                <a:hlinkClick r:id="rId30"/>
              </a:rPr>
              <a:t>fr.wikipedia.org/wiki/Cacaoyer</a:t>
            </a:r>
            <a:r>
              <a:rPr lang="fr-FR" sz="1200" dirty="0" smtClean="0">
                <a:solidFill>
                  <a:srgbClr val="008000"/>
                </a:solidFill>
              </a:rPr>
              <a:t> </a:t>
            </a:r>
            <a:endParaRPr lang="fr-FR" sz="1200" dirty="0">
              <a:solidFill>
                <a:srgbClr val="008000"/>
              </a:solidFill>
            </a:endParaRPr>
          </a:p>
        </p:txBody>
      </p:sp>
      <p:pic>
        <p:nvPicPr>
          <p:cNvPr id="15" name="Image 14"/>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869381" y="4858648"/>
            <a:ext cx="2519037" cy="1889278"/>
          </a:xfrm>
          <a:prstGeom prst="rect">
            <a:avLst/>
          </a:prstGeom>
        </p:spPr>
      </p:pic>
      <p:sp>
        <p:nvSpPr>
          <p:cNvPr id="16" name="Rectangle 15"/>
          <p:cNvSpPr>
            <a:spLocks noChangeArrowheads="1"/>
          </p:cNvSpPr>
          <p:nvPr/>
        </p:nvSpPr>
        <p:spPr bwMode="auto">
          <a:xfrm>
            <a:off x="6584547" y="35742"/>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0" b="1">
                <a:solidFill>
                  <a:srgbClr val="008000"/>
                </a:solidFill>
              </a:rPr>
              <a:t>U</a:t>
            </a:r>
          </a:p>
        </p:txBody>
      </p:sp>
      <p:pic>
        <p:nvPicPr>
          <p:cNvPr id="17" name="Picture 2" descr="fruitsLogo9_ss"/>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645975" y="120736"/>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668980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11873" y="245327"/>
            <a:ext cx="670932" cy="309524"/>
          </a:xfrm>
        </p:spPr>
        <p:txBody>
          <a:bodyPr/>
          <a:lstStyle/>
          <a:p>
            <a:fld id="{814B13E8-1059-4FEE-952E-0153852B3488}" type="slidenum">
              <a:rPr lang="fr-FR" smtClean="0"/>
              <a:t>91</a:t>
            </a:fld>
            <a:endParaRPr lang="fr-FR"/>
          </a:p>
        </p:txBody>
      </p:sp>
      <p:sp>
        <p:nvSpPr>
          <p:cNvPr id="3" name="Rectangle 2"/>
          <p:cNvSpPr/>
          <p:nvPr/>
        </p:nvSpPr>
        <p:spPr>
          <a:xfrm>
            <a:off x="107444" y="920156"/>
            <a:ext cx="8144458" cy="377226"/>
          </a:xfrm>
          <a:prstGeom prst="rect">
            <a:avLst/>
          </a:prstGeom>
        </p:spPr>
        <p:txBody>
          <a:bodyPr wrap="square">
            <a:spAutoFit/>
          </a:bodyPr>
          <a:lstStyle/>
          <a:p>
            <a:r>
              <a:rPr lang="fr-FR" dirty="0">
                <a:solidFill>
                  <a:srgbClr val="008000"/>
                </a:solidFill>
              </a:rPr>
              <a:t>3.10) </a:t>
            </a:r>
            <a:r>
              <a:rPr lang="fr-FR" b="1" dirty="0" smtClean="0">
                <a:solidFill>
                  <a:srgbClr val="008000"/>
                </a:solidFill>
              </a:rPr>
              <a:t>Poix doux, poix sucré, sucrin, </a:t>
            </a:r>
            <a:r>
              <a:rPr lang="fr-FR" b="1" dirty="0" err="1" smtClean="0">
                <a:solidFill>
                  <a:srgbClr val="008000"/>
                </a:solidFill>
              </a:rPr>
              <a:t>pacaye</a:t>
            </a:r>
            <a:r>
              <a:rPr lang="fr-FR" b="1" dirty="0" smtClean="0">
                <a:solidFill>
                  <a:srgbClr val="008000"/>
                </a:solidFill>
              </a:rPr>
              <a:t>, </a:t>
            </a:r>
            <a:r>
              <a:rPr lang="fr-FR" b="1" dirty="0" err="1" smtClean="0">
                <a:solidFill>
                  <a:srgbClr val="008000"/>
                </a:solidFill>
              </a:rPr>
              <a:t>pacaï</a:t>
            </a:r>
            <a:r>
              <a:rPr lang="fr-FR" b="1" dirty="0" smtClean="0">
                <a:solidFill>
                  <a:srgbClr val="008000"/>
                </a:solidFill>
              </a:rPr>
              <a:t> </a:t>
            </a:r>
            <a:r>
              <a:rPr lang="fr-FR" dirty="0" smtClean="0">
                <a:solidFill>
                  <a:srgbClr val="008000"/>
                </a:solidFill>
              </a:rPr>
              <a:t>(</a:t>
            </a:r>
            <a:r>
              <a:rPr lang="fr-FR" i="1" dirty="0">
                <a:solidFill>
                  <a:srgbClr val="008000"/>
                </a:solidFill>
              </a:rPr>
              <a:t>Inga </a:t>
            </a:r>
            <a:r>
              <a:rPr lang="fr-FR" i="1" dirty="0" err="1" smtClean="0">
                <a:solidFill>
                  <a:srgbClr val="008000"/>
                </a:solidFill>
              </a:rPr>
              <a:t>edulis</a:t>
            </a:r>
            <a:r>
              <a:rPr lang="fr-FR" dirty="0" smtClean="0">
                <a:solidFill>
                  <a:srgbClr val="008000"/>
                </a:solidFill>
              </a:rPr>
              <a:t>) </a:t>
            </a:r>
            <a:r>
              <a:rPr lang="fr-FR" dirty="0">
                <a:solidFill>
                  <a:srgbClr val="008000"/>
                </a:solidFill>
              </a:rPr>
              <a:t>(</a:t>
            </a:r>
            <a:r>
              <a:rPr lang="fr-FR" i="1" u="sng" dirty="0" err="1">
                <a:hlinkClick r:id="rId2" tooltip="Fabaceae"/>
              </a:rPr>
              <a:t>Fabaceae</a:t>
            </a:r>
            <a:r>
              <a:rPr lang="fr-FR" dirty="0">
                <a:solidFill>
                  <a:srgbClr val="008000"/>
                </a:solidFill>
              </a:rPr>
              <a:t>)</a:t>
            </a:r>
          </a:p>
        </p:txBody>
      </p:sp>
      <p:sp>
        <p:nvSpPr>
          <p:cNvPr id="4" name="Rectangle 3"/>
          <p:cNvSpPr/>
          <p:nvPr/>
        </p:nvSpPr>
        <p:spPr>
          <a:xfrm>
            <a:off x="107444" y="550824"/>
            <a:ext cx="3166334" cy="369332"/>
          </a:xfrm>
          <a:prstGeom prst="rect">
            <a:avLst/>
          </a:prstGeom>
        </p:spPr>
        <p:txBody>
          <a:bodyPr wrap="square">
            <a:spAutoFit/>
          </a:bodyPr>
          <a:lstStyle/>
          <a:p>
            <a:r>
              <a:rPr lang="fr-FR" dirty="0">
                <a:solidFill>
                  <a:srgbClr val="008000"/>
                </a:solidFill>
              </a:rPr>
              <a:t>3. </a:t>
            </a:r>
            <a:r>
              <a:rPr lang="fr-FR" b="1" dirty="0">
                <a:solidFill>
                  <a:srgbClr val="008000"/>
                </a:solidFill>
              </a:rPr>
              <a:t>Arbres fruitiers </a:t>
            </a:r>
            <a:r>
              <a:rPr lang="fr-FR" b="1" dirty="0" smtClean="0">
                <a:solidFill>
                  <a:srgbClr val="008000"/>
                </a:solidFill>
              </a:rPr>
              <a:t> (suite)</a:t>
            </a:r>
            <a:endParaRPr lang="fr-FR" dirty="0">
              <a:solidFill>
                <a:srgbClr val="008000"/>
              </a:solidFill>
            </a:endParaRPr>
          </a:p>
        </p:txBody>
      </p:sp>
      <p:sp>
        <p:nvSpPr>
          <p:cNvPr id="5" name="ZoneTexte 4"/>
          <p:cNvSpPr txBox="1"/>
          <p:nvPr/>
        </p:nvSpPr>
        <p:spPr>
          <a:xfrm>
            <a:off x="4748843" y="181492"/>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pic>
        <p:nvPicPr>
          <p:cNvPr id="6" name="Picture 2" descr="fruitsLogo9_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5975" y="120736"/>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p:nvPr/>
        </p:nvSpPr>
        <p:spPr>
          <a:xfrm>
            <a:off x="107444" y="1289488"/>
            <a:ext cx="11902419" cy="3693319"/>
          </a:xfrm>
          <a:prstGeom prst="rect">
            <a:avLst/>
          </a:prstGeom>
          <a:noFill/>
        </p:spPr>
        <p:txBody>
          <a:bodyPr wrap="square" rtlCol="0">
            <a:spAutoFit/>
          </a:bodyPr>
          <a:lstStyle/>
          <a:p>
            <a:pPr algn="just"/>
            <a:r>
              <a:rPr lang="fr-FR" dirty="0">
                <a:solidFill>
                  <a:srgbClr val="008000"/>
                </a:solidFill>
              </a:rPr>
              <a:t>Les </a:t>
            </a:r>
            <a:r>
              <a:rPr lang="fr-FR" b="1" dirty="0">
                <a:solidFill>
                  <a:srgbClr val="008000"/>
                </a:solidFill>
              </a:rPr>
              <a:t>pois doux</a:t>
            </a:r>
            <a:r>
              <a:rPr lang="fr-FR" dirty="0">
                <a:solidFill>
                  <a:srgbClr val="008000"/>
                </a:solidFill>
              </a:rPr>
              <a:t> sont des arbres du genre </a:t>
            </a:r>
            <a:r>
              <a:rPr lang="fr-FR" i="1" dirty="0" smtClean="0">
                <a:solidFill>
                  <a:srgbClr val="008000"/>
                </a:solidFill>
              </a:rPr>
              <a:t>Inga</a:t>
            </a:r>
            <a:r>
              <a:rPr lang="fr-FR" dirty="0" smtClean="0">
                <a:solidFill>
                  <a:srgbClr val="008000"/>
                </a:solidFill>
              </a:rPr>
              <a:t>, </a:t>
            </a:r>
            <a:r>
              <a:rPr lang="fr-FR" dirty="0">
                <a:solidFill>
                  <a:srgbClr val="008000"/>
                </a:solidFill>
              </a:rPr>
              <a:t>originaires d'</a:t>
            </a:r>
            <a:r>
              <a:rPr lang="fr-FR" dirty="0">
                <a:solidFill>
                  <a:srgbClr val="008000"/>
                </a:solidFill>
                <a:hlinkClick r:id="rId4" tooltip="Amérique du Sud"/>
              </a:rPr>
              <a:t>Amérique du Sud</a:t>
            </a:r>
            <a:r>
              <a:rPr lang="fr-FR" dirty="0">
                <a:solidFill>
                  <a:srgbClr val="008000"/>
                </a:solidFill>
              </a:rPr>
              <a:t>, qui produisent des gousses à pulpe comestible</a:t>
            </a:r>
            <a:r>
              <a:rPr lang="fr-FR" dirty="0" smtClean="0">
                <a:solidFill>
                  <a:srgbClr val="008000"/>
                </a:solidFill>
              </a:rPr>
              <a:t>.</a:t>
            </a:r>
            <a:r>
              <a:rPr lang="fr-FR" sz="1200" dirty="0" smtClean="0">
                <a:solidFill>
                  <a:srgbClr val="008000"/>
                </a:solidFill>
              </a:rPr>
              <a:t> Ils </a:t>
            </a:r>
            <a:r>
              <a:rPr lang="fr-FR" sz="1200" dirty="0">
                <a:solidFill>
                  <a:srgbClr val="008000"/>
                </a:solidFill>
              </a:rPr>
              <a:t>ont été introduits dans beaucoup de régions tropicales à travers le monde, entre autres </a:t>
            </a:r>
            <a:r>
              <a:rPr lang="fr-FR" sz="1200" dirty="0" smtClean="0">
                <a:solidFill>
                  <a:srgbClr val="008000"/>
                </a:solidFill>
              </a:rPr>
              <a:t>en </a:t>
            </a:r>
            <a:r>
              <a:rPr lang="fr-FR" sz="1200" dirty="0" smtClean="0">
                <a:solidFill>
                  <a:srgbClr val="008000"/>
                </a:solidFill>
                <a:hlinkClick r:id="rId5" tooltip="Afrique"/>
              </a:rPr>
              <a:t>Afrique</a:t>
            </a:r>
            <a:r>
              <a:rPr lang="fr-FR" sz="1200" dirty="0" smtClean="0">
                <a:solidFill>
                  <a:srgbClr val="008000"/>
                </a:solidFill>
              </a:rPr>
              <a:t>, à Madagascar et </a:t>
            </a:r>
            <a:r>
              <a:rPr lang="fr-FR" sz="1200" dirty="0">
                <a:solidFill>
                  <a:srgbClr val="008000"/>
                </a:solidFill>
              </a:rPr>
              <a:t>dans les </a:t>
            </a:r>
            <a:r>
              <a:rPr lang="fr-FR" sz="1200" dirty="0">
                <a:solidFill>
                  <a:srgbClr val="008000"/>
                </a:solidFill>
                <a:hlinkClick r:id="rId6" tooltip="Antilles"/>
              </a:rPr>
              <a:t>Antilles</a:t>
            </a:r>
            <a:r>
              <a:rPr lang="fr-FR" sz="1200" dirty="0" smtClean="0">
                <a:solidFill>
                  <a:srgbClr val="008000"/>
                </a:solidFill>
              </a:rPr>
              <a:t>. Les arbres </a:t>
            </a:r>
            <a:r>
              <a:rPr lang="fr-FR" sz="1200" dirty="0">
                <a:solidFill>
                  <a:srgbClr val="008000"/>
                </a:solidFill>
              </a:rPr>
              <a:t>matures </a:t>
            </a:r>
            <a:r>
              <a:rPr lang="fr-FR" sz="1200" dirty="0" smtClean="0">
                <a:solidFill>
                  <a:srgbClr val="008000"/>
                </a:solidFill>
              </a:rPr>
              <a:t>d’</a:t>
            </a:r>
            <a:r>
              <a:rPr lang="fr-FR" sz="1200" i="1" dirty="0" smtClean="0">
                <a:solidFill>
                  <a:srgbClr val="008000"/>
                </a:solidFill>
              </a:rPr>
              <a:t>Inga </a:t>
            </a:r>
            <a:r>
              <a:rPr lang="fr-FR" sz="1200" i="1" dirty="0" err="1">
                <a:solidFill>
                  <a:srgbClr val="008000"/>
                </a:solidFill>
              </a:rPr>
              <a:t>edulis</a:t>
            </a:r>
            <a:r>
              <a:rPr lang="fr-FR" sz="1200" dirty="0">
                <a:solidFill>
                  <a:srgbClr val="008000"/>
                </a:solidFill>
              </a:rPr>
              <a:t> </a:t>
            </a:r>
            <a:r>
              <a:rPr lang="fr-FR" sz="1200" dirty="0" smtClean="0">
                <a:solidFill>
                  <a:srgbClr val="008000"/>
                </a:solidFill>
              </a:rPr>
              <a:t>peuvent atteindre </a:t>
            </a:r>
            <a:r>
              <a:rPr lang="fr-FR" sz="1200" b="1" dirty="0">
                <a:solidFill>
                  <a:srgbClr val="008000"/>
                </a:solidFill>
              </a:rPr>
              <a:t>30 m</a:t>
            </a:r>
            <a:r>
              <a:rPr lang="fr-FR" sz="1200" dirty="0">
                <a:solidFill>
                  <a:srgbClr val="008000"/>
                </a:solidFill>
              </a:rPr>
              <a:t> (98 pi) de hauteur et 60 cm (2,0 pi) de diamètre à hauteur de poitrine, </a:t>
            </a:r>
            <a:r>
              <a:rPr lang="fr-FR" sz="1200" dirty="0" smtClean="0">
                <a:solidFill>
                  <a:srgbClr val="008000"/>
                </a:solidFill>
              </a:rPr>
              <a:t>se ramifiant </a:t>
            </a:r>
            <a:r>
              <a:rPr lang="fr-FR" sz="1200" dirty="0">
                <a:solidFill>
                  <a:srgbClr val="008000"/>
                </a:solidFill>
              </a:rPr>
              <a:t>habituellement </a:t>
            </a:r>
            <a:r>
              <a:rPr lang="fr-FR" sz="1200" dirty="0" smtClean="0">
                <a:solidFill>
                  <a:srgbClr val="008000"/>
                </a:solidFill>
              </a:rPr>
              <a:t>au-dessus de 3 </a:t>
            </a:r>
            <a:r>
              <a:rPr lang="fr-FR" sz="1200" dirty="0">
                <a:solidFill>
                  <a:srgbClr val="008000"/>
                </a:solidFill>
              </a:rPr>
              <a:t>m (9,8 pi). Les branches forment un </a:t>
            </a:r>
            <a:r>
              <a:rPr lang="fr-FR" sz="1200" dirty="0" smtClean="0">
                <a:solidFill>
                  <a:srgbClr val="008000"/>
                </a:solidFill>
              </a:rPr>
              <a:t>large</a:t>
            </a:r>
            <a:r>
              <a:rPr lang="fr-FR" sz="1200" dirty="0">
                <a:solidFill>
                  <a:srgbClr val="008000"/>
                </a:solidFill>
              </a:rPr>
              <a:t> couvert</a:t>
            </a:r>
            <a:r>
              <a:rPr lang="fr-FR" sz="1200" dirty="0" smtClean="0">
                <a:solidFill>
                  <a:srgbClr val="008000"/>
                </a:solidFill>
              </a:rPr>
              <a:t> plat, </a:t>
            </a:r>
            <a:r>
              <a:rPr lang="fr-FR" sz="1200" dirty="0">
                <a:solidFill>
                  <a:srgbClr val="008000"/>
                </a:solidFill>
              </a:rPr>
              <a:t>moyennement dense.  L'écorce est gris pâle et lisse avec des lenticelles allongées pâles. La section des jeunes rameaux est anguleuse et ils sont couverts de poils courts fines. Les feuilles sont pennées, jusqu'à 24 cm de long, avec 4-6 paires de folioles opposées. La paire terminale des folioles est plus grande que la paire de base et peut être jusqu'à 18 cm de long et 11 cm de large. Entre chaque foliole, il y a une glande nectaire sur le rachis de feuilles. Les jeunes plants ont une brillance caractéristique grisâtre sur la face supérieure des feuilles. Inflorescence en épis axillaires denses de fleurs, chacun constitué d'un tube du calice à 5 lobes, un tube de la corolle à 5 lobes, et un grand nombre d'étamines blanches jusqu'à 4,5 cm de long, réunies dans un tube dans la moitié inférieure. Fruits nervurés, les gousses cylindriques, droites ou en spirale souvent tordus, jusqu'à 1 m de long. Ils contiennent des graines vertes charnues enrobées dans une pulpe sucrée, blanc cotonneux. Les gousses sont produites au cours de la saison des pluies, et les primats et les oiseaux mangent la pulpe sucrée et dispersent les graines tendres. </a:t>
            </a:r>
            <a:r>
              <a:rPr lang="fr-FR" sz="1200" dirty="0" smtClean="0">
                <a:solidFill>
                  <a:srgbClr val="008000"/>
                </a:solidFill>
              </a:rPr>
              <a:t>Les</a:t>
            </a:r>
            <a:r>
              <a:rPr lang="fr-FR" sz="1200" dirty="0">
                <a:solidFill>
                  <a:srgbClr val="008000"/>
                </a:solidFill>
              </a:rPr>
              <a:t> </a:t>
            </a:r>
            <a:r>
              <a:rPr lang="fr-FR" sz="1200" dirty="0">
                <a:solidFill>
                  <a:srgbClr val="008000"/>
                </a:solidFill>
                <a:hlinkClick r:id="rId7" tooltip="Gousse"/>
              </a:rPr>
              <a:t>gousses</a:t>
            </a:r>
            <a:r>
              <a:rPr lang="fr-FR" sz="1200" dirty="0">
                <a:solidFill>
                  <a:srgbClr val="008000"/>
                </a:solidFill>
              </a:rPr>
              <a:t> de pois doux renferment plusieurs grosses graines incluses dans une chair blanche et cotonneuse. Cette pulpe sucrée, dont le goût rappelle la glace à la </a:t>
            </a:r>
            <a:r>
              <a:rPr lang="fr-FR" sz="1200" dirty="0">
                <a:solidFill>
                  <a:srgbClr val="008000"/>
                </a:solidFill>
                <a:hlinkClick r:id="rId8" tooltip="Vanille"/>
              </a:rPr>
              <a:t>vanille</a:t>
            </a:r>
            <a:r>
              <a:rPr lang="fr-FR" sz="1200" dirty="0">
                <a:solidFill>
                  <a:srgbClr val="008000"/>
                </a:solidFill>
              </a:rPr>
              <a:t> (d'où le nom anglais de « </a:t>
            </a:r>
            <a:r>
              <a:rPr lang="fr-FR" sz="1200" dirty="0" err="1">
                <a:solidFill>
                  <a:srgbClr val="008000"/>
                </a:solidFill>
              </a:rPr>
              <a:t>ice</a:t>
            </a:r>
            <a:r>
              <a:rPr lang="fr-FR" sz="1200" dirty="0">
                <a:solidFill>
                  <a:srgbClr val="008000"/>
                </a:solidFill>
              </a:rPr>
              <a:t> </a:t>
            </a:r>
            <a:r>
              <a:rPr lang="fr-FR" sz="1200" dirty="0" err="1">
                <a:solidFill>
                  <a:srgbClr val="008000"/>
                </a:solidFill>
              </a:rPr>
              <a:t>cream</a:t>
            </a:r>
            <a:r>
              <a:rPr lang="fr-FR" sz="1200" dirty="0">
                <a:solidFill>
                  <a:srgbClr val="008000"/>
                </a:solidFill>
              </a:rPr>
              <a:t> </a:t>
            </a:r>
            <a:r>
              <a:rPr lang="fr-FR" sz="1200" dirty="0" err="1">
                <a:solidFill>
                  <a:srgbClr val="008000"/>
                </a:solidFill>
              </a:rPr>
              <a:t>bean</a:t>
            </a:r>
            <a:r>
              <a:rPr lang="fr-FR" sz="1200" dirty="0">
                <a:solidFill>
                  <a:srgbClr val="008000"/>
                </a:solidFill>
              </a:rPr>
              <a:t> »), est généralement mangée crue. Elle est particulièrement appréciée des enfants</a:t>
            </a:r>
            <a:r>
              <a:rPr lang="fr-FR" sz="1200" dirty="0" smtClean="0">
                <a:solidFill>
                  <a:srgbClr val="008000"/>
                </a:solidFill>
              </a:rPr>
              <a:t>. </a:t>
            </a:r>
            <a:r>
              <a:rPr lang="fr-FR" sz="1200" b="1" dirty="0">
                <a:solidFill>
                  <a:srgbClr val="008000"/>
                </a:solidFill>
              </a:rPr>
              <a:t>Ces arbres sont aussi utilisés pour faire de l'ombre dans les cultures de </a:t>
            </a:r>
            <a:r>
              <a:rPr lang="fr-FR" sz="1200" b="1" dirty="0">
                <a:solidFill>
                  <a:srgbClr val="008000"/>
                </a:solidFill>
                <a:hlinkClick r:id="rId9" tooltip="Café"/>
              </a:rPr>
              <a:t>café</a:t>
            </a:r>
            <a:r>
              <a:rPr lang="fr-FR" sz="1200" b="1" dirty="0">
                <a:solidFill>
                  <a:srgbClr val="008000"/>
                </a:solidFill>
              </a:rPr>
              <a:t> et de </a:t>
            </a:r>
            <a:r>
              <a:rPr lang="fr-FR" sz="1200" b="1" dirty="0">
                <a:solidFill>
                  <a:srgbClr val="008000"/>
                </a:solidFill>
                <a:hlinkClick r:id="rId10" tooltip="Cacao"/>
              </a:rPr>
              <a:t>cacao</a:t>
            </a:r>
            <a:r>
              <a:rPr lang="fr-FR" sz="1200" dirty="0" smtClean="0">
                <a:solidFill>
                  <a:srgbClr val="008000"/>
                </a:solidFill>
              </a:rPr>
              <a:t>. </a:t>
            </a:r>
            <a:r>
              <a:rPr lang="fr-FR" sz="1200" dirty="0">
                <a:solidFill>
                  <a:srgbClr val="008000"/>
                </a:solidFill>
              </a:rPr>
              <a:t>Dans les Caraïbes, </a:t>
            </a:r>
            <a:r>
              <a:rPr lang="fr-FR" sz="1200" dirty="0" smtClean="0">
                <a:solidFill>
                  <a:srgbClr val="008000"/>
                </a:solidFill>
              </a:rPr>
              <a:t>des </a:t>
            </a:r>
            <a:r>
              <a:rPr lang="fr-FR" sz="1200" dirty="0">
                <a:solidFill>
                  <a:srgbClr val="008000"/>
                </a:solidFill>
              </a:rPr>
              <a:t>paysans </a:t>
            </a:r>
            <a:r>
              <a:rPr lang="fr-FR" sz="1200" dirty="0" smtClean="0">
                <a:solidFill>
                  <a:srgbClr val="008000"/>
                </a:solidFill>
              </a:rPr>
              <a:t>implantent </a:t>
            </a:r>
            <a:r>
              <a:rPr lang="fr-FR" sz="1200" dirty="0">
                <a:solidFill>
                  <a:srgbClr val="008000"/>
                </a:solidFill>
              </a:rPr>
              <a:t>ces arbres en bordure de parcelle et </a:t>
            </a:r>
            <a:r>
              <a:rPr lang="fr-FR" sz="1200" dirty="0" smtClean="0">
                <a:solidFill>
                  <a:srgbClr val="008000"/>
                </a:solidFill>
              </a:rPr>
              <a:t>taillent </a:t>
            </a:r>
            <a:r>
              <a:rPr lang="fr-FR" sz="1200" dirty="0">
                <a:solidFill>
                  <a:srgbClr val="008000"/>
                </a:solidFill>
              </a:rPr>
              <a:t>les branches pour les utiliser comme </a:t>
            </a:r>
            <a:r>
              <a:rPr lang="fr-FR" sz="1200" b="1" dirty="0">
                <a:solidFill>
                  <a:srgbClr val="008000"/>
                </a:solidFill>
              </a:rPr>
              <a:t>paillage des cultures pour limiter le développement des mauvaises herbes et enrichir le sol en azote</a:t>
            </a:r>
            <a:r>
              <a:rPr lang="fr-FR" sz="1200" dirty="0">
                <a:solidFill>
                  <a:srgbClr val="008000"/>
                </a:solidFill>
              </a:rPr>
              <a:t>. </a:t>
            </a:r>
            <a:r>
              <a:rPr lang="fr-FR" sz="1200" i="1" dirty="0">
                <a:solidFill>
                  <a:srgbClr val="008000"/>
                </a:solidFill>
              </a:rPr>
              <a:t>I. </a:t>
            </a:r>
            <a:r>
              <a:rPr lang="fr-FR" sz="1200" i="1" dirty="0" err="1">
                <a:solidFill>
                  <a:srgbClr val="008000"/>
                </a:solidFill>
              </a:rPr>
              <a:t>edulis</a:t>
            </a:r>
            <a:r>
              <a:rPr lang="fr-FR" sz="1200" i="1" dirty="0">
                <a:solidFill>
                  <a:srgbClr val="008000"/>
                </a:solidFill>
              </a:rPr>
              <a:t> </a:t>
            </a:r>
            <a:r>
              <a:rPr lang="fr-FR" sz="1200" dirty="0">
                <a:solidFill>
                  <a:srgbClr val="008000"/>
                </a:solidFill>
              </a:rPr>
              <a:t>se développe rapidement sur les </a:t>
            </a:r>
            <a:r>
              <a:rPr lang="fr-FR" sz="1200" i="1" dirty="0" err="1">
                <a:solidFill>
                  <a:srgbClr val="008000"/>
                </a:solidFill>
              </a:rPr>
              <a:t>Exisols</a:t>
            </a:r>
            <a:r>
              <a:rPr lang="fr-FR" sz="1200" dirty="0">
                <a:solidFill>
                  <a:srgbClr val="008000"/>
                </a:solidFill>
              </a:rPr>
              <a:t> les plus pauvres et peut également être trouvée dans les plaines inondables, gorgés d'eau pendant 2-3 mois chaque année. Bien que généralement associé aux plaines tropicales, </a:t>
            </a:r>
            <a:r>
              <a:rPr lang="fr-FR" sz="1200" dirty="0" smtClean="0">
                <a:solidFill>
                  <a:srgbClr val="008000"/>
                </a:solidFill>
              </a:rPr>
              <a:t>chaudes </a:t>
            </a:r>
            <a:r>
              <a:rPr lang="fr-FR" sz="1200" dirty="0">
                <a:solidFill>
                  <a:srgbClr val="008000"/>
                </a:solidFill>
              </a:rPr>
              <a:t>et humides, il est également remarquablement résistant à la sécheresse et au froid, se reproduisant dans les régions avec une sécheresse de 6 mois. </a:t>
            </a:r>
            <a:r>
              <a:rPr lang="fr-FR" sz="1200" dirty="0" smtClean="0">
                <a:solidFill>
                  <a:srgbClr val="008000"/>
                </a:solidFill>
              </a:rPr>
              <a:t>C’est une </a:t>
            </a:r>
            <a:r>
              <a:rPr lang="fr-FR" sz="1200" dirty="0">
                <a:solidFill>
                  <a:srgbClr val="008000"/>
                </a:solidFill>
              </a:rPr>
              <a:t>espèce exigeante en lumière, des forêts tropicales de plaine, où il devient un grand arbre. On le trouve aussi dans les zones </a:t>
            </a:r>
            <a:r>
              <a:rPr lang="fr-FR" sz="1200" dirty="0" smtClean="0">
                <a:solidFill>
                  <a:srgbClr val="008000"/>
                </a:solidFill>
              </a:rPr>
              <a:t>riveraines. Limites : </a:t>
            </a:r>
            <a:r>
              <a:rPr lang="fr-FR" sz="1200" dirty="0">
                <a:solidFill>
                  <a:srgbClr val="008000"/>
                </a:solidFill>
              </a:rPr>
              <a:t>Altitude: 0-1600 m. Pluviométrie annuelle moyenne: 1200 </a:t>
            </a:r>
            <a:r>
              <a:rPr lang="fr-FR" sz="1200" dirty="0" err="1" smtClean="0">
                <a:solidFill>
                  <a:srgbClr val="008000"/>
                </a:solidFill>
              </a:rPr>
              <a:t>mm.</a:t>
            </a:r>
            <a:r>
              <a:rPr lang="fr-FR" sz="1200" dirty="0" smtClean="0">
                <a:solidFill>
                  <a:srgbClr val="008000"/>
                </a:solidFill>
              </a:rPr>
              <a:t> </a:t>
            </a:r>
            <a:r>
              <a:rPr lang="fr-FR" sz="1200" dirty="0">
                <a:solidFill>
                  <a:srgbClr val="008000"/>
                </a:solidFill>
              </a:rPr>
              <a:t>Type de sol: particulièrement tolérante aux sols acides et pauvres. N</a:t>
            </a:r>
            <a:r>
              <a:rPr lang="fr-FR" sz="1200" dirty="0" smtClean="0">
                <a:solidFill>
                  <a:srgbClr val="008000"/>
                </a:solidFill>
              </a:rPr>
              <a:t>ombreuses </a:t>
            </a:r>
            <a:r>
              <a:rPr lang="fr-FR" sz="1200" dirty="0">
                <a:solidFill>
                  <a:srgbClr val="008000"/>
                </a:solidFill>
              </a:rPr>
              <a:t>espèces de pois doux, dont voici les principales </a:t>
            </a:r>
            <a:r>
              <a:rPr lang="fr-FR" sz="1200" dirty="0" smtClean="0">
                <a:solidFill>
                  <a:srgbClr val="008000"/>
                </a:solidFill>
              </a:rPr>
              <a:t>: 1) </a:t>
            </a:r>
            <a:r>
              <a:rPr lang="fr-FR" sz="1200" i="1" dirty="0" smtClean="0">
                <a:solidFill>
                  <a:srgbClr val="008000"/>
                </a:solidFill>
              </a:rPr>
              <a:t>Inga </a:t>
            </a:r>
            <a:r>
              <a:rPr lang="fr-FR" sz="1200" i="1" dirty="0" err="1">
                <a:solidFill>
                  <a:srgbClr val="008000"/>
                </a:solidFill>
              </a:rPr>
              <a:t>edulis</a:t>
            </a:r>
            <a:r>
              <a:rPr lang="fr-FR" sz="1200" dirty="0">
                <a:solidFill>
                  <a:srgbClr val="008000"/>
                </a:solidFill>
              </a:rPr>
              <a:t> (syn. </a:t>
            </a:r>
            <a:r>
              <a:rPr lang="fr-FR" sz="1200" i="1" dirty="0">
                <a:solidFill>
                  <a:srgbClr val="008000"/>
                </a:solidFill>
              </a:rPr>
              <a:t>Inga </a:t>
            </a:r>
            <a:r>
              <a:rPr lang="fr-FR" sz="1200" i="1" dirty="0" err="1">
                <a:solidFill>
                  <a:srgbClr val="008000"/>
                </a:solidFill>
              </a:rPr>
              <a:t>vera</a:t>
            </a:r>
            <a:r>
              <a:rPr lang="fr-FR" sz="1200" dirty="0">
                <a:solidFill>
                  <a:srgbClr val="008000"/>
                </a:solidFill>
              </a:rPr>
              <a:t>) </a:t>
            </a:r>
            <a:r>
              <a:rPr lang="fr-FR" sz="1200" dirty="0" smtClean="0">
                <a:solidFill>
                  <a:srgbClr val="008000"/>
                </a:solidFill>
              </a:rPr>
              <a:t>sucrin, 2) </a:t>
            </a:r>
            <a:r>
              <a:rPr lang="fr-FR" sz="1200" i="1" dirty="0" smtClean="0">
                <a:solidFill>
                  <a:srgbClr val="008000"/>
                </a:solidFill>
              </a:rPr>
              <a:t>Inga </a:t>
            </a:r>
            <a:r>
              <a:rPr lang="fr-FR" sz="1200" i="1" dirty="0" err="1">
                <a:solidFill>
                  <a:srgbClr val="008000"/>
                </a:solidFill>
              </a:rPr>
              <a:t>ingoïdes</a:t>
            </a:r>
            <a:r>
              <a:rPr lang="fr-FR" sz="1200" dirty="0">
                <a:solidFill>
                  <a:srgbClr val="008000"/>
                </a:solidFill>
              </a:rPr>
              <a:t> Pois-doux poilu, Pois-doux </a:t>
            </a:r>
            <a:r>
              <a:rPr lang="fr-FR" sz="1200" dirty="0" smtClean="0">
                <a:solidFill>
                  <a:srgbClr val="008000"/>
                </a:solidFill>
              </a:rPr>
              <a:t>gris, 3) </a:t>
            </a:r>
            <a:r>
              <a:rPr lang="fr-FR" sz="1200" i="1" dirty="0" smtClean="0">
                <a:solidFill>
                  <a:srgbClr val="008000"/>
                </a:solidFill>
              </a:rPr>
              <a:t>Inga </a:t>
            </a:r>
            <a:r>
              <a:rPr lang="fr-FR" sz="1200" i="1" dirty="0" err="1">
                <a:solidFill>
                  <a:srgbClr val="008000"/>
                </a:solidFill>
              </a:rPr>
              <a:t>laurina</a:t>
            </a:r>
            <a:r>
              <a:rPr lang="fr-FR" sz="1200" dirty="0">
                <a:solidFill>
                  <a:srgbClr val="008000"/>
                </a:solidFill>
              </a:rPr>
              <a:t> Pois-doux </a:t>
            </a:r>
            <a:r>
              <a:rPr lang="fr-FR" sz="1200" dirty="0" smtClean="0">
                <a:solidFill>
                  <a:srgbClr val="008000"/>
                </a:solidFill>
              </a:rPr>
              <a:t>blanc, 4) </a:t>
            </a:r>
            <a:r>
              <a:rPr lang="fr-FR" sz="1200" i="1" dirty="0" smtClean="0">
                <a:solidFill>
                  <a:srgbClr val="008000"/>
                </a:solidFill>
              </a:rPr>
              <a:t>Inga </a:t>
            </a:r>
            <a:r>
              <a:rPr lang="fr-FR" sz="1200" i="1" dirty="0" err="1" smtClean="0">
                <a:solidFill>
                  <a:srgbClr val="008000"/>
                </a:solidFill>
              </a:rPr>
              <a:t>spectabilis</a:t>
            </a:r>
            <a:r>
              <a:rPr lang="fr-FR" sz="1200" dirty="0" smtClean="0">
                <a:solidFill>
                  <a:srgbClr val="008000"/>
                </a:solidFill>
              </a:rPr>
              <a:t>, 5) </a:t>
            </a:r>
            <a:r>
              <a:rPr lang="fr-FR" sz="1200" i="1" dirty="0" smtClean="0">
                <a:solidFill>
                  <a:srgbClr val="008000"/>
                </a:solidFill>
              </a:rPr>
              <a:t>Inga </a:t>
            </a:r>
            <a:r>
              <a:rPr lang="fr-FR" sz="1200" i="1" dirty="0" err="1">
                <a:solidFill>
                  <a:srgbClr val="008000"/>
                </a:solidFill>
              </a:rPr>
              <a:t>martinicensis</a:t>
            </a:r>
            <a:r>
              <a:rPr lang="fr-FR" sz="1200" dirty="0">
                <a:solidFill>
                  <a:srgbClr val="008000"/>
                </a:solidFill>
              </a:rPr>
              <a:t> Pois-doux montagne, </a:t>
            </a:r>
            <a:r>
              <a:rPr lang="fr-FR" sz="1200" dirty="0">
                <a:solidFill>
                  <a:srgbClr val="008000"/>
                </a:solidFill>
                <a:hlinkClick r:id="rId11" tooltip="Endémisme"/>
              </a:rPr>
              <a:t>endémique</a:t>
            </a:r>
            <a:r>
              <a:rPr lang="fr-FR" sz="1200" dirty="0">
                <a:solidFill>
                  <a:srgbClr val="008000"/>
                </a:solidFill>
              </a:rPr>
              <a:t> des </a:t>
            </a:r>
            <a:r>
              <a:rPr lang="fr-FR" sz="1200" dirty="0">
                <a:solidFill>
                  <a:srgbClr val="008000"/>
                </a:solidFill>
                <a:hlinkClick r:id="rId6" tooltip="Antilles"/>
              </a:rPr>
              <a:t>Antilles</a:t>
            </a:r>
            <a:r>
              <a:rPr lang="fr-FR" sz="1200" dirty="0" smtClean="0">
                <a:solidFill>
                  <a:srgbClr val="008000"/>
                </a:solidFill>
              </a:rPr>
              <a:t>.  </a:t>
            </a:r>
          </a:p>
          <a:p>
            <a:pPr algn="just"/>
            <a:r>
              <a:rPr lang="fr-FR" sz="1200" dirty="0" smtClean="0">
                <a:solidFill>
                  <a:srgbClr val="008000"/>
                </a:solidFill>
              </a:rPr>
              <a:t>Sources </a:t>
            </a:r>
            <a:r>
              <a:rPr lang="fr-FR" sz="1200" dirty="0">
                <a:solidFill>
                  <a:srgbClr val="008000"/>
                </a:solidFill>
              </a:rPr>
              <a:t>: a) </a:t>
            </a:r>
            <a:r>
              <a:rPr lang="fr-FR" sz="1200" dirty="0">
                <a:solidFill>
                  <a:srgbClr val="008000"/>
                </a:solidFill>
                <a:hlinkClick r:id="rId12"/>
              </a:rPr>
              <a:t>https://fr.wikipedia.org/wiki/Pois_doux</a:t>
            </a:r>
            <a:r>
              <a:rPr lang="fr-FR" sz="1200" dirty="0" smtClean="0">
                <a:solidFill>
                  <a:srgbClr val="008000"/>
                </a:solidFill>
              </a:rPr>
              <a:t>, b</a:t>
            </a:r>
            <a:r>
              <a:rPr lang="fr-FR" sz="1200" dirty="0">
                <a:solidFill>
                  <a:srgbClr val="008000"/>
                </a:solidFill>
              </a:rPr>
              <a:t>) </a:t>
            </a:r>
            <a:r>
              <a:rPr lang="fr-FR" sz="1200" dirty="0">
                <a:solidFill>
                  <a:srgbClr val="008000"/>
                </a:solidFill>
                <a:hlinkClick r:id="rId13"/>
              </a:rPr>
              <a:t>https://</a:t>
            </a:r>
            <a:r>
              <a:rPr lang="fr-FR" sz="1200" dirty="0" smtClean="0">
                <a:solidFill>
                  <a:srgbClr val="008000"/>
                </a:solidFill>
                <a:hlinkClick r:id="rId13"/>
              </a:rPr>
              <a:t>en.wikipedia.org/wiki/Inga_edulis</a:t>
            </a:r>
            <a:r>
              <a:rPr lang="fr-FR" sz="1200" dirty="0">
                <a:solidFill>
                  <a:srgbClr val="008000"/>
                </a:solidFill>
              </a:rPr>
              <a:t>, c) </a:t>
            </a:r>
            <a:r>
              <a:rPr lang="fr-FR" sz="1200" dirty="0">
                <a:solidFill>
                  <a:srgbClr val="008000"/>
                </a:solidFill>
                <a:hlinkClick r:id="rId14"/>
              </a:rPr>
              <a:t>http://</a:t>
            </a:r>
            <a:r>
              <a:rPr lang="fr-FR" sz="1200" dirty="0" smtClean="0">
                <a:solidFill>
                  <a:srgbClr val="008000"/>
                </a:solidFill>
                <a:hlinkClick r:id="rId14"/>
              </a:rPr>
              <a:t>www.worldagroforestry.org/treedb/AFTPDFS/Inga_edulis.PDF</a:t>
            </a:r>
            <a:endParaRPr lang="fr-FR" sz="1200" dirty="0">
              <a:solidFill>
                <a:srgbClr val="008000"/>
              </a:solidFill>
            </a:endParaRPr>
          </a:p>
        </p:txBody>
      </p:sp>
      <p:pic>
        <p:nvPicPr>
          <p:cNvPr id="16" name="Image 1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82153" y="4944665"/>
            <a:ext cx="2476500" cy="1847850"/>
          </a:xfrm>
          <a:prstGeom prst="rect">
            <a:avLst/>
          </a:prstGeom>
        </p:spPr>
      </p:pic>
      <p:pic>
        <p:nvPicPr>
          <p:cNvPr id="17" name="Imag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37123" y="4944665"/>
            <a:ext cx="2172739" cy="1867478"/>
          </a:xfrm>
          <a:prstGeom prst="rect">
            <a:avLst/>
          </a:prstGeom>
        </p:spPr>
      </p:pic>
      <p:pic>
        <p:nvPicPr>
          <p:cNvPr id="18" name="Image 1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87457" y="4987528"/>
            <a:ext cx="2590800" cy="1762125"/>
          </a:xfrm>
          <a:prstGeom prst="rect">
            <a:avLst/>
          </a:prstGeom>
        </p:spPr>
      </p:pic>
      <p:pic>
        <p:nvPicPr>
          <p:cNvPr id="19" name="Image 1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292576" y="0"/>
            <a:ext cx="1821716" cy="1364529"/>
          </a:xfrm>
          <a:prstGeom prst="rect">
            <a:avLst/>
          </a:prstGeom>
        </p:spPr>
      </p:pic>
      <p:pic>
        <p:nvPicPr>
          <p:cNvPr id="20" name="Image 1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681532" y="5010150"/>
            <a:ext cx="2619375" cy="1743075"/>
          </a:xfrm>
          <a:prstGeom prst="rect">
            <a:avLst/>
          </a:prstGeom>
        </p:spPr>
      </p:pic>
    </p:spTree>
    <p:extLst>
      <p:ext uri="{BB962C8B-B14F-4D97-AF65-F5344CB8AC3E}">
        <p14:creationId xmlns:p14="http://schemas.microsoft.com/office/powerpoint/2010/main" val="383971450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211873" y="245327"/>
            <a:ext cx="670932" cy="309524"/>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4B13E8-1059-4FEE-952E-0153852B3488}" type="slidenum">
              <a:rPr lang="fr-FR" smtClean="0"/>
              <a:pPr/>
              <a:t>92</a:t>
            </a:fld>
            <a:endParaRPr lang="fr-FR"/>
          </a:p>
        </p:txBody>
      </p:sp>
      <p:sp>
        <p:nvSpPr>
          <p:cNvPr id="4" name="Rectangle 3"/>
          <p:cNvSpPr/>
          <p:nvPr/>
        </p:nvSpPr>
        <p:spPr>
          <a:xfrm>
            <a:off x="107444" y="920156"/>
            <a:ext cx="9259580" cy="369332"/>
          </a:xfrm>
          <a:prstGeom prst="rect">
            <a:avLst/>
          </a:prstGeom>
        </p:spPr>
        <p:txBody>
          <a:bodyPr wrap="square">
            <a:spAutoFit/>
          </a:bodyPr>
          <a:lstStyle/>
          <a:p>
            <a:r>
              <a:rPr lang="fr-FR" dirty="0">
                <a:solidFill>
                  <a:srgbClr val="008000"/>
                </a:solidFill>
              </a:rPr>
              <a:t>3.10) </a:t>
            </a:r>
            <a:r>
              <a:rPr lang="fr-FR" b="1" dirty="0" smtClean="0">
                <a:solidFill>
                  <a:srgbClr val="008000"/>
                </a:solidFill>
              </a:rPr>
              <a:t>Poix doux, poix sucré, sucrin, </a:t>
            </a:r>
            <a:r>
              <a:rPr lang="fr-FR" b="1" dirty="0" err="1" smtClean="0">
                <a:solidFill>
                  <a:srgbClr val="008000"/>
                </a:solidFill>
              </a:rPr>
              <a:t>pacaye</a:t>
            </a:r>
            <a:r>
              <a:rPr lang="fr-FR" b="1" dirty="0" smtClean="0">
                <a:solidFill>
                  <a:srgbClr val="008000"/>
                </a:solidFill>
              </a:rPr>
              <a:t>, </a:t>
            </a:r>
            <a:r>
              <a:rPr lang="fr-FR" b="1" dirty="0" err="1" smtClean="0">
                <a:solidFill>
                  <a:srgbClr val="008000"/>
                </a:solidFill>
              </a:rPr>
              <a:t>pacaï</a:t>
            </a:r>
            <a:r>
              <a:rPr lang="fr-FR" b="1" dirty="0" smtClean="0">
                <a:solidFill>
                  <a:srgbClr val="008000"/>
                </a:solidFill>
              </a:rPr>
              <a:t> </a:t>
            </a:r>
            <a:r>
              <a:rPr lang="fr-FR" dirty="0" smtClean="0">
                <a:solidFill>
                  <a:srgbClr val="008000"/>
                </a:solidFill>
              </a:rPr>
              <a:t>(</a:t>
            </a:r>
            <a:r>
              <a:rPr lang="fr-FR" i="1" dirty="0">
                <a:solidFill>
                  <a:srgbClr val="008000"/>
                </a:solidFill>
              </a:rPr>
              <a:t>Inga </a:t>
            </a:r>
            <a:r>
              <a:rPr lang="fr-FR" i="1" dirty="0" err="1" smtClean="0">
                <a:solidFill>
                  <a:srgbClr val="008000"/>
                </a:solidFill>
              </a:rPr>
              <a:t>edulis</a:t>
            </a:r>
            <a:r>
              <a:rPr lang="fr-FR" dirty="0" smtClean="0">
                <a:solidFill>
                  <a:srgbClr val="008000"/>
                </a:solidFill>
              </a:rPr>
              <a:t>) </a:t>
            </a:r>
            <a:r>
              <a:rPr lang="fr-FR" dirty="0">
                <a:solidFill>
                  <a:srgbClr val="008000"/>
                </a:solidFill>
              </a:rPr>
              <a:t>(</a:t>
            </a:r>
            <a:r>
              <a:rPr lang="fr-FR" i="1" u="sng" dirty="0" err="1">
                <a:hlinkClick r:id="rId2" tooltip="Fabaceae"/>
              </a:rPr>
              <a:t>Fabaceae</a:t>
            </a:r>
            <a:r>
              <a:rPr lang="fr-FR" dirty="0" smtClean="0">
                <a:solidFill>
                  <a:srgbClr val="008000"/>
                </a:solidFill>
              </a:rPr>
              <a:t>) (suite et fin)</a:t>
            </a:r>
            <a:endParaRPr lang="fr-FR" dirty="0">
              <a:solidFill>
                <a:srgbClr val="008000"/>
              </a:solidFill>
            </a:endParaRPr>
          </a:p>
        </p:txBody>
      </p:sp>
      <p:sp>
        <p:nvSpPr>
          <p:cNvPr id="5" name="Rectangle 4"/>
          <p:cNvSpPr/>
          <p:nvPr/>
        </p:nvSpPr>
        <p:spPr>
          <a:xfrm>
            <a:off x="107444" y="550824"/>
            <a:ext cx="3166334" cy="369332"/>
          </a:xfrm>
          <a:prstGeom prst="rect">
            <a:avLst/>
          </a:prstGeom>
        </p:spPr>
        <p:txBody>
          <a:bodyPr wrap="square">
            <a:spAutoFit/>
          </a:bodyPr>
          <a:lstStyle/>
          <a:p>
            <a:r>
              <a:rPr lang="fr-FR" dirty="0">
                <a:solidFill>
                  <a:srgbClr val="008000"/>
                </a:solidFill>
              </a:rPr>
              <a:t>3. </a:t>
            </a:r>
            <a:r>
              <a:rPr lang="fr-FR" b="1" dirty="0">
                <a:solidFill>
                  <a:srgbClr val="008000"/>
                </a:solidFill>
              </a:rPr>
              <a:t>Arbres fruitiers </a:t>
            </a:r>
            <a:r>
              <a:rPr lang="fr-FR" b="1" dirty="0" smtClean="0">
                <a:solidFill>
                  <a:srgbClr val="008000"/>
                </a:solidFill>
              </a:rPr>
              <a:t> (suite)</a:t>
            </a:r>
            <a:endParaRPr lang="fr-FR" dirty="0">
              <a:solidFill>
                <a:srgbClr val="008000"/>
              </a:solidFill>
            </a:endParaRPr>
          </a:p>
        </p:txBody>
      </p:sp>
      <p:sp>
        <p:nvSpPr>
          <p:cNvPr id="6" name="ZoneTexte 5"/>
          <p:cNvSpPr txBox="1"/>
          <p:nvPr/>
        </p:nvSpPr>
        <p:spPr>
          <a:xfrm>
            <a:off x="4748843" y="181492"/>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pic>
        <p:nvPicPr>
          <p:cNvPr id="7" name="Picture 2" descr="fruitsLogo9_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5975" y="120736"/>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3709" y="157664"/>
            <a:ext cx="2466975" cy="1847850"/>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7522" y="5114925"/>
            <a:ext cx="2619375" cy="1743075"/>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6485" y="5010150"/>
            <a:ext cx="2466975" cy="1847850"/>
          </a:xfrm>
          <a:prstGeom prst="rect">
            <a:avLst/>
          </a:prstGeom>
        </p:spPr>
      </p:pic>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9723" y="5008929"/>
            <a:ext cx="2552700" cy="1790700"/>
          </a:xfrm>
          <a:prstGeom prst="rect">
            <a:avLst/>
          </a:prstGeom>
        </p:spPr>
      </p:pic>
      <p:pic>
        <p:nvPicPr>
          <p:cNvPr id="13" name="Imag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31064" y="5008929"/>
            <a:ext cx="2390677" cy="1790700"/>
          </a:xfrm>
          <a:prstGeom prst="rect">
            <a:avLst/>
          </a:prstGeom>
        </p:spPr>
      </p:pic>
      <p:pic>
        <p:nvPicPr>
          <p:cNvPr id="15" name="Imag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23709" y="3295650"/>
            <a:ext cx="2667000" cy="1714500"/>
          </a:xfrm>
          <a:prstGeom prst="rect">
            <a:avLst/>
          </a:prstGeom>
        </p:spPr>
      </p:pic>
      <p:sp>
        <p:nvSpPr>
          <p:cNvPr id="16" name="ZoneTexte 15"/>
          <p:cNvSpPr txBox="1"/>
          <p:nvPr/>
        </p:nvSpPr>
        <p:spPr>
          <a:xfrm>
            <a:off x="9220926" y="2005515"/>
            <a:ext cx="2952356" cy="1222750"/>
          </a:xfrm>
          <a:prstGeom prst="rect">
            <a:avLst/>
          </a:prstGeom>
          <a:noFill/>
        </p:spPr>
        <p:txBody>
          <a:bodyPr wrap="square" rtlCol="0">
            <a:spAutoFit/>
          </a:bodyPr>
          <a:lstStyle/>
          <a:p>
            <a:pPr algn="ctr"/>
            <a:r>
              <a:rPr lang="fr-FR" sz="1200" dirty="0">
                <a:solidFill>
                  <a:srgbClr val="008000"/>
                </a:solidFill>
              </a:rPr>
              <a:t>Une </a:t>
            </a:r>
            <a:r>
              <a:rPr lang="fr-FR" sz="1200" dirty="0" smtClean="0">
                <a:solidFill>
                  <a:srgbClr val="008000"/>
                </a:solidFill>
              </a:rPr>
              <a:t>plantation d'</a:t>
            </a:r>
            <a:r>
              <a:rPr lang="fr-FR" sz="1200" i="1" dirty="0" smtClean="0">
                <a:solidFill>
                  <a:srgbClr val="008000"/>
                </a:solidFill>
              </a:rPr>
              <a:t>Inga </a:t>
            </a:r>
            <a:r>
              <a:rPr lang="fr-FR" sz="1200" i="1" dirty="0" err="1">
                <a:solidFill>
                  <a:srgbClr val="008000"/>
                </a:solidFill>
              </a:rPr>
              <a:t>edulis</a:t>
            </a:r>
            <a:r>
              <a:rPr lang="fr-FR" sz="1200" i="1" dirty="0">
                <a:solidFill>
                  <a:srgbClr val="008000"/>
                </a:solidFill>
              </a:rPr>
              <a:t> </a:t>
            </a:r>
            <a:r>
              <a:rPr lang="fr-FR" sz="1200" dirty="0">
                <a:solidFill>
                  <a:srgbClr val="008000"/>
                </a:solidFill>
              </a:rPr>
              <a:t>au CURLA (Centro </a:t>
            </a:r>
            <a:r>
              <a:rPr lang="fr-FR" sz="1200" dirty="0" err="1">
                <a:solidFill>
                  <a:srgbClr val="008000"/>
                </a:solidFill>
              </a:rPr>
              <a:t>Universitario</a:t>
            </a:r>
            <a:r>
              <a:rPr lang="fr-FR" sz="1200" dirty="0">
                <a:solidFill>
                  <a:srgbClr val="008000"/>
                </a:solidFill>
              </a:rPr>
              <a:t> </a:t>
            </a:r>
            <a:r>
              <a:rPr lang="fr-FR" sz="1200" dirty="0" err="1">
                <a:solidFill>
                  <a:srgbClr val="008000"/>
                </a:solidFill>
              </a:rPr>
              <a:t>Regional</a:t>
            </a:r>
            <a:r>
              <a:rPr lang="fr-FR" sz="1200" dirty="0">
                <a:solidFill>
                  <a:srgbClr val="008000"/>
                </a:solidFill>
              </a:rPr>
              <a:t> </a:t>
            </a:r>
            <a:r>
              <a:rPr lang="fr-FR" sz="1200" dirty="0" err="1">
                <a:solidFill>
                  <a:srgbClr val="008000"/>
                </a:solidFill>
              </a:rPr>
              <a:t>del</a:t>
            </a:r>
            <a:r>
              <a:rPr lang="fr-FR" sz="1200" dirty="0">
                <a:solidFill>
                  <a:srgbClr val="008000"/>
                </a:solidFill>
              </a:rPr>
              <a:t> </a:t>
            </a:r>
            <a:r>
              <a:rPr lang="fr-FR" sz="1200" dirty="0" err="1">
                <a:solidFill>
                  <a:srgbClr val="008000"/>
                </a:solidFill>
              </a:rPr>
              <a:t>Litoral</a:t>
            </a:r>
            <a:r>
              <a:rPr lang="fr-FR" sz="1200" dirty="0">
                <a:solidFill>
                  <a:srgbClr val="008000"/>
                </a:solidFill>
              </a:rPr>
              <a:t> </a:t>
            </a:r>
            <a:r>
              <a:rPr lang="fr-FR" sz="1200" dirty="0" err="1">
                <a:solidFill>
                  <a:srgbClr val="008000"/>
                </a:solidFill>
              </a:rPr>
              <a:t>Atlántico</a:t>
            </a:r>
            <a:r>
              <a:rPr lang="fr-FR" sz="1200" dirty="0">
                <a:solidFill>
                  <a:srgbClr val="008000"/>
                </a:solidFill>
              </a:rPr>
              <a:t>), </a:t>
            </a:r>
            <a:r>
              <a:rPr lang="fr-FR" sz="1200" dirty="0" err="1">
                <a:solidFill>
                  <a:srgbClr val="008000"/>
                </a:solidFill>
              </a:rPr>
              <a:t>Atlantida</a:t>
            </a:r>
            <a:r>
              <a:rPr lang="fr-FR" sz="1200" dirty="0">
                <a:solidFill>
                  <a:srgbClr val="008000"/>
                </a:solidFill>
              </a:rPr>
              <a:t>, Honduras. Photo par </a:t>
            </a:r>
            <a:r>
              <a:rPr lang="fr-FR" sz="1200" dirty="0" err="1">
                <a:solidFill>
                  <a:srgbClr val="008000"/>
                </a:solidFill>
              </a:rPr>
              <a:t>Tiiu</a:t>
            </a:r>
            <a:r>
              <a:rPr lang="fr-FR" sz="1200" dirty="0">
                <a:solidFill>
                  <a:srgbClr val="008000"/>
                </a:solidFill>
              </a:rPr>
              <a:t> Miller 2009</a:t>
            </a:r>
            <a:r>
              <a:rPr lang="fr-FR" sz="1200" dirty="0" smtClean="0">
                <a:solidFill>
                  <a:srgbClr val="008000"/>
                </a:solidFill>
              </a:rPr>
              <a:t>. Source :</a:t>
            </a:r>
            <a:endParaRPr lang="fr-FR" sz="1200" dirty="0">
              <a:solidFill>
                <a:srgbClr val="008000"/>
              </a:solidFill>
            </a:endParaRPr>
          </a:p>
          <a:p>
            <a:pPr algn="ctr"/>
            <a:r>
              <a:rPr lang="fr-FR" sz="1200" dirty="0">
                <a:solidFill>
                  <a:srgbClr val="008000"/>
                </a:solidFill>
                <a:hlinkClick r:id="rId10"/>
              </a:rPr>
              <a:t>http://</a:t>
            </a:r>
            <a:r>
              <a:rPr lang="fr-FR" sz="1200" dirty="0" smtClean="0">
                <a:solidFill>
                  <a:srgbClr val="008000"/>
                </a:solidFill>
                <a:hlinkClick r:id="rId10"/>
              </a:rPr>
              <a:t>www.rainforestsaver.org/news/no11-article-2-some-images-my-trip-honduras</a:t>
            </a:r>
            <a:r>
              <a:rPr lang="fr-FR" sz="1200" dirty="0" smtClean="0">
                <a:solidFill>
                  <a:srgbClr val="008000"/>
                </a:solidFill>
              </a:rPr>
              <a:t> </a:t>
            </a:r>
            <a:endParaRPr lang="fr-FR" sz="1200" dirty="0">
              <a:solidFill>
                <a:srgbClr val="008000"/>
              </a:solidFill>
            </a:endParaRPr>
          </a:p>
        </p:txBody>
      </p:sp>
      <p:sp>
        <p:nvSpPr>
          <p:cNvPr id="17" name="ZoneTexte 16"/>
          <p:cNvSpPr txBox="1"/>
          <p:nvPr/>
        </p:nvSpPr>
        <p:spPr>
          <a:xfrm>
            <a:off x="107443" y="1289488"/>
            <a:ext cx="9259581" cy="3970318"/>
          </a:xfrm>
          <a:prstGeom prst="rect">
            <a:avLst/>
          </a:prstGeom>
          <a:noFill/>
        </p:spPr>
        <p:txBody>
          <a:bodyPr wrap="square" rtlCol="0">
            <a:spAutoFit/>
          </a:bodyPr>
          <a:lstStyle/>
          <a:p>
            <a:pPr algn="just"/>
            <a:r>
              <a:rPr lang="fr-FR" sz="1200" u="sng" dirty="0">
                <a:solidFill>
                  <a:srgbClr val="008000"/>
                </a:solidFill>
              </a:rPr>
              <a:t>Alimentation</a:t>
            </a:r>
            <a:r>
              <a:rPr lang="fr-FR" sz="1200" dirty="0">
                <a:solidFill>
                  <a:srgbClr val="008000"/>
                </a:solidFill>
              </a:rPr>
              <a:t>: Le grand fruit est populaire dans toutes les régions où </a:t>
            </a:r>
            <a:r>
              <a:rPr lang="fr-FR" sz="1200" i="1" dirty="0">
                <a:solidFill>
                  <a:srgbClr val="008000"/>
                </a:solidFill>
              </a:rPr>
              <a:t>I. </a:t>
            </a:r>
            <a:r>
              <a:rPr lang="fr-FR" sz="1200" i="1" dirty="0" err="1">
                <a:solidFill>
                  <a:srgbClr val="008000"/>
                </a:solidFill>
              </a:rPr>
              <a:t>edulis</a:t>
            </a:r>
            <a:r>
              <a:rPr lang="fr-FR" sz="1200" i="1" dirty="0">
                <a:solidFill>
                  <a:srgbClr val="008000"/>
                </a:solidFill>
              </a:rPr>
              <a:t> </a:t>
            </a:r>
            <a:r>
              <a:rPr lang="fr-FR" sz="1200" dirty="0">
                <a:solidFill>
                  <a:srgbClr val="008000"/>
                </a:solidFill>
              </a:rPr>
              <a:t>est cultivé</a:t>
            </a:r>
            <a:r>
              <a:rPr lang="fr-FR" sz="1200" dirty="0" smtClean="0">
                <a:solidFill>
                  <a:srgbClr val="008000"/>
                </a:solidFill>
              </a:rPr>
              <a:t>. </a:t>
            </a:r>
            <a:r>
              <a:rPr lang="fr-FR" sz="1200" u="sng" dirty="0">
                <a:solidFill>
                  <a:srgbClr val="008000"/>
                </a:solidFill>
              </a:rPr>
              <a:t>Fourrage</a:t>
            </a:r>
            <a:r>
              <a:rPr lang="fr-FR" sz="1200" dirty="0">
                <a:solidFill>
                  <a:srgbClr val="008000"/>
                </a:solidFill>
              </a:rPr>
              <a:t> : </a:t>
            </a:r>
            <a:r>
              <a:rPr lang="fr-FR" sz="1200" dirty="0" smtClean="0">
                <a:solidFill>
                  <a:srgbClr val="008000"/>
                </a:solidFill>
              </a:rPr>
              <a:t>Les cochons mangent les </a:t>
            </a:r>
            <a:r>
              <a:rPr lang="fr-FR" sz="1200" dirty="0">
                <a:solidFill>
                  <a:srgbClr val="008000"/>
                </a:solidFill>
              </a:rPr>
              <a:t>graines </a:t>
            </a:r>
            <a:r>
              <a:rPr lang="fr-FR" sz="1200" dirty="0" smtClean="0">
                <a:solidFill>
                  <a:srgbClr val="008000"/>
                </a:solidFill>
              </a:rPr>
              <a:t>et </a:t>
            </a:r>
            <a:r>
              <a:rPr lang="fr-FR" sz="1200" dirty="0">
                <a:solidFill>
                  <a:srgbClr val="008000"/>
                </a:solidFill>
              </a:rPr>
              <a:t>les bovins vont même manger les gousses et les feuilles entières. </a:t>
            </a:r>
            <a:r>
              <a:rPr lang="fr-FR" sz="1200" u="sng" dirty="0">
                <a:solidFill>
                  <a:srgbClr val="008000"/>
                </a:solidFill>
              </a:rPr>
              <a:t>Energie</a:t>
            </a:r>
            <a:r>
              <a:rPr lang="fr-FR" sz="1200" dirty="0">
                <a:solidFill>
                  <a:srgbClr val="008000"/>
                </a:solidFill>
              </a:rPr>
              <a:t> : </a:t>
            </a:r>
            <a:r>
              <a:rPr lang="fr-FR" sz="1200" dirty="0" smtClean="0">
                <a:solidFill>
                  <a:srgbClr val="008000"/>
                </a:solidFill>
              </a:rPr>
              <a:t>La </a:t>
            </a:r>
            <a:r>
              <a:rPr lang="fr-FR" sz="1200" dirty="0">
                <a:solidFill>
                  <a:srgbClr val="008000"/>
                </a:solidFill>
              </a:rPr>
              <a:t>facilité avec laquelle les graines germent, sa croissance rapide, la rusticité et la haute </a:t>
            </a:r>
            <a:r>
              <a:rPr lang="fr-FR" sz="1200" dirty="0" smtClean="0">
                <a:solidFill>
                  <a:srgbClr val="008000"/>
                </a:solidFill>
              </a:rPr>
              <a:t>capacité </a:t>
            </a:r>
            <a:r>
              <a:rPr lang="fr-FR" sz="1200" dirty="0">
                <a:solidFill>
                  <a:srgbClr val="008000"/>
                </a:solidFill>
              </a:rPr>
              <a:t>de </a:t>
            </a:r>
            <a:r>
              <a:rPr lang="fr-FR" sz="1200" dirty="0" smtClean="0">
                <a:solidFill>
                  <a:srgbClr val="008000"/>
                </a:solidFill>
              </a:rPr>
              <a:t>recépage rendent </a:t>
            </a:r>
            <a:r>
              <a:rPr lang="fr-FR" sz="1200" dirty="0">
                <a:solidFill>
                  <a:srgbClr val="008000"/>
                </a:solidFill>
              </a:rPr>
              <a:t>cette espèce utile pour le </a:t>
            </a:r>
            <a:r>
              <a:rPr lang="fr-FR" sz="1200" dirty="0" smtClean="0">
                <a:solidFill>
                  <a:srgbClr val="008000"/>
                </a:solidFill>
              </a:rPr>
              <a:t>boisement des petites exploitations </a:t>
            </a:r>
            <a:r>
              <a:rPr lang="fr-FR" sz="1200" dirty="0">
                <a:solidFill>
                  <a:srgbClr val="008000"/>
                </a:solidFill>
              </a:rPr>
              <a:t>et il est également une espèce de jachère </a:t>
            </a:r>
            <a:r>
              <a:rPr lang="fr-FR" sz="1200" dirty="0" smtClean="0">
                <a:solidFill>
                  <a:srgbClr val="008000"/>
                </a:solidFill>
              </a:rPr>
              <a:t>utile. </a:t>
            </a:r>
            <a:r>
              <a:rPr lang="fr-FR" sz="1200" dirty="0">
                <a:solidFill>
                  <a:srgbClr val="008000"/>
                </a:solidFill>
              </a:rPr>
              <a:t>Les branches sont une source populaire de bois de chauffage, avec un pouvoir calorifique élevé et peu de fumée, bien que l'arbre est pas cultivé spécifiquement pour </a:t>
            </a:r>
            <a:r>
              <a:rPr lang="fr-FR" sz="1200" dirty="0" smtClean="0">
                <a:solidFill>
                  <a:srgbClr val="008000"/>
                </a:solidFill>
              </a:rPr>
              <a:t>comme carburant. </a:t>
            </a:r>
            <a:r>
              <a:rPr lang="fr-FR" sz="1200" u="sng" dirty="0">
                <a:solidFill>
                  <a:srgbClr val="008000"/>
                </a:solidFill>
              </a:rPr>
              <a:t>Ombre</a:t>
            </a:r>
            <a:r>
              <a:rPr lang="fr-FR" sz="1200" dirty="0">
                <a:solidFill>
                  <a:srgbClr val="008000"/>
                </a:solidFill>
              </a:rPr>
              <a:t> : </a:t>
            </a:r>
            <a:r>
              <a:rPr lang="fr-FR" sz="1200" dirty="0" smtClean="0">
                <a:solidFill>
                  <a:srgbClr val="008000"/>
                </a:solidFill>
              </a:rPr>
              <a:t>Sa </a:t>
            </a:r>
            <a:r>
              <a:rPr lang="fr-FR" sz="1200" dirty="0">
                <a:solidFill>
                  <a:srgbClr val="008000"/>
                </a:solidFill>
              </a:rPr>
              <a:t>couronne ouverte et </a:t>
            </a:r>
            <a:r>
              <a:rPr lang="fr-FR" sz="1200" dirty="0" smtClean="0">
                <a:solidFill>
                  <a:srgbClr val="008000"/>
                </a:solidFill>
              </a:rPr>
              <a:t>sa </a:t>
            </a:r>
            <a:r>
              <a:rPr lang="fr-FR" sz="1200" dirty="0">
                <a:solidFill>
                  <a:srgbClr val="008000"/>
                </a:solidFill>
              </a:rPr>
              <a:t>croissance rapide offrent une excellente ombre, et les arbres sont largement utilisés à cette fin autour des habitations. </a:t>
            </a:r>
            <a:r>
              <a:rPr lang="fr-FR" sz="1200" u="sng" dirty="0" smtClean="0">
                <a:solidFill>
                  <a:srgbClr val="008000"/>
                </a:solidFill>
              </a:rPr>
              <a:t>Régénération</a:t>
            </a:r>
            <a:r>
              <a:rPr lang="fr-FR" sz="1200" dirty="0" smtClean="0">
                <a:solidFill>
                  <a:srgbClr val="008000"/>
                </a:solidFill>
              </a:rPr>
              <a:t> : </a:t>
            </a:r>
            <a:r>
              <a:rPr lang="fr-FR" sz="1200" dirty="0">
                <a:solidFill>
                  <a:srgbClr val="008000"/>
                </a:solidFill>
              </a:rPr>
              <a:t>Dans les expériences d'essais sur des pentes cultivées, </a:t>
            </a:r>
            <a:r>
              <a:rPr lang="fr-FR" sz="1200" dirty="0" smtClean="0">
                <a:solidFill>
                  <a:srgbClr val="008000"/>
                </a:solidFill>
              </a:rPr>
              <a:t>le </a:t>
            </a:r>
            <a:r>
              <a:rPr lang="fr-FR" sz="1200" dirty="0">
                <a:solidFill>
                  <a:srgbClr val="008000"/>
                </a:solidFill>
              </a:rPr>
              <a:t>paillis </a:t>
            </a:r>
            <a:r>
              <a:rPr lang="fr-FR" sz="1200" dirty="0" smtClean="0">
                <a:solidFill>
                  <a:srgbClr val="008000"/>
                </a:solidFill>
              </a:rPr>
              <a:t>d’</a:t>
            </a:r>
            <a:r>
              <a:rPr lang="fr-FR" sz="1200" i="1" dirty="0" smtClean="0">
                <a:solidFill>
                  <a:srgbClr val="008000"/>
                </a:solidFill>
              </a:rPr>
              <a:t>I. </a:t>
            </a:r>
            <a:r>
              <a:rPr lang="fr-FR" sz="1200" i="1" dirty="0" err="1" smtClean="0">
                <a:solidFill>
                  <a:srgbClr val="008000"/>
                </a:solidFill>
              </a:rPr>
              <a:t>edulis</a:t>
            </a:r>
            <a:r>
              <a:rPr lang="fr-FR" sz="1200" dirty="0" smtClean="0">
                <a:solidFill>
                  <a:srgbClr val="008000"/>
                </a:solidFill>
              </a:rPr>
              <a:t> réduit </a:t>
            </a:r>
            <a:r>
              <a:rPr lang="fr-FR" sz="1200" dirty="0">
                <a:solidFill>
                  <a:srgbClr val="008000"/>
                </a:solidFill>
              </a:rPr>
              <a:t>l'érosion du sol à des niveaux presque égales à </a:t>
            </a:r>
            <a:r>
              <a:rPr lang="fr-FR" sz="1200" dirty="0" smtClean="0">
                <a:solidFill>
                  <a:srgbClr val="008000"/>
                </a:solidFill>
              </a:rPr>
              <a:t>ceux dans </a:t>
            </a:r>
            <a:r>
              <a:rPr lang="fr-FR" sz="1200" dirty="0">
                <a:solidFill>
                  <a:srgbClr val="008000"/>
                </a:solidFill>
              </a:rPr>
              <a:t>les forêts secondaires</a:t>
            </a:r>
            <a:r>
              <a:rPr lang="fr-FR" sz="1200" dirty="0" smtClean="0">
                <a:solidFill>
                  <a:srgbClr val="008000"/>
                </a:solidFill>
              </a:rPr>
              <a:t>. </a:t>
            </a:r>
            <a:r>
              <a:rPr lang="fr-FR" sz="1200" u="sng" dirty="0" smtClean="0">
                <a:solidFill>
                  <a:srgbClr val="008000"/>
                </a:solidFill>
              </a:rPr>
              <a:t>Fixation </a:t>
            </a:r>
            <a:r>
              <a:rPr lang="fr-FR" sz="1200" u="sng" dirty="0">
                <a:solidFill>
                  <a:srgbClr val="008000"/>
                </a:solidFill>
              </a:rPr>
              <a:t>de </a:t>
            </a:r>
            <a:r>
              <a:rPr lang="fr-FR" sz="1200" u="sng" dirty="0" smtClean="0">
                <a:solidFill>
                  <a:srgbClr val="008000"/>
                </a:solidFill>
              </a:rPr>
              <a:t>l'azote </a:t>
            </a:r>
            <a:r>
              <a:rPr lang="fr-FR" sz="1200" dirty="0" smtClean="0">
                <a:solidFill>
                  <a:srgbClr val="008000"/>
                </a:solidFill>
              </a:rPr>
              <a:t>: </a:t>
            </a:r>
            <a:r>
              <a:rPr lang="fr-FR" sz="1200" dirty="0">
                <a:solidFill>
                  <a:srgbClr val="008000"/>
                </a:solidFill>
              </a:rPr>
              <a:t>Grâce à sa capacité </a:t>
            </a:r>
            <a:r>
              <a:rPr lang="fr-FR" sz="1200" dirty="0" smtClean="0">
                <a:solidFill>
                  <a:srgbClr val="008000"/>
                </a:solidFill>
              </a:rPr>
              <a:t>de fixer </a:t>
            </a:r>
            <a:r>
              <a:rPr lang="fr-FR" sz="1200" dirty="0">
                <a:solidFill>
                  <a:srgbClr val="008000"/>
                </a:solidFill>
              </a:rPr>
              <a:t>l'azote, </a:t>
            </a:r>
            <a:r>
              <a:rPr lang="fr-FR" sz="1200" i="1" dirty="0">
                <a:solidFill>
                  <a:srgbClr val="008000"/>
                </a:solidFill>
              </a:rPr>
              <a:t>I. </a:t>
            </a:r>
            <a:r>
              <a:rPr lang="fr-FR" sz="1200" i="1" dirty="0" err="1">
                <a:solidFill>
                  <a:srgbClr val="008000"/>
                </a:solidFill>
              </a:rPr>
              <a:t>edulis</a:t>
            </a:r>
            <a:r>
              <a:rPr lang="fr-FR" sz="1200" i="1" dirty="0">
                <a:solidFill>
                  <a:srgbClr val="008000"/>
                </a:solidFill>
              </a:rPr>
              <a:t> </a:t>
            </a:r>
            <a:r>
              <a:rPr lang="fr-FR" sz="1200" dirty="0">
                <a:solidFill>
                  <a:srgbClr val="008000"/>
                </a:solidFill>
              </a:rPr>
              <a:t>a été employé dans les jachères améliorées</a:t>
            </a:r>
            <a:r>
              <a:rPr lang="fr-FR" sz="1200" dirty="0" smtClean="0">
                <a:solidFill>
                  <a:srgbClr val="008000"/>
                </a:solidFill>
              </a:rPr>
              <a:t>. </a:t>
            </a:r>
            <a:r>
              <a:rPr lang="fr-FR" sz="1200" u="sng" dirty="0" smtClean="0">
                <a:solidFill>
                  <a:srgbClr val="008000"/>
                </a:solidFill>
              </a:rPr>
              <a:t>Amélioration </a:t>
            </a:r>
            <a:r>
              <a:rPr lang="fr-FR" sz="1200" u="sng" dirty="0">
                <a:solidFill>
                  <a:srgbClr val="008000"/>
                </a:solidFill>
              </a:rPr>
              <a:t>du </a:t>
            </a:r>
            <a:r>
              <a:rPr lang="fr-FR" sz="1200" u="sng" dirty="0" smtClean="0">
                <a:solidFill>
                  <a:srgbClr val="008000"/>
                </a:solidFill>
              </a:rPr>
              <a:t>sol </a:t>
            </a:r>
            <a:r>
              <a:rPr lang="fr-FR" sz="1200" dirty="0" smtClean="0">
                <a:solidFill>
                  <a:srgbClr val="008000"/>
                </a:solidFill>
              </a:rPr>
              <a:t>: Sa </a:t>
            </a:r>
            <a:r>
              <a:rPr lang="fr-FR" sz="1200" dirty="0">
                <a:solidFill>
                  <a:srgbClr val="008000"/>
                </a:solidFill>
              </a:rPr>
              <a:t>litière est riche en azote, lignines et polyphénols. </a:t>
            </a:r>
            <a:r>
              <a:rPr lang="fr-FR" sz="1200" dirty="0" smtClean="0">
                <a:solidFill>
                  <a:srgbClr val="008000"/>
                </a:solidFill>
              </a:rPr>
              <a:t>Elle </a:t>
            </a:r>
            <a:r>
              <a:rPr lang="fr-FR" sz="1200" dirty="0">
                <a:solidFill>
                  <a:srgbClr val="008000"/>
                </a:solidFill>
              </a:rPr>
              <a:t>est </a:t>
            </a:r>
            <a:r>
              <a:rPr lang="fr-FR" sz="1200" dirty="0" smtClean="0">
                <a:solidFill>
                  <a:srgbClr val="008000"/>
                </a:solidFill>
              </a:rPr>
              <a:t>lente </a:t>
            </a:r>
            <a:r>
              <a:rPr lang="fr-FR" sz="1200" dirty="0">
                <a:solidFill>
                  <a:srgbClr val="008000"/>
                </a:solidFill>
              </a:rPr>
              <a:t>à se décomposer, mais fournit une </a:t>
            </a:r>
            <a:r>
              <a:rPr lang="fr-FR" sz="1200" dirty="0" smtClean="0">
                <a:solidFill>
                  <a:srgbClr val="008000"/>
                </a:solidFill>
              </a:rPr>
              <a:t>accumulation, </a:t>
            </a:r>
            <a:r>
              <a:rPr lang="fr-FR" sz="1200" dirty="0">
                <a:solidFill>
                  <a:srgbClr val="008000"/>
                </a:solidFill>
              </a:rPr>
              <a:t>à long </a:t>
            </a:r>
            <a:r>
              <a:rPr lang="fr-FR" sz="1200" dirty="0" smtClean="0">
                <a:solidFill>
                  <a:srgbClr val="008000"/>
                </a:solidFill>
              </a:rPr>
              <a:t>terme, </a:t>
            </a:r>
            <a:r>
              <a:rPr lang="fr-FR" sz="1200" dirty="0">
                <a:solidFill>
                  <a:srgbClr val="008000"/>
                </a:solidFill>
              </a:rPr>
              <a:t>d'azote organique et </a:t>
            </a:r>
            <a:r>
              <a:rPr lang="fr-FR" sz="1200" dirty="0" smtClean="0">
                <a:solidFill>
                  <a:srgbClr val="008000"/>
                </a:solidFill>
              </a:rPr>
              <a:t>un </a:t>
            </a:r>
            <a:r>
              <a:rPr lang="fr-FR" sz="1200" dirty="0">
                <a:solidFill>
                  <a:srgbClr val="008000"/>
                </a:solidFill>
              </a:rPr>
              <a:t>contrôle efficace des mauvaises herbes. </a:t>
            </a:r>
            <a:r>
              <a:rPr lang="fr-FR" sz="1200" dirty="0" smtClean="0">
                <a:solidFill>
                  <a:srgbClr val="008000"/>
                </a:solidFill>
              </a:rPr>
              <a:t>Leur biomasse </a:t>
            </a:r>
            <a:r>
              <a:rPr lang="fr-FR" sz="1200" dirty="0">
                <a:solidFill>
                  <a:srgbClr val="008000"/>
                </a:solidFill>
              </a:rPr>
              <a:t>a considérablement diminué dans tous les essais d'agroforesterie </a:t>
            </a:r>
            <a:r>
              <a:rPr lang="fr-FR" sz="1200" i="1" dirty="0">
                <a:solidFill>
                  <a:srgbClr val="008000"/>
                </a:solidFill>
              </a:rPr>
              <a:t>avec I. </a:t>
            </a:r>
            <a:r>
              <a:rPr lang="fr-FR" sz="1200" i="1" dirty="0" err="1">
                <a:solidFill>
                  <a:srgbClr val="008000"/>
                </a:solidFill>
              </a:rPr>
              <a:t>edulis</a:t>
            </a:r>
            <a:r>
              <a:rPr lang="fr-FR" sz="1200" dirty="0">
                <a:solidFill>
                  <a:srgbClr val="008000"/>
                </a:solidFill>
              </a:rPr>
              <a:t>, beaucoup plus </a:t>
            </a:r>
            <a:r>
              <a:rPr lang="fr-FR" sz="1200" dirty="0" smtClean="0">
                <a:solidFill>
                  <a:srgbClr val="008000"/>
                </a:solidFill>
              </a:rPr>
              <a:t>qu’avec </a:t>
            </a:r>
            <a:r>
              <a:rPr lang="fr-FR" sz="1200" dirty="0">
                <a:solidFill>
                  <a:srgbClr val="008000"/>
                </a:solidFill>
              </a:rPr>
              <a:t>d'autres espèces de légumineuses. </a:t>
            </a:r>
            <a:r>
              <a:rPr lang="fr-FR" sz="1200" dirty="0" smtClean="0">
                <a:solidFill>
                  <a:srgbClr val="008000"/>
                </a:solidFill>
              </a:rPr>
              <a:t>Les essais </a:t>
            </a:r>
            <a:r>
              <a:rPr lang="fr-FR" sz="1200" dirty="0">
                <a:solidFill>
                  <a:srgbClr val="008000"/>
                </a:solidFill>
              </a:rPr>
              <a:t>existants sont trop récents pour déterminer si </a:t>
            </a:r>
            <a:r>
              <a:rPr lang="fr-FR" sz="1200" dirty="0" smtClean="0">
                <a:solidFill>
                  <a:srgbClr val="008000"/>
                </a:solidFill>
              </a:rPr>
              <a:t>cette espèce peut </a:t>
            </a:r>
            <a:r>
              <a:rPr lang="fr-FR" sz="1200" dirty="0">
                <a:solidFill>
                  <a:srgbClr val="008000"/>
                </a:solidFill>
              </a:rPr>
              <a:t>maintenir ou </a:t>
            </a:r>
            <a:r>
              <a:rPr lang="fr-FR" sz="1200" dirty="0" smtClean="0">
                <a:solidFill>
                  <a:srgbClr val="008000"/>
                </a:solidFill>
              </a:rPr>
              <a:t>améliorer </a:t>
            </a:r>
            <a:r>
              <a:rPr lang="fr-FR" sz="1200" dirty="0">
                <a:solidFill>
                  <a:srgbClr val="008000"/>
                </a:solidFill>
              </a:rPr>
              <a:t>la fertilité des sols sur les sites </a:t>
            </a:r>
            <a:r>
              <a:rPr lang="fr-FR" sz="1200" dirty="0" smtClean="0">
                <a:solidFill>
                  <a:srgbClr val="008000"/>
                </a:solidFill>
              </a:rPr>
              <a:t>acides, </a:t>
            </a:r>
            <a:r>
              <a:rPr lang="fr-FR" sz="1200" dirty="0">
                <a:solidFill>
                  <a:srgbClr val="008000"/>
                </a:solidFill>
              </a:rPr>
              <a:t>dans le long terme, mais les résultats à ce jour sont prometteurs</a:t>
            </a:r>
            <a:r>
              <a:rPr lang="fr-FR" sz="1200" dirty="0" smtClean="0">
                <a:solidFill>
                  <a:srgbClr val="008000"/>
                </a:solidFill>
              </a:rPr>
              <a:t>. </a:t>
            </a:r>
            <a:r>
              <a:rPr lang="fr-FR" sz="1200" u="sng" dirty="0" smtClean="0">
                <a:solidFill>
                  <a:srgbClr val="008000"/>
                </a:solidFill>
              </a:rPr>
              <a:t>Gestion </a:t>
            </a:r>
            <a:r>
              <a:rPr lang="fr-FR" sz="1200" u="sng" dirty="0">
                <a:solidFill>
                  <a:srgbClr val="008000"/>
                </a:solidFill>
              </a:rPr>
              <a:t>des arbres </a:t>
            </a:r>
            <a:r>
              <a:rPr lang="fr-FR" sz="1200" dirty="0">
                <a:solidFill>
                  <a:srgbClr val="008000"/>
                </a:solidFill>
              </a:rPr>
              <a:t>: </a:t>
            </a:r>
            <a:r>
              <a:rPr lang="fr-FR" sz="1200" dirty="0" smtClean="0">
                <a:solidFill>
                  <a:srgbClr val="008000"/>
                </a:solidFill>
              </a:rPr>
              <a:t>Une </a:t>
            </a:r>
            <a:r>
              <a:rPr lang="fr-FR" sz="1200" dirty="0">
                <a:solidFill>
                  <a:srgbClr val="008000"/>
                </a:solidFill>
              </a:rPr>
              <a:t>zone 1 m de diamètre doit être </a:t>
            </a:r>
            <a:r>
              <a:rPr lang="fr-FR" sz="1200" dirty="0" smtClean="0">
                <a:solidFill>
                  <a:srgbClr val="008000"/>
                </a:solidFill>
              </a:rPr>
              <a:t>maintenu, autour </a:t>
            </a:r>
            <a:r>
              <a:rPr lang="fr-FR" sz="1200" dirty="0">
                <a:solidFill>
                  <a:srgbClr val="008000"/>
                </a:solidFill>
              </a:rPr>
              <a:t>de l'arbre pour les 1ers 6 mois de croissance. </a:t>
            </a:r>
            <a:r>
              <a:rPr lang="fr-FR" sz="1200" i="1" dirty="0">
                <a:solidFill>
                  <a:srgbClr val="008000"/>
                </a:solidFill>
              </a:rPr>
              <a:t>I. </a:t>
            </a:r>
            <a:r>
              <a:rPr lang="fr-FR" sz="1200" i="1" dirty="0" err="1">
                <a:solidFill>
                  <a:srgbClr val="008000"/>
                </a:solidFill>
              </a:rPr>
              <a:t>edulis</a:t>
            </a:r>
            <a:r>
              <a:rPr lang="fr-FR" sz="1200" i="1" dirty="0">
                <a:solidFill>
                  <a:srgbClr val="008000"/>
                </a:solidFill>
              </a:rPr>
              <a:t> </a:t>
            </a:r>
            <a:r>
              <a:rPr lang="fr-FR" sz="1200" dirty="0">
                <a:solidFill>
                  <a:srgbClr val="008000"/>
                </a:solidFill>
              </a:rPr>
              <a:t>repousse bien après la taille, </a:t>
            </a:r>
            <a:r>
              <a:rPr lang="fr-FR" sz="1200" dirty="0" smtClean="0">
                <a:solidFill>
                  <a:srgbClr val="008000"/>
                </a:solidFill>
              </a:rPr>
              <a:t>sauf s’il est </a:t>
            </a:r>
            <a:r>
              <a:rPr lang="fr-FR" sz="1200" dirty="0">
                <a:solidFill>
                  <a:srgbClr val="008000"/>
                </a:solidFill>
              </a:rPr>
              <a:t>coupé en dessous de 0,75 m. Il </a:t>
            </a:r>
            <a:r>
              <a:rPr lang="fr-FR" sz="1200" dirty="0" smtClean="0">
                <a:solidFill>
                  <a:srgbClr val="008000"/>
                </a:solidFill>
              </a:rPr>
              <a:t>y a </a:t>
            </a:r>
            <a:r>
              <a:rPr lang="fr-FR" sz="1200" dirty="0">
                <a:solidFill>
                  <a:srgbClr val="008000"/>
                </a:solidFill>
              </a:rPr>
              <a:t>une meilleure réponse si la hauteur de l'élagage est varié et quelques branches </a:t>
            </a:r>
            <a:r>
              <a:rPr lang="fr-FR" sz="1200" dirty="0" smtClean="0">
                <a:solidFill>
                  <a:srgbClr val="008000"/>
                </a:solidFill>
              </a:rPr>
              <a:t>ne sont </a:t>
            </a:r>
            <a:r>
              <a:rPr lang="fr-FR" sz="1200" dirty="0">
                <a:solidFill>
                  <a:srgbClr val="008000"/>
                </a:solidFill>
              </a:rPr>
              <a:t>pas coupée. La coupe doit être faite avec soin, au moins 3 cm au-dessus d'un </a:t>
            </a:r>
            <a:r>
              <a:rPr lang="fr-FR" sz="1200" dirty="0" smtClean="0">
                <a:solidFill>
                  <a:srgbClr val="008000"/>
                </a:solidFill>
              </a:rPr>
              <a:t>nœud à </a:t>
            </a:r>
            <a:r>
              <a:rPr lang="fr-FR" sz="1200" dirty="0">
                <a:solidFill>
                  <a:srgbClr val="008000"/>
                </a:solidFill>
              </a:rPr>
              <a:t>partir duquel les pousses peuvent se développer à nouveau</a:t>
            </a:r>
            <a:r>
              <a:rPr lang="fr-FR" sz="1200" dirty="0" smtClean="0">
                <a:solidFill>
                  <a:srgbClr val="008000"/>
                </a:solidFill>
              </a:rPr>
              <a:t>. </a:t>
            </a:r>
            <a:r>
              <a:rPr lang="fr-FR" sz="1200" u="sng" dirty="0" smtClean="0">
                <a:solidFill>
                  <a:srgbClr val="008000"/>
                </a:solidFill>
              </a:rPr>
              <a:t>Gestion </a:t>
            </a:r>
            <a:r>
              <a:rPr lang="fr-FR" sz="1200" u="sng" dirty="0">
                <a:solidFill>
                  <a:srgbClr val="008000"/>
                </a:solidFill>
              </a:rPr>
              <a:t>du matériel </a:t>
            </a:r>
            <a:r>
              <a:rPr lang="fr-FR" sz="1200" u="sng" dirty="0" smtClean="0">
                <a:solidFill>
                  <a:srgbClr val="008000"/>
                </a:solidFill>
              </a:rPr>
              <a:t>génétique </a:t>
            </a:r>
            <a:r>
              <a:rPr lang="fr-FR" sz="1200" dirty="0" smtClean="0">
                <a:solidFill>
                  <a:srgbClr val="008000"/>
                </a:solidFill>
              </a:rPr>
              <a:t>: Les </a:t>
            </a:r>
            <a:r>
              <a:rPr lang="fr-FR" sz="1200" dirty="0">
                <a:solidFill>
                  <a:srgbClr val="008000"/>
                </a:solidFill>
              </a:rPr>
              <a:t>graines sont récalcitrantes et parfois commencent à germer dans la </a:t>
            </a:r>
            <a:r>
              <a:rPr lang="fr-FR" sz="1200" dirty="0" smtClean="0">
                <a:solidFill>
                  <a:srgbClr val="008000"/>
                </a:solidFill>
              </a:rPr>
              <a:t>gousse, </a:t>
            </a:r>
            <a:r>
              <a:rPr lang="fr-FR" sz="1200" dirty="0">
                <a:solidFill>
                  <a:srgbClr val="008000"/>
                </a:solidFill>
              </a:rPr>
              <a:t>souvent en quelques jours </a:t>
            </a:r>
            <a:r>
              <a:rPr lang="fr-FR" sz="1200" dirty="0" smtClean="0">
                <a:solidFill>
                  <a:srgbClr val="008000"/>
                </a:solidFill>
              </a:rPr>
              <a:t>avant de </a:t>
            </a:r>
            <a:r>
              <a:rPr lang="fr-FR" sz="1200" dirty="0">
                <a:solidFill>
                  <a:srgbClr val="008000"/>
                </a:solidFill>
              </a:rPr>
              <a:t>toucher le sol, où ils ont besoin d'humidité pour survivre. Les graines peuvent être stockés pendant 2 semaines seulement. Les meilleurs résultats ont été obtenus en enlevant la pulpe et </a:t>
            </a:r>
            <a:r>
              <a:rPr lang="fr-FR" sz="1200" dirty="0" smtClean="0">
                <a:solidFill>
                  <a:srgbClr val="008000"/>
                </a:solidFill>
              </a:rPr>
              <a:t>en stockant </a:t>
            </a:r>
            <a:r>
              <a:rPr lang="fr-FR" sz="1200" dirty="0">
                <a:solidFill>
                  <a:srgbClr val="008000"/>
                </a:solidFill>
              </a:rPr>
              <a:t>la semence dans des sacs imperméables</a:t>
            </a:r>
            <a:r>
              <a:rPr lang="fr-FR" sz="1200" dirty="0" smtClean="0">
                <a:solidFill>
                  <a:srgbClr val="008000"/>
                </a:solidFill>
              </a:rPr>
              <a:t>. </a:t>
            </a:r>
            <a:r>
              <a:rPr lang="fr-FR" sz="1200" u="sng" dirty="0" smtClean="0">
                <a:solidFill>
                  <a:srgbClr val="008000"/>
                </a:solidFill>
              </a:rPr>
              <a:t>Ravageurs </a:t>
            </a:r>
            <a:r>
              <a:rPr lang="fr-FR" sz="1200" u="sng" dirty="0">
                <a:solidFill>
                  <a:srgbClr val="008000"/>
                </a:solidFill>
              </a:rPr>
              <a:t>et </a:t>
            </a:r>
            <a:r>
              <a:rPr lang="fr-FR" sz="1200" u="sng" dirty="0" smtClean="0">
                <a:solidFill>
                  <a:srgbClr val="008000"/>
                </a:solidFill>
              </a:rPr>
              <a:t>maladies </a:t>
            </a:r>
            <a:r>
              <a:rPr lang="fr-FR" sz="1200" dirty="0" smtClean="0">
                <a:solidFill>
                  <a:srgbClr val="008000"/>
                </a:solidFill>
              </a:rPr>
              <a:t>: Des </a:t>
            </a:r>
            <a:r>
              <a:rPr lang="fr-FR" sz="1200" dirty="0">
                <a:solidFill>
                  <a:srgbClr val="008000"/>
                </a:solidFill>
              </a:rPr>
              <a:t>larves de lépidoptères ont été vus à défolier complètement. Les larves de la mouche des fruits endommage souvent le testa de semences, en particulier </a:t>
            </a:r>
            <a:r>
              <a:rPr lang="fr-FR" sz="1200" dirty="0" smtClean="0">
                <a:solidFill>
                  <a:srgbClr val="008000"/>
                </a:solidFill>
              </a:rPr>
              <a:t>en fin de maturité. De légers </a:t>
            </a:r>
            <a:r>
              <a:rPr lang="fr-FR" sz="1200" dirty="0">
                <a:solidFill>
                  <a:srgbClr val="008000"/>
                </a:solidFill>
              </a:rPr>
              <a:t>dégâts </a:t>
            </a:r>
            <a:r>
              <a:rPr lang="fr-FR" sz="1200" dirty="0" smtClean="0">
                <a:solidFill>
                  <a:srgbClr val="008000"/>
                </a:solidFill>
              </a:rPr>
              <a:t>d'attaque </a:t>
            </a:r>
            <a:r>
              <a:rPr lang="fr-FR" sz="1200" dirty="0">
                <a:solidFill>
                  <a:srgbClr val="008000"/>
                </a:solidFill>
              </a:rPr>
              <a:t>fongique (</a:t>
            </a:r>
            <a:r>
              <a:rPr lang="fr-FR" sz="1200" i="1" dirty="0" err="1">
                <a:solidFill>
                  <a:srgbClr val="008000"/>
                </a:solidFill>
              </a:rPr>
              <a:t>Rhizoctonia</a:t>
            </a:r>
            <a:r>
              <a:rPr lang="fr-FR" sz="1200" dirty="0">
                <a:solidFill>
                  <a:srgbClr val="008000"/>
                </a:solidFill>
              </a:rPr>
              <a:t>) de plants </a:t>
            </a:r>
            <a:r>
              <a:rPr lang="fr-FR" sz="1200" dirty="0" smtClean="0">
                <a:solidFill>
                  <a:srgbClr val="008000"/>
                </a:solidFill>
              </a:rPr>
              <a:t>ont </a:t>
            </a:r>
            <a:r>
              <a:rPr lang="fr-FR" sz="1200" dirty="0">
                <a:solidFill>
                  <a:srgbClr val="008000"/>
                </a:solidFill>
              </a:rPr>
              <a:t>été </a:t>
            </a:r>
            <a:r>
              <a:rPr lang="fr-FR" sz="1200" dirty="0" smtClean="0">
                <a:solidFill>
                  <a:srgbClr val="008000"/>
                </a:solidFill>
              </a:rPr>
              <a:t>remarqués; </a:t>
            </a:r>
            <a:r>
              <a:rPr lang="fr-FR" sz="1200" dirty="0">
                <a:solidFill>
                  <a:srgbClr val="008000"/>
                </a:solidFill>
              </a:rPr>
              <a:t>sinon les arbres semblent très résistant aux maladies et ravageurs. En Equateur, </a:t>
            </a:r>
            <a:r>
              <a:rPr lang="fr-FR" sz="1200" i="1" dirty="0">
                <a:solidFill>
                  <a:srgbClr val="008000"/>
                </a:solidFill>
              </a:rPr>
              <a:t>I. </a:t>
            </a:r>
            <a:r>
              <a:rPr lang="fr-FR" sz="1200" i="1" dirty="0" err="1">
                <a:solidFill>
                  <a:srgbClr val="008000"/>
                </a:solidFill>
              </a:rPr>
              <a:t>edulis</a:t>
            </a:r>
            <a:r>
              <a:rPr lang="fr-FR" sz="1200" i="1" dirty="0">
                <a:solidFill>
                  <a:srgbClr val="008000"/>
                </a:solidFill>
              </a:rPr>
              <a:t> </a:t>
            </a:r>
            <a:r>
              <a:rPr lang="fr-FR" sz="1200" dirty="0">
                <a:solidFill>
                  <a:srgbClr val="008000"/>
                </a:solidFill>
              </a:rPr>
              <a:t>est particulièrement sensible à l'infestation avec le gui [</a:t>
            </a:r>
            <a:r>
              <a:rPr lang="fr-FR" sz="1200" dirty="0" err="1">
                <a:solidFill>
                  <a:srgbClr val="008000"/>
                </a:solidFill>
              </a:rPr>
              <a:t>mistletoe</a:t>
            </a:r>
            <a:r>
              <a:rPr lang="fr-FR" sz="1200" dirty="0" smtClean="0">
                <a:solidFill>
                  <a:srgbClr val="008000"/>
                </a:solidFill>
              </a:rPr>
              <a:t>] (?).</a:t>
            </a:r>
            <a:endParaRPr lang="fr-FR" sz="1200" dirty="0">
              <a:solidFill>
                <a:srgbClr val="008000"/>
              </a:solidFill>
            </a:endParaRPr>
          </a:p>
        </p:txBody>
      </p:sp>
      <p:pic>
        <p:nvPicPr>
          <p:cNvPr id="18" name="Imag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758" y="5259806"/>
            <a:ext cx="1716244" cy="1287183"/>
          </a:xfrm>
          <a:prstGeom prst="rect">
            <a:avLst/>
          </a:prstGeom>
        </p:spPr>
      </p:pic>
      <p:sp>
        <p:nvSpPr>
          <p:cNvPr id="19" name="ZoneTexte 18"/>
          <p:cNvSpPr txBox="1"/>
          <p:nvPr/>
        </p:nvSpPr>
        <p:spPr>
          <a:xfrm>
            <a:off x="79100" y="6538019"/>
            <a:ext cx="1659559" cy="261610"/>
          </a:xfrm>
          <a:prstGeom prst="rect">
            <a:avLst/>
          </a:prstGeom>
          <a:noFill/>
        </p:spPr>
        <p:txBody>
          <a:bodyPr wrap="square" rtlCol="0">
            <a:spAutoFit/>
          </a:bodyPr>
          <a:lstStyle/>
          <a:p>
            <a:pPr algn="ctr"/>
            <a:r>
              <a:rPr lang="fr-FR" sz="1100" dirty="0" smtClean="0">
                <a:solidFill>
                  <a:srgbClr val="008000"/>
                </a:solidFill>
                <a:latin typeface="Calibri" panose="020F0502020204030204" pitchFamily="34" charset="0"/>
              </a:rPr>
              <a:t>↑ </a:t>
            </a:r>
            <a:r>
              <a:rPr lang="fr-FR" sz="1100" dirty="0" smtClean="0">
                <a:solidFill>
                  <a:srgbClr val="008000"/>
                </a:solidFill>
              </a:rPr>
              <a:t>Divers espèces d’Inga.</a:t>
            </a:r>
            <a:endParaRPr lang="fr-FR" sz="1100" dirty="0">
              <a:solidFill>
                <a:srgbClr val="008000"/>
              </a:solidFill>
            </a:endParaRPr>
          </a:p>
        </p:txBody>
      </p:sp>
    </p:spTree>
    <p:extLst>
      <p:ext uri="{BB962C8B-B14F-4D97-AF65-F5344CB8AC3E}">
        <p14:creationId xmlns:p14="http://schemas.microsoft.com/office/powerpoint/2010/main" val="205840688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14B13E8-1059-4FEE-952E-0153852B3488}" type="slidenum">
              <a:rPr lang="fr-FR" smtClean="0"/>
              <a:t>93</a:t>
            </a:fld>
            <a:endParaRPr lang="fr-FR"/>
          </a:p>
        </p:txBody>
      </p:sp>
      <p:sp>
        <p:nvSpPr>
          <p:cNvPr id="3" name="Rectangle 2"/>
          <p:cNvSpPr/>
          <p:nvPr/>
        </p:nvSpPr>
        <p:spPr>
          <a:xfrm>
            <a:off x="2607734" y="1873955"/>
            <a:ext cx="7078133" cy="769441"/>
          </a:xfrm>
          <a:prstGeom prst="rect">
            <a:avLst/>
          </a:prstGeom>
        </p:spPr>
        <p:txBody>
          <a:bodyPr wrap="square">
            <a:spAutoFit/>
          </a:bodyPr>
          <a:lstStyle/>
          <a:p>
            <a:pPr algn="ctr"/>
            <a:r>
              <a:rPr lang="fr-FR" sz="4400" dirty="0">
                <a:solidFill>
                  <a:srgbClr val="008000"/>
                </a:solidFill>
              </a:rPr>
              <a:t>4. </a:t>
            </a:r>
            <a:r>
              <a:rPr lang="fr-FR" sz="4400" b="1" dirty="0">
                <a:solidFill>
                  <a:srgbClr val="008000"/>
                </a:solidFill>
              </a:rPr>
              <a:t>Essences </a:t>
            </a:r>
            <a:r>
              <a:rPr lang="fr-FR" sz="4400" b="1" dirty="0" smtClean="0">
                <a:solidFill>
                  <a:srgbClr val="008000"/>
                </a:solidFill>
              </a:rPr>
              <a:t>aromatiques</a:t>
            </a:r>
            <a:endParaRPr lang="fr-FR" sz="4400" dirty="0">
              <a:solidFill>
                <a:srgbClr val="008000"/>
              </a:solidFill>
            </a:endParaRPr>
          </a:p>
        </p:txBody>
      </p:sp>
      <p:sp>
        <p:nvSpPr>
          <p:cNvPr id="4" name="ZoneTexte 3"/>
          <p:cNvSpPr txBox="1"/>
          <p:nvPr/>
        </p:nvSpPr>
        <p:spPr>
          <a:xfrm>
            <a:off x="4043941"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22754397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6278" y="55250"/>
            <a:ext cx="396042" cy="363706"/>
          </a:xfrm>
        </p:spPr>
        <p:txBody>
          <a:bodyPr/>
          <a:lstStyle/>
          <a:p>
            <a:fld id="{814B13E8-1059-4FEE-952E-0153852B3488}" type="slidenum">
              <a:rPr lang="fr-FR" smtClean="0"/>
              <a:t>94</a:t>
            </a:fld>
            <a:endParaRPr lang="fr-FR"/>
          </a:p>
        </p:txBody>
      </p:sp>
      <p:sp>
        <p:nvSpPr>
          <p:cNvPr id="4" name="ZoneTexte 3"/>
          <p:cNvSpPr txBox="1"/>
          <p:nvPr/>
        </p:nvSpPr>
        <p:spPr>
          <a:xfrm>
            <a:off x="4043941"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6" name="Rectangle 5"/>
          <p:cNvSpPr/>
          <p:nvPr/>
        </p:nvSpPr>
        <p:spPr>
          <a:xfrm>
            <a:off x="80055" y="885390"/>
            <a:ext cx="5275232" cy="369332"/>
          </a:xfrm>
          <a:prstGeom prst="rect">
            <a:avLst/>
          </a:prstGeom>
        </p:spPr>
        <p:txBody>
          <a:bodyPr wrap="square">
            <a:spAutoFit/>
          </a:bodyPr>
          <a:lstStyle/>
          <a:p>
            <a:r>
              <a:rPr lang="fr-FR" dirty="0" smtClean="0">
                <a:solidFill>
                  <a:srgbClr val="008000"/>
                </a:solidFill>
              </a:rPr>
              <a:t>4.1) </a:t>
            </a:r>
            <a:r>
              <a:rPr lang="fr-FR" b="1" dirty="0" smtClean="0">
                <a:solidFill>
                  <a:srgbClr val="008000"/>
                </a:solidFill>
              </a:rPr>
              <a:t>Ylang-Ylang</a:t>
            </a:r>
            <a:r>
              <a:rPr lang="fr-FR" dirty="0" smtClean="0">
                <a:solidFill>
                  <a:srgbClr val="008000"/>
                </a:solidFill>
              </a:rPr>
              <a:t> (</a:t>
            </a:r>
            <a:r>
              <a:rPr lang="fr-FR" i="1" dirty="0" err="1" smtClean="0">
                <a:solidFill>
                  <a:srgbClr val="008000"/>
                </a:solidFill>
              </a:rPr>
              <a:t>Cananga</a:t>
            </a:r>
            <a:r>
              <a:rPr lang="fr-FR" i="1" dirty="0" smtClean="0">
                <a:solidFill>
                  <a:srgbClr val="008000"/>
                </a:solidFill>
              </a:rPr>
              <a:t> </a:t>
            </a:r>
            <a:r>
              <a:rPr lang="fr-FR" i="1" dirty="0" err="1" smtClean="0">
                <a:solidFill>
                  <a:srgbClr val="008000"/>
                </a:solidFill>
              </a:rPr>
              <a:t>odarata</a:t>
            </a:r>
            <a:r>
              <a:rPr lang="fr-FR" dirty="0" smtClean="0">
                <a:solidFill>
                  <a:srgbClr val="008000"/>
                </a:solidFill>
              </a:rPr>
              <a:t>) (</a:t>
            </a:r>
            <a:r>
              <a:rPr lang="fr-FR" i="1" dirty="0" err="1" smtClean="0">
                <a:solidFill>
                  <a:srgbClr val="008000"/>
                </a:solidFill>
              </a:rPr>
              <a:t>Annonaceae</a:t>
            </a:r>
            <a:r>
              <a:rPr lang="fr-FR" dirty="0" smtClean="0">
                <a:solidFill>
                  <a:srgbClr val="008000"/>
                </a:solidFill>
              </a:rPr>
              <a:t>)</a:t>
            </a:r>
          </a:p>
        </p:txBody>
      </p:sp>
      <p:sp>
        <p:nvSpPr>
          <p:cNvPr id="5" name="ZoneTexte 4"/>
          <p:cNvSpPr txBox="1"/>
          <p:nvPr/>
        </p:nvSpPr>
        <p:spPr>
          <a:xfrm>
            <a:off x="9196219" y="3991284"/>
            <a:ext cx="2760681" cy="276999"/>
          </a:xfrm>
          <a:prstGeom prst="rect">
            <a:avLst/>
          </a:prstGeom>
          <a:noFill/>
        </p:spPr>
        <p:txBody>
          <a:bodyPr wrap="square" rtlCol="0">
            <a:spAutoFit/>
          </a:bodyPr>
          <a:lstStyle/>
          <a:p>
            <a:pPr algn="ctr"/>
            <a:r>
              <a:rPr lang="fr-FR" sz="1200" dirty="0" smtClean="0">
                <a:solidFill>
                  <a:srgbClr val="008000"/>
                </a:solidFill>
              </a:rPr>
              <a:t>© Photo génération </a:t>
            </a:r>
            <a:r>
              <a:rPr lang="fr-FR" sz="1200" dirty="0" err="1" smtClean="0">
                <a:solidFill>
                  <a:srgbClr val="008000"/>
                </a:solidFill>
              </a:rPr>
              <a:t>masoala</a:t>
            </a:r>
            <a:r>
              <a:rPr lang="fr-FR" sz="1200" dirty="0" smtClean="0">
                <a:solidFill>
                  <a:srgbClr val="008000"/>
                </a:solidFill>
              </a:rPr>
              <a:t>.</a:t>
            </a:r>
            <a:endParaRPr lang="fr-FR" sz="1200" dirty="0">
              <a:solidFill>
                <a:srgbClr val="008000"/>
              </a:solidFill>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9400" y="181284"/>
            <a:ext cx="2857500" cy="3810000"/>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5389" y="4860999"/>
            <a:ext cx="2466975" cy="1847850"/>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0254" y="4860999"/>
            <a:ext cx="2466975" cy="1847850"/>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5119" y="4860999"/>
            <a:ext cx="2466975" cy="1847850"/>
          </a:xfrm>
          <a:prstGeom prst="rect">
            <a:avLst/>
          </a:prstGeom>
        </p:spPr>
      </p:pic>
      <p:sp>
        <p:nvSpPr>
          <p:cNvPr id="10" name="Rectangle 9"/>
          <p:cNvSpPr/>
          <p:nvPr/>
        </p:nvSpPr>
        <p:spPr>
          <a:xfrm>
            <a:off x="116278" y="514247"/>
            <a:ext cx="2652889" cy="371143"/>
          </a:xfrm>
          <a:prstGeom prst="rect">
            <a:avLst/>
          </a:prstGeom>
        </p:spPr>
        <p:txBody>
          <a:bodyPr wrap="square">
            <a:spAutoFit/>
          </a:bodyPr>
          <a:lstStyle/>
          <a:p>
            <a:r>
              <a:rPr lang="fr-FR" dirty="0">
                <a:solidFill>
                  <a:srgbClr val="008000"/>
                </a:solidFill>
              </a:rPr>
              <a:t>4. </a:t>
            </a:r>
            <a:r>
              <a:rPr lang="fr-FR" b="1" dirty="0">
                <a:solidFill>
                  <a:srgbClr val="008000"/>
                </a:solidFill>
              </a:rPr>
              <a:t>Essences aromatiques </a:t>
            </a:r>
            <a:r>
              <a:rPr lang="fr-FR" dirty="0" smtClean="0">
                <a:solidFill>
                  <a:srgbClr val="008000"/>
                </a:solidFill>
              </a:rPr>
              <a:t>:</a:t>
            </a:r>
            <a:endParaRPr lang="fr-FR" dirty="0">
              <a:solidFill>
                <a:srgbClr val="008000"/>
              </a:solidFill>
            </a:endParaRPr>
          </a:p>
        </p:txBody>
      </p:sp>
      <p:sp>
        <p:nvSpPr>
          <p:cNvPr id="11" name="ZoneTexte 10"/>
          <p:cNvSpPr txBox="1"/>
          <p:nvPr/>
        </p:nvSpPr>
        <p:spPr>
          <a:xfrm>
            <a:off x="116278" y="1220164"/>
            <a:ext cx="8858389" cy="3231654"/>
          </a:xfrm>
          <a:prstGeom prst="rect">
            <a:avLst/>
          </a:prstGeom>
          <a:noFill/>
        </p:spPr>
        <p:txBody>
          <a:bodyPr wrap="square" rtlCol="0">
            <a:spAutoFit/>
          </a:bodyPr>
          <a:lstStyle/>
          <a:p>
            <a:pPr algn="just"/>
            <a:r>
              <a:rPr lang="fr-FR" dirty="0" smtClean="0">
                <a:solidFill>
                  <a:srgbClr val="008000"/>
                </a:solidFill>
              </a:rPr>
              <a:t>C’est un</a:t>
            </a:r>
            <a:r>
              <a:rPr lang="fr-FR" dirty="0">
                <a:solidFill>
                  <a:srgbClr val="008000"/>
                </a:solidFill>
              </a:rPr>
              <a:t> </a:t>
            </a:r>
            <a:r>
              <a:rPr lang="fr-FR" dirty="0" smtClean="0">
                <a:solidFill>
                  <a:srgbClr val="008000"/>
                </a:solidFill>
                <a:hlinkClick r:id="rId6" tooltip="Arbre"/>
              </a:rPr>
              <a:t>arbre</a:t>
            </a:r>
            <a:r>
              <a:rPr lang="fr-FR" dirty="0" smtClean="0">
                <a:solidFill>
                  <a:srgbClr val="008000"/>
                </a:solidFill>
              </a:rPr>
              <a:t>, </a:t>
            </a:r>
            <a:r>
              <a:rPr lang="fr-FR" dirty="0">
                <a:solidFill>
                  <a:srgbClr val="008000"/>
                </a:solidFill>
              </a:rPr>
              <a:t>au feuillage persistant, taillé à 2-3 m de haut en culture mais pouvant atteindre 25-30 m dans son milieu naturel d’origine</a:t>
            </a:r>
            <a:r>
              <a:rPr lang="fr-FR" dirty="0" smtClean="0">
                <a:solidFill>
                  <a:srgbClr val="008000"/>
                </a:solidFill>
              </a:rPr>
              <a:t>,</a:t>
            </a:r>
            <a:r>
              <a:rPr lang="fr-FR" dirty="0">
                <a:solidFill>
                  <a:srgbClr val="008000"/>
                </a:solidFill>
              </a:rPr>
              <a:t> de la famille des </a:t>
            </a:r>
            <a:r>
              <a:rPr lang="fr-FR" dirty="0">
                <a:solidFill>
                  <a:srgbClr val="008000"/>
                </a:solidFill>
                <a:hlinkClick r:id="rId7" tooltip="Annonacée"/>
              </a:rPr>
              <a:t>Annonacées</a:t>
            </a:r>
            <a:r>
              <a:rPr lang="fr-FR" dirty="0">
                <a:solidFill>
                  <a:srgbClr val="008000"/>
                </a:solidFill>
              </a:rPr>
              <a:t>, originaire d'Asie du Sud-Est. On le cultive pour ses </a:t>
            </a:r>
            <a:r>
              <a:rPr lang="fr-FR" dirty="0">
                <a:solidFill>
                  <a:srgbClr val="008000"/>
                </a:solidFill>
                <a:hlinkClick r:id="rId8" tooltip="Fleurs"/>
              </a:rPr>
              <a:t>fleurs</a:t>
            </a:r>
            <a:r>
              <a:rPr lang="fr-FR" dirty="0">
                <a:solidFill>
                  <a:srgbClr val="008000"/>
                </a:solidFill>
              </a:rPr>
              <a:t> dont on extrait par </a:t>
            </a:r>
            <a:r>
              <a:rPr lang="fr-FR" dirty="0">
                <a:solidFill>
                  <a:srgbClr val="008000"/>
                </a:solidFill>
                <a:hlinkClick r:id="rId9" tooltip="Distillation"/>
              </a:rPr>
              <a:t>distillation</a:t>
            </a:r>
            <a:r>
              <a:rPr lang="fr-FR" dirty="0">
                <a:solidFill>
                  <a:srgbClr val="008000"/>
                </a:solidFill>
              </a:rPr>
              <a:t> une </a:t>
            </a:r>
            <a:r>
              <a:rPr lang="fr-FR" dirty="0">
                <a:solidFill>
                  <a:srgbClr val="008000"/>
                </a:solidFill>
                <a:hlinkClick r:id="rId10" tooltip="Huile essentielle"/>
              </a:rPr>
              <a:t>huile essentielle</a:t>
            </a:r>
            <a:r>
              <a:rPr lang="fr-FR" dirty="0">
                <a:solidFill>
                  <a:srgbClr val="008000"/>
                </a:solidFill>
              </a:rPr>
              <a:t> très utilisée en </a:t>
            </a:r>
            <a:r>
              <a:rPr lang="fr-FR" dirty="0">
                <a:solidFill>
                  <a:srgbClr val="008000"/>
                </a:solidFill>
                <a:hlinkClick r:id="rId11" tooltip="Parfumerie"/>
              </a:rPr>
              <a:t>parfumerie</a:t>
            </a:r>
            <a:r>
              <a:rPr lang="fr-FR" dirty="0" smtClean="0">
                <a:solidFill>
                  <a:srgbClr val="008000"/>
                </a:solidFill>
              </a:rPr>
              <a:t>.</a:t>
            </a:r>
            <a:r>
              <a:rPr lang="fr-FR" sz="1200" dirty="0" smtClean="0">
                <a:solidFill>
                  <a:srgbClr val="008000"/>
                </a:solidFill>
              </a:rPr>
              <a:t> </a:t>
            </a:r>
            <a:r>
              <a:rPr lang="fr-FR" sz="1200" dirty="0">
                <a:solidFill>
                  <a:srgbClr val="008000"/>
                </a:solidFill>
              </a:rPr>
              <a:t>Il possède une couronne largement étalée. Sa croissance est très rapide les premières années puisqu’elle peut atteindre les 2 à 5 mètres par an</a:t>
            </a:r>
            <a:r>
              <a:rPr lang="fr-FR" sz="1200" dirty="0" smtClean="0">
                <a:solidFill>
                  <a:srgbClr val="008000"/>
                </a:solidFill>
              </a:rPr>
              <a:t>. Les </a:t>
            </a:r>
            <a:r>
              <a:rPr lang="fr-FR" sz="1200" dirty="0">
                <a:solidFill>
                  <a:srgbClr val="008000"/>
                </a:solidFill>
              </a:rPr>
              <a:t>feuilles alternes, entières, coriaces, de 8-20 × 4-8 cm, d’un vert vif à la face supérieure, sont disposées très régulièrement le long des rameaux, en général dans le même plan. Les nervures sont très marquées</a:t>
            </a:r>
            <a:r>
              <a:rPr lang="fr-FR" sz="1200" dirty="0" smtClean="0">
                <a:solidFill>
                  <a:srgbClr val="008000"/>
                </a:solidFill>
              </a:rPr>
              <a:t>. Les </a:t>
            </a:r>
            <a:r>
              <a:rPr lang="fr-FR" sz="1200" dirty="0">
                <a:solidFill>
                  <a:srgbClr val="008000"/>
                </a:solidFill>
              </a:rPr>
              <a:t>fleurs axillaires, solitaires ou en grappes, portées par un pédoncule de 2,5-5 cm, sont composées d’un </a:t>
            </a:r>
            <a:r>
              <a:rPr lang="fr-FR" sz="1200" dirty="0">
                <a:solidFill>
                  <a:srgbClr val="008000"/>
                </a:solidFill>
                <a:hlinkClick r:id="rId12" tooltip="Calice (botanique)"/>
              </a:rPr>
              <a:t>calice</a:t>
            </a:r>
            <a:r>
              <a:rPr lang="fr-FR" sz="1200" dirty="0">
                <a:solidFill>
                  <a:srgbClr val="008000"/>
                </a:solidFill>
              </a:rPr>
              <a:t> à 3 lobes de 6 mm réfléchis, de 6 longs pétales en lanières, pendants, disposés sur deux cercles et de nombreuses étamines disposées en spirale ainsi que de nombreux </a:t>
            </a:r>
            <a:r>
              <a:rPr lang="fr-FR" sz="1200" dirty="0">
                <a:solidFill>
                  <a:srgbClr val="008000"/>
                </a:solidFill>
                <a:hlinkClick r:id="rId13" tooltip="Carpelle"/>
              </a:rPr>
              <a:t>carpelles</a:t>
            </a:r>
            <a:r>
              <a:rPr lang="fr-FR" sz="1200" dirty="0">
                <a:solidFill>
                  <a:srgbClr val="008000"/>
                </a:solidFill>
              </a:rPr>
              <a:t> libres. Les pétales dégagent une odeur pénétrante, épicée rappelant les œillets, les narcisses et le jasmin. Les pétales d’abord blancs, prennent ensuite une teinte verdâtre puis virent au jaune tandis que leur base se colore en rouge. La floraison s’étale sur toute l’année mais elle est plus abondante durant la période chaude et humide</a:t>
            </a:r>
            <a:r>
              <a:rPr lang="fr-FR" sz="1200" dirty="0" smtClean="0">
                <a:solidFill>
                  <a:srgbClr val="008000"/>
                </a:solidFill>
              </a:rPr>
              <a:t>. Les </a:t>
            </a:r>
            <a:r>
              <a:rPr lang="fr-FR" sz="1200" dirty="0">
                <a:solidFill>
                  <a:srgbClr val="008000"/>
                </a:solidFill>
              </a:rPr>
              <a:t>fruits, de 25 mm de long, sont formés par une juxtaposition de plusieurs </a:t>
            </a:r>
            <a:r>
              <a:rPr lang="fr-FR" sz="1200" dirty="0">
                <a:solidFill>
                  <a:srgbClr val="008000"/>
                </a:solidFill>
                <a:hlinkClick r:id="rId14" tooltip="Méricarpe"/>
              </a:rPr>
              <a:t>méricarpes</a:t>
            </a:r>
            <a:r>
              <a:rPr lang="fr-FR" sz="1200" dirty="0">
                <a:solidFill>
                  <a:srgbClr val="008000"/>
                </a:solidFill>
              </a:rPr>
              <a:t>, pendants, ovoïdes, verdâtres puis noirâtres à maturité, dans lesquels les baies individuelles, soudées sur un axe floral forment une masse charnue. Ils renferment 6 à 12 graines aplaties, brun pâle</a:t>
            </a:r>
            <a:r>
              <a:rPr lang="fr-FR" sz="1200" dirty="0" smtClean="0">
                <a:solidFill>
                  <a:srgbClr val="008000"/>
                </a:solidFill>
              </a:rPr>
              <a:t>. </a:t>
            </a:r>
            <a:r>
              <a:rPr lang="fr-FR" sz="1200" dirty="0">
                <a:solidFill>
                  <a:srgbClr val="008000"/>
                </a:solidFill>
              </a:rPr>
              <a:t>Il croît dans les forêts humides à forte pluviosité, au bord des chemins, dans les </a:t>
            </a:r>
            <a:r>
              <a:rPr lang="fr-FR" sz="1200" dirty="0">
                <a:solidFill>
                  <a:srgbClr val="008000"/>
                </a:solidFill>
                <a:hlinkClick r:id="rId15" tooltip="Jachère"/>
              </a:rPr>
              <a:t>jachères</a:t>
            </a:r>
            <a:r>
              <a:rPr lang="fr-FR" sz="1200" dirty="0">
                <a:solidFill>
                  <a:srgbClr val="008000"/>
                </a:solidFill>
              </a:rPr>
              <a:t> et dans les systèmes agroforestiers</a:t>
            </a:r>
            <a:r>
              <a:rPr lang="fr-FR" sz="1200" dirty="0" smtClean="0">
                <a:solidFill>
                  <a:srgbClr val="008000"/>
                </a:solidFill>
              </a:rPr>
              <a:t>. </a:t>
            </a:r>
            <a:r>
              <a:rPr lang="fr-FR" sz="1200" dirty="0">
                <a:solidFill>
                  <a:srgbClr val="008000"/>
                </a:solidFill>
              </a:rPr>
              <a:t>La production malgache se situe dans une fourchette de 15 à 20 tonnes par </a:t>
            </a:r>
            <a:r>
              <a:rPr lang="fr-FR" sz="1200" dirty="0" smtClean="0">
                <a:solidFill>
                  <a:srgbClr val="008000"/>
                </a:solidFill>
              </a:rPr>
              <a:t>an. Source </a:t>
            </a:r>
            <a:r>
              <a:rPr lang="fr-FR" sz="1200" dirty="0">
                <a:solidFill>
                  <a:srgbClr val="008000"/>
                </a:solidFill>
              </a:rPr>
              <a:t>: </a:t>
            </a:r>
            <a:r>
              <a:rPr lang="fr-FR" sz="1200" dirty="0">
                <a:solidFill>
                  <a:srgbClr val="008000"/>
                </a:solidFill>
                <a:hlinkClick r:id="rId16"/>
              </a:rPr>
              <a:t>https://</a:t>
            </a:r>
            <a:r>
              <a:rPr lang="fr-FR" sz="1200" dirty="0" smtClean="0">
                <a:solidFill>
                  <a:srgbClr val="008000"/>
                </a:solidFill>
                <a:hlinkClick r:id="rId16"/>
              </a:rPr>
              <a:t>fr.wikipedia.org/wiki/Ylang-ylang</a:t>
            </a:r>
            <a:r>
              <a:rPr lang="fr-FR" sz="1200" dirty="0" smtClean="0">
                <a:solidFill>
                  <a:srgbClr val="008000"/>
                </a:solidFill>
              </a:rPr>
              <a:t> </a:t>
            </a:r>
            <a:endParaRPr lang="fr-FR" sz="1200" dirty="0">
              <a:solidFill>
                <a:srgbClr val="008000"/>
              </a:solidFill>
            </a:endParaRPr>
          </a:p>
        </p:txBody>
      </p:sp>
      <p:sp>
        <p:nvSpPr>
          <p:cNvPr id="12" name="ZoneTexte 11"/>
          <p:cNvSpPr txBox="1"/>
          <p:nvPr/>
        </p:nvSpPr>
        <p:spPr>
          <a:xfrm>
            <a:off x="80055" y="4451818"/>
            <a:ext cx="4130601" cy="2123658"/>
          </a:xfrm>
          <a:prstGeom prst="rect">
            <a:avLst/>
          </a:prstGeom>
          <a:noFill/>
        </p:spPr>
        <p:txBody>
          <a:bodyPr wrap="square" rtlCol="0">
            <a:spAutoFit/>
          </a:bodyPr>
          <a:lstStyle/>
          <a:p>
            <a:pPr algn="just"/>
            <a:r>
              <a:rPr lang="fr-FR" sz="1200" dirty="0">
                <a:solidFill>
                  <a:srgbClr val="008000"/>
                </a:solidFill>
              </a:rPr>
              <a:t>La </a:t>
            </a:r>
            <a:r>
              <a:rPr lang="fr-FR" sz="1200" dirty="0">
                <a:solidFill>
                  <a:srgbClr val="008000"/>
                </a:solidFill>
                <a:hlinkClick r:id="rId9" tooltip="Distillation"/>
              </a:rPr>
              <a:t>distillation</a:t>
            </a:r>
            <a:r>
              <a:rPr lang="fr-FR" sz="1200" dirty="0">
                <a:solidFill>
                  <a:srgbClr val="008000"/>
                </a:solidFill>
              </a:rPr>
              <a:t> de la fleur fraîche d'ylang </a:t>
            </a:r>
            <a:r>
              <a:rPr lang="fr-FR" sz="1200" dirty="0" err="1">
                <a:solidFill>
                  <a:srgbClr val="008000"/>
                </a:solidFill>
              </a:rPr>
              <a:t>ylang</a:t>
            </a:r>
            <a:r>
              <a:rPr lang="fr-FR" sz="1200" dirty="0">
                <a:solidFill>
                  <a:srgbClr val="008000"/>
                </a:solidFill>
              </a:rPr>
              <a:t> se fait à l’eau dans des </a:t>
            </a:r>
            <a:r>
              <a:rPr lang="fr-FR" sz="1200" dirty="0">
                <a:solidFill>
                  <a:srgbClr val="008000"/>
                </a:solidFill>
                <a:hlinkClick r:id="rId17" tooltip="Alambic"/>
              </a:rPr>
              <a:t>alambics</a:t>
            </a:r>
            <a:r>
              <a:rPr lang="fr-FR" sz="1200" dirty="0">
                <a:solidFill>
                  <a:srgbClr val="008000"/>
                </a:solidFill>
              </a:rPr>
              <a:t> qui permettent d'extraire une </a:t>
            </a:r>
            <a:r>
              <a:rPr lang="fr-FR" sz="1200" dirty="0">
                <a:solidFill>
                  <a:srgbClr val="008000"/>
                </a:solidFill>
                <a:hlinkClick r:id="rId10" tooltip="Huile essentielle"/>
              </a:rPr>
              <a:t>huile essentielle</a:t>
            </a:r>
            <a:r>
              <a:rPr lang="fr-FR" sz="1200" dirty="0">
                <a:solidFill>
                  <a:srgbClr val="008000"/>
                </a:solidFill>
              </a:rPr>
              <a:t> en plusieurs fractions. La </a:t>
            </a:r>
            <a:r>
              <a:rPr lang="fr-FR" sz="1200" dirty="0">
                <a:solidFill>
                  <a:srgbClr val="008000"/>
                </a:solidFill>
                <a:hlinkClick r:id="rId9" tooltip="Distillation"/>
              </a:rPr>
              <a:t>distillation</a:t>
            </a:r>
            <a:r>
              <a:rPr lang="fr-FR" sz="1200" dirty="0">
                <a:solidFill>
                  <a:srgbClr val="008000"/>
                </a:solidFill>
              </a:rPr>
              <a:t> dure de 12 à 20 heures, les meilleures fractions étant recueillies dans les deux premières heures. Le distillateur rajoute des fleurs au fur et à mesure de la chauffe, toutes les 3 heures environ.  Cette huile essentielle est un liquide jaune, d'odeur suave, formé de </a:t>
            </a:r>
            <a:r>
              <a:rPr lang="fr-FR" sz="1200" dirty="0">
                <a:solidFill>
                  <a:srgbClr val="008000"/>
                </a:solidFill>
                <a:hlinkClick r:id="rId18" tooltip="Sesquiterpène"/>
              </a:rPr>
              <a:t>sesquiterpènes</a:t>
            </a:r>
            <a:r>
              <a:rPr lang="fr-FR" sz="1200" dirty="0">
                <a:solidFill>
                  <a:srgbClr val="008000"/>
                </a:solidFill>
              </a:rPr>
              <a:t>, d'alcools, d'</a:t>
            </a:r>
            <a:r>
              <a:rPr lang="fr-FR" sz="1200" dirty="0">
                <a:solidFill>
                  <a:srgbClr val="008000"/>
                </a:solidFill>
                <a:hlinkClick r:id="rId19" tooltip="Ester"/>
              </a:rPr>
              <a:t>esters</a:t>
            </a:r>
            <a:r>
              <a:rPr lang="fr-FR" sz="1200" dirty="0">
                <a:solidFill>
                  <a:srgbClr val="008000"/>
                </a:solidFill>
              </a:rPr>
              <a:t>, de </a:t>
            </a:r>
            <a:r>
              <a:rPr lang="fr-FR" sz="1200" dirty="0">
                <a:solidFill>
                  <a:srgbClr val="008000"/>
                </a:solidFill>
                <a:hlinkClick r:id="rId20" tooltip="Phénol (molécule)"/>
              </a:rPr>
              <a:t>phénols</a:t>
            </a:r>
            <a:r>
              <a:rPr lang="fr-FR" sz="1200" dirty="0">
                <a:solidFill>
                  <a:srgbClr val="008000"/>
                </a:solidFill>
              </a:rPr>
              <a:t> et d'</a:t>
            </a:r>
            <a:r>
              <a:rPr lang="fr-FR" sz="1200" dirty="0">
                <a:solidFill>
                  <a:srgbClr val="008000"/>
                </a:solidFill>
                <a:hlinkClick r:id="rId21" tooltip="Aldéhyde"/>
              </a:rPr>
              <a:t>aldéhydes</a:t>
            </a:r>
            <a:r>
              <a:rPr lang="fr-FR" sz="1200" dirty="0">
                <a:solidFill>
                  <a:srgbClr val="008000"/>
                </a:solidFill>
              </a:rPr>
              <a:t>. Elle contient pour un tiers du </a:t>
            </a:r>
            <a:r>
              <a:rPr lang="fr-FR" sz="1200" dirty="0">
                <a:solidFill>
                  <a:srgbClr val="008000"/>
                </a:solidFill>
                <a:hlinkClick r:id="rId22" tooltip="Benzoate de méthyle"/>
              </a:rPr>
              <a:t>benzoate de méthyle</a:t>
            </a:r>
            <a:r>
              <a:rPr lang="fr-FR" sz="1200" baseline="30000" dirty="0">
                <a:solidFill>
                  <a:srgbClr val="008000"/>
                </a:solidFill>
                <a:hlinkClick r:id="rId23"/>
              </a:rPr>
              <a:t>6</a:t>
            </a:r>
            <a:r>
              <a:rPr lang="fr-FR" sz="1200" dirty="0">
                <a:solidFill>
                  <a:srgbClr val="008000"/>
                </a:solidFill>
              </a:rPr>
              <a:t>, un liquide à odeur puissante, aux arômes d'œillet, et que l'on retrouve sans surprise aussi dans les huiles extraites de cette dernière fleur.</a:t>
            </a:r>
          </a:p>
        </p:txBody>
      </p:sp>
      <p:sp>
        <p:nvSpPr>
          <p:cNvPr id="13" name="Rectangle 15"/>
          <p:cNvSpPr>
            <a:spLocks noChangeArrowheads="1"/>
          </p:cNvSpPr>
          <p:nvPr/>
        </p:nvSpPr>
        <p:spPr bwMode="auto">
          <a:xfrm>
            <a:off x="8285357" y="51636"/>
            <a:ext cx="5687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0" b="1">
                <a:solidFill>
                  <a:srgbClr val="008000"/>
                </a:solidFill>
              </a:rPr>
              <a:t>U</a:t>
            </a:r>
          </a:p>
        </p:txBody>
      </p:sp>
    </p:spTree>
    <p:extLst>
      <p:ext uri="{BB962C8B-B14F-4D97-AF65-F5344CB8AC3E}">
        <p14:creationId xmlns:p14="http://schemas.microsoft.com/office/powerpoint/2010/main" val="272602082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327377" y="101344"/>
            <a:ext cx="380890" cy="333023"/>
          </a:xfrm>
        </p:spPr>
        <p:txBody>
          <a:bodyPr/>
          <a:lstStyle/>
          <a:p>
            <a:fld id="{814B13E8-1059-4FEE-952E-0153852B3488}" type="slidenum">
              <a:rPr lang="fr-FR" smtClean="0"/>
              <a:t>95</a:t>
            </a:fld>
            <a:endParaRPr lang="fr-FR" dirty="0"/>
          </a:p>
        </p:txBody>
      </p:sp>
      <p:sp>
        <p:nvSpPr>
          <p:cNvPr id="4" name="ZoneTexte 3"/>
          <p:cNvSpPr txBox="1"/>
          <p:nvPr/>
        </p:nvSpPr>
        <p:spPr>
          <a:xfrm>
            <a:off x="3581362"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6" name="Rectangle 5"/>
          <p:cNvSpPr/>
          <p:nvPr/>
        </p:nvSpPr>
        <p:spPr>
          <a:xfrm>
            <a:off x="132677" y="968704"/>
            <a:ext cx="8720866" cy="369332"/>
          </a:xfrm>
          <a:prstGeom prst="rect">
            <a:avLst/>
          </a:prstGeom>
        </p:spPr>
        <p:txBody>
          <a:bodyPr wrap="square">
            <a:spAutoFit/>
          </a:bodyPr>
          <a:lstStyle/>
          <a:p>
            <a:r>
              <a:rPr lang="fr-FR" dirty="0" smtClean="0">
                <a:solidFill>
                  <a:srgbClr val="008000"/>
                </a:solidFill>
              </a:rPr>
              <a:t>4.2) </a:t>
            </a:r>
            <a:r>
              <a:rPr lang="fr-FR" b="1" dirty="0" smtClean="0">
                <a:solidFill>
                  <a:srgbClr val="008000"/>
                </a:solidFill>
              </a:rPr>
              <a:t>Cannelier ou</a:t>
            </a:r>
            <a:r>
              <a:rPr lang="fr-FR" dirty="0"/>
              <a:t> </a:t>
            </a:r>
            <a:r>
              <a:rPr lang="fr-FR" b="1" dirty="0">
                <a:solidFill>
                  <a:srgbClr val="008000"/>
                </a:solidFill>
              </a:rPr>
              <a:t>cannelier de Ceylan</a:t>
            </a:r>
            <a:r>
              <a:rPr lang="fr-FR" dirty="0" smtClean="0">
                <a:solidFill>
                  <a:srgbClr val="008000"/>
                </a:solidFill>
              </a:rPr>
              <a:t> (</a:t>
            </a:r>
            <a:r>
              <a:rPr lang="fr-FR" i="1" dirty="0" err="1" smtClean="0">
                <a:solidFill>
                  <a:srgbClr val="008000"/>
                </a:solidFill>
              </a:rPr>
              <a:t>Cinnamomum</a:t>
            </a:r>
            <a:r>
              <a:rPr lang="fr-FR" i="1" dirty="0" smtClean="0">
                <a:solidFill>
                  <a:srgbClr val="008000"/>
                </a:solidFill>
              </a:rPr>
              <a:t> </a:t>
            </a:r>
            <a:r>
              <a:rPr lang="fr-FR" i="1" dirty="0" err="1" smtClean="0">
                <a:solidFill>
                  <a:srgbClr val="008000"/>
                </a:solidFill>
              </a:rPr>
              <a:t>zeylanicum</a:t>
            </a:r>
            <a:r>
              <a:rPr lang="fr-FR" dirty="0" smtClean="0">
                <a:solidFill>
                  <a:srgbClr val="008000"/>
                </a:solidFill>
              </a:rPr>
              <a:t>) (</a:t>
            </a:r>
            <a:r>
              <a:rPr lang="fr-FR" i="1" dirty="0" err="1" smtClean="0">
                <a:solidFill>
                  <a:srgbClr val="008000"/>
                </a:solidFill>
              </a:rPr>
              <a:t>Lauraceae</a:t>
            </a:r>
            <a:r>
              <a:rPr lang="fr-FR" dirty="0" smtClean="0">
                <a:solidFill>
                  <a:srgbClr val="008000"/>
                </a:solidFill>
              </a:rPr>
              <a:t>)</a:t>
            </a:r>
          </a:p>
        </p:txBody>
      </p:sp>
      <p:sp>
        <p:nvSpPr>
          <p:cNvPr id="5" name="ZoneTexte 4"/>
          <p:cNvSpPr txBox="1"/>
          <p:nvPr/>
        </p:nvSpPr>
        <p:spPr>
          <a:xfrm>
            <a:off x="9214603" y="3911344"/>
            <a:ext cx="2760681" cy="276999"/>
          </a:xfrm>
          <a:prstGeom prst="rect">
            <a:avLst/>
          </a:prstGeom>
          <a:noFill/>
        </p:spPr>
        <p:txBody>
          <a:bodyPr wrap="square" rtlCol="0">
            <a:spAutoFit/>
          </a:bodyPr>
          <a:lstStyle/>
          <a:p>
            <a:pPr algn="ctr"/>
            <a:r>
              <a:rPr lang="fr-FR" sz="1200" dirty="0" smtClean="0">
                <a:solidFill>
                  <a:srgbClr val="008000"/>
                </a:solidFill>
              </a:rPr>
              <a:t>© Photo génération </a:t>
            </a:r>
            <a:r>
              <a:rPr lang="fr-FR" sz="1200" dirty="0" err="1" smtClean="0">
                <a:solidFill>
                  <a:srgbClr val="008000"/>
                </a:solidFill>
              </a:rPr>
              <a:t>masoala</a:t>
            </a:r>
            <a:r>
              <a:rPr lang="fr-FR" sz="1200" dirty="0" smtClean="0">
                <a:solidFill>
                  <a:srgbClr val="008000"/>
                </a:solidFill>
              </a:rPr>
              <a:t>.</a:t>
            </a:r>
            <a:endParaRPr lang="fr-FR" sz="1200" dirty="0">
              <a:solidFill>
                <a:srgbClr val="008000"/>
              </a:solidFill>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6194" y="101344"/>
            <a:ext cx="2857500" cy="3810000"/>
          </a:xfrm>
          <a:prstGeom prst="rect">
            <a:avLst/>
          </a:prstGeom>
        </p:spPr>
      </p:pic>
      <p:pic>
        <p:nvPicPr>
          <p:cNvPr id="7" name="Picture 16" descr="C:\Users\LISAN\Pictures\Plantes fourragères\logo invasive plants5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2063" y="205767"/>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3104" y="181284"/>
            <a:ext cx="498269" cy="522575"/>
          </a:xfrm>
          <a:prstGeom prst="rect">
            <a:avLst/>
          </a:prstGeom>
        </p:spPr>
      </p:pic>
      <p:sp>
        <p:nvSpPr>
          <p:cNvPr id="9" name="ZoneTexte 8"/>
          <p:cNvSpPr txBox="1"/>
          <p:nvPr/>
        </p:nvSpPr>
        <p:spPr>
          <a:xfrm>
            <a:off x="132677" y="1411111"/>
            <a:ext cx="6873017" cy="2769989"/>
          </a:xfrm>
          <a:prstGeom prst="rect">
            <a:avLst/>
          </a:prstGeom>
          <a:noFill/>
        </p:spPr>
        <p:txBody>
          <a:bodyPr wrap="square" rtlCol="0">
            <a:spAutoFit/>
          </a:bodyPr>
          <a:lstStyle/>
          <a:p>
            <a:r>
              <a:rPr lang="fr-FR" dirty="0" smtClean="0">
                <a:solidFill>
                  <a:srgbClr val="008000"/>
                </a:solidFill>
              </a:rPr>
              <a:t>C’est </a:t>
            </a:r>
            <a:r>
              <a:rPr lang="fr-FR" dirty="0">
                <a:solidFill>
                  <a:srgbClr val="008000"/>
                </a:solidFill>
              </a:rPr>
              <a:t>un arbre de 10 à 15 mètres de </a:t>
            </a:r>
            <a:r>
              <a:rPr lang="fr-FR" dirty="0" smtClean="0">
                <a:solidFill>
                  <a:srgbClr val="008000"/>
                </a:solidFill>
              </a:rPr>
              <a:t>hauteur. Ses</a:t>
            </a:r>
            <a:r>
              <a:rPr lang="fr-FR" dirty="0">
                <a:solidFill>
                  <a:srgbClr val="008000"/>
                </a:solidFill>
              </a:rPr>
              <a:t> </a:t>
            </a:r>
            <a:r>
              <a:rPr lang="fr-FR" dirty="0">
                <a:solidFill>
                  <a:srgbClr val="008000"/>
                </a:solidFill>
                <a:hlinkClick r:id="rId5" tooltip="Feuille"/>
              </a:rPr>
              <a:t>feuilles</a:t>
            </a:r>
            <a:r>
              <a:rPr lang="fr-FR" dirty="0">
                <a:solidFill>
                  <a:srgbClr val="008000"/>
                </a:solidFill>
              </a:rPr>
              <a:t> persistantes sont d'un vert brillant, de forme oblongue et mesurent de 7 à 18 cm de </a:t>
            </a:r>
            <a:r>
              <a:rPr lang="fr-FR" dirty="0" smtClean="0">
                <a:solidFill>
                  <a:srgbClr val="008000"/>
                </a:solidFill>
              </a:rPr>
              <a:t>long. Ses</a:t>
            </a:r>
            <a:r>
              <a:rPr lang="fr-FR" dirty="0">
                <a:solidFill>
                  <a:srgbClr val="008000"/>
                </a:solidFill>
              </a:rPr>
              <a:t> </a:t>
            </a:r>
            <a:r>
              <a:rPr lang="fr-FR" dirty="0">
                <a:solidFill>
                  <a:srgbClr val="008000"/>
                </a:solidFill>
                <a:hlinkClick r:id="rId6" tooltip="Fleur"/>
              </a:rPr>
              <a:t>fleurs</a:t>
            </a:r>
            <a:r>
              <a:rPr lang="fr-FR" dirty="0">
                <a:solidFill>
                  <a:srgbClr val="008000"/>
                </a:solidFill>
              </a:rPr>
              <a:t> ont une couleur verdâtre et une odeur plutôt </a:t>
            </a:r>
            <a:r>
              <a:rPr lang="fr-FR" dirty="0" smtClean="0">
                <a:solidFill>
                  <a:srgbClr val="008000"/>
                </a:solidFill>
              </a:rPr>
              <a:t>désagréable. Le </a:t>
            </a:r>
            <a:r>
              <a:rPr lang="fr-FR" dirty="0">
                <a:solidFill>
                  <a:srgbClr val="008000"/>
                </a:solidFill>
              </a:rPr>
              <a:t>fruit du cannelier est une </a:t>
            </a:r>
            <a:r>
              <a:rPr lang="fr-FR" dirty="0">
                <a:solidFill>
                  <a:srgbClr val="008000"/>
                </a:solidFill>
                <a:hlinkClick r:id="rId7" tooltip="Baie (botanique)"/>
              </a:rPr>
              <a:t>baie</a:t>
            </a:r>
            <a:r>
              <a:rPr lang="fr-FR" dirty="0">
                <a:solidFill>
                  <a:srgbClr val="008000"/>
                </a:solidFill>
              </a:rPr>
              <a:t> de 1 cm de diamètre en forme de massue et de couleur pourpre</a:t>
            </a:r>
            <a:r>
              <a:rPr lang="fr-FR" dirty="0" smtClean="0">
                <a:solidFill>
                  <a:srgbClr val="008000"/>
                </a:solidFill>
              </a:rPr>
              <a:t>. </a:t>
            </a:r>
            <a:r>
              <a:rPr lang="fr-FR" dirty="0">
                <a:solidFill>
                  <a:srgbClr val="008000"/>
                </a:solidFill>
              </a:rPr>
              <a:t>C'est la principale espèce de </a:t>
            </a:r>
            <a:r>
              <a:rPr lang="fr-FR" dirty="0">
                <a:solidFill>
                  <a:srgbClr val="008000"/>
                </a:solidFill>
                <a:hlinkClick r:id="rId8" tooltip="Cannelier"/>
              </a:rPr>
              <a:t>cannelier</a:t>
            </a:r>
            <a:r>
              <a:rPr lang="fr-FR" dirty="0">
                <a:solidFill>
                  <a:srgbClr val="008000"/>
                </a:solidFill>
              </a:rPr>
              <a:t>. C'est avec son </a:t>
            </a:r>
            <a:r>
              <a:rPr lang="fr-FR" dirty="0">
                <a:solidFill>
                  <a:srgbClr val="008000"/>
                </a:solidFill>
                <a:hlinkClick r:id="rId9" tooltip="Écorce"/>
              </a:rPr>
              <a:t>écorce</a:t>
            </a:r>
            <a:r>
              <a:rPr lang="fr-FR" dirty="0">
                <a:solidFill>
                  <a:srgbClr val="008000"/>
                </a:solidFill>
              </a:rPr>
              <a:t> intérieure qu'on produit la </a:t>
            </a:r>
            <a:r>
              <a:rPr lang="fr-FR" dirty="0">
                <a:solidFill>
                  <a:srgbClr val="008000"/>
                </a:solidFill>
                <a:hlinkClick r:id="rId10" tooltip="Cannelle (écorce)"/>
              </a:rPr>
              <a:t>cannelle</a:t>
            </a:r>
            <a:r>
              <a:rPr lang="fr-FR" dirty="0" smtClean="0">
                <a:solidFill>
                  <a:srgbClr val="008000"/>
                </a:solidFill>
              </a:rPr>
              <a:t>. L'écorce </a:t>
            </a:r>
            <a:r>
              <a:rPr lang="fr-FR" dirty="0">
                <a:solidFill>
                  <a:srgbClr val="008000"/>
                </a:solidFill>
              </a:rPr>
              <a:t>est récoltée à la saison des pluies.</a:t>
            </a:r>
          </a:p>
          <a:p>
            <a:r>
              <a:rPr lang="fr-FR" dirty="0">
                <a:solidFill>
                  <a:srgbClr val="008000"/>
                </a:solidFill>
              </a:rPr>
              <a:t>Cette espèce est originaire du Sri Lanka mais est cultivée dans d'autres zones tropicales. </a:t>
            </a:r>
            <a:r>
              <a:rPr lang="fr-FR" dirty="0">
                <a:solidFill>
                  <a:srgbClr val="FF0000"/>
                </a:solidFill>
              </a:rPr>
              <a:t>Elle peut devenir envahissante dans certaines régions.</a:t>
            </a:r>
          </a:p>
          <a:p>
            <a:pPr algn="just"/>
            <a:r>
              <a:rPr lang="fr-FR" sz="1200" dirty="0">
                <a:solidFill>
                  <a:srgbClr val="008000"/>
                </a:solidFill>
              </a:rPr>
              <a:t>Source : </a:t>
            </a:r>
            <a:r>
              <a:rPr lang="fr-FR" sz="1200" dirty="0">
                <a:solidFill>
                  <a:srgbClr val="008000"/>
                </a:solidFill>
                <a:hlinkClick r:id="rId11"/>
              </a:rPr>
              <a:t>https://</a:t>
            </a:r>
            <a:r>
              <a:rPr lang="fr-FR" sz="1200" dirty="0" smtClean="0">
                <a:solidFill>
                  <a:srgbClr val="008000"/>
                </a:solidFill>
                <a:hlinkClick r:id="rId11"/>
              </a:rPr>
              <a:t>fr.wikipedia.org/wiki/Cannelier_de_Ceylan</a:t>
            </a:r>
            <a:r>
              <a:rPr lang="fr-FR" sz="1200" dirty="0" smtClean="0">
                <a:solidFill>
                  <a:srgbClr val="008000"/>
                </a:solidFill>
              </a:rPr>
              <a:t> </a:t>
            </a:r>
            <a:endParaRPr lang="fr-FR" sz="1200" dirty="0">
              <a:solidFill>
                <a:srgbClr val="008000"/>
              </a:solidFill>
            </a:endParaRPr>
          </a:p>
        </p:txBody>
      </p:sp>
      <p:pic>
        <p:nvPicPr>
          <p:cNvPr id="10" name="Imag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77125" y="5137144"/>
            <a:ext cx="2070411" cy="1550810"/>
          </a:xfrm>
          <a:prstGeom prst="rect">
            <a:avLst/>
          </a:prstGeom>
        </p:spPr>
      </p:pic>
      <p:pic>
        <p:nvPicPr>
          <p:cNvPr id="11" name="Image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90990" y="5078364"/>
            <a:ext cx="1974748" cy="1567260"/>
          </a:xfrm>
          <a:prstGeom prst="rect">
            <a:avLst/>
          </a:prstGeom>
        </p:spPr>
      </p:pic>
      <p:pic>
        <p:nvPicPr>
          <p:cNvPr id="12" name="Imag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09217" y="5077881"/>
            <a:ext cx="2430002" cy="1567743"/>
          </a:xfrm>
          <a:prstGeom prst="rect">
            <a:avLst/>
          </a:prstGeom>
        </p:spPr>
      </p:pic>
      <p:pic>
        <p:nvPicPr>
          <p:cNvPr id="14" name="Image 1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2677" y="4968520"/>
            <a:ext cx="2005562" cy="1786467"/>
          </a:xfrm>
          <a:prstGeom prst="rect">
            <a:avLst/>
          </a:prstGeom>
        </p:spPr>
      </p:pic>
      <p:pic>
        <p:nvPicPr>
          <p:cNvPr id="16" name="Image 1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384491" y="4301765"/>
            <a:ext cx="1590793" cy="2386189"/>
          </a:xfrm>
          <a:prstGeom prst="rect">
            <a:avLst/>
          </a:prstGeom>
        </p:spPr>
      </p:pic>
      <p:pic>
        <p:nvPicPr>
          <p:cNvPr id="17" name="Image 1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62019" y="2519106"/>
            <a:ext cx="1847850" cy="2466975"/>
          </a:xfrm>
          <a:prstGeom prst="rect">
            <a:avLst/>
          </a:prstGeom>
        </p:spPr>
      </p:pic>
      <p:sp>
        <p:nvSpPr>
          <p:cNvPr id="18" name="Rectangle 17"/>
          <p:cNvSpPr/>
          <p:nvPr/>
        </p:nvSpPr>
        <p:spPr>
          <a:xfrm>
            <a:off x="132677" y="521671"/>
            <a:ext cx="3289835" cy="369332"/>
          </a:xfrm>
          <a:prstGeom prst="rect">
            <a:avLst/>
          </a:prstGeom>
        </p:spPr>
        <p:txBody>
          <a:bodyPr wrap="square">
            <a:spAutoFit/>
          </a:bodyPr>
          <a:lstStyle/>
          <a:p>
            <a:r>
              <a:rPr lang="fr-FR" dirty="0">
                <a:solidFill>
                  <a:srgbClr val="008000"/>
                </a:solidFill>
              </a:rPr>
              <a:t>4. </a:t>
            </a:r>
            <a:r>
              <a:rPr lang="fr-FR" b="1" dirty="0">
                <a:solidFill>
                  <a:srgbClr val="008000"/>
                </a:solidFill>
              </a:rPr>
              <a:t>Essences aromatiques </a:t>
            </a:r>
            <a:r>
              <a:rPr lang="fr-FR" dirty="0" smtClean="0">
                <a:solidFill>
                  <a:srgbClr val="008000"/>
                </a:solidFill>
              </a:rPr>
              <a:t>(suite) : </a:t>
            </a:r>
            <a:endParaRPr lang="fr-FR" dirty="0">
              <a:solidFill>
                <a:srgbClr val="008000"/>
              </a:solidFill>
            </a:endParaRPr>
          </a:p>
        </p:txBody>
      </p:sp>
      <p:sp>
        <p:nvSpPr>
          <p:cNvPr id="19" name="Rectangle 15"/>
          <p:cNvSpPr>
            <a:spLocks noChangeArrowheads="1"/>
          </p:cNvSpPr>
          <p:nvPr/>
        </p:nvSpPr>
        <p:spPr bwMode="auto">
          <a:xfrm>
            <a:off x="8537810" y="51635"/>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0" b="1">
                <a:solidFill>
                  <a:srgbClr val="008000"/>
                </a:solidFill>
              </a:rPr>
              <a:t>U</a:t>
            </a:r>
          </a:p>
        </p:txBody>
      </p:sp>
    </p:spTree>
    <p:extLst>
      <p:ext uri="{BB962C8B-B14F-4D97-AF65-F5344CB8AC3E}">
        <p14:creationId xmlns:p14="http://schemas.microsoft.com/office/powerpoint/2010/main" val="234989142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32677" y="152735"/>
            <a:ext cx="651933" cy="365831"/>
          </a:xfrm>
        </p:spPr>
        <p:txBody>
          <a:bodyPr/>
          <a:lstStyle/>
          <a:p>
            <a:fld id="{814B13E8-1059-4FEE-952E-0153852B3488}" type="slidenum">
              <a:rPr lang="fr-FR" smtClean="0"/>
              <a:t>96</a:t>
            </a:fld>
            <a:endParaRPr lang="fr-FR"/>
          </a:p>
        </p:txBody>
      </p:sp>
      <p:sp>
        <p:nvSpPr>
          <p:cNvPr id="4" name="ZoneTexte 3"/>
          <p:cNvSpPr txBox="1"/>
          <p:nvPr/>
        </p:nvSpPr>
        <p:spPr>
          <a:xfrm>
            <a:off x="377622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6" name="Rectangle 5"/>
          <p:cNvSpPr/>
          <p:nvPr/>
        </p:nvSpPr>
        <p:spPr>
          <a:xfrm>
            <a:off x="93233" y="881291"/>
            <a:ext cx="8720866" cy="369332"/>
          </a:xfrm>
          <a:prstGeom prst="rect">
            <a:avLst/>
          </a:prstGeom>
        </p:spPr>
        <p:txBody>
          <a:bodyPr wrap="square">
            <a:spAutoFit/>
          </a:bodyPr>
          <a:lstStyle/>
          <a:p>
            <a:r>
              <a:rPr lang="fr-FR" dirty="0" smtClean="0">
                <a:solidFill>
                  <a:srgbClr val="008000"/>
                </a:solidFill>
              </a:rPr>
              <a:t>4.3) </a:t>
            </a:r>
            <a:r>
              <a:rPr lang="fr-FR" b="1" dirty="0" smtClean="0">
                <a:solidFill>
                  <a:srgbClr val="008000"/>
                </a:solidFill>
              </a:rPr>
              <a:t>Giroflier</a:t>
            </a:r>
            <a:r>
              <a:rPr lang="fr-FR" dirty="0" smtClean="0">
                <a:solidFill>
                  <a:srgbClr val="008000"/>
                </a:solidFill>
              </a:rPr>
              <a:t> (</a:t>
            </a:r>
            <a:r>
              <a:rPr lang="fr-FR" i="1" dirty="0" smtClean="0">
                <a:solidFill>
                  <a:srgbClr val="008000"/>
                </a:solidFill>
              </a:rPr>
              <a:t>Eugenia </a:t>
            </a:r>
            <a:r>
              <a:rPr lang="fr-FR" i="1" dirty="0" err="1" smtClean="0">
                <a:solidFill>
                  <a:srgbClr val="008000"/>
                </a:solidFill>
              </a:rPr>
              <a:t>caryophyllus</a:t>
            </a:r>
            <a:r>
              <a:rPr lang="fr-FR" dirty="0" smtClean="0">
                <a:solidFill>
                  <a:srgbClr val="008000"/>
                </a:solidFill>
              </a:rPr>
              <a:t> ou </a:t>
            </a:r>
            <a:r>
              <a:rPr lang="fr-FR" i="1" dirty="0" err="1">
                <a:solidFill>
                  <a:srgbClr val="008000"/>
                </a:solidFill>
              </a:rPr>
              <a:t>Syzygium</a:t>
            </a:r>
            <a:r>
              <a:rPr lang="fr-FR" i="1" dirty="0">
                <a:solidFill>
                  <a:srgbClr val="008000"/>
                </a:solidFill>
              </a:rPr>
              <a:t> </a:t>
            </a:r>
            <a:r>
              <a:rPr lang="fr-FR" i="1" dirty="0" err="1">
                <a:solidFill>
                  <a:srgbClr val="008000"/>
                </a:solidFill>
              </a:rPr>
              <a:t>aromaticum</a:t>
            </a:r>
            <a:r>
              <a:rPr lang="fr-FR" dirty="0" smtClean="0">
                <a:solidFill>
                  <a:srgbClr val="008000"/>
                </a:solidFill>
              </a:rPr>
              <a:t>) (</a:t>
            </a:r>
            <a:r>
              <a:rPr lang="fr-FR" i="1" dirty="0" err="1" smtClean="0">
                <a:solidFill>
                  <a:srgbClr val="008000"/>
                </a:solidFill>
              </a:rPr>
              <a:t>Myrtaceae</a:t>
            </a:r>
            <a:r>
              <a:rPr lang="fr-FR" dirty="0" smtClean="0">
                <a:solidFill>
                  <a:srgbClr val="008000"/>
                </a:solidFill>
              </a:rPr>
              <a:t>)</a:t>
            </a:r>
          </a:p>
        </p:txBody>
      </p:sp>
      <p:sp>
        <p:nvSpPr>
          <p:cNvPr id="5" name="ZoneTexte 4"/>
          <p:cNvSpPr txBox="1"/>
          <p:nvPr/>
        </p:nvSpPr>
        <p:spPr>
          <a:xfrm>
            <a:off x="9234028" y="3937813"/>
            <a:ext cx="2760681" cy="276999"/>
          </a:xfrm>
          <a:prstGeom prst="rect">
            <a:avLst/>
          </a:prstGeom>
          <a:noFill/>
        </p:spPr>
        <p:txBody>
          <a:bodyPr wrap="square" rtlCol="0">
            <a:spAutoFit/>
          </a:bodyPr>
          <a:lstStyle/>
          <a:p>
            <a:pPr algn="ctr"/>
            <a:r>
              <a:rPr lang="fr-FR" sz="1200" dirty="0" smtClean="0">
                <a:solidFill>
                  <a:srgbClr val="008000"/>
                </a:solidFill>
              </a:rPr>
              <a:t>© Photo génération </a:t>
            </a:r>
            <a:r>
              <a:rPr lang="fr-FR" sz="1200" dirty="0" err="1" smtClean="0">
                <a:solidFill>
                  <a:srgbClr val="008000"/>
                </a:solidFill>
              </a:rPr>
              <a:t>masoala</a:t>
            </a:r>
            <a:r>
              <a:rPr lang="fr-FR" sz="1200" dirty="0" smtClean="0">
                <a:solidFill>
                  <a:srgbClr val="008000"/>
                </a:solidFill>
              </a:rPr>
              <a:t>.</a:t>
            </a:r>
            <a:endParaRPr lang="fr-FR" sz="1200" dirty="0">
              <a:solidFill>
                <a:srgbClr val="008000"/>
              </a:solidFill>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5619" y="128649"/>
            <a:ext cx="2857500" cy="3810000"/>
          </a:xfrm>
          <a:prstGeom prst="rect">
            <a:avLst/>
          </a:prstGeom>
        </p:spPr>
      </p:pic>
      <p:sp>
        <p:nvSpPr>
          <p:cNvPr id="9" name="ZoneTexte 8"/>
          <p:cNvSpPr txBox="1"/>
          <p:nvPr/>
        </p:nvSpPr>
        <p:spPr>
          <a:xfrm>
            <a:off x="79021" y="1221678"/>
            <a:ext cx="9058187" cy="4060173"/>
          </a:xfrm>
          <a:prstGeom prst="rect">
            <a:avLst/>
          </a:prstGeom>
          <a:noFill/>
        </p:spPr>
        <p:txBody>
          <a:bodyPr wrap="square" rtlCol="0">
            <a:spAutoFit/>
          </a:bodyPr>
          <a:lstStyle/>
          <a:p>
            <a:pPr algn="just"/>
            <a:r>
              <a:rPr lang="fr-FR" dirty="0">
                <a:solidFill>
                  <a:srgbClr val="008000"/>
                </a:solidFill>
              </a:rPr>
              <a:t>L'arbre a une forme conique. D'une hauteur moyenne de dix à douze mètres, il peut atteindre jusqu'à vingt mètres de </a:t>
            </a:r>
            <a:r>
              <a:rPr lang="fr-FR" dirty="0" smtClean="0">
                <a:solidFill>
                  <a:srgbClr val="008000"/>
                </a:solidFill>
              </a:rPr>
              <a:t>haut. Ses grandes</a:t>
            </a:r>
            <a:r>
              <a:rPr lang="fr-FR" dirty="0">
                <a:solidFill>
                  <a:srgbClr val="008000"/>
                </a:solidFill>
              </a:rPr>
              <a:t> </a:t>
            </a:r>
            <a:r>
              <a:rPr lang="fr-FR" dirty="0">
                <a:solidFill>
                  <a:srgbClr val="008000"/>
                </a:solidFill>
                <a:hlinkClick r:id="rId3" tooltip="Feuille"/>
              </a:rPr>
              <a:t>feuilles</a:t>
            </a:r>
            <a:r>
              <a:rPr lang="fr-FR" dirty="0">
                <a:solidFill>
                  <a:srgbClr val="008000"/>
                </a:solidFill>
              </a:rPr>
              <a:t> </a:t>
            </a:r>
            <a:r>
              <a:rPr lang="fr-FR" dirty="0">
                <a:solidFill>
                  <a:srgbClr val="008000"/>
                </a:solidFill>
                <a:hlinkClick r:id="rId4" tooltip="Persistant"/>
              </a:rPr>
              <a:t>persistantes</a:t>
            </a:r>
            <a:r>
              <a:rPr lang="fr-FR" dirty="0">
                <a:solidFill>
                  <a:srgbClr val="008000"/>
                </a:solidFill>
              </a:rPr>
              <a:t> sont ovales et </a:t>
            </a:r>
            <a:r>
              <a:rPr lang="fr-FR" dirty="0" smtClean="0">
                <a:solidFill>
                  <a:srgbClr val="008000"/>
                </a:solidFill>
              </a:rPr>
              <a:t>coriaces et</a:t>
            </a:r>
            <a:r>
              <a:rPr lang="fr-FR" dirty="0" smtClean="0"/>
              <a:t> </a:t>
            </a:r>
            <a:r>
              <a:rPr lang="fr-FR" dirty="0" smtClean="0">
                <a:solidFill>
                  <a:srgbClr val="008000"/>
                </a:solidFill>
              </a:rPr>
              <a:t>ses fleurs sanguines sont regroupés </a:t>
            </a:r>
            <a:r>
              <a:rPr lang="fr-FR" dirty="0">
                <a:solidFill>
                  <a:srgbClr val="008000"/>
                </a:solidFill>
              </a:rPr>
              <a:t>en grappes </a:t>
            </a:r>
            <a:r>
              <a:rPr lang="fr-FR" dirty="0" smtClean="0">
                <a:solidFill>
                  <a:srgbClr val="008000"/>
                </a:solidFill>
              </a:rPr>
              <a:t>terminales.</a:t>
            </a:r>
            <a:endParaRPr lang="fr-FR" dirty="0">
              <a:solidFill>
                <a:srgbClr val="008000"/>
              </a:solidFill>
            </a:endParaRPr>
          </a:p>
          <a:p>
            <a:pPr algn="just"/>
            <a:r>
              <a:rPr lang="fr-FR" sz="1200" dirty="0">
                <a:solidFill>
                  <a:srgbClr val="008000"/>
                </a:solidFill>
              </a:rPr>
              <a:t>Les </a:t>
            </a:r>
            <a:r>
              <a:rPr lang="fr-FR" sz="1200" dirty="0">
                <a:solidFill>
                  <a:srgbClr val="008000"/>
                </a:solidFill>
                <a:hlinkClick r:id="rId5" tooltip="Fleur"/>
              </a:rPr>
              <a:t>fleurs</a:t>
            </a:r>
            <a:r>
              <a:rPr lang="fr-FR" sz="1200" dirty="0">
                <a:solidFill>
                  <a:srgbClr val="008000"/>
                </a:solidFill>
              </a:rPr>
              <a:t> à quatre </a:t>
            </a:r>
            <a:r>
              <a:rPr lang="fr-FR" sz="1200" dirty="0">
                <a:solidFill>
                  <a:srgbClr val="008000"/>
                </a:solidFill>
                <a:hlinkClick r:id="rId6" tooltip="Pétale"/>
              </a:rPr>
              <a:t>pétales</a:t>
            </a:r>
            <a:r>
              <a:rPr lang="fr-FR" sz="1200" dirty="0">
                <a:solidFill>
                  <a:srgbClr val="008000"/>
                </a:solidFill>
              </a:rPr>
              <a:t> blanc rosé sont caractérisées par leurs </a:t>
            </a:r>
            <a:r>
              <a:rPr lang="fr-FR" sz="1200" dirty="0">
                <a:solidFill>
                  <a:srgbClr val="008000"/>
                </a:solidFill>
                <a:hlinkClick r:id="rId7" tooltip="Sépale"/>
              </a:rPr>
              <a:t>sépales</a:t>
            </a:r>
            <a:r>
              <a:rPr lang="fr-FR" sz="1200" dirty="0">
                <a:solidFill>
                  <a:srgbClr val="008000"/>
                </a:solidFill>
              </a:rPr>
              <a:t> rouges persistants. Avant l'épanouissement, les boutons floraux sont nommés « clous de girofle ». C'est à cette époque qu'on les récolte avant de les laisser sécher au soleil jusqu'à ce qu'ils prennent une teinte brun foncé</a:t>
            </a:r>
            <a:r>
              <a:rPr lang="fr-FR" sz="1200" dirty="0" smtClean="0">
                <a:solidFill>
                  <a:srgbClr val="008000"/>
                </a:solidFill>
              </a:rPr>
              <a:t>. </a:t>
            </a:r>
            <a:r>
              <a:rPr lang="fr-FR" sz="1200" b="1" dirty="0">
                <a:solidFill>
                  <a:srgbClr val="008000"/>
                </a:solidFill>
              </a:rPr>
              <a:t>Les clous de girofle</a:t>
            </a:r>
            <a:r>
              <a:rPr lang="fr-FR" sz="1200" dirty="0">
                <a:solidFill>
                  <a:srgbClr val="008000"/>
                </a:solidFill>
              </a:rPr>
              <a:t> sont les  </a:t>
            </a:r>
            <a:r>
              <a:rPr lang="fr-FR" sz="1200" dirty="0" smtClean="0">
                <a:solidFill>
                  <a:srgbClr val="008000"/>
                </a:solidFill>
                <a:hlinkClick r:id="rId8" tooltip="Bourgeon"/>
              </a:rPr>
              <a:t>bourgeons</a:t>
            </a:r>
            <a:r>
              <a:rPr lang="fr-FR" sz="1200" dirty="0" smtClean="0">
                <a:solidFill>
                  <a:srgbClr val="008000"/>
                </a:solidFill>
              </a:rPr>
              <a:t> aromatiques de la </a:t>
            </a:r>
            <a:r>
              <a:rPr lang="fr-FR" sz="1200" dirty="0" smtClean="0">
                <a:solidFill>
                  <a:srgbClr val="008000"/>
                </a:solidFill>
                <a:hlinkClick r:id="rId9" tooltip="Fleur"/>
              </a:rPr>
              <a:t>fleur</a:t>
            </a:r>
            <a:r>
              <a:rPr lang="fr-FR" sz="1200" dirty="0" smtClean="0">
                <a:solidFill>
                  <a:srgbClr val="008000"/>
                </a:solidFill>
              </a:rPr>
              <a:t>.</a:t>
            </a:r>
          </a:p>
          <a:p>
            <a:pPr algn="just"/>
            <a:r>
              <a:rPr lang="fr-FR" sz="1200" dirty="0">
                <a:solidFill>
                  <a:srgbClr val="008000"/>
                </a:solidFill>
              </a:rPr>
              <a:t>Les propriétés </a:t>
            </a:r>
            <a:r>
              <a:rPr lang="fr-FR" sz="1200" dirty="0">
                <a:solidFill>
                  <a:srgbClr val="008000"/>
                </a:solidFill>
                <a:hlinkClick r:id="rId10" tooltip="Antiseptique"/>
              </a:rPr>
              <a:t>antiseptiques</a:t>
            </a:r>
            <a:r>
              <a:rPr lang="fr-FR" sz="1200" dirty="0">
                <a:solidFill>
                  <a:srgbClr val="008000"/>
                </a:solidFill>
              </a:rPr>
              <a:t> et </a:t>
            </a:r>
            <a:r>
              <a:rPr lang="fr-FR" sz="1200" dirty="0">
                <a:solidFill>
                  <a:srgbClr val="008000"/>
                </a:solidFill>
                <a:hlinkClick r:id="rId11" tooltip="Anesthésique"/>
              </a:rPr>
              <a:t>anesthésiques</a:t>
            </a:r>
            <a:r>
              <a:rPr lang="fr-FR" sz="1200" dirty="0">
                <a:solidFill>
                  <a:srgbClr val="008000"/>
                </a:solidFill>
              </a:rPr>
              <a:t> de ces boutons floraux sont reconnues depuis très longtemps et proposées dans les douleurs dentaires. Il entre dans la composition du </a:t>
            </a:r>
            <a:r>
              <a:rPr lang="fr-FR" sz="1200" dirty="0">
                <a:solidFill>
                  <a:srgbClr val="008000"/>
                </a:solidFill>
                <a:hlinkClick r:id="rId12" tooltip="Khôl"/>
              </a:rPr>
              <a:t>khôl</a:t>
            </a:r>
            <a:r>
              <a:rPr lang="fr-FR" sz="1200" dirty="0">
                <a:solidFill>
                  <a:srgbClr val="008000"/>
                </a:solidFill>
              </a:rPr>
              <a:t>, primitivement onguent ophtalmique.</a:t>
            </a:r>
          </a:p>
          <a:p>
            <a:pPr algn="just"/>
            <a:r>
              <a:rPr lang="fr-FR" sz="1200" dirty="0">
                <a:solidFill>
                  <a:srgbClr val="008000"/>
                </a:solidFill>
              </a:rPr>
              <a:t>En cuisine, il est présent dans le </a:t>
            </a:r>
            <a:r>
              <a:rPr lang="fr-FR" sz="1200" dirty="0">
                <a:solidFill>
                  <a:srgbClr val="008000"/>
                </a:solidFill>
                <a:hlinkClick r:id="rId13" tooltip="Pain d'épices"/>
              </a:rPr>
              <a:t>pain d'épices</a:t>
            </a:r>
            <a:r>
              <a:rPr lang="fr-FR" sz="1200" dirty="0">
                <a:solidFill>
                  <a:srgbClr val="008000"/>
                </a:solidFill>
              </a:rPr>
              <a:t>, les biscuits en mélange avec la cannelle, le </a:t>
            </a:r>
            <a:r>
              <a:rPr lang="fr-FR" sz="1200" dirty="0">
                <a:solidFill>
                  <a:srgbClr val="008000"/>
                </a:solidFill>
                <a:hlinkClick r:id="rId14" tooltip="Pot-au-feu"/>
              </a:rPr>
              <a:t>pot-au-feu</a:t>
            </a:r>
            <a:r>
              <a:rPr lang="fr-FR" sz="1200" dirty="0">
                <a:solidFill>
                  <a:srgbClr val="008000"/>
                </a:solidFill>
              </a:rPr>
              <a:t>, les marinades, la </a:t>
            </a:r>
            <a:r>
              <a:rPr lang="fr-FR" sz="1200" dirty="0">
                <a:solidFill>
                  <a:srgbClr val="008000"/>
                </a:solidFill>
                <a:hlinkClick r:id="rId15" tooltip="Choucroute"/>
              </a:rPr>
              <a:t>choucroute</a:t>
            </a:r>
            <a:r>
              <a:rPr lang="fr-FR" sz="1200" dirty="0">
                <a:solidFill>
                  <a:srgbClr val="008000"/>
                </a:solidFill>
              </a:rPr>
              <a:t> et il est indispensable à la plupart des </a:t>
            </a:r>
            <a:r>
              <a:rPr lang="fr-FR" sz="1200" dirty="0">
                <a:solidFill>
                  <a:srgbClr val="008000"/>
                </a:solidFill>
                <a:hlinkClick r:id="rId16" tooltip="Curry"/>
              </a:rPr>
              <a:t>currys</a:t>
            </a:r>
            <a:r>
              <a:rPr lang="fr-FR" sz="1200" dirty="0">
                <a:solidFill>
                  <a:srgbClr val="008000"/>
                </a:solidFill>
              </a:rPr>
              <a:t>. Dans certains pays comme la </a:t>
            </a:r>
            <a:r>
              <a:rPr lang="fr-FR" sz="1200" dirty="0">
                <a:solidFill>
                  <a:srgbClr val="008000"/>
                </a:solidFill>
                <a:hlinkClick r:id="rId17" tooltip="Tunisie"/>
              </a:rPr>
              <a:t>Tunisie</a:t>
            </a:r>
            <a:r>
              <a:rPr lang="fr-FR" sz="1200" dirty="0">
                <a:solidFill>
                  <a:srgbClr val="008000"/>
                </a:solidFill>
              </a:rPr>
              <a:t>, on l'utilise en infusion avec le </a:t>
            </a:r>
            <a:r>
              <a:rPr lang="fr-FR" sz="1200" dirty="0">
                <a:solidFill>
                  <a:srgbClr val="008000"/>
                </a:solidFill>
                <a:hlinkClick r:id="rId18" tooltip="Thé"/>
              </a:rPr>
              <a:t>thé</a:t>
            </a:r>
            <a:r>
              <a:rPr lang="fr-FR" sz="1200" dirty="0">
                <a:solidFill>
                  <a:srgbClr val="008000"/>
                </a:solidFill>
              </a:rPr>
              <a:t>.</a:t>
            </a:r>
          </a:p>
          <a:p>
            <a:pPr algn="just"/>
            <a:r>
              <a:rPr lang="fr-FR" sz="1200" dirty="0">
                <a:solidFill>
                  <a:srgbClr val="008000"/>
                </a:solidFill>
              </a:rPr>
              <a:t>Il sert de parfum d'ambiance sous forme de « pomme d'ambre » que l'on fabrique en piquant toute la surface d'une </a:t>
            </a:r>
            <a:r>
              <a:rPr lang="fr-FR" sz="1200" dirty="0">
                <a:solidFill>
                  <a:srgbClr val="008000"/>
                </a:solidFill>
                <a:hlinkClick r:id="rId19" tooltip="Orange (fruit)"/>
              </a:rPr>
              <a:t>orange</a:t>
            </a:r>
            <a:r>
              <a:rPr lang="fr-FR" sz="1200" dirty="0">
                <a:solidFill>
                  <a:srgbClr val="008000"/>
                </a:solidFill>
              </a:rPr>
              <a:t> de clous de girofle</a:t>
            </a:r>
            <a:r>
              <a:rPr lang="fr-FR" sz="1200" dirty="0" smtClean="0">
                <a:solidFill>
                  <a:srgbClr val="008000"/>
                </a:solidFill>
              </a:rPr>
              <a:t>. La </a:t>
            </a:r>
            <a:r>
              <a:rPr lang="fr-FR" sz="1200" dirty="0">
                <a:solidFill>
                  <a:srgbClr val="008000"/>
                </a:solidFill>
              </a:rPr>
              <a:t>2-heptanone est une </a:t>
            </a:r>
            <a:r>
              <a:rPr lang="fr-FR" sz="1200" dirty="0">
                <a:solidFill>
                  <a:srgbClr val="008000"/>
                </a:solidFill>
                <a:hlinkClick r:id="rId20" tooltip="Cétone"/>
              </a:rPr>
              <a:t>cétone</a:t>
            </a:r>
            <a:r>
              <a:rPr lang="fr-FR" sz="1200" dirty="0">
                <a:solidFill>
                  <a:srgbClr val="008000"/>
                </a:solidFill>
              </a:rPr>
              <a:t> de formule (C</a:t>
            </a:r>
            <a:r>
              <a:rPr lang="fr-FR" sz="1200" baseline="-25000" dirty="0">
                <a:solidFill>
                  <a:srgbClr val="008000"/>
                </a:solidFill>
              </a:rPr>
              <a:t>7</a:t>
            </a:r>
            <a:r>
              <a:rPr lang="fr-FR" sz="1200" dirty="0">
                <a:solidFill>
                  <a:srgbClr val="008000"/>
                </a:solidFill>
              </a:rPr>
              <a:t>H</a:t>
            </a:r>
            <a:r>
              <a:rPr lang="fr-FR" sz="1200" baseline="-25000" dirty="0">
                <a:solidFill>
                  <a:srgbClr val="008000"/>
                </a:solidFill>
              </a:rPr>
              <a:t>14</a:t>
            </a:r>
            <a:r>
              <a:rPr lang="fr-FR" sz="1200" dirty="0">
                <a:solidFill>
                  <a:srgbClr val="008000"/>
                </a:solidFill>
              </a:rPr>
              <a:t>O) qui possède une odeur de clou de girofle, comme l'</a:t>
            </a:r>
            <a:r>
              <a:rPr lang="fr-FR" sz="1200" dirty="0">
                <a:solidFill>
                  <a:srgbClr val="008000"/>
                </a:solidFill>
                <a:hlinkClick r:id="rId21" tooltip="Eugénol"/>
              </a:rPr>
              <a:t>eugénol</a:t>
            </a:r>
            <a:r>
              <a:rPr lang="fr-FR" sz="1200" dirty="0">
                <a:solidFill>
                  <a:srgbClr val="008000"/>
                </a:solidFill>
              </a:rPr>
              <a:t>, qui est un phénol</a:t>
            </a:r>
            <a:r>
              <a:rPr lang="fr-FR" sz="1200" dirty="0" smtClean="0">
                <a:solidFill>
                  <a:srgbClr val="008000"/>
                </a:solidFill>
              </a:rPr>
              <a:t>. </a:t>
            </a:r>
            <a:r>
              <a:rPr lang="fr-FR" sz="1200" dirty="0" smtClean="0">
                <a:solidFill>
                  <a:srgbClr val="FF0000"/>
                </a:solidFill>
              </a:rPr>
              <a:t>De </a:t>
            </a:r>
            <a:r>
              <a:rPr lang="fr-FR" sz="1200" dirty="0">
                <a:solidFill>
                  <a:srgbClr val="FF0000"/>
                </a:solidFill>
              </a:rPr>
              <a:t>nos jours, 95 % de la production mondiale de clous de girofle est utilisé pour la fabrication des </a:t>
            </a:r>
            <a:r>
              <a:rPr lang="fr-FR" sz="1200" dirty="0" err="1">
                <a:solidFill>
                  <a:srgbClr val="FF0000"/>
                </a:solidFill>
                <a:hlinkClick r:id="rId22" tooltip="Kretek"/>
              </a:rPr>
              <a:t>kreteks</a:t>
            </a:r>
            <a:r>
              <a:rPr lang="fr-FR" sz="1200" dirty="0">
                <a:solidFill>
                  <a:srgbClr val="FF0000"/>
                </a:solidFill>
              </a:rPr>
              <a:t>, cigarettes </a:t>
            </a:r>
            <a:r>
              <a:rPr lang="fr-FR" sz="1200" dirty="0">
                <a:solidFill>
                  <a:srgbClr val="FF0000"/>
                </a:solidFill>
                <a:hlinkClick r:id="rId23" tooltip="Indonésie"/>
              </a:rPr>
              <a:t>indonésiennes</a:t>
            </a:r>
            <a:r>
              <a:rPr lang="fr-FR" sz="1200" dirty="0">
                <a:solidFill>
                  <a:srgbClr val="FF0000"/>
                </a:solidFill>
              </a:rPr>
              <a:t>. À </a:t>
            </a:r>
            <a:r>
              <a:rPr lang="fr-FR" sz="1200" dirty="0">
                <a:solidFill>
                  <a:srgbClr val="FF0000"/>
                </a:solidFill>
                <a:hlinkClick r:id="rId24" tooltip="Jakarta"/>
              </a:rPr>
              <a:t>Jakarta</a:t>
            </a:r>
            <a:r>
              <a:rPr lang="fr-FR" sz="1200" dirty="0">
                <a:solidFill>
                  <a:srgbClr val="FF0000"/>
                </a:solidFill>
              </a:rPr>
              <a:t>, les fabricants de cigarettes jouent sur les vertus antiseptiques du clou de girofle pour présenter leurs </a:t>
            </a:r>
            <a:r>
              <a:rPr lang="fr-FR" sz="1200" dirty="0" err="1">
                <a:solidFill>
                  <a:srgbClr val="FF0000"/>
                </a:solidFill>
              </a:rPr>
              <a:t>kreteks</a:t>
            </a:r>
            <a:r>
              <a:rPr lang="fr-FR" sz="1200" dirty="0">
                <a:solidFill>
                  <a:srgbClr val="FF0000"/>
                </a:solidFill>
              </a:rPr>
              <a:t> comme tout à fait anodines</a:t>
            </a:r>
            <a:r>
              <a:rPr lang="fr-FR" sz="1200" dirty="0" smtClean="0">
                <a:solidFill>
                  <a:srgbClr val="FF0000"/>
                </a:solidFill>
              </a:rPr>
              <a:t>. </a:t>
            </a:r>
            <a:r>
              <a:rPr lang="fr-FR" sz="1200" dirty="0" smtClean="0">
                <a:solidFill>
                  <a:srgbClr val="008000"/>
                </a:solidFill>
              </a:rPr>
              <a:t>Les </a:t>
            </a:r>
            <a:r>
              <a:rPr lang="fr-FR" sz="1200" dirty="0">
                <a:solidFill>
                  <a:srgbClr val="008000"/>
                </a:solidFill>
              </a:rPr>
              <a:t>clous de girofle sont utilisés dans indienne </a:t>
            </a:r>
            <a:r>
              <a:rPr lang="fr-FR" sz="1200" dirty="0">
                <a:solidFill>
                  <a:srgbClr val="008000"/>
                </a:solidFill>
                <a:hlinkClick r:id="rId25" tooltip="Ayurveda"/>
              </a:rPr>
              <a:t>ayurvédique</a:t>
            </a:r>
            <a:r>
              <a:rPr lang="fr-FR" sz="1200" dirty="0">
                <a:solidFill>
                  <a:srgbClr val="008000"/>
                </a:solidFill>
              </a:rPr>
              <a:t> médecine, </a:t>
            </a:r>
            <a:r>
              <a:rPr lang="fr-FR" sz="1200" dirty="0">
                <a:solidFill>
                  <a:srgbClr val="008000"/>
                </a:solidFill>
                <a:hlinkClick r:id="rId26" tooltip="Médecine chinoise"/>
              </a:rPr>
              <a:t>la médecine chinoise</a:t>
            </a:r>
            <a:r>
              <a:rPr lang="fr-FR" sz="1200" dirty="0">
                <a:solidFill>
                  <a:srgbClr val="008000"/>
                </a:solidFill>
              </a:rPr>
              <a:t> et occidentale </a:t>
            </a:r>
            <a:r>
              <a:rPr lang="fr-FR" sz="1200" dirty="0">
                <a:solidFill>
                  <a:srgbClr val="008000"/>
                </a:solidFill>
                <a:hlinkClick r:id="rId27" tooltip="Herboristerie"/>
              </a:rPr>
              <a:t>herboristerie</a:t>
            </a:r>
            <a:r>
              <a:rPr lang="fr-FR" sz="1200" dirty="0">
                <a:solidFill>
                  <a:srgbClr val="008000"/>
                </a:solidFill>
              </a:rPr>
              <a:t> et </a:t>
            </a:r>
            <a:r>
              <a:rPr lang="fr-FR" sz="1200" dirty="0">
                <a:solidFill>
                  <a:srgbClr val="008000"/>
                </a:solidFill>
                <a:hlinkClick r:id="rId28" tooltip="Dentisterie"/>
              </a:rPr>
              <a:t>la médecine dentaire</a:t>
            </a:r>
            <a:r>
              <a:rPr lang="fr-FR" sz="1200" dirty="0">
                <a:solidFill>
                  <a:srgbClr val="008000"/>
                </a:solidFill>
              </a:rPr>
              <a:t> </a:t>
            </a:r>
            <a:r>
              <a:rPr lang="fr-FR" sz="1200" dirty="0" err="1">
                <a:solidFill>
                  <a:srgbClr val="008000"/>
                </a:solidFill>
              </a:rPr>
              <a:t>où</a:t>
            </a:r>
            <a:r>
              <a:rPr lang="fr-FR" sz="1200" dirty="0" err="1">
                <a:solidFill>
                  <a:srgbClr val="008000"/>
                </a:solidFill>
                <a:hlinkClick r:id="rId29" tooltip="Huile de clou de girofle"/>
              </a:rPr>
              <a:t>l'huile</a:t>
            </a:r>
            <a:r>
              <a:rPr lang="fr-FR" sz="1200" dirty="0">
                <a:solidFill>
                  <a:srgbClr val="008000"/>
                </a:solidFill>
                <a:hlinkClick r:id="rId29" tooltip="Huile de clou de girofle"/>
              </a:rPr>
              <a:t> essentielle</a:t>
            </a:r>
            <a:r>
              <a:rPr lang="fr-FR" sz="1200" dirty="0">
                <a:solidFill>
                  <a:srgbClr val="008000"/>
                </a:solidFill>
              </a:rPr>
              <a:t> est utilisée comme un </a:t>
            </a:r>
            <a:r>
              <a:rPr lang="fr-FR" sz="1200" dirty="0">
                <a:solidFill>
                  <a:srgbClr val="008000"/>
                </a:solidFill>
                <a:hlinkClick r:id="rId30" tooltip="Calmant"/>
              </a:rPr>
              <a:t>antalgique</a:t>
            </a:r>
            <a:r>
              <a:rPr lang="fr-FR" sz="1200" dirty="0">
                <a:solidFill>
                  <a:srgbClr val="008000"/>
                </a:solidFill>
              </a:rPr>
              <a:t> (</a:t>
            </a:r>
            <a:r>
              <a:rPr lang="fr-FR" sz="1200" dirty="0" err="1">
                <a:solidFill>
                  <a:srgbClr val="008000"/>
                </a:solidFill>
              </a:rPr>
              <a:t>anti-douleur</a:t>
            </a:r>
            <a:r>
              <a:rPr lang="fr-FR" sz="1200" dirty="0">
                <a:solidFill>
                  <a:srgbClr val="008000"/>
                </a:solidFill>
              </a:rPr>
              <a:t>) pour les urgences dentaires. Les clous de girofle sont utilisés comme </a:t>
            </a:r>
            <a:r>
              <a:rPr lang="fr-FR" sz="1200" dirty="0">
                <a:solidFill>
                  <a:srgbClr val="008000"/>
                </a:solidFill>
                <a:hlinkClick r:id="rId31" tooltip="Carminatif"/>
              </a:rPr>
              <a:t>carminatives, pour augmenter l'acide chlorhydrique dans l'estomac et pour améliorer </a:t>
            </a:r>
            <a:r>
              <a:rPr lang="fr-FR" sz="1200" dirty="0">
                <a:solidFill>
                  <a:srgbClr val="008000"/>
                </a:solidFill>
                <a:hlinkClick r:id="rId32" tooltip="Péristaltisme"/>
              </a:rPr>
              <a:t>le </a:t>
            </a:r>
            <a:r>
              <a:rPr lang="fr-FR" sz="1200" dirty="0">
                <a:solidFill>
                  <a:srgbClr val="008000"/>
                </a:solidFill>
              </a:rPr>
              <a:t>péristaltisme. Les clous de girofle sont également dit d'être </a:t>
            </a:r>
            <a:r>
              <a:rPr lang="fr-FR" sz="1200" dirty="0" smtClean="0">
                <a:solidFill>
                  <a:srgbClr val="008000"/>
                </a:solidFill>
              </a:rPr>
              <a:t>un </a:t>
            </a:r>
            <a:r>
              <a:rPr lang="fr-FR" sz="1200" dirty="0" smtClean="0">
                <a:solidFill>
                  <a:srgbClr val="008000"/>
                </a:solidFill>
                <a:hlinkClick r:id="rId33" tooltip="Anthelminthique"/>
              </a:rPr>
              <a:t>vermifuge</a:t>
            </a:r>
            <a:r>
              <a:rPr lang="fr-FR" sz="1200" dirty="0" smtClean="0">
                <a:solidFill>
                  <a:srgbClr val="008000"/>
                </a:solidFill>
              </a:rPr>
              <a:t> naturel.</a:t>
            </a:r>
          </a:p>
          <a:p>
            <a:r>
              <a:rPr lang="fr-FR" sz="1200" dirty="0" smtClean="0">
                <a:solidFill>
                  <a:srgbClr val="008000"/>
                </a:solidFill>
              </a:rPr>
              <a:t>Synonymes :  </a:t>
            </a:r>
            <a:r>
              <a:rPr lang="fr-FR" sz="1200" i="1" dirty="0" err="1">
                <a:solidFill>
                  <a:srgbClr val="008000"/>
                </a:solidFill>
              </a:rPr>
              <a:t>Caryophyllus</a:t>
            </a:r>
            <a:r>
              <a:rPr lang="fr-FR" sz="1200" i="1" dirty="0">
                <a:solidFill>
                  <a:srgbClr val="008000"/>
                </a:solidFill>
              </a:rPr>
              <a:t> </a:t>
            </a:r>
            <a:r>
              <a:rPr lang="fr-FR" sz="1200" i="1" dirty="0" err="1">
                <a:solidFill>
                  <a:srgbClr val="008000"/>
                </a:solidFill>
              </a:rPr>
              <a:t>aromaticus</a:t>
            </a:r>
            <a:r>
              <a:rPr lang="fr-FR" sz="1200" dirty="0">
                <a:solidFill>
                  <a:srgbClr val="008000"/>
                </a:solidFill>
              </a:rPr>
              <a:t> </a:t>
            </a:r>
            <a:r>
              <a:rPr lang="fr-FR" sz="1200" dirty="0" smtClean="0">
                <a:solidFill>
                  <a:srgbClr val="008000"/>
                </a:solidFill>
              </a:rPr>
              <a:t>L., </a:t>
            </a:r>
            <a:r>
              <a:rPr lang="fr-FR" sz="1200" i="1" dirty="0" smtClean="0">
                <a:solidFill>
                  <a:srgbClr val="008000"/>
                </a:solidFill>
              </a:rPr>
              <a:t>Eugenia </a:t>
            </a:r>
            <a:r>
              <a:rPr lang="fr-FR" sz="1200" i="1" dirty="0" err="1">
                <a:solidFill>
                  <a:srgbClr val="008000"/>
                </a:solidFill>
              </a:rPr>
              <a:t>aromatica</a:t>
            </a:r>
            <a:r>
              <a:rPr lang="fr-FR" sz="1200" dirty="0">
                <a:solidFill>
                  <a:srgbClr val="008000"/>
                </a:solidFill>
              </a:rPr>
              <a:t> (L.) </a:t>
            </a:r>
            <a:r>
              <a:rPr lang="fr-FR" sz="1200" dirty="0" err="1" smtClean="0">
                <a:solidFill>
                  <a:srgbClr val="008000"/>
                </a:solidFill>
              </a:rPr>
              <a:t>Baill</a:t>
            </a:r>
            <a:r>
              <a:rPr lang="fr-FR" sz="1200" dirty="0" smtClean="0">
                <a:solidFill>
                  <a:srgbClr val="008000"/>
                </a:solidFill>
              </a:rPr>
              <a:t>., </a:t>
            </a:r>
            <a:r>
              <a:rPr lang="fr-FR" sz="1200" i="1" dirty="0" smtClean="0">
                <a:solidFill>
                  <a:srgbClr val="008000"/>
                </a:solidFill>
              </a:rPr>
              <a:t>Eugenia </a:t>
            </a:r>
            <a:r>
              <a:rPr lang="fr-FR" sz="1200" i="1" dirty="0" err="1">
                <a:solidFill>
                  <a:srgbClr val="008000"/>
                </a:solidFill>
              </a:rPr>
              <a:t>caryophyllata</a:t>
            </a:r>
            <a:r>
              <a:rPr lang="fr-FR" sz="1200" dirty="0">
                <a:solidFill>
                  <a:srgbClr val="008000"/>
                </a:solidFill>
              </a:rPr>
              <a:t> </a:t>
            </a:r>
            <a:r>
              <a:rPr lang="fr-FR" sz="1200" dirty="0" err="1" smtClean="0">
                <a:solidFill>
                  <a:srgbClr val="008000"/>
                </a:solidFill>
              </a:rPr>
              <a:t>Thunb</a:t>
            </a:r>
            <a:r>
              <a:rPr lang="fr-FR" sz="1200" dirty="0" smtClean="0">
                <a:solidFill>
                  <a:srgbClr val="008000"/>
                </a:solidFill>
              </a:rPr>
              <a:t>. </a:t>
            </a:r>
            <a:r>
              <a:rPr lang="fr-FR" sz="1200" i="1" dirty="0" smtClean="0">
                <a:solidFill>
                  <a:srgbClr val="008000"/>
                </a:solidFill>
              </a:rPr>
              <a:t>Eugenia </a:t>
            </a:r>
            <a:r>
              <a:rPr lang="fr-FR" sz="1200" i="1" dirty="0" err="1">
                <a:solidFill>
                  <a:srgbClr val="008000"/>
                </a:solidFill>
              </a:rPr>
              <a:t>caryophyllus</a:t>
            </a:r>
            <a:r>
              <a:rPr lang="fr-FR" sz="1200" dirty="0">
                <a:solidFill>
                  <a:srgbClr val="008000"/>
                </a:solidFill>
              </a:rPr>
              <a:t> (</a:t>
            </a:r>
            <a:r>
              <a:rPr lang="fr-FR" sz="1200" dirty="0" err="1">
                <a:solidFill>
                  <a:srgbClr val="008000"/>
                </a:solidFill>
              </a:rPr>
              <a:t>Spreng</a:t>
            </a:r>
            <a:r>
              <a:rPr lang="fr-FR" sz="1200" dirty="0">
                <a:solidFill>
                  <a:srgbClr val="008000"/>
                </a:solidFill>
              </a:rPr>
              <a:t>.) </a:t>
            </a:r>
            <a:r>
              <a:rPr lang="fr-FR" sz="1200" dirty="0" err="1">
                <a:solidFill>
                  <a:srgbClr val="008000"/>
                </a:solidFill>
              </a:rPr>
              <a:t>Bullock</a:t>
            </a:r>
            <a:r>
              <a:rPr lang="fr-FR" sz="1200" dirty="0">
                <a:solidFill>
                  <a:srgbClr val="008000"/>
                </a:solidFill>
              </a:rPr>
              <a:t> &amp; </a:t>
            </a:r>
            <a:r>
              <a:rPr lang="fr-FR" sz="1200" dirty="0" err="1" smtClean="0">
                <a:solidFill>
                  <a:srgbClr val="008000"/>
                </a:solidFill>
              </a:rPr>
              <a:t>S.G.Harrison</a:t>
            </a:r>
            <a:r>
              <a:rPr lang="fr-FR" sz="1200" dirty="0" smtClean="0">
                <a:solidFill>
                  <a:srgbClr val="008000"/>
                </a:solidFill>
              </a:rPr>
              <a:t>. Sources :  </a:t>
            </a:r>
            <a:r>
              <a:rPr lang="fr-FR" sz="1200" dirty="0">
                <a:solidFill>
                  <a:srgbClr val="008000"/>
                </a:solidFill>
                <a:hlinkClick r:id="rId34"/>
              </a:rPr>
              <a:t>https://</a:t>
            </a:r>
            <a:r>
              <a:rPr lang="fr-FR" sz="1200" dirty="0" smtClean="0">
                <a:solidFill>
                  <a:srgbClr val="008000"/>
                </a:solidFill>
                <a:hlinkClick r:id="rId34"/>
              </a:rPr>
              <a:t>fr.wikipedia.org/wiki/Giroflier</a:t>
            </a:r>
            <a:r>
              <a:rPr lang="fr-FR" sz="1200" dirty="0">
                <a:solidFill>
                  <a:srgbClr val="008000"/>
                </a:solidFill>
              </a:rPr>
              <a:t>, b) </a:t>
            </a:r>
            <a:r>
              <a:rPr lang="fr-FR" sz="1200" dirty="0">
                <a:solidFill>
                  <a:srgbClr val="008000"/>
                </a:solidFill>
                <a:hlinkClick r:id="rId35"/>
              </a:rPr>
              <a:t>https://</a:t>
            </a:r>
            <a:r>
              <a:rPr lang="fr-FR" sz="1200" dirty="0" smtClean="0">
                <a:solidFill>
                  <a:srgbClr val="008000"/>
                </a:solidFill>
                <a:hlinkClick r:id="rId35"/>
              </a:rPr>
              <a:t>en.wikipedia.org/wiki/Clove</a:t>
            </a:r>
            <a:r>
              <a:rPr lang="fr-FR" sz="1200" dirty="0" smtClean="0">
                <a:solidFill>
                  <a:srgbClr val="008000"/>
                </a:solidFill>
              </a:rPr>
              <a:t>  </a:t>
            </a:r>
          </a:p>
        </p:txBody>
      </p:sp>
      <p:sp>
        <p:nvSpPr>
          <p:cNvPr id="10" name="Rectangle 9"/>
          <p:cNvSpPr/>
          <p:nvPr/>
        </p:nvSpPr>
        <p:spPr>
          <a:xfrm>
            <a:off x="132677" y="521671"/>
            <a:ext cx="3289835" cy="369332"/>
          </a:xfrm>
          <a:prstGeom prst="rect">
            <a:avLst/>
          </a:prstGeom>
        </p:spPr>
        <p:txBody>
          <a:bodyPr wrap="square">
            <a:spAutoFit/>
          </a:bodyPr>
          <a:lstStyle/>
          <a:p>
            <a:r>
              <a:rPr lang="fr-FR" dirty="0">
                <a:solidFill>
                  <a:srgbClr val="008000"/>
                </a:solidFill>
              </a:rPr>
              <a:t>4. </a:t>
            </a:r>
            <a:r>
              <a:rPr lang="fr-FR" b="1" dirty="0">
                <a:solidFill>
                  <a:srgbClr val="008000"/>
                </a:solidFill>
              </a:rPr>
              <a:t>Essences aromatiques </a:t>
            </a:r>
            <a:r>
              <a:rPr lang="fr-FR" dirty="0" smtClean="0">
                <a:solidFill>
                  <a:srgbClr val="008000"/>
                </a:solidFill>
              </a:rPr>
              <a:t>(suite) : </a:t>
            </a:r>
            <a:endParaRPr lang="fr-FR" dirty="0">
              <a:solidFill>
                <a:srgbClr val="008000"/>
              </a:solidFill>
            </a:endParaRPr>
          </a:p>
        </p:txBody>
      </p:sp>
      <p:pic>
        <p:nvPicPr>
          <p:cNvPr id="12" name="Image 11"/>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4643490" y="5291300"/>
            <a:ext cx="1779888" cy="1529821"/>
          </a:xfrm>
          <a:prstGeom prst="rect">
            <a:avLst/>
          </a:prstGeom>
        </p:spPr>
      </p:pic>
      <p:pic>
        <p:nvPicPr>
          <p:cNvPr id="13" name="Image 12"/>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8969727" y="5020214"/>
            <a:ext cx="1295400" cy="1714500"/>
          </a:xfrm>
          <a:prstGeom prst="rect">
            <a:avLst/>
          </a:prstGeom>
        </p:spPr>
      </p:pic>
      <p:pic>
        <p:nvPicPr>
          <p:cNvPr id="14" name="Image 13"/>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7144511" y="5136444"/>
            <a:ext cx="1721556" cy="1721556"/>
          </a:xfrm>
          <a:prstGeom prst="rect">
            <a:avLst/>
          </a:prstGeom>
        </p:spPr>
      </p:pic>
      <p:pic>
        <p:nvPicPr>
          <p:cNvPr id="15" name="Image 14"/>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2294073" y="5229767"/>
            <a:ext cx="2250541" cy="1628232"/>
          </a:xfrm>
          <a:prstGeom prst="rect">
            <a:avLst/>
          </a:prstGeom>
        </p:spPr>
      </p:pic>
      <p:pic>
        <p:nvPicPr>
          <p:cNvPr id="16" name="Image 15"/>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7408932" y="159112"/>
            <a:ext cx="993221" cy="993221"/>
          </a:xfrm>
          <a:prstGeom prst="rect">
            <a:avLst/>
          </a:prstGeom>
        </p:spPr>
      </p:pic>
      <p:pic>
        <p:nvPicPr>
          <p:cNvPr id="18" name="Image 17"/>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0265127" y="4354147"/>
            <a:ext cx="1847850" cy="2466975"/>
          </a:xfrm>
          <a:prstGeom prst="rect">
            <a:avLst/>
          </a:prstGeom>
        </p:spPr>
      </p:pic>
      <p:pic>
        <p:nvPicPr>
          <p:cNvPr id="19" name="Image 18"/>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162311" y="5305332"/>
            <a:ext cx="2072890" cy="1552667"/>
          </a:xfrm>
          <a:prstGeom prst="rect">
            <a:avLst/>
          </a:prstGeom>
        </p:spPr>
      </p:pic>
      <p:sp>
        <p:nvSpPr>
          <p:cNvPr id="17" name="Rectangle 15"/>
          <p:cNvSpPr>
            <a:spLocks noChangeArrowheads="1"/>
          </p:cNvSpPr>
          <p:nvPr/>
        </p:nvSpPr>
        <p:spPr bwMode="auto">
          <a:xfrm>
            <a:off x="8516073" y="124578"/>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0" b="1">
                <a:solidFill>
                  <a:srgbClr val="008000"/>
                </a:solidFill>
              </a:rPr>
              <a:t>U</a:t>
            </a:r>
          </a:p>
        </p:txBody>
      </p:sp>
    </p:spTree>
    <p:extLst>
      <p:ext uri="{BB962C8B-B14F-4D97-AF65-F5344CB8AC3E}">
        <p14:creationId xmlns:p14="http://schemas.microsoft.com/office/powerpoint/2010/main" val="35717351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311970" y="205612"/>
            <a:ext cx="542365" cy="320675"/>
          </a:xfrm>
        </p:spPr>
        <p:txBody>
          <a:bodyPr/>
          <a:lstStyle/>
          <a:p>
            <a:fld id="{814B13E8-1059-4FEE-952E-0153852B3488}" type="slidenum">
              <a:rPr lang="fr-FR" smtClean="0"/>
              <a:t>97</a:t>
            </a:fld>
            <a:endParaRPr lang="fr-FR"/>
          </a:p>
        </p:txBody>
      </p:sp>
      <p:sp>
        <p:nvSpPr>
          <p:cNvPr id="4" name="ZoneTexte 3"/>
          <p:cNvSpPr txBox="1"/>
          <p:nvPr/>
        </p:nvSpPr>
        <p:spPr>
          <a:xfrm>
            <a:off x="3173891" y="179688"/>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6" name="Rectangle 5"/>
          <p:cNvSpPr/>
          <p:nvPr/>
        </p:nvSpPr>
        <p:spPr>
          <a:xfrm>
            <a:off x="171819" y="1097663"/>
            <a:ext cx="6829438" cy="369332"/>
          </a:xfrm>
          <a:prstGeom prst="rect">
            <a:avLst/>
          </a:prstGeom>
        </p:spPr>
        <p:txBody>
          <a:bodyPr wrap="square">
            <a:spAutoFit/>
          </a:bodyPr>
          <a:lstStyle/>
          <a:p>
            <a:r>
              <a:rPr lang="fr-FR" dirty="0" smtClean="0">
                <a:solidFill>
                  <a:srgbClr val="008000"/>
                </a:solidFill>
              </a:rPr>
              <a:t>4.5) </a:t>
            </a:r>
            <a:r>
              <a:rPr lang="fr-FR" b="1" dirty="0" smtClean="0">
                <a:solidFill>
                  <a:srgbClr val="008000"/>
                </a:solidFill>
              </a:rPr>
              <a:t>Quatre-épices </a:t>
            </a:r>
            <a:r>
              <a:rPr lang="fr-FR" dirty="0" smtClean="0">
                <a:solidFill>
                  <a:srgbClr val="008000"/>
                </a:solidFill>
              </a:rPr>
              <a:t>ou</a:t>
            </a:r>
            <a:r>
              <a:rPr lang="fr-FR" b="1" dirty="0" smtClean="0">
                <a:solidFill>
                  <a:srgbClr val="008000"/>
                </a:solidFill>
              </a:rPr>
              <a:t> Pimenta</a:t>
            </a:r>
            <a:r>
              <a:rPr lang="fr-FR" dirty="0" smtClean="0">
                <a:solidFill>
                  <a:srgbClr val="008000"/>
                </a:solidFill>
              </a:rPr>
              <a:t> (</a:t>
            </a:r>
            <a:r>
              <a:rPr lang="fr-FR" i="1" dirty="0" smtClean="0">
                <a:solidFill>
                  <a:srgbClr val="008000"/>
                </a:solidFill>
              </a:rPr>
              <a:t>Pimenta </a:t>
            </a:r>
            <a:r>
              <a:rPr lang="fr-FR" i="1" dirty="0" err="1" smtClean="0">
                <a:solidFill>
                  <a:srgbClr val="008000"/>
                </a:solidFill>
              </a:rPr>
              <a:t>dioica</a:t>
            </a:r>
            <a:r>
              <a:rPr lang="fr-FR" dirty="0" smtClean="0">
                <a:solidFill>
                  <a:srgbClr val="008000"/>
                </a:solidFill>
              </a:rPr>
              <a:t>) (</a:t>
            </a:r>
            <a:r>
              <a:rPr lang="fr-FR" i="1" dirty="0" err="1" smtClean="0">
                <a:solidFill>
                  <a:srgbClr val="008000"/>
                </a:solidFill>
              </a:rPr>
              <a:t>Myrtaceae</a:t>
            </a:r>
            <a:r>
              <a:rPr lang="fr-FR" dirty="0" smtClean="0">
                <a:solidFill>
                  <a:srgbClr val="008000"/>
                </a:solidFill>
              </a:rPr>
              <a:t>)</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7332" y="181284"/>
            <a:ext cx="2857500" cy="3810000"/>
          </a:xfrm>
          <a:prstGeom prst="rect">
            <a:avLst/>
          </a:prstGeom>
        </p:spPr>
      </p:pic>
      <p:sp>
        <p:nvSpPr>
          <p:cNvPr id="5" name="ZoneTexte 4"/>
          <p:cNvSpPr txBox="1"/>
          <p:nvPr/>
        </p:nvSpPr>
        <p:spPr>
          <a:xfrm>
            <a:off x="8907332" y="4003653"/>
            <a:ext cx="2760681" cy="276999"/>
          </a:xfrm>
          <a:prstGeom prst="rect">
            <a:avLst/>
          </a:prstGeom>
          <a:noFill/>
        </p:spPr>
        <p:txBody>
          <a:bodyPr wrap="square" rtlCol="0">
            <a:spAutoFit/>
          </a:bodyPr>
          <a:lstStyle/>
          <a:p>
            <a:pPr algn="ctr"/>
            <a:r>
              <a:rPr lang="fr-FR" sz="1200" dirty="0" smtClean="0">
                <a:solidFill>
                  <a:srgbClr val="008000"/>
                </a:solidFill>
              </a:rPr>
              <a:t>© Photo génération </a:t>
            </a:r>
            <a:r>
              <a:rPr lang="fr-FR" sz="1200" dirty="0" err="1" smtClean="0">
                <a:solidFill>
                  <a:srgbClr val="008000"/>
                </a:solidFill>
              </a:rPr>
              <a:t>masoala</a:t>
            </a:r>
            <a:r>
              <a:rPr lang="fr-FR" sz="1200" dirty="0" smtClean="0">
                <a:solidFill>
                  <a:srgbClr val="008000"/>
                </a:solidFill>
              </a:rPr>
              <a:t>.</a:t>
            </a:r>
            <a:endParaRPr lang="fr-FR" sz="1200" dirty="0">
              <a:solidFill>
                <a:srgbClr val="008000"/>
              </a:solidFill>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672" y="4399194"/>
            <a:ext cx="1847850" cy="2466975"/>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6909" y="4899777"/>
            <a:ext cx="2466975" cy="1847850"/>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6445" y="4280652"/>
            <a:ext cx="1847850" cy="2466975"/>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3436" y="4399194"/>
            <a:ext cx="1971675" cy="2314575"/>
          </a:xfrm>
          <a:prstGeom prst="rect">
            <a:avLst/>
          </a:prstGeom>
        </p:spPr>
      </p:pic>
      <p:pic>
        <p:nvPicPr>
          <p:cNvPr id="13" name="Imag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8653" y="4899777"/>
            <a:ext cx="2466975" cy="1847850"/>
          </a:xfrm>
          <a:prstGeom prst="rect">
            <a:avLst/>
          </a:prstGeom>
        </p:spPr>
      </p:pic>
      <p:pic>
        <p:nvPicPr>
          <p:cNvPr id="14" name="Imag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20014" y="181284"/>
            <a:ext cx="1468561" cy="1373611"/>
          </a:xfrm>
          <a:prstGeom prst="rect">
            <a:avLst/>
          </a:prstGeom>
        </p:spPr>
      </p:pic>
      <p:pic>
        <p:nvPicPr>
          <p:cNvPr id="15" name="Picture 16" descr="C:\Users\LISAN\Pictures\Plantes fourragères\logo invasive plants5_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16082" y="16004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37123" y="135560"/>
            <a:ext cx="498269" cy="522575"/>
          </a:xfrm>
          <a:prstGeom prst="rect">
            <a:avLst/>
          </a:prstGeom>
        </p:spPr>
      </p:pic>
      <p:sp>
        <p:nvSpPr>
          <p:cNvPr id="17" name="Rectangle 16"/>
          <p:cNvSpPr/>
          <p:nvPr/>
        </p:nvSpPr>
        <p:spPr>
          <a:xfrm>
            <a:off x="242226" y="671259"/>
            <a:ext cx="3289835" cy="369332"/>
          </a:xfrm>
          <a:prstGeom prst="rect">
            <a:avLst/>
          </a:prstGeom>
        </p:spPr>
        <p:txBody>
          <a:bodyPr wrap="square">
            <a:spAutoFit/>
          </a:bodyPr>
          <a:lstStyle/>
          <a:p>
            <a:r>
              <a:rPr lang="fr-FR" dirty="0">
                <a:solidFill>
                  <a:srgbClr val="008000"/>
                </a:solidFill>
              </a:rPr>
              <a:t>4. </a:t>
            </a:r>
            <a:r>
              <a:rPr lang="fr-FR" b="1" dirty="0">
                <a:solidFill>
                  <a:srgbClr val="008000"/>
                </a:solidFill>
              </a:rPr>
              <a:t>Essences aromatiques </a:t>
            </a:r>
            <a:r>
              <a:rPr lang="fr-FR" dirty="0" smtClean="0">
                <a:solidFill>
                  <a:srgbClr val="008000"/>
                </a:solidFill>
              </a:rPr>
              <a:t>(suite) : </a:t>
            </a:r>
            <a:endParaRPr lang="fr-FR" dirty="0">
              <a:solidFill>
                <a:srgbClr val="008000"/>
              </a:solidFill>
            </a:endParaRPr>
          </a:p>
        </p:txBody>
      </p:sp>
      <p:sp>
        <p:nvSpPr>
          <p:cNvPr id="10" name="ZoneTexte 9"/>
          <p:cNvSpPr txBox="1"/>
          <p:nvPr/>
        </p:nvSpPr>
        <p:spPr>
          <a:xfrm>
            <a:off x="213519" y="1464783"/>
            <a:ext cx="8495906" cy="3231654"/>
          </a:xfrm>
          <a:prstGeom prst="rect">
            <a:avLst/>
          </a:prstGeom>
          <a:noFill/>
        </p:spPr>
        <p:txBody>
          <a:bodyPr wrap="square" rtlCol="0">
            <a:spAutoFit/>
          </a:bodyPr>
          <a:lstStyle/>
          <a:p>
            <a:pPr algn="just"/>
            <a:r>
              <a:rPr lang="fr-FR" dirty="0">
                <a:solidFill>
                  <a:srgbClr val="008000"/>
                </a:solidFill>
              </a:rPr>
              <a:t>Le </a:t>
            </a:r>
            <a:r>
              <a:rPr lang="fr-FR" b="1" dirty="0">
                <a:solidFill>
                  <a:srgbClr val="008000"/>
                </a:solidFill>
              </a:rPr>
              <a:t>piment de la Jamaïque</a:t>
            </a:r>
            <a:r>
              <a:rPr lang="fr-FR" dirty="0">
                <a:solidFill>
                  <a:srgbClr val="008000"/>
                </a:solidFill>
              </a:rPr>
              <a:t>, </a:t>
            </a:r>
            <a:r>
              <a:rPr lang="fr-FR" b="1" dirty="0">
                <a:solidFill>
                  <a:srgbClr val="008000"/>
                </a:solidFill>
              </a:rPr>
              <a:t>poivre de la Jamaïque</a:t>
            </a:r>
            <a:r>
              <a:rPr lang="fr-FR" dirty="0">
                <a:solidFill>
                  <a:srgbClr val="008000"/>
                </a:solidFill>
              </a:rPr>
              <a:t> (</a:t>
            </a:r>
            <a:r>
              <a:rPr lang="fr-FR" i="1" dirty="0">
                <a:solidFill>
                  <a:srgbClr val="008000"/>
                </a:solidFill>
              </a:rPr>
              <a:t>Pimenta </a:t>
            </a:r>
            <a:r>
              <a:rPr lang="fr-FR" i="1" dirty="0" err="1">
                <a:solidFill>
                  <a:srgbClr val="008000"/>
                </a:solidFill>
              </a:rPr>
              <a:t>dioica</a:t>
            </a:r>
            <a:r>
              <a:rPr lang="fr-FR" dirty="0">
                <a:solidFill>
                  <a:srgbClr val="008000"/>
                </a:solidFill>
              </a:rPr>
              <a:t>) est un </a:t>
            </a:r>
            <a:r>
              <a:rPr lang="fr-FR" dirty="0" smtClean="0">
                <a:solidFill>
                  <a:srgbClr val="008000"/>
                </a:solidFill>
                <a:hlinkClick r:id="rId11" tooltip="Arbre"/>
              </a:rPr>
              <a:t>arbre</a:t>
            </a:r>
            <a:r>
              <a:rPr lang="fr-FR" dirty="0" smtClean="0">
                <a:solidFill>
                  <a:srgbClr val="008000"/>
                </a:solidFill>
              </a:rPr>
              <a:t>, </a:t>
            </a:r>
            <a:r>
              <a:rPr lang="fr-FR" dirty="0">
                <a:solidFill>
                  <a:srgbClr val="008000"/>
                </a:solidFill>
              </a:rPr>
              <a:t> d'environ 10 mètres de </a:t>
            </a:r>
            <a:r>
              <a:rPr lang="fr-FR" dirty="0" smtClean="0">
                <a:solidFill>
                  <a:srgbClr val="008000"/>
                </a:solidFill>
              </a:rPr>
              <a:t>haut (il </a:t>
            </a:r>
            <a:r>
              <a:rPr lang="fr-FR" dirty="0">
                <a:solidFill>
                  <a:srgbClr val="008000"/>
                </a:solidFill>
              </a:rPr>
              <a:t>peut atteindre 10-18 m (33-59 pi) de </a:t>
            </a:r>
            <a:r>
              <a:rPr lang="fr-FR" dirty="0" smtClean="0">
                <a:solidFill>
                  <a:srgbClr val="008000"/>
                </a:solidFill>
              </a:rPr>
              <a:t>hauteur), </a:t>
            </a:r>
            <a:r>
              <a:rPr lang="fr-FR" dirty="0">
                <a:solidFill>
                  <a:srgbClr val="008000"/>
                </a:solidFill>
              </a:rPr>
              <a:t>aux feuilles entières, opposées, persistantes, </a:t>
            </a:r>
            <a:r>
              <a:rPr lang="fr-FR" dirty="0" smtClean="0">
                <a:solidFill>
                  <a:srgbClr val="008000"/>
                </a:solidFill>
              </a:rPr>
              <a:t>oblongues-acuminées, dont </a:t>
            </a:r>
            <a:r>
              <a:rPr lang="fr-FR" dirty="0">
                <a:solidFill>
                  <a:srgbClr val="008000"/>
                </a:solidFill>
              </a:rPr>
              <a:t>les </a:t>
            </a:r>
            <a:r>
              <a:rPr lang="fr-FR" dirty="0">
                <a:solidFill>
                  <a:srgbClr val="008000"/>
                </a:solidFill>
                <a:hlinkClick r:id="rId12" tooltip="Fruit (botanique)"/>
              </a:rPr>
              <a:t>fruits</a:t>
            </a:r>
            <a:r>
              <a:rPr lang="fr-FR" dirty="0">
                <a:solidFill>
                  <a:srgbClr val="008000"/>
                </a:solidFill>
              </a:rPr>
              <a:t> sont à l'origine d'une </a:t>
            </a:r>
            <a:r>
              <a:rPr lang="fr-FR" dirty="0">
                <a:solidFill>
                  <a:srgbClr val="008000"/>
                </a:solidFill>
                <a:hlinkClick r:id="rId13" tooltip="Épice"/>
              </a:rPr>
              <a:t>épice</a:t>
            </a:r>
            <a:r>
              <a:rPr lang="fr-FR" dirty="0">
                <a:solidFill>
                  <a:srgbClr val="008000"/>
                </a:solidFill>
              </a:rPr>
              <a:t> appelée </a:t>
            </a:r>
            <a:r>
              <a:rPr lang="fr-FR" dirty="0">
                <a:solidFill>
                  <a:srgbClr val="008000"/>
                </a:solidFill>
                <a:hlinkClick r:id="rId14" tooltip="Quatre-épices"/>
              </a:rPr>
              <a:t>quatre-épices</a:t>
            </a:r>
            <a:r>
              <a:rPr lang="fr-FR" dirty="0" smtClean="0">
                <a:solidFill>
                  <a:srgbClr val="008000"/>
                </a:solidFill>
              </a:rPr>
              <a:t>. </a:t>
            </a:r>
            <a:r>
              <a:rPr lang="fr-FR" sz="1200" dirty="0" smtClean="0">
                <a:solidFill>
                  <a:srgbClr val="008000"/>
                </a:solidFill>
              </a:rPr>
              <a:t>Ses </a:t>
            </a:r>
            <a:r>
              <a:rPr lang="fr-FR" sz="1200" dirty="0">
                <a:solidFill>
                  <a:srgbClr val="008000"/>
                </a:solidFill>
              </a:rPr>
              <a:t>feuilles dégagent une forte odeur de </a:t>
            </a:r>
            <a:r>
              <a:rPr lang="fr-FR" sz="1200" dirty="0" smtClean="0">
                <a:solidFill>
                  <a:srgbClr val="008000"/>
                </a:solidFill>
                <a:hlinkClick r:id="rId15" tooltip="Clou de girofle"/>
              </a:rPr>
              <a:t>girofle</a:t>
            </a:r>
            <a:r>
              <a:rPr lang="fr-FR" sz="1200" dirty="0" smtClean="0">
                <a:solidFill>
                  <a:srgbClr val="008000"/>
                </a:solidFill>
              </a:rPr>
              <a:t>. Les </a:t>
            </a:r>
            <a:r>
              <a:rPr lang="fr-FR" sz="1200" dirty="0">
                <a:solidFill>
                  <a:srgbClr val="008000"/>
                </a:solidFill>
              </a:rPr>
              <a:t>fruits sont des </a:t>
            </a:r>
            <a:r>
              <a:rPr lang="fr-FR" sz="1200" dirty="0">
                <a:solidFill>
                  <a:srgbClr val="008000"/>
                </a:solidFill>
                <a:hlinkClick r:id="rId16" tooltip="Baie (botanique)"/>
              </a:rPr>
              <a:t>baies</a:t>
            </a:r>
            <a:r>
              <a:rPr lang="fr-FR" sz="1200" dirty="0">
                <a:solidFill>
                  <a:srgbClr val="008000"/>
                </a:solidFill>
              </a:rPr>
              <a:t> sphériques de petite taille (10 à 15 millimètres de diamètre) contenant deux graines, de couleur noire à </a:t>
            </a:r>
            <a:r>
              <a:rPr lang="fr-FR" sz="1200" dirty="0" smtClean="0">
                <a:solidFill>
                  <a:srgbClr val="008000"/>
                </a:solidFill>
              </a:rPr>
              <a:t>maturité. C'est </a:t>
            </a:r>
            <a:r>
              <a:rPr lang="fr-FR" sz="1200" dirty="0">
                <a:solidFill>
                  <a:srgbClr val="008000"/>
                </a:solidFill>
              </a:rPr>
              <a:t>une espèce </a:t>
            </a:r>
            <a:r>
              <a:rPr lang="fr-FR" sz="1200" dirty="0">
                <a:solidFill>
                  <a:srgbClr val="008000"/>
                </a:solidFill>
                <a:hlinkClick r:id="rId17" tooltip="Dioïque"/>
              </a:rPr>
              <a:t>dioïque</a:t>
            </a:r>
            <a:r>
              <a:rPr lang="fr-FR" sz="1200" dirty="0">
                <a:solidFill>
                  <a:srgbClr val="008000"/>
                </a:solidFill>
              </a:rPr>
              <a:t> (pieds mâles et femelles séparés</a:t>
            </a:r>
            <a:r>
              <a:rPr lang="fr-FR" sz="1200" dirty="0" smtClean="0">
                <a:solidFill>
                  <a:srgbClr val="008000"/>
                </a:solidFill>
              </a:rPr>
              <a:t>). Utilisations :</a:t>
            </a:r>
            <a:endParaRPr lang="fr-FR" sz="1200" dirty="0">
              <a:solidFill>
                <a:srgbClr val="008000"/>
              </a:solidFill>
            </a:endParaRPr>
          </a:p>
          <a:p>
            <a:pPr algn="just"/>
            <a:r>
              <a:rPr lang="fr-FR" sz="1200" dirty="0">
                <a:solidFill>
                  <a:srgbClr val="008000"/>
                </a:solidFill>
              </a:rPr>
              <a:t>Le </a:t>
            </a:r>
            <a:r>
              <a:rPr lang="fr-FR" sz="1200" dirty="0">
                <a:solidFill>
                  <a:srgbClr val="008000"/>
                </a:solidFill>
                <a:hlinkClick r:id="rId12" tooltip="Fruit (botanique)"/>
              </a:rPr>
              <a:t>fruit</a:t>
            </a:r>
            <a:r>
              <a:rPr lang="fr-FR" sz="1200" dirty="0">
                <a:solidFill>
                  <a:srgbClr val="008000"/>
                </a:solidFill>
              </a:rPr>
              <a:t> séché constitue le </a:t>
            </a:r>
            <a:r>
              <a:rPr lang="fr-FR" sz="1200" dirty="0">
                <a:solidFill>
                  <a:srgbClr val="008000"/>
                </a:solidFill>
                <a:hlinkClick r:id="rId14" tooltip="Quatre-épices"/>
              </a:rPr>
              <a:t>quatre-épices</a:t>
            </a:r>
            <a:r>
              <a:rPr lang="fr-FR" sz="1200" dirty="0">
                <a:solidFill>
                  <a:srgbClr val="008000"/>
                </a:solidFill>
              </a:rPr>
              <a:t>, ainsi nommé parce que cette épice développe plusieurs </a:t>
            </a:r>
            <a:r>
              <a:rPr lang="fr-FR" sz="1200" dirty="0">
                <a:solidFill>
                  <a:srgbClr val="008000"/>
                </a:solidFill>
                <a:hlinkClick r:id="rId18" tooltip="Arôme"/>
              </a:rPr>
              <a:t>arômes</a:t>
            </a:r>
            <a:r>
              <a:rPr lang="fr-FR" sz="1200" dirty="0">
                <a:solidFill>
                  <a:srgbClr val="008000"/>
                </a:solidFill>
              </a:rPr>
              <a:t> rappelant le </a:t>
            </a:r>
            <a:r>
              <a:rPr lang="fr-FR" sz="1200" dirty="0">
                <a:solidFill>
                  <a:srgbClr val="008000"/>
                </a:solidFill>
                <a:hlinkClick r:id="rId19" tooltip="Poivre coco (page inexistante)"/>
              </a:rPr>
              <a:t>poivre coco</a:t>
            </a:r>
            <a:r>
              <a:rPr lang="fr-FR" sz="1200" dirty="0">
                <a:solidFill>
                  <a:srgbClr val="008000"/>
                </a:solidFill>
              </a:rPr>
              <a:t>, le </a:t>
            </a:r>
            <a:r>
              <a:rPr lang="fr-FR" sz="1200" dirty="0">
                <a:solidFill>
                  <a:srgbClr val="008000"/>
                </a:solidFill>
                <a:hlinkClick r:id="rId15" tooltip="Clou de girofle"/>
              </a:rPr>
              <a:t>clou de girofle</a:t>
            </a:r>
            <a:r>
              <a:rPr lang="fr-FR" sz="1200" dirty="0">
                <a:solidFill>
                  <a:srgbClr val="008000"/>
                </a:solidFill>
              </a:rPr>
              <a:t>, la </a:t>
            </a:r>
            <a:r>
              <a:rPr lang="fr-FR" sz="1200" dirty="0">
                <a:solidFill>
                  <a:srgbClr val="008000"/>
                </a:solidFill>
                <a:hlinkClick r:id="rId20" tooltip="Cannelle (écorce)"/>
              </a:rPr>
              <a:t>cannelle</a:t>
            </a:r>
            <a:r>
              <a:rPr lang="fr-FR" sz="1200" dirty="0">
                <a:solidFill>
                  <a:srgbClr val="008000"/>
                </a:solidFill>
              </a:rPr>
              <a:t> et la </a:t>
            </a:r>
            <a:r>
              <a:rPr lang="fr-FR" sz="1200" dirty="0">
                <a:solidFill>
                  <a:srgbClr val="008000"/>
                </a:solidFill>
                <a:hlinkClick r:id="rId21" tooltip="Noix de muscade"/>
              </a:rPr>
              <a:t>noix de </a:t>
            </a:r>
            <a:r>
              <a:rPr lang="fr-FR" sz="1200" dirty="0" smtClean="0">
                <a:solidFill>
                  <a:srgbClr val="008000"/>
                </a:solidFill>
                <a:hlinkClick r:id="rId21" tooltip="Noix de muscade"/>
              </a:rPr>
              <a:t>muscade</a:t>
            </a:r>
            <a:r>
              <a:rPr lang="fr-FR" sz="1200" dirty="0" smtClean="0">
                <a:solidFill>
                  <a:srgbClr val="008000"/>
                </a:solidFill>
              </a:rPr>
              <a:t>. La</a:t>
            </a:r>
            <a:r>
              <a:rPr lang="fr-FR" sz="1200" dirty="0">
                <a:solidFill>
                  <a:srgbClr val="008000"/>
                </a:solidFill>
              </a:rPr>
              <a:t> </a:t>
            </a:r>
            <a:r>
              <a:rPr lang="fr-FR" sz="1200" dirty="0">
                <a:solidFill>
                  <a:srgbClr val="008000"/>
                </a:solidFill>
                <a:hlinkClick r:id="rId22" tooltip="Feuille"/>
              </a:rPr>
              <a:t>feuille</a:t>
            </a:r>
            <a:r>
              <a:rPr lang="fr-FR" sz="1200" dirty="0">
                <a:solidFill>
                  <a:srgbClr val="008000"/>
                </a:solidFill>
              </a:rPr>
              <a:t> s'emploie en </a:t>
            </a:r>
            <a:r>
              <a:rPr lang="fr-FR" sz="1200" dirty="0">
                <a:solidFill>
                  <a:srgbClr val="008000"/>
                </a:solidFill>
                <a:hlinkClick r:id="rId23" tooltip="Cuisine"/>
              </a:rPr>
              <a:t>cuisine</a:t>
            </a:r>
            <a:r>
              <a:rPr lang="fr-FR" sz="1200" dirty="0">
                <a:solidFill>
                  <a:srgbClr val="008000"/>
                </a:solidFill>
              </a:rPr>
              <a:t> comme </a:t>
            </a:r>
            <a:r>
              <a:rPr lang="fr-FR" sz="1200" dirty="0">
                <a:solidFill>
                  <a:srgbClr val="008000"/>
                </a:solidFill>
                <a:hlinkClick r:id="rId24" tooltip="Condiment"/>
              </a:rPr>
              <a:t>condiment</a:t>
            </a:r>
            <a:r>
              <a:rPr lang="fr-FR" sz="1200" dirty="0">
                <a:solidFill>
                  <a:srgbClr val="008000"/>
                </a:solidFill>
              </a:rPr>
              <a:t>, à l'instar de la feuille de </a:t>
            </a:r>
            <a:r>
              <a:rPr lang="fr-FR" sz="1200" dirty="0">
                <a:solidFill>
                  <a:srgbClr val="008000"/>
                </a:solidFill>
                <a:hlinkClick r:id="rId25" tooltip="Laurier sauce"/>
              </a:rPr>
              <a:t>laurier</a:t>
            </a:r>
            <a:r>
              <a:rPr lang="fr-FR" sz="1200" dirty="0">
                <a:solidFill>
                  <a:srgbClr val="008000"/>
                </a:solidFill>
              </a:rPr>
              <a:t>. Elle entre notamment dans la préparation de nombreuses recettes créoles comme celle du boudin créole, ou antillais, dont elles relèvent le </a:t>
            </a:r>
            <a:r>
              <a:rPr lang="fr-FR" sz="1200" dirty="0" smtClean="0">
                <a:solidFill>
                  <a:srgbClr val="008000"/>
                </a:solidFill>
              </a:rPr>
              <a:t>goût. Les </a:t>
            </a:r>
            <a:r>
              <a:rPr lang="fr-FR" sz="1200" dirty="0">
                <a:solidFill>
                  <a:srgbClr val="008000"/>
                </a:solidFill>
              </a:rPr>
              <a:t>vertus de la feuille sont connues depuis longtemps, elles sont utilisées dans une friction appelée </a:t>
            </a:r>
            <a:r>
              <a:rPr lang="fr-FR" sz="1200" i="1" dirty="0" err="1">
                <a:solidFill>
                  <a:srgbClr val="008000"/>
                </a:solidFill>
              </a:rPr>
              <a:t>bay</a:t>
            </a:r>
            <a:r>
              <a:rPr lang="fr-FR" sz="1200" i="1" dirty="0">
                <a:solidFill>
                  <a:srgbClr val="008000"/>
                </a:solidFill>
              </a:rPr>
              <a:t> rhum</a:t>
            </a:r>
            <a:r>
              <a:rPr lang="fr-FR" sz="1200" dirty="0">
                <a:solidFill>
                  <a:srgbClr val="008000"/>
                </a:solidFill>
              </a:rPr>
              <a:t> commercialisée aux Antilles, Guadeloupe, Martinique, Dominique et Sainte-Lucie, entre autres</a:t>
            </a:r>
            <a:r>
              <a:rPr lang="fr-FR" sz="1200" dirty="0" smtClean="0">
                <a:solidFill>
                  <a:srgbClr val="008000"/>
                </a:solidFill>
              </a:rPr>
              <a:t>.</a:t>
            </a:r>
          </a:p>
          <a:p>
            <a:pPr algn="just"/>
            <a:r>
              <a:rPr lang="fr-FR" sz="1200" dirty="0" smtClean="0">
                <a:solidFill>
                  <a:srgbClr val="008000"/>
                </a:solidFill>
              </a:rPr>
              <a:t>Il</a:t>
            </a:r>
            <a:r>
              <a:rPr lang="fr-FR" sz="1200" dirty="0">
                <a:solidFill>
                  <a:srgbClr val="008000"/>
                </a:solidFill>
              </a:rPr>
              <a:t> </a:t>
            </a:r>
            <a:r>
              <a:rPr lang="fr-FR" sz="1200" dirty="0" smtClean="0">
                <a:solidFill>
                  <a:srgbClr val="008000"/>
                </a:solidFill>
              </a:rPr>
              <a:t>peut fournir </a:t>
            </a:r>
            <a:r>
              <a:rPr lang="fr-FR" sz="1200" dirty="0">
                <a:solidFill>
                  <a:srgbClr val="008000"/>
                </a:solidFill>
              </a:rPr>
              <a:t>de </a:t>
            </a:r>
            <a:r>
              <a:rPr lang="fr-FR" sz="1200" dirty="0" smtClean="0">
                <a:solidFill>
                  <a:srgbClr val="008000"/>
                </a:solidFill>
              </a:rPr>
              <a:t>l'ombre aux caféiers. Il est souvent </a:t>
            </a:r>
            <a:r>
              <a:rPr lang="fr-FR" sz="1200" dirty="0"/>
              <a:t> </a:t>
            </a:r>
            <a:r>
              <a:rPr lang="fr-FR" sz="1200" dirty="0" smtClean="0">
                <a:solidFill>
                  <a:srgbClr val="008000"/>
                </a:solidFill>
              </a:rPr>
              <a:t>propagée </a:t>
            </a:r>
            <a:r>
              <a:rPr lang="fr-FR" sz="1200" dirty="0">
                <a:solidFill>
                  <a:srgbClr val="008000"/>
                </a:solidFill>
              </a:rPr>
              <a:t>par les </a:t>
            </a:r>
            <a:r>
              <a:rPr lang="fr-FR" sz="1200" dirty="0" smtClean="0">
                <a:solidFill>
                  <a:srgbClr val="008000"/>
                </a:solidFill>
              </a:rPr>
              <a:t>oiseaux. </a:t>
            </a:r>
            <a:r>
              <a:rPr lang="fr-FR" sz="1200" dirty="0" smtClean="0">
                <a:solidFill>
                  <a:srgbClr val="FF0000"/>
                </a:solidFill>
              </a:rPr>
              <a:t>Il est invasif.</a:t>
            </a:r>
            <a:endParaRPr lang="fr-FR" sz="1200" dirty="0">
              <a:solidFill>
                <a:srgbClr val="FF0000"/>
              </a:solidFill>
            </a:endParaRPr>
          </a:p>
          <a:p>
            <a:pPr algn="just"/>
            <a:r>
              <a:rPr lang="fr-FR" sz="1200" dirty="0">
                <a:solidFill>
                  <a:srgbClr val="008000"/>
                </a:solidFill>
              </a:rPr>
              <a:t>Sources : a) </a:t>
            </a:r>
            <a:r>
              <a:rPr lang="fr-FR" sz="1200" dirty="0">
                <a:solidFill>
                  <a:srgbClr val="008000"/>
                </a:solidFill>
                <a:hlinkClick r:id="rId26"/>
              </a:rPr>
              <a:t>https://</a:t>
            </a:r>
            <a:r>
              <a:rPr lang="fr-FR" sz="1200" dirty="0" smtClean="0">
                <a:solidFill>
                  <a:srgbClr val="008000"/>
                </a:solidFill>
                <a:hlinkClick r:id="rId26"/>
              </a:rPr>
              <a:t>fr.wikipedia.org/wiki/Piment_de_la_Jama%C3%AFque</a:t>
            </a:r>
            <a:r>
              <a:rPr lang="fr-FR" sz="1200" dirty="0" smtClean="0">
                <a:solidFill>
                  <a:srgbClr val="008000"/>
                </a:solidFill>
              </a:rPr>
              <a:t>, b</a:t>
            </a:r>
            <a:r>
              <a:rPr lang="fr-FR" sz="1200" dirty="0">
                <a:solidFill>
                  <a:srgbClr val="008000"/>
                </a:solidFill>
              </a:rPr>
              <a:t>) </a:t>
            </a:r>
            <a:r>
              <a:rPr lang="fr-FR" sz="1200" dirty="0">
                <a:solidFill>
                  <a:srgbClr val="008000"/>
                </a:solidFill>
                <a:hlinkClick r:id="rId27"/>
              </a:rPr>
              <a:t>https://</a:t>
            </a:r>
            <a:r>
              <a:rPr lang="fr-FR" sz="1200" dirty="0" smtClean="0">
                <a:solidFill>
                  <a:srgbClr val="008000"/>
                </a:solidFill>
                <a:hlinkClick r:id="rId27"/>
              </a:rPr>
              <a:t>en.wikipedia.org/wiki/Allspice</a:t>
            </a:r>
            <a:r>
              <a:rPr lang="fr-FR" sz="1200" dirty="0" smtClean="0">
                <a:solidFill>
                  <a:srgbClr val="008000"/>
                </a:solidFill>
              </a:rPr>
              <a:t> </a:t>
            </a:r>
          </a:p>
          <a:p>
            <a:pPr algn="just"/>
            <a:r>
              <a:rPr lang="fr-FR" sz="1200" dirty="0">
                <a:solidFill>
                  <a:srgbClr val="008000"/>
                </a:solidFill>
              </a:rPr>
              <a:t>c) </a:t>
            </a:r>
            <a:r>
              <a:rPr lang="fr-FR" sz="1200" dirty="0">
                <a:solidFill>
                  <a:srgbClr val="008000"/>
                </a:solidFill>
                <a:hlinkClick r:id="rId28"/>
              </a:rPr>
              <a:t>http://</a:t>
            </a:r>
            <a:r>
              <a:rPr lang="fr-FR" sz="1200" dirty="0" smtClean="0">
                <a:solidFill>
                  <a:srgbClr val="008000"/>
                </a:solidFill>
                <a:hlinkClick r:id="rId28"/>
              </a:rPr>
              <a:t>www.hear.org/Pier/pdf/pohreports/pimenta_dioica.pdf</a:t>
            </a:r>
            <a:r>
              <a:rPr lang="fr-FR" sz="1200" dirty="0" smtClean="0">
                <a:solidFill>
                  <a:srgbClr val="008000"/>
                </a:solidFill>
              </a:rPr>
              <a:t>,</a:t>
            </a:r>
          </a:p>
          <a:p>
            <a:pPr algn="just"/>
            <a:r>
              <a:rPr lang="fr-FR" sz="1200" dirty="0">
                <a:solidFill>
                  <a:srgbClr val="008000"/>
                </a:solidFill>
              </a:rPr>
              <a:t>d) </a:t>
            </a:r>
            <a:r>
              <a:rPr lang="fr-FR" sz="1200" dirty="0">
                <a:solidFill>
                  <a:srgbClr val="008000"/>
                </a:solidFill>
                <a:hlinkClick r:id="rId29"/>
              </a:rPr>
              <a:t>http://</a:t>
            </a:r>
            <a:r>
              <a:rPr lang="fr-FR" sz="1200" dirty="0" smtClean="0">
                <a:solidFill>
                  <a:srgbClr val="008000"/>
                </a:solidFill>
                <a:hlinkClick r:id="rId29"/>
              </a:rPr>
              <a:t>www.issg.org/database/species/ecology.asp?si=1796</a:t>
            </a:r>
            <a:r>
              <a:rPr lang="fr-FR" sz="1200" dirty="0" smtClean="0">
                <a:solidFill>
                  <a:srgbClr val="008000"/>
                </a:solidFill>
              </a:rPr>
              <a:t> </a:t>
            </a:r>
            <a:endParaRPr lang="fr-FR" sz="1200" dirty="0">
              <a:solidFill>
                <a:srgbClr val="008000"/>
              </a:solidFill>
            </a:endParaRPr>
          </a:p>
        </p:txBody>
      </p:sp>
      <p:sp>
        <p:nvSpPr>
          <p:cNvPr id="18" name="Rectangle 15"/>
          <p:cNvSpPr>
            <a:spLocks noChangeArrowheads="1"/>
          </p:cNvSpPr>
          <p:nvPr/>
        </p:nvSpPr>
        <p:spPr bwMode="auto">
          <a:xfrm>
            <a:off x="6307087" y="581664"/>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0" b="1">
                <a:solidFill>
                  <a:srgbClr val="008000"/>
                </a:solidFill>
              </a:rPr>
              <a:t>U</a:t>
            </a:r>
          </a:p>
        </p:txBody>
      </p:sp>
    </p:spTree>
    <p:extLst>
      <p:ext uri="{BB962C8B-B14F-4D97-AF65-F5344CB8AC3E}">
        <p14:creationId xmlns:p14="http://schemas.microsoft.com/office/powerpoint/2010/main" val="334438603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448234" y="158173"/>
            <a:ext cx="719529" cy="405752"/>
          </a:xfrm>
        </p:spPr>
        <p:txBody>
          <a:bodyPr/>
          <a:lstStyle/>
          <a:p>
            <a:fld id="{814B13E8-1059-4FEE-952E-0153852B3488}" type="slidenum">
              <a:rPr lang="fr-FR" smtClean="0"/>
              <a:t>98</a:t>
            </a:fld>
            <a:endParaRPr lang="fr-FR"/>
          </a:p>
        </p:txBody>
      </p:sp>
      <p:sp>
        <p:nvSpPr>
          <p:cNvPr id="4" name="ZoneTexte 3"/>
          <p:cNvSpPr txBox="1"/>
          <p:nvPr/>
        </p:nvSpPr>
        <p:spPr>
          <a:xfrm>
            <a:off x="3469637" y="194593"/>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
        <p:nvSpPr>
          <p:cNvPr id="6" name="Rectangle 5"/>
          <p:cNvSpPr/>
          <p:nvPr/>
        </p:nvSpPr>
        <p:spPr>
          <a:xfrm>
            <a:off x="186466" y="715257"/>
            <a:ext cx="8720866" cy="923330"/>
          </a:xfrm>
          <a:prstGeom prst="rect">
            <a:avLst/>
          </a:prstGeom>
        </p:spPr>
        <p:txBody>
          <a:bodyPr wrap="square">
            <a:spAutoFit/>
          </a:bodyPr>
          <a:lstStyle/>
          <a:p>
            <a:r>
              <a:rPr lang="fr-FR" dirty="0" smtClean="0">
                <a:solidFill>
                  <a:srgbClr val="008000"/>
                </a:solidFill>
              </a:rPr>
              <a:t>4. </a:t>
            </a:r>
            <a:r>
              <a:rPr lang="fr-FR" b="1" dirty="0" smtClean="0">
                <a:solidFill>
                  <a:srgbClr val="008000"/>
                </a:solidFill>
              </a:rPr>
              <a:t>Essences aromatiques </a:t>
            </a:r>
            <a:r>
              <a:rPr lang="fr-FR" dirty="0" smtClean="0">
                <a:solidFill>
                  <a:srgbClr val="008000"/>
                </a:solidFill>
              </a:rPr>
              <a:t>:</a:t>
            </a:r>
          </a:p>
          <a:p>
            <a:endParaRPr lang="fr-FR" u="sng" dirty="0" smtClean="0">
              <a:solidFill>
                <a:srgbClr val="008000"/>
              </a:solidFill>
            </a:endParaRPr>
          </a:p>
          <a:p>
            <a:r>
              <a:rPr lang="fr-FR" dirty="0" smtClean="0">
                <a:solidFill>
                  <a:srgbClr val="008000"/>
                </a:solidFill>
              </a:rPr>
              <a:t>4.6) </a:t>
            </a:r>
            <a:r>
              <a:rPr lang="fr-FR" b="1" dirty="0" err="1" smtClean="0">
                <a:solidFill>
                  <a:srgbClr val="008000"/>
                </a:solidFill>
              </a:rPr>
              <a:t>Voatsiperifery</a:t>
            </a:r>
            <a:r>
              <a:rPr lang="fr-FR" dirty="0" smtClean="0">
                <a:solidFill>
                  <a:srgbClr val="008000"/>
                </a:solidFill>
              </a:rPr>
              <a:t> ou Poivre sauvage de Madagascar (</a:t>
            </a:r>
            <a:r>
              <a:rPr lang="fr-FR" i="1" dirty="0" smtClean="0">
                <a:solidFill>
                  <a:srgbClr val="008000"/>
                </a:solidFill>
              </a:rPr>
              <a:t>Piper </a:t>
            </a:r>
            <a:r>
              <a:rPr lang="fr-FR" i="1" dirty="0" err="1" smtClean="0">
                <a:solidFill>
                  <a:srgbClr val="008000"/>
                </a:solidFill>
              </a:rPr>
              <a:t>borbonense</a:t>
            </a:r>
            <a:r>
              <a:rPr lang="fr-FR" dirty="0" smtClean="0">
                <a:solidFill>
                  <a:srgbClr val="008000"/>
                </a:solidFill>
              </a:rPr>
              <a:t>) (</a:t>
            </a:r>
            <a:r>
              <a:rPr lang="fr-FR" i="1" dirty="0" err="1" smtClean="0">
                <a:solidFill>
                  <a:srgbClr val="008000"/>
                </a:solidFill>
              </a:rPr>
              <a:t>Piperaceae</a:t>
            </a:r>
            <a:r>
              <a:rPr lang="fr-FR" dirty="0" smtClean="0">
                <a:solidFill>
                  <a:srgbClr val="008000"/>
                </a:solidFill>
              </a:rPr>
              <a:t>)</a:t>
            </a:r>
            <a:endParaRPr lang="fr-FR" dirty="0">
              <a:solidFill>
                <a:srgbClr val="00800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6" y="4589021"/>
            <a:ext cx="2857500" cy="2038350"/>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4654" y="2409825"/>
            <a:ext cx="2124075" cy="2124075"/>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2307" y="177629"/>
            <a:ext cx="1228725" cy="923925"/>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762" y="1789919"/>
            <a:ext cx="1981200" cy="1314450"/>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5472" y="186322"/>
            <a:ext cx="1838325" cy="990600"/>
          </a:xfrm>
          <a:prstGeom prst="rect">
            <a:avLst/>
          </a:prstGeom>
        </p:spPr>
      </p:pic>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07787" y="132023"/>
            <a:ext cx="1181100" cy="1771650"/>
          </a:xfrm>
          <a:prstGeom prst="rect">
            <a:avLst/>
          </a:prstGeom>
        </p:spPr>
      </p:pic>
      <p:pic>
        <p:nvPicPr>
          <p:cNvPr id="13" name="Imag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45450" y="5497376"/>
            <a:ext cx="1162050" cy="1162050"/>
          </a:xfrm>
          <a:prstGeom prst="rect">
            <a:avLst/>
          </a:prstGeom>
        </p:spPr>
      </p:pic>
      <p:pic>
        <p:nvPicPr>
          <p:cNvPr id="14" name="Imag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87037" y="5275126"/>
            <a:ext cx="1841500" cy="1384300"/>
          </a:xfrm>
          <a:prstGeom prst="rect">
            <a:avLst/>
          </a:prstGeom>
        </p:spPr>
      </p:pic>
      <p:sp>
        <p:nvSpPr>
          <p:cNvPr id="15" name="ZoneTexte 14"/>
          <p:cNvSpPr txBox="1"/>
          <p:nvPr/>
        </p:nvSpPr>
        <p:spPr>
          <a:xfrm>
            <a:off x="2517289" y="1638587"/>
            <a:ext cx="7157365" cy="3323987"/>
          </a:xfrm>
          <a:prstGeom prst="rect">
            <a:avLst/>
          </a:prstGeom>
          <a:noFill/>
        </p:spPr>
        <p:txBody>
          <a:bodyPr wrap="square" rtlCol="0">
            <a:spAutoFit/>
          </a:bodyPr>
          <a:lstStyle/>
          <a:p>
            <a:pPr algn="just"/>
            <a:r>
              <a:rPr lang="fr-FR" b="1" i="1" dirty="0">
                <a:solidFill>
                  <a:srgbClr val="008000"/>
                </a:solidFill>
              </a:rPr>
              <a:t>Piper </a:t>
            </a:r>
            <a:r>
              <a:rPr lang="fr-FR" b="1" i="1" dirty="0" err="1">
                <a:solidFill>
                  <a:srgbClr val="008000"/>
                </a:solidFill>
              </a:rPr>
              <a:t>borbonense</a:t>
            </a:r>
            <a:r>
              <a:rPr lang="fr-FR" dirty="0">
                <a:solidFill>
                  <a:srgbClr val="008000"/>
                </a:solidFill>
              </a:rPr>
              <a:t> est une espèce de plante du genre </a:t>
            </a:r>
            <a:r>
              <a:rPr lang="fr-FR" i="1" dirty="0">
                <a:solidFill>
                  <a:srgbClr val="008000"/>
                </a:solidFill>
                <a:hlinkClick r:id="rId10" tooltip="Piper (genre)"/>
              </a:rPr>
              <a:t>Piper</a:t>
            </a:r>
            <a:r>
              <a:rPr lang="fr-FR" dirty="0">
                <a:solidFill>
                  <a:srgbClr val="008000"/>
                </a:solidFill>
              </a:rPr>
              <a:t>. Originaire de </a:t>
            </a:r>
            <a:r>
              <a:rPr lang="fr-FR" dirty="0">
                <a:solidFill>
                  <a:srgbClr val="008000"/>
                </a:solidFill>
                <a:hlinkClick r:id="rId11" tooltip="Madagascar"/>
              </a:rPr>
              <a:t>Madagascar</a:t>
            </a:r>
            <a:r>
              <a:rPr lang="fr-FR" dirty="0">
                <a:solidFill>
                  <a:srgbClr val="008000"/>
                </a:solidFill>
              </a:rPr>
              <a:t>, ses baies sauvages sont utilisées comme épice : il est connu sous le nom de </a:t>
            </a:r>
            <a:r>
              <a:rPr lang="fr-FR" b="1" dirty="0">
                <a:solidFill>
                  <a:srgbClr val="008000"/>
                </a:solidFill>
              </a:rPr>
              <a:t>poivre </a:t>
            </a:r>
            <a:r>
              <a:rPr lang="fr-FR" b="1" dirty="0" err="1">
                <a:solidFill>
                  <a:srgbClr val="008000"/>
                </a:solidFill>
              </a:rPr>
              <a:t>Voatsiperifery</a:t>
            </a:r>
            <a:r>
              <a:rPr lang="fr-FR" dirty="0" smtClean="0">
                <a:solidFill>
                  <a:srgbClr val="008000"/>
                </a:solidFill>
              </a:rPr>
              <a:t>.</a:t>
            </a:r>
            <a:r>
              <a:rPr lang="fr-FR" sz="1200" dirty="0" smtClean="0">
                <a:solidFill>
                  <a:srgbClr val="008000"/>
                </a:solidFill>
              </a:rPr>
              <a:t> Le </a:t>
            </a:r>
            <a:r>
              <a:rPr lang="fr-FR" sz="1200" dirty="0" err="1">
                <a:solidFill>
                  <a:srgbClr val="008000"/>
                </a:solidFill>
              </a:rPr>
              <a:t>voatsi</a:t>
            </a:r>
            <a:r>
              <a:rPr lang="fr-FR" sz="1200" dirty="0">
                <a:solidFill>
                  <a:srgbClr val="008000"/>
                </a:solidFill>
              </a:rPr>
              <a:t> </a:t>
            </a:r>
            <a:r>
              <a:rPr lang="fr-FR" sz="1200" dirty="0" err="1">
                <a:solidFill>
                  <a:srgbClr val="008000"/>
                </a:solidFill>
              </a:rPr>
              <a:t>perifery</a:t>
            </a:r>
            <a:r>
              <a:rPr lang="fr-FR" sz="1200" dirty="0">
                <a:solidFill>
                  <a:srgbClr val="008000"/>
                </a:solidFill>
              </a:rPr>
              <a:t> – aussi appelé « poivre sauvage » – est également le fruit d’</a:t>
            </a:r>
            <a:r>
              <a:rPr lang="fr-FR" sz="1200" b="1" dirty="0">
                <a:solidFill>
                  <a:srgbClr val="008000"/>
                </a:solidFill>
              </a:rPr>
              <a:t>une liane de la famille des piper</a:t>
            </a:r>
            <a:r>
              <a:rPr lang="fr-FR" sz="1200" dirty="0">
                <a:solidFill>
                  <a:srgbClr val="008000"/>
                </a:solidFill>
              </a:rPr>
              <a:t>. Cette liane, qui peut atteindre jusqu'à 20 mètres de hauteur, pousse de manière sauvage dans les </a:t>
            </a:r>
            <a:r>
              <a:rPr lang="fr-FR" sz="1200" dirty="0" smtClean="0">
                <a:solidFill>
                  <a:srgbClr val="008000"/>
                </a:solidFill>
              </a:rPr>
              <a:t>forêts </a:t>
            </a:r>
            <a:r>
              <a:rPr lang="fr-FR" sz="1200" dirty="0">
                <a:solidFill>
                  <a:srgbClr val="008000"/>
                </a:solidFill>
              </a:rPr>
              <a:t>tropicales de Madagascar. C’est donc un vrai poivre à queue comme le </a:t>
            </a:r>
            <a:r>
              <a:rPr lang="fr-FR" sz="1200" i="1" dirty="0" smtClean="0">
                <a:solidFill>
                  <a:srgbClr val="008000"/>
                </a:solidFill>
              </a:rPr>
              <a:t>Piper </a:t>
            </a:r>
            <a:r>
              <a:rPr lang="fr-FR" sz="1200" i="1" dirty="0" err="1">
                <a:solidFill>
                  <a:srgbClr val="008000"/>
                </a:solidFill>
              </a:rPr>
              <a:t>cubeba</a:t>
            </a:r>
            <a:r>
              <a:rPr lang="fr-FR" sz="1200" i="1" dirty="0">
                <a:solidFill>
                  <a:srgbClr val="008000"/>
                </a:solidFill>
              </a:rPr>
              <a:t> </a:t>
            </a:r>
            <a:r>
              <a:rPr lang="fr-FR" sz="1200" dirty="0">
                <a:solidFill>
                  <a:srgbClr val="008000"/>
                </a:solidFill>
              </a:rPr>
              <a:t>mais ses fruits sont nettement plus petits. Il est récolté à la main par les fermiers malgaches.</a:t>
            </a:r>
          </a:p>
          <a:p>
            <a:pPr algn="just"/>
            <a:r>
              <a:rPr lang="fr-FR" sz="1200" dirty="0">
                <a:solidFill>
                  <a:srgbClr val="008000"/>
                </a:solidFill>
              </a:rPr>
              <a:t>Ce poivre révélé il y a quelques années seulement fait son bonhomme de chemin dans le monde de la restauration et chez les gastronomes. Il séduit les </a:t>
            </a:r>
            <a:r>
              <a:rPr lang="fr-FR" sz="1200" i="1" dirty="0" err="1">
                <a:solidFill>
                  <a:srgbClr val="008000"/>
                </a:solidFill>
              </a:rPr>
              <a:t>piperomanes</a:t>
            </a:r>
            <a:r>
              <a:rPr lang="fr-FR" sz="1200" dirty="0">
                <a:solidFill>
                  <a:srgbClr val="008000"/>
                </a:solidFill>
              </a:rPr>
              <a:t> par sa fraîcheur, son piquant et sa belle touche citronnée</a:t>
            </a:r>
            <a:r>
              <a:rPr lang="fr-FR" sz="1200" dirty="0" smtClean="0">
                <a:solidFill>
                  <a:srgbClr val="008000"/>
                </a:solidFill>
              </a:rPr>
              <a:t>.</a:t>
            </a:r>
          </a:p>
          <a:p>
            <a:pPr algn="just"/>
            <a:r>
              <a:rPr lang="fr-FR" sz="1200" dirty="0" smtClean="0">
                <a:solidFill>
                  <a:srgbClr val="FF0000"/>
                </a:solidFill>
              </a:rPr>
              <a:t>Il est en voie de disparition, à cause de techniques destructrices locales : </a:t>
            </a:r>
            <a:r>
              <a:rPr lang="fr-FR" sz="1200" dirty="0">
                <a:solidFill>
                  <a:srgbClr val="FF0000"/>
                </a:solidFill>
              </a:rPr>
              <a:t>) au lieu de récolter à l’aide d’une longue </a:t>
            </a:r>
            <a:r>
              <a:rPr lang="fr-FR" sz="1200" dirty="0" smtClean="0">
                <a:solidFill>
                  <a:srgbClr val="FF0000"/>
                </a:solidFill>
              </a:rPr>
              <a:t>échelle, arrachage de la liane … par paresse et avidité financière, parce que a) ce poivre se vend cher), b) parce que il faut le récolter jusqu’à 20 m de haut.</a:t>
            </a:r>
          </a:p>
          <a:p>
            <a:pPr algn="just"/>
            <a:r>
              <a:rPr lang="fr-FR" sz="1200" dirty="0">
                <a:solidFill>
                  <a:srgbClr val="008000"/>
                </a:solidFill>
              </a:rPr>
              <a:t>Sources : a) </a:t>
            </a:r>
            <a:r>
              <a:rPr lang="fr-FR" sz="1200" dirty="0">
                <a:solidFill>
                  <a:srgbClr val="008000"/>
                </a:solidFill>
                <a:hlinkClick r:id="rId12"/>
              </a:rPr>
              <a:t>https://</a:t>
            </a:r>
            <a:r>
              <a:rPr lang="fr-FR" sz="1200" dirty="0" smtClean="0">
                <a:solidFill>
                  <a:srgbClr val="008000"/>
                </a:solidFill>
                <a:hlinkClick r:id="rId12"/>
              </a:rPr>
              <a:t>fr.wikipedia.org/wiki/Piper_borbonense</a:t>
            </a:r>
            <a:r>
              <a:rPr lang="fr-FR" sz="1200" dirty="0" smtClean="0">
                <a:solidFill>
                  <a:srgbClr val="008000"/>
                </a:solidFill>
              </a:rPr>
              <a:t> , b</a:t>
            </a:r>
            <a:r>
              <a:rPr lang="fr-FR" sz="1200" dirty="0">
                <a:solidFill>
                  <a:srgbClr val="008000"/>
                </a:solidFill>
              </a:rPr>
              <a:t>) </a:t>
            </a:r>
            <a:r>
              <a:rPr lang="fr-FR" sz="1200" dirty="0">
                <a:solidFill>
                  <a:srgbClr val="008000"/>
                </a:solidFill>
                <a:hlinkClick r:id="rId13"/>
              </a:rPr>
              <a:t>http://</a:t>
            </a:r>
            <a:r>
              <a:rPr lang="fr-FR" sz="1200" dirty="0" smtClean="0">
                <a:solidFill>
                  <a:srgbClr val="008000"/>
                </a:solidFill>
                <a:hlinkClick r:id="rId13"/>
              </a:rPr>
              <a:t>www.academiedespoivres.com/index.php?option=com_content&amp;view=article&amp;id=101&amp;Itemid=105&amp;lang=en</a:t>
            </a:r>
            <a:r>
              <a:rPr lang="fr-FR" sz="1200" dirty="0" smtClean="0">
                <a:solidFill>
                  <a:srgbClr val="008000"/>
                </a:solidFill>
              </a:rPr>
              <a:t> </a:t>
            </a:r>
            <a:endParaRPr lang="fr-FR" dirty="0">
              <a:solidFill>
                <a:srgbClr val="008000"/>
              </a:solidFill>
            </a:endParaRPr>
          </a:p>
        </p:txBody>
      </p:sp>
      <p:sp>
        <p:nvSpPr>
          <p:cNvPr id="16" name="Rectangle 15"/>
          <p:cNvSpPr>
            <a:spLocks noChangeArrowheads="1"/>
          </p:cNvSpPr>
          <p:nvPr/>
        </p:nvSpPr>
        <p:spPr bwMode="auto">
          <a:xfrm>
            <a:off x="6779567" y="563925"/>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0" b="1">
                <a:solidFill>
                  <a:srgbClr val="008000"/>
                </a:solidFill>
              </a:rPr>
              <a:t>U</a:t>
            </a:r>
          </a:p>
        </p:txBody>
      </p:sp>
    </p:spTree>
    <p:extLst>
      <p:ext uri="{BB962C8B-B14F-4D97-AF65-F5344CB8AC3E}">
        <p14:creationId xmlns:p14="http://schemas.microsoft.com/office/powerpoint/2010/main" val="21043681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14B13E8-1059-4FEE-952E-0153852B3488}" type="slidenum">
              <a:rPr lang="fr-FR" smtClean="0"/>
              <a:t>99</a:t>
            </a:fld>
            <a:endParaRPr lang="fr-FR"/>
          </a:p>
        </p:txBody>
      </p:sp>
      <p:sp>
        <p:nvSpPr>
          <p:cNvPr id="3" name="ZoneTexte 2"/>
          <p:cNvSpPr txBox="1"/>
          <p:nvPr/>
        </p:nvSpPr>
        <p:spPr>
          <a:xfrm>
            <a:off x="398352" y="2653094"/>
            <a:ext cx="11497901" cy="646331"/>
          </a:xfrm>
          <a:prstGeom prst="rect">
            <a:avLst/>
          </a:prstGeom>
          <a:noFill/>
        </p:spPr>
        <p:txBody>
          <a:bodyPr wrap="square" rtlCol="0">
            <a:spAutoFit/>
          </a:bodyPr>
          <a:lstStyle/>
          <a:p>
            <a:pPr algn="ctr"/>
            <a:r>
              <a:rPr lang="fr-FR" sz="3600" b="1" dirty="0">
                <a:solidFill>
                  <a:srgbClr val="008000"/>
                </a:solidFill>
              </a:rPr>
              <a:t>5</a:t>
            </a:r>
            <a:r>
              <a:rPr lang="fr-FR" sz="3600" b="1" dirty="0" smtClean="0">
                <a:solidFill>
                  <a:srgbClr val="008000"/>
                </a:solidFill>
              </a:rPr>
              <a:t>. Espèces des milieux chauds, humides et salins</a:t>
            </a:r>
            <a:endParaRPr lang="fr-FR" sz="3600" b="1" dirty="0">
              <a:solidFill>
                <a:srgbClr val="008000"/>
              </a:solidFill>
            </a:endParaRPr>
          </a:p>
        </p:txBody>
      </p:sp>
      <p:sp>
        <p:nvSpPr>
          <p:cNvPr id="4" name="ZoneTexte 3"/>
          <p:cNvSpPr txBox="1"/>
          <p:nvPr/>
        </p:nvSpPr>
        <p:spPr>
          <a:xfrm>
            <a:off x="4398943" y="181284"/>
            <a:ext cx="3384376"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forêt littorale jardinée</a:t>
            </a:r>
            <a:endParaRPr lang="fr-FR" b="1" dirty="0">
              <a:solidFill>
                <a:srgbClr val="008000"/>
              </a:solidFill>
            </a:endParaRPr>
          </a:p>
        </p:txBody>
      </p:sp>
    </p:spTree>
    <p:extLst>
      <p:ext uri="{BB962C8B-B14F-4D97-AF65-F5344CB8AC3E}">
        <p14:creationId xmlns:p14="http://schemas.microsoft.com/office/powerpoint/2010/main" val="611460328"/>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3279</TotalTime>
  <Words>28696</Words>
  <Application>Microsoft Office PowerPoint</Application>
  <PresentationFormat>Grand écran</PresentationFormat>
  <Paragraphs>7736</Paragraphs>
  <Slides>177</Slides>
  <Notes>9</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177</vt:i4>
      </vt:variant>
    </vt:vector>
  </HeadingPairs>
  <TitlesOfParts>
    <vt:vector size="190" baseType="lpstr">
      <vt:lpstr>MS PGothic</vt:lpstr>
      <vt:lpstr>Arial</vt:lpstr>
      <vt:lpstr>Arial Narrow</vt:lpstr>
      <vt:lpstr>Calibri</vt:lpstr>
      <vt:lpstr>Calibri Light</vt:lpstr>
      <vt:lpstr>Gill Sans MT</vt:lpstr>
      <vt:lpstr>GillSans</vt:lpstr>
      <vt:lpstr>MetaPlusMedium-Caps</vt:lpstr>
      <vt:lpstr>Symbol</vt:lpstr>
      <vt:lpstr>Times New Roman</vt:lpstr>
      <vt:lpstr>Verdana</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Benjamin LISAN</dc:creator>
  <cp:lastModifiedBy>Benjamin LISAN</cp:lastModifiedBy>
  <cp:revision>737</cp:revision>
  <cp:lastPrinted>2015-09-13T21:48:57Z</cp:lastPrinted>
  <dcterms:created xsi:type="dcterms:W3CDTF">2015-02-25T06:00:19Z</dcterms:created>
  <dcterms:modified xsi:type="dcterms:W3CDTF">2015-09-21T16:08:05Z</dcterms:modified>
</cp:coreProperties>
</file>