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6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FA0DA-0360-4E19-A900-5B9FAB62C7E6}" type="datetimeFigureOut">
              <a:rPr lang="fr-FR" smtClean="0"/>
              <a:t>23/01/2016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273A5-EC46-4057-AAC2-6ACFAA526491}" type="slidenum">
              <a:rPr lang="fr-FR" smtClean="0"/>
              <a:t>‹N°›</a:t>
            </a:fld>
            <a:endParaRPr lang="fr-FR"/>
          </a:p>
        </p:txBody>
      </p:sp>
    </p:spTree>
    <p:extLst>
      <p:ext uri="{BB962C8B-B14F-4D97-AF65-F5344CB8AC3E}">
        <p14:creationId xmlns:p14="http://schemas.microsoft.com/office/powerpoint/2010/main" val="2434128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38C7F2A-5E03-4F64-A775-DD5A48A93568}" type="datetime1">
              <a:rPr lang="fr-FR" smtClean="0"/>
              <a:t>23/01/2016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3974392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E82C964-FED4-4707-82ED-24CEDA4C1D0B}" type="datetime1">
              <a:rPr lang="fr-FR" smtClean="0"/>
              <a:t>23/01/2016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374124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947A5C-9C90-407B-B180-353FF36DBE77}" type="datetime1">
              <a:rPr lang="fr-FR" smtClean="0"/>
              <a:t>23/01/2016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228579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D942391-D9DA-4853-B0FE-AFF800CA5957}" type="datetime1">
              <a:rPr lang="fr-FR" smtClean="0"/>
              <a:t>23/01/2016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1922984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55809A17-FB53-498B-ACB5-6DF07AF6F9ED}" type="datetime1">
              <a:rPr lang="fr-FR" smtClean="0"/>
              <a:t>23/01/2016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3480441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D0EE5D0-4929-4080-80FB-341A34662CEE}" type="datetime1">
              <a:rPr lang="fr-FR" smtClean="0"/>
              <a:t>23/01/2016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19692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FA03C88-ACFE-4C44-98D9-FADF73BDEBA6}" type="datetime1">
              <a:rPr lang="fr-FR" smtClean="0"/>
              <a:t>23/01/2016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60923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E178910-3FF0-4386-A844-ECDF3B5D2B61}" type="datetime1">
              <a:rPr lang="fr-FR" smtClean="0"/>
              <a:t>23/01/2016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3725650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60AF74D-26F5-49BE-92BD-D0EB9ED9A7F2}" type="datetime1">
              <a:rPr lang="fr-FR" smtClean="0"/>
              <a:t>23/01/2016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2025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1CCC706-138B-4F15-AF40-E2FC596FF4F8}" type="datetime1">
              <a:rPr lang="fr-FR" smtClean="0"/>
              <a:t>23/01/2016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3113936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991D96B6-FAE7-4F7A-BB50-DED3211650B6}" type="datetime1">
              <a:rPr lang="fr-FR" smtClean="0"/>
              <a:t>23/01/2016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62BD8B3-37B5-4A2C-982D-E34A44D7AC0D}" type="slidenum">
              <a:rPr lang="fr-FR" smtClean="0"/>
              <a:t>‹N°›</a:t>
            </a:fld>
            <a:endParaRPr lang="fr-FR"/>
          </a:p>
        </p:txBody>
      </p:sp>
    </p:spTree>
    <p:extLst>
      <p:ext uri="{BB962C8B-B14F-4D97-AF65-F5344CB8AC3E}">
        <p14:creationId xmlns:p14="http://schemas.microsoft.com/office/powerpoint/2010/main" val="3897920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15DCF0-BF1D-48A2-A077-D4F9B4F4AFBA}" type="datetime1">
              <a:rPr lang="fr-FR" smtClean="0"/>
              <a:t>23/01/2016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BD8B3-37B5-4A2C-982D-E34A44D7AC0D}" type="slidenum">
              <a:rPr lang="fr-FR" smtClean="0"/>
              <a:t>‹N°›</a:t>
            </a:fld>
            <a:endParaRPr lang="fr-FR"/>
          </a:p>
        </p:txBody>
      </p:sp>
    </p:spTree>
    <p:extLst>
      <p:ext uri="{BB962C8B-B14F-4D97-AF65-F5344CB8AC3E}">
        <p14:creationId xmlns:p14="http://schemas.microsoft.com/office/powerpoint/2010/main" val="1247625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infoslumiere.blogspot.fr/2010/12/jardin-potager-comment-le-creer-et.html" TargetMode="External"/><Relationship Id="rId2" Type="http://schemas.openxmlformats.org/officeDocument/2006/relationships/hyperlink" Target="http://www.environmentafrica.org/2011/01/green-schools-%E2%80%93-water-wells-nutrition-gardens/" TargetMode="External"/><Relationship Id="rId1" Type="http://schemas.openxmlformats.org/officeDocument/2006/relationships/slideLayout" Target="../slideLayouts/slideLayout1.xml"/><Relationship Id="rId6" Type="http://schemas.openxmlformats.org/officeDocument/2006/relationships/hyperlink" Target="http://blogs.worldwatch.org/nourishingtheplanet/tag/veggielution-community-farm/"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www.runetwork.org/" TargetMode="External"/><Relationship Id="rId2" Type="http://schemas.openxmlformats.org/officeDocument/2006/relationships/image" Target="../media/image48.jpg"/><Relationship Id="rId1" Type="http://schemas.openxmlformats.org/officeDocument/2006/relationships/slideLayout" Target="../slideLayouts/slideLayout7.xml"/><Relationship Id="rId4" Type="http://schemas.openxmlformats.org/officeDocument/2006/relationships/image" Target="../media/image49.jpg"/></Relationships>
</file>

<file path=ppt/slides/_rels/slide1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2.xml.rels><?xml version="1.0" encoding="UTF-8" standalone="yes"?>
<Relationships xmlns="http://schemas.openxmlformats.org/package/2006/relationships"><Relationship Id="rId3" Type="http://schemas.openxmlformats.org/officeDocument/2006/relationships/hyperlink" Target="http://www.un-regard-une-vie.org/"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hyperlink" Target="http://www.u-r-u-v.asso-web.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hyperlink" Target="http://www.agriculture-biodiversite-oi.org/fr/Media/Images/Actu-S-informer/Embocagement"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10.jpg"/><Relationship Id="rId12" Type="http://schemas.openxmlformats.org/officeDocument/2006/relationships/hyperlink" Target="http://www.planetere.org/bulletin/2008/Vol3no2-hiver2008.htm" TargetMode="External"/><Relationship Id="rId2" Type="http://schemas.openxmlformats.org/officeDocument/2006/relationships/hyperlink" Target="http://quasar-info.com/uvpa/index.php?page=presentation" TargetMode="External"/><Relationship Id="rId1" Type="http://schemas.openxmlformats.org/officeDocument/2006/relationships/slideLayout" Target="../slideLayouts/slideLayout7.xml"/><Relationship Id="rId6" Type="http://schemas.openxmlformats.org/officeDocument/2006/relationships/hyperlink" Target="http://www.rencontresafricaines.org/alpha.htm" TargetMode="External"/><Relationship Id="rId11" Type="http://schemas.openxmlformats.org/officeDocument/2006/relationships/image" Target="../media/image14.jpg"/><Relationship Id="rId5" Type="http://schemas.openxmlformats.org/officeDocument/2006/relationships/image" Target="../media/image9.jpg"/><Relationship Id="rId10" Type="http://schemas.openxmlformats.org/officeDocument/2006/relationships/image" Target="../media/image13.jpg"/><Relationship Id="rId4" Type="http://schemas.openxmlformats.org/officeDocument/2006/relationships/hyperlink" Target="http://daharicomores.org/les-comores/les-comoriens/" TargetMode="Externa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6.jpg"/><Relationship Id="rId7" Type="http://schemas.openxmlformats.org/officeDocument/2006/relationships/hyperlink" Target="http://burkina-afrique.com/jardins_scolaires.html" TargetMode="External"/><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hyperlink" Target="http://fondationsemafo.org/cause-view/projet-jardins-scolaires/" TargetMode="External"/><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hyperlink" Target="http://www.generation-masoala.or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g"/><Relationship Id="rId3" Type="http://schemas.openxmlformats.org/officeDocument/2006/relationships/image" Target="../media/image24.jpg"/><Relationship Id="rId7" Type="http://schemas.openxmlformats.org/officeDocument/2006/relationships/image" Target="../media/image28.jpg"/><Relationship Id="rId12" Type="http://schemas.openxmlformats.org/officeDocument/2006/relationships/image" Target="../media/image33.jpg"/><Relationship Id="rId2" Type="http://schemas.openxmlformats.org/officeDocument/2006/relationships/image" Target="../media/image23.jpg"/><Relationship Id="rId1" Type="http://schemas.openxmlformats.org/officeDocument/2006/relationships/slideLayout" Target="../slideLayouts/slideLayout7.xml"/><Relationship Id="rId6" Type="http://schemas.openxmlformats.org/officeDocument/2006/relationships/image" Target="../media/image27.jpg"/><Relationship Id="rId11" Type="http://schemas.openxmlformats.org/officeDocument/2006/relationships/image" Target="../media/image32.jp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 Id="rId14" Type="http://schemas.openxmlformats.org/officeDocument/2006/relationships/image" Target="../media/image35.jpg"/></Relationships>
</file>

<file path=ppt/slides/_rels/slide8.xml.rels><?xml version="1.0" encoding="UTF-8" standalone="yes"?>
<Relationships xmlns="http://schemas.openxmlformats.org/package/2006/relationships"><Relationship Id="rId8" Type="http://schemas.openxmlformats.org/officeDocument/2006/relationships/hyperlink" Target="http://lesjujusencamion.over-blog.com/archive/2013-06/" TargetMode="External"/><Relationship Id="rId3" Type="http://schemas.openxmlformats.org/officeDocument/2006/relationships/image" Target="../media/image37.jpg"/><Relationship Id="rId7" Type="http://schemas.openxmlformats.org/officeDocument/2006/relationships/hyperlink" Target="http://mission-humanitaire-femmes.org/Nos%20partenaires.html" TargetMode="External"/><Relationship Id="rId2" Type="http://schemas.openxmlformats.org/officeDocument/2006/relationships/hyperlink" Target="http://peres-blancs.cef.fr/jardin_tropical.htm" TargetMode="External"/><Relationship Id="rId1" Type="http://schemas.openxmlformats.org/officeDocument/2006/relationships/slideLayout" Target="../slideLayouts/slideLayout7.xml"/><Relationship Id="rId6" Type="http://schemas.openxmlformats.org/officeDocument/2006/relationships/image" Target="../media/image40.jpg"/><Relationship Id="rId5" Type="http://schemas.openxmlformats.org/officeDocument/2006/relationships/image" Target="../media/image39.jpg"/><Relationship Id="rId10" Type="http://schemas.openxmlformats.org/officeDocument/2006/relationships/hyperlink" Target="http://decouvertesolidarite.free.fr/retour2012" TargetMode="External"/><Relationship Id="rId4" Type="http://schemas.openxmlformats.org/officeDocument/2006/relationships/image" Target="../media/image38.jpg"/><Relationship Id="rId9" Type="http://schemas.openxmlformats.org/officeDocument/2006/relationships/image" Target="../media/image41.jpg"/></Relationships>
</file>

<file path=ppt/slides/_rels/slide9.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hyperlink" Target="http://wca2014.org/agroforestry-can-be-a-long-term-solution-to-closing-africas-food-gap/" TargetMode="External"/><Relationship Id="rId7" Type="http://schemas.openxmlformats.org/officeDocument/2006/relationships/image" Target="../media/image45.jpg"/><Relationship Id="rId2" Type="http://schemas.openxmlformats.org/officeDocument/2006/relationships/image" Target="../media/image42.jpg"/><Relationship Id="rId1" Type="http://schemas.openxmlformats.org/officeDocument/2006/relationships/slideLayout" Target="../slideLayouts/slideLayout7.xml"/><Relationship Id="rId6" Type="http://schemas.openxmlformats.org/officeDocument/2006/relationships/image" Target="../media/image44.jpg"/><Relationship Id="rId11" Type="http://schemas.openxmlformats.org/officeDocument/2006/relationships/hyperlink" Target="http://www.burkinafaso-cotedazur.org/mission-markoye-2010" TargetMode="External"/><Relationship Id="rId5" Type="http://schemas.openxmlformats.org/officeDocument/2006/relationships/image" Target="../media/image43.jpg"/><Relationship Id="rId10" Type="http://schemas.openxmlformats.org/officeDocument/2006/relationships/image" Target="../media/image47.jpg"/><Relationship Id="rId4" Type="http://schemas.openxmlformats.org/officeDocument/2006/relationships/hyperlink" Target="http://wca2014.org/2014/01/#.VTCRC_msVqU" TargetMode="External"/><Relationship Id="rId9" Type="http://schemas.openxmlformats.org/officeDocument/2006/relationships/hyperlink" Target="https://slowfoodmaroc.wordpress.com/1000-jardins-potagers-en-afriq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8791" y="201891"/>
            <a:ext cx="11572537" cy="1824084"/>
          </a:xfrm>
          <a:prstGeom prst="rect">
            <a:avLst/>
          </a:prstGeom>
          <a:noFill/>
          <a:ln>
            <a:solidFill>
              <a:srgbClr val="008000"/>
            </a:solidFill>
          </a:ln>
        </p:spPr>
        <p:txBody>
          <a:bodyPr wrap="square" lIns="91440" tIns="45720" rIns="91440" bIns="45720">
            <a:spAutoFit/>
          </a:bodyPr>
          <a:lstStyle/>
          <a:p>
            <a:pPr algn="ctr"/>
            <a:r>
              <a:rPr lang="fr-FR" sz="5400" b="1" cap="none" spc="0" dirty="0" smtClean="0">
                <a:ln w="13462">
                  <a:solidFill>
                    <a:schemeClr val="bg1"/>
                  </a:solidFill>
                  <a:prstDash val="solid"/>
                </a:ln>
                <a:solidFill>
                  <a:srgbClr val="008000"/>
                </a:solidFill>
                <a:effectLst>
                  <a:outerShdw dist="38100" dir="2700000" algn="bl" rotWithShape="0">
                    <a:schemeClr val="accent5"/>
                  </a:outerShdw>
                </a:effectLst>
              </a:rPr>
              <a:t>Présentation Projet de jardins potagers tropicaux communautaire et familiaux</a:t>
            </a:r>
            <a:endParaRPr lang="fr-FR" sz="5400" b="1" cap="none" spc="0" dirty="0">
              <a:ln w="13462">
                <a:solidFill>
                  <a:schemeClr val="bg1"/>
                </a:solidFill>
                <a:prstDash val="solid"/>
              </a:ln>
              <a:solidFill>
                <a:srgbClr val="008000"/>
              </a:solidFill>
              <a:effectLst>
                <a:outerShdw dist="38100" dir="2700000" algn="bl" rotWithShape="0">
                  <a:schemeClr val="accent5"/>
                </a:outerShdw>
              </a:effectLst>
            </a:endParaRPr>
          </a:p>
        </p:txBody>
      </p:sp>
      <p:sp>
        <p:nvSpPr>
          <p:cNvPr id="5" name="ZoneTexte 4"/>
          <p:cNvSpPr txBox="1"/>
          <p:nvPr/>
        </p:nvSpPr>
        <p:spPr>
          <a:xfrm>
            <a:off x="692524" y="2243146"/>
            <a:ext cx="10932458" cy="1077218"/>
          </a:xfrm>
          <a:prstGeom prst="rect">
            <a:avLst/>
          </a:prstGeom>
          <a:noFill/>
        </p:spPr>
        <p:txBody>
          <a:bodyPr wrap="square" rtlCol="0">
            <a:spAutoFit/>
          </a:bodyPr>
          <a:lstStyle/>
          <a:p>
            <a:pPr algn="ctr"/>
            <a:r>
              <a:rPr lang="fr-FR" sz="3200" b="1" i="1" dirty="0" smtClean="0">
                <a:solidFill>
                  <a:srgbClr val="008000"/>
                </a:solidFill>
              </a:rPr>
              <a:t>Région de </a:t>
            </a:r>
            <a:r>
              <a:rPr lang="fr-FR" sz="3200" b="1" i="1" dirty="0" err="1" smtClean="0">
                <a:solidFill>
                  <a:srgbClr val="008000"/>
                </a:solidFill>
              </a:rPr>
              <a:t>Brickaville</a:t>
            </a:r>
            <a:r>
              <a:rPr lang="fr-FR" sz="3200" b="1" i="1" dirty="0" smtClean="0">
                <a:solidFill>
                  <a:srgbClr val="008000"/>
                </a:solidFill>
              </a:rPr>
              <a:t> et de </a:t>
            </a:r>
            <a:r>
              <a:rPr lang="fr-FR" sz="3200" b="1" i="1" dirty="0">
                <a:solidFill>
                  <a:srgbClr val="008000"/>
                </a:solidFill>
              </a:rPr>
              <a:t>Toamasina</a:t>
            </a:r>
            <a:r>
              <a:rPr lang="fr-FR" sz="3200" b="1" i="1" dirty="0" smtClean="0">
                <a:solidFill>
                  <a:srgbClr val="008000"/>
                </a:solidFill>
              </a:rPr>
              <a:t>, côte Est de Madagascar</a:t>
            </a:r>
            <a:r>
              <a:rPr lang="fr-FR" sz="3200" b="1" dirty="0" smtClean="0">
                <a:solidFill>
                  <a:srgbClr val="008000"/>
                </a:solidFill>
              </a:rPr>
              <a:t>.</a:t>
            </a:r>
          </a:p>
          <a:p>
            <a:pPr algn="ctr"/>
            <a:r>
              <a:rPr lang="fr-FR" sz="3200" b="1" u="sng" dirty="0" smtClean="0">
                <a:solidFill>
                  <a:srgbClr val="003300"/>
                </a:solidFill>
              </a:rPr>
              <a:t>Présentation courte</a:t>
            </a:r>
            <a:endParaRPr lang="fr-FR" sz="3200" b="1" u="sng" dirty="0">
              <a:solidFill>
                <a:srgbClr val="003300"/>
              </a:solidFill>
            </a:endParaRPr>
          </a:p>
        </p:txBody>
      </p:sp>
      <p:sp>
        <p:nvSpPr>
          <p:cNvPr id="7" name="ZoneTexte 5"/>
          <p:cNvSpPr txBox="1">
            <a:spLocks noChangeArrowheads="1"/>
          </p:cNvSpPr>
          <p:nvPr/>
        </p:nvSpPr>
        <p:spPr bwMode="auto">
          <a:xfrm>
            <a:off x="3877768" y="6197310"/>
            <a:ext cx="5014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fr-FR" altLang="fr-FR" sz="1400" dirty="0">
                <a:solidFill>
                  <a:srgbClr val="008000"/>
                </a:solidFill>
              </a:rPr>
              <a:t>Projet présenté par Benjamin </a:t>
            </a:r>
            <a:r>
              <a:rPr lang="fr-FR" altLang="fr-FR" sz="1400" dirty="0" smtClean="0">
                <a:solidFill>
                  <a:srgbClr val="008000"/>
                </a:solidFill>
              </a:rPr>
              <a:t>LISAN,</a:t>
            </a:r>
            <a:endParaRPr lang="fr-FR" altLang="fr-FR" sz="1400" dirty="0">
              <a:solidFill>
                <a:srgbClr val="008000"/>
              </a:solidFill>
            </a:endParaRPr>
          </a:p>
          <a:p>
            <a:pPr algn="ctr">
              <a:spcBef>
                <a:spcPct val="0"/>
              </a:spcBef>
              <a:buNone/>
            </a:pPr>
            <a:r>
              <a:rPr lang="fr-FR" altLang="fr-FR" sz="1400" dirty="0" smtClean="0">
                <a:solidFill>
                  <a:srgbClr val="0000CC"/>
                </a:solidFill>
              </a:rPr>
              <a:t>Créé le 30/12/2015, </a:t>
            </a:r>
            <a:r>
              <a:rPr lang="fr-FR" altLang="fr-FR" sz="1400" dirty="0">
                <a:solidFill>
                  <a:srgbClr val="0000CC"/>
                </a:solidFill>
              </a:rPr>
              <a:t>Version </a:t>
            </a:r>
            <a:r>
              <a:rPr lang="fr-FR" altLang="fr-FR" sz="1400" dirty="0" smtClean="0">
                <a:solidFill>
                  <a:srgbClr val="0000CC"/>
                </a:solidFill>
              </a:rPr>
              <a:t>V1.1. Mise à jour le 30/12/2015.</a:t>
            </a:r>
            <a:endParaRPr lang="fr-FR" altLang="fr-FR" sz="1400" dirty="0">
              <a:solidFill>
                <a:srgbClr val="008000"/>
              </a:solidFill>
            </a:endParaRPr>
          </a:p>
        </p:txBody>
      </p:sp>
      <p:sp>
        <p:nvSpPr>
          <p:cNvPr id="8" name="ZoneTexte 7"/>
          <p:cNvSpPr txBox="1"/>
          <p:nvPr/>
        </p:nvSpPr>
        <p:spPr>
          <a:xfrm>
            <a:off x="7810052" y="5154147"/>
            <a:ext cx="4171276" cy="646331"/>
          </a:xfrm>
          <a:prstGeom prst="rect">
            <a:avLst/>
          </a:prstGeom>
          <a:noFill/>
        </p:spPr>
        <p:txBody>
          <a:bodyPr wrap="square" rtlCol="0">
            <a:spAutoFit/>
          </a:bodyPr>
          <a:lstStyle/>
          <a:p>
            <a:pPr algn="ctr"/>
            <a:r>
              <a:rPr lang="fr-FR" sz="1200" dirty="0" smtClean="0">
                <a:solidFill>
                  <a:srgbClr val="008000"/>
                </a:solidFill>
              </a:rPr>
              <a:t>Source image : </a:t>
            </a:r>
            <a:r>
              <a:rPr lang="fr-FR" sz="1200" dirty="0" smtClean="0">
                <a:solidFill>
                  <a:srgbClr val="008000"/>
                </a:solidFill>
                <a:hlinkClick r:id="rId2"/>
              </a:rPr>
              <a:t>http://www.environmentafrica.org/2011/01/green-schools-%E2%80%93-water-wells-nutrition-gardens/</a:t>
            </a:r>
            <a:r>
              <a:rPr lang="fr-FR" sz="1200" dirty="0" smtClean="0">
                <a:solidFill>
                  <a:srgbClr val="008000"/>
                </a:solidFill>
              </a:rPr>
              <a:t> </a:t>
            </a:r>
            <a:endParaRPr lang="fr-FR" sz="1200" dirty="0">
              <a:solidFill>
                <a:srgbClr val="008000"/>
              </a:solidFill>
            </a:endParaRPr>
          </a:p>
        </p:txBody>
      </p:sp>
      <p:sp>
        <p:nvSpPr>
          <p:cNvPr id="9" name="ZoneTexte 10"/>
          <p:cNvSpPr txBox="1">
            <a:spLocks noChangeArrowheads="1"/>
          </p:cNvSpPr>
          <p:nvPr/>
        </p:nvSpPr>
        <p:spPr bwMode="auto">
          <a:xfrm>
            <a:off x="0" y="6043345"/>
            <a:ext cx="3455450" cy="646331"/>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dirty="0">
                <a:solidFill>
                  <a:srgbClr val="C00000"/>
                </a:solidFill>
              </a:rPr>
              <a:t>Document </a:t>
            </a:r>
            <a:r>
              <a:rPr lang="fr-FR" altLang="fr-FR" sz="1800" b="1" dirty="0" smtClean="0">
                <a:solidFill>
                  <a:srgbClr val="C00000"/>
                </a:solidFill>
              </a:rPr>
              <a:t>technique pour jardin potager en climat tropical humide.</a:t>
            </a:r>
            <a:endParaRPr lang="fr-FR" altLang="fr-FR" sz="1800" b="1" dirty="0">
              <a:solidFill>
                <a:srgbClr val="C00000"/>
              </a:solidFill>
            </a:endParaRP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195" y="2951472"/>
            <a:ext cx="1924050" cy="2266950"/>
          </a:xfrm>
          <a:prstGeom prst="rect">
            <a:avLst/>
          </a:prstGeom>
        </p:spPr>
      </p:pic>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880" y="3228910"/>
            <a:ext cx="2546873" cy="1910155"/>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453" y="3280876"/>
            <a:ext cx="2466975" cy="1847850"/>
          </a:xfrm>
          <a:prstGeom prst="rect">
            <a:avLst/>
          </a:prstGeom>
        </p:spPr>
      </p:pic>
      <p:sp>
        <p:nvSpPr>
          <p:cNvPr id="13" name="ZoneTexte 12"/>
          <p:cNvSpPr txBox="1"/>
          <p:nvPr/>
        </p:nvSpPr>
        <p:spPr>
          <a:xfrm>
            <a:off x="4362099" y="5128726"/>
            <a:ext cx="3259567" cy="662537"/>
          </a:xfrm>
          <a:prstGeom prst="rect">
            <a:avLst/>
          </a:prstGeom>
          <a:noFill/>
        </p:spPr>
        <p:txBody>
          <a:bodyPr wrap="square" rtlCol="0">
            <a:spAutoFit/>
          </a:bodyPr>
          <a:lstStyle/>
          <a:p>
            <a:pPr algn="ctr"/>
            <a:r>
              <a:rPr lang="fr-FR" sz="1200" dirty="0" smtClean="0">
                <a:solidFill>
                  <a:srgbClr val="008000"/>
                </a:solidFill>
              </a:rPr>
              <a:t>Source image : </a:t>
            </a:r>
            <a:r>
              <a:rPr lang="fr-FR" sz="1200" dirty="0" smtClean="0">
                <a:solidFill>
                  <a:srgbClr val="008000"/>
                </a:solidFill>
                <a:hlinkClick r:id="rId6"/>
              </a:rPr>
              <a:t>http://blogs.worldwatch.org/nourishingtheplanet/tag/veggielution-community-farm/</a:t>
            </a:r>
            <a:r>
              <a:rPr lang="fr-FR" sz="1200" dirty="0" smtClean="0">
                <a:solidFill>
                  <a:srgbClr val="008000"/>
                </a:solidFill>
              </a:rPr>
              <a:t> </a:t>
            </a:r>
            <a:endParaRPr lang="fr-FR" sz="1200" dirty="0">
              <a:solidFill>
                <a:srgbClr val="008000"/>
              </a:solidFill>
            </a:endParaRPr>
          </a:p>
        </p:txBody>
      </p:sp>
      <p:sp>
        <p:nvSpPr>
          <p:cNvPr id="14" name="ZoneTexte 13"/>
          <p:cNvSpPr txBox="1"/>
          <p:nvPr/>
        </p:nvSpPr>
        <p:spPr>
          <a:xfrm>
            <a:off x="-185932" y="5179843"/>
            <a:ext cx="4171276" cy="646331"/>
          </a:xfrm>
          <a:prstGeom prst="rect">
            <a:avLst/>
          </a:prstGeom>
          <a:noFill/>
        </p:spPr>
        <p:txBody>
          <a:bodyPr wrap="square" rtlCol="0">
            <a:spAutoFit/>
          </a:bodyPr>
          <a:lstStyle/>
          <a:p>
            <a:pPr algn="ctr"/>
            <a:r>
              <a:rPr lang="fr-FR" sz="1200" dirty="0" smtClean="0">
                <a:solidFill>
                  <a:srgbClr val="008000"/>
                </a:solidFill>
              </a:rPr>
              <a:t>Source image : Améliorer la nutrition grâce aux jardins potagers, FAO, </a:t>
            </a:r>
            <a:r>
              <a:rPr lang="fr-FR" sz="1200" dirty="0" smtClean="0">
                <a:solidFill>
                  <a:srgbClr val="008000"/>
                </a:solidFill>
                <a:hlinkClick r:id="rId7"/>
              </a:rPr>
              <a:t>http://infoslumiere.blogspot.fr/2010/12/jardin-potager-comment-le-creer-et.html</a:t>
            </a:r>
            <a:r>
              <a:rPr lang="fr-FR" sz="1200" dirty="0" smtClean="0">
                <a:solidFill>
                  <a:srgbClr val="008000"/>
                </a:solidFill>
              </a:rPr>
              <a:t> </a:t>
            </a:r>
            <a:endParaRPr lang="fr-FR" sz="1200" dirty="0">
              <a:solidFill>
                <a:srgbClr val="008000"/>
              </a:solidFill>
            </a:endParaRPr>
          </a:p>
        </p:txBody>
      </p:sp>
      <p:sp>
        <p:nvSpPr>
          <p:cNvPr id="16" name="Espace réservé du numéro de diapositive 15"/>
          <p:cNvSpPr>
            <a:spLocks noGrp="1"/>
          </p:cNvSpPr>
          <p:nvPr>
            <p:ph type="sldNum" sz="quarter" idx="12"/>
          </p:nvPr>
        </p:nvSpPr>
        <p:spPr>
          <a:xfrm>
            <a:off x="10802246" y="6197310"/>
            <a:ext cx="1058732" cy="365125"/>
          </a:xfrm>
        </p:spPr>
        <p:txBody>
          <a:bodyPr/>
          <a:lstStyle/>
          <a:p>
            <a:fld id="{A62BD8B3-37B5-4A2C-982D-E34A44D7AC0D}" type="slidenum">
              <a:rPr lang="fr-FR" smtClean="0"/>
              <a:t>1</a:t>
            </a:fld>
            <a:endParaRPr lang="fr-FR"/>
          </a:p>
        </p:txBody>
      </p:sp>
    </p:spTree>
    <p:extLst>
      <p:ext uri="{BB962C8B-B14F-4D97-AF65-F5344CB8AC3E}">
        <p14:creationId xmlns:p14="http://schemas.microsoft.com/office/powerpoint/2010/main" val="2296664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906938" y="118632"/>
            <a:ext cx="2743200" cy="365125"/>
          </a:xfrm>
        </p:spPr>
        <p:txBody>
          <a:bodyPr/>
          <a:lstStyle/>
          <a:p>
            <a:fld id="{A62BD8B3-37B5-4A2C-982D-E34A44D7AC0D}" type="slidenum">
              <a:rPr lang="fr-FR" smtClean="0"/>
              <a:t>10</a:t>
            </a:fld>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021817208"/>
              </p:ext>
            </p:extLst>
          </p:nvPr>
        </p:nvGraphicFramePr>
        <p:xfrm>
          <a:off x="204395" y="1225771"/>
          <a:ext cx="8216153" cy="4680177"/>
        </p:xfrm>
        <a:graphic>
          <a:graphicData uri="http://schemas.openxmlformats.org/drawingml/2006/table">
            <a:tbl>
              <a:tblPr>
                <a:tableStyleId>{5C22544A-7EE6-4342-B048-85BDC9FD1C3A}</a:tableStyleId>
              </a:tblPr>
              <a:tblGrid>
                <a:gridCol w="1929429">
                  <a:extLst>
                    <a:ext uri="{9D8B030D-6E8A-4147-A177-3AD203B41FA5}">
                      <a16:colId xmlns:a16="http://schemas.microsoft.com/office/drawing/2014/main" val="20000"/>
                    </a:ext>
                  </a:extLst>
                </a:gridCol>
                <a:gridCol w="3129139">
                  <a:extLst>
                    <a:ext uri="{9D8B030D-6E8A-4147-A177-3AD203B41FA5}">
                      <a16:colId xmlns:a16="http://schemas.microsoft.com/office/drawing/2014/main" val="20001"/>
                    </a:ext>
                  </a:extLst>
                </a:gridCol>
                <a:gridCol w="3157585">
                  <a:extLst>
                    <a:ext uri="{9D8B030D-6E8A-4147-A177-3AD203B41FA5}">
                      <a16:colId xmlns:a16="http://schemas.microsoft.com/office/drawing/2014/main" val="20002"/>
                    </a:ext>
                  </a:extLst>
                </a:gridCol>
              </a:tblGrid>
              <a:tr h="353339">
                <a:tc>
                  <a:txBody>
                    <a:bodyPr/>
                    <a:lstStyle/>
                    <a:p>
                      <a:pPr marL="40005" eaLnBrk="0" fontAlgn="base" hangingPunct="0">
                        <a:lnSpc>
                          <a:spcPct val="100000"/>
                        </a:lnSpc>
                        <a:spcAft>
                          <a:spcPts val="45"/>
                        </a:spcAft>
                      </a:pPr>
                      <a:r>
                        <a:rPr lang="fr-FR" sz="1700" b="1" dirty="0">
                          <a:solidFill>
                            <a:srgbClr val="008000"/>
                          </a:solidFill>
                          <a:effectLst/>
                        </a:rPr>
                        <a:t>Points essentiels</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830" eaLnBrk="0" fontAlgn="base" hangingPunct="0">
                        <a:lnSpc>
                          <a:spcPct val="100000"/>
                        </a:lnSpc>
                        <a:spcAft>
                          <a:spcPts val="45"/>
                        </a:spcAft>
                      </a:pPr>
                      <a:r>
                        <a:rPr lang="fr-FR" sz="1700" b="1">
                          <a:solidFill>
                            <a:srgbClr val="008000"/>
                          </a:solidFill>
                          <a:effectLst/>
                        </a:rPr>
                        <a:t>Jardinage familial</a:t>
                      </a:r>
                      <a:endParaRPr lang="fr-FR" sz="1700" b="1">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70" eaLnBrk="0" fontAlgn="base" hangingPunct="0">
                        <a:lnSpc>
                          <a:spcPct val="100000"/>
                        </a:lnSpc>
                        <a:spcAft>
                          <a:spcPts val="45"/>
                        </a:spcAft>
                      </a:pPr>
                      <a:r>
                        <a:rPr lang="fr-FR" sz="1700" b="1" dirty="0">
                          <a:solidFill>
                            <a:srgbClr val="008000"/>
                          </a:solidFill>
                          <a:effectLst/>
                        </a:rPr>
                        <a:t>Cultures maraîchères</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4040">
                <a:tc>
                  <a:txBody>
                    <a:bodyPr/>
                    <a:lstStyle/>
                    <a:p>
                      <a:pPr marL="40005" eaLnBrk="0" fontAlgn="base" hangingPunct="0">
                        <a:lnSpc>
                          <a:spcPct val="100000"/>
                        </a:lnSpc>
                        <a:spcAft>
                          <a:spcPts val="135"/>
                        </a:spcAft>
                      </a:pPr>
                      <a:r>
                        <a:rPr lang="fr-FR" sz="1700" b="1" dirty="0">
                          <a:solidFill>
                            <a:srgbClr val="008000"/>
                          </a:solidFill>
                          <a:effectLst/>
                        </a:rPr>
                        <a:t>Motivations :</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6830" eaLnBrk="0" fontAlgn="base" hangingPunct="0">
                        <a:lnSpc>
                          <a:spcPct val="100000"/>
                        </a:lnSpc>
                        <a:spcAft>
                          <a:spcPts val="135"/>
                        </a:spcAft>
                      </a:pPr>
                      <a:r>
                        <a:rPr lang="fr-FR" sz="1700">
                          <a:solidFill>
                            <a:srgbClr val="008000"/>
                          </a:solidFill>
                          <a:effectLst/>
                        </a:rPr>
                        <a:t>améliorer l’alimentation</a:t>
                      </a:r>
                      <a:endParaRPr lang="fr-FR" sz="17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9370" eaLnBrk="0" fontAlgn="base" hangingPunct="0">
                        <a:lnSpc>
                          <a:spcPct val="100000"/>
                        </a:lnSpc>
                        <a:spcAft>
                          <a:spcPts val="135"/>
                        </a:spcAft>
                      </a:pPr>
                      <a:r>
                        <a:rPr lang="fr-FR" sz="1700">
                          <a:solidFill>
                            <a:srgbClr val="008000"/>
                          </a:solidFill>
                          <a:effectLst/>
                        </a:rPr>
                        <a:t>gagner de l’argent</a:t>
                      </a:r>
                      <a:endParaRPr lang="fr-FR" sz="17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44883">
                <a:tc>
                  <a:txBody>
                    <a:bodyPr/>
                    <a:lstStyle/>
                    <a:p>
                      <a:pPr marL="40005" eaLnBrk="0" fontAlgn="base" hangingPunct="0">
                        <a:lnSpc>
                          <a:spcPct val="100000"/>
                        </a:lnSpc>
                        <a:spcAft>
                          <a:spcPts val="985"/>
                        </a:spcAft>
                      </a:pPr>
                      <a:r>
                        <a:rPr lang="fr-FR" sz="1700" b="1" dirty="0">
                          <a:solidFill>
                            <a:srgbClr val="008000"/>
                          </a:solidFill>
                          <a:effectLst/>
                        </a:rPr>
                        <a:t>Type de culture :</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eaLnBrk="0" fontAlgn="base" hangingPunct="0">
                        <a:lnSpc>
                          <a:spcPct val="100000"/>
                        </a:lnSpc>
                        <a:spcAft>
                          <a:spcPts val="85"/>
                        </a:spcAft>
                      </a:pPr>
                      <a:r>
                        <a:rPr lang="fr-FR" sz="1700" dirty="0">
                          <a:solidFill>
                            <a:srgbClr val="008000"/>
                          </a:solidFill>
                          <a:effectLst/>
                        </a:rPr>
                        <a:t>résistante, réclamant peu d’attention</a:t>
                      </a:r>
                      <a:endParaRPr lang="fr-FR" sz="17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eaLnBrk="0" fontAlgn="base" hangingPunct="0">
                        <a:lnSpc>
                          <a:spcPct val="100000"/>
                        </a:lnSpc>
                        <a:spcAft>
                          <a:spcPts val="85"/>
                        </a:spcAft>
                      </a:pPr>
                      <a:r>
                        <a:rPr lang="fr-FR" sz="1700">
                          <a:solidFill>
                            <a:srgbClr val="008000"/>
                          </a:solidFill>
                          <a:effectLst/>
                        </a:rPr>
                        <a:t>délicate, exigeant des soins intensifs</a:t>
                      </a:r>
                      <a:endParaRPr lang="fr-FR" sz="17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58558">
                <a:tc>
                  <a:txBody>
                    <a:bodyPr/>
                    <a:lstStyle/>
                    <a:p>
                      <a:pPr marL="40005" eaLnBrk="0" fontAlgn="base" hangingPunct="0">
                        <a:lnSpc>
                          <a:spcPct val="100000"/>
                        </a:lnSpc>
                        <a:spcAft>
                          <a:spcPts val="1020"/>
                        </a:spcAft>
                      </a:pPr>
                      <a:r>
                        <a:rPr lang="fr-FR" sz="1700" b="1" dirty="0">
                          <a:solidFill>
                            <a:srgbClr val="008000"/>
                          </a:solidFill>
                          <a:effectLst/>
                        </a:rPr>
                        <a:t>Production :</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eaLnBrk="0" fontAlgn="base" hangingPunct="0">
                        <a:lnSpc>
                          <a:spcPct val="100000"/>
                        </a:lnSpc>
                        <a:spcAft>
                          <a:spcPts val="105"/>
                        </a:spcAft>
                      </a:pPr>
                      <a:r>
                        <a:rPr lang="fr-FR" sz="1700" dirty="0">
                          <a:solidFill>
                            <a:srgbClr val="008000"/>
                          </a:solidFill>
                          <a:effectLst/>
                        </a:rPr>
                        <a:t>faible investissement, faible production</a:t>
                      </a:r>
                      <a:endParaRPr lang="fr-FR" sz="17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marR="525780" eaLnBrk="0" fontAlgn="base" hangingPunct="0">
                        <a:lnSpc>
                          <a:spcPct val="100000"/>
                        </a:lnSpc>
                        <a:spcAft>
                          <a:spcPts val="105"/>
                        </a:spcAft>
                      </a:pPr>
                      <a:r>
                        <a:rPr lang="fr-FR" sz="1700" spc="-5">
                          <a:solidFill>
                            <a:srgbClr val="008000"/>
                          </a:solidFill>
                          <a:effectLst/>
                        </a:rPr>
                        <a:t>investissements élevés, production élevée</a:t>
                      </a:r>
                      <a:endParaRPr lang="fr-FR" sz="17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25394">
                <a:tc>
                  <a:txBody>
                    <a:bodyPr/>
                    <a:lstStyle/>
                    <a:p>
                      <a:pPr marL="40005" eaLnBrk="0" fontAlgn="base" hangingPunct="0">
                        <a:lnSpc>
                          <a:spcPct val="100000"/>
                        </a:lnSpc>
                        <a:spcAft>
                          <a:spcPts val="1910"/>
                        </a:spcAft>
                      </a:pPr>
                      <a:r>
                        <a:rPr lang="fr-FR" sz="1700" b="1" spc="-5" dirty="0">
                          <a:solidFill>
                            <a:srgbClr val="008000"/>
                          </a:solidFill>
                          <a:effectLst/>
                        </a:rPr>
                        <a:t>Produits :</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marR="342900" eaLnBrk="0" fontAlgn="base" hangingPunct="0">
                        <a:lnSpc>
                          <a:spcPct val="100000"/>
                        </a:lnSpc>
                        <a:spcAft>
                          <a:spcPts val="1020"/>
                        </a:spcAft>
                      </a:pPr>
                      <a:r>
                        <a:rPr lang="fr-FR" sz="1700" dirty="0">
                          <a:solidFill>
                            <a:srgbClr val="008000"/>
                          </a:solidFill>
                          <a:effectLst/>
                        </a:rPr>
                        <a:t>traditionnels ; ce qu’aime la famille</a:t>
                      </a:r>
                      <a:endParaRPr lang="fr-FR" sz="17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eaLnBrk="0" fontAlgn="base" hangingPunct="0">
                        <a:lnSpc>
                          <a:spcPct val="100000"/>
                        </a:lnSpc>
                        <a:spcAft>
                          <a:spcPts val="110"/>
                        </a:spcAft>
                      </a:pPr>
                      <a:r>
                        <a:rPr lang="fr-FR" sz="1700" dirty="0">
                          <a:solidFill>
                            <a:srgbClr val="008000"/>
                          </a:solidFill>
                          <a:effectLst/>
                        </a:rPr>
                        <a:t>ce qui est à la mode ; ce qu’achètent les groupes aux revenus élevés</a:t>
                      </a:r>
                      <a:endParaRPr lang="fr-FR" sz="17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83833">
                <a:tc>
                  <a:txBody>
                    <a:bodyPr/>
                    <a:lstStyle/>
                    <a:p>
                      <a:pPr marL="45720" marR="434340" eaLnBrk="0" fontAlgn="base" hangingPunct="0">
                        <a:lnSpc>
                          <a:spcPct val="100000"/>
                        </a:lnSpc>
                        <a:spcAft>
                          <a:spcPts val="1860"/>
                        </a:spcAft>
                      </a:pPr>
                      <a:r>
                        <a:rPr lang="fr-FR" sz="1700" b="1" spc="-15" dirty="0">
                          <a:solidFill>
                            <a:srgbClr val="008000"/>
                          </a:solidFill>
                          <a:effectLst/>
                        </a:rPr>
                        <a:t>Principaux avantages :</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00000"/>
                        </a:lnSpc>
                        <a:spcAft>
                          <a:spcPts val="0"/>
                        </a:spcAft>
                      </a:pPr>
                      <a:r>
                        <a:rPr lang="fr-FR" sz="1700" dirty="0">
                          <a:solidFill>
                            <a:srgbClr val="008000"/>
                          </a:solidFill>
                          <a:effectLst/>
                        </a:rPr>
                        <a:t>améliorent la nutrition :</a:t>
                      </a:r>
                    </a:p>
                    <a:p>
                      <a:pPr marR="434340" eaLnBrk="0" fontAlgn="base" hangingPunct="0">
                        <a:lnSpc>
                          <a:spcPct val="100000"/>
                        </a:lnSpc>
                        <a:spcBef>
                          <a:spcPts val="30"/>
                        </a:spcBef>
                        <a:spcAft>
                          <a:spcPts val="975"/>
                        </a:spcAft>
                      </a:pPr>
                      <a:r>
                        <a:rPr lang="fr-FR" sz="1700" dirty="0">
                          <a:solidFill>
                            <a:srgbClr val="008000"/>
                          </a:solidFill>
                          <a:effectLst/>
                        </a:rPr>
                        <a:t>- produisent toute l’année - haute valeur nutritive</a:t>
                      </a:r>
                      <a:endParaRPr lang="fr-FR" sz="17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eaLnBrk="0" fontAlgn="base" hangingPunct="0">
                        <a:lnSpc>
                          <a:spcPct val="100000"/>
                        </a:lnSpc>
                        <a:spcAft>
                          <a:spcPts val="0"/>
                        </a:spcAft>
                      </a:pPr>
                      <a:r>
                        <a:rPr lang="fr-FR" sz="1700" dirty="0">
                          <a:solidFill>
                            <a:srgbClr val="008000"/>
                          </a:solidFill>
                          <a:effectLst/>
                        </a:rPr>
                        <a:t>développement économique :</a:t>
                      </a:r>
                    </a:p>
                    <a:p>
                      <a:pPr eaLnBrk="0" fontAlgn="base" hangingPunct="0">
                        <a:lnSpc>
                          <a:spcPct val="100000"/>
                        </a:lnSpc>
                        <a:spcAft>
                          <a:spcPts val="0"/>
                        </a:spcAft>
                      </a:pPr>
                      <a:r>
                        <a:rPr lang="fr-FR" sz="1700" dirty="0">
                          <a:solidFill>
                            <a:srgbClr val="008000"/>
                          </a:solidFill>
                          <a:effectLst/>
                        </a:rPr>
                        <a:t>- revenu pour plus de paysans</a:t>
                      </a:r>
                    </a:p>
                    <a:p>
                      <a:pPr eaLnBrk="0" fontAlgn="base" hangingPunct="0">
                        <a:lnSpc>
                          <a:spcPct val="100000"/>
                        </a:lnSpc>
                        <a:spcAft>
                          <a:spcPts val="0"/>
                        </a:spcAft>
                      </a:pPr>
                      <a:r>
                        <a:rPr lang="fr-FR" sz="1700" dirty="0">
                          <a:solidFill>
                            <a:srgbClr val="008000"/>
                          </a:solidFill>
                          <a:effectLst/>
                        </a:rPr>
                        <a:t>- augmente l’emploi</a:t>
                      </a:r>
                    </a:p>
                    <a:p>
                      <a:pPr eaLnBrk="0" fontAlgn="base" hangingPunct="0">
                        <a:lnSpc>
                          <a:spcPct val="100000"/>
                        </a:lnSpc>
                        <a:spcAft>
                          <a:spcPts val="60"/>
                        </a:spcAft>
                      </a:pPr>
                      <a:r>
                        <a:rPr lang="fr-FR" sz="1700" dirty="0">
                          <a:solidFill>
                            <a:srgbClr val="008000"/>
                          </a:solidFill>
                          <a:effectLst/>
                        </a:rPr>
                        <a:t>- prix à la consommation plus bas</a:t>
                      </a:r>
                      <a:endParaRPr lang="fr-FR" sz="17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065007">
                <a:tc>
                  <a:txBody>
                    <a:bodyPr/>
                    <a:lstStyle/>
                    <a:p>
                      <a:pPr marL="45720" eaLnBrk="0" fontAlgn="base" hangingPunct="0">
                        <a:lnSpc>
                          <a:spcPct val="100000"/>
                        </a:lnSpc>
                        <a:spcAft>
                          <a:spcPts val="1885"/>
                        </a:spcAft>
                      </a:pPr>
                      <a:r>
                        <a:rPr lang="fr-FR" sz="1700" b="1" dirty="0">
                          <a:solidFill>
                            <a:srgbClr val="008000"/>
                          </a:solidFill>
                          <a:effectLst/>
                        </a:rPr>
                        <a:t>Du point de vue du développement :</a:t>
                      </a:r>
                      <a:endParaRPr lang="fr-FR" sz="1700" b="1"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marR="114300" eaLnBrk="0" fontAlgn="base" hangingPunct="0">
                        <a:lnSpc>
                          <a:spcPct val="100000"/>
                        </a:lnSpc>
                        <a:spcAft>
                          <a:spcPts val="85"/>
                        </a:spcAft>
                      </a:pPr>
                      <a:r>
                        <a:rPr lang="fr-FR" sz="1700">
                          <a:solidFill>
                            <a:srgbClr val="008000"/>
                          </a:solidFill>
                          <a:effectLst/>
                        </a:rPr>
                        <a:t>programme à long terme au niveau national, sous l’égide des ministères de la Santé, de l’Éducation et de l’Agriculture</a:t>
                      </a:r>
                      <a:endParaRPr lang="fr-FR" sz="170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eaLnBrk="0" fontAlgn="base" hangingPunct="0">
                        <a:lnSpc>
                          <a:spcPct val="100000"/>
                        </a:lnSpc>
                        <a:spcAft>
                          <a:spcPts val="1000"/>
                        </a:spcAft>
                      </a:pPr>
                      <a:r>
                        <a:rPr lang="fr-FR" sz="1700" dirty="0">
                          <a:solidFill>
                            <a:srgbClr val="008000"/>
                          </a:solidFill>
                          <a:effectLst/>
                        </a:rPr>
                        <a:t>projets spécifiques dans les zones appropriées, comprenant des améliorations infrastructurelles</a:t>
                      </a:r>
                      <a:endParaRPr lang="fr-FR" sz="1700" dirty="0">
                        <a:solidFill>
                          <a:srgbClr val="008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Rectangle 3"/>
          <p:cNvSpPr/>
          <p:nvPr/>
        </p:nvSpPr>
        <p:spPr>
          <a:xfrm>
            <a:off x="1143001" y="6002768"/>
            <a:ext cx="6626710" cy="461665"/>
          </a:xfrm>
          <a:prstGeom prst="rect">
            <a:avLst/>
          </a:prstGeom>
        </p:spPr>
        <p:txBody>
          <a:bodyPr wrap="square">
            <a:spAutoFit/>
          </a:bodyPr>
          <a:lstStyle/>
          <a:p>
            <a:pPr algn="ctr"/>
            <a:r>
              <a:rPr lang="fr-FR" sz="1200" dirty="0">
                <a:solidFill>
                  <a:srgbClr val="008000"/>
                </a:solidFill>
                <a:latin typeface="Arial" panose="020B0604020202020204" pitchFamily="34" charset="0"/>
                <a:ea typeface="Times New Roman" panose="02020603050405020304" pitchFamily="18" charset="0"/>
              </a:rPr>
              <a:t>Points essentiels du développement du jardinage fa­milial et des cultures </a:t>
            </a:r>
            <a:r>
              <a:rPr lang="fr-FR" sz="1200" dirty="0" smtClean="0">
                <a:solidFill>
                  <a:srgbClr val="008000"/>
                </a:solidFill>
                <a:latin typeface="Arial" panose="020B0604020202020204" pitchFamily="34" charset="0"/>
                <a:ea typeface="Times New Roman" panose="02020603050405020304" pitchFamily="18" charset="0"/>
              </a:rPr>
              <a:t>maraîchères.</a:t>
            </a:r>
          </a:p>
          <a:p>
            <a:pPr algn="ctr"/>
            <a:r>
              <a:rPr lang="fr-FR" sz="1200" dirty="0">
                <a:solidFill>
                  <a:srgbClr val="008000"/>
                </a:solidFill>
                <a:latin typeface="Arial" panose="020B0604020202020204" pitchFamily="34" charset="0"/>
              </a:rPr>
              <a:t>Source : </a:t>
            </a:r>
            <a:r>
              <a:rPr lang="fr-FR" sz="1200" dirty="0" err="1">
                <a:solidFill>
                  <a:srgbClr val="008000"/>
                </a:solidFill>
                <a:latin typeface="Arial" panose="020B0604020202020204" pitchFamily="34" charset="0"/>
              </a:rPr>
              <a:t>Agrodok</a:t>
            </a:r>
            <a:r>
              <a:rPr lang="fr-FR" sz="1200" dirty="0">
                <a:solidFill>
                  <a:srgbClr val="008000"/>
                </a:solidFill>
                <a:latin typeface="Arial" panose="020B0604020202020204" pitchFamily="34" charset="0"/>
              </a:rPr>
              <a:t> 9 - Le jardin potager dans les zones tropicales, </a:t>
            </a:r>
            <a:r>
              <a:rPr lang="fr-FR" sz="1200" dirty="0" err="1">
                <a:solidFill>
                  <a:srgbClr val="008000"/>
                </a:solidFill>
                <a:latin typeface="Arial" panose="020B0604020202020204" pitchFamily="34" charset="0"/>
              </a:rPr>
              <a:t>Henk</a:t>
            </a:r>
            <a:r>
              <a:rPr lang="fr-FR" sz="1200" dirty="0">
                <a:solidFill>
                  <a:srgbClr val="008000"/>
                </a:solidFill>
                <a:latin typeface="Arial" panose="020B0604020202020204" pitchFamily="34" charset="0"/>
              </a:rPr>
              <a:t> </a:t>
            </a:r>
            <a:r>
              <a:rPr lang="fr-FR" sz="1200" dirty="0" err="1">
                <a:solidFill>
                  <a:srgbClr val="008000"/>
                </a:solidFill>
                <a:latin typeface="Arial" panose="020B0604020202020204" pitchFamily="34" charset="0"/>
              </a:rPr>
              <a:t>Waayenberg</a:t>
            </a:r>
            <a:r>
              <a:rPr lang="fr-FR" sz="1200" dirty="0">
                <a:solidFill>
                  <a:srgbClr val="008000"/>
                </a:solidFill>
                <a:latin typeface="Arial" panose="020B0604020202020204" pitchFamily="34" charset="0"/>
              </a:rPr>
              <a:t>, CTA</a:t>
            </a:r>
            <a:endParaRPr lang="fr-FR" sz="1200" dirty="0">
              <a:solidFill>
                <a:srgbClr val="008000"/>
              </a:solidFill>
            </a:endParaRPr>
          </a:p>
        </p:txBody>
      </p:sp>
      <p:sp>
        <p:nvSpPr>
          <p:cNvPr id="5" name="ZoneTexte 4"/>
          <p:cNvSpPr txBox="1"/>
          <p:nvPr/>
        </p:nvSpPr>
        <p:spPr>
          <a:xfrm>
            <a:off x="204395" y="654162"/>
            <a:ext cx="3334872" cy="369332"/>
          </a:xfrm>
          <a:prstGeom prst="rect">
            <a:avLst/>
          </a:prstGeom>
          <a:noFill/>
        </p:spPr>
        <p:txBody>
          <a:bodyPr wrap="square" rtlCol="0">
            <a:spAutoFit/>
          </a:bodyPr>
          <a:lstStyle/>
          <a:p>
            <a:r>
              <a:rPr lang="fr-FR" b="1" dirty="0" smtClean="0">
                <a:solidFill>
                  <a:srgbClr val="008000"/>
                </a:solidFill>
              </a:rPr>
              <a:t>6. Choix </a:t>
            </a:r>
            <a:r>
              <a:rPr lang="fr-FR" b="1" dirty="0" smtClean="0">
                <a:solidFill>
                  <a:srgbClr val="008000"/>
                </a:solidFill>
              </a:rPr>
              <a:t>du type de jardin</a:t>
            </a:r>
            <a:endParaRPr lang="fr-FR" b="1" dirty="0">
              <a:solidFill>
                <a:srgbClr val="008000"/>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563" y="1240995"/>
            <a:ext cx="3162300" cy="1514475"/>
          </a:xfrm>
          <a:prstGeom prst="rect">
            <a:avLst/>
          </a:prstGeom>
        </p:spPr>
      </p:pic>
      <p:sp>
        <p:nvSpPr>
          <p:cNvPr id="7" name="Rectangle 6"/>
          <p:cNvSpPr/>
          <p:nvPr/>
        </p:nvSpPr>
        <p:spPr>
          <a:xfrm>
            <a:off x="8380208" y="2755470"/>
            <a:ext cx="3722146" cy="990015"/>
          </a:xfrm>
          <a:prstGeom prst="rect">
            <a:avLst/>
          </a:prstGeom>
        </p:spPr>
        <p:txBody>
          <a:bodyPr wrap="square">
            <a:spAutoFit/>
          </a:bodyPr>
          <a:lstStyle/>
          <a:p>
            <a:pPr marL="137160" marR="137160" algn="just" eaLnBrk="0" fontAlgn="base" hangingPunct="0">
              <a:lnSpc>
                <a:spcPts val="1355"/>
              </a:lnSpc>
              <a:spcAft>
                <a:spcPts val="0"/>
              </a:spcAft>
            </a:pPr>
            <a:r>
              <a:rPr lang="fr-FR" sz="1200" dirty="0">
                <a:solidFill>
                  <a:srgbClr val="008000"/>
                </a:solidFill>
                <a:latin typeface="Arial" panose="020B0604020202020204" pitchFamily="34" charset="0"/>
                <a:ea typeface="Times New Roman" panose="02020603050405020304" pitchFamily="18" charset="0"/>
              </a:rPr>
              <a:t>Un jardin exige peu d'espace : un terrain </a:t>
            </a:r>
            <a:r>
              <a:rPr lang="fr-FR" sz="1200" dirty="0" smtClean="0">
                <a:solidFill>
                  <a:srgbClr val="008000"/>
                </a:solidFill>
                <a:latin typeface="Arial" panose="020B0604020202020204" pitchFamily="34" charset="0"/>
                <a:ea typeface="Times New Roman" panose="02020603050405020304" pitchFamily="18" charset="0"/>
              </a:rPr>
              <a:t>de 50 </a:t>
            </a:r>
            <a:r>
              <a:rPr lang="fr-FR" sz="1200" dirty="0">
                <a:solidFill>
                  <a:srgbClr val="008000"/>
                </a:solidFill>
                <a:latin typeface="Arial" panose="020B0604020202020204" pitchFamily="34" charset="0"/>
                <a:ea typeface="Times New Roman" panose="02020603050405020304" pitchFamily="18" charset="0"/>
              </a:rPr>
              <a:t>à 100 m</a:t>
            </a:r>
            <a:r>
              <a:rPr lang="fr-FR" sz="1200" baseline="30000" dirty="0">
                <a:solidFill>
                  <a:srgbClr val="008000"/>
                </a:solidFill>
                <a:latin typeface="Arial" panose="020B0604020202020204" pitchFamily="34" charset="0"/>
                <a:ea typeface="Times New Roman" panose="02020603050405020304" pitchFamily="18" charset="0"/>
              </a:rPr>
              <a:t>2</a:t>
            </a:r>
            <a:r>
              <a:rPr lang="fr-FR" sz="1200" dirty="0">
                <a:solidFill>
                  <a:srgbClr val="008000"/>
                </a:solidFill>
                <a:latin typeface="Arial" panose="020B0604020202020204" pitchFamily="34" charset="0"/>
                <a:ea typeface="Times New Roman" panose="02020603050405020304" pitchFamily="18" charset="0"/>
              </a:rPr>
              <a:t> suffit à la production des légumes nécessaires à l'alimentation de six personnes</a:t>
            </a:r>
            <a:r>
              <a:rPr lang="fr-FR" sz="1200" dirty="0" smtClean="0">
                <a:solidFill>
                  <a:srgbClr val="008000"/>
                </a:solidFill>
                <a:latin typeface="Arial" panose="020B0604020202020204" pitchFamily="34" charset="0"/>
                <a:ea typeface="Times New Roman" panose="02020603050405020304" pitchFamily="18" charset="0"/>
              </a:rPr>
              <a:t>.</a:t>
            </a:r>
          </a:p>
          <a:p>
            <a:pPr marL="137160" marR="137160" algn="just" eaLnBrk="0" fontAlgn="base" hangingPunct="0">
              <a:lnSpc>
                <a:spcPts val="1355"/>
              </a:lnSpc>
              <a:spcAft>
                <a:spcPts val="0"/>
              </a:spcAft>
            </a:pPr>
            <a:r>
              <a:rPr lang="fr-FR" sz="1200" dirty="0">
                <a:solidFill>
                  <a:srgbClr val="008000"/>
                </a:solidFill>
                <a:latin typeface="Arial" panose="020B0604020202020204" pitchFamily="34" charset="0"/>
              </a:rPr>
              <a:t>Source : </a:t>
            </a:r>
            <a:r>
              <a:rPr lang="fr-FR" sz="1200" dirty="0" err="1">
                <a:solidFill>
                  <a:srgbClr val="008000"/>
                </a:solidFill>
                <a:latin typeface="Arial" panose="020B0604020202020204" pitchFamily="34" charset="0"/>
              </a:rPr>
              <a:t>Agrodok</a:t>
            </a:r>
            <a:r>
              <a:rPr lang="fr-FR" sz="1200" dirty="0">
                <a:solidFill>
                  <a:srgbClr val="008000"/>
                </a:solidFill>
                <a:latin typeface="Arial" panose="020B0604020202020204" pitchFamily="34" charset="0"/>
              </a:rPr>
              <a:t> 9 - Le jardin potager dans les zones </a:t>
            </a:r>
            <a:r>
              <a:rPr lang="fr-FR" sz="1200" dirty="0" smtClean="0">
                <a:solidFill>
                  <a:srgbClr val="008000"/>
                </a:solidFill>
                <a:latin typeface="Arial" panose="020B0604020202020204" pitchFamily="34" charset="0"/>
              </a:rPr>
              <a:t>tropicales.</a:t>
            </a:r>
            <a:endParaRPr lang="fr-FR" sz="1200" dirty="0">
              <a:solidFill>
                <a:srgbClr val="008000"/>
              </a:solidFill>
              <a:latin typeface="Times New Roman" panose="02020603050405020304" pitchFamily="18" charset="0"/>
              <a:ea typeface="Times New Roman" panose="02020603050405020304" pitchFamily="18" charset="0"/>
            </a:endParaRPr>
          </a:p>
        </p:txBody>
      </p:sp>
      <p:sp>
        <p:nvSpPr>
          <p:cNvPr id="8" name="Rectangle 7"/>
          <p:cNvSpPr/>
          <p:nvPr/>
        </p:nvSpPr>
        <p:spPr>
          <a:xfrm>
            <a:off x="8761654" y="6227584"/>
            <a:ext cx="3253291" cy="473697"/>
          </a:xfrm>
          <a:prstGeom prst="rect">
            <a:avLst/>
          </a:prstGeom>
        </p:spPr>
        <p:txBody>
          <a:bodyPr wrap="square">
            <a:spAutoFit/>
          </a:bodyPr>
          <a:lstStyle/>
          <a:p>
            <a:pPr algn="ctr"/>
            <a:r>
              <a:rPr lang="fr-FR" sz="1200" dirty="0">
                <a:solidFill>
                  <a:srgbClr val="008000"/>
                </a:solidFill>
              </a:rPr>
              <a:t>Jardin de case et enclos de </a:t>
            </a:r>
            <a:r>
              <a:rPr lang="fr-FR" sz="1200" dirty="0" smtClean="0">
                <a:solidFill>
                  <a:srgbClr val="008000"/>
                </a:solidFill>
              </a:rPr>
              <a:t>volailles (dindons …) </a:t>
            </a:r>
            <a:r>
              <a:rPr lang="fr-FR" sz="1200" dirty="0">
                <a:solidFill>
                  <a:srgbClr val="008000"/>
                </a:solidFill>
              </a:rPr>
              <a:t>(Bénin</a:t>
            </a:r>
            <a:r>
              <a:rPr lang="fr-FR" sz="1200" dirty="0" smtClean="0">
                <a:solidFill>
                  <a:srgbClr val="008000"/>
                </a:solidFill>
              </a:rPr>
              <a:t>). Source </a:t>
            </a:r>
            <a:r>
              <a:rPr lang="fr-FR" sz="1200" dirty="0">
                <a:solidFill>
                  <a:srgbClr val="008000"/>
                </a:solidFill>
              </a:rPr>
              <a:t>: </a:t>
            </a:r>
            <a:r>
              <a:rPr lang="fr-FR" sz="1200" dirty="0">
                <a:solidFill>
                  <a:srgbClr val="008000"/>
                </a:solidFill>
                <a:hlinkClick r:id="rId3"/>
              </a:rPr>
              <a:t>http://www.runetwork.org</a:t>
            </a:r>
            <a:r>
              <a:rPr lang="fr-FR" sz="1200" dirty="0" smtClean="0">
                <a:solidFill>
                  <a:srgbClr val="008000"/>
                </a:solidFill>
                <a:hlinkClick r:id="rId3"/>
              </a:rPr>
              <a:t>/</a:t>
            </a:r>
            <a:r>
              <a:rPr lang="fr-FR" sz="1200" dirty="0" smtClean="0">
                <a:solidFill>
                  <a:srgbClr val="008000"/>
                </a:solidFill>
              </a:rPr>
              <a:t> </a:t>
            </a:r>
            <a:endParaRPr lang="fr-FR" sz="1200" dirty="0">
              <a:solidFill>
                <a:srgbClr val="008000"/>
              </a:solidFill>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8851" y="4484509"/>
            <a:ext cx="2619375" cy="1743075"/>
          </a:xfrm>
          <a:prstGeom prst="rect">
            <a:avLst/>
          </a:prstGeom>
        </p:spPr>
      </p:pic>
      <p:sp>
        <p:nvSpPr>
          <p:cNvPr id="10" name="ZoneTexte 9"/>
          <p:cNvSpPr txBox="1"/>
          <p:nvPr/>
        </p:nvSpPr>
        <p:spPr>
          <a:xfrm>
            <a:off x="3525397" y="149358"/>
            <a:ext cx="4832875" cy="369332"/>
          </a:xfrm>
          <a:prstGeom prst="rect">
            <a:avLst/>
          </a:prstGeom>
          <a:noFill/>
          <a:ln>
            <a:solidFill>
              <a:srgbClr val="008000"/>
            </a:solidFill>
          </a:ln>
        </p:spPr>
        <p:txBody>
          <a:bodyPr wrap="square" rtlCol="0">
            <a:spAutoFit/>
          </a:bodyPr>
          <a:lstStyle/>
          <a:p>
            <a:pPr algn="ctr"/>
            <a:r>
              <a:rPr lang="fr-FR" b="1" dirty="0" smtClean="0">
                <a:solidFill>
                  <a:srgbClr val="008000"/>
                </a:solidFill>
              </a:rPr>
              <a:t>Projet de jardin potager tropical communautaire</a:t>
            </a:r>
            <a:endParaRPr lang="fr-FR" b="1" dirty="0">
              <a:solidFill>
                <a:srgbClr val="008000"/>
              </a:solidFill>
            </a:endParaRPr>
          </a:p>
        </p:txBody>
      </p:sp>
    </p:spTree>
    <p:extLst>
      <p:ext uri="{BB962C8B-B14F-4D97-AF65-F5344CB8AC3E}">
        <p14:creationId xmlns:p14="http://schemas.microsoft.com/office/powerpoint/2010/main" val="938992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62334" y="123947"/>
            <a:ext cx="2743200" cy="365125"/>
          </a:xfrm>
        </p:spPr>
        <p:txBody>
          <a:bodyPr/>
          <a:lstStyle/>
          <a:p>
            <a:fld id="{A62BD8B3-37B5-4A2C-982D-E34A44D7AC0D}" type="slidenum">
              <a:rPr lang="fr-FR" smtClean="0"/>
              <a:t>11</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07" y="1222113"/>
            <a:ext cx="3829050" cy="3467100"/>
          </a:xfrm>
          <a:prstGeom prst="rect">
            <a:avLst/>
          </a:prstGeom>
        </p:spPr>
      </p:pic>
      <p:sp>
        <p:nvSpPr>
          <p:cNvPr id="5" name="ZoneTexte 4"/>
          <p:cNvSpPr txBox="1"/>
          <p:nvPr/>
        </p:nvSpPr>
        <p:spPr>
          <a:xfrm>
            <a:off x="2775474" y="160740"/>
            <a:ext cx="5435302" cy="368262"/>
          </a:xfrm>
          <a:prstGeom prst="rect">
            <a:avLst/>
          </a:prstGeom>
          <a:noFill/>
          <a:ln>
            <a:solidFill>
              <a:srgbClr val="008000"/>
            </a:solidFill>
          </a:ln>
        </p:spPr>
        <p:txBody>
          <a:bodyPr wrap="square" rtlCol="0">
            <a:spAutoFit/>
          </a:bodyPr>
          <a:lstStyle/>
          <a:p>
            <a:pPr algn="ctr"/>
            <a:r>
              <a:rPr lang="fr-FR" b="1" dirty="0" smtClean="0">
                <a:solidFill>
                  <a:srgbClr val="008000"/>
                </a:solidFill>
              </a:rPr>
              <a:t>Projet de jardin potager tropical communautaire</a:t>
            </a:r>
            <a:endParaRPr lang="fr-FR" b="1" dirty="0">
              <a:solidFill>
                <a:srgbClr val="008000"/>
              </a:solidFill>
            </a:endParaRPr>
          </a:p>
        </p:txBody>
      </p:sp>
      <p:sp>
        <p:nvSpPr>
          <p:cNvPr id="6" name="Rectangle 5"/>
          <p:cNvSpPr/>
          <p:nvPr/>
        </p:nvSpPr>
        <p:spPr>
          <a:xfrm>
            <a:off x="150607" y="751250"/>
            <a:ext cx="1914691" cy="369332"/>
          </a:xfrm>
          <a:prstGeom prst="rect">
            <a:avLst/>
          </a:prstGeom>
        </p:spPr>
        <p:txBody>
          <a:bodyPr wrap="none">
            <a:spAutoFit/>
          </a:bodyPr>
          <a:lstStyle/>
          <a:p>
            <a:pPr eaLnBrk="0" fontAlgn="base" hangingPunct="0"/>
            <a:r>
              <a:rPr lang="fr-FR" b="1" dirty="0" smtClean="0">
                <a:solidFill>
                  <a:srgbClr val="008000"/>
                </a:solidFill>
              </a:rPr>
              <a:t>7. Plans </a:t>
            </a:r>
            <a:r>
              <a:rPr lang="fr-FR" b="1" dirty="0" smtClean="0">
                <a:solidFill>
                  <a:srgbClr val="008000"/>
                </a:solidFill>
              </a:rPr>
              <a:t>de jardins</a:t>
            </a:r>
            <a:endParaRPr lang="fr-FR" dirty="0">
              <a:solidFill>
                <a:srgbClr val="008000"/>
              </a:solidFill>
            </a:endParaRPr>
          </a:p>
        </p:txBody>
      </p:sp>
      <p:sp>
        <p:nvSpPr>
          <p:cNvPr id="7" name="ZoneTexte 6"/>
          <p:cNvSpPr txBox="1"/>
          <p:nvPr/>
        </p:nvSpPr>
        <p:spPr>
          <a:xfrm>
            <a:off x="150607" y="4790744"/>
            <a:ext cx="3711388" cy="830997"/>
          </a:xfrm>
          <a:prstGeom prst="rect">
            <a:avLst/>
          </a:prstGeom>
          <a:noFill/>
        </p:spPr>
        <p:txBody>
          <a:bodyPr wrap="square" rtlCol="0">
            <a:spAutoFit/>
          </a:bodyPr>
          <a:lstStyle/>
          <a:p>
            <a:pPr algn="ctr"/>
            <a:r>
              <a:rPr lang="fr-FR" sz="1200" dirty="0" smtClean="0">
                <a:solidFill>
                  <a:srgbClr val="008000"/>
                </a:solidFill>
              </a:rPr>
              <a:t>Le jardin « sans soucis ».</a:t>
            </a:r>
          </a:p>
          <a:p>
            <a:pPr algn="ctr"/>
            <a:r>
              <a:rPr lang="fr-FR" sz="1200" dirty="0" smtClean="0">
                <a:solidFill>
                  <a:srgbClr val="008000"/>
                </a:solidFill>
              </a:rPr>
              <a:t>Commentaires : </a:t>
            </a:r>
            <a:r>
              <a:rPr lang="fr-FR" sz="1200" dirty="0" err="1" smtClean="0">
                <a:solidFill>
                  <a:srgbClr val="008000"/>
                </a:solidFill>
              </a:rPr>
              <a:t>ndolé</a:t>
            </a:r>
            <a:r>
              <a:rPr lang="fr-FR" sz="1200" dirty="0" smtClean="0">
                <a:solidFill>
                  <a:srgbClr val="008000"/>
                </a:solidFill>
              </a:rPr>
              <a:t>, corde à linge, maison, haie, treillage de chayotte, tilleul, goyavier, tas de compost, </a:t>
            </a:r>
            <a:r>
              <a:rPr lang="fr-FR" sz="1200" dirty="0" err="1" smtClean="0">
                <a:solidFill>
                  <a:srgbClr val="008000"/>
                </a:solidFill>
              </a:rPr>
              <a:t>moringa</a:t>
            </a:r>
            <a:r>
              <a:rPr lang="fr-FR" sz="1200" dirty="0" smtClean="0">
                <a:solidFill>
                  <a:srgbClr val="008000"/>
                </a:solidFill>
              </a:rPr>
              <a:t>.</a:t>
            </a:r>
            <a:endParaRPr lang="fr-FR" sz="1200" dirty="0">
              <a:solidFill>
                <a:srgbClr val="00800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575" y="1222113"/>
            <a:ext cx="2705100" cy="2486025"/>
          </a:xfrm>
          <a:prstGeom prst="rect">
            <a:avLst/>
          </a:prstGeom>
        </p:spPr>
      </p:pic>
      <p:sp>
        <p:nvSpPr>
          <p:cNvPr id="9" name="ZoneTexte 8"/>
          <p:cNvSpPr txBox="1"/>
          <p:nvPr/>
        </p:nvSpPr>
        <p:spPr>
          <a:xfrm>
            <a:off x="4214666" y="3720358"/>
            <a:ext cx="2556918" cy="276999"/>
          </a:xfrm>
          <a:prstGeom prst="rect">
            <a:avLst/>
          </a:prstGeom>
          <a:noFill/>
        </p:spPr>
        <p:txBody>
          <a:bodyPr wrap="none" rtlCol="0">
            <a:spAutoFit/>
          </a:bodyPr>
          <a:lstStyle/>
          <a:p>
            <a:pPr algn="ctr"/>
            <a:r>
              <a:rPr lang="fr-FR" sz="1200" dirty="0" smtClean="0">
                <a:solidFill>
                  <a:srgbClr val="008000"/>
                </a:solidFill>
              </a:rPr>
              <a:t>Le jardin « sans soucis » à vol d’oiseau</a:t>
            </a:r>
            <a:endParaRPr lang="fr-FR" sz="1200" dirty="0">
              <a:solidFill>
                <a:srgbClr val="008000"/>
              </a:solidFill>
            </a:endParaRPr>
          </a:p>
        </p:txBody>
      </p:sp>
      <p:sp>
        <p:nvSpPr>
          <p:cNvPr id="10" name="Rectangle 9"/>
          <p:cNvSpPr/>
          <p:nvPr/>
        </p:nvSpPr>
        <p:spPr>
          <a:xfrm>
            <a:off x="7799295" y="3704180"/>
            <a:ext cx="3948056" cy="830997"/>
          </a:xfrm>
          <a:prstGeom prst="rect">
            <a:avLst/>
          </a:prstGeom>
        </p:spPr>
        <p:txBody>
          <a:bodyPr wrap="square">
            <a:spAutoFit/>
          </a:bodyPr>
          <a:lstStyle/>
          <a:p>
            <a:pPr algn="ctr"/>
            <a:r>
              <a:rPr lang="fr-FR" sz="1200" dirty="0">
                <a:solidFill>
                  <a:srgbClr val="008000"/>
                </a:solidFill>
                <a:latin typeface="Calibri" panose="020F0502020204030204" pitchFamily="34" charset="0"/>
                <a:ea typeface="Times New Roman" panose="02020603050405020304" pitchFamily="18" charset="0"/>
              </a:rPr>
              <a:t>Plan d’un jardin associant les cultures potagères et </a:t>
            </a:r>
            <a:r>
              <a:rPr lang="fr-FR" sz="1200" dirty="0" smtClean="0">
                <a:solidFill>
                  <a:srgbClr val="008000"/>
                </a:solidFill>
                <a:latin typeface="Calibri" panose="020F0502020204030204" pitchFamily="34" charset="0"/>
                <a:ea typeface="Times New Roman" panose="02020603050405020304" pitchFamily="18" charset="0"/>
              </a:rPr>
              <a:t>l’élevage.</a:t>
            </a:r>
          </a:p>
          <a:p>
            <a:pPr algn="ctr"/>
            <a:r>
              <a:rPr lang="fr-FR" sz="1200" dirty="0">
                <a:solidFill>
                  <a:srgbClr val="008000"/>
                </a:solidFill>
              </a:rPr>
              <a:t>Commentaires </a:t>
            </a:r>
            <a:r>
              <a:rPr lang="fr-FR" sz="1200" dirty="0" smtClean="0">
                <a:solidFill>
                  <a:srgbClr val="008000"/>
                </a:solidFill>
              </a:rPr>
              <a:t>: compost et fumier, vieil acacia, arbre à pain, bananière, légumes, chemin, citrus, fourrage, manguier, maison, haie et barrière, maison.</a:t>
            </a:r>
            <a:endParaRPr lang="fr-FR" sz="1200" dirty="0">
              <a:solidFill>
                <a:srgbClr val="008000"/>
              </a:solidFill>
              <a:latin typeface="Calibri" panose="020F0502020204030204" pitchFamily="34" charset="0"/>
            </a:endParaRP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3556" y="751250"/>
            <a:ext cx="4621978" cy="2952930"/>
          </a:xfrm>
          <a:prstGeom prst="rect">
            <a:avLst/>
          </a:prstGeom>
        </p:spPr>
      </p:pic>
      <p:pic>
        <p:nvPicPr>
          <p:cNvPr id="12" name="Imag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7994" y="4397291"/>
            <a:ext cx="3541059" cy="2360706"/>
          </a:xfrm>
          <a:prstGeom prst="rect">
            <a:avLst/>
          </a:prstGeom>
        </p:spPr>
      </p:pic>
      <p:sp>
        <p:nvSpPr>
          <p:cNvPr id="13" name="Rectangle 12"/>
          <p:cNvSpPr/>
          <p:nvPr/>
        </p:nvSpPr>
        <p:spPr>
          <a:xfrm>
            <a:off x="8274222" y="5477101"/>
            <a:ext cx="1373393" cy="1015663"/>
          </a:xfrm>
          <a:prstGeom prst="rect">
            <a:avLst/>
          </a:prstGeom>
        </p:spPr>
        <p:txBody>
          <a:bodyPr wrap="square">
            <a:spAutoFit/>
          </a:bodyPr>
          <a:lstStyle/>
          <a:p>
            <a:r>
              <a:rPr lang="fr-FR" sz="1200" dirty="0" smtClean="0">
                <a:solidFill>
                  <a:srgbClr val="008000"/>
                </a:solidFill>
              </a:rPr>
              <a:t>a: abri </a:t>
            </a:r>
            <a:r>
              <a:rPr lang="fr-FR" sz="1200" dirty="0">
                <a:solidFill>
                  <a:srgbClr val="008000"/>
                </a:solidFill>
              </a:rPr>
              <a:t>aux outils</a:t>
            </a:r>
          </a:p>
          <a:p>
            <a:r>
              <a:rPr lang="fr-FR" sz="1200" dirty="0">
                <a:solidFill>
                  <a:srgbClr val="008000"/>
                </a:solidFill>
              </a:rPr>
              <a:t>b</a:t>
            </a:r>
            <a:r>
              <a:rPr lang="fr-FR" sz="1200" dirty="0" smtClean="0">
                <a:solidFill>
                  <a:srgbClr val="008000"/>
                </a:solidFill>
              </a:rPr>
              <a:t>: verger</a:t>
            </a:r>
            <a:endParaRPr lang="fr-FR" sz="1200" dirty="0">
              <a:solidFill>
                <a:srgbClr val="008000"/>
              </a:solidFill>
            </a:endParaRPr>
          </a:p>
          <a:p>
            <a:r>
              <a:rPr lang="fr-FR" sz="1200" dirty="0">
                <a:solidFill>
                  <a:srgbClr val="008000"/>
                </a:solidFill>
              </a:rPr>
              <a:t>c</a:t>
            </a:r>
            <a:r>
              <a:rPr lang="fr-FR" sz="1200" dirty="0" smtClean="0">
                <a:solidFill>
                  <a:srgbClr val="008000"/>
                </a:solidFill>
              </a:rPr>
              <a:t>: </a:t>
            </a:r>
            <a:r>
              <a:rPr lang="fr-FR" sz="1200" dirty="0" err="1" smtClean="0">
                <a:solidFill>
                  <a:srgbClr val="008000"/>
                </a:solidFill>
              </a:rPr>
              <a:t>compostière</a:t>
            </a:r>
            <a:endParaRPr lang="fr-FR" sz="1200" dirty="0">
              <a:solidFill>
                <a:srgbClr val="008000"/>
              </a:solidFill>
            </a:endParaRPr>
          </a:p>
          <a:p>
            <a:r>
              <a:rPr lang="fr-FR" sz="1200" dirty="0">
                <a:solidFill>
                  <a:srgbClr val="008000"/>
                </a:solidFill>
              </a:rPr>
              <a:t>d</a:t>
            </a:r>
            <a:r>
              <a:rPr lang="fr-FR" sz="1200" dirty="0" smtClean="0">
                <a:solidFill>
                  <a:srgbClr val="008000"/>
                </a:solidFill>
              </a:rPr>
              <a:t>: pépinière</a:t>
            </a:r>
            <a:endParaRPr lang="fr-FR" sz="1200" dirty="0">
              <a:solidFill>
                <a:srgbClr val="008000"/>
              </a:solidFill>
            </a:endParaRPr>
          </a:p>
          <a:p>
            <a:r>
              <a:rPr lang="fr-FR" sz="1200" dirty="0">
                <a:solidFill>
                  <a:srgbClr val="008000"/>
                </a:solidFill>
              </a:rPr>
              <a:t>e</a:t>
            </a:r>
            <a:r>
              <a:rPr lang="fr-FR" sz="1200" dirty="0" smtClean="0">
                <a:solidFill>
                  <a:srgbClr val="008000"/>
                </a:solidFill>
              </a:rPr>
              <a:t>: puits</a:t>
            </a:r>
            <a:endParaRPr lang="fr-FR" sz="1200" dirty="0">
              <a:solidFill>
                <a:srgbClr val="008000"/>
              </a:solidFill>
            </a:endParaRPr>
          </a:p>
        </p:txBody>
      </p:sp>
      <p:sp>
        <p:nvSpPr>
          <p:cNvPr id="14" name="Rectangle 13"/>
          <p:cNvSpPr/>
          <p:nvPr/>
        </p:nvSpPr>
        <p:spPr>
          <a:xfrm>
            <a:off x="9832347" y="5463175"/>
            <a:ext cx="2173187" cy="1015663"/>
          </a:xfrm>
          <a:prstGeom prst="rect">
            <a:avLst/>
          </a:prstGeom>
        </p:spPr>
        <p:txBody>
          <a:bodyPr wrap="square">
            <a:spAutoFit/>
          </a:bodyPr>
          <a:lstStyle/>
          <a:p>
            <a:r>
              <a:rPr lang="fr-FR" sz="1200" dirty="0" smtClean="0">
                <a:solidFill>
                  <a:srgbClr val="008000"/>
                </a:solidFill>
              </a:rPr>
              <a:t>g: planches de légumes fleurs</a:t>
            </a:r>
          </a:p>
          <a:p>
            <a:r>
              <a:rPr lang="fr-FR" sz="1200" dirty="0" smtClean="0">
                <a:solidFill>
                  <a:srgbClr val="008000"/>
                </a:solidFill>
              </a:rPr>
              <a:t>h: bassin</a:t>
            </a:r>
          </a:p>
          <a:p>
            <a:r>
              <a:rPr lang="fr-FR" sz="1200" dirty="0" smtClean="0">
                <a:solidFill>
                  <a:srgbClr val="008000"/>
                </a:solidFill>
              </a:rPr>
              <a:t>i: entrée</a:t>
            </a:r>
          </a:p>
          <a:p>
            <a:r>
              <a:rPr lang="fr-FR" sz="1200" dirty="0" smtClean="0">
                <a:solidFill>
                  <a:srgbClr val="008000"/>
                </a:solidFill>
              </a:rPr>
              <a:t>j: enclos de l'élevage</a:t>
            </a:r>
          </a:p>
          <a:p>
            <a:r>
              <a:rPr lang="fr-FR" sz="1200" dirty="0" smtClean="0">
                <a:solidFill>
                  <a:srgbClr val="008000"/>
                </a:solidFill>
              </a:rPr>
              <a:t>k: petit élevage</a:t>
            </a:r>
            <a:endParaRPr lang="fr-FR" sz="1200" dirty="0">
              <a:solidFill>
                <a:srgbClr val="008000"/>
              </a:solidFill>
            </a:endParaRPr>
          </a:p>
        </p:txBody>
      </p:sp>
      <p:sp>
        <p:nvSpPr>
          <p:cNvPr id="15" name="Rectangle 14"/>
          <p:cNvSpPr/>
          <p:nvPr/>
        </p:nvSpPr>
        <p:spPr>
          <a:xfrm>
            <a:off x="8210776" y="6425336"/>
            <a:ext cx="2338654" cy="276999"/>
          </a:xfrm>
          <a:prstGeom prst="rect">
            <a:avLst/>
          </a:prstGeom>
        </p:spPr>
        <p:txBody>
          <a:bodyPr wrap="none">
            <a:spAutoFit/>
          </a:bodyPr>
          <a:lstStyle/>
          <a:p>
            <a:pPr algn="ctr"/>
            <a:r>
              <a:rPr lang="fr-FR" sz="1200" dirty="0">
                <a:solidFill>
                  <a:srgbClr val="008000"/>
                </a:solidFill>
              </a:rPr>
              <a:t>Plan d'un </a:t>
            </a:r>
            <a:r>
              <a:rPr lang="fr-FR" sz="1200" dirty="0" smtClean="0">
                <a:solidFill>
                  <a:srgbClr val="008000"/>
                </a:solidFill>
              </a:rPr>
              <a:t>jardin (source : </a:t>
            </a:r>
            <a:r>
              <a:rPr lang="fr-FR" sz="1200" dirty="0" err="1" smtClean="0">
                <a:solidFill>
                  <a:srgbClr val="008000"/>
                </a:solidFill>
              </a:rPr>
              <a:t>Agrodok</a:t>
            </a:r>
            <a:r>
              <a:rPr lang="fr-FR" sz="1200" dirty="0" smtClean="0">
                <a:solidFill>
                  <a:srgbClr val="008000"/>
                </a:solidFill>
              </a:rPr>
              <a:t>)</a:t>
            </a:r>
            <a:endParaRPr lang="fr-FR" sz="1200" dirty="0">
              <a:solidFill>
                <a:srgbClr val="008000"/>
              </a:solidFill>
            </a:endParaRPr>
          </a:p>
        </p:txBody>
      </p:sp>
    </p:spTree>
    <p:extLst>
      <p:ext uri="{BB962C8B-B14F-4D97-AF65-F5344CB8AC3E}">
        <p14:creationId xmlns:p14="http://schemas.microsoft.com/office/powerpoint/2010/main" val="89603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A62BD8B3-37B5-4A2C-982D-E34A44D7AC0D}" type="slidenum">
              <a:rPr lang="fr-FR" smtClean="0"/>
              <a:t>2</a:t>
            </a:fld>
            <a:endParaRPr lang="fr-F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6089" y="2107804"/>
            <a:ext cx="3689873" cy="3717307"/>
          </a:xfrm>
          <a:prstGeom prst="rect">
            <a:avLst/>
          </a:prstGeom>
        </p:spPr>
      </p:pic>
      <p:sp>
        <p:nvSpPr>
          <p:cNvPr id="6" name="Espace réservé du numéro de diapositive 5"/>
          <p:cNvSpPr txBox="1">
            <a:spLocks/>
          </p:cNvSpPr>
          <p:nvPr/>
        </p:nvSpPr>
        <p:spPr>
          <a:xfrm>
            <a:off x="11295529" y="6324675"/>
            <a:ext cx="617668" cy="33143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3C289A-54D5-4C32-934A-7B1A9FC8B676}" type="slidenum">
              <a:rPr lang="fr-FR" smtClean="0"/>
              <a:pPr/>
              <a:t>2</a:t>
            </a:fld>
            <a:endParaRPr lang="fr-FR"/>
          </a:p>
        </p:txBody>
      </p:sp>
      <p:sp>
        <p:nvSpPr>
          <p:cNvPr id="7" name="ZoneTexte 6"/>
          <p:cNvSpPr txBox="1"/>
          <p:nvPr/>
        </p:nvSpPr>
        <p:spPr>
          <a:xfrm>
            <a:off x="8615190" y="3227794"/>
            <a:ext cx="3463260" cy="1477328"/>
          </a:xfrm>
          <a:prstGeom prst="rect">
            <a:avLst/>
          </a:prstGeom>
          <a:noFill/>
        </p:spPr>
        <p:txBody>
          <a:bodyPr wrap="square" rtlCol="0">
            <a:spAutoFit/>
          </a:bodyPr>
          <a:lstStyle/>
          <a:p>
            <a:pPr algn="just"/>
            <a:r>
              <a:rPr lang="fr-FR" dirty="0" smtClean="0">
                <a:solidFill>
                  <a:srgbClr val="008000"/>
                </a:solidFill>
              </a:rPr>
              <a:t>Pour ce document, nous nous sommes beaucoup inspiré du document « </a:t>
            </a:r>
            <a:r>
              <a:rPr lang="fr-FR" dirty="0">
                <a:solidFill>
                  <a:srgbClr val="008000"/>
                </a:solidFill>
              </a:rPr>
              <a:t> </a:t>
            </a:r>
            <a:r>
              <a:rPr lang="fr-FR" i="1" dirty="0" err="1">
                <a:solidFill>
                  <a:srgbClr val="008000"/>
                </a:solidFill>
              </a:rPr>
              <a:t>Agrodok</a:t>
            </a:r>
            <a:r>
              <a:rPr lang="fr-FR" i="1" dirty="0">
                <a:solidFill>
                  <a:srgbClr val="008000"/>
                </a:solidFill>
              </a:rPr>
              <a:t> 9 - Le jardin potager dans les zones </a:t>
            </a:r>
            <a:r>
              <a:rPr lang="fr-FR" i="1" dirty="0" smtClean="0">
                <a:solidFill>
                  <a:srgbClr val="008000"/>
                </a:solidFill>
              </a:rPr>
              <a:t>tropicales</a:t>
            </a:r>
            <a:r>
              <a:rPr lang="fr-FR" dirty="0" smtClean="0">
                <a:solidFill>
                  <a:srgbClr val="008000"/>
                </a:solidFill>
              </a:rPr>
              <a:t> ».</a:t>
            </a:r>
            <a:endParaRPr lang="fr-FR" dirty="0">
              <a:solidFill>
                <a:srgbClr val="008000"/>
              </a:solidFill>
            </a:endParaRPr>
          </a:p>
        </p:txBody>
      </p:sp>
      <p:sp>
        <p:nvSpPr>
          <p:cNvPr id="8" name="ZoneTexte 5"/>
          <p:cNvSpPr txBox="1">
            <a:spLocks noChangeArrowheads="1"/>
          </p:cNvSpPr>
          <p:nvPr/>
        </p:nvSpPr>
        <p:spPr bwMode="auto">
          <a:xfrm>
            <a:off x="2765425" y="5824538"/>
            <a:ext cx="708025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fr-FR" altLang="fr-FR" sz="2400" dirty="0" smtClean="0">
                <a:solidFill>
                  <a:srgbClr val="008000"/>
                </a:solidFill>
              </a:rPr>
              <a:t>Initié </a:t>
            </a:r>
            <a:r>
              <a:rPr lang="fr-FR" altLang="fr-FR" sz="2400" dirty="0">
                <a:solidFill>
                  <a:srgbClr val="008000"/>
                </a:solidFill>
              </a:rPr>
              <a:t>par l’Association UN REGARD UNE VIE (URUV).</a:t>
            </a:r>
          </a:p>
          <a:p>
            <a:pPr algn="ctr" eaLnBrk="1" hangingPunct="1">
              <a:lnSpc>
                <a:spcPct val="100000"/>
              </a:lnSpc>
              <a:spcBef>
                <a:spcPct val="0"/>
              </a:spcBef>
              <a:buFont typeface="Arial" panose="020B0604020202020204" pitchFamily="34" charset="0"/>
              <a:buNone/>
            </a:pPr>
            <a:r>
              <a:rPr lang="fr-FR" altLang="fr-FR" sz="2400" dirty="0">
                <a:solidFill>
                  <a:srgbClr val="008000"/>
                </a:solidFill>
              </a:rPr>
              <a:t>Site : </a:t>
            </a:r>
            <a:r>
              <a:rPr lang="fr-FR" sz="2400" b="1" u="sng" dirty="0" smtClean="0">
                <a:hlinkClick r:id="rId3"/>
              </a:rPr>
              <a:t>http</a:t>
            </a:r>
            <a:r>
              <a:rPr lang="fr-FR" sz="2400" b="1" u="sng" dirty="0">
                <a:hlinkClick r:id="rId3"/>
              </a:rPr>
              <a:t>://www.un-regard-une-vie.org</a:t>
            </a:r>
            <a:r>
              <a:rPr lang="fr-FR" sz="2400" b="1" u="sng" dirty="0" smtClean="0">
                <a:hlinkClick r:id="rId3"/>
              </a:rPr>
              <a:t>/</a:t>
            </a:r>
            <a:endParaRPr lang="fr-FR" sz="1200" b="1" u="sng" dirty="0" smtClean="0"/>
          </a:p>
          <a:p>
            <a:pPr algn="ctr" eaLnBrk="1" hangingPunct="1">
              <a:lnSpc>
                <a:spcPct val="100000"/>
              </a:lnSpc>
              <a:spcBef>
                <a:spcPct val="0"/>
              </a:spcBef>
              <a:buNone/>
            </a:pPr>
            <a:r>
              <a:rPr lang="fr-FR" altLang="fr-FR" sz="1200" b="1" dirty="0" smtClean="0">
                <a:solidFill>
                  <a:srgbClr val="008000"/>
                </a:solidFill>
              </a:rPr>
              <a:t>(</a:t>
            </a:r>
            <a:r>
              <a:rPr lang="fr-FR" altLang="fr-FR" sz="1200" dirty="0">
                <a:solidFill>
                  <a:srgbClr val="008000"/>
                </a:solidFill>
                <a:hlinkClick r:id="rId4"/>
              </a:rPr>
              <a:t>http://www.u-r-u-v.asso-web.com</a:t>
            </a:r>
            <a:r>
              <a:rPr lang="fr-FR" altLang="fr-FR" sz="1200" dirty="0" smtClean="0">
                <a:solidFill>
                  <a:srgbClr val="008000"/>
                </a:solidFill>
                <a:hlinkClick r:id="rId4"/>
              </a:rPr>
              <a:t>/</a:t>
            </a:r>
            <a:r>
              <a:rPr lang="fr-FR" altLang="fr-FR" sz="1200" b="1" dirty="0" smtClean="0">
                <a:solidFill>
                  <a:srgbClr val="008000"/>
                </a:solidFill>
              </a:rPr>
              <a:t>)</a:t>
            </a:r>
            <a:endParaRPr lang="fr-FR" altLang="fr-FR" sz="2400" dirty="0">
              <a:solidFill>
                <a:srgbClr val="008000"/>
              </a:solidFill>
            </a:endParaRPr>
          </a:p>
        </p:txBody>
      </p:sp>
      <p:sp>
        <p:nvSpPr>
          <p:cNvPr id="9" name="Rectangle 8"/>
          <p:cNvSpPr/>
          <p:nvPr/>
        </p:nvSpPr>
        <p:spPr>
          <a:xfrm>
            <a:off x="408791" y="201891"/>
            <a:ext cx="11572537" cy="1824084"/>
          </a:xfrm>
          <a:prstGeom prst="rect">
            <a:avLst/>
          </a:prstGeom>
          <a:noFill/>
          <a:ln>
            <a:solidFill>
              <a:srgbClr val="008000"/>
            </a:solidFill>
          </a:ln>
        </p:spPr>
        <p:txBody>
          <a:bodyPr wrap="square" lIns="91440" tIns="45720" rIns="91440" bIns="45720">
            <a:spAutoFit/>
          </a:bodyPr>
          <a:lstStyle/>
          <a:p>
            <a:pPr algn="ctr"/>
            <a:r>
              <a:rPr lang="fr-FR" sz="5400" b="1" cap="none" spc="0" dirty="0" smtClean="0">
                <a:ln w="13462">
                  <a:solidFill>
                    <a:schemeClr val="bg1"/>
                  </a:solidFill>
                  <a:prstDash val="solid"/>
                </a:ln>
                <a:solidFill>
                  <a:srgbClr val="008000"/>
                </a:solidFill>
                <a:effectLst>
                  <a:outerShdw dist="38100" dir="2700000" algn="bl" rotWithShape="0">
                    <a:schemeClr val="accent5"/>
                  </a:outerShdw>
                </a:effectLst>
              </a:rPr>
              <a:t>Présentation Projet de jardins potagers tropicaux communautaire et familiaux</a:t>
            </a:r>
            <a:endParaRPr lang="fr-FR" sz="5400" b="1" cap="none" spc="0" dirty="0">
              <a:ln w="13462">
                <a:solidFill>
                  <a:schemeClr val="bg1"/>
                </a:solidFill>
                <a:prstDash val="solid"/>
              </a:ln>
              <a:solidFill>
                <a:srgbClr val="008000"/>
              </a:solidFill>
              <a:effectLst>
                <a:outerShdw dist="38100" dir="2700000" algn="bl" rotWithShape="0">
                  <a:schemeClr val="accent5"/>
                </a:outerShdw>
              </a:effectLst>
            </a:endParaRPr>
          </a:p>
        </p:txBody>
      </p:sp>
      <p:sp>
        <p:nvSpPr>
          <p:cNvPr id="10" name="Rectangle 9"/>
          <p:cNvSpPr/>
          <p:nvPr/>
        </p:nvSpPr>
        <p:spPr>
          <a:xfrm>
            <a:off x="236057" y="4959464"/>
            <a:ext cx="3075650" cy="276999"/>
          </a:xfrm>
          <a:prstGeom prst="rect">
            <a:avLst/>
          </a:prstGeom>
        </p:spPr>
        <p:txBody>
          <a:bodyPr wrap="none">
            <a:spAutoFit/>
          </a:bodyPr>
          <a:lstStyle/>
          <a:p>
            <a:r>
              <a:rPr lang="fr-FR" sz="1200" dirty="0" smtClean="0">
                <a:solidFill>
                  <a:srgbClr val="008000"/>
                </a:solidFill>
              </a:rPr>
              <a:t>Bas fond de </a:t>
            </a:r>
            <a:r>
              <a:rPr lang="fr-FR" sz="1200" dirty="0" err="1" smtClean="0">
                <a:solidFill>
                  <a:srgbClr val="008000"/>
                </a:solidFill>
              </a:rPr>
              <a:t>Nkolondom</a:t>
            </a:r>
            <a:r>
              <a:rPr lang="fr-FR" sz="1200" dirty="0" smtClean="0">
                <a:solidFill>
                  <a:srgbClr val="008000"/>
                </a:solidFill>
              </a:rPr>
              <a:t>, à </a:t>
            </a:r>
            <a:r>
              <a:rPr lang="fr-FR" sz="1200" dirty="0">
                <a:solidFill>
                  <a:srgbClr val="008000"/>
                </a:solidFill>
              </a:rPr>
              <a:t>Y</a:t>
            </a:r>
            <a:r>
              <a:rPr lang="fr-FR" sz="1200" dirty="0" smtClean="0">
                <a:solidFill>
                  <a:srgbClr val="008000"/>
                </a:solidFill>
              </a:rPr>
              <a:t>aoundé (© CIRAD)</a:t>
            </a:r>
            <a:endParaRPr lang="fr-FR" sz="1200" dirty="0">
              <a:solidFill>
                <a:srgbClr val="00800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207" y="3054464"/>
            <a:ext cx="2540000" cy="1905000"/>
          </a:xfrm>
          <a:prstGeom prst="rect">
            <a:avLst/>
          </a:prstGeom>
        </p:spPr>
      </p:pic>
    </p:spTree>
    <p:extLst>
      <p:ext uri="{BB962C8B-B14F-4D97-AF65-F5344CB8AC3E}">
        <p14:creationId xmlns:p14="http://schemas.microsoft.com/office/powerpoint/2010/main" val="1168017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112649" y="6282466"/>
            <a:ext cx="800548" cy="352948"/>
          </a:xfrm>
        </p:spPr>
        <p:txBody>
          <a:bodyPr/>
          <a:lstStyle/>
          <a:p>
            <a:fld id="{A62BD8B3-37B5-4A2C-982D-E34A44D7AC0D}" type="slidenum">
              <a:rPr lang="fr-FR" smtClean="0"/>
              <a:t>3</a:t>
            </a:fld>
            <a:endParaRPr lang="fr-FR"/>
          </a:p>
        </p:txBody>
      </p:sp>
      <p:sp>
        <p:nvSpPr>
          <p:cNvPr id="3" name="ZoneTexte 2"/>
          <p:cNvSpPr txBox="1"/>
          <p:nvPr/>
        </p:nvSpPr>
        <p:spPr>
          <a:xfrm>
            <a:off x="3001383" y="172123"/>
            <a:ext cx="6368527" cy="369332"/>
          </a:xfrm>
          <a:prstGeom prst="rect">
            <a:avLst/>
          </a:prstGeom>
          <a:noFill/>
          <a:ln>
            <a:solidFill>
              <a:srgbClr val="008000"/>
            </a:solidFill>
          </a:ln>
        </p:spPr>
        <p:txBody>
          <a:bodyPr wrap="square" rtlCol="0">
            <a:spAutoFit/>
          </a:bodyPr>
          <a:lstStyle/>
          <a:p>
            <a:pPr algn="ctr"/>
            <a:r>
              <a:rPr lang="fr-FR" b="1" dirty="0" smtClean="0">
                <a:solidFill>
                  <a:srgbClr val="008000"/>
                </a:solidFill>
              </a:rPr>
              <a:t>Présentation du projet de jardin potager tropical communautaire</a:t>
            </a:r>
            <a:endParaRPr lang="fr-FR" b="1" dirty="0">
              <a:solidFill>
                <a:srgbClr val="008000"/>
              </a:solidFill>
            </a:endParaRPr>
          </a:p>
        </p:txBody>
      </p:sp>
      <p:sp>
        <p:nvSpPr>
          <p:cNvPr id="4" name="ZoneTexte 3"/>
          <p:cNvSpPr txBox="1"/>
          <p:nvPr/>
        </p:nvSpPr>
        <p:spPr>
          <a:xfrm>
            <a:off x="182880" y="903642"/>
            <a:ext cx="11887200" cy="369332"/>
          </a:xfrm>
          <a:prstGeom prst="rect">
            <a:avLst/>
          </a:prstGeom>
          <a:noFill/>
        </p:spPr>
        <p:txBody>
          <a:bodyPr wrap="square" rtlCol="0">
            <a:spAutoFit/>
          </a:bodyPr>
          <a:lstStyle/>
          <a:p>
            <a:r>
              <a:rPr lang="fr-FR" b="1" dirty="0" smtClean="0">
                <a:solidFill>
                  <a:srgbClr val="008000"/>
                </a:solidFill>
              </a:rPr>
              <a:t>1. Buts de ce jardin potager communautaire</a:t>
            </a:r>
          </a:p>
        </p:txBody>
      </p:sp>
      <p:sp>
        <p:nvSpPr>
          <p:cNvPr id="5" name="ZoneTexte 4"/>
          <p:cNvSpPr txBox="1"/>
          <p:nvPr/>
        </p:nvSpPr>
        <p:spPr>
          <a:xfrm>
            <a:off x="0" y="1469397"/>
            <a:ext cx="8702936" cy="3970318"/>
          </a:xfrm>
          <a:prstGeom prst="rect">
            <a:avLst/>
          </a:prstGeom>
          <a:noFill/>
        </p:spPr>
        <p:txBody>
          <a:bodyPr wrap="square" rtlCol="0">
            <a:spAutoFit/>
          </a:bodyPr>
          <a:lstStyle/>
          <a:p>
            <a:r>
              <a:rPr lang="fr-FR" i="1" dirty="0" smtClean="0">
                <a:solidFill>
                  <a:srgbClr val="008000"/>
                </a:solidFill>
              </a:rPr>
              <a:t>1.1. Problématiques de pauvreté courantes </a:t>
            </a:r>
            <a:r>
              <a:rPr lang="fr-FR" i="1" dirty="0">
                <a:solidFill>
                  <a:srgbClr val="008000"/>
                </a:solidFill>
              </a:rPr>
              <a:t>d</a:t>
            </a:r>
            <a:r>
              <a:rPr lang="fr-FR" i="1" dirty="0" smtClean="0">
                <a:solidFill>
                  <a:srgbClr val="008000"/>
                </a:solidFill>
              </a:rPr>
              <a:t>es </a:t>
            </a:r>
            <a:r>
              <a:rPr lang="fr-FR" i="1" dirty="0">
                <a:solidFill>
                  <a:srgbClr val="008000"/>
                </a:solidFill>
              </a:rPr>
              <a:t>villages ruraux </a:t>
            </a:r>
            <a:r>
              <a:rPr lang="fr-FR" i="1" dirty="0" smtClean="0">
                <a:solidFill>
                  <a:srgbClr val="008000"/>
                </a:solidFill>
              </a:rPr>
              <a:t>en Afrique </a:t>
            </a:r>
            <a:r>
              <a:rPr lang="fr-FR" dirty="0" smtClean="0">
                <a:solidFill>
                  <a:srgbClr val="008000"/>
                </a:solidFill>
              </a:rPr>
              <a:t>:</a:t>
            </a:r>
          </a:p>
          <a:p>
            <a:endParaRPr lang="fr-FR" dirty="0">
              <a:solidFill>
                <a:srgbClr val="008000"/>
              </a:solidFill>
            </a:endParaRPr>
          </a:p>
          <a:p>
            <a:r>
              <a:rPr lang="fr-FR" dirty="0">
                <a:solidFill>
                  <a:srgbClr val="008000"/>
                </a:solidFill>
              </a:rPr>
              <a:t>• Inaccessibilité à la terre agricole  </a:t>
            </a:r>
            <a:r>
              <a:rPr lang="fr-FR" dirty="0" smtClean="0">
                <a:solidFill>
                  <a:srgbClr val="008000"/>
                </a:solidFill>
              </a:rPr>
              <a:t>(souvent seulement </a:t>
            </a:r>
            <a:r>
              <a:rPr lang="fr-FR" dirty="0">
                <a:solidFill>
                  <a:srgbClr val="008000"/>
                </a:solidFill>
              </a:rPr>
              <a:t>Jardins de case) ;</a:t>
            </a:r>
          </a:p>
          <a:p>
            <a:r>
              <a:rPr lang="fr-FR" dirty="0">
                <a:solidFill>
                  <a:srgbClr val="008000"/>
                </a:solidFill>
              </a:rPr>
              <a:t>• Inaccessibilité à l'eau potable  (l'eau </a:t>
            </a:r>
            <a:r>
              <a:rPr lang="fr-FR" dirty="0" smtClean="0">
                <a:solidFill>
                  <a:srgbClr val="008000"/>
                </a:solidFill>
              </a:rPr>
              <a:t>provient </a:t>
            </a:r>
            <a:r>
              <a:rPr lang="fr-FR" dirty="0">
                <a:solidFill>
                  <a:srgbClr val="008000"/>
                </a:solidFill>
              </a:rPr>
              <a:t>principalement des rivières très insalubres);</a:t>
            </a:r>
          </a:p>
          <a:p>
            <a:r>
              <a:rPr lang="fr-FR" dirty="0">
                <a:solidFill>
                  <a:srgbClr val="008000"/>
                </a:solidFill>
              </a:rPr>
              <a:t>• Très peu d'opportunités de revenus ;</a:t>
            </a:r>
          </a:p>
          <a:p>
            <a:r>
              <a:rPr lang="fr-FR" dirty="0">
                <a:solidFill>
                  <a:srgbClr val="008000"/>
                </a:solidFill>
              </a:rPr>
              <a:t>• Accès limité aux services sociaux de base ;</a:t>
            </a:r>
          </a:p>
          <a:p>
            <a:r>
              <a:rPr lang="fr-FR" dirty="0">
                <a:solidFill>
                  <a:srgbClr val="008000"/>
                </a:solidFill>
              </a:rPr>
              <a:t>• Pour certains </a:t>
            </a:r>
            <a:r>
              <a:rPr lang="fr-FR" dirty="0" smtClean="0">
                <a:solidFill>
                  <a:srgbClr val="008000"/>
                </a:solidFill>
              </a:rPr>
              <a:t>village, </a:t>
            </a:r>
            <a:r>
              <a:rPr lang="fr-FR" dirty="0">
                <a:solidFill>
                  <a:srgbClr val="008000"/>
                </a:solidFill>
              </a:rPr>
              <a:t>maisons très </a:t>
            </a:r>
            <a:r>
              <a:rPr lang="fr-FR" dirty="0" smtClean="0">
                <a:solidFill>
                  <a:srgbClr val="008000"/>
                </a:solidFill>
              </a:rPr>
              <a:t>fragiles, </a:t>
            </a:r>
            <a:r>
              <a:rPr lang="fr-FR" dirty="0">
                <a:solidFill>
                  <a:srgbClr val="008000"/>
                </a:solidFill>
              </a:rPr>
              <a:t>en début </a:t>
            </a:r>
            <a:r>
              <a:rPr lang="fr-FR" dirty="0" smtClean="0">
                <a:solidFill>
                  <a:srgbClr val="008000"/>
                </a:solidFill>
              </a:rPr>
              <a:t>de destruction.</a:t>
            </a:r>
          </a:p>
          <a:p>
            <a:endParaRPr lang="fr-FR" dirty="0">
              <a:solidFill>
                <a:srgbClr val="008000"/>
              </a:solidFill>
            </a:endParaRPr>
          </a:p>
          <a:p>
            <a:r>
              <a:rPr lang="fr-FR" i="1" dirty="0" smtClean="0">
                <a:solidFill>
                  <a:srgbClr val="008000"/>
                </a:solidFill>
              </a:rPr>
              <a:t>1.2. Buts de ce jardin potager communautaire</a:t>
            </a:r>
          </a:p>
          <a:p>
            <a:endParaRPr lang="fr-FR" dirty="0" smtClean="0">
              <a:solidFill>
                <a:srgbClr val="008000"/>
              </a:solidFill>
            </a:endParaRPr>
          </a:p>
          <a:p>
            <a:pPr marL="285750" indent="-285750">
              <a:buFont typeface="Arial" panose="020B0604020202020204" pitchFamily="34" charset="0"/>
              <a:buChar char="•"/>
            </a:pPr>
            <a:r>
              <a:rPr lang="fr-FR" dirty="0" smtClean="0">
                <a:solidFill>
                  <a:srgbClr val="008000"/>
                </a:solidFill>
              </a:rPr>
              <a:t>Fournir la </a:t>
            </a:r>
            <a:r>
              <a:rPr lang="fr-FR" b="1" dirty="0" smtClean="0">
                <a:solidFill>
                  <a:srgbClr val="008000"/>
                </a:solidFill>
              </a:rPr>
              <a:t>sécurité alimentaire</a:t>
            </a:r>
            <a:r>
              <a:rPr lang="fr-FR" dirty="0" smtClean="0">
                <a:solidFill>
                  <a:srgbClr val="008000"/>
                </a:solidFill>
              </a:rPr>
              <a:t>, à la communauté, quelque soient les aléas climatiques</a:t>
            </a:r>
          </a:p>
          <a:p>
            <a:pPr marL="285750" indent="-285750">
              <a:buFont typeface="Arial" panose="020B0604020202020204" pitchFamily="34" charset="0"/>
              <a:buChar char="•"/>
            </a:pPr>
            <a:r>
              <a:rPr lang="fr-FR" dirty="0" smtClean="0">
                <a:solidFill>
                  <a:srgbClr val="008000"/>
                </a:solidFill>
              </a:rPr>
              <a:t>Servir de jardin pédagogique et scolaire pour </a:t>
            </a:r>
            <a:r>
              <a:rPr lang="fr-FR" b="1" dirty="0" smtClean="0">
                <a:solidFill>
                  <a:srgbClr val="008000"/>
                </a:solidFill>
              </a:rPr>
              <a:t>apprendre aux enfants le jardinage</a:t>
            </a:r>
            <a:r>
              <a:rPr lang="fr-FR" dirty="0" smtClean="0">
                <a:solidFill>
                  <a:srgbClr val="008000"/>
                </a:solidFill>
              </a:rPr>
              <a:t>.</a:t>
            </a:r>
          </a:p>
          <a:p>
            <a:pPr marL="285750" indent="-285750">
              <a:buFont typeface="Arial" panose="020B0604020202020204" pitchFamily="34" charset="0"/>
              <a:buChar char="•"/>
            </a:pPr>
            <a:r>
              <a:rPr lang="fr-FR" b="1" dirty="0" smtClean="0">
                <a:solidFill>
                  <a:srgbClr val="008000"/>
                </a:solidFill>
              </a:rPr>
              <a:t>Fournir des sources de revenus complémentaires</a:t>
            </a:r>
            <a:r>
              <a:rPr lang="fr-FR" dirty="0" smtClean="0">
                <a:solidFill>
                  <a:srgbClr val="008000"/>
                </a:solidFill>
              </a:rPr>
              <a:t>, par la revente des produits du jardin, pour améliorer le niveau de vie de la communauté.</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3520" y="846037"/>
            <a:ext cx="2352675" cy="2333625"/>
          </a:xfrm>
          <a:prstGeom prst="rect">
            <a:avLst/>
          </a:prstGeom>
        </p:spPr>
      </p:pic>
      <p:sp>
        <p:nvSpPr>
          <p:cNvPr id="7" name="ZoneTexte 6"/>
          <p:cNvSpPr txBox="1"/>
          <p:nvPr/>
        </p:nvSpPr>
        <p:spPr>
          <a:xfrm>
            <a:off x="9126518" y="3179662"/>
            <a:ext cx="2786680" cy="461665"/>
          </a:xfrm>
          <a:prstGeom prst="rect">
            <a:avLst/>
          </a:prstGeom>
          <a:noFill/>
        </p:spPr>
        <p:txBody>
          <a:bodyPr wrap="square" rtlCol="0">
            <a:spAutoFit/>
          </a:bodyPr>
          <a:lstStyle/>
          <a:p>
            <a:pPr algn="ctr"/>
            <a:r>
              <a:rPr lang="fr-FR" sz="1200" dirty="0" smtClean="0">
                <a:solidFill>
                  <a:srgbClr val="008000"/>
                </a:solidFill>
              </a:rPr>
              <a:t>Source image : </a:t>
            </a:r>
            <a:r>
              <a:rPr lang="fr-FR" sz="1200" dirty="0" err="1" smtClean="0">
                <a:solidFill>
                  <a:srgbClr val="008000"/>
                </a:solidFill>
              </a:rPr>
              <a:t>Agrodok</a:t>
            </a:r>
            <a:r>
              <a:rPr lang="fr-FR" sz="1200" dirty="0" smtClean="0">
                <a:solidFill>
                  <a:srgbClr val="008000"/>
                </a:solidFill>
              </a:rPr>
              <a:t> 9 - Le jardin potager dans les zones tropicales</a:t>
            </a:r>
            <a:endParaRPr lang="fr-FR" sz="1200" dirty="0">
              <a:solidFill>
                <a:srgbClr val="008000"/>
              </a:solidFill>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369" y="3836558"/>
            <a:ext cx="2466975" cy="1847850"/>
          </a:xfrm>
          <a:prstGeom prst="rect">
            <a:avLst/>
          </a:prstGeom>
        </p:spPr>
      </p:pic>
      <p:sp>
        <p:nvSpPr>
          <p:cNvPr id="9" name="ZoneTexte 8"/>
          <p:cNvSpPr txBox="1"/>
          <p:nvPr/>
        </p:nvSpPr>
        <p:spPr>
          <a:xfrm>
            <a:off x="5721252" y="5752604"/>
            <a:ext cx="6191945" cy="461665"/>
          </a:xfrm>
          <a:prstGeom prst="rect">
            <a:avLst/>
          </a:prstGeom>
          <a:noFill/>
        </p:spPr>
        <p:txBody>
          <a:bodyPr wrap="square" rtlCol="0">
            <a:spAutoFit/>
          </a:bodyPr>
          <a:lstStyle/>
          <a:p>
            <a:pPr algn="ctr"/>
            <a:r>
              <a:rPr lang="fr-FR" sz="1200" i="1" dirty="0" err="1" smtClean="0">
                <a:solidFill>
                  <a:srgbClr val="008000"/>
                </a:solidFill>
              </a:rPr>
              <a:t>Gliricidia</a:t>
            </a:r>
            <a:r>
              <a:rPr lang="fr-FR" sz="1200" dirty="0" smtClean="0">
                <a:solidFill>
                  <a:srgbClr val="008000"/>
                </a:solidFill>
              </a:rPr>
              <a:t> planté autour d'une parcelle de plants de piments (Champ Adda Anjouan, ONG </a:t>
            </a:r>
            <a:r>
              <a:rPr lang="fr-FR" sz="1200" dirty="0" err="1" smtClean="0">
                <a:solidFill>
                  <a:srgbClr val="008000"/>
                </a:solidFill>
              </a:rPr>
              <a:t>Dahari</a:t>
            </a:r>
            <a:r>
              <a:rPr lang="fr-FR" sz="1200" dirty="0" smtClean="0">
                <a:solidFill>
                  <a:srgbClr val="008000"/>
                </a:solidFill>
              </a:rPr>
              <a:t>), </a:t>
            </a:r>
            <a:r>
              <a:rPr lang="fr-FR" sz="1200" dirty="0" smtClean="0">
                <a:solidFill>
                  <a:srgbClr val="008000"/>
                </a:solidFill>
                <a:hlinkClick r:id="rId4"/>
              </a:rPr>
              <a:t>http://www.agriculture-biodiversite-oi.org/fr/Media/Images/Actu-S-informer/Embocagement</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6329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2"/>
          <p:cNvSpPr txBox="1">
            <a:spLocks/>
          </p:cNvSpPr>
          <p:nvPr/>
        </p:nvSpPr>
        <p:spPr>
          <a:xfrm>
            <a:off x="11123406" y="234166"/>
            <a:ext cx="822064" cy="331433"/>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3C289A-54D5-4C32-934A-7B1A9FC8B676}" type="slidenum">
              <a:rPr lang="fr-FR" smtClean="0"/>
              <a:pPr/>
              <a:t>4</a:t>
            </a:fld>
            <a:endParaRPr lang="fr-FR" dirty="0"/>
          </a:p>
        </p:txBody>
      </p:sp>
      <p:sp>
        <p:nvSpPr>
          <p:cNvPr id="6" name="ZoneTexte 5"/>
          <p:cNvSpPr txBox="1"/>
          <p:nvPr/>
        </p:nvSpPr>
        <p:spPr>
          <a:xfrm>
            <a:off x="150606" y="1120582"/>
            <a:ext cx="11908715" cy="1107996"/>
          </a:xfrm>
          <a:prstGeom prst="rect">
            <a:avLst/>
          </a:prstGeom>
          <a:noFill/>
        </p:spPr>
        <p:txBody>
          <a:bodyPr wrap="square" rtlCol="0">
            <a:spAutoFit/>
          </a:bodyPr>
          <a:lstStyle/>
          <a:p>
            <a:pPr algn="just" eaLnBrk="0" fontAlgn="base" hangingPunct="0"/>
            <a:r>
              <a:rPr lang="fr-FR" dirty="0">
                <a:solidFill>
                  <a:srgbClr val="008000"/>
                </a:solidFill>
              </a:rPr>
              <a:t>Le jardinage communautaire est pratiqué par des groupes de plusieurs familles. Comme les problèmes d'organisation du travail et de </a:t>
            </a:r>
            <a:r>
              <a:rPr lang="fr-FR" dirty="0" smtClean="0">
                <a:solidFill>
                  <a:srgbClr val="008000"/>
                </a:solidFill>
              </a:rPr>
              <a:t>droits de propriété sur le terrain sont fréquents, il semble préférable que chaque famille possède son propre jardin et que l'achat de semences, d'outils et d'engrais chimiques se fasse collectivement.</a:t>
            </a:r>
          </a:p>
          <a:p>
            <a:pPr algn="just" eaLnBrk="0" fontAlgn="base" hangingPunct="0"/>
            <a:r>
              <a:rPr lang="fr-FR" sz="1200" dirty="0" smtClean="0">
                <a:solidFill>
                  <a:srgbClr val="008000"/>
                </a:solidFill>
              </a:rPr>
              <a:t>Source : </a:t>
            </a:r>
            <a:r>
              <a:rPr lang="fr-FR" sz="1200" dirty="0" err="1" smtClean="0">
                <a:solidFill>
                  <a:srgbClr val="008000"/>
                </a:solidFill>
              </a:rPr>
              <a:t>Agrodok</a:t>
            </a:r>
            <a:r>
              <a:rPr lang="fr-FR" sz="1200" dirty="0" smtClean="0">
                <a:solidFill>
                  <a:srgbClr val="008000"/>
                </a:solidFill>
              </a:rPr>
              <a:t> 9 - </a:t>
            </a:r>
            <a:r>
              <a:rPr lang="fr-FR" sz="1200" i="1" dirty="0" smtClean="0">
                <a:solidFill>
                  <a:srgbClr val="008000"/>
                </a:solidFill>
              </a:rPr>
              <a:t>Le jardin potager dans les zones tropicales</a:t>
            </a:r>
            <a:r>
              <a:rPr lang="fr-FR" sz="1200" dirty="0" smtClean="0">
                <a:solidFill>
                  <a:srgbClr val="008000"/>
                </a:solidFill>
              </a:rPr>
              <a:t>, </a:t>
            </a:r>
            <a:r>
              <a:rPr lang="fr-FR" sz="1200" dirty="0" err="1" smtClean="0">
                <a:solidFill>
                  <a:srgbClr val="008000"/>
                </a:solidFill>
              </a:rPr>
              <a:t>Henk</a:t>
            </a:r>
            <a:r>
              <a:rPr lang="fr-FR" sz="1200" dirty="0" smtClean="0">
                <a:solidFill>
                  <a:srgbClr val="008000"/>
                </a:solidFill>
              </a:rPr>
              <a:t> </a:t>
            </a:r>
            <a:r>
              <a:rPr lang="fr-FR" sz="1200" dirty="0" err="1" smtClean="0">
                <a:solidFill>
                  <a:srgbClr val="008000"/>
                </a:solidFill>
              </a:rPr>
              <a:t>Waayenberg</a:t>
            </a:r>
            <a:endParaRPr lang="fr-FR" sz="1200" dirty="0">
              <a:solidFill>
                <a:srgbClr val="FF0000"/>
              </a:solidFill>
            </a:endParaRPr>
          </a:p>
        </p:txBody>
      </p:sp>
      <p:sp>
        <p:nvSpPr>
          <p:cNvPr id="7" name="Rectangle 6"/>
          <p:cNvSpPr/>
          <p:nvPr/>
        </p:nvSpPr>
        <p:spPr>
          <a:xfrm>
            <a:off x="150606" y="751250"/>
            <a:ext cx="6734287" cy="369332"/>
          </a:xfrm>
          <a:prstGeom prst="rect">
            <a:avLst/>
          </a:prstGeom>
        </p:spPr>
        <p:txBody>
          <a:bodyPr wrap="square">
            <a:spAutoFit/>
          </a:bodyPr>
          <a:lstStyle/>
          <a:p>
            <a:pPr eaLnBrk="0" fontAlgn="base" hangingPunct="0"/>
            <a:r>
              <a:rPr lang="fr-FR" b="1" dirty="0" smtClean="0">
                <a:solidFill>
                  <a:srgbClr val="008000"/>
                </a:solidFill>
              </a:rPr>
              <a:t>2. Les </a:t>
            </a:r>
            <a:r>
              <a:rPr lang="fr-FR" b="1" dirty="0">
                <a:solidFill>
                  <a:srgbClr val="008000"/>
                </a:solidFill>
              </a:rPr>
              <a:t>jardins </a:t>
            </a:r>
            <a:r>
              <a:rPr lang="fr-FR" b="1" dirty="0" smtClean="0">
                <a:solidFill>
                  <a:srgbClr val="008000"/>
                </a:solidFill>
              </a:rPr>
              <a:t>communautaires (présentation)</a:t>
            </a:r>
            <a:endParaRPr lang="fr-FR" dirty="0">
              <a:solidFill>
                <a:srgbClr val="008000"/>
              </a:solidFill>
            </a:endParaRPr>
          </a:p>
        </p:txBody>
      </p:sp>
      <p:sp>
        <p:nvSpPr>
          <p:cNvPr id="8" name="ZoneTexte 7"/>
          <p:cNvSpPr txBox="1"/>
          <p:nvPr/>
        </p:nvSpPr>
        <p:spPr>
          <a:xfrm>
            <a:off x="8407997" y="3864007"/>
            <a:ext cx="3651324" cy="2123658"/>
          </a:xfrm>
          <a:prstGeom prst="rect">
            <a:avLst/>
          </a:prstGeom>
          <a:noFill/>
        </p:spPr>
        <p:txBody>
          <a:bodyPr wrap="square" rtlCol="0">
            <a:spAutoFit/>
          </a:bodyPr>
          <a:lstStyle/>
          <a:p>
            <a:pPr algn="r"/>
            <a:r>
              <a:rPr lang="fr-FR" sz="1200" dirty="0" smtClean="0">
                <a:solidFill>
                  <a:srgbClr val="008000"/>
                </a:solidFill>
                <a:latin typeface="Calibri" panose="020F0502020204030204" pitchFamily="34" charset="0"/>
              </a:rPr>
              <a:t>↗ </a:t>
            </a:r>
            <a:r>
              <a:rPr lang="fr-FR" sz="1200" dirty="0" smtClean="0">
                <a:solidFill>
                  <a:srgbClr val="008000"/>
                </a:solidFill>
              </a:rPr>
              <a:t>Jardin </a:t>
            </a:r>
            <a:r>
              <a:rPr lang="fr-FR" sz="1200" dirty="0">
                <a:solidFill>
                  <a:srgbClr val="008000"/>
                </a:solidFill>
              </a:rPr>
              <a:t>des femmes de </a:t>
            </a:r>
            <a:r>
              <a:rPr lang="fr-FR" sz="1200" dirty="0" smtClean="0">
                <a:solidFill>
                  <a:srgbClr val="008000"/>
                </a:solidFill>
              </a:rPr>
              <a:t>Koutiala (Mali), </a:t>
            </a:r>
            <a:r>
              <a:rPr lang="fr-FR" sz="1200" dirty="0">
                <a:solidFill>
                  <a:srgbClr val="008000"/>
                </a:solidFill>
              </a:rPr>
              <a:t>destinée à venir en aide aux femmes isolées de Koutiala (veuves, femmes répudiées, divorcées...) en leur permettant de cultiver pour subvenir à leurs besoins alimentaires et aussi pour leur procurer des petits revenus destinés à compléter ces </a:t>
            </a:r>
            <a:r>
              <a:rPr lang="fr-FR" sz="1200" dirty="0" smtClean="0">
                <a:solidFill>
                  <a:srgbClr val="008000"/>
                </a:solidFill>
              </a:rPr>
              <a:t>besoins. UVPA a appris </a:t>
            </a:r>
            <a:r>
              <a:rPr lang="fr-FR" sz="1200" dirty="0">
                <a:solidFill>
                  <a:srgbClr val="008000"/>
                </a:solidFill>
              </a:rPr>
              <a:t>aux femmes, non seulement à cultiver les graines potagères qu'elles peuvent recevoir de UVPA mais également à récupérer ces graines et assurer de nouveaux semis à partir de leurs récoltes</a:t>
            </a:r>
            <a:r>
              <a:rPr lang="fr-FR" sz="1200" dirty="0" smtClean="0">
                <a:solidFill>
                  <a:srgbClr val="008000"/>
                </a:solidFill>
              </a:rPr>
              <a:t>. </a:t>
            </a:r>
            <a:r>
              <a:rPr lang="fr-FR" sz="1200" dirty="0">
                <a:solidFill>
                  <a:srgbClr val="008000"/>
                </a:solidFill>
              </a:rPr>
              <a:t>Source : </a:t>
            </a:r>
            <a:r>
              <a:rPr lang="fr-FR" sz="1200" dirty="0">
                <a:solidFill>
                  <a:srgbClr val="008000"/>
                </a:solidFill>
                <a:hlinkClick r:id="rId2"/>
              </a:rPr>
              <a:t>http://</a:t>
            </a:r>
            <a:r>
              <a:rPr lang="fr-FR" sz="1200" dirty="0" smtClean="0">
                <a:solidFill>
                  <a:srgbClr val="008000"/>
                </a:solidFill>
                <a:hlinkClick r:id="rId2"/>
              </a:rPr>
              <a:t>quasar-info.com/uvpa/index.php?page=presentation</a:t>
            </a:r>
            <a:r>
              <a:rPr lang="fr-FR" sz="1200" dirty="0" smtClean="0">
                <a:solidFill>
                  <a:srgbClr val="008000"/>
                </a:solidFill>
              </a:rPr>
              <a:t> </a:t>
            </a:r>
            <a:endParaRPr lang="fr-FR" sz="1200" dirty="0">
              <a:solidFill>
                <a:srgbClr val="008000"/>
              </a:solidFill>
            </a:endParaRP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8495" y="2016157"/>
            <a:ext cx="2466975" cy="1847850"/>
          </a:xfrm>
          <a:prstGeom prst="rect">
            <a:avLst/>
          </a:prstGeom>
        </p:spPr>
      </p:pic>
      <p:sp>
        <p:nvSpPr>
          <p:cNvPr id="10" name="ZoneTexte 9"/>
          <p:cNvSpPr txBox="1"/>
          <p:nvPr/>
        </p:nvSpPr>
        <p:spPr>
          <a:xfrm>
            <a:off x="0" y="6106610"/>
            <a:ext cx="3539267" cy="646331"/>
          </a:xfrm>
          <a:prstGeom prst="rect">
            <a:avLst/>
          </a:prstGeom>
          <a:noFill/>
        </p:spPr>
        <p:txBody>
          <a:bodyPr wrap="square" rtlCol="0">
            <a:spAutoFit/>
          </a:bodyPr>
          <a:lstStyle/>
          <a:p>
            <a:pPr algn="ctr"/>
            <a:r>
              <a:rPr lang="fr-FR" sz="1200" dirty="0">
                <a:solidFill>
                  <a:srgbClr val="008000"/>
                </a:solidFill>
              </a:rPr>
              <a:t>Enfant au jardin scolaire, </a:t>
            </a:r>
            <a:r>
              <a:rPr lang="fr-FR" sz="1200" dirty="0" smtClean="0">
                <a:solidFill>
                  <a:srgbClr val="008000"/>
                </a:solidFill>
              </a:rPr>
              <a:t>Adda. </a:t>
            </a:r>
            <a:r>
              <a:rPr lang="fr-FR" sz="1200" dirty="0">
                <a:solidFill>
                  <a:srgbClr val="008000"/>
                </a:solidFill>
              </a:rPr>
              <a:t>Source : </a:t>
            </a:r>
            <a:r>
              <a:rPr lang="fr-FR" sz="1200" dirty="0">
                <a:solidFill>
                  <a:srgbClr val="008000"/>
                </a:solidFill>
                <a:hlinkClick r:id="rId4"/>
              </a:rPr>
              <a:t>http://daharicomores.org/les-comores/les-comoriens</a:t>
            </a:r>
            <a:r>
              <a:rPr lang="fr-FR" sz="1200" dirty="0" smtClean="0">
                <a:solidFill>
                  <a:srgbClr val="008000"/>
                </a:solidFill>
                <a:hlinkClick r:id="rId4"/>
              </a:rPr>
              <a:t>/</a:t>
            </a:r>
            <a:endParaRPr lang="fr-FR" sz="1200" dirty="0">
              <a:solidFill>
                <a:srgbClr val="008000"/>
              </a:solidFill>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633" y="4582610"/>
            <a:ext cx="2286000" cy="1524000"/>
          </a:xfrm>
          <a:prstGeom prst="rect">
            <a:avLst/>
          </a:prstGeom>
        </p:spPr>
      </p:pic>
      <p:sp>
        <p:nvSpPr>
          <p:cNvPr id="12" name="ZoneTexte 11"/>
          <p:cNvSpPr txBox="1"/>
          <p:nvPr/>
        </p:nvSpPr>
        <p:spPr>
          <a:xfrm>
            <a:off x="2912633" y="4208252"/>
            <a:ext cx="4576426" cy="461665"/>
          </a:xfrm>
          <a:prstGeom prst="rect">
            <a:avLst/>
          </a:prstGeom>
          <a:noFill/>
        </p:spPr>
        <p:txBody>
          <a:bodyPr wrap="square" rtlCol="0">
            <a:spAutoFit/>
          </a:bodyPr>
          <a:lstStyle/>
          <a:p>
            <a:pPr algn="ctr"/>
            <a:r>
              <a:rPr lang="fr-FR" sz="1200" dirty="0" smtClean="0">
                <a:solidFill>
                  <a:srgbClr val="008000"/>
                </a:solidFill>
                <a:latin typeface="Calibri" panose="020F0502020204030204" pitchFamily="34" charset="0"/>
              </a:rPr>
              <a:t>↖↑</a:t>
            </a:r>
            <a:r>
              <a:rPr lang="fr-FR" sz="1200" dirty="0" smtClean="0">
                <a:solidFill>
                  <a:srgbClr val="008000"/>
                </a:solidFill>
              </a:rPr>
              <a:t>Jardin scolaire, </a:t>
            </a:r>
            <a:r>
              <a:rPr lang="fr-FR" sz="1200" dirty="0">
                <a:solidFill>
                  <a:srgbClr val="008000"/>
                </a:solidFill>
              </a:rPr>
              <a:t>école primaire de </a:t>
            </a:r>
            <a:r>
              <a:rPr lang="fr-FR" sz="1200" dirty="0" err="1" smtClean="0">
                <a:solidFill>
                  <a:srgbClr val="008000"/>
                </a:solidFill>
              </a:rPr>
              <a:t>Legmoin</a:t>
            </a:r>
            <a:r>
              <a:rPr lang="fr-FR" sz="1200" dirty="0">
                <a:solidFill>
                  <a:srgbClr val="008000"/>
                </a:solidFill>
              </a:rPr>
              <a:t> (Burkina </a:t>
            </a:r>
            <a:r>
              <a:rPr lang="fr-FR" sz="1200" dirty="0" err="1" smtClean="0">
                <a:solidFill>
                  <a:srgbClr val="008000"/>
                </a:solidFill>
              </a:rPr>
              <a:t>faso</a:t>
            </a:r>
            <a:r>
              <a:rPr lang="fr-FR" sz="1200" dirty="0" smtClean="0">
                <a:solidFill>
                  <a:srgbClr val="008000"/>
                </a:solidFill>
              </a:rPr>
              <a:t>) </a:t>
            </a:r>
            <a:r>
              <a:rPr lang="fr-FR" sz="1200" dirty="0" smtClean="0">
                <a:solidFill>
                  <a:srgbClr val="008000"/>
                </a:solidFill>
                <a:latin typeface="Calibri" panose="020F0502020204030204" pitchFamily="34" charset="0"/>
              </a:rPr>
              <a:t>↗</a:t>
            </a:r>
            <a:r>
              <a:rPr lang="fr-FR" sz="1200" dirty="0" smtClean="0">
                <a:solidFill>
                  <a:srgbClr val="008000"/>
                </a:solidFill>
              </a:rPr>
              <a:t>. </a:t>
            </a:r>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www.rencontresafricaines.org/alpha.htm</a:t>
            </a:r>
            <a:r>
              <a:rPr lang="fr-FR" sz="1200" dirty="0" smtClean="0">
                <a:solidFill>
                  <a:srgbClr val="008000"/>
                </a:solidFill>
              </a:rPr>
              <a:t> </a:t>
            </a:r>
            <a:endParaRPr lang="fr-FR" sz="1200" dirty="0">
              <a:solidFill>
                <a:srgbClr val="008000"/>
              </a:solidFill>
            </a:endParaRPr>
          </a:p>
        </p:txBody>
      </p:sp>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0455" y="2311596"/>
            <a:ext cx="2466975" cy="1857375"/>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09440" y="2289624"/>
            <a:ext cx="2466975" cy="1857375"/>
          </a:xfrm>
          <a:prstGeom prst="rect">
            <a:avLst/>
          </a:prstGeom>
        </p:spPr>
      </p:pic>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470" y="2310218"/>
            <a:ext cx="2466975" cy="1857375"/>
          </a:xfrm>
          <a:prstGeom prst="rect">
            <a:avLst/>
          </a:prstGeom>
        </p:spPr>
      </p:pic>
      <p:pic>
        <p:nvPicPr>
          <p:cNvPr id="16" name="Imag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0908" y="4767552"/>
            <a:ext cx="2088532" cy="1564383"/>
          </a:xfrm>
          <a:prstGeom prst="rect">
            <a:avLst/>
          </a:prstGeom>
        </p:spPr>
      </p:pic>
      <p:sp>
        <p:nvSpPr>
          <p:cNvPr id="17" name="ZoneTexte 16"/>
          <p:cNvSpPr txBox="1"/>
          <p:nvPr/>
        </p:nvSpPr>
        <p:spPr>
          <a:xfrm>
            <a:off x="3331407" y="6331935"/>
            <a:ext cx="2467535" cy="276999"/>
          </a:xfrm>
          <a:prstGeom prst="rect">
            <a:avLst/>
          </a:prstGeom>
          <a:noFill/>
        </p:spPr>
        <p:txBody>
          <a:bodyPr wrap="none" rtlCol="0">
            <a:spAutoFit/>
          </a:bodyPr>
          <a:lstStyle/>
          <a:p>
            <a:pPr algn="ctr"/>
            <a:r>
              <a:rPr lang="fr-FR" sz="1200" dirty="0" smtClean="0">
                <a:solidFill>
                  <a:srgbClr val="008000"/>
                </a:solidFill>
              </a:rPr>
              <a:t>Jardin scolaire (Haïti). (Le </a:t>
            </a:r>
            <a:r>
              <a:rPr lang="fr-FR" sz="1200" dirty="0" err="1" smtClean="0">
                <a:solidFill>
                  <a:srgbClr val="008000"/>
                </a:solidFill>
              </a:rPr>
              <a:t>novelliste</a:t>
            </a:r>
            <a:r>
              <a:rPr lang="fr-FR" sz="1200" dirty="0" smtClean="0">
                <a:solidFill>
                  <a:srgbClr val="008000"/>
                </a:solidFill>
              </a:rPr>
              <a:t>).</a:t>
            </a:r>
            <a:endParaRPr lang="fr-FR" sz="1200" dirty="0">
              <a:solidFill>
                <a:srgbClr val="008000"/>
              </a:solidFill>
            </a:endParaRPr>
          </a:p>
        </p:txBody>
      </p:sp>
      <p:pic>
        <p:nvPicPr>
          <p:cNvPr id="18" name="Imag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28378" y="4764598"/>
            <a:ext cx="1819275" cy="1362075"/>
          </a:xfrm>
          <a:prstGeom prst="rect">
            <a:avLst/>
          </a:prstGeom>
        </p:spPr>
      </p:pic>
      <p:sp>
        <p:nvSpPr>
          <p:cNvPr id="19" name="ZoneTexte 18"/>
          <p:cNvSpPr txBox="1"/>
          <p:nvPr/>
        </p:nvSpPr>
        <p:spPr>
          <a:xfrm>
            <a:off x="5798941" y="6121487"/>
            <a:ext cx="3520908" cy="600164"/>
          </a:xfrm>
          <a:prstGeom prst="rect">
            <a:avLst/>
          </a:prstGeom>
          <a:noFill/>
        </p:spPr>
        <p:txBody>
          <a:bodyPr wrap="square" rtlCol="0">
            <a:spAutoFit/>
          </a:bodyPr>
          <a:lstStyle/>
          <a:p>
            <a:pPr algn="ctr"/>
            <a:r>
              <a:rPr lang="fr-FR" sz="1100" dirty="0" smtClean="0">
                <a:solidFill>
                  <a:srgbClr val="008000"/>
                </a:solidFill>
              </a:rPr>
              <a:t>Jardin </a:t>
            </a:r>
            <a:r>
              <a:rPr lang="fr-FR" sz="1100" dirty="0">
                <a:solidFill>
                  <a:srgbClr val="008000"/>
                </a:solidFill>
              </a:rPr>
              <a:t>scolaire du Lycée du Bicentenaire, aux Gonaïves (Haïti), </a:t>
            </a:r>
            <a:r>
              <a:rPr lang="fr-FR" sz="1100" dirty="0" smtClean="0">
                <a:solidFill>
                  <a:srgbClr val="008000"/>
                </a:solidFill>
              </a:rPr>
              <a:t> </a:t>
            </a:r>
            <a:r>
              <a:rPr lang="fr-FR" sz="1100" dirty="0" smtClean="0">
                <a:solidFill>
                  <a:srgbClr val="008000"/>
                </a:solidFill>
                <a:hlinkClick r:id="rId12"/>
              </a:rPr>
              <a:t>http</a:t>
            </a:r>
            <a:r>
              <a:rPr lang="fr-FR" sz="1100" dirty="0">
                <a:solidFill>
                  <a:srgbClr val="008000"/>
                </a:solidFill>
                <a:hlinkClick r:id="rId12"/>
              </a:rPr>
              <a:t>://</a:t>
            </a:r>
            <a:r>
              <a:rPr lang="fr-FR" sz="1100" dirty="0" smtClean="0">
                <a:solidFill>
                  <a:srgbClr val="008000"/>
                </a:solidFill>
                <a:hlinkClick r:id="rId12"/>
              </a:rPr>
              <a:t>www.planetere.org/bulletin/2008/Vol3no2-hiver2008.htm</a:t>
            </a:r>
            <a:r>
              <a:rPr lang="fr-FR" sz="1100" dirty="0" smtClean="0">
                <a:solidFill>
                  <a:srgbClr val="008000"/>
                </a:solidFill>
              </a:rPr>
              <a:t> </a:t>
            </a:r>
            <a:endParaRPr lang="fr-FR" sz="1100" dirty="0">
              <a:solidFill>
                <a:srgbClr val="008000"/>
              </a:solidFill>
            </a:endParaRPr>
          </a:p>
        </p:txBody>
      </p:sp>
      <p:sp>
        <p:nvSpPr>
          <p:cNvPr id="20" name="ZoneTexte 19"/>
          <p:cNvSpPr txBox="1"/>
          <p:nvPr/>
        </p:nvSpPr>
        <p:spPr>
          <a:xfrm>
            <a:off x="3001383" y="172123"/>
            <a:ext cx="6368527" cy="369332"/>
          </a:xfrm>
          <a:prstGeom prst="rect">
            <a:avLst/>
          </a:prstGeom>
          <a:noFill/>
          <a:ln>
            <a:solidFill>
              <a:srgbClr val="008000"/>
            </a:solidFill>
          </a:ln>
        </p:spPr>
        <p:txBody>
          <a:bodyPr wrap="square" rtlCol="0">
            <a:spAutoFit/>
          </a:bodyPr>
          <a:lstStyle/>
          <a:p>
            <a:pPr algn="ctr"/>
            <a:r>
              <a:rPr lang="fr-FR" b="1" dirty="0" smtClean="0">
                <a:solidFill>
                  <a:srgbClr val="008000"/>
                </a:solidFill>
              </a:rPr>
              <a:t>Présentation du projet de jardin potager tropical communautaire</a:t>
            </a:r>
            <a:endParaRPr lang="fr-FR" b="1" dirty="0">
              <a:solidFill>
                <a:srgbClr val="008000"/>
              </a:solidFill>
            </a:endParaRPr>
          </a:p>
        </p:txBody>
      </p:sp>
    </p:spTree>
    <p:extLst>
      <p:ext uri="{BB962C8B-B14F-4D97-AF65-F5344CB8AC3E}">
        <p14:creationId xmlns:p14="http://schemas.microsoft.com/office/powerpoint/2010/main" val="3708790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161826" y="4585319"/>
            <a:ext cx="2743200" cy="365125"/>
          </a:xfrm>
        </p:spPr>
        <p:txBody>
          <a:bodyPr/>
          <a:lstStyle/>
          <a:p>
            <a:fld id="{A62BD8B3-37B5-4A2C-982D-E34A44D7AC0D}" type="slidenum">
              <a:rPr lang="fr-FR" smtClean="0"/>
              <a:t>5</a:t>
            </a:fld>
            <a:endParaRPr lang="fr-FR"/>
          </a:p>
        </p:txBody>
      </p:sp>
      <p:sp>
        <p:nvSpPr>
          <p:cNvPr id="4" name="Rectangle 3"/>
          <p:cNvSpPr/>
          <p:nvPr/>
        </p:nvSpPr>
        <p:spPr>
          <a:xfrm>
            <a:off x="150607" y="751250"/>
            <a:ext cx="4299318" cy="369332"/>
          </a:xfrm>
          <a:prstGeom prst="rect">
            <a:avLst/>
          </a:prstGeom>
        </p:spPr>
        <p:txBody>
          <a:bodyPr wrap="none">
            <a:spAutoFit/>
          </a:bodyPr>
          <a:lstStyle/>
          <a:p>
            <a:pPr eaLnBrk="0" fontAlgn="base" hangingPunct="0"/>
            <a:r>
              <a:rPr lang="fr-FR" b="1" dirty="0">
                <a:solidFill>
                  <a:srgbClr val="008000"/>
                </a:solidFill>
              </a:rPr>
              <a:t>3</a:t>
            </a:r>
            <a:r>
              <a:rPr lang="fr-FR" b="1" dirty="0" smtClean="0">
                <a:solidFill>
                  <a:srgbClr val="008000"/>
                </a:solidFill>
              </a:rPr>
              <a:t>. Les </a:t>
            </a:r>
            <a:r>
              <a:rPr lang="fr-FR" b="1" dirty="0">
                <a:solidFill>
                  <a:srgbClr val="008000"/>
                </a:solidFill>
              </a:rPr>
              <a:t>jardins </a:t>
            </a:r>
            <a:r>
              <a:rPr lang="fr-FR" b="1" dirty="0" smtClean="0">
                <a:solidFill>
                  <a:srgbClr val="008000"/>
                </a:solidFill>
              </a:rPr>
              <a:t>scolaires </a:t>
            </a:r>
            <a:r>
              <a:rPr lang="fr-FR" b="1" dirty="0">
                <a:solidFill>
                  <a:srgbClr val="008000"/>
                </a:solidFill>
              </a:rPr>
              <a:t>et de </a:t>
            </a:r>
            <a:r>
              <a:rPr lang="fr-FR" b="1" dirty="0" smtClean="0">
                <a:solidFill>
                  <a:srgbClr val="008000"/>
                </a:solidFill>
              </a:rPr>
              <a:t>démonstration</a:t>
            </a:r>
            <a:endParaRPr lang="fr-FR" dirty="0">
              <a:solidFill>
                <a:srgbClr val="008000"/>
              </a:solidFill>
            </a:endParaRPr>
          </a:p>
        </p:txBody>
      </p:sp>
      <p:sp>
        <p:nvSpPr>
          <p:cNvPr id="6" name="Rectangle 5"/>
          <p:cNvSpPr/>
          <p:nvPr/>
        </p:nvSpPr>
        <p:spPr>
          <a:xfrm>
            <a:off x="9791057" y="6142334"/>
            <a:ext cx="2027816" cy="646331"/>
          </a:xfrm>
          <a:prstGeom prst="rect">
            <a:avLst/>
          </a:prstGeom>
        </p:spPr>
        <p:txBody>
          <a:bodyPr wrap="square">
            <a:spAutoFit/>
          </a:bodyPr>
          <a:lstStyle/>
          <a:p>
            <a:pPr algn="ctr"/>
            <a:r>
              <a:rPr lang="fr-FR" sz="1200" dirty="0">
                <a:solidFill>
                  <a:srgbClr val="008000"/>
                </a:solidFill>
                <a:latin typeface="Calibri" panose="020F0502020204030204" pitchFamily="34" charset="0"/>
              </a:rPr>
              <a:t>↑ </a:t>
            </a:r>
            <a:r>
              <a:rPr lang="fr-FR" sz="1200" spc="5" dirty="0" smtClean="0">
                <a:solidFill>
                  <a:srgbClr val="008000"/>
                </a:solidFill>
                <a:latin typeface="Arial" panose="020B0604020202020204" pitchFamily="34" charset="0"/>
                <a:ea typeface="Times New Roman" panose="02020603050405020304" pitchFamily="18" charset="0"/>
              </a:rPr>
              <a:t>On </a:t>
            </a:r>
            <a:r>
              <a:rPr lang="fr-FR" sz="1200" spc="5" dirty="0">
                <a:solidFill>
                  <a:srgbClr val="008000"/>
                </a:solidFill>
                <a:latin typeface="Arial" panose="020B0604020202020204" pitchFamily="34" charset="0"/>
                <a:ea typeface="Times New Roman" panose="02020603050405020304" pitchFamily="18" charset="0"/>
              </a:rPr>
              <a:t>forme des sillons à l’aide d’une </a:t>
            </a:r>
            <a:r>
              <a:rPr lang="fr-FR" sz="1200" spc="5" dirty="0" smtClean="0">
                <a:solidFill>
                  <a:srgbClr val="008000"/>
                </a:solidFill>
                <a:latin typeface="Arial" panose="020B0604020202020204" pitchFamily="34" charset="0"/>
                <a:ea typeface="Times New Roman" panose="02020603050405020304" pitchFamily="18" charset="0"/>
              </a:rPr>
              <a:t>planche. </a:t>
            </a:r>
            <a:r>
              <a:rPr lang="fr-FR" sz="1200" spc="5" dirty="0" smtClean="0">
                <a:solidFill>
                  <a:srgbClr val="008000"/>
                </a:solidFill>
                <a:latin typeface="Arial" panose="020B0604020202020204" pitchFamily="34" charset="0"/>
              </a:rPr>
              <a:t>Source : </a:t>
            </a:r>
            <a:r>
              <a:rPr lang="fr-FR" sz="1200" spc="5" dirty="0" err="1" smtClean="0">
                <a:solidFill>
                  <a:srgbClr val="008000"/>
                </a:solidFill>
                <a:latin typeface="Arial" panose="020B0604020202020204" pitchFamily="34" charset="0"/>
              </a:rPr>
              <a:t>Agrodok</a:t>
            </a:r>
            <a:r>
              <a:rPr lang="fr-FR" sz="1200" spc="5" dirty="0" smtClean="0">
                <a:solidFill>
                  <a:srgbClr val="008000"/>
                </a:solidFill>
                <a:latin typeface="Arial" panose="020B0604020202020204" pitchFamily="34" charset="0"/>
              </a:rPr>
              <a:t> 9.</a:t>
            </a:r>
            <a:endParaRPr lang="fr-FR" sz="1200" dirty="0">
              <a:solidFill>
                <a:srgbClr val="008000"/>
              </a:solidFill>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0507" y="4418188"/>
            <a:ext cx="2514054" cy="1737785"/>
          </a:xfrm>
          <a:prstGeom prst="rect">
            <a:avLst/>
          </a:prstGeom>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378" y="4477455"/>
            <a:ext cx="2828925" cy="1619250"/>
          </a:xfrm>
          <a:prstGeom prst="rect">
            <a:avLst/>
          </a:prstGeom>
        </p:spPr>
      </p:pic>
      <p:sp>
        <p:nvSpPr>
          <p:cNvPr id="9" name="ZoneTexte 8"/>
          <p:cNvSpPr txBox="1"/>
          <p:nvPr/>
        </p:nvSpPr>
        <p:spPr>
          <a:xfrm>
            <a:off x="2923474" y="6155973"/>
            <a:ext cx="3367117" cy="646331"/>
          </a:xfrm>
          <a:prstGeom prst="rect">
            <a:avLst/>
          </a:prstGeom>
          <a:noFill/>
        </p:spPr>
        <p:txBody>
          <a:bodyPr wrap="square" rtlCol="0">
            <a:spAutoFit/>
          </a:bodyPr>
          <a:lstStyle/>
          <a:p>
            <a:pPr algn="ctr"/>
            <a:r>
              <a:rPr lang="fr-FR" sz="1200" dirty="0" smtClean="0">
                <a:solidFill>
                  <a:srgbClr val="008000"/>
                </a:solidFill>
                <a:latin typeface="Calibri" panose="020F0502020204030204" pitchFamily="34" charset="0"/>
              </a:rPr>
              <a:t>↑</a:t>
            </a:r>
            <a:r>
              <a:rPr lang="fr-FR" sz="1200" dirty="0" smtClean="0">
                <a:solidFill>
                  <a:srgbClr val="008000"/>
                </a:solidFill>
              </a:rPr>
              <a:t> Jardin </a:t>
            </a:r>
            <a:r>
              <a:rPr lang="fr-FR" sz="1200" dirty="0">
                <a:solidFill>
                  <a:srgbClr val="008000"/>
                </a:solidFill>
              </a:rPr>
              <a:t>scolaire villages de </a:t>
            </a:r>
            <a:r>
              <a:rPr lang="fr-FR" sz="1200" dirty="0" err="1">
                <a:solidFill>
                  <a:srgbClr val="008000"/>
                </a:solidFill>
              </a:rPr>
              <a:t>Bana</a:t>
            </a:r>
            <a:r>
              <a:rPr lang="fr-FR" sz="1200" dirty="0">
                <a:solidFill>
                  <a:srgbClr val="008000"/>
                </a:solidFill>
              </a:rPr>
              <a:t>, </a:t>
            </a:r>
            <a:r>
              <a:rPr lang="fr-FR" sz="1200" dirty="0" err="1">
                <a:solidFill>
                  <a:srgbClr val="008000"/>
                </a:solidFill>
              </a:rPr>
              <a:t>Wona</a:t>
            </a:r>
            <a:r>
              <a:rPr lang="fr-FR" sz="1200" dirty="0">
                <a:solidFill>
                  <a:srgbClr val="008000"/>
                </a:solidFill>
              </a:rPr>
              <a:t> et </a:t>
            </a:r>
            <a:r>
              <a:rPr lang="fr-FR" sz="1200" dirty="0" err="1">
                <a:solidFill>
                  <a:srgbClr val="008000"/>
                </a:solidFill>
              </a:rPr>
              <a:t>Dangouna</a:t>
            </a:r>
            <a:r>
              <a:rPr lang="fr-FR" sz="1200" dirty="0">
                <a:solidFill>
                  <a:srgbClr val="008000"/>
                </a:solidFill>
              </a:rPr>
              <a:t>, </a:t>
            </a:r>
            <a:r>
              <a:rPr lang="fr-FR" sz="1200" dirty="0">
                <a:solidFill>
                  <a:srgbClr val="008000"/>
                </a:solidFill>
                <a:hlinkClick r:id="rId4"/>
              </a:rPr>
              <a:t>http://</a:t>
            </a:r>
            <a:r>
              <a:rPr lang="fr-FR" sz="1200" dirty="0" smtClean="0">
                <a:solidFill>
                  <a:srgbClr val="008000"/>
                </a:solidFill>
                <a:hlinkClick r:id="rId4"/>
              </a:rPr>
              <a:t>fondationsemafo.org/cause-view/projet-jardins-scolaires/</a:t>
            </a:r>
            <a:r>
              <a:rPr lang="fr-FR" sz="1200" dirty="0" smtClean="0">
                <a:solidFill>
                  <a:srgbClr val="008000"/>
                </a:solidFill>
              </a:rPr>
              <a:t> </a:t>
            </a:r>
            <a:endParaRPr lang="fr-FR" sz="1200" dirty="0">
              <a:solidFill>
                <a:srgbClr val="008000"/>
              </a:solidFill>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07304" y="2895511"/>
            <a:ext cx="1581150" cy="942975"/>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2116" y="2860323"/>
            <a:ext cx="2133600" cy="1419225"/>
          </a:xfrm>
          <a:prstGeom prst="rect">
            <a:avLst/>
          </a:prstGeom>
        </p:spPr>
      </p:pic>
      <p:sp>
        <p:nvSpPr>
          <p:cNvPr id="12" name="ZoneTexte 11"/>
          <p:cNvSpPr txBox="1"/>
          <p:nvPr/>
        </p:nvSpPr>
        <p:spPr>
          <a:xfrm>
            <a:off x="6529892" y="3806355"/>
            <a:ext cx="3315393" cy="646331"/>
          </a:xfrm>
          <a:prstGeom prst="rect">
            <a:avLst/>
          </a:prstGeom>
          <a:noFill/>
        </p:spPr>
        <p:txBody>
          <a:bodyPr wrap="square" rtlCol="0">
            <a:spAutoFit/>
          </a:bodyPr>
          <a:lstStyle/>
          <a:p>
            <a:pPr algn="r"/>
            <a:r>
              <a:rPr lang="fr-FR" sz="1200" dirty="0">
                <a:solidFill>
                  <a:srgbClr val="008000"/>
                </a:solidFill>
              </a:rPr>
              <a:t>Jardin scolaire pour améliorer les menus de la </a:t>
            </a:r>
            <a:r>
              <a:rPr lang="fr-FR" sz="1200" dirty="0" smtClean="0">
                <a:solidFill>
                  <a:srgbClr val="008000"/>
                </a:solidFill>
              </a:rPr>
              <a:t>cantine (~ Banfora, </a:t>
            </a:r>
            <a:r>
              <a:rPr lang="fr-FR" sz="1200" dirty="0">
                <a:solidFill>
                  <a:srgbClr val="008000"/>
                </a:solidFill>
              </a:rPr>
              <a:t>Burkina </a:t>
            </a:r>
            <a:r>
              <a:rPr lang="fr-FR" sz="1200" dirty="0" smtClean="0">
                <a:solidFill>
                  <a:srgbClr val="008000"/>
                </a:solidFill>
              </a:rPr>
              <a:t>Faso). </a:t>
            </a:r>
            <a:r>
              <a:rPr lang="fr-FR" sz="1200" dirty="0">
                <a:solidFill>
                  <a:srgbClr val="008000"/>
                </a:solidFill>
              </a:rPr>
              <a:t>Source : </a:t>
            </a:r>
            <a:r>
              <a:rPr lang="fr-FR" sz="1200" dirty="0">
                <a:solidFill>
                  <a:srgbClr val="008000"/>
                </a:solidFill>
                <a:hlinkClick r:id="rId7"/>
              </a:rPr>
              <a:t>http://</a:t>
            </a:r>
            <a:r>
              <a:rPr lang="fr-FR" sz="1200" dirty="0" smtClean="0">
                <a:solidFill>
                  <a:srgbClr val="008000"/>
                </a:solidFill>
                <a:hlinkClick r:id="rId7"/>
              </a:rPr>
              <a:t>burkina-afrique.com/jardins_scolaires.html</a:t>
            </a:r>
            <a:r>
              <a:rPr lang="fr-FR" sz="1200" dirty="0" smtClean="0">
                <a:solidFill>
                  <a:srgbClr val="008000"/>
                </a:solidFill>
              </a:rPr>
              <a:t> </a:t>
            </a:r>
            <a:endParaRPr lang="fr-FR" sz="1200" dirty="0">
              <a:solidFill>
                <a:srgbClr val="008000"/>
              </a:solidFill>
            </a:endParaRPr>
          </a:p>
        </p:txBody>
      </p:sp>
      <p:pic>
        <p:nvPicPr>
          <p:cNvPr id="13" name="Imag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08030" y="4523242"/>
            <a:ext cx="2890751" cy="1736568"/>
          </a:xfrm>
          <a:prstGeom prst="rect">
            <a:avLst/>
          </a:prstGeom>
        </p:spPr>
      </p:pic>
      <p:sp>
        <p:nvSpPr>
          <p:cNvPr id="14" name="Rectangle 13"/>
          <p:cNvSpPr/>
          <p:nvPr/>
        </p:nvSpPr>
        <p:spPr>
          <a:xfrm>
            <a:off x="6450811" y="6259810"/>
            <a:ext cx="2805191" cy="461665"/>
          </a:xfrm>
          <a:prstGeom prst="rect">
            <a:avLst/>
          </a:prstGeom>
        </p:spPr>
        <p:txBody>
          <a:bodyPr wrap="square">
            <a:spAutoFit/>
          </a:bodyPr>
          <a:lstStyle/>
          <a:p>
            <a:pPr algn="ctr"/>
            <a:r>
              <a:rPr lang="fr-FR" sz="1200" spc="5" dirty="0">
                <a:solidFill>
                  <a:srgbClr val="008000"/>
                </a:solidFill>
                <a:latin typeface="Arial" panose="020B0604020202020204" pitchFamily="34" charset="0"/>
                <a:ea typeface="Times New Roman" panose="02020603050405020304" pitchFamily="18" charset="0"/>
              </a:rPr>
              <a:t>Carrés de légumes des enfants d’un jardin </a:t>
            </a:r>
            <a:r>
              <a:rPr lang="fr-FR" sz="1200" spc="5" dirty="0" smtClean="0">
                <a:solidFill>
                  <a:srgbClr val="008000"/>
                </a:solidFill>
                <a:latin typeface="Arial" panose="020B0604020202020204" pitchFamily="34" charset="0"/>
                <a:ea typeface="Times New Roman" panose="02020603050405020304" pitchFamily="18" charset="0"/>
              </a:rPr>
              <a:t>scolaire. Source : </a:t>
            </a:r>
            <a:r>
              <a:rPr lang="fr-FR" sz="1200" spc="5" dirty="0" err="1" smtClean="0">
                <a:solidFill>
                  <a:srgbClr val="008000"/>
                </a:solidFill>
                <a:latin typeface="Arial" panose="020B0604020202020204" pitchFamily="34" charset="0"/>
                <a:ea typeface="Times New Roman" panose="02020603050405020304" pitchFamily="18" charset="0"/>
              </a:rPr>
              <a:t>Agrodok</a:t>
            </a:r>
            <a:r>
              <a:rPr lang="fr-FR" sz="1200" spc="5" dirty="0" smtClean="0">
                <a:solidFill>
                  <a:srgbClr val="008000"/>
                </a:solidFill>
                <a:latin typeface="Arial" panose="020B0604020202020204" pitchFamily="34" charset="0"/>
                <a:ea typeface="Times New Roman" panose="02020603050405020304" pitchFamily="18" charset="0"/>
              </a:rPr>
              <a:t> 9.</a:t>
            </a:r>
            <a:endParaRPr lang="fr-FR" sz="1200" dirty="0">
              <a:solidFill>
                <a:srgbClr val="008000"/>
              </a:solidFill>
            </a:endParaRPr>
          </a:p>
        </p:txBody>
      </p:sp>
      <p:pic>
        <p:nvPicPr>
          <p:cNvPr id="15" name="Picture 2" descr="D:\Users\blisan\Pictures\perso\agro-forêts\jardin pedagogique de Manonpana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064" y="4619028"/>
            <a:ext cx="2857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0" y="6297921"/>
            <a:ext cx="2987199" cy="461665"/>
          </a:xfrm>
          <a:prstGeom prst="rect">
            <a:avLst/>
          </a:prstGeom>
        </p:spPr>
        <p:txBody>
          <a:bodyPr wrap="square">
            <a:spAutoFit/>
          </a:bodyPr>
          <a:lstStyle/>
          <a:p>
            <a:pPr algn="ctr"/>
            <a:r>
              <a:rPr lang="fr-FR" sz="1200" dirty="0" smtClean="0">
                <a:solidFill>
                  <a:srgbClr val="008000"/>
                </a:solidFill>
              </a:rPr>
              <a:t>Ferme pédagogique </a:t>
            </a:r>
            <a:r>
              <a:rPr lang="fr-FR" sz="1200" dirty="0">
                <a:solidFill>
                  <a:srgbClr val="008000"/>
                </a:solidFill>
              </a:rPr>
              <a:t>de </a:t>
            </a:r>
            <a:r>
              <a:rPr lang="fr-FR" sz="1200" i="1" dirty="0" err="1">
                <a:solidFill>
                  <a:srgbClr val="008000"/>
                </a:solidFill>
              </a:rPr>
              <a:t>Manonpana</a:t>
            </a:r>
            <a:r>
              <a:rPr lang="fr-FR" sz="1200" dirty="0">
                <a:solidFill>
                  <a:srgbClr val="008000"/>
                </a:solidFill>
              </a:rPr>
              <a:t> (Côte Est</a:t>
            </a:r>
            <a:r>
              <a:rPr lang="fr-FR" sz="1200" dirty="0" smtClean="0">
                <a:solidFill>
                  <a:srgbClr val="008000"/>
                </a:solidFill>
              </a:rPr>
              <a:t>) (ADEFA – YAPLUKA) </a:t>
            </a:r>
            <a:r>
              <a:rPr lang="fr-FR" sz="1200" dirty="0">
                <a:solidFill>
                  <a:srgbClr val="008000"/>
                </a:solidFill>
              </a:rPr>
              <a:t>© B. LISAN.</a:t>
            </a:r>
          </a:p>
        </p:txBody>
      </p:sp>
      <p:sp>
        <p:nvSpPr>
          <p:cNvPr id="17" name="ZoneTexte 16"/>
          <p:cNvSpPr txBox="1"/>
          <p:nvPr/>
        </p:nvSpPr>
        <p:spPr>
          <a:xfrm>
            <a:off x="150607" y="1120582"/>
            <a:ext cx="12041393" cy="3600986"/>
          </a:xfrm>
          <a:prstGeom prst="rect">
            <a:avLst/>
          </a:prstGeom>
          <a:noFill/>
        </p:spPr>
        <p:txBody>
          <a:bodyPr wrap="square" rtlCol="0">
            <a:spAutoFit/>
          </a:bodyPr>
          <a:lstStyle/>
          <a:p>
            <a:pPr algn="just" eaLnBrk="0" fontAlgn="base" hangingPunct="0"/>
            <a:r>
              <a:rPr lang="fr-FR" dirty="0" smtClean="0">
                <a:solidFill>
                  <a:srgbClr val="008000"/>
                </a:solidFill>
              </a:rPr>
              <a:t>Les buts des jardins scolaires est a) l’apprendre, à l’enfant, le jardinage et donc la possibilité de se nourrir dans le futur, </a:t>
            </a:r>
          </a:p>
          <a:p>
            <a:pPr algn="just" eaLnBrk="0" fontAlgn="base" hangingPunct="0"/>
            <a:r>
              <a:rPr lang="fr-FR" dirty="0" smtClean="0">
                <a:solidFill>
                  <a:srgbClr val="008000"/>
                </a:solidFill>
              </a:rPr>
              <a:t>b) améliorer </a:t>
            </a:r>
            <a:r>
              <a:rPr lang="fr-FR" dirty="0">
                <a:solidFill>
                  <a:srgbClr val="008000"/>
                </a:solidFill>
              </a:rPr>
              <a:t>les menus de la </a:t>
            </a:r>
            <a:r>
              <a:rPr lang="fr-FR" dirty="0" smtClean="0">
                <a:solidFill>
                  <a:srgbClr val="008000"/>
                </a:solidFill>
              </a:rPr>
              <a:t>cantine. </a:t>
            </a:r>
          </a:p>
          <a:p>
            <a:pPr algn="just" eaLnBrk="0" fontAlgn="base" hangingPunct="0"/>
            <a:r>
              <a:rPr lang="fr-FR" dirty="0" smtClean="0">
                <a:solidFill>
                  <a:srgbClr val="008000"/>
                </a:solidFill>
              </a:rPr>
              <a:t>Certaines </a:t>
            </a:r>
            <a:r>
              <a:rPr lang="fr-FR" dirty="0">
                <a:solidFill>
                  <a:srgbClr val="008000"/>
                </a:solidFill>
              </a:rPr>
              <a:t>expériences sont intéressantes à réaliser, par exemple : diviser une planche de 10 m2 en plusieurs parcelles, donner à chaque parcelle un fumage différent (fumier, compost, gadoue, engrais chimique, témoin sans fumure), planter sur chacune le même légume (par exemple l'amarante) et attendre les résultats.  Il est conseillé aussi d'y planter quelques cultures vivrières locales et d'installer un petit verger. Les jardins de démonstration permettent de réaliser diverses expériences. Leur plan doit toutefois être simple pour que les démonstrations soient faciles à comprendre.</a:t>
            </a:r>
          </a:p>
          <a:p>
            <a:pPr algn="just" eaLnBrk="0" fontAlgn="base" hangingPunct="0"/>
            <a:r>
              <a:rPr lang="fr-FR" sz="1200" dirty="0">
                <a:solidFill>
                  <a:srgbClr val="008000"/>
                </a:solidFill>
              </a:rPr>
              <a:t>Source : </a:t>
            </a:r>
            <a:r>
              <a:rPr lang="fr-FR" sz="1200" dirty="0" err="1">
                <a:solidFill>
                  <a:srgbClr val="008000"/>
                </a:solidFill>
              </a:rPr>
              <a:t>Agrodok</a:t>
            </a:r>
            <a:r>
              <a:rPr lang="fr-FR" sz="1200" dirty="0">
                <a:solidFill>
                  <a:srgbClr val="008000"/>
                </a:solidFill>
              </a:rPr>
              <a:t> 9 - </a:t>
            </a:r>
            <a:r>
              <a:rPr lang="fr-FR" sz="1200" i="1" dirty="0">
                <a:solidFill>
                  <a:srgbClr val="008000"/>
                </a:solidFill>
              </a:rPr>
              <a:t>Le jardin potager dans les zones tropicales</a:t>
            </a:r>
            <a:r>
              <a:rPr lang="fr-FR" sz="1200" dirty="0">
                <a:solidFill>
                  <a:srgbClr val="008000"/>
                </a:solidFill>
              </a:rPr>
              <a:t>, </a:t>
            </a:r>
            <a:r>
              <a:rPr lang="fr-FR" sz="1200" dirty="0" err="1">
                <a:solidFill>
                  <a:srgbClr val="008000"/>
                </a:solidFill>
              </a:rPr>
              <a:t>Henk</a:t>
            </a:r>
            <a:r>
              <a:rPr lang="fr-FR" sz="1200" dirty="0">
                <a:solidFill>
                  <a:srgbClr val="008000"/>
                </a:solidFill>
              </a:rPr>
              <a:t> </a:t>
            </a:r>
            <a:r>
              <a:rPr lang="fr-FR" sz="1200" dirty="0" err="1" smtClean="0">
                <a:solidFill>
                  <a:srgbClr val="008000"/>
                </a:solidFill>
              </a:rPr>
              <a:t>Waayenberg</a:t>
            </a:r>
            <a:endParaRPr lang="fr-FR" dirty="0" smtClean="0">
              <a:solidFill>
                <a:srgbClr val="008000"/>
              </a:solidFill>
            </a:endParaRPr>
          </a:p>
          <a:p>
            <a:pPr algn="just" eaLnBrk="0" fontAlgn="base" hangingPunct="0"/>
            <a:r>
              <a:rPr lang="fr-FR" dirty="0" smtClean="0">
                <a:solidFill>
                  <a:srgbClr val="008000"/>
                </a:solidFill>
              </a:rPr>
              <a:t>Il y apprendra, par exemple : </a:t>
            </a:r>
          </a:p>
          <a:p>
            <a:pPr algn="just" eaLnBrk="0" fontAlgn="base" hangingPunct="0"/>
            <a:r>
              <a:rPr lang="fr-FR" dirty="0" smtClean="0">
                <a:solidFill>
                  <a:srgbClr val="008000"/>
                </a:solidFill>
              </a:rPr>
              <a:t>1) le travail dans les pépinières, </a:t>
            </a:r>
          </a:p>
          <a:p>
            <a:pPr algn="just" eaLnBrk="0" fontAlgn="base" hangingPunct="0"/>
            <a:r>
              <a:rPr lang="fr-FR" dirty="0">
                <a:solidFill>
                  <a:srgbClr val="008000"/>
                </a:solidFill>
              </a:rPr>
              <a:t>2</a:t>
            </a:r>
            <a:r>
              <a:rPr lang="fr-FR" dirty="0" smtClean="0">
                <a:solidFill>
                  <a:srgbClr val="008000"/>
                </a:solidFill>
              </a:rPr>
              <a:t>) les effets de saison sur la croissance des plantes,</a:t>
            </a:r>
          </a:p>
          <a:p>
            <a:pPr algn="just" eaLnBrk="0" fontAlgn="base" hangingPunct="0"/>
            <a:r>
              <a:rPr lang="fr-FR" dirty="0">
                <a:solidFill>
                  <a:srgbClr val="008000"/>
                </a:solidFill>
              </a:rPr>
              <a:t>3</a:t>
            </a:r>
            <a:r>
              <a:rPr lang="fr-FR" dirty="0" smtClean="0">
                <a:solidFill>
                  <a:srgbClr val="008000"/>
                </a:solidFill>
              </a:rPr>
              <a:t>) la réaction des plantes aux soins fournis,</a:t>
            </a:r>
          </a:p>
          <a:p>
            <a:pPr algn="just" eaLnBrk="0" fontAlgn="base" hangingPunct="0"/>
            <a:r>
              <a:rPr lang="fr-FR" dirty="0">
                <a:solidFill>
                  <a:srgbClr val="008000"/>
                </a:solidFill>
              </a:rPr>
              <a:t>4</a:t>
            </a:r>
            <a:r>
              <a:rPr lang="fr-FR" dirty="0" smtClean="0">
                <a:solidFill>
                  <a:srgbClr val="008000"/>
                </a:solidFill>
              </a:rPr>
              <a:t>) l’utilisation du compost.</a:t>
            </a:r>
          </a:p>
        </p:txBody>
      </p:sp>
      <p:sp>
        <p:nvSpPr>
          <p:cNvPr id="18" name="ZoneTexte 17"/>
          <p:cNvSpPr txBox="1"/>
          <p:nvPr/>
        </p:nvSpPr>
        <p:spPr>
          <a:xfrm>
            <a:off x="3001383" y="172123"/>
            <a:ext cx="6368527" cy="369332"/>
          </a:xfrm>
          <a:prstGeom prst="rect">
            <a:avLst/>
          </a:prstGeom>
          <a:noFill/>
          <a:ln>
            <a:solidFill>
              <a:srgbClr val="008000"/>
            </a:solidFill>
          </a:ln>
        </p:spPr>
        <p:txBody>
          <a:bodyPr wrap="square" rtlCol="0">
            <a:spAutoFit/>
          </a:bodyPr>
          <a:lstStyle/>
          <a:p>
            <a:pPr algn="ctr"/>
            <a:r>
              <a:rPr lang="fr-FR" b="1" dirty="0" smtClean="0">
                <a:solidFill>
                  <a:srgbClr val="008000"/>
                </a:solidFill>
              </a:rPr>
              <a:t>Présentation du projet de jardin potager tropical communautaire</a:t>
            </a:r>
            <a:endParaRPr lang="fr-FR" b="1" dirty="0">
              <a:solidFill>
                <a:srgbClr val="008000"/>
              </a:solidFill>
            </a:endParaRPr>
          </a:p>
        </p:txBody>
      </p:sp>
    </p:spTree>
    <p:extLst>
      <p:ext uri="{BB962C8B-B14F-4D97-AF65-F5344CB8AC3E}">
        <p14:creationId xmlns:p14="http://schemas.microsoft.com/office/powerpoint/2010/main" val="2715950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1569491" y="179554"/>
            <a:ext cx="358588" cy="330633"/>
          </a:xfrm>
        </p:spPr>
        <p:txBody>
          <a:bodyPr/>
          <a:lstStyle/>
          <a:p>
            <a:fld id="{A62BD8B3-37B5-4A2C-982D-E34A44D7AC0D}" type="slidenum">
              <a:rPr lang="fr-FR" smtClean="0"/>
              <a:t>6</a:t>
            </a:fld>
            <a:endParaRPr lang="fr-FR"/>
          </a:p>
        </p:txBody>
      </p:sp>
      <p:sp>
        <p:nvSpPr>
          <p:cNvPr id="3" name="ZoneTexte 2"/>
          <p:cNvSpPr txBox="1"/>
          <p:nvPr/>
        </p:nvSpPr>
        <p:spPr>
          <a:xfrm>
            <a:off x="2775474" y="160740"/>
            <a:ext cx="5435302" cy="368262"/>
          </a:xfrm>
          <a:prstGeom prst="rect">
            <a:avLst/>
          </a:prstGeom>
          <a:noFill/>
          <a:ln>
            <a:solidFill>
              <a:srgbClr val="008000"/>
            </a:solidFill>
          </a:ln>
        </p:spPr>
        <p:txBody>
          <a:bodyPr wrap="square" rtlCol="0">
            <a:spAutoFit/>
          </a:bodyPr>
          <a:lstStyle/>
          <a:p>
            <a:pPr algn="ctr"/>
            <a:r>
              <a:rPr lang="fr-FR" b="1" dirty="0" smtClean="0">
                <a:solidFill>
                  <a:srgbClr val="008000"/>
                </a:solidFill>
              </a:rPr>
              <a:t>Projet de jardin potager tropical communautaire</a:t>
            </a:r>
            <a:endParaRPr lang="fr-FR" b="1" dirty="0">
              <a:solidFill>
                <a:srgbClr val="008000"/>
              </a:solidFill>
            </a:endParaRPr>
          </a:p>
        </p:txBody>
      </p:sp>
      <p:sp>
        <p:nvSpPr>
          <p:cNvPr id="5" name="Rectangle 4"/>
          <p:cNvSpPr/>
          <p:nvPr/>
        </p:nvSpPr>
        <p:spPr>
          <a:xfrm>
            <a:off x="150607" y="751250"/>
            <a:ext cx="2632324" cy="369332"/>
          </a:xfrm>
          <a:prstGeom prst="rect">
            <a:avLst/>
          </a:prstGeom>
        </p:spPr>
        <p:txBody>
          <a:bodyPr wrap="none">
            <a:spAutoFit/>
          </a:bodyPr>
          <a:lstStyle/>
          <a:p>
            <a:pPr eaLnBrk="0" fontAlgn="base" hangingPunct="0"/>
            <a:r>
              <a:rPr lang="fr-FR" b="1" dirty="0">
                <a:solidFill>
                  <a:srgbClr val="008000"/>
                </a:solidFill>
              </a:rPr>
              <a:t>4</a:t>
            </a:r>
            <a:r>
              <a:rPr lang="fr-FR" b="1" dirty="0" smtClean="0">
                <a:solidFill>
                  <a:srgbClr val="008000"/>
                </a:solidFill>
              </a:rPr>
              <a:t>. Emplacement </a:t>
            </a:r>
            <a:r>
              <a:rPr lang="fr-FR" b="1" dirty="0">
                <a:solidFill>
                  <a:srgbClr val="008000"/>
                </a:solidFill>
              </a:rPr>
              <a:t>du jardin</a:t>
            </a:r>
            <a:endParaRPr lang="fr-FR" dirty="0">
              <a:solidFill>
                <a:srgbClr val="008000"/>
              </a:solidFill>
            </a:endParaRPr>
          </a:p>
        </p:txBody>
      </p:sp>
      <p:sp>
        <p:nvSpPr>
          <p:cNvPr id="6" name="ZoneTexte 5"/>
          <p:cNvSpPr txBox="1"/>
          <p:nvPr/>
        </p:nvSpPr>
        <p:spPr>
          <a:xfrm>
            <a:off x="150607" y="1331284"/>
            <a:ext cx="9187031" cy="5539978"/>
          </a:xfrm>
          <a:prstGeom prst="rect">
            <a:avLst/>
          </a:prstGeom>
          <a:noFill/>
        </p:spPr>
        <p:txBody>
          <a:bodyPr wrap="square" rtlCol="0">
            <a:spAutoFit/>
          </a:bodyPr>
          <a:lstStyle/>
          <a:p>
            <a:pPr algn="just" eaLnBrk="0" fontAlgn="base" hangingPunct="0"/>
            <a:r>
              <a:rPr lang="fr-FR" dirty="0">
                <a:solidFill>
                  <a:srgbClr val="008000"/>
                </a:solidFill>
              </a:rPr>
              <a:t>Le meilleur emplacement pour un jardin est :</a:t>
            </a:r>
          </a:p>
          <a:p>
            <a:pPr marL="342900" indent="-342900" algn="just" eaLnBrk="0" fontAlgn="base" hangingPunct="0">
              <a:buFont typeface="+mj-lt"/>
              <a:buAutoNum type="arabicPeriod"/>
            </a:pPr>
            <a:r>
              <a:rPr lang="fr-FR" dirty="0" smtClean="0">
                <a:solidFill>
                  <a:srgbClr val="008000"/>
                </a:solidFill>
              </a:rPr>
              <a:t>à </a:t>
            </a:r>
            <a:r>
              <a:rPr lang="fr-FR" dirty="0">
                <a:solidFill>
                  <a:srgbClr val="008000"/>
                </a:solidFill>
              </a:rPr>
              <a:t>proximité d'un point d'eau (puits, </a:t>
            </a:r>
            <a:r>
              <a:rPr lang="fr-FR" dirty="0" smtClean="0">
                <a:solidFill>
                  <a:srgbClr val="008000"/>
                </a:solidFill>
              </a:rPr>
              <a:t>marigot, </a:t>
            </a:r>
            <a:r>
              <a:rPr lang="fr-FR" dirty="0">
                <a:solidFill>
                  <a:srgbClr val="008000"/>
                </a:solidFill>
              </a:rPr>
              <a:t>rivière) car, pendant la saison sèche, les légumes doivent être arrosés. On peut avoir deux jardins : le jardin de saison sèche, situé près du puits ou au bord du </a:t>
            </a:r>
            <a:r>
              <a:rPr lang="fr-FR" dirty="0" smtClean="0">
                <a:solidFill>
                  <a:srgbClr val="008000"/>
                </a:solidFill>
              </a:rPr>
              <a:t>marigot </a:t>
            </a:r>
            <a:r>
              <a:rPr lang="fr-FR" dirty="0">
                <a:solidFill>
                  <a:srgbClr val="008000"/>
                </a:solidFill>
              </a:rPr>
              <a:t>et le jardin de saison humide, situé sur un terrain non inon­dable et bien plat.</a:t>
            </a:r>
          </a:p>
          <a:p>
            <a:pPr marL="342900" indent="-342900" algn="just" eaLnBrk="0" fontAlgn="base" hangingPunct="0">
              <a:buFont typeface="+mj-lt"/>
              <a:buAutoNum type="arabicPeriod"/>
            </a:pPr>
            <a:r>
              <a:rPr lang="fr-FR" dirty="0" smtClean="0">
                <a:solidFill>
                  <a:srgbClr val="008000"/>
                </a:solidFill>
              </a:rPr>
              <a:t>sur </a:t>
            </a:r>
            <a:r>
              <a:rPr lang="fr-FR" dirty="0">
                <a:solidFill>
                  <a:srgbClr val="008000"/>
                </a:solidFill>
              </a:rPr>
              <a:t>un terrain plat ou en pente légère. Les terrains en pente forte exigent un terrassement contre l'érosion. Veiller à ce que la couche supérieure (la plus fertile) reste en surface.</a:t>
            </a:r>
          </a:p>
          <a:p>
            <a:pPr marL="342900" indent="-342900" algn="just" eaLnBrk="0" fontAlgn="base" hangingPunct="0">
              <a:buFont typeface="+mj-lt"/>
              <a:buAutoNum type="arabicPeriod"/>
            </a:pPr>
            <a:r>
              <a:rPr lang="fr-FR" dirty="0" smtClean="0">
                <a:solidFill>
                  <a:srgbClr val="008000"/>
                </a:solidFill>
              </a:rPr>
              <a:t>près </a:t>
            </a:r>
            <a:r>
              <a:rPr lang="fr-FR" dirty="0">
                <a:solidFill>
                  <a:srgbClr val="008000"/>
                </a:solidFill>
              </a:rPr>
              <a:t>de la maison. Cela facilite la surveillance et la cueillette.</a:t>
            </a:r>
          </a:p>
          <a:p>
            <a:pPr marL="342900" indent="-342900" algn="just" eaLnBrk="0" fontAlgn="base" hangingPunct="0">
              <a:buFont typeface="+mj-lt"/>
              <a:buAutoNum type="arabicPeriod"/>
            </a:pPr>
            <a:r>
              <a:rPr lang="fr-FR" dirty="0" smtClean="0">
                <a:solidFill>
                  <a:srgbClr val="008000"/>
                </a:solidFill>
              </a:rPr>
              <a:t>sur </a:t>
            </a:r>
            <a:r>
              <a:rPr lang="fr-FR" dirty="0">
                <a:solidFill>
                  <a:srgbClr val="008000"/>
                </a:solidFill>
              </a:rPr>
              <a:t>un sol meuble et perméable, riche en matières organiques. Eviter les sols pierreux ou trop argileux, les plaques de latérite et les sols très sableux. Amélioré avec du fumier ou du compost, un terrain pauvre (sableux) convient </a:t>
            </a:r>
            <a:r>
              <a:rPr lang="fr-FR" dirty="0" smtClean="0">
                <a:solidFill>
                  <a:srgbClr val="008000"/>
                </a:solidFill>
              </a:rPr>
              <a:t>également.</a:t>
            </a:r>
            <a:endParaRPr lang="fr-FR" dirty="0">
              <a:solidFill>
                <a:srgbClr val="008000"/>
              </a:solidFill>
            </a:endParaRPr>
          </a:p>
          <a:p>
            <a:pPr marL="342900" indent="-342900" algn="just" eaLnBrk="0" fontAlgn="base" hangingPunct="0">
              <a:buFont typeface="+mj-lt"/>
              <a:buAutoNum type="arabicPeriod"/>
            </a:pPr>
            <a:r>
              <a:rPr lang="fr-FR" dirty="0" smtClean="0">
                <a:solidFill>
                  <a:srgbClr val="008000"/>
                </a:solidFill>
              </a:rPr>
              <a:t>sur </a:t>
            </a:r>
            <a:r>
              <a:rPr lang="fr-FR" dirty="0">
                <a:solidFill>
                  <a:srgbClr val="008000"/>
                </a:solidFill>
              </a:rPr>
              <a:t>un terrain bien ensoleillé et abrité des vents dominants.</a:t>
            </a:r>
          </a:p>
          <a:p>
            <a:pPr marL="342900" indent="-342900" algn="just" eaLnBrk="0" fontAlgn="base" hangingPunct="0">
              <a:buFont typeface="+mj-lt"/>
              <a:buAutoNum type="arabicPeriod"/>
            </a:pPr>
            <a:r>
              <a:rPr lang="fr-FR" dirty="0" smtClean="0">
                <a:solidFill>
                  <a:srgbClr val="008000"/>
                </a:solidFill>
              </a:rPr>
              <a:t>sur </a:t>
            </a:r>
            <a:r>
              <a:rPr lang="fr-FR" dirty="0">
                <a:solidFill>
                  <a:srgbClr val="008000"/>
                </a:solidFill>
              </a:rPr>
              <a:t>un terrain où poussent peu de plantes nuisibles à rhizomes, comme l'</a:t>
            </a:r>
            <a:r>
              <a:rPr lang="fr-FR" i="1" dirty="0" err="1">
                <a:solidFill>
                  <a:srgbClr val="008000"/>
                </a:solidFill>
              </a:rPr>
              <a:t>Imperata</a:t>
            </a:r>
            <a:r>
              <a:rPr lang="fr-FR" dirty="0">
                <a:solidFill>
                  <a:srgbClr val="008000"/>
                </a:solidFill>
              </a:rPr>
              <a:t> (</a:t>
            </a:r>
            <a:r>
              <a:rPr lang="fr-FR" dirty="0" err="1">
                <a:solidFill>
                  <a:srgbClr val="008000"/>
                </a:solidFill>
              </a:rPr>
              <a:t>lalang</a:t>
            </a:r>
            <a:r>
              <a:rPr lang="fr-FR" dirty="0">
                <a:solidFill>
                  <a:srgbClr val="008000"/>
                </a:solidFill>
              </a:rPr>
              <a:t>, </a:t>
            </a:r>
            <a:r>
              <a:rPr lang="fr-FR" dirty="0" err="1">
                <a:solidFill>
                  <a:srgbClr val="008000"/>
                </a:solidFill>
              </a:rPr>
              <a:t>cogon</a:t>
            </a:r>
            <a:r>
              <a:rPr lang="fr-FR" dirty="0">
                <a:solidFill>
                  <a:srgbClr val="008000"/>
                </a:solidFill>
              </a:rPr>
              <a:t>) ou à petites tubercules, comme le </a:t>
            </a:r>
            <a:r>
              <a:rPr lang="fr-FR" i="1" dirty="0" err="1">
                <a:solidFill>
                  <a:srgbClr val="008000"/>
                </a:solidFill>
              </a:rPr>
              <a:t>Cyperus</a:t>
            </a:r>
            <a:r>
              <a:rPr lang="fr-FR" dirty="0">
                <a:solidFill>
                  <a:srgbClr val="008000"/>
                </a:solidFill>
              </a:rPr>
              <a:t>. Un terrain couvert de ces herbes est difficile à défricher et à entretenir.</a:t>
            </a:r>
          </a:p>
          <a:p>
            <a:pPr algn="just"/>
            <a:endParaRPr lang="fr-FR" dirty="0" smtClean="0">
              <a:solidFill>
                <a:srgbClr val="008000"/>
              </a:solidFill>
            </a:endParaRPr>
          </a:p>
          <a:p>
            <a:pPr algn="just"/>
            <a:r>
              <a:rPr lang="fr-FR" dirty="0">
                <a:solidFill>
                  <a:srgbClr val="008000"/>
                </a:solidFill>
              </a:rPr>
              <a:t>Généralement les meilleures terres sont les terres récem­ment déboisées, riches en humus, </a:t>
            </a:r>
            <a:r>
              <a:rPr lang="fr-FR" i="1" dirty="0">
                <a:solidFill>
                  <a:srgbClr val="008000"/>
                </a:solidFill>
              </a:rPr>
              <a:t>les terres fines des vallées non inondées</a:t>
            </a:r>
            <a:r>
              <a:rPr lang="fr-FR" dirty="0">
                <a:solidFill>
                  <a:srgbClr val="008000"/>
                </a:solidFill>
              </a:rPr>
              <a:t> et les terres où s'accumulent l'humus et les matières éro­dées. </a:t>
            </a:r>
            <a:r>
              <a:rPr lang="fr-FR" b="1" dirty="0" smtClean="0">
                <a:solidFill>
                  <a:srgbClr val="008000"/>
                </a:solidFill>
              </a:rPr>
              <a:t>Les </a:t>
            </a:r>
            <a:r>
              <a:rPr lang="fr-FR" b="1" dirty="0">
                <a:solidFill>
                  <a:srgbClr val="008000"/>
                </a:solidFill>
              </a:rPr>
              <a:t>terrains moins fer­tiles peuvent être améliorés</a:t>
            </a:r>
            <a:r>
              <a:rPr lang="fr-FR" dirty="0" smtClean="0">
                <a:solidFill>
                  <a:srgbClr val="008000"/>
                </a:solidFill>
              </a:rPr>
              <a:t>.</a:t>
            </a:r>
            <a:endParaRPr lang="fr-FR" dirty="0" smtClean="0">
              <a:solidFill>
                <a:srgbClr val="FF0000"/>
              </a:solidFill>
            </a:endParaRPr>
          </a:p>
          <a:p>
            <a:pPr algn="just" eaLnBrk="0" fontAlgn="base" hangingPunct="0"/>
            <a:r>
              <a:rPr lang="fr-FR" sz="1200" dirty="0" smtClean="0">
                <a:solidFill>
                  <a:srgbClr val="008000"/>
                </a:solidFill>
              </a:rPr>
              <a:t>Source : </a:t>
            </a:r>
            <a:r>
              <a:rPr lang="fr-FR" sz="1200" dirty="0" err="1" smtClean="0">
                <a:solidFill>
                  <a:srgbClr val="008000"/>
                </a:solidFill>
              </a:rPr>
              <a:t>Agrodok</a:t>
            </a:r>
            <a:r>
              <a:rPr lang="fr-FR" sz="1200" dirty="0" smtClean="0">
                <a:solidFill>
                  <a:srgbClr val="008000"/>
                </a:solidFill>
              </a:rPr>
              <a:t> 9 - </a:t>
            </a:r>
            <a:r>
              <a:rPr lang="fr-FR" sz="1200" i="1" dirty="0" smtClean="0">
                <a:solidFill>
                  <a:srgbClr val="008000"/>
                </a:solidFill>
              </a:rPr>
              <a:t>Le jardin potager dans les zones tropicales</a:t>
            </a:r>
            <a:r>
              <a:rPr lang="fr-FR" sz="1200" dirty="0" smtClean="0">
                <a:solidFill>
                  <a:srgbClr val="008000"/>
                </a:solidFill>
              </a:rPr>
              <a:t>, </a:t>
            </a:r>
            <a:r>
              <a:rPr lang="fr-FR" sz="1200" dirty="0" err="1" smtClean="0">
                <a:solidFill>
                  <a:srgbClr val="008000"/>
                </a:solidFill>
              </a:rPr>
              <a:t>Henk</a:t>
            </a:r>
            <a:r>
              <a:rPr lang="fr-FR" sz="1200" dirty="0" smtClean="0">
                <a:solidFill>
                  <a:srgbClr val="008000"/>
                </a:solidFill>
              </a:rPr>
              <a:t> </a:t>
            </a:r>
            <a:r>
              <a:rPr lang="fr-FR" sz="1200" dirty="0" err="1" smtClean="0">
                <a:solidFill>
                  <a:srgbClr val="008000"/>
                </a:solidFill>
              </a:rPr>
              <a:t>Waayenberg</a:t>
            </a:r>
            <a:endParaRPr lang="fr-FR" sz="1200" dirty="0" smtClean="0">
              <a:solidFill>
                <a:srgbClr val="FF0000"/>
              </a:solidFill>
            </a:endParaRPr>
          </a:p>
        </p:txBody>
      </p:sp>
      <p:sp>
        <p:nvSpPr>
          <p:cNvPr id="7" name="Rectangle 6"/>
          <p:cNvSpPr/>
          <p:nvPr/>
        </p:nvSpPr>
        <p:spPr>
          <a:xfrm>
            <a:off x="9242971" y="1146618"/>
            <a:ext cx="2505814" cy="369332"/>
          </a:xfrm>
          <a:prstGeom prst="rect">
            <a:avLst/>
          </a:prstGeom>
        </p:spPr>
        <p:txBody>
          <a:bodyPr wrap="none">
            <a:spAutoFit/>
          </a:bodyPr>
          <a:lstStyle/>
          <a:p>
            <a:r>
              <a:rPr lang="fr-FR" i="1" spc="-20" dirty="0" smtClean="0">
                <a:solidFill>
                  <a:srgbClr val="008000"/>
                </a:solidFill>
                <a:effectLst/>
                <a:latin typeface="Arial" panose="020B0604020202020204" pitchFamily="34" charset="0"/>
                <a:ea typeface="Times New Roman" panose="02020603050405020304" pitchFamily="18" charset="0"/>
              </a:rPr>
              <a:t>Eviter les sols pierreux.</a:t>
            </a:r>
            <a:endParaRPr lang="fr-FR" dirty="0">
              <a:solidFill>
                <a:srgbClr val="008000"/>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1768" y="93440"/>
            <a:ext cx="1668220" cy="1145511"/>
          </a:xfrm>
          <a:prstGeom prst="rect">
            <a:avLst/>
          </a:prstGeom>
        </p:spPr>
      </p:pic>
      <p:pic>
        <p:nvPicPr>
          <p:cNvPr id="9" name="Picture 2" descr="D:\Users\blisan\Pictures\perso\agro-forêts\potager-generation-Masoala2_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845" y="1677056"/>
            <a:ext cx="1437143" cy="1912131"/>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p:cNvSpPr txBox="1"/>
          <p:nvPr/>
        </p:nvSpPr>
        <p:spPr>
          <a:xfrm>
            <a:off x="9351389" y="3597695"/>
            <a:ext cx="2520057" cy="646331"/>
          </a:xfrm>
          <a:prstGeom prst="rect">
            <a:avLst/>
          </a:prstGeom>
          <a:noFill/>
        </p:spPr>
        <p:txBody>
          <a:bodyPr wrap="square" rtlCol="0">
            <a:spAutoFit/>
          </a:bodyPr>
          <a:lstStyle/>
          <a:p>
            <a:pPr algn="ctr"/>
            <a:r>
              <a:rPr lang="fr-FR" sz="1200" dirty="0" smtClean="0">
                <a:solidFill>
                  <a:srgbClr val="008000"/>
                </a:solidFill>
              </a:rPr>
              <a:t>Jardin potager, de l’association Génération </a:t>
            </a:r>
            <a:r>
              <a:rPr lang="fr-FR" sz="1200" dirty="0" err="1" smtClean="0">
                <a:solidFill>
                  <a:srgbClr val="008000"/>
                </a:solidFill>
              </a:rPr>
              <a:t>Masoala</a:t>
            </a:r>
            <a:r>
              <a:rPr lang="fr-FR" sz="1200" dirty="0">
                <a:solidFill>
                  <a:srgbClr val="008000"/>
                </a:solidFill>
              </a:rPr>
              <a:t>, </a:t>
            </a:r>
            <a:r>
              <a:rPr lang="fr-FR" sz="1200" dirty="0">
                <a:solidFill>
                  <a:srgbClr val="008000"/>
                </a:solidFill>
                <a:hlinkClick r:id="rId4"/>
              </a:rPr>
              <a:t>http://www.generation-masoala.org</a:t>
            </a:r>
            <a:r>
              <a:rPr lang="fr-FR" sz="1200" dirty="0" smtClean="0">
                <a:solidFill>
                  <a:srgbClr val="008000"/>
                </a:solidFill>
                <a:hlinkClick r:id="rId4"/>
              </a:rPr>
              <a:t>/</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282163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5536987" y="1911952"/>
            <a:ext cx="2743200" cy="365125"/>
          </a:xfrm>
        </p:spPr>
        <p:txBody>
          <a:bodyPr/>
          <a:lstStyle/>
          <a:p>
            <a:fld id="{A62BD8B3-37B5-4A2C-982D-E34A44D7AC0D}" type="slidenum">
              <a:rPr lang="fr-FR" smtClean="0"/>
              <a:t>7</a:t>
            </a:fld>
            <a:endParaRPr lang="fr-FR"/>
          </a:p>
        </p:txBody>
      </p:sp>
      <p:sp>
        <p:nvSpPr>
          <p:cNvPr id="3" name="ZoneTexte 2"/>
          <p:cNvSpPr txBox="1"/>
          <p:nvPr/>
        </p:nvSpPr>
        <p:spPr>
          <a:xfrm>
            <a:off x="2775474" y="160740"/>
            <a:ext cx="5435302" cy="368262"/>
          </a:xfrm>
          <a:prstGeom prst="rect">
            <a:avLst/>
          </a:prstGeom>
          <a:noFill/>
          <a:ln>
            <a:solidFill>
              <a:srgbClr val="008000"/>
            </a:solidFill>
          </a:ln>
        </p:spPr>
        <p:txBody>
          <a:bodyPr wrap="square" rtlCol="0">
            <a:spAutoFit/>
          </a:bodyPr>
          <a:lstStyle/>
          <a:p>
            <a:pPr algn="ctr"/>
            <a:r>
              <a:rPr lang="fr-FR" b="1" dirty="0" smtClean="0">
                <a:solidFill>
                  <a:srgbClr val="008000"/>
                </a:solidFill>
              </a:rPr>
              <a:t>Projet de jardin potager tropical communautaire</a:t>
            </a:r>
            <a:endParaRPr lang="fr-FR" b="1" dirty="0">
              <a:solidFill>
                <a:srgbClr val="008000"/>
              </a:solidFill>
            </a:endParaRPr>
          </a:p>
        </p:txBody>
      </p:sp>
      <p:sp>
        <p:nvSpPr>
          <p:cNvPr id="5" name="Rectangle 4"/>
          <p:cNvSpPr/>
          <p:nvPr/>
        </p:nvSpPr>
        <p:spPr>
          <a:xfrm>
            <a:off x="160853" y="485667"/>
            <a:ext cx="2538965" cy="369332"/>
          </a:xfrm>
          <a:prstGeom prst="rect">
            <a:avLst/>
          </a:prstGeom>
        </p:spPr>
        <p:txBody>
          <a:bodyPr wrap="none">
            <a:spAutoFit/>
          </a:bodyPr>
          <a:lstStyle/>
          <a:p>
            <a:pPr eaLnBrk="0" fontAlgn="base" hangingPunct="0"/>
            <a:r>
              <a:rPr lang="fr-FR" b="1" dirty="0" smtClean="0">
                <a:solidFill>
                  <a:srgbClr val="008000"/>
                </a:solidFill>
              </a:rPr>
              <a:t>5. Les </a:t>
            </a:r>
            <a:r>
              <a:rPr lang="fr-FR" b="1" dirty="0" smtClean="0">
                <a:solidFill>
                  <a:srgbClr val="008000"/>
                </a:solidFill>
              </a:rPr>
              <a:t>outils de jardinage</a:t>
            </a:r>
            <a:endParaRPr lang="fr-FR" dirty="0">
              <a:solidFill>
                <a:srgbClr val="008000"/>
              </a:solidFill>
            </a:endParaRPr>
          </a:p>
        </p:txBody>
      </p:sp>
      <p:sp>
        <p:nvSpPr>
          <p:cNvPr id="6" name="ZoneTexte 5"/>
          <p:cNvSpPr txBox="1"/>
          <p:nvPr/>
        </p:nvSpPr>
        <p:spPr>
          <a:xfrm>
            <a:off x="178438" y="882557"/>
            <a:ext cx="6863379" cy="4801314"/>
          </a:xfrm>
          <a:prstGeom prst="rect">
            <a:avLst/>
          </a:prstGeom>
          <a:noFill/>
        </p:spPr>
        <p:txBody>
          <a:bodyPr wrap="square" rtlCol="0">
            <a:spAutoFit/>
          </a:bodyPr>
          <a:lstStyle/>
          <a:p>
            <a:pPr algn="just" eaLnBrk="0" fontAlgn="base" hangingPunct="0"/>
            <a:r>
              <a:rPr lang="fr-FR" dirty="0">
                <a:solidFill>
                  <a:srgbClr val="008000"/>
                </a:solidFill>
              </a:rPr>
              <a:t>Le jardinage familial exige très peu d'outils. Une houe et une ma­chette et, quand le climat est aride, un seau ou autre récipient à eau suffisent.</a:t>
            </a:r>
          </a:p>
          <a:p>
            <a:pPr algn="just" eaLnBrk="0" fontAlgn="base" hangingPunct="0"/>
            <a:endParaRPr lang="fr-FR" dirty="0" smtClean="0">
              <a:solidFill>
                <a:srgbClr val="008000"/>
              </a:solidFill>
            </a:endParaRPr>
          </a:p>
          <a:p>
            <a:pPr algn="just" eaLnBrk="0" fontAlgn="base" hangingPunct="0"/>
            <a:r>
              <a:rPr lang="fr-FR" dirty="0" smtClean="0">
                <a:solidFill>
                  <a:srgbClr val="008000"/>
                </a:solidFill>
              </a:rPr>
              <a:t>La figure </a:t>
            </a:r>
            <a:r>
              <a:rPr lang="fr-FR" dirty="0">
                <a:solidFill>
                  <a:srgbClr val="008000"/>
                </a:solidFill>
              </a:rPr>
              <a:t>indique les outils les plus pratiques :</a:t>
            </a:r>
          </a:p>
          <a:p>
            <a:pPr marL="342900" lvl="0" indent="-342900" algn="just" eaLnBrk="0" fontAlgn="base" hangingPunct="0">
              <a:buFont typeface="+mj-lt"/>
              <a:buAutoNum type="arabicPeriod"/>
            </a:pPr>
            <a:r>
              <a:rPr lang="fr-FR" dirty="0">
                <a:solidFill>
                  <a:srgbClr val="008000"/>
                </a:solidFill>
              </a:rPr>
              <a:t>La </a:t>
            </a:r>
            <a:r>
              <a:rPr lang="fr-FR" b="1" dirty="0" smtClean="0">
                <a:solidFill>
                  <a:srgbClr val="008000"/>
                </a:solidFill>
              </a:rPr>
              <a:t>houe</a:t>
            </a:r>
            <a:r>
              <a:rPr lang="fr-FR" dirty="0" smtClean="0">
                <a:solidFill>
                  <a:srgbClr val="008000"/>
                </a:solidFill>
              </a:rPr>
              <a:t>.</a:t>
            </a:r>
            <a:endParaRPr lang="fr-FR" dirty="0">
              <a:solidFill>
                <a:srgbClr val="008000"/>
              </a:solidFill>
            </a:endParaRPr>
          </a:p>
          <a:p>
            <a:pPr marL="342900" lvl="0" indent="-342900" algn="just" eaLnBrk="0" fontAlgn="base" hangingPunct="0">
              <a:buFont typeface="+mj-lt"/>
              <a:buAutoNum type="arabicPeriod"/>
            </a:pPr>
            <a:r>
              <a:rPr lang="fr-FR" dirty="0">
                <a:solidFill>
                  <a:srgbClr val="008000"/>
                </a:solidFill>
              </a:rPr>
              <a:t>La </a:t>
            </a:r>
            <a:r>
              <a:rPr lang="fr-FR" b="1" dirty="0" smtClean="0">
                <a:solidFill>
                  <a:srgbClr val="008000"/>
                </a:solidFill>
              </a:rPr>
              <a:t>machette</a:t>
            </a:r>
            <a:r>
              <a:rPr lang="fr-FR" dirty="0" smtClean="0">
                <a:solidFill>
                  <a:srgbClr val="008000"/>
                </a:solidFill>
              </a:rPr>
              <a:t>.</a:t>
            </a:r>
            <a:endParaRPr lang="fr-FR" dirty="0">
              <a:solidFill>
                <a:srgbClr val="008000"/>
              </a:solidFill>
            </a:endParaRPr>
          </a:p>
          <a:p>
            <a:pPr marL="342900" lvl="0" indent="-342900" algn="just" eaLnBrk="0" fontAlgn="base" hangingPunct="0">
              <a:buFont typeface="+mj-lt"/>
              <a:buAutoNum type="arabicPeriod"/>
            </a:pPr>
            <a:r>
              <a:rPr lang="fr-FR" dirty="0">
                <a:solidFill>
                  <a:srgbClr val="008000"/>
                </a:solidFill>
              </a:rPr>
              <a:t>Le </a:t>
            </a:r>
            <a:r>
              <a:rPr lang="fr-FR" b="1" dirty="0">
                <a:solidFill>
                  <a:srgbClr val="008000"/>
                </a:solidFill>
              </a:rPr>
              <a:t>seau</a:t>
            </a:r>
            <a:r>
              <a:rPr lang="fr-FR" dirty="0">
                <a:solidFill>
                  <a:srgbClr val="008000"/>
                </a:solidFill>
              </a:rPr>
              <a:t> (bidon, calebasse munie d'une anse</a:t>
            </a:r>
            <a:r>
              <a:rPr lang="fr-FR" dirty="0" smtClean="0">
                <a:solidFill>
                  <a:srgbClr val="008000"/>
                </a:solidFill>
              </a:rPr>
              <a:t>).</a:t>
            </a:r>
            <a:endParaRPr lang="fr-FR" dirty="0">
              <a:solidFill>
                <a:srgbClr val="008000"/>
              </a:solidFill>
            </a:endParaRPr>
          </a:p>
          <a:p>
            <a:pPr marL="342900" lvl="0" indent="-342900" algn="just" eaLnBrk="0" fontAlgn="base" hangingPunct="0">
              <a:buFont typeface="+mj-lt"/>
              <a:buAutoNum type="arabicPeriod"/>
            </a:pPr>
            <a:r>
              <a:rPr lang="fr-FR" dirty="0">
                <a:solidFill>
                  <a:srgbClr val="008000"/>
                </a:solidFill>
              </a:rPr>
              <a:t>La </a:t>
            </a:r>
            <a:r>
              <a:rPr lang="fr-FR" b="1" dirty="0" smtClean="0">
                <a:solidFill>
                  <a:srgbClr val="008000"/>
                </a:solidFill>
              </a:rPr>
              <a:t>bêche</a:t>
            </a:r>
            <a:r>
              <a:rPr lang="fr-FR" dirty="0" smtClean="0">
                <a:solidFill>
                  <a:srgbClr val="008000"/>
                </a:solidFill>
              </a:rPr>
              <a:t>.</a:t>
            </a:r>
            <a:endParaRPr lang="fr-FR" dirty="0">
              <a:solidFill>
                <a:srgbClr val="008000"/>
              </a:solidFill>
            </a:endParaRPr>
          </a:p>
          <a:p>
            <a:pPr marL="342900" lvl="0" indent="-342900" algn="just" eaLnBrk="0" fontAlgn="base" hangingPunct="0">
              <a:buFont typeface="+mj-lt"/>
              <a:buAutoNum type="arabicPeriod"/>
            </a:pPr>
            <a:r>
              <a:rPr lang="fr-FR" dirty="0">
                <a:solidFill>
                  <a:srgbClr val="008000"/>
                </a:solidFill>
              </a:rPr>
              <a:t>La </a:t>
            </a:r>
            <a:r>
              <a:rPr lang="fr-FR" b="1" dirty="0">
                <a:solidFill>
                  <a:srgbClr val="008000"/>
                </a:solidFill>
              </a:rPr>
              <a:t>fourche à dents </a:t>
            </a:r>
            <a:r>
              <a:rPr lang="fr-FR" b="1" dirty="0" smtClean="0">
                <a:solidFill>
                  <a:srgbClr val="008000"/>
                </a:solidFill>
              </a:rPr>
              <a:t>rondes</a:t>
            </a:r>
            <a:r>
              <a:rPr lang="fr-FR" dirty="0" smtClean="0">
                <a:solidFill>
                  <a:srgbClr val="008000"/>
                </a:solidFill>
              </a:rPr>
              <a:t>. </a:t>
            </a:r>
          </a:p>
          <a:p>
            <a:pPr marL="342900" lvl="0" indent="-342900" algn="just" eaLnBrk="0" fontAlgn="base" hangingPunct="0">
              <a:buFont typeface="+mj-lt"/>
              <a:buAutoNum type="arabicPeriod"/>
            </a:pPr>
            <a:r>
              <a:rPr lang="fr-FR" dirty="0" smtClean="0">
                <a:solidFill>
                  <a:srgbClr val="008000"/>
                </a:solidFill>
              </a:rPr>
              <a:t>La </a:t>
            </a:r>
            <a:r>
              <a:rPr lang="fr-FR" b="1" dirty="0">
                <a:solidFill>
                  <a:srgbClr val="008000"/>
                </a:solidFill>
              </a:rPr>
              <a:t>fourche à dents </a:t>
            </a:r>
            <a:r>
              <a:rPr lang="fr-FR" b="1" dirty="0" smtClean="0">
                <a:solidFill>
                  <a:srgbClr val="008000"/>
                </a:solidFill>
              </a:rPr>
              <a:t>plates</a:t>
            </a:r>
            <a:r>
              <a:rPr lang="fr-FR" dirty="0" smtClean="0">
                <a:solidFill>
                  <a:srgbClr val="008000"/>
                </a:solidFill>
              </a:rPr>
              <a:t>.</a:t>
            </a:r>
          </a:p>
          <a:p>
            <a:pPr marL="342900" lvl="0" indent="-342900" algn="just" eaLnBrk="0" fontAlgn="base" hangingPunct="0">
              <a:buFont typeface="+mj-lt"/>
              <a:buAutoNum type="arabicPeriod" startAt="7"/>
            </a:pPr>
            <a:r>
              <a:rPr lang="fr-FR" dirty="0">
                <a:solidFill>
                  <a:srgbClr val="008000"/>
                </a:solidFill>
              </a:rPr>
              <a:t>a </a:t>
            </a:r>
            <a:r>
              <a:rPr lang="fr-FR" b="1" dirty="0">
                <a:solidFill>
                  <a:srgbClr val="008000"/>
                </a:solidFill>
              </a:rPr>
              <a:t>binette</a:t>
            </a:r>
            <a:r>
              <a:rPr lang="fr-FR" dirty="0">
                <a:solidFill>
                  <a:srgbClr val="008000"/>
                </a:solidFill>
              </a:rPr>
              <a:t> (sarcloir</a:t>
            </a:r>
            <a:r>
              <a:rPr lang="fr-FR" dirty="0" smtClean="0">
                <a:solidFill>
                  <a:srgbClr val="008000"/>
                </a:solidFill>
              </a:rPr>
              <a:t>).</a:t>
            </a:r>
            <a:endParaRPr lang="fr-FR" dirty="0">
              <a:solidFill>
                <a:srgbClr val="008000"/>
              </a:solidFill>
            </a:endParaRPr>
          </a:p>
          <a:p>
            <a:pPr marL="342900" lvl="0" indent="-342900" algn="just" eaLnBrk="0" fontAlgn="base" hangingPunct="0">
              <a:buFont typeface="+mj-lt"/>
              <a:buAutoNum type="arabicPeriod" startAt="7"/>
            </a:pPr>
            <a:r>
              <a:rPr lang="fr-FR" dirty="0">
                <a:solidFill>
                  <a:srgbClr val="008000"/>
                </a:solidFill>
              </a:rPr>
              <a:t>Le </a:t>
            </a:r>
            <a:r>
              <a:rPr lang="fr-FR" b="1" dirty="0" smtClean="0">
                <a:solidFill>
                  <a:srgbClr val="008000"/>
                </a:solidFill>
              </a:rPr>
              <a:t>râteau</a:t>
            </a:r>
            <a:r>
              <a:rPr lang="fr-FR" dirty="0" smtClean="0">
                <a:solidFill>
                  <a:srgbClr val="008000"/>
                </a:solidFill>
              </a:rPr>
              <a:t>.</a:t>
            </a:r>
            <a:endParaRPr lang="fr-FR" dirty="0">
              <a:solidFill>
                <a:srgbClr val="008000"/>
              </a:solidFill>
            </a:endParaRPr>
          </a:p>
          <a:p>
            <a:pPr marL="342900" lvl="0" indent="-342900" algn="just" eaLnBrk="0" fontAlgn="base" hangingPunct="0">
              <a:buFont typeface="+mj-lt"/>
              <a:buAutoNum type="arabicPeriod" startAt="7"/>
            </a:pPr>
            <a:r>
              <a:rPr lang="fr-FR" dirty="0">
                <a:solidFill>
                  <a:srgbClr val="008000"/>
                </a:solidFill>
              </a:rPr>
              <a:t>Le </a:t>
            </a:r>
            <a:r>
              <a:rPr lang="fr-FR" b="1" dirty="0" smtClean="0">
                <a:solidFill>
                  <a:srgbClr val="008000"/>
                </a:solidFill>
              </a:rPr>
              <a:t>plantoir</a:t>
            </a:r>
            <a:r>
              <a:rPr lang="fr-FR" dirty="0" smtClean="0">
                <a:solidFill>
                  <a:srgbClr val="008000"/>
                </a:solidFill>
              </a:rPr>
              <a:t>.</a:t>
            </a:r>
          </a:p>
          <a:p>
            <a:pPr marL="342900" lvl="0" indent="-342900" algn="just" eaLnBrk="0" fontAlgn="base" hangingPunct="0">
              <a:buFont typeface="+mj-lt"/>
              <a:buAutoNum type="arabicPeriod" startAt="7"/>
            </a:pPr>
            <a:r>
              <a:rPr lang="fr-FR" i="1" dirty="0" smtClean="0">
                <a:solidFill>
                  <a:srgbClr val="008000"/>
                </a:solidFill>
              </a:rPr>
              <a:t>Une pioche</a:t>
            </a:r>
            <a:r>
              <a:rPr lang="fr-FR" dirty="0">
                <a:solidFill>
                  <a:srgbClr val="008000"/>
                </a:solidFill>
              </a:rPr>
              <a:t>, </a:t>
            </a:r>
            <a:r>
              <a:rPr lang="fr-FR" dirty="0" smtClean="0">
                <a:solidFill>
                  <a:srgbClr val="008000"/>
                </a:solidFill>
              </a:rPr>
              <a:t>une </a:t>
            </a:r>
            <a:r>
              <a:rPr lang="fr-FR" i="1" dirty="0" smtClean="0">
                <a:solidFill>
                  <a:srgbClr val="008000"/>
                </a:solidFill>
              </a:rPr>
              <a:t>batte. </a:t>
            </a:r>
          </a:p>
          <a:p>
            <a:pPr marL="342900" lvl="0" indent="-342900" algn="just" eaLnBrk="0" fontAlgn="base" hangingPunct="0">
              <a:buFont typeface="+mj-lt"/>
              <a:buAutoNum type="arabicPeriod" startAt="7"/>
            </a:pPr>
            <a:r>
              <a:rPr lang="fr-FR" i="1" dirty="0" smtClean="0">
                <a:solidFill>
                  <a:srgbClr val="008000"/>
                </a:solidFill>
              </a:rPr>
              <a:t>Des piquets</a:t>
            </a:r>
            <a:r>
              <a:rPr lang="fr-FR" dirty="0">
                <a:solidFill>
                  <a:srgbClr val="008000"/>
                </a:solidFill>
              </a:rPr>
              <a:t>, </a:t>
            </a:r>
            <a:r>
              <a:rPr lang="fr-FR" dirty="0" smtClean="0">
                <a:solidFill>
                  <a:srgbClr val="008000"/>
                </a:solidFill>
              </a:rPr>
              <a:t>un </a:t>
            </a:r>
            <a:r>
              <a:rPr lang="fr-FR" i="1" dirty="0" smtClean="0">
                <a:solidFill>
                  <a:srgbClr val="008000"/>
                </a:solidFill>
              </a:rPr>
              <a:t>cordeau.</a:t>
            </a:r>
          </a:p>
          <a:p>
            <a:pPr marL="342900" lvl="0" indent="-342900" algn="just" eaLnBrk="0" fontAlgn="base" hangingPunct="0">
              <a:buFont typeface="+mj-lt"/>
              <a:buAutoNum type="arabicPeriod" startAt="7"/>
            </a:pPr>
            <a:r>
              <a:rPr lang="fr-FR" dirty="0">
                <a:solidFill>
                  <a:srgbClr val="008000"/>
                </a:solidFill>
              </a:rPr>
              <a:t>Une </a:t>
            </a:r>
            <a:r>
              <a:rPr lang="fr-FR" i="1" dirty="0" smtClean="0">
                <a:solidFill>
                  <a:srgbClr val="008000"/>
                </a:solidFill>
              </a:rPr>
              <a:t>balance.</a:t>
            </a:r>
            <a:endParaRPr lang="fr-FR" dirty="0">
              <a:solidFill>
                <a:srgbClr val="008000"/>
              </a:solidFill>
            </a:endParaRPr>
          </a:p>
          <a:p>
            <a:pPr marL="342900" lvl="0" indent="-342900" algn="just" eaLnBrk="0" fontAlgn="base" hangingPunct="0">
              <a:buFont typeface="+mj-lt"/>
              <a:buAutoNum type="arabicPeriod"/>
            </a:pPr>
            <a:endParaRPr lang="fr-FR" dirty="0">
              <a:solidFill>
                <a:srgbClr val="008000"/>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3903" y="99800"/>
            <a:ext cx="3381375" cy="4991100"/>
          </a:xfrm>
          <a:prstGeom prst="rect">
            <a:avLst/>
          </a:prstGeom>
          <a:effectLst>
            <a:outerShdw blurRad="50800" dist="38100" dir="2700000" algn="tl" rotWithShape="0">
              <a:prstClr val="black">
                <a:alpha val="40000"/>
              </a:prstClr>
            </a:outerShdw>
          </a:effectLst>
        </p:spPr>
      </p:pic>
      <p:sp>
        <p:nvSpPr>
          <p:cNvPr id="9" name="Rectangle 8"/>
          <p:cNvSpPr/>
          <p:nvPr/>
        </p:nvSpPr>
        <p:spPr>
          <a:xfrm>
            <a:off x="291194" y="6428597"/>
            <a:ext cx="604653" cy="276999"/>
          </a:xfrm>
          <a:prstGeom prst="rect">
            <a:avLst/>
          </a:prstGeom>
        </p:spPr>
        <p:txBody>
          <a:bodyPr wrap="none">
            <a:spAutoFit/>
          </a:bodyPr>
          <a:lstStyle/>
          <a:p>
            <a:pPr algn="ctr"/>
            <a:r>
              <a:rPr lang="fr-FR" sz="1200" dirty="0">
                <a:solidFill>
                  <a:srgbClr val="008000"/>
                </a:solidFill>
              </a:rPr>
              <a:t>pioche</a:t>
            </a:r>
          </a:p>
        </p:txBody>
      </p:sp>
      <p:pic>
        <p:nvPicPr>
          <p:cNvPr id="10" name="Imag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07" y="5419971"/>
            <a:ext cx="885825" cy="885825"/>
          </a:xfrm>
          <a:prstGeom prst="rect">
            <a:avLst/>
          </a:prstGeom>
        </p:spPr>
      </p:pic>
      <p:sp>
        <p:nvSpPr>
          <p:cNvPr id="11" name="Rectangle 10"/>
          <p:cNvSpPr/>
          <p:nvPr/>
        </p:nvSpPr>
        <p:spPr>
          <a:xfrm>
            <a:off x="2825715" y="6428548"/>
            <a:ext cx="1258678" cy="276999"/>
          </a:xfrm>
          <a:prstGeom prst="rect">
            <a:avLst/>
          </a:prstGeom>
        </p:spPr>
        <p:txBody>
          <a:bodyPr wrap="none">
            <a:spAutoFit/>
          </a:bodyPr>
          <a:lstStyle/>
          <a:p>
            <a:pPr algn="ctr"/>
            <a:r>
              <a:rPr lang="fr-FR" sz="1200" dirty="0">
                <a:solidFill>
                  <a:srgbClr val="008000"/>
                </a:solidFill>
                <a:latin typeface="Linux Libertine"/>
              </a:rPr>
              <a:t>Batte à poignée</a:t>
            </a:r>
            <a:endParaRPr lang="fr-FR" sz="1200" b="0" i="0" dirty="0">
              <a:solidFill>
                <a:srgbClr val="008000"/>
              </a:solidFill>
              <a:effectLst/>
              <a:latin typeface="Linux Libertine"/>
            </a:endParaRPr>
          </a:p>
        </p:txBody>
      </p:sp>
      <p:sp>
        <p:nvSpPr>
          <p:cNvPr id="12" name="Rectangle 11"/>
          <p:cNvSpPr/>
          <p:nvPr/>
        </p:nvSpPr>
        <p:spPr>
          <a:xfrm>
            <a:off x="1347616" y="6444188"/>
            <a:ext cx="1116011" cy="276999"/>
          </a:xfrm>
          <a:prstGeom prst="rect">
            <a:avLst/>
          </a:prstGeom>
        </p:spPr>
        <p:txBody>
          <a:bodyPr wrap="none">
            <a:spAutoFit/>
          </a:bodyPr>
          <a:lstStyle/>
          <a:p>
            <a:pPr algn="ctr"/>
            <a:r>
              <a:rPr lang="fr-FR" sz="1200" dirty="0">
                <a:solidFill>
                  <a:srgbClr val="008000"/>
                </a:solidFill>
                <a:latin typeface="Linux Libertine"/>
              </a:rPr>
              <a:t>Batte à </a:t>
            </a:r>
            <a:r>
              <a:rPr lang="fr-FR" sz="1200" dirty="0" smtClean="0">
                <a:solidFill>
                  <a:srgbClr val="008000"/>
                </a:solidFill>
                <a:latin typeface="Linux Libertine"/>
              </a:rPr>
              <a:t>semis</a:t>
            </a:r>
            <a:endParaRPr lang="fr-FR" sz="1200" b="0" i="0" dirty="0">
              <a:solidFill>
                <a:srgbClr val="008000"/>
              </a:solidFill>
              <a:effectLst/>
              <a:latin typeface="Linux Libertine"/>
            </a:endParaRP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532" y="5453308"/>
            <a:ext cx="1114425" cy="857250"/>
          </a:xfrm>
          <a:prstGeom prst="rect">
            <a:avLst/>
          </a:prstGeom>
        </p:spPr>
      </p:pic>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6369" y="5419971"/>
            <a:ext cx="923925" cy="923925"/>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432" y="5334245"/>
            <a:ext cx="1057275" cy="1057275"/>
          </a:xfrm>
          <a:prstGeom prst="rect">
            <a:avLst/>
          </a:prstGeom>
        </p:spPr>
      </p:pic>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6152" y="5009323"/>
            <a:ext cx="1104900" cy="1419225"/>
          </a:xfrm>
          <a:prstGeom prst="rect">
            <a:avLst/>
          </a:prstGeom>
        </p:spPr>
      </p:pic>
      <p:sp>
        <p:nvSpPr>
          <p:cNvPr id="17" name="Rectangle 16"/>
          <p:cNvSpPr/>
          <p:nvPr/>
        </p:nvSpPr>
        <p:spPr>
          <a:xfrm>
            <a:off x="6334272" y="6444187"/>
            <a:ext cx="787716" cy="276999"/>
          </a:xfrm>
          <a:prstGeom prst="rect">
            <a:avLst/>
          </a:prstGeom>
        </p:spPr>
        <p:txBody>
          <a:bodyPr wrap="none">
            <a:spAutoFit/>
          </a:bodyPr>
          <a:lstStyle/>
          <a:p>
            <a:pPr algn="ctr"/>
            <a:r>
              <a:rPr lang="fr-FR" sz="1200" dirty="0" smtClean="0">
                <a:solidFill>
                  <a:srgbClr val="008000"/>
                </a:solidFill>
              </a:rPr>
              <a:t>calebasse</a:t>
            </a:r>
            <a:endParaRPr lang="fr-FR" sz="1200" dirty="0">
              <a:solidFill>
                <a:srgbClr val="008000"/>
              </a:solidFill>
            </a:endParaRPr>
          </a:p>
        </p:txBody>
      </p:sp>
      <p:pic>
        <p:nvPicPr>
          <p:cNvPr id="18" name="Imag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0165" y="5273117"/>
            <a:ext cx="1000125" cy="981075"/>
          </a:xfrm>
          <a:prstGeom prst="rect">
            <a:avLst/>
          </a:prstGeom>
        </p:spPr>
      </p:pic>
      <p:pic>
        <p:nvPicPr>
          <p:cNvPr id="19" name="Imag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93195" y="5420541"/>
            <a:ext cx="737986" cy="833651"/>
          </a:xfrm>
          <a:prstGeom prst="rect">
            <a:avLst/>
          </a:prstGeom>
        </p:spPr>
      </p:pic>
      <p:sp>
        <p:nvSpPr>
          <p:cNvPr id="20" name="Rectangle 19"/>
          <p:cNvSpPr/>
          <p:nvPr/>
        </p:nvSpPr>
        <p:spPr>
          <a:xfrm>
            <a:off x="4317082" y="6279812"/>
            <a:ext cx="1739859" cy="461665"/>
          </a:xfrm>
          <a:prstGeom prst="rect">
            <a:avLst/>
          </a:prstGeom>
        </p:spPr>
        <p:txBody>
          <a:bodyPr wrap="square">
            <a:spAutoFit/>
          </a:bodyPr>
          <a:lstStyle/>
          <a:p>
            <a:pPr algn="ctr"/>
            <a:r>
              <a:rPr lang="fr-FR" sz="1200" dirty="0" smtClean="0">
                <a:solidFill>
                  <a:srgbClr val="008000"/>
                </a:solidFill>
              </a:rPr>
              <a:t>Arrosoirs (image </a:t>
            </a:r>
            <a:r>
              <a:rPr lang="fr-FR" sz="1200" dirty="0">
                <a:solidFill>
                  <a:srgbClr val="008000"/>
                </a:solidFill>
              </a:rPr>
              <a:t>de </a:t>
            </a:r>
            <a:r>
              <a:rPr lang="fr-FR" sz="1200" dirty="0" smtClean="0">
                <a:solidFill>
                  <a:srgbClr val="008000"/>
                </a:solidFill>
              </a:rPr>
              <a:t>droite : </a:t>
            </a:r>
            <a:r>
              <a:rPr lang="fr-FR" sz="1200" dirty="0">
                <a:solidFill>
                  <a:srgbClr val="008000"/>
                </a:solidFill>
              </a:rPr>
              <a:t>Thomas </a:t>
            </a:r>
            <a:r>
              <a:rPr lang="fr-FR" sz="1200" dirty="0" smtClean="0">
                <a:solidFill>
                  <a:srgbClr val="008000"/>
                </a:solidFill>
              </a:rPr>
              <a:t>Koehler)</a:t>
            </a:r>
            <a:endParaRPr lang="fr-FR" sz="1200" dirty="0">
              <a:solidFill>
                <a:srgbClr val="008000"/>
              </a:solidFill>
            </a:endParaRPr>
          </a:p>
        </p:txBody>
      </p:sp>
      <p:sp>
        <p:nvSpPr>
          <p:cNvPr id="21" name="Rectangle 20"/>
          <p:cNvSpPr/>
          <p:nvPr/>
        </p:nvSpPr>
        <p:spPr>
          <a:xfrm>
            <a:off x="7447113" y="6391520"/>
            <a:ext cx="1878271" cy="276999"/>
          </a:xfrm>
          <a:prstGeom prst="rect">
            <a:avLst/>
          </a:prstGeom>
        </p:spPr>
        <p:txBody>
          <a:bodyPr wrap="none">
            <a:spAutoFit/>
          </a:bodyPr>
          <a:lstStyle/>
          <a:p>
            <a:pPr algn="ctr"/>
            <a:r>
              <a:rPr lang="fr-FR" sz="1200" dirty="0">
                <a:solidFill>
                  <a:srgbClr val="008000"/>
                </a:solidFill>
              </a:rPr>
              <a:t>piquet </a:t>
            </a:r>
            <a:r>
              <a:rPr lang="fr-FR" sz="1200" dirty="0" smtClean="0">
                <a:solidFill>
                  <a:srgbClr val="008000"/>
                </a:solidFill>
              </a:rPr>
              <a:t>et cordeau de jardin</a:t>
            </a:r>
            <a:endParaRPr lang="fr-FR" sz="1200" dirty="0">
              <a:solidFill>
                <a:srgbClr val="008000"/>
              </a:solidFill>
            </a:endParaRPr>
          </a:p>
        </p:txBody>
      </p:sp>
      <p:pic>
        <p:nvPicPr>
          <p:cNvPr id="22" name="Image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49698" y="5380603"/>
            <a:ext cx="952500" cy="952500"/>
          </a:xfrm>
          <a:prstGeom prst="rect">
            <a:avLst/>
          </a:prstGeom>
        </p:spPr>
      </p:pic>
      <p:pic>
        <p:nvPicPr>
          <p:cNvPr id="23" name="Image 2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62102" y="5359622"/>
            <a:ext cx="1000125" cy="1000125"/>
          </a:xfrm>
          <a:prstGeom prst="rect">
            <a:avLst/>
          </a:prstGeom>
        </p:spPr>
      </p:pic>
      <p:sp>
        <p:nvSpPr>
          <p:cNvPr id="24" name="Rectangle 23"/>
          <p:cNvSpPr/>
          <p:nvPr/>
        </p:nvSpPr>
        <p:spPr>
          <a:xfrm>
            <a:off x="7226007" y="1519545"/>
            <a:ext cx="1045478" cy="276999"/>
          </a:xfrm>
          <a:prstGeom prst="rect">
            <a:avLst/>
          </a:prstGeom>
        </p:spPr>
        <p:txBody>
          <a:bodyPr wrap="none">
            <a:spAutoFit/>
          </a:bodyPr>
          <a:lstStyle/>
          <a:p>
            <a:pPr algn="ctr"/>
            <a:r>
              <a:rPr lang="fr-FR" sz="1200" dirty="0">
                <a:solidFill>
                  <a:srgbClr val="008000"/>
                </a:solidFill>
              </a:rPr>
              <a:t>Scie à élaguer</a:t>
            </a:r>
          </a:p>
        </p:txBody>
      </p:sp>
      <p:pic>
        <p:nvPicPr>
          <p:cNvPr id="25" name="Image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14235" y="603123"/>
            <a:ext cx="857250" cy="857250"/>
          </a:xfrm>
          <a:prstGeom prst="rect">
            <a:avLst/>
          </a:prstGeom>
          <a:effectLst>
            <a:softEdge rad="31750"/>
          </a:effectLst>
        </p:spPr>
      </p:pic>
      <p:sp>
        <p:nvSpPr>
          <p:cNvPr id="26" name="Rectangle 25"/>
          <p:cNvSpPr/>
          <p:nvPr/>
        </p:nvSpPr>
        <p:spPr>
          <a:xfrm>
            <a:off x="10895441" y="6456056"/>
            <a:ext cx="1230530" cy="276999"/>
          </a:xfrm>
          <a:prstGeom prst="rect">
            <a:avLst/>
          </a:prstGeom>
        </p:spPr>
        <p:txBody>
          <a:bodyPr wrap="none">
            <a:spAutoFit/>
          </a:bodyPr>
          <a:lstStyle/>
          <a:p>
            <a:pPr algn="ctr"/>
            <a:r>
              <a:rPr lang="fr-FR" sz="1200" dirty="0" smtClean="0">
                <a:solidFill>
                  <a:srgbClr val="008000"/>
                </a:solidFill>
              </a:rPr>
              <a:t>Balance romaine</a:t>
            </a:r>
            <a:endParaRPr lang="fr-FR" sz="1200" dirty="0">
              <a:solidFill>
                <a:srgbClr val="008000"/>
              </a:solidFill>
            </a:endParaRPr>
          </a:p>
        </p:txBody>
      </p:sp>
      <p:pic>
        <p:nvPicPr>
          <p:cNvPr id="27" name="Imag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75894" y="5090900"/>
            <a:ext cx="866775" cy="1323975"/>
          </a:xfrm>
          <a:prstGeom prst="rect">
            <a:avLst/>
          </a:prstGeom>
        </p:spPr>
      </p:pic>
      <p:pic>
        <p:nvPicPr>
          <p:cNvPr id="28" name="Imag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401445" y="5597106"/>
            <a:ext cx="1524000" cy="857250"/>
          </a:xfrm>
          <a:prstGeom prst="rect">
            <a:avLst/>
          </a:prstGeom>
        </p:spPr>
      </p:pic>
      <p:sp>
        <p:nvSpPr>
          <p:cNvPr id="29" name="Rectangle 28"/>
          <p:cNvSpPr/>
          <p:nvPr/>
        </p:nvSpPr>
        <p:spPr>
          <a:xfrm>
            <a:off x="9366228" y="6414875"/>
            <a:ext cx="1450270" cy="276999"/>
          </a:xfrm>
          <a:prstGeom prst="rect">
            <a:avLst/>
          </a:prstGeom>
        </p:spPr>
        <p:txBody>
          <a:bodyPr wrap="none">
            <a:spAutoFit/>
          </a:bodyPr>
          <a:lstStyle/>
          <a:p>
            <a:pPr algn="ctr"/>
            <a:r>
              <a:rPr lang="fr-FR" sz="1200" dirty="0" smtClean="0">
                <a:solidFill>
                  <a:srgbClr val="008000"/>
                </a:solidFill>
              </a:rPr>
              <a:t>Balance de Roberval</a:t>
            </a:r>
            <a:endParaRPr lang="fr-FR" sz="1200" dirty="0">
              <a:solidFill>
                <a:srgbClr val="008000"/>
              </a:solidFill>
            </a:endParaRPr>
          </a:p>
        </p:txBody>
      </p:sp>
      <p:pic>
        <p:nvPicPr>
          <p:cNvPr id="30" name="Image 2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79825" y="2732932"/>
            <a:ext cx="3230951" cy="1505871"/>
          </a:xfrm>
          <a:prstGeom prst="rect">
            <a:avLst/>
          </a:prstGeom>
        </p:spPr>
      </p:pic>
      <p:sp>
        <p:nvSpPr>
          <p:cNvPr id="31" name="Rectangle 30"/>
          <p:cNvSpPr/>
          <p:nvPr/>
        </p:nvSpPr>
        <p:spPr>
          <a:xfrm>
            <a:off x="4398368" y="4318933"/>
            <a:ext cx="4212232" cy="461665"/>
          </a:xfrm>
          <a:prstGeom prst="rect">
            <a:avLst/>
          </a:prstGeom>
        </p:spPr>
        <p:txBody>
          <a:bodyPr wrap="square">
            <a:spAutoFit/>
          </a:bodyPr>
          <a:lstStyle/>
          <a:p>
            <a:pPr algn="ctr"/>
            <a:r>
              <a:rPr lang="fr-FR" sz="1200" dirty="0" smtClean="0">
                <a:solidFill>
                  <a:srgbClr val="008000"/>
                </a:solidFill>
              </a:rPr>
              <a:t>Comment </a:t>
            </a:r>
            <a:r>
              <a:rPr lang="fr-FR" sz="1200" dirty="0">
                <a:solidFill>
                  <a:srgbClr val="008000"/>
                </a:solidFill>
              </a:rPr>
              <a:t>faire un bon </a:t>
            </a:r>
            <a:r>
              <a:rPr lang="fr-FR" sz="1200" dirty="0" smtClean="0">
                <a:solidFill>
                  <a:srgbClr val="008000"/>
                </a:solidFill>
              </a:rPr>
              <a:t>compost, avec transfert d’une fosse  l’autre, tous les 2 mois (Source : </a:t>
            </a:r>
            <a:r>
              <a:rPr lang="fr-FR" sz="1200" dirty="0" err="1" smtClean="0">
                <a:solidFill>
                  <a:srgbClr val="008000"/>
                </a:solidFill>
              </a:rPr>
              <a:t>Agrodok</a:t>
            </a:r>
            <a:r>
              <a:rPr lang="fr-FR" sz="1200" dirty="0" smtClean="0">
                <a:solidFill>
                  <a:srgbClr val="008000"/>
                </a:solidFill>
              </a:rPr>
              <a:t> n°9).</a:t>
            </a:r>
            <a:endParaRPr lang="fr-FR" sz="1200" dirty="0">
              <a:solidFill>
                <a:srgbClr val="008000"/>
              </a:solidFill>
            </a:endParaRPr>
          </a:p>
        </p:txBody>
      </p:sp>
    </p:spTree>
    <p:extLst>
      <p:ext uri="{BB962C8B-B14F-4D97-AF65-F5344CB8AC3E}">
        <p14:creationId xmlns:p14="http://schemas.microsoft.com/office/powerpoint/2010/main" val="325950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165968" y="2191953"/>
            <a:ext cx="2743200" cy="365125"/>
          </a:xfrm>
        </p:spPr>
        <p:txBody>
          <a:bodyPr/>
          <a:lstStyle/>
          <a:p>
            <a:fld id="{A62BD8B3-37B5-4A2C-982D-E34A44D7AC0D}" type="slidenum">
              <a:rPr lang="fr-FR" smtClean="0"/>
              <a:t>8</a:t>
            </a:fld>
            <a:endParaRPr lang="fr-FR"/>
          </a:p>
        </p:txBody>
      </p:sp>
      <p:sp>
        <p:nvSpPr>
          <p:cNvPr id="3" name="ZoneTexte 2"/>
          <p:cNvSpPr txBox="1"/>
          <p:nvPr/>
        </p:nvSpPr>
        <p:spPr>
          <a:xfrm>
            <a:off x="4796030" y="2675393"/>
            <a:ext cx="7179759" cy="3908762"/>
          </a:xfrm>
          <a:prstGeom prst="rect">
            <a:avLst/>
          </a:prstGeom>
          <a:noFill/>
          <a:ln>
            <a:solidFill>
              <a:srgbClr val="008000"/>
            </a:solidFill>
          </a:ln>
        </p:spPr>
        <p:txBody>
          <a:bodyPr wrap="square" rtlCol="0">
            <a:spAutoFit/>
          </a:bodyPr>
          <a:lstStyle/>
          <a:p>
            <a:r>
              <a:rPr lang="fr-FR" sz="1600" b="1" dirty="0">
                <a:solidFill>
                  <a:srgbClr val="008000"/>
                </a:solidFill>
              </a:rPr>
              <a:t>Les cinq exigences du jardin </a:t>
            </a:r>
            <a:r>
              <a:rPr lang="fr-FR" sz="1600" b="1" dirty="0" smtClean="0">
                <a:solidFill>
                  <a:srgbClr val="008000"/>
                </a:solidFill>
              </a:rPr>
              <a:t>tropical  (familial et autre) :</a:t>
            </a:r>
            <a:endParaRPr lang="fr-FR" sz="1600" dirty="0">
              <a:solidFill>
                <a:srgbClr val="008000"/>
              </a:solidFill>
            </a:endParaRPr>
          </a:p>
          <a:p>
            <a:endParaRPr lang="fr-FR" sz="1600" dirty="0" smtClean="0">
              <a:solidFill>
                <a:srgbClr val="008000"/>
              </a:solidFill>
            </a:endParaRPr>
          </a:p>
          <a:p>
            <a:pPr marL="285750" indent="-285750" algn="just">
              <a:buFont typeface="Arial" panose="020B0604020202020204" pitchFamily="34" charset="0"/>
              <a:buChar char="•"/>
            </a:pPr>
            <a:r>
              <a:rPr lang="fr-FR" sz="1600" dirty="0" smtClean="0">
                <a:solidFill>
                  <a:srgbClr val="008000"/>
                </a:solidFill>
              </a:rPr>
              <a:t>La </a:t>
            </a:r>
            <a:r>
              <a:rPr lang="fr-FR" sz="1600" dirty="0">
                <a:solidFill>
                  <a:srgbClr val="008000"/>
                </a:solidFill>
              </a:rPr>
              <a:t>plus importante est la </a:t>
            </a:r>
            <a:r>
              <a:rPr lang="fr-FR" sz="1600" b="1" dirty="0">
                <a:solidFill>
                  <a:srgbClr val="008000"/>
                </a:solidFill>
              </a:rPr>
              <a:t>disponibilité des semences</a:t>
            </a:r>
            <a:r>
              <a:rPr lang="fr-FR" sz="1600" dirty="0">
                <a:solidFill>
                  <a:srgbClr val="008000"/>
                </a:solidFill>
              </a:rPr>
              <a:t>. Le semis est la première étape dans la culture d’un jardin. Sans lui, les étapes suivantes n’ont pas de </a:t>
            </a:r>
            <a:r>
              <a:rPr lang="fr-FR" sz="1600" dirty="0" smtClean="0">
                <a:solidFill>
                  <a:srgbClr val="008000"/>
                </a:solidFill>
              </a:rPr>
              <a:t>sens.</a:t>
            </a:r>
          </a:p>
          <a:p>
            <a:pPr marL="285750" indent="-285750" algn="just">
              <a:buFont typeface="Arial" panose="020B0604020202020204" pitchFamily="34" charset="0"/>
              <a:buChar char="•"/>
            </a:pPr>
            <a:r>
              <a:rPr lang="fr-FR" sz="1600" dirty="0" smtClean="0">
                <a:solidFill>
                  <a:srgbClr val="008000"/>
                </a:solidFill>
              </a:rPr>
              <a:t>Pour </a:t>
            </a:r>
            <a:r>
              <a:rPr lang="fr-FR" sz="1600" dirty="0">
                <a:solidFill>
                  <a:srgbClr val="008000"/>
                </a:solidFill>
              </a:rPr>
              <a:t>éviter les dégâts causés par les animaux en divagation et pour empêcher les vols, </a:t>
            </a:r>
            <a:r>
              <a:rPr lang="fr-FR" sz="1600" b="1" dirty="0">
                <a:solidFill>
                  <a:srgbClr val="008000"/>
                </a:solidFill>
              </a:rPr>
              <a:t>la parcelle doit être </a:t>
            </a:r>
            <a:r>
              <a:rPr lang="fr-FR" sz="1600" b="1" dirty="0" smtClean="0">
                <a:solidFill>
                  <a:srgbClr val="008000"/>
                </a:solidFill>
              </a:rPr>
              <a:t>clôturée</a:t>
            </a:r>
            <a:r>
              <a:rPr lang="fr-FR" sz="1600" dirty="0" smtClean="0">
                <a:solidFill>
                  <a:srgbClr val="008000"/>
                </a:solidFill>
              </a:rPr>
              <a:t> (par exemple par une haie vive épineuse …).</a:t>
            </a:r>
            <a:endParaRPr lang="fr-FR" sz="1600" dirty="0" smtClean="0">
              <a:solidFill>
                <a:srgbClr val="008000"/>
              </a:solidFill>
            </a:endParaRPr>
          </a:p>
          <a:p>
            <a:pPr marL="285750" indent="-285750" algn="just">
              <a:buFont typeface="Arial" panose="020B0604020202020204" pitchFamily="34" charset="0"/>
              <a:buChar char="•"/>
            </a:pPr>
            <a:r>
              <a:rPr lang="fr-FR" sz="1600" dirty="0" smtClean="0">
                <a:solidFill>
                  <a:srgbClr val="008000"/>
                </a:solidFill>
              </a:rPr>
              <a:t>Il </a:t>
            </a:r>
            <a:r>
              <a:rPr lang="fr-FR" sz="1600" dirty="0">
                <a:solidFill>
                  <a:srgbClr val="008000"/>
                </a:solidFill>
              </a:rPr>
              <a:t>faut pouvoir disposer d’un </a:t>
            </a:r>
            <a:r>
              <a:rPr lang="fr-FR" sz="1600" b="1" dirty="0">
                <a:solidFill>
                  <a:srgbClr val="008000"/>
                </a:solidFill>
              </a:rPr>
              <a:t>minimum d’eau pour </a:t>
            </a:r>
            <a:r>
              <a:rPr lang="fr-FR" sz="1600" b="1" dirty="0" smtClean="0">
                <a:solidFill>
                  <a:srgbClr val="008000"/>
                </a:solidFill>
              </a:rPr>
              <a:t>l’arrosage</a:t>
            </a:r>
            <a:r>
              <a:rPr lang="fr-FR" sz="1600" dirty="0" smtClean="0">
                <a:solidFill>
                  <a:srgbClr val="008000"/>
                </a:solidFill>
              </a:rPr>
              <a:t>.</a:t>
            </a:r>
          </a:p>
          <a:p>
            <a:pPr marL="285750" indent="-285750" algn="just">
              <a:buFont typeface="Arial" panose="020B0604020202020204" pitchFamily="34" charset="0"/>
              <a:buChar char="•"/>
            </a:pPr>
            <a:r>
              <a:rPr lang="fr-FR" sz="1600" dirty="0" smtClean="0">
                <a:solidFill>
                  <a:srgbClr val="008000"/>
                </a:solidFill>
              </a:rPr>
              <a:t>L’exploitant </a:t>
            </a:r>
            <a:r>
              <a:rPr lang="fr-FR" sz="1600" dirty="0">
                <a:solidFill>
                  <a:srgbClr val="008000"/>
                </a:solidFill>
              </a:rPr>
              <a:t>doit avoir les </a:t>
            </a:r>
            <a:r>
              <a:rPr lang="fr-FR" sz="1600" b="1" dirty="0">
                <a:solidFill>
                  <a:srgbClr val="008000"/>
                </a:solidFill>
              </a:rPr>
              <a:t>outils</a:t>
            </a:r>
            <a:r>
              <a:rPr lang="fr-FR" sz="1600" dirty="0">
                <a:solidFill>
                  <a:srgbClr val="008000"/>
                </a:solidFill>
              </a:rPr>
              <a:t> pour travailler son </a:t>
            </a:r>
            <a:r>
              <a:rPr lang="fr-FR" sz="1600" dirty="0" smtClean="0">
                <a:solidFill>
                  <a:srgbClr val="008000"/>
                </a:solidFill>
              </a:rPr>
              <a:t>jardin.</a:t>
            </a:r>
          </a:p>
          <a:p>
            <a:pPr marL="285750" indent="-285750">
              <a:buFont typeface="Arial" panose="020B0604020202020204" pitchFamily="34" charset="0"/>
              <a:buChar char="•"/>
            </a:pPr>
            <a:r>
              <a:rPr lang="fr-FR" sz="1600" dirty="0" smtClean="0">
                <a:solidFill>
                  <a:srgbClr val="008000"/>
                </a:solidFill>
              </a:rPr>
              <a:t>Enfin</a:t>
            </a:r>
            <a:r>
              <a:rPr lang="fr-FR" sz="1600" dirty="0">
                <a:solidFill>
                  <a:srgbClr val="008000"/>
                </a:solidFill>
              </a:rPr>
              <a:t>, il doit posséder un </a:t>
            </a:r>
            <a:r>
              <a:rPr lang="fr-FR" sz="1600" b="1" dirty="0">
                <a:solidFill>
                  <a:srgbClr val="008000"/>
                </a:solidFill>
              </a:rPr>
              <a:t>savoir-faire</a:t>
            </a:r>
            <a:r>
              <a:rPr lang="fr-FR" sz="1600" dirty="0">
                <a:solidFill>
                  <a:srgbClr val="008000"/>
                </a:solidFill>
              </a:rPr>
              <a:t> concernant la culture, la récolte et l’utilisation des produits.</a:t>
            </a:r>
            <a:br>
              <a:rPr lang="fr-FR" sz="1600" dirty="0">
                <a:solidFill>
                  <a:srgbClr val="008000"/>
                </a:solidFill>
              </a:rPr>
            </a:br>
            <a:endParaRPr lang="fr-FR" sz="1600" dirty="0">
              <a:solidFill>
                <a:srgbClr val="008000"/>
              </a:solidFill>
            </a:endParaRPr>
          </a:p>
          <a:p>
            <a:pPr algn="just"/>
            <a:r>
              <a:rPr lang="fr-FR" sz="1600" dirty="0">
                <a:solidFill>
                  <a:srgbClr val="008000"/>
                </a:solidFill>
              </a:rPr>
              <a:t>Vu la dimension des jardins, l’activité est possible avec des outils à taille humaine, nul besoin de gros outils mécaniques. </a:t>
            </a:r>
            <a:r>
              <a:rPr lang="fr-FR" sz="1600" dirty="0" smtClean="0">
                <a:solidFill>
                  <a:srgbClr val="008000"/>
                </a:solidFill>
                <a:sym typeface="Wingdings" panose="05000000000000000000" pitchFamily="2" charset="2"/>
              </a:rPr>
              <a:t> </a:t>
            </a:r>
            <a:r>
              <a:rPr lang="fr-FR" sz="1600" dirty="0" smtClean="0">
                <a:solidFill>
                  <a:srgbClr val="008000"/>
                </a:solidFill>
              </a:rPr>
              <a:t>Des </a:t>
            </a:r>
            <a:r>
              <a:rPr lang="fr-FR" sz="1600" dirty="0">
                <a:solidFill>
                  <a:srgbClr val="008000"/>
                </a:solidFill>
              </a:rPr>
              <a:t>outils de base comme une </a:t>
            </a:r>
            <a:r>
              <a:rPr lang="fr-FR" sz="1600" b="1" dirty="0">
                <a:solidFill>
                  <a:srgbClr val="008000"/>
                </a:solidFill>
              </a:rPr>
              <a:t>pelle, </a:t>
            </a:r>
            <a:r>
              <a:rPr lang="fr-FR" sz="1600" dirty="0">
                <a:solidFill>
                  <a:srgbClr val="008000"/>
                </a:solidFill>
              </a:rPr>
              <a:t>une</a:t>
            </a:r>
            <a:r>
              <a:rPr lang="fr-FR" sz="1600" b="1" dirty="0">
                <a:solidFill>
                  <a:srgbClr val="008000"/>
                </a:solidFill>
              </a:rPr>
              <a:t> bêche, </a:t>
            </a:r>
            <a:r>
              <a:rPr lang="fr-FR" sz="1600" dirty="0">
                <a:solidFill>
                  <a:srgbClr val="008000"/>
                </a:solidFill>
              </a:rPr>
              <a:t>un</a:t>
            </a:r>
            <a:r>
              <a:rPr lang="fr-FR" sz="1600" b="1" dirty="0">
                <a:solidFill>
                  <a:srgbClr val="008000"/>
                </a:solidFill>
              </a:rPr>
              <a:t> râteau</a:t>
            </a:r>
            <a:r>
              <a:rPr lang="fr-FR" sz="1600" dirty="0">
                <a:solidFill>
                  <a:srgbClr val="008000"/>
                </a:solidFill>
              </a:rPr>
              <a:t>, une</a:t>
            </a:r>
            <a:r>
              <a:rPr lang="fr-FR" sz="1600" b="1" dirty="0">
                <a:solidFill>
                  <a:srgbClr val="008000"/>
                </a:solidFill>
              </a:rPr>
              <a:t> houe </a:t>
            </a:r>
            <a:r>
              <a:rPr lang="fr-FR" sz="1600" dirty="0">
                <a:solidFill>
                  <a:srgbClr val="008000"/>
                </a:solidFill>
              </a:rPr>
              <a:t>et un </a:t>
            </a:r>
            <a:r>
              <a:rPr lang="fr-FR" sz="1600" b="1" dirty="0">
                <a:solidFill>
                  <a:srgbClr val="008000"/>
                </a:solidFill>
              </a:rPr>
              <a:t>arrosoir</a:t>
            </a:r>
            <a:r>
              <a:rPr lang="fr-FR" sz="1600" dirty="0">
                <a:solidFill>
                  <a:srgbClr val="008000"/>
                </a:solidFill>
              </a:rPr>
              <a:t> suffisent.</a:t>
            </a:r>
          </a:p>
          <a:p>
            <a:endParaRPr lang="fr-FR" sz="1200" dirty="0" smtClean="0">
              <a:solidFill>
                <a:srgbClr val="008000"/>
              </a:solidFill>
            </a:endParaRPr>
          </a:p>
          <a:p>
            <a:r>
              <a:rPr lang="fr-FR" sz="1200" dirty="0" smtClean="0">
                <a:solidFill>
                  <a:srgbClr val="008000"/>
                </a:solidFill>
              </a:rPr>
              <a:t>Source : </a:t>
            </a:r>
            <a:r>
              <a:rPr lang="fr-FR" sz="1200" i="1" dirty="0" smtClean="0">
                <a:solidFill>
                  <a:srgbClr val="008000"/>
                </a:solidFill>
              </a:rPr>
              <a:t>Le jardin tropical amélioré</a:t>
            </a:r>
            <a:r>
              <a:rPr lang="fr-FR" sz="1200" dirty="0" smtClean="0">
                <a:solidFill>
                  <a:srgbClr val="008000"/>
                </a:solidFill>
              </a:rPr>
              <a:t>, </a:t>
            </a:r>
            <a:r>
              <a:rPr lang="fr-FR" sz="1200" dirty="0">
                <a:solidFill>
                  <a:srgbClr val="008000"/>
                </a:solidFill>
              </a:rPr>
              <a:t>Voix d'Afrique N°92, </a:t>
            </a:r>
            <a:r>
              <a:rPr lang="fr-FR" sz="1200" dirty="0">
                <a:solidFill>
                  <a:srgbClr val="008000"/>
                </a:solidFill>
                <a:hlinkClick r:id="rId2"/>
              </a:rPr>
              <a:t>http://</a:t>
            </a:r>
            <a:r>
              <a:rPr lang="fr-FR" sz="1200" dirty="0" smtClean="0">
                <a:solidFill>
                  <a:srgbClr val="008000"/>
                </a:solidFill>
                <a:hlinkClick r:id="rId2"/>
              </a:rPr>
              <a:t>peres-blancs.cef.fr/jardin_tropical.htm</a:t>
            </a:r>
            <a:r>
              <a:rPr lang="fr-FR" sz="1200" dirty="0" smtClean="0">
                <a:solidFill>
                  <a:srgbClr val="008000"/>
                </a:solidFill>
              </a:rPr>
              <a:t> </a:t>
            </a:r>
            <a:endParaRPr lang="fr-FR" sz="1200" dirty="0">
              <a:solidFill>
                <a:srgbClr val="008000"/>
              </a:solidFill>
            </a:endParaRPr>
          </a:p>
        </p:txBody>
      </p:sp>
      <p:sp>
        <p:nvSpPr>
          <p:cNvPr id="4" name="ZoneTexte 3"/>
          <p:cNvSpPr txBox="1"/>
          <p:nvPr/>
        </p:nvSpPr>
        <p:spPr>
          <a:xfrm>
            <a:off x="3525397" y="149358"/>
            <a:ext cx="4832875" cy="369332"/>
          </a:xfrm>
          <a:prstGeom prst="rect">
            <a:avLst/>
          </a:prstGeom>
          <a:noFill/>
          <a:ln>
            <a:solidFill>
              <a:srgbClr val="008000"/>
            </a:solidFill>
          </a:ln>
        </p:spPr>
        <p:txBody>
          <a:bodyPr wrap="square" rtlCol="0">
            <a:spAutoFit/>
          </a:bodyPr>
          <a:lstStyle/>
          <a:p>
            <a:pPr algn="ctr"/>
            <a:r>
              <a:rPr lang="fr-FR" b="1" dirty="0" smtClean="0">
                <a:solidFill>
                  <a:srgbClr val="008000"/>
                </a:solidFill>
              </a:rPr>
              <a:t>Projet de jardin potager tropical communautaire</a:t>
            </a:r>
            <a:endParaRPr lang="fr-FR" b="1" dirty="0">
              <a:solidFill>
                <a:srgbClr val="008000"/>
              </a:solidFill>
            </a:endParaRPr>
          </a:p>
        </p:txBody>
      </p:sp>
      <p:sp>
        <p:nvSpPr>
          <p:cNvPr id="5" name="Rectangle 4"/>
          <p:cNvSpPr/>
          <p:nvPr/>
        </p:nvSpPr>
        <p:spPr>
          <a:xfrm>
            <a:off x="8617880" y="1884765"/>
            <a:ext cx="3574120" cy="276999"/>
          </a:xfrm>
          <a:prstGeom prst="rect">
            <a:avLst/>
          </a:prstGeom>
        </p:spPr>
        <p:txBody>
          <a:bodyPr wrap="none">
            <a:spAutoFit/>
          </a:bodyPr>
          <a:lstStyle/>
          <a:p>
            <a:pPr algn="ctr"/>
            <a:r>
              <a:rPr lang="fr-FR" sz="1200" dirty="0" smtClean="0">
                <a:solidFill>
                  <a:srgbClr val="008000"/>
                </a:solidFill>
              </a:rPr>
              <a:t>Source : </a:t>
            </a:r>
            <a:r>
              <a:rPr lang="fr-FR" sz="1200" dirty="0" smtClean="0">
                <a:solidFill>
                  <a:srgbClr val="008000"/>
                </a:solidFill>
                <a:hlinkClick r:id="rId2"/>
              </a:rPr>
              <a:t>http</a:t>
            </a:r>
            <a:r>
              <a:rPr lang="fr-FR" sz="1200" dirty="0">
                <a:solidFill>
                  <a:srgbClr val="008000"/>
                </a:solidFill>
                <a:hlinkClick r:id="rId2"/>
              </a:rPr>
              <a:t>://</a:t>
            </a:r>
            <a:r>
              <a:rPr lang="fr-FR" sz="1200" dirty="0" smtClean="0">
                <a:solidFill>
                  <a:srgbClr val="008000"/>
                </a:solidFill>
                <a:hlinkClick r:id="rId2"/>
              </a:rPr>
              <a:t>peres-blancs.cef.fr/jardin_tropical.htm</a:t>
            </a:r>
            <a:r>
              <a:rPr lang="fr-FR" sz="1200" dirty="0" smtClean="0">
                <a:solidFill>
                  <a:srgbClr val="008000"/>
                </a:solidFill>
              </a:rPr>
              <a:t> </a:t>
            </a:r>
            <a:endParaRPr lang="fr-FR" sz="1200" dirty="0">
              <a:solidFill>
                <a:srgbClr val="008000"/>
              </a:solidFill>
            </a:endParaRP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968" y="160740"/>
            <a:ext cx="2647950" cy="1724025"/>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678" y="4789705"/>
            <a:ext cx="1727237" cy="1656255"/>
          </a:xfrm>
          <a:prstGeom prst="rect">
            <a:avLst/>
          </a:prstGeom>
        </p:spPr>
      </p:pic>
      <p:sp>
        <p:nvSpPr>
          <p:cNvPr id="8" name="Rectangle 7"/>
          <p:cNvSpPr/>
          <p:nvPr/>
        </p:nvSpPr>
        <p:spPr>
          <a:xfrm>
            <a:off x="-48723" y="6473834"/>
            <a:ext cx="3574120" cy="276999"/>
          </a:xfrm>
          <a:prstGeom prst="rect">
            <a:avLst/>
          </a:prstGeom>
        </p:spPr>
        <p:txBody>
          <a:bodyPr wrap="none">
            <a:spAutoFit/>
          </a:bodyPr>
          <a:lstStyle/>
          <a:p>
            <a:pPr algn="ctr"/>
            <a:r>
              <a:rPr lang="fr-FR" sz="1200" dirty="0" smtClean="0">
                <a:solidFill>
                  <a:srgbClr val="008000"/>
                </a:solidFill>
              </a:rPr>
              <a:t>Source : </a:t>
            </a:r>
            <a:r>
              <a:rPr lang="fr-FR" sz="1200" dirty="0" smtClean="0">
                <a:solidFill>
                  <a:srgbClr val="008000"/>
                </a:solidFill>
                <a:hlinkClick r:id="rId2"/>
              </a:rPr>
              <a:t>http</a:t>
            </a:r>
            <a:r>
              <a:rPr lang="fr-FR" sz="1200" dirty="0">
                <a:solidFill>
                  <a:srgbClr val="008000"/>
                </a:solidFill>
                <a:hlinkClick r:id="rId2"/>
              </a:rPr>
              <a:t>://</a:t>
            </a:r>
            <a:r>
              <a:rPr lang="fr-FR" sz="1200" dirty="0" smtClean="0">
                <a:solidFill>
                  <a:srgbClr val="008000"/>
                </a:solidFill>
                <a:hlinkClick r:id="rId2"/>
              </a:rPr>
              <a:t>peres-blancs.cef.fr/jardin_tropical.htm</a:t>
            </a:r>
            <a:r>
              <a:rPr lang="fr-FR" sz="1200" dirty="0" smtClean="0">
                <a:solidFill>
                  <a:srgbClr val="008000"/>
                </a:solidFill>
              </a:rPr>
              <a:t> </a:t>
            </a:r>
            <a:endParaRPr lang="fr-FR" sz="1200" dirty="0">
              <a:solidFill>
                <a:srgbClr val="008000"/>
              </a:solidFill>
            </a:endParaRPr>
          </a:p>
        </p:txBody>
      </p:sp>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347" y="160740"/>
            <a:ext cx="2254432" cy="1688648"/>
          </a:xfrm>
          <a:prstGeom prst="rect">
            <a:avLst/>
          </a:prstGeom>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261" y="2536893"/>
            <a:ext cx="2390775" cy="1790700"/>
          </a:xfrm>
          <a:prstGeom prst="rect">
            <a:avLst/>
          </a:prstGeom>
        </p:spPr>
      </p:pic>
      <p:sp>
        <p:nvSpPr>
          <p:cNvPr id="11" name="ZoneTexte 10"/>
          <p:cNvSpPr txBox="1"/>
          <p:nvPr/>
        </p:nvSpPr>
        <p:spPr>
          <a:xfrm>
            <a:off x="72815" y="4298379"/>
            <a:ext cx="2588964" cy="461665"/>
          </a:xfrm>
          <a:prstGeom prst="rect">
            <a:avLst/>
          </a:prstGeom>
          <a:noFill/>
        </p:spPr>
        <p:txBody>
          <a:bodyPr wrap="square" rtlCol="0">
            <a:spAutoFit/>
          </a:bodyPr>
          <a:lstStyle/>
          <a:p>
            <a:pPr algn="ctr"/>
            <a:r>
              <a:rPr lang="fr-FR" sz="1200" dirty="0">
                <a:solidFill>
                  <a:srgbClr val="008000"/>
                </a:solidFill>
              </a:rPr>
              <a:t>Source : </a:t>
            </a:r>
            <a:r>
              <a:rPr lang="fr-FR" sz="1200" dirty="0">
                <a:solidFill>
                  <a:srgbClr val="008000"/>
                </a:solidFill>
                <a:hlinkClick r:id="rId7"/>
              </a:rPr>
              <a:t>http://</a:t>
            </a:r>
            <a:r>
              <a:rPr lang="fr-FR" sz="1200" dirty="0" smtClean="0">
                <a:solidFill>
                  <a:srgbClr val="008000"/>
                </a:solidFill>
                <a:hlinkClick r:id="rId7"/>
              </a:rPr>
              <a:t>mission-humanitaire-femmes.org/Nos%20partenaires.html</a:t>
            </a:r>
            <a:r>
              <a:rPr lang="fr-FR" sz="1200" dirty="0" smtClean="0">
                <a:solidFill>
                  <a:srgbClr val="008000"/>
                </a:solidFill>
              </a:rPr>
              <a:t> </a:t>
            </a:r>
            <a:endParaRPr lang="fr-FR" sz="1200" dirty="0">
              <a:solidFill>
                <a:srgbClr val="008000"/>
              </a:solidFill>
            </a:endParaRPr>
          </a:p>
        </p:txBody>
      </p:sp>
      <p:sp>
        <p:nvSpPr>
          <p:cNvPr id="12" name="ZoneTexte 11"/>
          <p:cNvSpPr txBox="1"/>
          <p:nvPr/>
        </p:nvSpPr>
        <p:spPr>
          <a:xfrm>
            <a:off x="119518" y="1938258"/>
            <a:ext cx="2542262" cy="646331"/>
          </a:xfrm>
          <a:prstGeom prst="rect">
            <a:avLst/>
          </a:prstGeom>
          <a:noFill/>
        </p:spPr>
        <p:txBody>
          <a:bodyPr wrap="square" rtlCol="0">
            <a:spAutoFit/>
          </a:bodyPr>
          <a:lstStyle/>
          <a:p>
            <a:pPr algn="ctr"/>
            <a:r>
              <a:rPr lang="fr-FR" sz="1200" dirty="0">
                <a:solidFill>
                  <a:srgbClr val="008000"/>
                </a:solidFill>
              </a:rPr>
              <a:t>Association </a:t>
            </a:r>
            <a:r>
              <a:rPr lang="fr-FR" sz="1200" dirty="0" smtClean="0">
                <a:solidFill>
                  <a:srgbClr val="008000"/>
                </a:solidFill>
              </a:rPr>
              <a:t>Itinérance, </a:t>
            </a:r>
            <a:r>
              <a:rPr lang="fr-FR" sz="1200" dirty="0">
                <a:solidFill>
                  <a:srgbClr val="008000"/>
                </a:solidFill>
              </a:rPr>
              <a:t>Burkina Faso, </a:t>
            </a:r>
            <a:r>
              <a:rPr lang="fr-FR" sz="1200" dirty="0">
                <a:solidFill>
                  <a:srgbClr val="008000"/>
                </a:solidFill>
                <a:hlinkClick r:id="rId8"/>
              </a:rPr>
              <a:t>http://lesjujusencamion.over-blog.com/archive/2013-06</a:t>
            </a:r>
            <a:r>
              <a:rPr lang="fr-FR" sz="1200" dirty="0" smtClean="0">
                <a:solidFill>
                  <a:srgbClr val="008000"/>
                </a:solidFill>
                <a:hlinkClick r:id="rId8"/>
              </a:rPr>
              <a:t>/</a:t>
            </a:r>
            <a:r>
              <a:rPr lang="fr-FR" sz="1200" dirty="0" smtClean="0">
                <a:solidFill>
                  <a:srgbClr val="008000"/>
                </a:solidFill>
              </a:rPr>
              <a:t> </a:t>
            </a:r>
            <a:endParaRPr lang="fr-FR" sz="1200" dirty="0">
              <a:solidFill>
                <a:srgbClr val="008000"/>
              </a:solidFill>
            </a:endParaRPr>
          </a:p>
        </p:txBody>
      </p:sp>
      <p:pic>
        <p:nvPicPr>
          <p:cNvPr id="13" name="Imag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2643" y="602932"/>
            <a:ext cx="2466975" cy="1847850"/>
          </a:xfrm>
          <a:prstGeom prst="rect">
            <a:avLst/>
          </a:prstGeom>
        </p:spPr>
      </p:pic>
      <p:pic>
        <p:nvPicPr>
          <p:cNvPr id="14" name="Imag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8980" y="655319"/>
            <a:ext cx="2628900" cy="1743075"/>
          </a:xfrm>
          <a:prstGeom prst="rect">
            <a:avLst/>
          </a:prstGeom>
        </p:spPr>
      </p:pic>
      <p:sp>
        <p:nvSpPr>
          <p:cNvPr id="15" name="ZoneTexte 14"/>
          <p:cNvSpPr txBox="1"/>
          <p:nvPr/>
        </p:nvSpPr>
        <p:spPr>
          <a:xfrm>
            <a:off x="5400340" y="2398394"/>
            <a:ext cx="4768270" cy="276999"/>
          </a:xfrm>
          <a:prstGeom prst="rect">
            <a:avLst/>
          </a:prstGeom>
          <a:noFill/>
        </p:spPr>
        <p:txBody>
          <a:bodyPr wrap="square" rtlCol="0">
            <a:spAutoFit/>
          </a:bodyPr>
          <a:lstStyle/>
          <a:p>
            <a:pPr algn="ctr"/>
            <a:r>
              <a:rPr lang="fr-FR" sz="1200" dirty="0">
                <a:solidFill>
                  <a:srgbClr val="008000"/>
                </a:solidFill>
              </a:rPr>
              <a:t>Source image : </a:t>
            </a:r>
            <a:r>
              <a:rPr lang="fr-FR" sz="1200" dirty="0">
                <a:solidFill>
                  <a:srgbClr val="008000"/>
                </a:solidFill>
                <a:hlinkClick r:id="rId10"/>
              </a:rPr>
              <a:t>http://</a:t>
            </a:r>
            <a:r>
              <a:rPr lang="fr-FR" sz="1200" dirty="0" smtClean="0">
                <a:solidFill>
                  <a:srgbClr val="008000"/>
                </a:solidFill>
                <a:hlinkClick r:id="rId10"/>
              </a:rPr>
              <a:t>decouvertesolidarite.free.fr/retour2012</a:t>
            </a:r>
            <a:r>
              <a:rPr lang="fr-FR" sz="1200" dirty="0" smtClean="0">
                <a:solidFill>
                  <a:srgbClr val="008000"/>
                </a:solidFill>
              </a:rPr>
              <a:t> </a:t>
            </a:r>
            <a:endParaRPr lang="fr-FR" sz="1200" dirty="0">
              <a:solidFill>
                <a:srgbClr val="008000"/>
              </a:solidFill>
            </a:endParaRPr>
          </a:p>
        </p:txBody>
      </p:sp>
      <p:sp>
        <p:nvSpPr>
          <p:cNvPr id="16" name="ZoneTexte 15"/>
          <p:cNvSpPr txBox="1"/>
          <p:nvPr/>
        </p:nvSpPr>
        <p:spPr>
          <a:xfrm>
            <a:off x="2745520" y="2653609"/>
            <a:ext cx="1891026" cy="2585323"/>
          </a:xfrm>
          <a:prstGeom prst="rect">
            <a:avLst/>
          </a:prstGeom>
          <a:noFill/>
          <a:ln w="12700">
            <a:solidFill>
              <a:srgbClr val="008000"/>
            </a:solidFill>
          </a:ln>
        </p:spPr>
        <p:txBody>
          <a:bodyPr wrap="square" rtlCol="0">
            <a:spAutoFit/>
          </a:bodyPr>
          <a:lstStyle/>
          <a:p>
            <a:pPr algn="just"/>
            <a:r>
              <a:rPr lang="fr-FR" dirty="0">
                <a:solidFill>
                  <a:srgbClr val="008000"/>
                </a:solidFill>
              </a:rPr>
              <a:t>Les légumes ont besoin de beaucoup d’eau, de soleil et d’un peu de chaleur. Leur culture est intimement liée à la présence de l’eau</a:t>
            </a:r>
            <a:r>
              <a:rPr lang="fr-FR" dirty="0" smtClean="0">
                <a:solidFill>
                  <a:srgbClr val="008000"/>
                </a:solidFill>
              </a:rPr>
              <a:t>.</a:t>
            </a:r>
          </a:p>
        </p:txBody>
      </p:sp>
    </p:spTree>
    <p:extLst>
      <p:ext uri="{BB962C8B-B14F-4D97-AF65-F5344CB8AC3E}">
        <p14:creationId xmlns:p14="http://schemas.microsoft.com/office/powerpoint/2010/main" val="374776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9213029" y="181793"/>
            <a:ext cx="2743200" cy="365125"/>
          </a:xfrm>
        </p:spPr>
        <p:txBody>
          <a:bodyPr/>
          <a:lstStyle/>
          <a:p>
            <a:fld id="{A62BD8B3-37B5-4A2C-982D-E34A44D7AC0D}" type="slidenum">
              <a:rPr lang="fr-FR" smtClean="0"/>
              <a:t>9</a:t>
            </a:fld>
            <a:endParaRPr lang="fr-FR"/>
          </a:p>
        </p:txBody>
      </p:sp>
      <p:sp>
        <p:nvSpPr>
          <p:cNvPr id="3" name="ZoneTexte 2"/>
          <p:cNvSpPr txBox="1"/>
          <p:nvPr/>
        </p:nvSpPr>
        <p:spPr>
          <a:xfrm>
            <a:off x="154220" y="724334"/>
            <a:ext cx="11575228" cy="2862322"/>
          </a:xfrm>
          <a:prstGeom prst="rect">
            <a:avLst/>
          </a:prstGeom>
          <a:noFill/>
        </p:spPr>
        <p:txBody>
          <a:bodyPr wrap="square" rtlCol="0">
            <a:spAutoFit/>
          </a:bodyPr>
          <a:lstStyle/>
          <a:p>
            <a:pPr algn="just"/>
            <a:r>
              <a:rPr lang="fr-FR" dirty="0">
                <a:solidFill>
                  <a:srgbClr val="008000"/>
                </a:solidFill>
              </a:rPr>
              <a:t>Un petit jardin bien cultivé rapporte davantage </a:t>
            </a:r>
            <a:r>
              <a:rPr lang="fr-FR" dirty="0" smtClean="0">
                <a:solidFill>
                  <a:srgbClr val="008000"/>
                </a:solidFill>
              </a:rPr>
              <a:t>qu’un grand </a:t>
            </a:r>
            <a:r>
              <a:rPr lang="fr-FR" dirty="0">
                <a:solidFill>
                  <a:srgbClr val="008000"/>
                </a:solidFill>
              </a:rPr>
              <a:t>jardin mal entretenu ! La </a:t>
            </a:r>
            <a:r>
              <a:rPr lang="fr-FR" dirty="0" smtClean="0">
                <a:solidFill>
                  <a:srgbClr val="008000"/>
                </a:solidFill>
              </a:rPr>
              <a:t>surface d’un jardin </a:t>
            </a:r>
            <a:r>
              <a:rPr lang="fr-FR" dirty="0">
                <a:solidFill>
                  <a:srgbClr val="008000"/>
                </a:solidFill>
              </a:rPr>
              <a:t>doit dépendre </a:t>
            </a:r>
            <a:r>
              <a:rPr lang="fr-FR" dirty="0" smtClean="0">
                <a:solidFill>
                  <a:srgbClr val="008000"/>
                </a:solidFill>
              </a:rPr>
              <a:t>:</a:t>
            </a:r>
          </a:p>
          <a:p>
            <a:pPr algn="just"/>
            <a:endParaRPr lang="fr-FR" dirty="0">
              <a:solidFill>
                <a:srgbClr val="008000"/>
              </a:solidFill>
            </a:endParaRPr>
          </a:p>
          <a:p>
            <a:pPr marL="285750" indent="-285750" algn="just">
              <a:buFont typeface="Arial" panose="020B0604020202020204" pitchFamily="34" charset="0"/>
              <a:buChar char="•"/>
            </a:pPr>
            <a:r>
              <a:rPr lang="fr-FR" dirty="0">
                <a:solidFill>
                  <a:srgbClr val="008000"/>
                </a:solidFill>
              </a:rPr>
              <a:t> des besoins de la famille et de la vente prévue;</a:t>
            </a:r>
          </a:p>
          <a:p>
            <a:pPr marL="285750" indent="-285750" algn="just">
              <a:buFont typeface="Arial" panose="020B0604020202020204" pitchFamily="34" charset="0"/>
              <a:buChar char="•"/>
            </a:pPr>
            <a:r>
              <a:rPr lang="fr-FR" dirty="0">
                <a:solidFill>
                  <a:srgbClr val="008000"/>
                </a:solidFill>
              </a:rPr>
              <a:t> du temps, </a:t>
            </a:r>
            <a:r>
              <a:rPr lang="fr-FR" dirty="0" smtClean="0">
                <a:solidFill>
                  <a:srgbClr val="008000"/>
                </a:solidFill>
              </a:rPr>
              <a:t>de l’eau et </a:t>
            </a:r>
            <a:r>
              <a:rPr lang="fr-FR" dirty="0">
                <a:solidFill>
                  <a:srgbClr val="008000"/>
                </a:solidFill>
              </a:rPr>
              <a:t>des engrais disponibles.</a:t>
            </a:r>
          </a:p>
          <a:p>
            <a:pPr algn="just"/>
            <a:endParaRPr lang="fr-FR" dirty="0" smtClean="0">
              <a:solidFill>
                <a:srgbClr val="008000"/>
              </a:solidFill>
            </a:endParaRPr>
          </a:p>
          <a:p>
            <a:pPr algn="just"/>
            <a:r>
              <a:rPr lang="fr-FR" dirty="0" smtClean="0">
                <a:solidFill>
                  <a:srgbClr val="008000"/>
                </a:solidFill>
              </a:rPr>
              <a:t>La </a:t>
            </a:r>
            <a:r>
              <a:rPr lang="fr-FR" dirty="0">
                <a:solidFill>
                  <a:srgbClr val="008000"/>
                </a:solidFill>
              </a:rPr>
              <a:t>production d’un</a:t>
            </a:r>
            <a:r>
              <a:rPr lang="fr-FR" dirty="0" smtClean="0">
                <a:solidFill>
                  <a:srgbClr val="008000"/>
                </a:solidFill>
              </a:rPr>
              <a:t> </a:t>
            </a:r>
            <a:r>
              <a:rPr lang="fr-FR" dirty="0">
                <a:solidFill>
                  <a:srgbClr val="008000"/>
                </a:solidFill>
              </a:rPr>
              <a:t>jardin familial est </a:t>
            </a:r>
            <a:r>
              <a:rPr lang="fr-FR" dirty="0" smtClean="0">
                <a:solidFill>
                  <a:srgbClr val="008000"/>
                </a:solidFill>
              </a:rPr>
              <a:t>de l’ordre de :</a:t>
            </a:r>
          </a:p>
          <a:p>
            <a:pPr algn="just"/>
            <a:endParaRPr lang="fr-FR" dirty="0">
              <a:solidFill>
                <a:srgbClr val="008000"/>
              </a:solidFill>
            </a:endParaRPr>
          </a:p>
          <a:p>
            <a:pPr marL="285750" indent="-285750" algn="just">
              <a:buFont typeface="Arial" panose="020B0604020202020204" pitchFamily="34" charset="0"/>
              <a:buChar char="•"/>
            </a:pPr>
            <a:r>
              <a:rPr lang="fr-FR" dirty="0">
                <a:solidFill>
                  <a:srgbClr val="008000"/>
                </a:solidFill>
              </a:rPr>
              <a:t> 8 kg/m²/an pour les légumes-feuilles;</a:t>
            </a:r>
          </a:p>
          <a:p>
            <a:pPr marL="285750" indent="-285750" algn="just">
              <a:buFont typeface="Arial" panose="020B0604020202020204" pitchFamily="34" charset="0"/>
              <a:buChar char="•"/>
            </a:pPr>
            <a:r>
              <a:rPr lang="fr-FR" dirty="0">
                <a:solidFill>
                  <a:srgbClr val="008000"/>
                </a:solidFill>
              </a:rPr>
              <a:t> 10 kg/m²/an pour les légumes-fruits;</a:t>
            </a:r>
          </a:p>
          <a:p>
            <a:pPr marL="285750" indent="-285750" algn="just">
              <a:buFont typeface="Arial" panose="020B0604020202020204" pitchFamily="34" charset="0"/>
              <a:buChar char="•"/>
            </a:pPr>
            <a:r>
              <a:rPr lang="fr-FR" dirty="0">
                <a:solidFill>
                  <a:srgbClr val="008000"/>
                </a:solidFill>
              </a:rPr>
              <a:t> 2 kg/m²/an pour les fruits (arbres fruitiers).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2828" y="1236747"/>
            <a:ext cx="3206620" cy="1807368"/>
          </a:xfrm>
          <a:prstGeom prst="rect">
            <a:avLst/>
          </a:prstGeom>
        </p:spPr>
      </p:pic>
      <p:sp>
        <p:nvSpPr>
          <p:cNvPr id="5" name="ZoneTexte 4"/>
          <p:cNvSpPr txBox="1"/>
          <p:nvPr/>
        </p:nvSpPr>
        <p:spPr>
          <a:xfrm>
            <a:off x="3525397" y="149358"/>
            <a:ext cx="4832875" cy="369332"/>
          </a:xfrm>
          <a:prstGeom prst="rect">
            <a:avLst/>
          </a:prstGeom>
          <a:noFill/>
          <a:ln>
            <a:solidFill>
              <a:srgbClr val="008000"/>
            </a:solidFill>
          </a:ln>
        </p:spPr>
        <p:txBody>
          <a:bodyPr wrap="square" rtlCol="0">
            <a:spAutoFit/>
          </a:bodyPr>
          <a:lstStyle/>
          <a:p>
            <a:pPr algn="ctr"/>
            <a:r>
              <a:rPr lang="fr-FR" b="1" dirty="0" smtClean="0">
                <a:solidFill>
                  <a:srgbClr val="008000"/>
                </a:solidFill>
              </a:rPr>
              <a:t>Projet de jardin potager tropical communautaire</a:t>
            </a:r>
            <a:endParaRPr lang="fr-FR" b="1" dirty="0">
              <a:solidFill>
                <a:srgbClr val="008000"/>
              </a:solidFill>
            </a:endParaRPr>
          </a:p>
        </p:txBody>
      </p:sp>
      <p:sp>
        <p:nvSpPr>
          <p:cNvPr id="6" name="ZoneTexte 5"/>
          <p:cNvSpPr txBox="1"/>
          <p:nvPr/>
        </p:nvSpPr>
        <p:spPr>
          <a:xfrm>
            <a:off x="8358271" y="5388735"/>
            <a:ext cx="3676021" cy="1244987"/>
          </a:xfrm>
          <a:prstGeom prst="rect">
            <a:avLst/>
          </a:prstGeom>
          <a:noFill/>
        </p:spPr>
        <p:txBody>
          <a:bodyPr wrap="square" rtlCol="0">
            <a:spAutoFit/>
          </a:bodyPr>
          <a:lstStyle/>
          <a:p>
            <a:pPr algn="ctr"/>
            <a:r>
              <a:rPr lang="fr-FR" sz="1200" dirty="0" smtClean="0">
                <a:solidFill>
                  <a:srgbClr val="008000"/>
                </a:solidFill>
              </a:rPr>
              <a:t>Une culture agricole intercalaire de </a:t>
            </a:r>
            <a:r>
              <a:rPr lang="fr-FR" sz="1200" i="1" dirty="0" err="1" smtClean="0">
                <a:solidFill>
                  <a:srgbClr val="008000"/>
                </a:solidFill>
              </a:rPr>
              <a:t>Gliricidia</a:t>
            </a:r>
            <a:r>
              <a:rPr lang="fr-FR" sz="1200" dirty="0" smtClean="0">
                <a:solidFill>
                  <a:srgbClr val="008000"/>
                </a:solidFill>
              </a:rPr>
              <a:t> avec le </a:t>
            </a:r>
            <a:r>
              <a:rPr lang="fr-FR" sz="1200" b="1" dirty="0" smtClean="0">
                <a:solidFill>
                  <a:srgbClr val="008000"/>
                </a:solidFill>
              </a:rPr>
              <a:t>maïs</a:t>
            </a:r>
            <a:r>
              <a:rPr lang="fr-FR" sz="1200" dirty="0" smtClean="0">
                <a:solidFill>
                  <a:srgbClr val="008000"/>
                </a:solidFill>
              </a:rPr>
              <a:t>. Au Malawi, il a été dé montré qu’elle améliore la filtration et l'utilisation rationnelle de l'eau. </a:t>
            </a:r>
            <a:r>
              <a:rPr lang="fr-FR" sz="1200" dirty="0">
                <a:solidFill>
                  <a:srgbClr val="008000"/>
                </a:solidFill>
              </a:rPr>
              <a:t>Photo: World </a:t>
            </a:r>
            <a:r>
              <a:rPr lang="fr-FR" sz="1200" dirty="0" err="1">
                <a:solidFill>
                  <a:srgbClr val="008000"/>
                </a:solidFill>
              </a:rPr>
              <a:t>Agroforestry</a:t>
            </a:r>
            <a:r>
              <a:rPr lang="fr-FR" sz="1200" dirty="0">
                <a:solidFill>
                  <a:srgbClr val="008000"/>
                </a:solidFill>
              </a:rPr>
              <a:t> </a:t>
            </a:r>
            <a:r>
              <a:rPr lang="fr-FR" sz="1200" dirty="0" smtClean="0">
                <a:solidFill>
                  <a:srgbClr val="008000"/>
                </a:solidFill>
              </a:rPr>
              <a:t>Centre. Source : </a:t>
            </a:r>
            <a:r>
              <a:rPr lang="en-US" sz="1200" i="1" u="sng" dirty="0">
                <a:hlinkClick r:id="rId3"/>
              </a:rPr>
              <a:t>Agroforestry can be a long-term solution to closing Africa’s food gap</a:t>
            </a:r>
            <a:r>
              <a:rPr lang="fr-FR" sz="1200" dirty="0" smtClean="0">
                <a:solidFill>
                  <a:srgbClr val="008000"/>
                </a:solidFill>
              </a:rPr>
              <a:t>, </a:t>
            </a:r>
            <a:r>
              <a:rPr lang="fr-FR" sz="1200" dirty="0" smtClean="0">
                <a:solidFill>
                  <a:srgbClr val="008000"/>
                </a:solidFill>
                <a:hlinkClick r:id="rId4"/>
              </a:rPr>
              <a:t>http://wca2014.org/2014/01/#.VTCRC_msVqU</a:t>
            </a:r>
            <a:r>
              <a:rPr lang="fr-FR" sz="1200" dirty="0" smtClean="0">
                <a:solidFill>
                  <a:srgbClr val="008000"/>
                </a:solidFill>
              </a:rPr>
              <a:t> </a:t>
            </a:r>
            <a:endParaRPr lang="fr-FR" sz="1200" dirty="0">
              <a:solidFill>
                <a:srgbClr val="008000"/>
              </a:solidFill>
            </a:endParaRPr>
          </a:p>
        </p:txBody>
      </p:sp>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2922" y="3146937"/>
            <a:ext cx="3126718" cy="2241798"/>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135" y="4374743"/>
            <a:ext cx="1428750" cy="1905000"/>
          </a:xfrm>
          <a:prstGeom prst="rect">
            <a:avLst/>
          </a:prstGeom>
        </p:spPr>
      </p:pic>
      <p:sp>
        <p:nvSpPr>
          <p:cNvPr id="9" name="ZoneTexte 8"/>
          <p:cNvSpPr txBox="1"/>
          <p:nvPr/>
        </p:nvSpPr>
        <p:spPr>
          <a:xfrm>
            <a:off x="511678" y="6285669"/>
            <a:ext cx="1015663" cy="276999"/>
          </a:xfrm>
          <a:prstGeom prst="rect">
            <a:avLst/>
          </a:prstGeom>
          <a:noFill/>
        </p:spPr>
        <p:txBody>
          <a:bodyPr wrap="none" rtlCol="0">
            <a:spAutoFit/>
          </a:bodyPr>
          <a:lstStyle/>
          <a:p>
            <a:pPr algn="ctr"/>
            <a:r>
              <a:rPr lang="fr-FR" sz="1200" dirty="0" smtClean="0">
                <a:solidFill>
                  <a:srgbClr val="008000"/>
                </a:solidFill>
              </a:rPr>
              <a:t>Jardin créole.</a:t>
            </a:r>
            <a:endParaRPr lang="fr-FR" sz="1200" dirty="0">
              <a:solidFill>
                <a:srgbClr val="008000"/>
              </a:solidFill>
            </a:endParaRPr>
          </a:p>
        </p:txBody>
      </p:sp>
      <p:pic>
        <p:nvPicPr>
          <p:cNvPr id="10" name="Imag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99784" y="4497727"/>
            <a:ext cx="2851225" cy="1782016"/>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7521" y="1253209"/>
            <a:ext cx="2473433" cy="1852687"/>
          </a:xfrm>
          <a:prstGeom prst="rect">
            <a:avLst/>
          </a:prstGeom>
        </p:spPr>
      </p:pic>
      <p:sp>
        <p:nvSpPr>
          <p:cNvPr id="12" name="ZoneTexte 11"/>
          <p:cNvSpPr txBox="1"/>
          <p:nvPr/>
        </p:nvSpPr>
        <p:spPr>
          <a:xfrm>
            <a:off x="5035643" y="3171157"/>
            <a:ext cx="3322627" cy="830997"/>
          </a:xfrm>
          <a:prstGeom prst="rect">
            <a:avLst/>
          </a:prstGeom>
          <a:noFill/>
        </p:spPr>
        <p:txBody>
          <a:bodyPr wrap="square" rtlCol="0">
            <a:spAutoFit/>
          </a:bodyPr>
          <a:lstStyle/>
          <a:p>
            <a:pPr algn="ctr"/>
            <a:r>
              <a:rPr lang="fr-FR" sz="1200" dirty="0" smtClean="0">
                <a:solidFill>
                  <a:srgbClr val="008000"/>
                </a:solidFill>
                <a:latin typeface="Calibri" panose="020F0502020204030204" pitchFamily="34" charset="0"/>
              </a:rPr>
              <a:t>↗ </a:t>
            </a:r>
            <a:r>
              <a:rPr lang="fr-FR" sz="1200" dirty="0" smtClean="0">
                <a:solidFill>
                  <a:srgbClr val="008000"/>
                </a:solidFill>
              </a:rPr>
              <a:t>Le </a:t>
            </a:r>
            <a:r>
              <a:rPr lang="fr-FR" sz="1200" dirty="0">
                <a:solidFill>
                  <a:srgbClr val="008000"/>
                </a:solidFill>
              </a:rPr>
              <a:t>jardin scolaire d’Ibn Yassin, Ain </a:t>
            </a:r>
            <a:r>
              <a:rPr lang="fr-FR" sz="1200" dirty="0" err="1">
                <a:solidFill>
                  <a:srgbClr val="008000"/>
                </a:solidFill>
              </a:rPr>
              <a:t>Aouda</a:t>
            </a:r>
            <a:r>
              <a:rPr lang="fr-FR" sz="1200" dirty="0">
                <a:solidFill>
                  <a:srgbClr val="008000"/>
                </a:solidFill>
              </a:rPr>
              <a:t>, Rabat-Salé-Zemmour-</a:t>
            </a:r>
            <a:r>
              <a:rPr lang="fr-FR" sz="1200" dirty="0" err="1">
                <a:solidFill>
                  <a:srgbClr val="008000"/>
                </a:solidFill>
              </a:rPr>
              <a:t>Zaer</a:t>
            </a:r>
            <a:r>
              <a:rPr lang="fr-FR" sz="1200" dirty="0">
                <a:solidFill>
                  <a:srgbClr val="008000"/>
                </a:solidFill>
              </a:rPr>
              <a:t>, </a:t>
            </a:r>
            <a:r>
              <a:rPr lang="fr-FR" sz="1200" dirty="0">
                <a:solidFill>
                  <a:srgbClr val="008000"/>
                </a:solidFill>
                <a:hlinkClick r:id="rId9"/>
              </a:rPr>
              <a:t>https://slowfoodmaroc.wordpress.com/1000-jardins-potagers-en-afrique</a:t>
            </a:r>
            <a:r>
              <a:rPr lang="fr-FR" sz="1200" dirty="0" smtClean="0">
                <a:solidFill>
                  <a:srgbClr val="008000"/>
                </a:solidFill>
                <a:hlinkClick r:id="rId9"/>
              </a:rPr>
              <a:t>/</a:t>
            </a:r>
            <a:r>
              <a:rPr lang="fr-FR" sz="1200" dirty="0" smtClean="0">
                <a:solidFill>
                  <a:srgbClr val="008000"/>
                </a:solidFill>
              </a:rPr>
              <a:t> </a:t>
            </a:r>
            <a:endParaRPr lang="fr-FR" sz="1200" dirty="0">
              <a:solidFill>
                <a:srgbClr val="008000"/>
              </a:solidFill>
            </a:endParaRPr>
          </a:p>
        </p:txBody>
      </p:sp>
      <p:pic>
        <p:nvPicPr>
          <p:cNvPr id="13" name="Imag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796883" y="4469554"/>
            <a:ext cx="1981200" cy="1504950"/>
          </a:xfrm>
          <a:prstGeom prst="rect">
            <a:avLst/>
          </a:prstGeom>
        </p:spPr>
      </p:pic>
      <p:sp>
        <p:nvSpPr>
          <p:cNvPr id="14" name="ZoneTexte 13"/>
          <p:cNvSpPr txBox="1"/>
          <p:nvPr/>
        </p:nvSpPr>
        <p:spPr>
          <a:xfrm>
            <a:off x="5435605" y="5974504"/>
            <a:ext cx="2732442" cy="461665"/>
          </a:xfrm>
          <a:prstGeom prst="rect">
            <a:avLst/>
          </a:prstGeom>
          <a:noFill/>
        </p:spPr>
        <p:txBody>
          <a:bodyPr wrap="square" rtlCol="0">
            <a:spAutoFit/>
          </a:bodyPr>
          <a:lstStyle/>
          <a:p>
            <a:pPr algn="ctr"/>
            <a:r>
              <a:rPr lang="fr-FR" sz="1200" dirty="0" smtClean="0">
                <a:solidFill>
                  <a:srgbClr val="008000"/>
                </a:solidFill>
              </a:rPr>
              <a:t>Source image : </a:t>
            </a:r>
            <a:r>
              <a:rPr lang="fr-FR" sz="1200" dirty="0" smtClean="0">
                <a:solidFill>
                  <a:srgbClr val="008000"/>
                </a:solidFill>
                <a:hlinkClick r:id="rId11"/>
              </a:rPr>
              <a:t>http</a:t>
            </a:r>
            <a:r>
              <a:rPr lang="fr-FR" sz="1200" dirty="0">
                <a:solidFill>
                  <a:srgbClr val="008000"/>
                </a:solidFill>
                <a:hlinkClick r:id="rId11"/>
              </a:rPr>
              <a:t>://</a:t>
            </a:r>
            <a:r>
              <a:rPr lang="fr-FR" sz="1200" dirty="0" smtClean="0">
                <a:solidFill>
                  <a:srgbClr val="008000"/>
                </a:solidFill>
                <a:hlinkClick r:id="rId11"/>
              </a:rPr>
              <a:t>www.burkinafaso-cotedazur.org/mission-markoye-2010</a:t>
            </a:r>
            <a:r>
              <a:rPr lang="fr-FR" sz="1200" dirty="0" smtClean="0">
                <a:solidFill>
                  <a:srgbClr val="008000"/>
                </a:solidFill>
              </a:rPr>
              <a:t>  </a:t>
            </a:r>
            <a:endParaRPr lang="fr-FR" sz="1200" dirty="0">
              <a:solidFill>
                <a:srgbClr val="008000"/>
              </a:solidFill>
            </a:endParaRPr>
          </a:p>
        </p:txBody>
      </p:sp>
    </p:spTree>
    <p:extLst>
      <p:ext uri="{BB962C8B-B14F-4D97-AF65-F5344CB8AC3E}">
        <p14:creationId xmlns:p14="http://schemas.microsoft.com/office/powerpoint/2010/main" val="136563446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4032</TotalTime>
  <Words>1989</Words>
  <Application>Microsoft Office PowerPoint</Application>
  <PresentationFormat>Grand écran</PresentationFormat>
  <Paragraphs>192</Paragraphs>
  <Slides>11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11</vt:i4>
      </vt:variant>
    </vt:vector>
  </HeadingPairs>
  <TitlesOfParts>
    <vt:vector size="18" baseType="lpstr">
      <vt:lpstr>Arial</vt:lpstr>
      <vt:lpstr>Calibri</vt:lpstr>
      <vt:lpstr>Calibri Light</vt:lpstr>
      <vt:lpstr>Linux Libertine</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LISAN</dc:creator>
  <cp:lastModifiedBy>Benjamin LISAN</cp:lastModifiedBy>
  <cp:revision>27</cp:revision>
  <dcterms:created xsi:type="dcterms:W3CDTF">2015-12-29T20:22:54Z</dcterms:created>
  <dcterms:modified xsi:type="dcterms:W3CDTF">2016-01-23T16:24:03Z</dcterms:modified>
</cp:coreProperties>
</file>