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397" r:id="rId3"/>
    <p:sldId id="257" r:id="rId4"/>
    <p:sldId id="389" r:id="rId5"/>
    <p:sldId id="258" r:id="rId6"/>
    <p:sldId id="259" r:id="rId7"/>
    <p:sldId id="367" r:id="rId8"/>
    <p:sldId id="260" r:id="rId9"/>
    <p:sldId id="338" r:id="rId10"/>
    <p:sldId id="347" r:id="rId11"/>
    <p:sldId id="390" r:id="rId12"/>
    <p:sldId id="391" r:id="rId13"/>
    <p:sldId id="336" r:id="rId14"/>
    <p:sldId id="264" r:id="rId15"/>
    <p:sldId id="276" r:id="rId16"/>
    <p:sldId id="277" r:id="rId17"/>
    <p:sldId id="358" r:id="rId18"/>
    <p:sldId id="278" r:id="rId19"/>
    <p:sldId id="350" r:id="rId20"/>
    <p:sldId id="279" r:id="rId21"/>
    <p:sldId id="393" r:id="rId22"/>
    <p:sldId id="280" r:id="rId23"/>
    <p:sldId id="281" r:id="rId24"/>
    <p:sldId id="282" r:id="rId25"/>
    <p:sldId id="344" r:id="rId26"/>
    <p:sldId id="265" r:id="rId27"/>
    <p:sldId id="283" r:id="rId28"/>
    <p:sldId id="395" r:id="rId29"/>
    <p:sldId id="335" r:id="rId30"/>
    <p:sldId id="266" r:id="rId31"/>
    <p:sldId id="326" r:id="rId32"/>
    <p:sldId id="327" r:id="rId33"/>
    <p:sldId id="328" r:id="rId34"/>
    <p:sldId id="329" r:id="rId35"/>
    <p:sldId id="330" r:id="rId36"/>
    <p:sldId id="331" r:id="rId37"/>
    <p:sldId id="332" r:id="rId38"/>
    <p:sldId id="333" r:id="rId39"/>
    <p:sldId id="334" r:id="rId40"/>
    <p:sldId id="394" r:id="rId41"/>
    <p:sldId id="348" r:id="rId42"/>
    <p:sldId id="339" r:id="rId43"/>
    <p:sldId id="340" r:id="rId44"/>
    <p:sldId id="354" r:id="rId45"/>
    <p:sldId id="365" r:id="rId46"/>
    <p:sldId id="267" r:id="rId47"/>
    <p:sldId id="272" r:id="rId48"/>
    <p:sldId id="273" r:id="rId49"/>
    <p:sldId id="275" r:id="rId50"/>
    <p:sldId id="284" r:id="rId51"/>
    <p:sldId id="285" r:id="rId52"/>
    <p:sldId id="286" r:id="rId53"/>
    <p:sldId id="288" r:id="rId54"/>
    <p:sldId id="289" r:id="rId55"/>
    <p:sldId id="287" r:id="rId56"/>
    <p:sldId id="290" r:id="rId57"/>
    <p:sldId id="291" r:id="rId58"/>
    <p:sldId id="351" r:id="rId59"/>
    <p:sldId id="292" r:id="rId60"/>
    <p:sldId id="293" r:id="rId61"/>
    <p:sldId id="268" r:id="rId62"/>
    <p:sldId id="294" r:id="rId63"/>
    <p:sldId id="295" r:id="rId64"/>
    <p:sldId id="296" r:id="rId65"/>
    <p:sldId id="297" r:id="rId66"/>
    <p:sldId id="349" r:id="rId67"/>
    <p:sldId id="298" r:id="rId68"/>
    <p:sldId id="299" r:id="rId69"/>
    <p:sldId id="300" r:id="rId70"/>
    <p:sldId id="324" r:id="rId71"/>
    <p:sldId id="325" r:id="rId72"/>
    <p:sldId id="301" r:id="rId73"/>
    <p:sldId id="396" r:id="rId74"/>
    <p:sldId id="269" r:id="rId75"/>
    <p:sldId id="270" r:id="rId76"/>
    <p:sldId id="302" r:id="rId77"/>
    <p:sldId id="303" r:id="rId78"/>
    <p:sldId id="304" r:id="rId79"/>
    <p:sldId id="305" r:id="rId80"/>
    <p:sldId id="306" r:id="rId81"/>
    <p:sldId id="307" r:id="rId82"/>
    <p:sldId id="308" r:id="rId83"/>
    <p:sldId id="309" r:id="rId84"/>
    <p:sldId id="310" r:id="rId85"/>
    <p:sldId id="311" r:id="rId86"/>
    <p:sldId id="271" r:id="rId87"/>
    <p:sldId id="312" r:id="rId88"/>
    <p:sldId id="313" r:id="rId89"/>
    <p:sldId id="314" r:id="rId90"/>
    <p:sldId id="392" r:id="rId91"/>
    <p:sldId id="318" r:id="rId92"/>
    <p:sldId id="319" r:id="rId93"/>
    <p:sldId id="321" r:id="rId94"/>
    <p:sldId id="359" r:id="rId95"/>
    <p:sldId id="337" r:id="rId96"/>
    <p:sldId id="353" r:id="rId97"/>
    <p:sldId id="355" r:id="rId98"/>
    <p:sldId id="356" r:id="rId99"/>
    <p:sldId id="357" r:id="rId100"/>
    <p:sldId id="352" r:id="rId101"/>
    <p:sldId id="261" r:id="rId102"/>
    <p:sldId id="315" r:id="rId103"/>
    <p:sldId id="316" r:id="rId104"/>
    <p:sldId id="317" r:id="rId105"/>
    <p:sldId id="320" r:id="rId106"/>
    <p:sldId id="341" r:id="rId107"/>
    <p:sldId id="342" r:id="rId108"/>
    <p:sldId id="343" r:id="rId109"/>
    <p:sldId id="366" r:id="rId110"/>
    <p:sldId id="360" r:id="rId111"/>
    <p:sldId id="361" r:id="rId112"/>
    <p:sldId id="362" r:id="rId113"/>
    <p:sldId id="363" r:id="rId114"/>
    <p:sldId id="364" r:id="rId115"/>
    <p:sldId id="322" r:id="rId116"/>
    <p:sldId id="373" r:id="rId117"/>
    <p:sldId id="374" r:id="rId118"/>
    <p:sldId id="384" r:id="rId119"/>
    <p:sldId id="385" r:id="rId120"/>
    <p:sldId id="386" r:id="rId121"/>
    <p:sldId id="387" r:id="rId122"/>
    <p:sldId id="388" r:id="rId123"/>
    <p:sldId id="323" r:id="rId124"/>
    <p:sldId id="375" r:id="rId125"/>
    <p:sldId id="381" r:id="rId126"/>
    <p:sldId id="368" r:id="rId127"/>
    <p:sldId id="369" r:id="rId128"/>
    <p:sldId id="383" r:id="rId129"/>
    <p:sldId id="380" r:id="rId130"/>
    <p:sldId id="370" r:id="rId131"/>
    <p:sldId id="371" r:id="rId132"/>
    <p:sldId id="376" r:id="rId133"/>
    <p:sldId id="345" r:id="rId134"/>
    <p:sldId id="346" r:id="rId1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77728-998B-4614-8446-CE90BF825A2A}" type="datetimeFigureOut">
              <a:rPr lang="fr-FR" smtClean="0"/>
              <a:t>23/09/2016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C8105-E5CA-4CB9-955F-38119997FD53}" type="slidenum">
              <a:rPr lang="fr-FR" smtClean="0"/>
              <a:t>‹N°›</a:t>
            </a:fld>
            <a:endParaRPr lang="fr-FR"/>
          </a:p>
        </p:txBody>
      </p:sp>
    </p:spTree>
    <p:extLst>
      <p:ext uri="{BB962C8B-B14F-4D97-AF65-F5344CB8AC3E}">
        <p14:creationId xmlns:p14="http://schemas.microsoft.com/office/powerpoint/2010/main" val="3358994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ADDE6B3C-363F-4FF1-B5A3-0BA33B147C22}" type="datetime1">
              <a:rPr lang="fr-FR" smtClean="0"/>
              <a:t>23/09/2016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357859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7149361-9216-4F45-90CB-BE079004A3C8}" type="datetime1">
              <a:rPr lang="fr-FR" smtClean="0"/>
              <a:t>23/09/2016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340185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A94150-7930-4179-9794-A55BD0D7C1F8}" type="datetime1">
              <a:rPr lang="fr-FR" smtClean="0"/>
              <a:t>23/09/2016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429478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F370A4B-B714-488F-87F3-121780073D56}" type="datetime1">
              <a:rPr lang="fr-FR" smtClean="0"/>
              <a:t>23/09/2016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250391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9189A9F-75C1-43ED-92FD-6E1571221050}" type="datetime1">
              <a:rPr lang="fr-FR" smtClean="0"/>
              <a:t>23/09/2016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281506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276C967-26BD-4EE0-96B6-545D2360A4F8}" type="datetime1">
              <a:rPr lang="fr-FR" smtClean="0"/>
              <a:t>23/09/2016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118859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71C68B0-C84B-4FFE-BFE6-E28BDF5CC4C8}" type="datetime1">
              <a:rPr lang="fr-FR" smtClean="0"/>
              <a:t>23/09/2016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249784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BCAB208-D6D4-4988-9FBC-22674DD1F83D}" type="datetime1">
              <a:rPr lang="fr-FR" smtClean="0"/>
              <a:t>23/09/2016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2713277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797027A-753B-47B1-9062-84E8C3FF10DD}" type="datetime1">
              <a:rPr lang="fr-FR" smtClean="0"/>
              <a:t>23/09/2016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372779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E34EB8D-77D3-45FD-9A2F-F2C98FC29AC0}" type="datetime1">
              <a:rPr lang="fr-FR" smtClean="0"/>
              <a:t>23/09/2016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41320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83A9E07-8229-412F-909D-91FF87A617BA}" type="datetime1">
              <a:rPr lang="fr-FR" smtClean="0"/>
              <a:t>23/09/2016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4B7D875-55FA-44D4-A05D-F243087C8D65}" type="slidenum">
              <a:rPr lang="fr-FR" smtClean="0"/>
              <a:t>‹N°›</a:t>
            </a:fld>
            <a:endParaRPr lang="fr-FR"/>
          </a:p>
        </p:txBody>
      </p:sp>
    </p:spTree>
    <p:extLst>
      <p:ext uri="{BB962C8B-B14F-4D97-AF65-F5344CB8AC3E}">
        <p14:creationId xmlns:p14="http://schemas.microsoft.com/office/powerpoint/2010/main" val="6460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C9981-3851-4464-8106-167156879581}" type="datetime1">
              <a:rPr lang="fr-FR" smtClean="0"/>
              <a:t>23/09/2016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7D875-55FA-44D4-A05D-F243087C8D65}" type="slidenum">
              <a:rPr lang="fr-FR" smtClean="0"/>
              <a:t>‹N°›</a:t>
            </a:fld>
            <a:endParaRPr lang="fr-FR"/>
          </a:p>
        </p:txBody>
      </p:sp>
    </p:spTree>
    <p:extLst>
      <p:ext uri="{BB962C8B-B14F-4D97-AF65-F5344CB8AC3E}">
        <p14:creationId xmlns:p14="http://schemas.microsoft.com/office/powerpoint/2010/main" val="8313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erbeaud.com/jardin/jardinage_naturel/diagnostic-sol-plantes-sauvages.php" TargetMode="External"/><Relationship Id="rId2" Type="http://schemas.openxmlformats.org/officeDocument/2006/relationships/hyperlink" Target="http://www.gerbeaud.com/jardin/fiches/fp_sol_analyse.php3"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71.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102.xml.rels><?xml version="1.0" encoding="UTF-8" standalone="yes"?>
<Relationships xmlns="http://schemas.openxmlformats.org/package/2006/relationships"><Relationship Id="rId8" Type="http://schemas.openxmlformats.org/officeDocument/2006/relationships/hyperlink" Target="https://mlpaysagiste.com/plantes/capsella-bursa-pastoris" TargetMode="External"/><Relationship Id="rId13" Type="http://schemas.openxmlformats.org/officeDocument/2006/relationships/image" Target="../media/image476.jpg"/><Relationship Id="rId3" Type="http://schemas.openxmlformats.org/officeDocument/2006/relationships/hyperlink" Target="https://fr.wikipedia.org/wiki/Adventice" TargetMode="External"/><Relationship Id="rId7" Type="http://schemas.openxmlformats.org/officeDocument/2006/relationships/hyperlink" Target="http://www.tela-botanica.org/bdtfx-nn-75016-synthese" TargetMode="External"/><Relationship Id="rId12" Type="http://schemas.openxmlformats.org/officeDocument/2006/relationships/image" Target="../media/image475.JPG"/><Relationship Id="rId2" Type="http://schemas.openxmlformats.org/officeDocument/2006/relationships/hyperlink" Target="https://fr.wikipedia.org/wiki/Brassicaceae" TargetMode="External"/><Relationship Id="rId1" Type="http://schemas.openxmlformats.org/officeDocument/2006/relationships/slideLayout" Target="../slideLayouts/slideLayout7.xml"/><Relationship Id="rId6" Type="http://schemas.openxmlformats.org/officeDocument/2006/relationships/hyperlink" Target="https://fr.wikipedia.org/wiki/Bourse_%C3%A0_pasteur" TargetMode="External"/><Relationship Id="rId11" Type="http://schemas.openxmlformats.org/officeDocument/2006/relationships/image" Target="../media/image474.jpg"/><Relationship Id="rId5" Type="http://schemas.openxmlformats.org/officeDocument/2006/relationships/hyperlink" Target="https://fr.wikipedia.org/wiki/Feuille" TargetMode="External"/><Relationship Id="rId10" Type="http://schemas.openxmlformats.org/officeDocument/2006/relationships/image" Target="../media/image473.jpg"/><Relationship Id="rId4" Type="http://schemas.openxmlformats.org/officeDocument/2006/relationships/hyperlink" Target="https://fr.wikipedia.org/wiki/Tige" TargetMode="External"/><Relationship Id="rId9" Type="http://schemas.openxmlformats.org/officeDocument/2006/relationships/image" Target="../media/image472.jpg"/><Relationship Id="rId14" Type="http://schemas.openxmlformats.org/officeDocument/2006/relationships/image" Target="../media/image477.jpg"/></Relationships>
</file>

<file path=ppt/slides/_rels/slide103.xml.rels><?xml version="1.0" encoding="UTF-8" standalone="yes"?>
<Relationships xmlns="http://schemas.openxmlformats.org/package/2006/relationships"><Relationship Id="rId8" Type="http://schemas.openxmlformats.org/officeDocument/2006/relationships/image" Target="../media/image479.jpg"/><Relationship Id="rId13" Type="http://schemas.openxmlformats.org/officeDocument/2006/relationships/image" Target="../media/image484.jpg"/><Relationship Id="rId3" Type="http://schemas.openxmlformats.org/officeDocument/2006/relationships/hyperlink" Target="https://fr.wikipedia.org/wiki/Mauvaise_herbe" TargetMode="External"/><Relationship Id="rId7" Type="http://schemas.openxmlformats.org/officeDocument/2006/relationships/image" Target="../media/image478.jpg"/><Relationship Id="rId12" Type="http://schemas.openxmlformats.org/officeDocument/2006/relationships/image" Target="../media/image483.jpg"/><Relationship Id="rId2" Type="http://schemas.openxmlformats.org/officeDocument/2006/relationships/hyperlink" Target="https://fr.wikipedia.org/wiki/Brassicaceae" TargetMode="External"/><Relationship Id="rId1" Type="http://schemas.openxmlformats.org/officeDocument/2006/relationships/slideLayout" Target="../slideLayouts/slideLayout7.xml"/><Relationship Id="rId6" Type="http://schemas.openxmlformats.org/officeDocument/2006/relationships/hyperlink" Target="https://fr.wikipedia.org/wiki/Moutarde_des_champs" TargetMode="External"/><Relationship Id="rId11" Type="http://schemas.openxmlformats.org/officeDocument/2006/relationships/image" Target="../media/image482.jpg"/><Relationship Id="rId5" Type="http://schemas.openxmlformats.org/officeDocument/2006/relationships/hyperlink" Target="https://fr.wikipedia.org/wiki/Herbicide" TargetMode="External"/><Relationship Id="rId10" Type="http://schemas.openxmlformats.org/officeDocument/2006/relationships/image" Target="../media/image481.jpg"/><Relationship Id="rId4" Type="http://schemas.openxmlformats.org/officeDocument/2006/relationships/hyperlink" Target="https://fr.wikipedia.org/wiki/R%C3%A9sistance_aux_pesticides" TargetMode="External"/><Relationship Id="rId9" Type="http://schemas.openxmlformats.org/officeDocument/2006/relationships/image" Target="../media/image480.jpg"/></Relationships>
</file>

<file path=ppt/slides/_rels/slide104.xml.rels><?xml version="1.0" encoding="UTF-8" standalone="yes"?>
<Relationships xmlns="http://schemas.openxmlformats.org/package/2006/relationships"><Relationship Id="rId8" Type="http://schemas.openxmlformats.org/officeDocument/2006/relationships/hyperlink" Target="https://fr.wikipedia.org/wiki/Glossaire_botanique#H" TargetMode="External"/><Relationship Id="rId13" Type="http://schemas.openxmlformats.org/officeDocument/2006/relationships/hyperlink" Target="https://fr.wikipedia.org/wiki/An%C3%A9mochore" TargetMode="External"/><Relationship Id="rId18" Type="http://schemas.openxmlformats.org/officeDocument/2006/relationships/hyperlink" Target="https://fr.wikipedia.org/wiki/Asie" TargetMode="External"/><Relationship Id="rId26" Type="http://schemas.openxmlformats.org/officeDocument/2006/relationships/image" Target="../media/image30.jpg"/><Relationship Id="rId3" Type="http://schemas.openxmlformats.org/officeDocument/2006/relationships/image" Target="../media/image29.jpg"/><Relationship Id="rId21" Type="http://schemas.openxmlformats.org/officeDocument/2006/relationships/hyperlink" Target="https://fr.wikipedia.org/wiki/Am%C3%A9rique_du_Nord" TargetMode="External"/><Relationship Id="rId7" Type="http://schemas.openxmlformats.org/officeDocument/2006/relationships/hyperlink" Target="https://fr.wikipedia.org/wiki/Reproduction_dans_le_r%C3%A8gne_v%C3%A9g%C3%A9tal" TargetMode="External"/><Relationship Id="rId12" Type="http://schemas.openxmlformats.org/officeDocument/2006/relationships/hyperlink" Target="https://fr.wikipedia.org/wiki/Ak%C3%A8ne" TargetMode="External"/><Relationship Id="rId17" Type="http://schemas.openxmlformats.org/officeDocument/2006/relationships/hyperlink" Target="https://fr.wikipedia.org/wiki/Europe" TargetMode="External"/><Relationship Id="rId25" Type="http://schemas.openxmlformats.org/officeDocument/2006/relationships/hyperlink" Target="https://fr.wikipedia.org/wiki/Corse" TargetMode="External"/><Relationship Id="rId33" Type="http://schemas.openxmlformats.org/officeDocument/2006/relationships/image" Target="../media/image37.jpg"/><Relationship Id="rId2" Type="http://schemas.openxmlformats.org/officeDocument/2006/relationships/image" Target="../media/image28.jpg"/><Relationship Id="rId16" Type="http://schemas.openxmlformats.org/officeDocument/2006/relationships/hyperlink" Target="https://fr.wikipedia.org/wiki/Clairi%C3%A8re" TargetMode="External"/><Relationship Id="rId20" Type="http://schemas.openxmlformats.org/officeDocument/2006/relationships/hyperlink" Target="https://fr.wikipedia.org/wiki/Afrique_subsaharienne" TargetMode="External"/><Relationship Id="rId29"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hyperlink" Target="https://fr.wikipedia.org/wiki/Capitule_(botanique)" TargetMode="External"/><Relationship Id="rId11" Type="http://schemas.openxmlformats.org/officeDocument/2006/relationships/hyperlink" Target="https://fr.wikipedia.org/wiki/Autogame" TargetMode="External"/><Relationship Id="rId24" Type="http://schemas.openxmlformats.org/officeDocument/2006/relationships/hyperlink" Target="https://fr.wikipedia.org/wiki/Oc%C3%A9anie" TargetMode="External"/><Relationship Id="rId32" Type="http://schemas.openxmlformats.org/officeDocument/2006/relationships/image" Target="../media/image36.jpg"/><Relationship Id="rId5" Type="http://schemas.openxmlformats.org/officeDocument/2006/relationships/hyperlink" Target="https://fr.wikipedia.org/wiki/Rac%C3%A8me" TargetMode="External"/><Relationship Id="rId15" Type="http://schemas.openxmlformats.org/officeDocument/2006/relationships/hyperlink" Target="https://fr.wikipedia.org/wiki/Asteraceae" TargetMode="External"/><Relationship Id="rId23" Type="http://schemas.openxmlformats.org/officeDocument/2006/relationships/hyperlink" Target="https://fr.wikipedia.org/wiki/Australie" TargetMode="External"/><Relationship Id="rId28" Type="http://schemas.openxmlformats.org/officeDocument/2006/relationships/image" Target="../media/image32.jpg"/><Relationship Id="rId10" Type="http://schemas.openxmlformats.org/officeDocument/2006/relationships/hyperlink" Target="https://fr.wikipedia.org/wiki/Glossaire_botanique#E" TargetMode="External"/><Relationship Id="rId19" Type="http://schemas.openxmlformats.org/officeDocument/2006/relationships/hyperlink" Target="https://fr.wikipedia.org/wiki/Afrique_du_Nord" TargetMode="External"/><Relationship Id="rId31" Type="http://schemas.openxmlformats.org/officeDocument/2006/relationships/image" Target="../media/image35.jpg"/><Relationship Id="rId4" Type="http://schemas.openxmlformats.org/officeDocument/2006/relationships/hyperlink" Target="https://fr.wikipedia.org/wiki/Inflorescence" TargetMode="External"/><Relationship Id="rId9" Type="http://schemas.openxmlformats.org/officeDocument/2006/relationships/hyperlink" Target="https://fr.wikipedia.org/wiki/Pollinisation" TargetMode="External"/><Relationship Id="rId14" Type="http://schemas.openxmlformats.org/officeDocument/2006/relationships/hyperlink" Target="https://fr.wikipedia.org/wiki/Cirsium" TargetMode="External"/><Relationship Id="rId22" Type="http://schemas.openxmlformats.org/officeDocument/2006/relationships/hyperlink" Target="https://fr.wikipedia.org/wiki/Am%C3%A9rique_du_Sud" TargetMode="External"/><Relationship Id="rId27" Type="http://schemas.openxmlformats.org/officeDocument/2006/relationships/image" Target="../media/image31.jpg"/><Relationship Id="rId30" Type="http://schemas.openxmlformats.org/officeDocument/2006/relationships/image" Target="../media/image34.jpg"/></Relationships>
</file>

<file path=ppt/slides/_rels/slide105.xml.rels><?xml version="1.0" encoding="UTF-8" standalone="yes"?>
<Relationships xmlns="http://schemas.openxmlformats.org/package/2006/relationships"><Relationship Id="rId8" Type="http://schemas.openxmlformats.org/officeDocument/2006/relationships/hyperlink" Target="https://fr.wikipedia.org/wiki/Dermatite" TargetMode="External"/><Relationship Id="rId13" Type="http://schemas.openxmlformats.org/officeDocument/2006/relationships/image" Target="../media/image489.jpg"/><Relationship Id="rId3" Type="http://schemas.openxmlformats.org/officeDocument/2006/relationships/hyperlink" Target="https://fr.wikipedia.org/wiki/Adventice" TargetMode="External"/><Relationship Id="rId7" Type="http://schemas.openxmlformats.org/officeDocument/2006/relationships/hyperlink" Target="https://fr.wikipedia.org/wiki/Astringent" TargetMode="External"/><Relationship Id="rId12" Type="http://schemas.openxmlformats.org/officeDocument/2006/relationships/image" Target="../media/image488.jpg"/><Relationship Id="rId2" Type="http://schemas.openxmlformats.org/officeDocument/2006/relationships/hyperlink" Target="https://fr.wikipedia.org/wiki/Polygonaceae" TargetMode="External"/><Relationship Id="rId1" Type="http://schemas.openxmlformats.org/officeDocument/2006/relationships/slideLayout" Target="../slideLayouts/slideLayout7.xml"/><Relationship Id="rId6" Type="http://schemas.openxmlformats.org/officeDocument/2006/relationships/hyperlink" Target="https://fr.wikipedia.org/wiki/Acide_oxalique" TargetMode="External"/><Relationship Id="rId11" Type="http://schemas.openxmlformats.org/officeDocument/2006/relationships/image" Target="../media/image487.jpg"/><Relationship Id="rId5" Type="http://schemas.openxmlformats.org/officeDocument/2006/relationships/hyperlink" Target="https://fr.wikipedia.org/wiki/Tanin" TargetMode="External"/><Relationship Id="rId10" Type="http://schemas.openxmlformats.org/officeDocument/2006/relationships/image" Target="../media/image486.jpg"/><Relationship Id="rId4" Type="http://schemas.openxmlformats.org/officeDocument/2006/relationships/hyperlink" Target="https://fr.wikipedia.org/wiki/Rumex" TargetMode="External"/><Relationship Id="rId9" Type="http://schemas.openxmlformats.org/officeDocument/2006/relationships/image" Target="../media/image485.jpg"/><Relationship Id="rId14" Type="http://schemas.openxmlformats.org/officeDocument/2006/relationships/image" Target="../media/image490.jpg"/></Relationships>
</file>

<file path=ppt/slides/_rels/slide106.xml.rels><?xml version="1.0" encoding="UTF-8" standalone="yes"?>
<Relationships xmlns="http://schemas.openxmlformats.org/package/2006/relationships"><Relationship Id="rId8" Type="http://schemas.openxmlformats.org/officeDocument/2006/relationships/image" Target="../media/image497.jpg"/><Relationship Id="rId3" Type="http://schemas.openxmlformats.org/officeDocument/2006/relationships/image" Target="../media/image492.jpg"/><Relationship Id="rId7" Type="http://schemas.openxmlformats.org/officeDocument/2006/relationships/image" Target="../media/image496.jpg"/><Relationship Id="rId2" Type="http://schemas.openxmlformats.org/officeDocument/2006/relationships/image" Target="../media/image491.jpg"/><Relationship Id="rId1" Type="http://schemas.openxmlformats.org/officeDocument/2006/relationships/slideLayout" Target="../slideLayouts/slideLayout7.xml"/><Relationship Id="rId6" Type="http://schemas.openxmlformats.org/officeDocument/2006/relationships/image" Target="../media/image495.jpg"/><Relationship Id="rId5" Type="http://schemas.openxmlformats.org/officeDocument/2006/relationships/image" Target="../media/image494.jpg"/><Relationship Id="rId10" Type="http://schemas.openxmlformats.org/officeDocument/2006/relationships/image" Target="../media/image499.jpg"/><Relationship Id="rId4" Type="http://schemas.openxmlformats.org/officeDocument/2006/relationships/image" Target="../media/image493.jpg"/><Relationship Id="rId9" Type="http://schemas.openxmlformats.org/officeDocument/2006/relationships/image" Target="../media/image498.jpg"/></Relationships>
</file>

<file path=ppt/slides/_rels/slide107.xml.rels><?xml version="1.0" encoding="UTF-8" standalone="yes"?>
<Relationships xmlns="http://schemas.openxmlformats.org/package/2006/relationships"><Relationship Id="rId3" Type="http://schemas.openxmlformats.org/officeDocument/2006/relationships/image" Target="../media/image501.jpg"/><Relationship Id="rId2" Type="http://schemas.openxmlformats.org/officeDocument/2006/relationships/image" Target="../media/image500.JPG"/><Relationship Id="rId1" Type="http://schemas.openxmlformats.org/officeDocument/2006/relationships/slideLayout" Target="../slideLayouts/slideLayout7.xml"/><Relationship Id="rId6" Type="http://schemas.openxmlformats.org/officeDocument/2006/relationships/image" Target="../media/image504.jpg"/><Relationship Id="rId5" Type="http://schemas.openxmlformats.org/officeDocument/2006/relationships/image" Target="../media/image503.jpg"/><Relationship Id="rId4" Type="http://schemas.openxmlformats.org/officeDocument/2006/relationships/image" Target="../media/image502.jpg"/></Relationships>
</file>

<file path=ppt/slides/_rels/slide108.xml.rels><?xml version="1.0" encoding="UTF-8" standalone="yes"?>
<Relationships xmlns="http://schemas.openxmlformats.org/package/2006/relationships"><Relationship Id="rId8" Type="http://schemas.openxmlformats.org/officeDocument/2006/relationships/image" Target="../media/image508.jpg"/><Relationship Id="rId3" Type="http://schemas.openxmlformats.org/officeDocument/2006/relationships/hyperlink" Target="https://fr.wikipedia.org/wiki/Plante_herbac%C3%A9e" TargetMode="External"/><Relationship Id="rId7" Type="http://schemas.openxmlformats.org/officeDocument/2006/relationships/image" Target="../media/image507.jpg"/><Relationship Id="rId12" Type="http://schemas.openxmlformats.org/officeDocument/2006/relationships/image" Target="../media/image511.jpg"/><Relationship Id="rId2" Type="http://schemas.openxmlformats.org/officeDocument/2006/relationships/image" Target="../media/image505.png"/><Relationship Id="rId1" Type="http://schemas.openxmlformats.org/officeDocument/2006/relationships/slideLayout" Target="../slideLayouts/slideLayout7.xml"/><Relationship Id="rId6" Type="http://schemas.openxmlformats.org/officeDocument/2006/relationships/image" Target="../media/image506.jpg"/><Relationship Id="rId11" Type="http://schemas.openxmlformats.org/officeDocument/2006/relationships/image" Target="../media/image510.jpg"/><Relationship Id="rId5" Type="http://schemas.openxmlformats.org/officeDocument/2006/relationships/hyperlink" Target="https://fr.wikipedia.org/wiki/Polygonaceae" TargetMode="External"/><Relationship Id="rId10" Type="http://schemas.openxmlformats.org/officeDocument/2006/relationships/image" Target="../media/image509.jpg"/><Relationship Id="rId4" Type="http://schemas.openxmlformats.org/officeDocument/2006/relationships/hyperlink" Target="https://fr.wikipedia.org/wiki/Famille_(biologie)" TargetMode="External"/><Relationship Id="rId9" Type="http://schemas.openxmlformats.org/officeDocument/2006/relationships/image" Target="../media/image395.jpg"/></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emf"/><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11.xml.rels><?xml version="1.0" encoding="UTF-8" standalone="yes"?>
<Relationships xmlns="http://schemas.openxmlformats.org/package/2006/relationships"><Relationship Id="rId2" Type="http://schemas.openxmlformats.org/officeDocument/2006/relationships/hyperlink" Target="http://www.fermedesaintemarthe.com/A-14746-comprendre-son-sol-avec-les-plantes-bio-indicatrices.aspx"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fr.wikipedia.org/wiki/Mercuriale_annuelle" TargetMode="External"/><Relationship Id="rId2" Type="http://schemas.openxmlformats.org/officeDocument/2006/relationships/image" Target="../media/image51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519.jpg"/><Relationship Id="rId3" Type="http://schemas.openxmlformats.org/officeDocument/2006/relationships/image" Target="../media/image514.jpg"/><Relationship Id="rId7" Type="http://schemas.openxmlformats.org/officeDocument/2006/relationships/image" Target="../media/image518.jpg"/><Relationship Id="rId2" Type="http://schemas.openxmlformats.org/officeDocument/2006/relationships/image" Target="../media/image513.jpg"/><Relationship Id="rId1" Type="http://schemas.openxmlformats.org/officeDocument/2006/relationships/slideLayout" Target="../slideLayouts/slideLayout7.xml"/><Relationship Id="rId6" Type="http://schemas.openxmlformats.org/officeDocument/2006/relationships/image" Target="../media/image517.jpg"/><Relationship Id="rId5" Type="http://schemas.openxmlformats.org/officeDocument/2006/relationships/image" Target="../media/image516.jpg"/><Relationship Id="rId4" Type="http://schemas.openxmlformats.org/officeDocument/2006/relationships/image" Target="../media/image515.jpg"/><Relationship Id="rId9" Type="http://schemas.openxmlformats.org/officeDocument/2006/relationships/image" Target="../media/image520.jpg"/></Relationships>
</file>

<file path=ppt/slides/_rels/slide112.xml.rels><?xml version="1.0" encoding="UTF-8" standalone="yes"?>
<Relationships xmlns="http://schemas.openxmlformats.org/package/2006/relationships"><Relationship Id="rId3" Type="http://schemas.openxmlformats.org/officeDocument/2006/relationships/image" Target="../media/image522.jpg"/><Relationship Id="rId2" Type="http://schemas.openxmlformats.org/officeDocument/2006/relationships/image" Target="../media/image521.emf"/><Relationship Id="rId1" Type="http://schemas.openxmlformats.org/officeDocument/2006/relationships/slideLayout" Target="../slideLayouts/slideLayout7.xml"/><Relationship Id="rId6" Type="http://schemas.openxmlformats.org/officeDocument/2006/relationships/image" Target="../media/image525.jpg"/><Relationship Id="rId5" Type="http://schemas.openxmlformats.org/officeDocument/2006/relationships/image" Target="../media/image524.jpg"/><Relationship Id="rId4" Type="http://schemas.openxmlformats.org/officeDocument/2006/relationships/image" Target="../media/image523.jpg"/></Relationships>
</file>

<file path=ppt/slides/_rels/slide113.xml.rels><?xml version="1.0" encoding="UTF-8" standalone="yes"?>
<Relationships xmlns="http://schemas.openxmlformats.org/package/2006/relationships"><Relationship Id="rId3" Type="http://schemas.openxmlformats.org/officeDocument/2006/relationships/image" Target="../media/image527.emf"/><Relationship Id="rId7" Type="http://schemas.openxmlformats.org/officeDocument/2006/relationships/image" Target="../media/image530.jpg"/><Relationship Id="rId2" Type="http://schemas.openxmlformats.org/officeDocument/2006/relationships/image" Target="../media/image526.emf"/><Relationship Id="rId1" Type="http://schemas.openxmlformats.org/officeDocument/2006/relationships/slideLayout" Target="../slideLayouts/slideLayout7.xml"/><Relationship Id="rId6" Type="http://schemas.openxmlformats.org/officeDocument/2006/relationships/image" Target="../media/image529.jpg"/><Relationship Id="rId5" Type="http://schemas.openxmlformats.org/officeDocument/2006/relationships/image" Target="../media/image528.jpg"/><Relationship Id="rId4" Type="http://schemas.openxmlformats.org/officeDocument/2006/relationships/image" Target="../media/image248.jpg"/></Relationships>
</file>

<file path=ppt/slides/_rels/slide114.xml.rels><?xml version="1.0" encoding="UTF-8" standalone="yes"?>
<Relationships xmlns="http://schemas.openxmlformats.org/package/2006/relationships"><Relationship Id="rId3" Type="http://schemas.openxmlformats.org/officeDocument/2006/relationships/image" Target="../media/image532.emf"/><Relationship Id="rId7" Type="http://schemas.openxmlformats.org/officeDocument/2006/relationships/image" Target="../media/image536.jpg"/><Relationship Id="rId2" Type="http://schemas.openxmlformats.org/officeDocument/2006/relationships/image" Target="../media/image531.emf"/><Relationship Id="rId1" Type="http://schemas.openxmlformats.org/officeDocument/2006/relationships/slideLayout" Target="../slideLayouts/slideLayout7.xml"/><Relationship Id="rId6" Type="http://schemas.openxmlformats.org/officeDocument/2006/relationships/image" Target="../media/image535.jpg"/><Relationship Id="rId5" Type="http://schemas.openxmlformats.org/officeDocument/2006/relationships/image" Target="../media/image534.jpg"/><Relationship Id="rId4" Type="http://schemas.openxmlformats.org/officeDocument/2006/relationships/image" Target="../media/image53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floraterre.e-monsite.com/pages/ecologie/plantes-indicatrices.html" TargetMode="External"/><Relationship Id="rId2" Type="http://schemas.openxmlformats.org/officeDocument/2006/relationships/image" Target="../media/image537.jpg"/><Relationship Id="rId1" Type="http://schemas.openxmlformats.org/officeDocument/2006/relationships/slideLayout" Target="../slideLayouts/slideLayout7.xml"/><Relationship Id="rId4" Type="http://schemas.openxmlformats.org/officeDocument/2006/relationships/hyperlink" Target="http://www.prairies-gnis.org/pdf/PLANTES_INDICATRICES.pdf"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floraterre.e-monsite.com/pages/ecologie/plantes-indicatrices.html" TargetMode="External"/><Relationship Id="rId2" Type="http://schemas.openxmlformats.org/officeDocument/2006/relationships/hyperlink" Target="http://floraterre.e-monsite.com/rubrique,les-lieux-secs,125908.html"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floraterre.e-monsite.com/rubrique,la-ripisylve,124940.html" TargetMode="External"/><Relationship Id="rId2" Type="http://schemas.openxmlformats.org/officeDocument/2006/relationships/hyperlink" Target="http://floraterre.e-monsite.com/rubrique,la-foret,124939.html" TargetMode="External"/><Relationship Id="rId1" Type="http://schemas.openxmlformats.org/officeDocument/2006/relationships/slideLayout" Target="../slideLayouts/slideLayout7.xml"/><Relationship Id="rId4" Type="http://schemas.openxmlformats.org/officeDocument/2006/relationships/hyperlink" Target="http://floraterre.e-monsite.com/pages/ecologie/plantes-indicatrices.html" TargetMode="External"/></Relationships>
</file>

<file path=ppt/slides/_rels/slide119.xml.rels><?xml version="1.0" encoding="UTF-8" standalone="yes"?>
<Relationships xmlns="http://schemas.openxmlformats.org/package/2006/relationships"><Relationship Id="rId2" Type="http://schemas.openxmlformats.org/officeDocument/2006/relationships/hyperlink" Target="http://floraterre.e-monsite.com/pages/ecologie/plantes-indicatrices.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fermedesaintemarthe.com/A-14746-comprendre-son-sol-avec-les-plantes-bio-indicatrices.aspx" TargetMode="External"/><Relationship Id="rId1" Type="http://schemas.openxmlformats.org/officeDocument/2006/relationships/slideLayout" Target="../slideLayouts/slideLayout7.xml"/><Relationship Id="rId4" Type="http://schemas.openxmlformats.org/officeDocument/2006/relationships/hyperlink" Target="http://www.gerbeaud.com/jardin/jardinage_naturel/diagnostic-sol-plantes-sauvages.php"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missouriplants.com/Whiteopp/Spergula_arvensis_page.html" TargetMode="External"/><Relationship Id="rId7" Type="http://schemas.openxmlformats.org/officeDocument/2006/relationships/hyperlink" Target="http://www.fleurs-des-champs.com/index.php" TargetMode="External"/><Relationship Id="rId2" Type="http://schemas.openxmlformats.org/officeDocument/2006/relationships/hyperlink" Target="http://www.bio-normandie.org/" TargetMode="External"/><Relationship Id="rId1" Type="http://schemas.openxmlformats.org/officeDocument/2006/relationships/slideLayout" Target="../slideLayouts/slideLayout7.xml"/><Relationship Id="rId6" Type="http://schemas.openxmlformats.org/officeDocument/2006/relationships/image" Target="../media/image539.jpeg"/><Relationship Id="rId5" Type="http://schemas.openxmlformats.org/officeDocument/2006/relationships/image" Target="../media/image538.jpeg"/><Relationship Id="rId4" Type="http://schemas.openxmlformats.org/officeDocument/2006/relationships/hyperlink" Target="http://goinfrounet.wordpress.com/index-des-plantes/stellaria-media/" TargetMode="External"/></Relationships>
</file>

<file path=ppt/slides/_rels/slide121.xml.rels><?xml version="1.0" encoding="UTF-8" standalone="yes"?>
<Relationships xmlns="http://schemas.openxmlformats.org/package/2006/relationships"><Relationship Id="rId8" Type="http://schemas.openxmlformats.org/officeDocument/2006/relationships/image" Target="../media/image543.jpeg"/><Relationship Id="rId3" Type="http://schemas.openxmlformats.org/officeDocument/2006/relationships/hyperlink" Target="http://www.fleurs-des-champs.com/fiche_plantago_major.html" TargetMode="External"/><Relationship Id="rId7" Type="http://schemas.openxmlformats.org/officeDocument/2006/relationships/image" Target="../media/image542.jpeg"/><Relationship Id="rId2" Type="http://schemas.openxmlformats.org/officeDocument/2006/relationships/hyperlink" Target="http://www.florealpes.com/fiche_ranunculusrepens.php" TargetMode="External"/><Relationship Id="rId1" Type="http://schemas.openxmlformats.org/officeDocument/2006/relationships/slideLayout" Target="../slideLayouts/slideLayout7.xml"/><Relationship Id="rId6" Type="http://schemas.openxmlformats.org/officeDocument/2006/relationships/image" Target="../media/image541.jpeg"/><Relationship Id="rId5" Type="http://schemas.openxmlformats.org/officeDocument/2006/relationships/image" Target="../media/image540.jpeg"/><Relationship Id="rId10" Type="http://schemas.openxmlformats.org/officeDocument/2006/relationships/hyperlink" Target="http://lamolene33.blogspot.fr/2012/02/petit-resume-concernantles-plantes-bio.html" TargetMode="External"/><Relationship Id="rId4" Type="http://schemas.openxmlformats.org/officeDocument/2006/relationships/hyperlink" Target="http://plantes-sauvages.skynetblogs.be/archive/2008/03/24/patience-sauvage-rumex-obtusifolius.html" TargetMode="External"/><Relationship Id="rId9" Type="http://schemas.openxmlformats.org/officeDocument/2006/relationships/image" Target="../media/image544.jpeg"/></Relationships>
</file>

<file path=ppt/slides/_rels/slide122.xml.rels><?xml version="1.0" encoding="UTF-8" standalone="yes"?>
<Relationships xmlns="http://schemas.openxmlformats.org/package/2006/relationships"><Relationship Id="rId3" Type="http://schemas.openxmlformats.org/officeDocument/2006/relationships/hyperlink" Target="http://www.jtosti.com/Fleurs/ail.htm" TargetMode="External"/><Relationship Id="rId2" Type="http://schemas.openxmlformats.org/officeDocument/2006/relationships/hyperlink" Target="http://lamolene33.blogspot.fr/2012/02/petit-resume-concernantles-plantes-bio.html" TargetMode="External"/><Relationship Id="rId1" Type="http://schemas.openxmlformats.org/officeDocument/2006/relationships/slideLayout" Target="../slideLayouts/slideLayout7.xml"/><Relationship Id="rId6" Type="http://schemas.openxmlformats.org/officeDocument/2006/relationships/image" Target="../media/image546.jpg"/><Relationship Id="rId5" Type="http://schemas.openxmlformats.org/officeDocument/2006/relationships/image" Target="../media/image545.jpeg"/><Relationship Id="rId4" Type="http://schemas.openxmlformats.org/officeDocument/2006/relationships/hyperlink" Target="http://svt.ac-amiens.fr/spip.php?article63"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gerbeaud.com/jardin/fiches/fp_engrais_vert.php3" TargetMode="External"/><Relationship Id="rId2" Type="http://schemas.openxmlformats.org/officeDocument/2006/relationships/image" Target="../media/image547.jpg"/><Relationship Id="rId1" Type="http://schemas.openxmlformats.org/officeDocument/2006/relationships/slideLayout" Target="../slideLayouts/slideLayout7.xml"/><Relationship Id="rId4" Type="http://schemas.openxmlformats.org/officeDocument/2006/relationships/hyperlink" Target="http://www.gerbeaud.com/jardin/jardinage_naturel/diagnostic-sol-plantes-sauvages.php"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naturalyss.over-blog.com/pages/Tableau-plantes-indicatrices-en-cours-3561033.html" TargetMode="External"/><Relationship Id="rId2" Type="http://schemas.openxmlformats.org/officeDocument/2006/relationships/hyperlink" Target="http://naturalyss.over-blog.com/pages/Les-clefs-de-la-bio-indication-3760532.html"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librairie-permaculturelle.fr/maraichage/44-fascicule-conditions-de-levee-de-dormance-des-principales-plantes-bio-indicatrices-gerard-ducerf.html" TargetMode="External"/><Relationship Id="rId2" Type="http://schemas.openxmlformats.org/officeDocument/2006/relationships/image" Target="../media/image548.jpg"/><Relationship Id="rId1" Type="http://schemas.openxmlformats.org/officeDocument/2006/relationships/slideLayout" Target="../slideLayouts/slideLayout7.xml"/><Relationship Id="rId6" Type="http://schemas.openxmlformats.org/officeDocument/2006/relationships/hyperlink" Target="http://conseiljardin.over-blog.com/article-plantes-bio-indicatrices-100252809.html" TargetMode="External"/><Relationship Id="rId5" Type="http://schemas.openxmlformats.org/officeDocument/2006/relationships/image" Target="../media/image550.JPG"/><Relationship Id="rId4" Type="http://schemas.openxmlformats.org/officeDocument/2006/relationships/image" Target="../media/image549.png"/></Relationships>
</file>

<file path=ppt/slides/_rels/slide126.xml.rels><?xml version="1.0" encoding="UTF-8" standalone="yes"?>
<Relationships xmlns="http://schemas.openxmlformats.org/package/2006/relationships"><Relationship Id="rId3" Type="http://schemas.openxmlformats.org/officeDocument/2006/relationships/image" Target="../media/image551.jpg"/><Relationship Id="rId2" Type="http://schemas.openxmlformats.org/officeDocument/2006/relationships/hyperlink" Target="http://librairie-permaculturelle.fr/maraichage/44-fascicule-conditions-de-levee-de-dormance-des-principales-plantes-bio-indicatrices-gerard-ducerf.html" TargetMode="External"/><Relationship Id="rId1" Type="http://schemas.openxmlformats.org/officeDocument/2006/relationships/slideLayout" Target="../slideLayouts/slideLayout7.xml"/><Relationship Id="rId5" Type="http://schemas.openxmlformats.org/officeDocument/2006/relationships/hyperlink" Target="http://conseiljardin.over-blog.com/article-plantes-bio-indicatrices-100252809.html" TargetMode="External"/><Relationship Id="rId4" Type="http://schemas.openxmlformats.org/officeDocument/2006/relationships/image" Target="../media/image552.jpg"/></Relationships>
</file>

<file path=ppt/slides/_rels/slide127.xml.rels><?xml version="1.0" encoding="UTF-8" standalone="yes"?>
<Relationships xmlns="http://schemas.openxmlformats.org/package/2006/relationships"><Relationship Id="rId3" Type="http://schemas.openxmlformats.org/officeDocument/2006/relationships/image" Target="../media/image553.jpg"/><Relationship Id="rId2" Type="http://schemas.openxmlformats.org/officeDocument/2006/relationships/hyperlink" Target="http://librairie-permaculturelle.fr/maraichage/44-fascicule-conditions-de-levee-de-dormance-des-principales-plantes-bio-indicatrices-gerard-ducerf.html" TargetMode="External"/><Relationship Id="rId1" Type="http://schemas.openxmlformats.org/officeDocument/2006/relationships/slideLayout" Target="../slideLayouts/slideLayout7.xml"/><Relationship Id="rId5" Type="http://schemas.openxmlformats.org/officeDocument/2006/relationships/hyperlink" Target="http://conseiljardin.over-blog.com/article-plantes-bio-indicatrices-100252809.html" TargetMode="External"/><Relationship Id="rId4" Type="http://schemas.openxmlformats.org/officeDocument/2006/relationships/image" Target="../media/image554.jpg"/></Relationships>
</file>

<file path=ppt/slides/_rels/slide128.xml.rels><?xml version="1.0" encoding="UTF-8" standalone="yes"?>
<Relationships xmlns="http://schemas.openxmlformats.org/package/2006/relationships"><Relationship Id="rId3" Type="http://schemas.openxmlformats.org/officeDocument/2006/relationships/hyperlink" Target="http://librairie-permaculturelle.fr/maraichage/44-fascicule-conditions-de-levee-de-dormance-des-principales-plantes-bio-indicatrices-gerard-ducerf.html" TargetMode="External"/><Relationship Id="rId2" Type="http://schemas.openxmlformats.org/officeDocument/2006/relationships/image" Target="../media/image555.jpg"/><Relationship Id="rId1" Type="http://schemas.openxmlformats.org/officeDocument/2006/relationships/slideLayout" Target="../slideLayouts/slideLayout7.xml"/><Relationship Id="rId5" Type="http://schemas.openxmlformats.org/officeDocument/2006/relationships/hyperlink" Target="http://conseiljardin.over-blog.com/article-plantes-bio-indicatrices-100252809.html" TargetMode="External"/><Relationship Id="rId4" Type="http://schemas.openxmlformats.org/officeDocument/2006/relationships/image" Target="../media/image556.JPG"/></Relationships>
</file>

<file path=ppt/slides/_rels/slide129.xml.rels><?xml version="1.0" encoding="UTF-8" standalone="yes"?>
<Relationships xmlns="http://schemas.openxmlformats.org/package/2006/relationships"><Relationship Id="rId3" Type="http://schemas.openxmlformats.org/officeDocument/2006/relationships/hyperlink" Target="http://librairie-permaculturelle.fr/maraichage/44-fascicule-conditions-de-levee-de-dormance-des-principales-plantes-bio-indicatrices-gerard-ducerf.html" TargetMode="External"/><Relationship Id="rId2" Type="http://schemas.openxmlformats.org/officeDocument/2006/relationships/image" Target="../media/image557.jpg"/><Relationship Id="rId1" Type="http://schemas.openxmlformats.org/officeDocument/2006/relationships/slideLayout" Target="../slideLayouts/slideLayout7.xml"/><Relationship Id="rId5" Type="http://schemas.openxmlformats.org/officeDocument/2006/relationships/hyperlink" Target="http://www.gerbeaud.com/jardin/jardinage_naturel/diagnostic-sol-plantes-sauvages.php" TargetMode="External"/><Relationship Id="rId4" Type="http://schemas.openxmlformats.org/officeDocument/2006/relationships/image" Target="../media/image558.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hyperlink" Target="https://fr.wikipedia.org/wiki/Amarante_r%C3%A9fl%C3%A9chie" TargetMode="Externa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0.xml.rels><?xml version="1.0" encoding="UTF-8" standalone="yes"?>
<Relationships xmlns="http://schemas.openxmlformats.org/package/2006/relationships"><Relationship Id="rId3" Type="http://schemas.openxmlformats.org/officeDocument/2006/relationships/hyperlink" Target="http://librairie-permaculturelle.fr/maraichage/44-fascicule-conditions-de-levee-de-dormance-des-principales-plantes-bio-indicatrices-gerard-ducerf.html" TargetMode="External"/><Relationship Id="rId2" Type="http://schemas.openxmlformats.org/officeDocument/2006/relationships/image" Target="../media/image559.jpg"/><Relationship Id="rId1" Type="http://schemas.openxmlformats.org/officeDocument/2006/relationships/slideLayout" Target="../slideLayouts/slideLayout7.xml"/><Relationship Id="rId5" Type="http://schemas.openxmlformats.org/officeDocument/2006/relationships/hyperlink" Target="http://conseiljardin.over-blog.com/article-plantes-bio-indicatrices-100252809.html" TargetMode="External"/><Relationship Id="rId4" Type="http://schemas.openxmlformats.org/officeDocument/2006/relationships/image" Target="../media/image560.jpg"/></Relationships>
</file>

<file path=ppt/slides/_rels/slide131.xml.rels><?xml version="1.0" encoding="UTF-8" standalone="yes"?>
<Relationships xmlns="http://schemas.openxmlformats.org/package/2006/relationships"><Relationship Id="rId3" Type="http://schemas.openxmlformats.org/officeDocument/2006/relationships/hyperlink" Target="http://librairie-permaculturelle.fr/maraichage/44-fascicule-conditions-de-levee-de-dormance-des-principales-plantes-bio-indicatrices-gerard-ducerf.html" TargetMode="External"/><Relationship Id="rId2" Type="http://schemas.openxmlformats.org/officeDocument/2006/relationships/image" Target="../media/image561.jpg"/><Relationship Id="rId1" Type="http://schemas.openxmlformats.org/officeDocument/2006/relationships/slideLayout" Target="../slideLayouts/slideLayout7.xml"/><Relationship Id="rId5" Type="http://schemas.openxmlformats.org/officeDocument/2006/relationships/hyperlink" Target="http://conseiljardin.over-blog.com/article-plantes-bio-indicatrices-100252809.html" TargetMode="External"/><Relationship Id="rId4" Type="http://schemas.openxmlformats.org/officeDocument/2006/relationships/image" Target="../media/image562.jpg"/></Relationships>
</file>

<file path=ppt/slides/_rels/slide132.xml.rels><?xml version="1.0" encoding="UTF-8" standalone="yes"?>
<Relationships xmlns="http://schemas.openxmlformats.org/package/2006/relationships"><Relationship Id="rId3" Type="http://schemas.openxmlformats.org/officeDocument/2006/relationships/hyperlink" Target="http://librairie-permaculturelle.fr/maraichage/44-fascicule-conditions-de-levee-de-dormance-des-principales-plantes-bio-indicatrices-gerard-ducerf.html" TargetMode="External"/><Relationship Id="rId2" Type="http://schemas.openxmlformats.org/officeDocument/2006/relationships/image" Target="../media/image563.jpg"/><Relationship Id="rId1" Type="http://schemas.openxmlformats.org/officeDocument/2006/relationships/slideLayout" Target="../slideLayouts/slideLayout7.xml"/><Relationship Id="rId5" Type="http://schemas.openxmlformats.org/officeDocument/2006/relationships/hyperlink" Target="http://conseiljardin.over-blog.com/article-plantes-bio-indicatrices-100252809.html" TargetMode="External"/><Relationship Id="rId4" Type="http://schemas.openxmlformats.org/officeDocument/2006/relationships/image" Target="../media/image564.jpg"/></Relationships>
</file>

<file path=ppt/slides/_rels/slide133.xml.rels><?xml version="1.0" encoding="UTF-8" standalone="yes"?>
<Relationships xmlns="http://schemas.openxmlformats.org/package/2006/relationships"><Relationship Id="rId3" Type="http://schemas.openxmlformats.org/officeDocument/2006/relationships/image" Target="../media/image566.jpg"/><Relationship Id="rId2" Type="http://schemas.openxmlformats.org/officeDocument/2006/relationships/image" Target="../media/image565.jpg"/><Relationship Id="rId1" Type="http://schemas.openxmlformats.org/officeDocument/2006/relationships/slideLayout" Target="../slideLayouts/slideLayout7.xml"/><Relationship Id="rId5" Type="http://schemas.openxmlformats.org/officeDocument/2006/relationships/image" Target="../media/image568.jpg"/><Relationship Id="rId4" Type="http://schemas.openxmlformats.org/officeDocument/2006/relationships/image" Target="../media/image567.jpg"/></Relationships>
</file>

<file path=ppt/slides/_rels/slide134.xml.rels><?xml version="1.0" encoding="UTF-8" standalone="yes"?>
<Relationships xmlns="http://schemas.openxmlformats.org/package/2006/relationships"><Relationship Id="rId8" Type="http://schemas.openxmlformats.org/officeDocument/2006/relationships/hyperlink" Target="http://permaforet.blogspot.fr/2013/04/plantes-bio-indicatrices.html" TargetMode="External"/><Relationship Id="rId13" Type="http://schemas.openxmlformats.org/officeDocument/2006/relationships/hyperlink" Target="http://floraterre.e-monsite.com/pages/ecologie/plantes-indicatrices.html" TargetMode="External"/><Relationship Id="rId18" Type="http://schemas.openxmlformats.org/officeDocument/2006/relationships/image" Target="../media/image569.jpeg"/><Relationship Id="rId3" Type="http://schemas.openxmlformats.org/officeDocument/2006/relationships/hyperlink" Target="http://www.epl.carcassonne.educagri.fr/fileadmin/user_upload/pdf/CFPPA/Plantes_bio-indicatrices.pdf" TargetMode="External"/><Relationship Id="rId21" Type="http://schemas.openxmlformats.org/officeDocument/2006/relationships/image" Target="../media/image572.jpg"/><Relationship Id="rId7" Type="http://schemas.openxmlformats.org/officeDocument/2006/relationships/hyperlink" Target="http://www.gerbeaud.com/jardin/jardinage_naturel/diagnostic-sol-plantes-sauvages.php" TargetMode="External"/><Relationship Id="rId12" Type="http://schemas.openxmlformats.org/officeDocument/2006/relationships/hyperlink" Target="http://www.faune-flore.be/plante_theme_invasive" TargetMode="External"/><Relationship Id="rId17" Type="http://schemas.openxmlformats.org/officeDocument/2006/relationships/hyperlink" Target="http://conseiljardin.over-blog.com/article-plantes-bio-indicatrices-100252809.html" TargetMode="External"/><Relationship Id="rId2" Type="http://schemas.openxmlformats.org/officeDocument/2006/relationships/hyperlink" Target="https://www.agrireseau.net/agroenvironnement/documents/Plantes%20pour%20diagnostic%20de%20sol.pdf" TargetMode="External"/><Relationship Id="rId16" Type="http://schemas.openxmlformats.org/officeDocument/2006/relationships/hyperlink" Target="http://lamaisonoureventlesarbres.over-blog.org/article-plantes-bio-indicatrices-104541266.html" TargetMode="External"/><Relationship Id="rId20" Type="http://schemas.openxmlformats.org/officeDocument/2006/relationships/image" Target="../media/image571.png"/><Relationship Id="rId1" Type="http://schemas.openxmlformats.org/officeDocument/2006/relationships/slideLayout" Target="../slideLayouts/slideLayout7.xml"/><Relationship Id="rId6" Type="http://schemas.openxmlformats.org/officeDocument/2006/relationships/hyperlink" Target="https://globallab.org/en/project/cover/rastenija_bioindikatory.en.html" TargetMode="External"/><Relationship Id="rId11" Type="http://schemas.openxmlformats.org/officeDocument/2006/relationships/hyperlink" Target="http://www.faune-flore.be/plante_theme_mauvaise%20herbe" TargetMode="External"/><Relationship Id="rId5" Type="http://schemas.openxmlformats.org/officeDocument/2006/relationships/hyperlink" Target="http://www.agroforesterie.fr/AGREAU/documents/presentation-george-oxley-Colloque-couverts-vegetaux-travail-superficiel-du-sol-et-semis-direct-auch-12-12-2014.pdf" TargetMode="External"/><Relationship Id="rId15" Type="http://schemas.openxmlformats.org/officeDocument/2006/relationships/hyperlink" Target="http://www.fermedesaintemarthe.com/A-14746-comprendre-son-sol-avec-les-plantes-bio-indicatrices.aspx" TargetMode="External"/><Relationship Id="rId10" Type="http://schemas.openxmlformats.org/officeDocument/2006/relationships/hyperlink" Target="http://www.ruralcat.net/c/document_library/get_file?uuid=de5daf0f-8e6f-43b3-bc92-8fed0e60f5c6&amp;groupId=10136" TargetMode="External"/><Relationship Id="rId19" Type="http://schemas.openxmlformats.org/officeDocument/2006/relationships/image" Target="../media/image570.jpeg"/><Relationship Id="rId4" Type="http://schemas.openxmlformats.org/officeDocument/2006/relationships/hyperlink" Target="http://vigienature.mnhn.fr/sites/vigienature.mnhn.fr/files/uploads/vf_corine_biotopes_complet.pdf" TargetMode="External"/><Relationship Id="rId9" Type="http://schemas.openxmlformats.org/officeDocument/2006/relationships/hyperlink" Target="http://www.pearltrees.com/t/plantes-indicatrices/id2926962" TargetMode="External"/><Relationship Id="rId14" Type="http://schemas.openxmlformats.org/officeDocument/2006/relationships/hyperlink" Target="http://lamolene33.blogspot.fr/2012/02/petit-resume-concernantles-plantes-bio.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fr.wikipedia.org/wiki/Amaranthus" TargetMode="External"/><Relationship Id="rId13" Type="http://schemas.openxmlformats.org/officeDocument/2006/relationships/hyperlink" Target="https://fr.wikipedia.org/wiki/Rein" TargetMode="External"/><Relationship Id="rId3" Type="http://schemas.openxmlformats.org/officeDocument/2006/relationships/image" Target="../media/image16.jpg"/><Relationship Id="rId7" Type="http://schemas.openxmlformats.org/officeDocument/2006/relationships/hyperlink" Target="https://fr.wikipedia.org/wiki/Glossaire_botanique#H" TargetMode="External"/><Relationship Id="rId12" Type="http://schemas.openxmlformats.org/officeDocument/2006/relationships/hyperlink" Target="https://fr.wikipedia.org/wiki/Fourrage" TargetMode="External"/><Relationship Id="rId17" Type="http://schemas.openxmlformats.org/officeDocument/2006/relationships/hyperlink" Target="http://www.ruralcat.net/c/document_library/get_file?uuid=de5daf0f-8e6f-43b3-bc92-8fed0e60f5c6&amp;groupId=10136" TargetMode="External"/><Relationship Id="rId2" Type="http://schemas.openxmlformats.org/officeDocument/2006/relationships/image" Target="../media/image15.jpg"/><Relationship Id="rId16"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hyperlink" Target="https://fr.wikipedia.org/wiki/Glossaire_botanique#E" TargetMode="External"/><Relationship Id="rId11" Type="http://schemas.openxmlformats.org/officeDocument/2006/relationships/hyperlink" Target="https://fr.wikipedia.org/wiki/Cochon" TargetMode="External"/><Relationship Id="rId5" Type="http://schemas.openxmlformats.org/officeDocument/2006/relationships/hyperlink" Target="https://fr.wikipedia.org/wiki/Glossaire_botanique#I" TargetMode="External"/><Relationship Id="rId15" Type="http://schemas.openxmlformats.org/officeDocument/2006/relationships/image" Target="../media/image19.jpg"/><Relationship Id="rId10" Type="http://schemas.openxmlformats.org/officeDocument/2006/relationships/hyperlink" Target="https://fr.wikipedia.org/wiki/Nitrate" TargetMode="External"/><Relationship Id="rId4" Type="http://schemas.openxmlformats.org/officeDocument/2006/relationships/image" Target="../media/image17.jpg"/><Relationship Id="rId9" Type="http://schemas.openxmlformats.org/officeDocument/2006/relationships/hyperlink" Target="https://fr.wikipedia.org/wiki/Acide_oxalique" TargetMode="External"/><Relationship Id="rId14"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Atriplex" TargetMode="External"/><Relationship Id="rId13" Type="http://schemas.openxmlformats.org/officeDocument/2006/relationships/hyperlink" Target="https://es.wikipedia.org/wiki/Hoja" TargetMode="External"/><Relationship Id="rId1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hyperlink" Target="https://en.wikipedia.org/wiki/Ruderal" TargetMode="External"/><Relationship Id="rId12" Type="http://schemas.openxmlformats.org/officeDocument/2006/relationships/hyperlink" Target="https://es.wikipedia.org/wiki/Tallo" TargetMode="External"/><Relationship Id="rId17" Type="http://schemas.openxmlformats.org/officeDocument/2006/relationships/image" Target="../media/image26.jpg"/><Relationship Id="rId2" Type="http://schemas.openxmlformats.org/officeDocument/2006/relationships/image" Target="../media/image21.jpg"/><Relationship Id="rId16" Type="http://schemas.openxmlformats.org/officeDocument/2006/relationships/hyperlink" Target="https://en.wikipedia.org/wiki/Atriplex_patula" TargetMode="External"/><Relationship Id="rId1" Type="http://schemas.openxmlformats.org/officeDocument/2006/relationships/slideLayout" Target="../slideLayouts/slideLayout7.xml"/><Relationship Id="rId6" Type="http://schemas.openxmlformats.org/officeDocument/2006/relationships/hyperlink" Target="https://en.wikipedia.org/wiki/Amaranthaceae" TargetMode="External"/><Relationship Id="rId11" Type="http://schemas.openxmlformats.org/officeDocument/2006/relationships/hyperlink" Target="https://es.wikipedia.org/wiki/Monoica" TargetMode="External"/><Relationship Id="rId5" Type="http://schemas.openxmlformats.org/officeDocument/2006/relationships/hyperlink" Target="https://fr.wikipedia.org/wiki/Ch%C3%A9nopodiac%C3%A9es" TargetMode="External"/><Relationship Id="rId15" Type="http://schemas.openxmlformats.org/officeDocument/2006/relationships/image" Target="../media/image25.jpg"/><Relationship Id="rId10" Type="http://schemas.openxmlformats.org/officeDocument/2006/relationships/hyperlink" Target="https://es.wikipedia.org/wiki/Planta_herb%C3%A1cea" TargetMode="External"/><Relationship Id="rId4" Type="http://schemas.openxmlformats.org/officeDocument/2006/relationships/hyperlink" Target="https://en.wikipedia.org/wiki/Annual_plant" TargetMode="External"/><Relationship Id="rId9" Type="http://schemas.openxmlformats.org/officeDocument/2006/relationships/image" Target="../media/image23.jpg"/><Relationship Id="rId1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hyperlink" Target="https://fr.wikipedia.org/wiki/Glossaire_botanique#H" TargetMode="External"/><Relationship Id="rId13" Type="http://schemas.openxmlformats.org/officeDocument/2006/relationships/hyperlink" Target="https://fr.wikipedia.org/wiki/An%C3%A9mochore" TargetMode="External"/><Relationship Id="rId18" Type="http://schemas.openxmlformats.org/officeDocument/2006/relationships/hyperlink" Target="https://fr.wikipedia.org/wiki/Asie" TargetMode="External"/><Relationship Id="rId26" Type="http://schemas.openxmlformats.org/officeDocument/2006/relationships/image" Target="../media/image30.jpg"/><Relationship Id="rId3" Type="http://schemas.openxmlformats.org/officeDocument/2006/relationships/image" Target="../media/image29.jpg"/><Relationship Id="rId21" Type="http://schemas.openxmlformats.org/officeDocument/2006/relationships/hyperlink" Target="https://fr.wikipedia.org/wiki/Am%C3%A9rique_du_Nord" TargetMode="External"/><Relationship Id="rId7" Type="http://schemas.openxmlformats.org/officeDocument/2006/relationships/hyperlink" Target="https://fr.wikipedia.org/wiki/Reproduction_dans_le_r%C3%A8gne_v%C3%A9g%C3%A9tal" TargetMode="External"/><Relationship Id="rId12" Type="http://schemas.openxmlformats.org/officeDocument/2006/relationships/hyperlink" Target="https://fr.wikipedia.org/wiki/Ak%C3%A8ne" TargetMode="External"/><Relationship Id="rId17" Type="http://schemas.openxmlformats.org/officeDocument/2006/relationships/hyperlink" Target="https://fr.wikipedia.org/wiki/Europe" TargetMode="External"/><Relationship Id="rId25" Type="http://schemas.openxmlformats.org/officeDocument/2006/relationships/hyperlink" Target="https://fr.wikipedia.org/wiki/Corse" TargetMode="External"/><Relationship Id="rId33" Type="http://schemas.openxmlformats.org/officeDocument/2006/relationships/image" Target="../media/image37.jpg"/><Relationship Id="rId2" Type="http://schemas.openxmlformats.org/officeDocument/2006/relationships/image" Target="../media/image28.jpg"/><Relationship Id="rId16" Type="http://schemas.openxmlformats.org/officeDocument/2006/relationships/hyperlink" Target="https://fr.wikipedia.org/wiki/Clairi%C3%A8re" TargetMode="External"/><Relationship Id="rId20" Type="http://schemas.openxmlformats.org/officeDocument/2006/relationships/hyperlink" Target="https://fr.wikipedia.org/wiki/Afrique_subsaharienne" TargetMode="External"/><Relationship Id="rId29"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hyperlink" Target="https://fr.wikipedia.org/wiki/Capitule_(botanique)" TargetMode="External"/><Relationship Id="rId11" Type="http://schemas.openxmlformats.org/officeDocument/2006/relationships/hyperlink" Target="https://fr.wikipedia.org/wiki/Autogame" TargetMode="External"/><Relationship Id="rId24" Type="http://schemas.openxmlformats.org/officeDocument/2006/relationships/hyperlink" Target="https://fr.wikipedia.org/wiki/Oc%C3%A9anie" TargetMode="External"/><Relationship Id="rId32" Type="http://schemas.openxmlformats.org/officeDocument/2006/relationships/image" Target="../media/image36.jpg"/><Relationship Id="rId5" Type="http://schemas.openxmlformats.org/officeDocument/2006/relationships/hyperlink" Target="https://fr.wikipedia.org/wiki/Rac%C3%A8me" TargetMode="External"/><Relationship Id="rId15" Type="http://schemas.openxmlformats.org/officeDocument/2006/relationships/hyperlink" Target="https://fr.wikipedia.org/wiki/Asteraceae" TargetMode="External"/><Relationship Id="rId23" Type="http://schemas.openxmlformats.org/officeDocument/2006/relationships/hyperlink" Target="https://fr.wikipedia.org/wiki/Australie" TargetMode="External"/><Relationship Id="rId28" Type="http://schemas.openxmlformats.org/officeDocument/2006/relationships/image" Target="../media/image32.jpg"/><Relationship Id="rId10" Type="http://schemas.openxmlformats.org/officeDocument/2006/relationships/hyperlink" Target="https://fr.wikipedia.org/wiki/Glossaire_botanique#E" TargetMode="External"/><Relationship Id="rId19" Type="http://schemas.openxmlformats.org/officeDocument/2006/relationships/hyperlink" Target="https://fr.wikipedia.org/wiki/Afrique_du_Nord" TargetMode="External"/><Relationship Id="rId31" Type="http://schemas.openxmlformats.org/officeDocument/2006/relationships/image" Target="../media/image35.jpg"/><Relationship Id="rId4" Type="http://schemas.openxmlformats.org/officeDocument/2006/relationships/hyperlink" Target="https://fr.wikipedia.org/wiki/Inflorescence" TargetMode="External"/><Relationship Id="rId9" Type="http://schemas.openxmlformats.org/officeDocument/2006/relationships/hyperlink" Target="https://fr.wikipedia.org/wiki/Pollinisation" TargetMode="External"/><Relationship Id="rId14" Type="http://schemas.openxmlformats.org/officeDocument/2006/relationships/hyperlink" Target="https://fr.wikipedia.org/wiki/Cirsium" TargetMode="External"/><Relationship Id="rId22" Type="http://schemas.openxmlformats.org/officeDocument/2006/relationships/hyperlink" Target="https://fr.wikipedia.org/wiki/Am%C3%A9rique_du_Sud" TargetMode="External"/><Relationship Id="rId27" Type="http://schemas.openxmlformats.org/officeDocument/2006/relationships/image" Target="../media/image31.jpg"/><Relationship Id="rId30"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9.emf"/><Relationship Id="rId7" Type="http://schemas.openxmlformats.org/officeDocument/2006/relationships/image" Target="../media/image32.jpg"/><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8" Type="http://schemas.openxmlformats.org/officeDocument/2006/relationships/hyperlink" Target="http://www.gerbeaud.com/jardin/fiches/fp_sol_argileux.php3" TargetMode="External"/><Relationship Id="rId13" Type="http://schemas.openxmlformats.org/officeDocument/2006/relationships/image" Target="../media/image45.jpg"/><Relationship Id="rId18" Type="http://schemas.openxmlformats.org/officeDocument/2006/relationships/hyperlink" Target="https://fr.wikipedia.org/wiki/Trombidion" TargetMode="External"/><Relationship Id="rId26" Type="http://schemas.openxmlformats.org/officeDocument/2006/relationships/hyperlink" Target="https://fr.wikipedia.org/wiki/Glossaire_botanique#E" TargetMode="External"/><Relationship Id="rId3" Type="http://schemas.openxmlformats.org/officeDocument/2006/relationships/hyperlink" Target="https://fr.wikipedia.org/wiki/Convolvulaceae" TargetMode="External"/><Relationship Id="rId21" Type="http://schemas.openxmlformats.org/officeDocument/2006/relationships/hyperlink" Target="https://fr.wikipedia.org/wiki/Mus%C3%A9um_de_Toulouse" TargetMode="External"/><Relationship Id="rId7" Type="http://schemas.openxmlformats.org/officeDocument/2006/relationships/hyperlink" Target="https://fr.wikipedia.org/wiki/Labour" TargetMode="External"/><Relationship Id="rId12" Type="http://schemas.openxmlformats.org/officeDocument/2006/relationships/image" Target="../media/image44.jpg"/><Relationship Id="rId17" Type="http://schemas.openxmlformats.org/officeDocument/2006/relationships/image" Target="../media/image49.jpg"/><Relationship Id="rId25" Type="http://schemas.openxmlformats.org/officeDocument/2006/relationships/hyperlink" Target="https://fr.wikipedia.org/wiki/Pollinisation" TargetMode="External"/><Relationship Id="rId2" Type="http://schemas.openxmlformats.org/officeDocument/2006/relationships/hyperlink" Target="https://fr.wikipedia.org/wiki/Plante_herbac%C3%A9e" TargetMode="External"/><Relationship Id="rId16" Type="http://schemas.openxmlformats.org/officeDocument/2006/relationships/image" Target="../media/image48.jpg"/><Relationship Id="rId20" Type="http://schemas.openxmlformats.org/officeDocument/2006/relationships/hyperlink" Target="https://fr.wikipedia.org/wiki/Capsule_(botanique)" TargetMode="External"/><Relationship Id="rId1" Type="http://schemas.openxmlformats.org/officeDocument/2006/relationships/slideLayout" Target="../slideLayouts/slideLayout7.xml"/><Relationship Id="rId6" Type="http://schemas.openxmlformats.org/officeDocument/2006/relationships/hyperlink" Target="https://fr.wikipedia.org/wiki/Mycorhize" TargetMode="External"/><Relationship Id="rId11" Type="http://schemas.openxmlformats.org/officeDocument/2006/relationships/image" Target="../media/image43.jpg"/><Relationship Id="rId24" Type="http://schemas.openxmlformats.org/officeDocument/2006/relationships/hyperlink" Target="https://fr.wikipedia.org/wiki/Glossaire_botanique#H" TargetMode="External"/><Relationship Id="rId5" Type="http://schemas.openxmlformats.org/officeDocument/2006/relationships/hyperlink" Target="https://fr.wikipedia.org/wiki/Syrphidae" TargetMode="External"/><Relationship Id="rId15" Type="http://schemas.openxmlformats.org/officeDocument/2006/relationships/image" Target="../media/image47.JPG"/><Relationship Id="rId23" Type="http://schemas.openxmlformats.org/officeDocument/2006/relationships/hyperlink" Target="https://fr.wikipedia.org/wiki/Glossaire_botanique#B" TargetMode="External"/><Relationship Id="rId28" Type="http://schemas.openxmlformats.org/officeDocument/2006/relationships/hyperlink" Target="https://fr.wikipedia.org/wiki/Glossaire_botanique#R" TargetMode="External"/><Relationship Id="rId10" Type="http://schemas.openxmlformats.org/officeDocument/2006/relationships/image" Target="../media/image42.jpg"/><Relationship Id="rId19" Type="http://schemas.openxmlformats.org/officeDocument/2006/relationships/hyperlink" Target="https://fr.wikipedia.org/wiki/Ao%C3%BBtat" TargetMode="External"/><Relationship Id="rId4" Type="http://schemas.openxmlformats.org/officeDocument/2006/relationships/hyperlink" Target="https://fr.wikipedia.org/wiki/Adventice" TargetMode="External"/><Relationship Id="rId9" Type="http://schemas.openxmlformats.org/officeDocument/2006/relationships/image" Target="../media/image41.jpg"/><Relationship Id="rId14" Type="http://schemas.openxmlformats.org/officeDocument/2006/relationships/image" Target="../media/image46.jpg"/><Relationship Id="rId22" Type="http://schemas.openxmlformats.org/officeDocument/2006/relationships/hyperlink" Target="https://fr.wikipedia.org/wiki/Glossaire_botanique#C" TargetMode="External"/><Relationship Id="rId27" Type="http://schemas.openxmlformats.org/officeDocument/2006/relationships/hyperlink" Target="https://fr.wikipedia.org/wiki/Glossaire_botanique#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jpg"/><Relationship Id="rId2" Type="http://schemas.openxmlformats.org/officeDocument/2006/relationships/image" Target="../media/image50.emf"/><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hyperlink" Target="https://www.agrireseau.net/agroenvironnement/documents/Plantes%20pour%20diagnostic%20de%20sol.pdf" TargetMode="External"/><Relationship Id="rId2" Type="http://schemas.openxmlformats.org/officeDocument/2006/relationships/hyperlink" Target="http://www.epl.carcassonne.educagri.fr/fileadmin/user_upload/pdf/CFPPA/Plantes_bio-indicatrices.pdf" TargetMode="External"/><Relationship Id="rId1" Type="http://schemas.openxmlformats.org/officeDocument/2006/relationships/slideLayout" Target="../slideLayouts/slideLayout7.xml"/><Relationship Id="rId6" Type="http://schemas.openxmlformats.org/officeDocument/2006/relationships/hyperlink" Target="http://conseiljardin.over-blog.com/article-plantes-bio-indicatrices-100252809.html" TargetMode="Externa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hyperlink" Target="https://fr.wikipedia.org/wiki/Renoncule_rampant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hyperlink" Target="https://fr.wikipedia.org/wiki/Petite_oseille" TargetMode="External"/><Relationship Id="rId7" Type="http://schemas.openxmlformats.org/officeDocument/2006/relationships/image" Target="../media/image78.jpg"/><Relationship Id="rId2" Type="http://schemas.openxmlformats.org/officeDocument/2006/relationships/hyperlink" Target="https://fr.wikipedia.org/wiki/Polygonaceae" TargetMode="External"/><Relationship Id="rId1" Type="http://schemas.openxmlformats.org/officeDocument/2006/relationships/slideLayout" Target="../slideLayouts/slideLayout7.xml"/><Relationship Id="rId6" Type="http://schemas.openxmlformats.org/officeDocument/2006/relationships/image" Target="../media/image77.jpg"/><Relationship Id="rId11" Type="http://schemas.openxmlformats.org/officeDocument/2006/relationships/image" Target="../media/image80.jpg"/><Relationship Id="rId5" Type="http://schemas.openxmlformats.org/officeDocument/2006/relationships/image" Target="../media/image76.jpg"/><Relationship Id="rId10" Type="http://schemas.openxmlformats.org/officeDocument/2006/relationships/hyperlink" Target="https://fr.wikipedia.org/wiki/Rhizome" TargetMode="External"/><Relationship Id="rId4" Type="http://schemas.openxmlformats.org/officeDocument/2006/relationships/image" Target="../media/image75.jpg"/><Relationship Id="rId9" Type="http://schemas.openxmlformats.org/officeDocument/2006/relationships/hyperlink" Target="https://fr.wikipedia.org/wiki/Mauvaise_herb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84.emf"/><Relationship Id="rId4" Type="http://schemas.openxmlformats.org/officeDocument/2006/relationships/image" Target="../media/image83.emf"/></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emf"/><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s://fr.wikipedia.org/wiki/Cochon" TargetMode="External"/><Relationship Id="rId3" Type="http://schemas.openxmlformats.org/officeDocument/2006/relationships/image" Target="../media/image19.jpg"/><Relationship Id="rId7" Type="http://schemas.openxmlformats.org/officeDocument/2006/relationships/hyperlink" Target="https://fr.wikipedia.org/wiki/Nitrate" TargetMode="Externa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hyperlink" Target="https://fr.wikipedia.org/wiki/Acide_oxalique" TargetMode="External"/><Relationship Id="rId11" Type="http://schemas.openxmlformats.org/officeDocument/2006/relationships/hyperlink" Target="http://www.ruralcat.net/c/document_library/get_file?uuid=de5daf0f-8e6f-43b3-bc92-8fed0e60f5c6&amp;groupId=10136" TargetMode="External"/><Relationship Id="rId5" Type="http://schemas.openxmlformats.org/officeDocument/2006/relationships/hyperlink" Target="https://fr.wikipedia.org/wiki/Amaranthus" TargetMode="External"/><Relationship Id="rId10" Type="http://schemas.openxmlformats.org/officeDocument/2006/relationships/hyperlink" Target="https://fr.wikipedia.org/wiki/Rein" TargetMode="External"/><Relationship Id="rId4" Type="http://schemas.openxmlformats.org/officeDocument/2006/relationships/image" Target="../media/image20.jpg"/><Relationship Id="rId9" Type="http://schemas.openxmlformats.org/officeDocument/2006/relationships/hyperlink" Target="https://fr.wikipedia.org/wiki/Fourrag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fr.wikipedia.org/wiki/Liste_des_principales_mauvaises_herbes_en_France" TargetMode="External"/><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95.jpg"/><Relationship Id="rId11" Type="http://schemas.openxmlformats.org/officeDocument/2006/relationships/image" Target="../media/image99.jpg"/><Relationship Id="rId5" Type="http://schemas.openxmlformats.org/officeDocument/2006/relationships/image" Target="../media/image94.jpg"/><Relationship Id="rId10" Type="http://schemas.openxmlformats.org/officeDocument/2006/relationships/image" Target="../media/image98.JPG"/><Relationship Id="rId4" Type="http://schemas.openxmlformats.org/officeDocument/2006/relationships/image" Target="../media/image93.jpg"/><Relationship Id="rId9" Type="http://schemas.openxmlformats.org/officeDocument/2006/relationships/image" Target="../media/image97.jpg"/></Relationships>
</file>

<file path=ppt/slides/_rels/slide32.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hyperlink" Target="http://pfaf.org/user/plant.aspx?LatinName=Chenopodium+album" TargetMode="External"/><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 Id="rId9" Type="http://schemas.openxmlformats.org/officeDocument/2006/relationships/image" Target="../media/image106.jpg"/></Relationships>
</file>

<file path=ppt/slides/_rels/slide33.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34.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hyperlink" Target="https://fr.wikipedia.org/wiki/Nitrophyte" TargetMode="External"/><Relationship Id="rId7" Type="http://schemas.openxmlformats.org/officeDocument/2006/relationships/image" Target="../media/image117.jpg"/><Relationship Id="rId12" Type="http://schemas.openxmlformats.org/officeDocument/2006/relationships/image" Target="../media/image122.JPG"/><Relationship Id="rId2" Type="http://schemas.openxmlformats.org/officeDocument/2006/relationships/hyperlink" Target="https://fr.wikipedia.org/wiki/Plante_annuelle" TargetMode="External"/><Relationship Id="rId1" Type="http://schemas.openxmlformats.org/officeDocument/2006/relationships/slideLayout" Target="../slideLayouts/slideLayout7.xml"/><Relationship Id="rId6" Type="http://schemas.openxmlformats.org/officeDocument/2006/relationships/image" Target="../media/image116.jpg"/><Relationship Id="rId11" Type="http://schemas.openxmlformats.org/officeDocument/2006/relationships/image" Target="../media/image121.jpg"/><Relationship Id="rId5" Type="http://schemas.openxmlformats.org/officeDocument/2006/relationships/image" Target="../media/image115.jpg"/><Relationship Id="rId10" Type="http://schemas.openxmlformats.org/officeDocument/2006/relationships/image" Target="../media/image120.jpg"/><Relationship Id="rId4" Type="http://schemas.openxmlformats.org/officeDocument/2006/relationships/image" Target="../media/image114.jpg"/><Relationship Id="rId9" Type="http://schemas.openxmlformats.org/officeDocument/2006/relationships/image" Target="../media/image119.jpg"/></Relationships>
</file>

<file path=ppt/slides/_rels/slide35.xml.rels><?xml version="1.0" encoding="UTF-8" standalone="yes"?>
<Relationships xmlns="http://schemas.openxmlformats.org/package/2006/relationships"><Relationship Id="rId8" Type="http://schemas.openxmlformats.org/officeDocument/2006/relationships/hyperlink" Target="https://fr.wikipedia.org/wiki/Ma%C3%AFs" TargetMode="External"/><Relationship Id="rId13" Type="http://schemas.openxmlformats.org/officeDocument/2006/relationships/image" Target="../media/image123.jpg"/><Relationship Id="rId18" Type="http://schemas.openxmlformats.org/officeDocument/2006/relationships/image" Target="../media/image128.jpg"/><Relationship Id="rId3" Type="http://schemas.openxmlformats.org/officeDocument/2006/relationships/hyperlink" Target="https://fr.wikipedia.org/wiki/Solanaceae" TargetMode="External"/><Relationship Id="rId7" Type="http://schemas.openxmlformats.org/officeDocument/2006/relationships/hyperlink" Target="https://fr.wikipedia.org/wiki/Germination" TargetMode="External"/><Relationship Id="rId12" Type="http://schemas.openxmlformats.org/officeDocument/2006/relationships/hyperlink" Target="https://fr.wikipedia.org/wiki/Plante_m%C3%A9dicinale" TargetMode="External"/><Relationship Id="rId17" Type="http://schemas.openxmlformats.org/officeDocument/2006/relationships/image" Target="../media/image127.jpg"/><Relationship Id="rId2" Type="http://schemas.openxmlformats.org/officeDocument/2006/relationships/hyperlink" Target="https://fr.wikipedia.org/wiki/Famille_(biologie)" TargetMode="External"/><Relationship Id="rId16" Type="http://schemas.openxmlformats.org/officeDocument/2006/relationships/image" Target="../media/image126.jpg"/><Relationship Id="rId20" Type="http://schemas.openxmlformats.org/officeDocument/2006/relationships/image" Target="../media/image130.jpg"/><Relationship Id="rId1" Type="http://schemas.openxmlformats.org/officeDocument/2006/relationships/slideLayout" Target="../slideLayouts/slideLayout7.xml"/><Relationship Id="rId6" Type="http://schemas.openxmlformats.org/officeDocument/2006/relationships/hyperlink" Target="https://fr.wikipedia.org/wiki/Adventice" TargetMode="External"/><Relationship Id="rId11" Type="http://schemas.openxmlformats.org/officeDocument/2006/relationships/hyperlink" Target="https://fr.wikipedia.org/wiki/Pommes_de_terre" TargetMode="External"/><Relationship Id="rId5" Type="http://schemas.openxmlformats.org/officeDocument/2006/relationships/hyperlink" Target="https://fr.wikipedia.org/wiki/Plante_herbac%C3%A9e" TargetMode="External"/><Relationship Id="rId15" Type="http://schemas.openxmlformats.org/officeDocument/2006/relationships/image" Target="../media/image125.jpg"/><Relationship Id="rId10" Type="http://schemas.openxmlformats.org/officeDocument/2006/relationships/hyperlink" Target="https://fr.wikipedia.org/wiki/Doryphore" TargetMode="External"/><Relationship Id="rId19" Type="http://schemas.openxmlformats.org/officeDocument/2006/relationships/image" Target="../media/image129.jpg"/><Relationship Id="rId4" Type="http://schemas.openxmlformats.org/officeDocument/2006/relationships/hyperlink" Target="https://fr.wikipedia.org/wiki/Genre_(biologie)" TargetMode="External"/><Relationship Id="rId9" Type="http://schemas.openxmlformats.org/officeDocument/2006/relationships/hyperlink" Target="https://fr.wikipedia.org/wiki/Compagnonnage_(botanique)" TargetMode="External"/><Relationship Id="rId14" Type="http://schemas.openxmlformats.org/officeDocument/2006/relationships/image" Target="../media/image124.jpg"/></Relationships>
</file>

<file path=ppt/slides/_rels/slide36.xml.rels><?xml version="1.0" encoding="UTF-8" standalone="yes"?>
<Relationships xmlns="http://schemas.openxmlformats.org/package/2006/relationships"><Relationship Id="rId8" Type="http://schemas.openxmlformats.org/officeDocument/2006/relationships/image" Target="../media/image133.jpg"/><Relationship Id="rId13" Type="http://schemas.openxmlformats.org/officeDocument/2006/relationships/image" Target="../media/image138.jpg"/><Relationship Id="rId3" Type="http://schemas.openxmlformats.org/officeDocument/2006/relationships/hyperlink" Target="https://fr.wikipedia.org/wiki/Crucif%C3%A8res" TargetMode="External"/><Relationship Id="rId7" Type="http://schemas.openxmlformats.org/officeDocument/2006/relationships/image" Target="../media/image132.jpg"/><Relationship Id="rId12" Type="http://schemas.openxmlformats.org/officeDocument/2006/relationships/image" Target="../media/image137.jpg"/><Relationship Id="rId2" Type="http://schemas.openxmlformats.org/officeDocument/2006/relationships/hyperlink" Target="https://fr.wikipedia.org/wiki/Brassicac%C3%A9es" TargetMode="External"/><Relationship Id="rId1" Type="http://schemas.openxmlformats.org/officeDocument/2006/relationships/slideLayout" Target="../slideLayouts/slideLayout7.xml"/><Relationship Id="rId6" Type="http://schemas.openxmlformats.org/officeDocument/2006/relationships/image" Target="../media/image131.jpg"/><Relationship Id="rId11" Type="http://schemas.openxmlformats.org/officeDocument/2006/relationships/image" Target="../media/image136.jpg"/><Relationship Id="rId5" Type="http://schemas.openxmlformats.org/officeDocument/2006/relationships/hyperlink" Target="https://fr.wikipedia.org/wiki/Moutarde_(condiment)" TargetMode="External"/><Relationship Id="rId10" Type="http://schemas.openxmlformats.org/officeDocument/2006/relationships/image" Target="../media/image135.jpg"/><Relationship Id="rId4" Type="http://schemas.openxmlformats.org/officeDocument/2006/relationships/hyperlink" Target="https://fr.wikipedia.org/wiki/Mauvaise_herbe" TargetMode="External"/><Relationship Id="rId9" Type="http://schemas.openxmlformats.org/officeDocument/2006/relationships/image" Target="../media/image134.jpg"/></Relationships>
</file>

<file path=ppt/slides/_rels/slide37.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7.xml"/><Relationship Id="rId6" Type="http://schemas.openxmlformats.org/officeDocument/2006/relationships/image" Target="../media/image143.jpg"/><Relationship Id="rId5" Type="http://schemas.openxmlformats.org/officeDocument/2006/relationships/image" Target="../media/image142.jpeg"/><Relationship Id="rId4" Type="http://schemas.openxmlformats.org/officeDocument/2006/relationships/image" Target="../media/image141.jpeg"/></Relationships>
</file>

<file path=ppt/slides/_rels/slide38.xml.rels><?xml version="1.0" encoding="UTF-8" standalone="yes"?>
<Relationships xmlns="http://schemas.openxmlformats.org/package/2006/relationships"><Relationship Id="rId8" Type="http://schemas.openxmlformats.org/officeDocument/2006/relationships/image" Target="../media/image148.jpg"/><Relationship Id="rId3" Type="http://schemas.openxmlformats.org/officeDocument/2006/relationships/hyperlink" Target="https://fr.wikipedia.org/wiki/Silique" TargetMode="External"/><Relationship Id="rId7" Type="http://schemas.openxmlformats.org/officeDocument/2006/relationships/image" Target="../media/image147.jpg"/><Relationship Id="rId2" Type="http://schemas.openxmlformats.org/officeDocument/2006/relationships/hyperlink" Target="https://fr.wikipedia.org/wiki/Brassicaceae" TargetMode="External"/><Relationship Id="rId1" Type="http://schemas.openxmlformats.org/officeDocument/2006/relationships/slideLayout" Target="../slideLayouts/slideLayout7.xml"/><Relationship Id="rId6" Type="http://schemas.openxmlformats.org/officeDocument/2006/relationships/image" Target="../media/image146.jpg"/><Relationship Id="rId5" Type="http://schemas.openxmlformats.org/officeDocument/2006/relationships/image" Target="../media/image145.jpg"/><Relationship Id="rId4" Type="http://schemas.openxmlformats.org/officeDocument/2006/relationships/image" Target="../media/image144.jpg"/><Relationship Id="rId9" Type="http://schemas.openxmlformats.org/officeDocument/2006/relationships/image" Target="../media/image149.jpg"/></Relationships>
</file>

<file path=ppt/slides/_rels/slide39.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7.xml"/><Relationship Id="rId5" Type="http://schemas.openxmlformats.org/officeDocument/2006/relationships/image" Target="../media/image153.emf"/><Relationship Id="rId4" Type="http://schemas.openxmlformats.org/officeDocument/2006/relationships/image" Target="../media/image152.emf"/></Relationships>
</file>

<file path=ppt/slides/_rels/slide4.xml.rels><?xml version="1.0" encoding="UTF-8" standalone="yes"?>
<Relationships xmlns="http://schemas.openxmlformats.org/package/2006/relationships"><Relationship Id="rId3" Type="http://schemas.openxmlformats.org/officeDocument/2006/relationships/hyperlink" Target="https://fr.wikipedia.org/wiki/Carex_distans"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image" Target="../media/image159.jpg"/><Relationship Id="rId2" Type="http://schemas.openxmlformats.org/officeDocument/2006/relationships/image" Target="../media/image154.jp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41.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7.xml"/><Relationship Id="rId4" Type="http://schemas.openxmlformats.org/officeDocument/2006/relationships/image" Target="../media/image162.emf"/></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43.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7.xml"/><Relationship Id="rId4" Type="http://schemas.openxmlformats.org/officeDocument/2006/relationships/image" Target="../media/image165.emf"/></Relationships>
</file>

<file path=ppt/slides/_rels/slide44.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7.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emf"/></Relationships>
</file>

<file path=ppt/slides/_rels/slide4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7.xml"/><Relationship Id="rId4" Type="http://schemas.openxmlformats.org/officeDocument/2006/relationships/image" Target="../media/image173.emf"/></Relationships>
</file>

<file path=ppt/slides/_rels/slide46.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5.jpg"/><Relationship Id="rId7" Type="http://schemas.openxmlformats.org/officeDocument/2006/relationships/image" Target="../media/image179.jpg"/><Relationship Id="rId2" Type="http://schemas.openxmlformats.org/officeDocument/2006/relationships/hyperlink" Target="https://fr.wikipedia.org/wiki/%C3%89pervi%C3%A8re_orang%C3%A9e" TargetMode="External"/><Relationship Id="rId1" Type="http://schemas.openxmlformats.org/officeDocument/2006/relationships/slideLayout" Target="../slideLayouts/slideLayout7.xml"/><Relationship Id="rId6" Type="http://schemas.openxmlformats.org/officeDocument/2006/relationships/image" Target="../media/image178.jpg"/><Relationship Id="rId5" Type="http://schemas.openxmlformats.org/officeDocument/2006/relationships/image" Target="../media/image177.jpg"/><Relationship Id="rId4" Type="http://schemas.openxmlformats.org/officeDocument/2006/relationships/image" Target="../media/image176.jpg"/></Relationships>
</file>

<file path=ppt/slides/_rels/slide48.xml.rels><?xml version="1.0" encoding="UTF-8" standalone="yes"?>
<Relationships xmlns="http://schemas.openxmlformats.org/package/2006/relationships"><Relationship Id="rId3" Type="http://schemas.openxmlformats.org/officeDocument/2006/relationships/image" Target="../media/image181.jpg"/><Relationship Id="rId7" Type="http://schemas.openxmlformats.org/officeDocument/2006/relationships/hyperlink" Target="https://fr.wikipedia.org/wiki/Oxalis_stricta" TargetMode="External"/><Relationship Id="rId2" Type="http://schemas.openxmlformats.org/officeDocument/2006/relationships/image" Target="../media/image180.jpg"/><Relationship Id="rId1" Type="http://schemas.openxmlformats.org/officeDocument/2006/relationships/slideLayout" Target="../slideLayouts/slideLayout7.xml"/><Relationship Id="rId6" Type="http://schemas.openxmlformats.org/officeDocument/2006/relationships/hyperlink" Target="https://fr.wikipedia.org/wiki/Oxalidaceae" TargetMode="External"/><Relationship Id="rId5" Type="http://schemas.openxmlformats.org/officeDocument/2006/relationships/image" Target="../media/image183.jpg"/><Relationship Id="rId4" Type="http://schemas.openxmlformats.org/officeDocument/2006/relationships/image" Target="../media/image182.jpg"/></Relationships>
</file>

<file path=ppt/slides/_rels/slide49.xml.rels><?xml version="1.0" encoding="UTF-8" standalone="yes"?>
<Relationships xmlns="http://schemas.openxmlformats.org/package/2006/relationships"><Relationship Id="rId8" Type="http://schemas.openxmlformats.org/officeDocument/2006/relationships/image" Target="../media/image188.jpg"/><Relationship Id="rId3" Type="http://schemas.openxmlformats.org/officeDocument/2006/relationships/hyperlink" Target="https://fr.wikipedia.org/wiki/Diur%C3%A9tique" TargetMode="External"/><Relationship Id="rId7" Type="http://schemas.openxmlformats.org/officeDocument/2006/relationships/image" Target="../media/image187.jpg"/><Relationship Id="rId2" Type="http://schemas.openxmlformats.org/officeDocument/2006/relationships/hyperlink" Target="https://fr.wikipedia.org/wiki/Salade_de_barabans" TargetMode="External"/><Relationship Id="rId1" Type="http://schemas.openxmlformats.org/officeDocument/2006/relationships/slideLayout" Target="../slideLayouts/slideLayout7.xml"/><Relationship Id="rId6" Type="http://schemas.openxmlformats.org/officeDocument/2006/relationships/image" Target="../media/image186.jpg"/><Relationship Id="rId5" Type="http://schemas.openxmlformats.org/officeDocument/2006/relationships/image" Target="../media/image185.jpg"/><Relationship Id="rId4" Type="http://schemas.openxmlformats.org/officeDocument/2006/relationships/image" Target="../media/image184.jpg"/><Relationship Id="rId9" Type="http://schemas.openxmlformats.org/officeDocument/2006/relationships/hyperlink" Target="https://fr.wikipedia.org/wiki/Pissenli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fr.wikipedia.org/wiki/Arbrisseau" TargetMode="External"/><Relationship Id="rId13" Type="http://schemas.openxmlformats.org/officeDocument/2006/relationships/hyperlink" Target="https://fr.wikipedia.org/wiki/Combustible" TargetMode="External"/><Relationship Id="rId18" Type="http://schemas.openxmlformats.org/officeDocument/2006/relationships/image" Target="../media/image190.jpg"/><Relationship Id="rId3" Type="http://schemas.openxmlformats.org/officeDocument/2006/relationships/hyperlink" Target="https://fr.wiktionary.org/wiki/axillaire" TargetMode="External"/><Relationship Id="rId21" Type="http://schemas.openxmlformats.org/officeDocument/2006/relationships/image" Target="../media/image193.jpg"/><Relationship Id="rId7" Type="http://schemas.openxmlformats.org/officeDocument/2006/relationships/hyperlink" Target="https://fr.wikipedia.org/wiki/%C3%89pine" TargetMode="External"/><Relationship Id="rId12" Type="http://schemas.openxmlformats.org/officeDocument/2006/relationships/hyperlink" Target="https://fr.wikipedia.org/wiki/Inflammabilit%C3%A9" TargetMode="External"/><Relationship Id="rId17" Type="http://schemas.openxmlformats.org/officeDocument/2006/relationships/image" Target="../media/image189.JPG"/><Relationship Id="rId2" Type="http://schemas.openxmlformats.org/officeDocument/2006/relationships/hyperlink" Target="https://fr.wikipedia.org/wiki/Fleur" TargetMode="External"/><Relationship Id="rId16" Type="http://schemas.openxmlformats.org/officeDocument/2006/relationships/hyperlink" Target="https://fr.wikipedia.org/wiki/Luzerne_cultiv%C3%A9e" TargetMode="External"/><Relationship Id="rId20" Type="http://schemas.openxmlformats.org/officeDocument/2006/relationships/image" Target="../media/image192.jpg"/><Relationship Id="rId1" Type="http://schemas.openxmlformats.org/officeDocument/2006/relationships/slideLayout" Target="../slideLayouts/slideLayout7.xml"/><Relationship Id="rId6" Type="http://schemas.openxmlformats.org/officeDocument/2006/relationships/hyperlink" Target="https://fr.wikipedia.org/wiki/Pin_(plante)" TargetMode="External"/><Relationship Id="rId11" Type="http://schemas.openxmlformats.org/officeDocument/2006/relationships/hyperlink" Target="https://fr.wikipedia.org/wiki/Pacage" TargetMode="External"/><Relationship Id="rId24" Type="http://schemas.openxmlformats.org/officeDocument/2006/relationships/image" Target="../media/image196.jpg"/><Relationship Id="rId5" Type="http://schemas.openxmlformats.org/officeDocument/2006/relationships/hyperlink" Target="https://fr.wikipedia.org/wiki/Lande" TargetMode="External"/><Relationship Id="rId15" Type="http://schemas.openxmlformats.org/officeDocument/2006/relationships/hyperlink" Target="https://fr.wikipedia.org/wiki/Sainfoin" TargetMode="External"/><Relationship Id="rId23" Type="http://schemas.openxmlformats.org/officeDocument/2006/relationships/image" Target="../media/image195.jpg"/><Relationship Id="rId10" Type="http://schemas.openxmlformats.org/officeDocument/2006/relationships/hyperlink" Target="https://fr.wikipedia.org/wiki/Cl%C3%B4ture" TargetMode="External"/><Relationship Id="rId19" Type="http://schemas.openxmlformats.org/officeDocument/2006/relationships/image" Target="../media/image191.jpg"/><Relationship Id="rId4" Type="http://schemas.openxmlformats.org/officeDocument/2006/relationships/hyperlink" Target="https://fr.wikipedia.org/wiki/Rameau_(botanique)" TargetMode="External"/><Relationship Id="rId9" Type="http://schemas.openxmlformats.org/officeDocument/2006/relationships/hyperlink" Target="https://fr.wikipedia.org/wiki/Haie" TargetMode="External"/><Relationship Id="rId14" Type="http://schemas.openxmlformats.org/officeDocument/2006/relationships/hyperlink" Target="https://fr.wikipedia.org/wiki/Bruy%C3%A8re" TargetMode="External"/><Relationship Id="rId22" Type="http://schemas.openxmlformats.org/officeDocument/2006/relationships/image" Target="../media/image194.jpg"/></Relationships>
</file>

<file path=ppt/slides/_rels/slide51.xml.rels><?xml version="1.0" encoding="UTF-8" standalone="yes"?>
<Relationships xmlns="http://schemas.openxmlformats.org/package/2006/relationships"><Relationship Id="rId8" Type="http://schemas.openxmlformats.org/officeDocument/2006/relationships/hyperlink" Target="https://fr.wikipedia.org/wiki/Apiculture" TargetMode="External"/><Relationship Id="rId13" Type="http://schemas.openxmlformats.org/officeDocument/2006/relationships/image" Target="../media/image197.JPG"/><Relationship Id="rId3" Type="http://schemas.openxmlformats.org/officeDocument/2006/relationships/hyperlink" Target="https://fr.wikipedia.org/wiki/Ericaceae" TargetMode="External"/><Relationship Id="rId7" Type="http://schemas.openxmlformats.org/officeDocument/2006/relationships/hyperlink" Target="https://fr.wikipedia.org/wiki/Plante_mellif%C3%A8re" TargetMode="External"/><Relationship Id="rId12" Type="http://schemas.openxmlformats.org/officeDocument/2006/relationships/hyperlink" Target="https://fr.wikipedia.org/wiki/Antiseptique" TargetMode="External"/><Relationship Id="rId2" Type="http://schemas.openxmlformats.org/officeDocument/2006/relationships/hyperlink" Target="https://fr.wikipedia.org/wiki/Famille_(biologie)" TargetMode="External"/><Relationship Id="rId16" Type="http://schemas.openxmlformats.org/officeDocument/2006/relationships/image" Target="../media/image200.jpg"/><Relationship Id="rId1" Type="http://schemas.openxmlformats.org/officeDocument/2006/relationships/slideLayout" Target="../slideLayouts/slideLayout7.xml"/><Relationship Id="rId6" Type="http://schemas.openxmlformats.org/officeDocument/2006/relationships/hyperlink" Target="https://fr.wikipedia.org/wiki/Pin%C3%A8de" TargetMode="External"/><Relationship Id="rId11" Type="http://schemas.openxmlformats.org/officeDocument/2006/relationships/hyperlink" Target="https://fr.wikipedia.org/wiki/Diur%C3%A9tique" TargetMode="External"/><Relationship Id="rId5" Type="http://schemas.openxmlformats.org/officeDocument/2006/relationships/hyperlink" Target="https://fr.wikipedia.org/wiki/Tourbi%C3%A8re" TargetMode="External"/><Relationship Id="rId15" Type="http://schemas.openxmlformats.org/officeDocument/2006/relationships/image" Target="../media/image199.jpg"/><Relationship Id="rId10" Type="http://schemas.openxmlformats.org/officeDocument/2006/relationships/hyperlink" Target="https://fr.wikipedia.org/wiki/Saccharose" TargetMode="External"/><Relationship Id="rId4" Type="http://schemas.openxmlformats.org/officeDocument/2006/relationships/hyperlink" Target="https://fr.wikipedia.org/wiki/Lande" TargetMode="External"/><Relationship Id="rId9" Type="http://schemas.openxmlformats.org/officeDocument/2006/relationships/hyperlink" Target="https://fr.wikipedia.org/wiki/Nectar_(botanique)" TargetMode="External"/><Relationship Id="rId14" Type="http://schemas.openxmlformats.org/officeDocument/2006/relationships/image" Target="../media/image198.jpg"/></Relationships>
</file>

<file path=ppt/slides/_rels/slide52.xml.rels><?xml version="1.0" encoding="UTF-8" standalone="yes"?>
<Relationships xmlns="http://schemas.openxmlformats.org/package/2006/relationships"><Relationship Id="rId8" Type="http://schemas.openxmlformats.org/officeDocument/2006/relationships/hyperlink" Target="https://fr.wikipedia.org/wiki/H%C3%A9liophile" TargetMode="External"/><Relationship Id="rId13" Type="http://schemas.openxmlformats.org/officeDocument/2006/relationships/hyperlink" Target="https://fr.wikipedia.org/wiki/Schiste" TargetMode="External"/><Relationship Id="rId18" Type="http://schemas.openxmlformats.org/officeDocument/2006/relationships/hyperlink" Target="https://fr.wikipedia.org/wiki/Potentiel_hydrog%C3%A8ne" TargetMode="External"/><Relationship Id="rId26" Type="http://schemas.openxmlformats.org/officeDocument/2006/relationships/image" Target="../media/image207.jpg"/><Relationship Id="rId3" Type="http://schemas.openxmlformats.org/officeDocument/2006/relationships/hyperlink" Target="https://fr.wikipedia.org/wiki/Arbre" TargetMode="External"/><Relationship Id="rId21" Type="http://schemas.openxmlformats.org/officeDocument/2006/relationships/image" Target="../media/image202.jpg"/><Relationship Id="rId7" Type="http://schemas.openxmlformats.org/officeDocument/2006/relationships/hyperlink" Target="https://fr.wikipedia.org/wiki/Thermophile" TargetMode="External"/><Relationship Id="rId12" Type="http://schemas.openxmlformats.org/officeDocument/2006/relationships/hyperlink" Target="https://fr.wikipedia.org/wiki/Sol_(p%C3%A9dologie)" TargetMode="External"/><Relationship Id="rId17" Type="http://schemas.openxmlformats.org/officeDocument/2006/relationships/hyperlink" Target="https://fr.wikipedia.org/wiki/Acidophile" TargetMode="External"/><Relationship Id="rId25" Type="http://schemas.openxmlformats.org/officeDocument/2006/relationships/image" Target="../media/image206.jpg"/><Relationship Id="rId2" Type="http://schemas.openxmlformats.org/officeDocument/2006/relationships/hyperlink" Target="https://fr.wikipedia.org/wiki/Fagaceae" TargetMode="External"/><Relationship Id="rId16" Type="http://schemas.openxmlformats.org/officeDocument/2006/relationships/hyperlink" Target="https://fr.wikipedia.org/wiki/Calcaire" TargetMode="External"/><Relationship Id="rId20" Type="http://schemas.openxmlformats.org/officeDocument/2006/relationships/image" Target="../media/image201.jpg"/><Relationship Id="rId29" Type="http://schemas.openxmlformats.org/officeDocument/2006/relationships/image" Target="../media/image210.jpg"/><Relationship Id="rId1" Type="http://schemas.openxmlformats.org/officeDocument/2006/relationships/slideLayout" Target="../slideLayouts/slideLayout7.xml"/><Relationship Id="rId6" Type="http://schemas.openxmlformats.org/officeDocument/2006/relationships/hyperlink" Target="https://fr.wikipedia.org/wiki/M%C3%A9diterran%C3%A9e" TargetMode="External"/><Relationship Id="rId11" Type="http://schemas.openxmlformats.org/officeDocument/2006/relationships/hyperlink" Target="https://fr.wiktionary.org/wiki/silicicole" TargetMode="External"/><Relationship Id="rId24" Type="http://schemas.openxmlformats.org/officeDocument/2006/relationships/image" Target="../media/image205.jpg"/><Relationship Id="rId5" Type="http://schemas.openxmlformats.org/officeDocument/2006/relationships/hyperlink" Target="https://fr.wikipedia.org/wiki/Ch%C3%A2taigne" TargetMode="External"/><Relationship Id="rId15" Type="http://schemas.openxmlformats.org/officeDocument/2006/relationships/hyperlink" Target="https://fr.wikipedia.org/wiki/Alluvion" TargetMode="External"/><Relationship Id="rId23" Type="http://schemas.openxmlformats.org/officeDocument/2006/relationships/image" Target="../media/image204.jpg"/><Relationship Id="rId28" Type="http://schemas.openxmlformats.org/officeDocument/2006/relationships/image" Target="../media/image209.jpg"/><Relationship Id="rId10" Type="http://schemas.openxmlformats.org/officeDocument/2006/relationships/hyperlink" Target="https://fr.wikipedia.org/wiki/Irrigation" TargetMode="External"/><Relationship Id="rId19" Type="http://schemas.openxmlformats.org/officeDocument/2006/relationships/hyperlink" Target="https://fr.wikipedia.org/wiki/S%C3%A9cheresse" TargetMode="External"/><Relationship Id="rId4" Type="http://schemas.openxmlformats.org/officeDocument/2006/relationships/hyperlink" Target="https://fr.wikipedia.org/wiki/Glossaire_de_botanique#C" TargetMode="External"/><Relationship Id="rId9" Type="http://schemas.openxmlformats.org/officeDocument/2006/relationships/hyperlink" Target="https://fr.wikipedia.org/wiki/Pluviom%C3%A9trie" TargetMode="External"/><Relationship Id="rId14" Type="http://schemas.openxmlformats.org/officeDocument/2006/relationships/hyperlink" Target="https://fr.wikipedia.org/wiki/Granit" TargetMode="External"/><Relationship Id="rId22" Type="http://schemas.openxmlformats.org/officeDocument/2006/relationships/image" Target="../media/image203.jpg"/><Relationship Id="rId27" Type="http://schemas.openxmlformats.org/officeDocument/2006/relationships/image" Target="../media/image208.jpg"/></Relationships>
</file>

<file path=ppt/slides/_rels/slide53.xml.rels><?xml version="1.0" encoding="UTF-8" standalone="yes"?>
<Relationships xmlns="http://schemas.openxmlformats.org/package/2006/relationships"><Relationship Id="rId8" Type="http://schemas.openxmlformats.org/officeDocument/2006/relationships/image" Target="../media/image212.jpg"/><Relationship Id="rId13" Type="http://schemas.openxmlformats.org/officeDocument/2006/relationships/image" Target="../media/image217.jpg"/><Relationship Id="rId3" Type="http://schemas.openxmlformats.org/officeDocument/2006/relationships/hyperlink" Target="https://fr.wikipedia.org/wiki/Dennstaedtiaceae" TargetMode="External"/><Relationship Id="rId7" Type="http://schemas.openxmlformats.org/officeDocument/2006/relationships/image" Target="../media/image211.JPG"/><Relationship Id="rId12" Type="http://schemas.openxmlformats.org/officeDocument/2006/relationships/image" Target="../media/image216.jpg"/><Relationship Id="rId2" Type="http://schemas.openxmlformats.org/officeDocument/2006/relationships/hyperlink" Target="https://fr.wikipedia.org/wiki/Famille_(biologie)" TargetMode="External"/><Relationship Id="rId16" Type="http://schemas.openxmlformats.org/officeDocument/2006/relationships/image" Target="../media/image220.jpg"/><Relationship Id="rId1" Type="http://schemas.openxmlformats.org/officeDocument/2006/relationships/slideLayout" Target="../slideLayouts/slideLayout7.xml"/><Relationship Id="rId6" Type="http://schemas.openxmlformats.org/officeDocument/2006/relationships/hyperlink" Target="https://fr.wikipedia.org/wiki/Pteridium_aquilinum#cite_note-1" TargetMode="External"/><Relationship Id="rId11" Type="http://schemas.openxmlformats.org/officeDocument/2006/relationships/image" Target="../media/image215.jpg"/><Relationship Id="rId5" Type="http://schemas.openxmlformats.org/officeDocument/2006/relationships/hyperlink" Target="https://fr.wikipedia.org/wiki/R%C3%A9partition_cosmopolite" TargetMode="External"/><Relationship Id="rId15" Type="http://schemas.openxmlformats.org/officeDocument/2006/relationships/image" Target="../media/image219.jpg"/><Relationship Id="rId10" Type="http://schemas.openxmlformats.org/officeDocument/2006/relationships/image" Target="../media/image214.jpg"/><Relationship Id="rId4" Type="http://schemas.openxmlformats.org/officeDocument/2006/relationships/hyperlink" Target="https://fr.wikipedia.org/wiki/Foug%C3%A8re" TargetMode="External"/><Relationship Id="rId9" Type="http://schemas.openxmlformats.org/officeDocument/2006/relationships/image" Target="../media/image213.jpg"/><Relationship Id="rId14" Type="http://schemas.openxmlformats.org/officeDocument/2006/relationships/image" Target="../media/image218.jpg"/></Relationships>
</file>

<file path=ppt/slides/_rels/slide54.xml.rels><?xml version="1.0" encoding="UTF-8" standalone="yes"?>
<Relationships xmlns="http://schemas.openxmlformats.org/package/2006/relationships"><Relationship Id="rId8" Type="http://schemas.openxmlformats.org/officeDocument/2006/relationships/hyperlink" Target="https://fr.wikipedia.org/wiki/Bruy%C3%A8re" TargetMode="External"/><Relationship Id="rId13" Type="http://schemas.openxmlformats.org/officeDocument/2006/relationships/image" Target="../media/image225.jpg"/><Relationship Id="rId3" Type="http://schemas.openxmlformats.org/officeDocument/2006/relationships/hyperlink" Target="https://fr.wikipedia.org/wiki/Feuille" TargetMode="External"/><Relationship Id="rId7" Type="http://schemas.openxmlformats.org/officeDocument/2006/relationships/hyperlink" Target="https://fr.wikipedia.org/wiki/Silice" TargetMode="External"/><Relationship Id="rId12" Type="http://schemas.openxmlformats.org/officeDocument/2006/relationships/image" Target="../media/image224.jpg"/><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6" Type="http://schemas.openxmlformats.org/officeDocument/2006/relationships/hyperlink" Target="https://fr.wikipedia.org/wiki/Plaine" TargetMode="External"/><Relationship Id="rId11" Type="http://schemas.openxmlformats.org/officeDocument/2006/relationships/image" Target="../media/image223.jpg"/><Relationship Id="rId5" Type="http://schemas.openxmlformats.org/officeDocument/2006/relationships/hyperlink" Target="https://fr.wikipedia.org/wiki/Fleur" TargetMode="External"/><Relationship Id="rId15" Type="http://schemas.openxmlformats.org/officeDocument/2006/relationships/image" Target="../media/image227.jpg"/><Relationship Id="rId10" Type="http://schemas.openxmlformats.org/officeDocument/2006/relationships/image" Target="../media/image222.jpg"/><Relationship Id="rId4" Type="http://schemas.openxmlformats.org/officeDocument/2006/relationships/hyperlink" Target="https://fr.wikipedia.org/wiki/Glossaire_de_botanique#C" TargetMode="External"/><Relationship Id="rId9" Type="http://schemas.openxmlformats.org/officeDocument/2006/relationships/image" Target="../media/image221.jpg"/><Relationship Id="rId14" Type="http://schemas.openxmlformats.org/officeDocument/2006/relationships/image" Target="../media/image226.jpg"/></Relationships>
</file>

<file path=ppt/slides/_rels/slide55.xml.rels><?xml version="1.0" encoding="UTF-8" standalone="yes"?>
<Relationships xmlns="http://schemas.openxmlformats.org/package/2006/relationships"><Relationship Id="rId8" Type="http://schemas.openxmlformats.org/officeDocument/2006/relationships/image" Target="../media/image228.jpg"/><Relationship Id="rId13" Type="http://schemas.openxmlformats.org/officeDocument/2006/relationships/image" Target="../media/image233.jpg"/><Relationship Id="rId3" Type="http://schemas.openxmlformats.org/officeDocument/2006/relationships/hyperlink" Target="https://fr.wikipedia.org/wiki/Ericaceae" TargetMode="External"/><Relationship Id="rId7" Type="http://schemas.openxmlformats.org/officeDocument/2006/relationships/hyperlink" Target="https://fr.wikipedia.org/wiki/Pointe_de_Givet" TargetMode="External"/><Relationship Id="rId12" Type="http://schemas.openxmlformats.org/officeDocument/2006/relationships/image" Target="../media/image232.jpg"/><Relationship Id="rId2" Type="http://schemas.openxmlformats.org/officeDocument/2006/relationships/hyperlink" Target="https://fr.wikipedia.org/wiki/Famille_(biologie)" TargetMode="External"/><Relationship Id="rId1" Type="http://schemas.openxmlformats.org/officeDocument/2006/relationships/slideLayout" Target="../slideLayouts/slideLayout7.xml"/><Relationship Id="rId6" Type="http://schemas.openxmlformats.org/officeDocument/2006/relationships/hyperlink" Target="https://fr.wikipedia.org/wiki/France" TargetMode="External"/><Relationship Id="rId11" Type="http://schemas.openxmlformats.org/officeDocument/2006/relationships/image" Target="../media/image231.jpg"/><Relationship Id="rId5" Type="http://schemas.openxmlformats.org/officeDocument/2006/relationships/hyperlink" Target="https://fr.wikipedia.org/wiki/Airelle" TargetMode="External"/><Relationship Id="rId15" Type="http://schemas.openxmlformats.org/officeDocument/2006/relationships/image" Target="../media/image235.jpg"/><Relationship Id="rId10" Type="http://schemas.openxmlformats.org/officeDocument/2006/relationships/image" Target="../media/image230.jpg"/><Relationship Id="rId4" Type="http://schemas.openxmlformats.org/officeDocument/2006/relationships/hyperlink" Target="https://fr.wikipedia.org/wiki/Myrtille" TargetMode="External"/><Relationship Id="rId9" Type="http://schemas.openxmlformats.org/officeDocument/2006/relationships/image" Target="../media/image229.jpg"/><Relationship Id="rId14" Type="http://schemas.openxmlformats.org/officeDocument/2006/relationships/image" Target="../media/image234.jpg"/></Relationships>
</file>

<file path=ppt/slides/_rels/slide56.xml.rels><?xml version="1.0" encoding="UTF-8" standalone="yes"?>
<Relationships xmlns="http://schemas.openxmlformats.org/package/2006/relationships"><Relationship Id="rId8" Type="http://schemas.openxmlformats.org/officeDocument/2006/relationships/hyperlink" Target="https://fr.wikipedia.org/wiki/Hydromorphe" TargetMode="External"/><Relationship Id="rId13" Type="http://schemas.openxmlformats.org/officeDocument/2006/relationships/image" Target="../media/image238.jpg"/><Relationship Id="rId3" Type="http://schemas.openxmlformats.org/officeDocument/2006/relationships/hyperlink" Target="https://fr.wikipedia.org/wiki/Plante_vivace" TargetMode="External"/><Relationship Id="rId7" Type="http://schemas.openxmlformats.org/officeDocument/2006/relationships/hyperlink" Target="https://fr.wikipedia.org/wiki/Drainage_(environnemental)" TargetMode="External"/><Relationship Id="rId12" Type="http://schemas.openxmlformats.org/officeDocument/2006/relationships/image" Target="../media/image237.jpg"/><Relationship Id="rId2" Type="http://schemas.openxmlformats.org/officeDocument/2006/relationships/hyperlink" Target="https://fr.wikipedia.org/wiki/Polygonaceae" TargetMode="External"/><Relationship Id="rId16" Type="http://schemas.openxmlformats.org/officeDocument/2006/relationships/image" Target="../media/image241.jpg"/><Relationship Id="rId1" Type="http://schemas.openxmlformats.org/officeDocument/2006/relationships/slideLayout" Target="../slideLayouts/slideLayout7.xml"/><Relationship Id="rId6" Type="http://schemas.openxmlformats.org/officeDocument/2006/relationships/hyperlink" Target="https://fr.wikipedia.org/wiki/Luzerne_d'Arabie" TargetMode="External"/><Relationship Id="rId11" Type="http://schemas.openxmlformats.org/officeDocument/2006/relationships/image" Target="../media/image236.jpg"/><Relationship Id="rId5" Type="http://schemas.openxmlformats.org/officeDocument/2006/relationships/hyperlink" Target="https://fr.wikipedia.org/wiki/Plantain_lanc%C3%A9ol%C3%A9" TargetMode="External"/><Relationship Id="rId15" Type="http://schemas.openxmlformats.org/officeDocument/2006/relationships/image" Target="../media/image240.jpg"/><Relationship Id="rId10" Type="http://schemas.openxmlformats.org/officeDocument/2006/relationships/hyperlink" Target="https://fr.wikipedia.org/wiki/Acide_oxalique" TargetMode="External"/><Relationship Id="rId4" Type="http://schemas.openxmlformats.org/officeDocument/2006/relationships/hyperlink" Target="https://fr.wikipedia.org/wiki/Mouron_blanc" TargetMode="External"/><Relationship Id="rId9" Type="http://schemas.openxmlformats.org/officeDocument/2006/relationships/hyperlink" Target="https://fr.wikipedia.org/wiki/Acide_ascorbique" TargetMode="External"/><Relationship Id="rId14" Type="http://schemas.openxmlformats.org/officeDocument/2006/relationships/image" Target="../media/image239.jpg"/></Relationships>
</file>

<file path=ppt/slides/_rels/slide5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hyperlink" Target="https://fr.wikipedia.org/wiki/Petite_oseille" TargetMode="External"/><Relationship Id="rId7" Type="http://schemas.openxmlformats.org/officeDocument/2006/relationships/image" Target="../media/image78.jpg"/><Relationship Id="rId2" Type="http://schemas.openxmlformats.org/officeDocument/2006/relationships/hyperlink" Target="https://fr.wikipedia.org/wiki/Polygonaceae" TargetMode="Externa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10" Type="http://schemas.openxmlformats.org/officeDocument/2006/relationships/hyperlink" Target="https://fr.wikipedia.org/wiki/Rhizome" TargetMode="External"/><Relationship Id="rId4" Type="http://schemas.openxmlformats.org/officeDocument/2006/relationships/image" Target="../media/image75.jpg"/><Relationship Id="rId9" Type="http://schemas.openxmlformats.org/officeDocument/2006/relationships/hyperlink" Target="https://fr.wikipedia.org/wiki/Mauvaise_herb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fr.wikipedia.org/wiki/%C3%89pillet" TargetMode="External"/><Relationship Id="rId13" Type="http://schemas.openxmlformats.org/officeDocument/2006/relationships/image" Target="../media/image246.jpg"/><Relationship Id="rId3" Type="http://schemas.openxmlformats.org/officeDocument/2006/relationships/hyperlink" Target="https://fr.wikipedia.org/wiki/Poaceae" TargetMode="External"/><Relationship Id="rId7" Type="http://schemas.openxmlformats.org/officeDocument/2006/relationships/hyperlink" Target="https://fr.wikipedia.org/wiki/%C3%89pi_(botanique)" TargetMode="External"/><Relationship Id="rId12" Type="http://schemas.openxmlformats.org/officeDocument/2006/relationships/image" Target="../media/image245.jpg"/><Relationship Id="rId17" Type="http://schemas.openxmlformats.org/officeDocument/2006/relationships/image" Target="../media/image250.jpeg"/><Relationship Id="rId2" Type="http://schemas.openxmlformats.org/officeDocument/2006/relationships/hyperlink" Target="https://fr.wikipedia.org/wiki/Famille_(biologie)" TargetMode="External"/><Relationship Id="rId16" Type="http://schemas.openxmlformats.org/officeDocument/2006/relationships/image" Target="../media/image249.jpg"/><Relationship Id="rId1" Type="http://schemas.openxmlformats.org/officeDocument/2006/relationships/slideLayout" Target="../slideLayouts/slideLayout7.xml"/><Relationship Id="rId6" Type="http://schemas.openxmlformats.org/officeDocument/2006/relationships/hyperlink" Target="https://fr.wikipedia.org/wiki/Mauvaise_herbe" TargetMode="External"/><Relationship Id="rId11" Type="http://schemas.openxmlformats.org/officeDocument/2006/relationships/image" Target="../media/image244.jpg"/><Relationship Id="rId5" Type="http://schemas.openxmlformats.org/officeDocument/2006/relationships/hyperlink" Target="https://fr.wikipedia.org/wiki/Plante_annuelle" TargetMode="External"/><Relationship Id="rId15" Type="http://schemas.openxmlformats.org/officeDocument/2006/relationships/image" Target="../media/image248.jpg"/><Relationship Id="rId10" Type="http://schemas.openxmlformats.org/officeDocument/2006/relationships/hyperlink" Target="https://fr.wikipedia.org/wiki/Ubiquiste" TargetMode="External"/><Relationship Id="rId4" Type="http://schemas.openxmlformats.org/officeDocument/2006/relationships/hyperlink" Target="https://fr.wikipedia.org/wiki/Plante_herbac%C3%A9e" TargetMode="External"/><Relationship Id="rId9" Type="http://schemas.openxmlformats.org/officeDocument/2006/relationships/hyperlink" Target="https://fr.wikipedia.org/wiki/Gazon" TargetMode="External"/><Relationship Id="rId14" Type="http://schemas.openxmlformats.org/officeDocument/2006/relationships/image" Target="../media/image247.jp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image" Target="../media/image251.jpg"/><Relationship Id="rId1" Type="http://schemas.openxmlformats.org/officeDocument/2006/relationships/slideLayout" Target="../slideLayouts/slideLayout7.xml"/><Relationship Id="rId4" Type="http://schemas.openxmlformats.org/officeDocument/2006/relationships/image" Target="../media/image253.jpg"/></Relationships>
</file>

<file path=ppt/slides/_rels/slide61.xml.rels><?xml version="1.0" encoding="UTF-8" standalone="yes"?>
<Relationships xmlns="http://schemas.openxmlformats.org/package/2006/relationships"><Relationship Id="rId8" Type="http://schemas.openxmlformats.org/officeDocument/2006/relationships/hyperlink" Target="https://fr.wikipedia.org/wiki/Renou%C3%A9e" TargetMode="External"/><Relationship Id="rId13" Type="http://schemas.openxmlformats.org/officeDocument/2006/relationships/image" Target="../media/image257.jpg"/><Relationship Id="rId3" Type="http://schemas.openxmlformats.org/officeDocument/2006/relationships/hyperlink" Target="https://fr.wikipedia.org/wiki/Polygonac%C3%A9e" TargetMode="External"/><Relationship Id="rId7" Type="http://schemas.openxmlformats.org/officeDocument/2006/relationships/hyperlink" Target="https://fr.wikipedia.org/wiki/Comestible" TargetMode="External"/><Relationship Id="rId12" Type="http://schemas.openxmlformats.org/officeDocument/2006/relationships/image" Target="../media/image256.jpg"/><Relationship Id="rId2" Type="http://schemas.openxmlformats.org/officeDocument/2006/relationships/hyperlink" Target="https://fr.wikipedia.org/wiki/Famille_(biologie)" TargetMode="External"/><Relationship Id="rId16" Type="http://schemas.openxmlformats.org/officeDocument/2006/relationships/image" Target="../media/image260.jpg"/><Relationship Id="rId1" Type="http://schemas.openxmlformats.org/officeDocument/2006/relationships/slideLayout" Target="../slideLayouts/slideLayout7.xml"/><Relationship Id="rId6" Type="http://schemas.openxmlformats.org/officeDocument/2006/relationships/hyperlink" Target="https://fr.wikipedia.org/wiki/%C3%89tage_alpin" TargetMode="External"/><Relationship Id="rId11" Type="http://schemas.openxmlformats.org/officeDocument/2006/relationships/image" Target="../media/image255.jpg"/><Relationship Id="rId5" Type="http://schemas.openxmlformats.org/officeDocument/2006/relationships/hyperlink" Target="https://fr.wikipedia.org/wiki/%C3%89tage_collin%C3%A9en" TargetMode="External"/><Relationship Id="rId15" Type="http://schemas.openxmlformats.org/officeDocument/2006/relationships/image" Target="../media/image259.jpg"/><Relationship Id="rId10" Type="http://schemas.openxmlformats.org/officeDocument/2006/relationships/image" Target="../media/image254.jpg"/><Relationship Id="rId4" Type="http://schemas.openxmlformats.org/officeDocument/2006/relationships/hyperlink" Target="https://fr.wikipedia.org/wiki/Plante_herbac%C3%A9e" TargetMode="External"/><Relationship Id="rId9" Type="http://schemas.openxmlformats.org/officeDocument/2006/relationships/hyperlink" Target="https://fr.wikipedia.org/wiki/Turion" TargetMode="External"/><Relationship Id="rId14" Type="http://schemas.openxmlformats.org/officeDocument/2006/relationships/image" Target="../media/image258.jpg"/></Relationships>
</file>

<file path=ppt/slides/_rels/slide62.xml.rels><?xml version="1.0" encoding="UTF-8" standalone="yes"?>
<Relationships xmlns="http://schemas.openxmlformats.org/package/2006/relationships"><Relationship Id="rId8" Type="http://schemas.openxmlformats.org/officeDocument/2006/relationships/image" Target="../media/image266.jpg"/><Relationship Id="rId13" Type="http://schemas.openxmlformats.org/officeDocument/2006/relationships/image" Target="../media/image271.jpg"/><Relationship Id="rId3" Type="http://schemas.openxmlformats.org/officeDocument/2006/relationships/image" Target="../media/image261.jpg"/><Relationship Id="rId7" Type="http://schemas.openxmlformats.org/officeDocument/2006/relationships/image" Target="../media/image265.jpg"/><Relationship Id="rId12" Type="http://schemas.openxmlformats.org/officeDocument/2006/relationships/image" Target="../media/image270.jpg"/><Relationship Id="rId2" Type="http://schemas.openxmlformats.org/officeDocument/2006/relationships/hyperlink" Target="https://fr.wikipedia.org/wiki/Cyperaceae" TargetMode="External"/><Relationship Id="rId1" Type="http://schemas.openxmlformats.org/officeDocument/2006/relationships/slideLayout" Target="../slideLayouts/slideLayout7.xml"/><Relationship Id="rId6" Type="http://schemas.openxmlformats.org/officeDocument/2006/relationships/image" Target="../media/image264.jpg"/><Relationship Id="rId11" Type="http://schemas.openxmlformats.org/officeDocument/2006/relationships/image" Target="../media/image269.jpg"/><Relationship Id="rId5" Type="http://schemas.openxmlformats.org/officeDocument/2006/relationships/image" Target="../media/image263.jpg"/><Relationship Id="rId10" Type="http://schemas.openxmlformats.org/officeDocument/2006/relationships/image" Target="../media/image268.jpg"/><Relationship Id="rId4" Type="http://schemas.openxmlformats.org/officeDocument/2006/relationships/image" Target="../media/image262.jpg"/><Relationship Id="rId9" Type="http://schemas.openxmlformats.org/officeDocument/2006/relationships/image" Target="../media/image267.jpg"/></Relationships>
</file>

<file path=ppt/slides/_rels/slide63.xml.rels><?xml version="1.0" encoding="UTF-8" standalone="yes"?>
<Relationships xmlns="http://schemas.openxmlformats.org/package/2006/relationships"><Relationship Id="rId8" Type="http://schemas.openxmlformats.org/officeDocument/2006/relationships/hyperlink" Target="https://fr.wikipedia.org/wiki/P%C3%A9tale" TargetMode="External"/><Relationship Id="rId13" Type="http://schemas.openxmlformats.org/officeDocument/2006/relationships/image" Target="../media/image272.jpg"/><Relationship Id="rId18" Type="http://schemas.openxmlformats.org/officeDocument/2006/relationships/image" Target="../media/image277.jpg"/><Relationship Id="rId3" Type="http://schemas.openxmlformats.org/officeDocument/2006/relationships/hyperlink" Target="https://fr.wikipedia.org/wiki/Colchicaceae" TargetMode="External"/><Relationship Id="rId21" Type="http://schemas.openxmlformats.org/officeDocument/2006/relationships/image" Target="../media/image280.jpg"/><Relationship Id="rId7" Type="http://schemas.openxmlformats.org/officeDocument/2006/relationships/hyperlink" Target="https://fr.wikipedia.org/wiki/T%C3%A9pale" TargetMode="External"/><Relationship Id="rId12" Type="http://schemas.openxmlformats.org/officeDocument/2006/relationships/hyperlink" Target="https://fr.wikipedia.org/wiki/Tue-chien" TargetMode="External"/><Relationship Id="rId17" Type="http://schemas.openxmlformats.org/officeDocument/2006/relationships/image" Target="../media/image276.jpg"/><Relationship Id="rId2" Type="http://schemas.openxmlformats.org/officeDocument/2006/relationships/hyperlink" Target="https://fr.wikipedia.org/wiki/Liliaceae" TargetMode="External"/><Relationship Id="rId16" Type="http://schemas.openxmlformats.org/officeDocument/2006/relationships/image" Target="../media/image275.jpg"/><Relationship Id="rId20" Type="http://schemas.openxmlformats.org/officeDocument/2006/relationships/image" Target="../media/image279.jpg"/><Relationship Id="rId1" Type="http://schemas.openxmlformats.org/officeDocument/2006/relationships/slideLayout" Target="../slideLayouts/slideLayout7.xml"/><Relationship Id="rId6" Type="http://schemas.openxmlformats.org/officeDocument/2006/relationships/hyperlink" Target="http://nature.jardin.free.fr/1108/colchicum_autumnale.html" TargetMode="External"/><Relationship Id="rId11" Type="http://schemas.openxmlformats.org/officeDocument/2006/relationships/hyperlink" Target="https://fr.wikipedia.org/wiki/Safran_(%C3%A9pice)" TargetMode="External"/><Relationship Id="rId5" Type="http://schemas.openxmlformats.org/officeDocument/2006/relationships/hyperlink" Target="https://fr.wikipedia.org/wiki/Glossaire_botanique" TargetMode="External"/><Relationship Id="rId15" Type="http://schemas.openxmlformats.org/officeDocument/2006/relationships/image" Target="../media/image274.jpg"/><Relationship Id="rId10" Type="http://schemas.openxmlformats.org/officeDocument/2006/relationships/hyperlink" Target="https://fr.wikipedia.org/wiki/%C3%89tamine" TargetMode="External"/><Relationship Id="rId19" Type="http://schemas.openxmlformats.org/officeDocument/2006/relationships/image" Target="../media/image278.jpg"/><Relationship Id="rId4" Type="http://schemas.openxmlformats.org/officeDocument/2006/relationships/hyperlink" Target="https://fr.wikipedia.org/wiki/Plante_herbac%C3%A9e" TargetMode="External"/><Relationship Id="rId9" Type="http://schemas.openxmlformats.org/officeDocument/2006/relationships/hyperlink" Target="https://fr.wikipedia.org/wiki/S%C3%A9pale" TargetMode="External"/><Relationship Id="rId14" Type="http://schemas.openxmlformats.org/officeDocument/2006/relationships/image" Target="../media/image273.jpg"/><Relationship Id="rId22" Type="http://schemas.openxmlformats.org/officeDocument/2006/relationships/image" Target="../media/image281.jpg"/></Relationships>
</file>

<file path=ppt/slides/_rels/slide64.xml.rels><?xml version="1.0" encoding="UTF-8" standalone="yes"?>
<Relationships xmlns="http://schemas.openxmlformats.org/package/2006/relationships"><Relationship Id="rId8" Type="http://schemas.openxmlformats.org/officeDocument/2006/relationships/hyperlink" Target="https://fr.wikipedia.org/wiki/Alcalo%C3%AFde_pyrrolizidinique" TargetMode="External"/><Relationship Id="rId13" Type="http://schemas.openxmlformats.org/officeDocument/2006/relationships/image" Target="../media/image285.jpg"/><Relationship Id="rId18" Type="http://schemas.openxmlformats.org/officeDocument/2006/relationships/image" Target="../media/image290.jpg"/><Relationship Id="rId3" Type="http://schemas.openxmlformats.org/officeDocument/2006/relationships/hyperlink" Target="https://fr.wikipedia.org/wiki/Plante_vivace" TargetMode="External"/><Relationship Id="rId7" Type="http://schemas.openxmlformats.org/officeDocument/2006/relationships/hyperlink" Target="https://fr.wikipedia.org/wiki/Digitale" TargetMode="External"/><Relationship Id="rId12" Type="http://schemas.openxmlformats.org/officeDocument/2006/relationships/image" Target="../media/image284.jpg"/><Relationship Id="rId17" Type="http://schemas.openxmlformats.org/officeDocument/2006/relationships/image" Target="../media/image289.jpg"/><Relationship Id="rId2" Type="http://schemas.openxmlformats.org/officeDocument/2006/relationships/hyperlink" Target="https://fr.wikipedia.org/wiki/Boraginaceae" TargetMode="External"/><Relationship Id="rId16" Type="http://schemas.openxmlformats.org/officeDocument/2006/relationships/image" Target="../media/image288.jpg"/><Relationship Id="rId1" Type="http://schemas.openxmlformats.org/officeDocument/2006/relationships/slideLayout" Target="../slideLayouts/slideLayout7.xml"/><Relationship Id="rId6" Type="http://schemas.openxmlformats.org/officeDocument/2006/relationships/hyperlink" Target="https://fr.wikipedia.org/wiki/Cyme" TargetMode="External"/><Relationship Id="rId11" Type="http://schemas.openxmlformats.org/officeDocument/2006/relationships/image" Target="../media/image283.jpg"/><Relationship Id="rId5" Type="http://schemas.openxmlformats.org/officeDocument/2006/relationships/hyperlink" Target="https://fr.wikipedia.org/wiki/Fleur" TargetMode="External"/><Relationship Id="rId15" Type="http://schemas.openxmlformats.org/officeDocument/2006/relationships/image" Target="../media/image287.jpg"/><Relationship Id="rId10" Type="http://schemas.openxmlformats.org/officeDocument/2006/relationships/image" Target="../media/image282.jpg"/><Relationship Id="rId4" Type="http://schemas.openxmlformats.org/officeDocument/2006/relationships/hyperlink" Target="https://fr.wikipedia.org/wiki/Feuille" TargetMode="External"/><Relationship Id="rId9" Type="http://schemas.openxmlformats.org/officeDocument/2006/relationships/hyperlink" Target="https://fr.wikipedia.org/wiki/Foie" TargetMode="External"/><Relationship Id="rId14" Type="http://schemas.openxmlformats.org/officeDocument/2006/relationships/image" Target="../media/image286.jpg"/></Relationships>
</file>

<file path=ppt/slides/_rels/slide65.xml.rels><?xml version="1.0" encoding="UTF-8" standalone="yes"?>
<Relationships xmlns="http://schemas.openxmlformats.org/package/2006/relationships"><Relationship Id="rId8" Type="http://schemas.openxmlformats.org/officeDocument/2006/relationships/image" Target="../media/image294.jpg"/><Relationship Id="rId3" Type="http://schemas.openxmlformats.org/officeDocument/2006/relationships/hyperlink" Target="https://fr.wikipedia.org/wiki/Lamiaceae" TargetMode="External"/><Relationship Id="rId7" Type="http://schemas.openxmlformats.org/officeDocument/2006/relationships/image" Target="../media/image293.jpg"/><Relationship Id="rId2" Type="http://schemas.openxmlformats.org/officeDocument/2006/relationships/hyperlink" Target="https://fr.wikipedia.org/wiki/Plante_herbac%C3%A9e" TargetMode="External"/><Relationship Id="rId1" Type="http://schemas.openxmlformats.org/officeDocument/2006/relationships/slideLayout" Target="../slideLayouts/slideLayout7.xml"/><Relationship Id="rId6" Type="http://schemas.openxmlformats.org/officeDocument/2006/relationships/image" Target="../media/image292.JPG"/><Relationship Id="rId5" Type="http://schemas.openxmlformats.org/officeDocument/2006/relationships/image" Target="../media/image291.jpg"/><Relationship Id="rId4" Type="http://schemas.openxmlformats.org/officeDocument/2006/relationships/hyperlink" Target="https://fr.wikipedia.org/wiki/Rhizom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95.emf"/><Relationship Id="rId2" Type="http://schemas.openxmlformats.org/officeDocument/2006/relationships/hyperlink" Target="http://www.jardindupicvert.com/4daction/w_partner/menthe_feuilles_rondes_mentha_rotundifolia.10918" TargetMode="External"/><Relationship Id="rId1" Type="http://schemas.openxmlformats.org/officeDocument/2006/relationships/slideLayout" Target="../slideLayouts/slideLayout7.xml"/><Relationship Id="rId6" Type="http://schemas.openxmlformats.org/officeDocument/2006/relationships/image" Target="../media/image298.jpg"/><Relationship Id="rId5" Type="http://schemas.openxmlformats.org/officeDocument/2006/relationships/image" Target="../media/image297.jpg"/><Relationship Id="rId4" Type="http://schemas.openxmlformats.org/officeDocument/2006/relationships/image" Target="../media/image296.emf"/></Relationships>
</file>

<file path=ppt/slides/_rels/slide67.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image" Target="../media/image299.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hyperlink" Target="https://fr.wikipedia.org/wiki/Plante_m%C3%A9dicinale" TargetMode="External"/><Relationship Id="rId13" Type="http://schemas.openxmlformats.org/officeDocument/2006/relationships/image" Target="../media/image303.jpg"/><Relationship Id="rId18" Type="http://schemas.openxmlformats.org/officeDocument/2006/relationships/image" Target="../media/image308.jpg"/><Relationship Id="rId3" Type="http://schemas.openxmlformats.org/officeDocument/2006/relationships/hyperlink" Target="https://fr.wikipedia.org/wiki/Famille_(biologie)" TargetMode="External"/><Relationship Id="rId7" Type="http://schemas.openxmlformats.org/officeDocument/2006/relationships/hyperlink" Target="https://fr.wikipedia.org/wiki/Tanins" TargetMode="External"/><Relationship Id="rId12" Type="http://schemas.openxmlformats.org/officeDocument/2006/relationships/image" Target="../media/image302.jpg"/><Relationship Id="rId17" Type="http://schemas.openxmlformats.org/officeDocument/2006/relationships/image" Target="../media/image307.jpg"/><Relationship Id="rId2" Type="http://schemas.openxmlformats.org/officeDocument/2006/relationships/hyperlink" Target="https://fr.wikipedia.org/wiki/Persicaire" TargetMode="External"/><Relationship Id="rId16" Type="http://schemas.openxmlformats.org/officeDocument/2006/relationships/image" Target="../media/image306.jpg"/><Relationship Id="rId1" Type="http://schemas.openxmlformats.org/officeDocument/2006/relationships/slideLayout" Target="../slideLayouts/slideLayout7.xml"/><Relationship Id="rId6" Type="http://schemas.openxmlformats.org/officeDocument/2006/relationships/hyperlink" Target="https://fr.wikipedia.org/wiki/Adventice" TargetMode="External"/><Relationship Id="rId11" Type="http://schemas.openxmlformats.org/officeDocument/2006/relationships/image" Target="../media/image301.jpg"/><Relationship Id="rId5" Type="http://schemas.openxmlformats.org/officeDocument/2006/relationships/hyperlink" Target="https://fr.wikipedia.org/wiki/Plante_herbac%C3%A9e" TargetMode="External"/><Relationship Id="rId15" Type="http://schemas.openxmlformats.org/officeDocument/2006/relationships/image" Target="../media/image305.jpg"/><Relationship Id="rId10" Type="http://schemas.openxmlformats.org/officeDocument/2006/relationships/hyperlink" Target="https://fr.wikipedia.org/wiki/Vuln%C3%A9raire" TargetMode="External"/><Relationship Id="rId19" Type="http://schemas.openxmlformats.org/officeDocument/2006/relationships/image" Target="../media/image309.jpg"/><Relationship Id="rId4" Type="http://schemas.openxmlformats.org/officeDocument/2006/relationships/hyperlink" Target="https://fr.wikipedia.org/wiki/Polygonac%C3%A9e" TargetMode="External"/><Relationship Id="rId9" Type="http://schemas.openxmlformats.org/officeDocument/2006/relationships/hyperlink" Target="https://fr.wikipedia.org/wiki/Astringente" TargetMode="External"/><Relationship Id="rId14" Type="http://schemas.openxmlformats.org/officeDocument/2006/relationships/image" Target="../media/image304.jpg"/></Relationships>
</file>

<file path=ppt/slides/_rels/slide69.xml.rels><?xml version="1.0" encoding="UTF-8" standalone="yes"?>
<Relationships xmlns="http://schemas.openxmlformats.org/package/2006/relationships"><Relationship Id="rId8" Type="http://schemas.openxmlformats.org/officeDocument/2006/relationships/image" Target="../media/image314.jpg"/><Relationship Id="rId3" Type="http://schemas.openxmlformats.org/officeDocument/2006/relationships/hyperlink" Target="https://fr.wikipedia.org/wiki/Rhizome" TargetMode="External"/><Relationship Id="rId7" Type="http://schemas.openxmlformats.org/officeDocument/2006/relationships/image" Target="../media/image313.jpg"/><Relationship Id="rId2" Type="http://schemas.openxmlformats.org/officeDocument/2006/relationships/hyperlink" Target="https://fr.wikipedia.org/wiki/Asteraceae" TargetMode="External"/><Relationship Id="rId1" Type="http://schemas.openxmlformats.org/officeDocument/2006/relationships/slideLayout" Target="../slideLayouts/slideLayout7.xml"/><Relationship Id="rId6" Type="http://schemas.openxmlformats.org/officeDocument/2006/relationships/image" Target="../media/image312.jpg"/><Relationship Id="rId5" Type="http://schemas.openxmlformats.org/officeDocument/2006/relationships/image" Target="../media/image311.jpg"/><Relationship Id="rId10" Type="http://schemas.openxmlformats.org/officeDocument/2006/relationships/image" Target="../media/image316.jpg"/><Relationship Id="rId4" Type="http://schemas.openxmlformats.org/officeDocument/2006/relationships/image" Target="../media/image310.jpg"/><Relationship Id="rId9" Type="http://schemas.openxmlformats.org/officeDocument/2006/relationships/image" Target="../media/image315.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18.jpg"/><Relationship Id="rId7" Type="http://schemas.openxmlformats.org/officeDocument/2006/relationships/image" Target="../media/image322.jpg"/><Relationship Id="rId2" Type="http://schemas.openxmlformats.org/officeDocument/2006/relationships/image" Target="../media/image317.jpg"/><Relationship Id="rId1" Type="http://schemas.openxmlformats.org/officeDocument/2006/relationships/slideLayout" Target="../slideLayouts/slideLayout7.xml"/><Relationship Id="rId6" Type="http://schemas.openxmlformats.org/officeDocument/2006/relationships/image" Target="../media/image321.jpg"/><Relationship Id="rId5" Type="http://schemas.openxmlformats.org/officeDocument/2006/relationships/image" Target="../media/image320.jpg"/><Relationship Id="rId4" Type="http://schemas.openxmlformats.org/officeDocument/2006/relationships/image" Target="../media/image319.jpg"/></Relationships>
</file>

<file path=ppt/slides/_rels/slide71.xml.rels><?xml version="1.0" encoding="UTF-8" standalone="yes"?>
<Relationships xmlns="http://schemas.openxmlformats.org/package/2006/relationships"><Relationship Id="rId3" Type="http://schemas.openxmlformats.org/officeDocument/2006/relationships/image" Target="../media/image324.jpg"/><Relationship Id="rId2" Type="http://schemas.openxmlformats.org/officeDocument/2006/relationships/image" Target="../media/image323.jpg"/><Relationship Id="rId1" Type="http://schemas.openxmlformats.org/officeDocument/2006/relationships/slideLayout" Target="../slideLayouts/slideLayout7.xml"/><Relationship Id="rId6" Type="http://schemas.openxmlformats.org/officeDocument/2006/relationships/image" Target="../media/image327.jpg"/><Relationship Id="rId5" Type="http://schemas.openxmlformats.org/officeDocument/2006/relationships/image" Target="../media/image326.jpg"/><Relationship Id="rId4" Type="http://schemas.openxmlformats.org/officeDocument/2006/relationships/image" Target="../media/image325.jpg"/></Relationships>
</file>

<file path=ppt/slides/_rels/slide72.xml.rels><?xml version="1.0" encoding="UTF-8" standalone="yes"?>
<Relationships xmlns="http://schemas.openxmlformats.org/package/2006/relationships"><Relationship Id="rId2" Type="http://schemas.openxmlformats.org/officeDocument/2006/relationships/image" Target="../media/image32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331.jpg"/><Relationship Id="rId3" Type="http://schemas.openxmlformats.org/officeDocument/2006/relationships/hyperlink" Target="https://fr.wikipedia.org/wiki/Plante_vivace" TargetMode="External"/><Relationship Id="rId7" Type="http://schemas.openxmlformats.org/officeDocument/2006/relationships/image" Target="../media/image330.jpg"/><Relationship Id="rId2" Type="http://schemas.openxmlformats.org/officeDocument/2006/relationships/hyperlink" Target="https://fr.wikipedia.org/wiki/Rosaceae" TargetMode="External"/><Relationship Id="rId1" Type="http://schemas.openxmlformats.org/officeDocument/2006/relationships/slideLayout" Target="../slideLayouts/slideLayout7.xml"/><Relationship Id="rId6" Type="http://schemas.openxmlformats.org/officeDocument/2006/relationships/image" Target="../media/image329.jpg"/><Relationship Id="rId11" Type="http://schemas.openxmlformats.org/officeDocument/2006/relationships/image" Target="../media/image334.jpg"/><Relationship Id="rId5" Type="http://schemas.openxmlformats.org/officeDocument/2006/relationships/hyperlink" Target="https://fr.wikipedia.org/wiki/Potentille_ans%C3%A9rine#cite_note-1" TargetMode="External"/><Relationship Id="rId10" Type="http://schemas.openxmlformats.org/officeDocument/2006/relationships/image" Target="../media/image333.jpg"/><Relationship Id="rId4" Type="http://schemas.openxmlformats.org/officeDocument/2006/relationships/hyperlink" Target="https://fr.wikipedia.org/wiki/Stolon_(organe)" TargetMode="External"/><Relationship Id="rId9" Type="http://schemas.openxmlformats.org/officeDocument/2006/relationships/image" Target="../media/image332.jpg"/></Relationships>
</file>

<file path=ppt/slides/_rels/slide74.xml.rels><?xml version="1.0" encoding="UTF-8" standalone="yes"?>
<Relationships xmlns="http://schemas.openxmlformats.org/package/2006/relationships"><Relationship Id="rId8" Type="http://schemas.openxmlformats.org/officeDocument/2006/relationships/hyperlink" Target="https://fr.wikipedia.org/wiki/Plante_m%C3%A9dicinale" TargetMode="External"/><Relationship Id="rId13" Type="http://schemas.openxmlformats.org/officeDocument/2006/relationships/image" Target="../media/image303.jpg"/><Relationship Id="rId18" Type="http://schemas.openxmlformats.org/officeDocument/2006/relationships/image" Target="../media/image308.jpg"/><Relationship Id="rId3" Type="http://schemas.openxmlformats.org/officeDocument/2006/relationships/hyperlink" Target="https://fr.wikipedia.org/wiki/Famille_(biologie)" TargetMode="External"/><Relationship Id="rId7" Type="http://schemas.openxmlformats.org/officeDocument/2006/relationships/hyperlink" Target="https://fr.wikipedia.org/wiki/Tanins" TargetMode="External"/><Relationship Id="rId12" Type="http://schemas.openxmlformats.org/officeDocument/2006/relationships/image" Target="../media/image302.jpg"/><Relationship Id="rId17" Type="http://schemas.openxmlformats.org/officeDocument/2006/relationships/image" Target="../media/image307.jpg"/><Relationship Id="rId2" Type="http://schemas.openxmlformats.org/officeDocument/2006/relationships/hyperlink" Target="https://fr.wikipedia.org/wiki/Persicaire" TargetMode="External"/><Relationship Id="rId16" Type="http://schemas.openxmlformats.org/officeDocument/2006/relationships/image" Target="../media/image306.jpg"/><Relationship Id="rId1" Type="http://schemas.openxmlformats.org/officeDocument/2006/relationships/slideLayout" Target="../slideLayouts/slideLayout7.xml"/><Relationship Id="rId6" Type="http://schemas.openxmlformats.org/officeDocument/2006/relationships/hyperlink" Target="https://fr.wikipedia.org/wiki/Adventice" TargetMode="External"/><Relationship Id="rId11" Type="http://schemas.openxmlformats.org/officeDocument/2006/relationships/image" Target="../media/image301.jpg"/><Relationship Id="rId5" Type="http://schemas.openxmlformats.org/officeDocument/2006/relationships/hyperlink" Target="https://fr.wikipedia.org/wiki/Plante_herbac%C3%A9e" TargetMode="External"/><Relationship Id="rId15" Type="http://schemas.openxmlformats.org/officeDocument/2006/relationships/image" Target="../media/image305.jpg"/><Relationship Id="rId10" Type="http://schemas.openxmlformats.org/officeDocument/2006/relationships/hyperlink" Target="https://fr.wikipedia.org/wiki/Vuln%C3%A9raire" TargetMode="External"/><Relationship Id="rId19" Type="http://schemas.openxmlformats.org/officeDocument/2006/relationships/image" Target="../media/image309.jpg"/><Relationship Id="rId4" Type="http://schemas.openxmlformats.org/officeDocument/2006/relationships/hyperlink" Target="https://fr.wikipedia.org/wiki/Polygonac%C3%A9e" TargetMode="External"/><Relationship Id="rId9" Type="http://schemas.openxmlformats.org/officeDocument/2006/relationships/hyperlink" Target="https://fr.wikipedia.org/wiki/Astringente" TargetMode="External"/><Relationship Id="rId14" Type="http://schemas.openxmlformats.org/officeDocument/2006/relationships/image" Target="../media/image304.jpg"/></Relationships>
</file>

<file path=ppt/slides/_rels/slide75.xml.rels><?xml version="1.0" encoding="UTF-8" standalone="yes"?>
<Relationships xmlns="http://schemas.openxmlformats.org/package/2006/relationships"><Relationship Id="rId3" Type="http://schemas.openxmlformats.org/officeDocument/2006/relationships/image" Target="../media/image336.jpg"/><Relationship Id="rId2" Type="http://schemas.openxmlformats.org/officeDocument/2006/relationships/image" Target="../media/image335.jpg"/><Relationship Id="rId1" Type="http://schemas.openxmlformats.org/officeDocument/2006/relationships/slideLayout" Target="../slideLayouts/slideLayout7.xml"/><Relationship Id="rId4" Type="http://schemas.openxmlformats.org/officeDocument/2006/relationships/image" Target="../media/image337.jpg"/></Relationships>
</file>

<file path=ppt/slides/_rels/slide76.xml.rels><?xml version="1.0" encoding="UTF-8" standalone="yes"?>
<Relationships xmlns="http://schemas.openxmlformats.org/package/2006/relationships"><Relationship Id="rId8" Type="http://schemas.openxmlformats.org/officeDocument/2006/relationships/hyperlink" Target="https://fr.wikipedia.org/wiki/Vuln%C3%A9raire" TargetMode="External"/><Relationship Id="rId13" Type="http://schemas.openxmlformats.org/officeDocument/2006/relationships/image" Target="../media/image342.jpg"/><Relationship Id="rId3" Type="http://schemas.openxmlformats.org/officeDocument/2006/relationships/hyperlink" Target="https://fr.wikipedia.org/wiki/Glossaire_botanique#R" TargetMode="External"/><Relationship Id="rId7" Type="http://schemas.openxmlformats.org/officeDocument/2006/relationships/hyperlink" Target="https://fr.wikipedia.org/wiki/Anthyllis_vulneraria" TargetMode="External"/><Relationship Id="rId12" Type="http://schemas.openxmlformats.org/officeDocument/2006/relationships/image" Target="../media/image341.jpg"/><Relationship Id="rId2" Type="http://schemas.openxmlformats.org/officeDocument/2006/relationships/hyperlink" Target="https://fr.wikipedia.org/wiki/Fabac%C3%A9es" TargetMode="External"/><Relationship Id="rId1" Type="http://schemas.openxmlformats.org/officeDocument/2006/relationships/slideLayout" Target="../slideLayouts/slideLayout7.xml"/><Relationship Id="rId6" Type="http://schemas.openxmlformats.org/officeDocument/2006/relationships/hyperlink" Target="https://fr.wikipedia.org/wiki/Sous-esp%C3%A8ce" TargetMode="External"/><Relationship Id="rId11" Type="http://schemas.openxmlformats.org/officeDocument/2006/relationships/image" Target="../media/image340.jpg"/><Relationship Id="rId5" Type="http://schemas.openxmlformats.org/officeDocument/2006/relationships/hyperlink" Target="https://fr.wikipedia.org/wiki/Calice_(botanique)" TargetMode="External"/><Relationship Id="rId10" Type="http://schemas.openxmlformats.org/officeDocument/2006/relationships/image" Target="../media/image339.jpg"/><Relationship Id="rId4" Type="http://schemas.openxmlformats.org/officeDocument/2006/relationships/hyperlink" Target="https://fr.wikipedia.org/wiki/Capitule_(botanique)" TargetMode="External"/><Relationship Id="rId9" Type="http://schemas.openxmlformats.org/officeDocument/2006/relationships/image" Target="../media/image338.jpg"/><Relationship Id="rId14" Type="http://schemas.openxmlformats.org/officeDocument/2006/relationships/image" Target="../media/image343.jpg"/></Relationships>
</file>

<file path=ppt/slides/_rels/slide77.xml.rels><?xml version="1.0" encoding="UTF-8" standalone="yes"?>
<Relationships xmlns="http://schemas.openxmlformats.org/package/2006/relationships"><Relationship Id="rId8" Type="http://schemas.openxmlformats.org/officeDocument/2006/relationships/image" Target="../media/image344.jpg"/><Relationship Id="rId13" Type="http://schemas.openxmlformats.org/officeDocument/2006/relationships/image" Target="../media/image349.jpg"/><Relationship Id="rId3" Type="http://schemas.openxmlformats.org/officeDocument/2006/relationships/hyperlink" Target="https://fr.wikipedia.org/wiki/Inflorescence" TargetMode="External"/><Relationship Id="rId7" Type="http://schemas.openxmlformats.org/officeDocument/2006/relationships/hyperlink" Target="https://jardinage.ooreka.fr/plante/voir/8/campanule" TargetMode="External"/><Relationship Id="rId12" Type="http://schemas.openxmlformats.org/officeDocument/2006/relationships/image" Target="../media/image348.jpg"/><Relationship Id="rId2" Type="http://schemas.openxmlformats.org/officeDocument/2006/relationships/hyperlink" Target="https://fr.wikipedia.org/wiki/Campanulaceae" TargetMode="External"/><Relationship Id="rId1" Type="http://schemas.openxmlformats.org/officeDocument/2006/relationships/slideLayout" Target="../slideLayouts/slideLayout7.xml"/><Relationship Id="rId6" Type="http://schemas.openxmlformats.org/officeDocument/2006/relationships/hyperlink" Target="https://en.wikipedia.org/wiki/Campanula_portenschlagiana" TargetMode="External"/><Relationship Id="rId11" Type="http://schemas.openxmlformats.org/officeDocument/2006/relationships/image" Target="../media/image347.jpg"/><Relationship Id="rId5" Type="http://schemas.openxmlformats.org/officeDocument/2006/relationships/hyperlink" Target="https://fr.wikipedia.org/wiki/Racine_(botanique)" TargetMode="External"/><Relationship Id="rId15" Type="http://schemas.openxmlformats.org/officeDocument/2006/relationships/image" Target="../media/image351.jpg"/><Relationship Id="rId10" Type="http://schemas.openxmlformats.org/officeDocument/2006/relationships/image" Target="../media/image346.jpg"/><Relationship Id="rId4" Type="http://schemas.openxmlformats.org/officeDocument/2006/relationships/hyperlink" Target="https://fr.wikipedia.org/wiki/L%C3%A9gume" TargetMode="External"/><Relationship Id="rId9" Type="http://schemas.openxmlformats.org/officeDocument/2006/relationships/image" Target="../media/image345.jpg"/><Relationship Id="rId14" Type="http://schemas.openxmlformats.org/officeDocument/2006/relationships/image" Target="../media/image350.jpg"/></Relationships>
</file>

<file path=ppt/slides/_rels/slide78.xml.rels><?xml version="1.0" encoding="UTF-8" standalone="yes"?>
<Relationships xmlns="http://schemas.openxmlformats.org/package/2006/relationships"><Relationship Id="rId8" Type="http://schemas.openxmlformats.org/officeDocument/2006/relationships/hyperlink" Target="https://fr.wikipedia.org/wiki/Ombelle" TargetMode="External"/><Relationship Id="rId13" Type="http://schemas.openxmlformats.org/officeDocument/2006/relationships/hyperlink" Target="http://www.luontoportti.com/suomi/fr/kukkakasvit/carotte-sauvage" TargetMode="External"/><Relationship Id="rId18" Type="http://schemas.openxmlformats.org/officeDocument/2006/relationships/image" Target="../media/image355.jpg"/><Relationship Id="rId3" Type="http://schemas.openxmlformats.org/officeDocument/2006/relationships/hyperlink" Target="https://fr.wikipedia.org/wiki/Apiaceae" TargetMode="External"/><Relationship Id="rId21" Type="http://schemas.openxmlformats.org/officeDocument/2006/relationships/image" Target="../media/image358.jpg"/><Relationship Id="rId7" Type="http://schemas.openxmlformats.org/officeDocument/2006/relationships/hyperlink" Target="https://fr.wikipedia.org/wiki/Fleur" TargetMode="External"/><Relationship Id="rId12" Type="http://schemas.openxmlformats.org/officeDocument/2006/relationships/hyperlink" Target="https://fr.wikipedia.org/wiki/Daucus_carota_subsp._sativus" TargetMode="External"/><Relationship Id="rId17" Type="http://schemas.openxmlformats.org/officeDocument/2006/relationships/image" Target="../media/image354.jpg"/><Relationship Id="rId2" Type="http://schemas.openxmlformats.org/officeDocument/2006/relationships/hyperlink" Target="https://fr.wikipedia.org/wiki/Famille_(biologie)" TargetMode="External"/><Relationship Id="rId16" Type="http://schemas.openxmlformats.org/officeDocument/2006/relationships/image" Target="../media/image353.jpg"/><Relationship Id="rId20" Type="http://schemas.openxmlformats.org/officeDocument/2006/relationships/image" Target="../media/image357.jpg"/><Relationship Id="rId1" Type="http://schemas.openxmlformats.org/officeDocument/2006/relationships/slideLayout" Target="../slideLayouts/slideLayout7.xml"/><Relationship Id="rId6" Type="http://schemas.openxmlformats.org/officeDocument/2006/relationships/hyperlink" Target="https://fr.wikipedia.org/wiki/Feuille" TargetMode="External"/><Relationship Id="rId11" Type="http://schemas.openxmlformats.org/officeDocument/2006/relationships/hyperlink" Target="https://fr.wikipedia.org/wiki/Carotte" TargetMode="External"/><Relationship Id="rId5" Type="http://schemas.openxmlformats.org/officeDocument/2006/relationships/hyperlink" Target="https://fr.wikipedia.org/wiki/Plante_bisannuelle" TargetMode="External"/><Relationship Id="rId15" Type="http://schemas.openxmlformats.org/officeDocument/2006/relationships/image" Target="../media/image352.jpg"/><Relationship Id="rId10" Type="http://schemas.openxmlformats.org/officeDocument/2006/relationships/hyperlink" Target="https://fr.wikipedia.org/wiki/Grande_cigu%C3%AB" TargetMode="External"/><Relationship Id="rId19" Type="http://schemas.openxmlformats.org/officeDocument/2006/relationships/image" Target="../media/image356.jpg"/><Relationship Id="rId4" Type="http://schemas.openxmlformats.org/officeDocument/2006/relationships/hyperlink" Target="https://fr.wikipedia.org/wiki/Plante_herbac%C3%A9e" TargetMode="External"/><Relationship Id="rId9" Type="http://schemas.openxmlformats.org/officeDocument/2006/relationships/hyperlink" Target="https://fr.wikipedia.org/wiki/Adventice" TargetMode="External"/><Relationship Id="rId14" Type="http://schemas.openxmlformats.org/officeDocument/2006/relationships/hyperlink" Target="http://www.supertoinette.com/fiche-cuisine/530/carotte-sauvage.html" TargetMode="External"/><Relationship Id="rId22" Type="http://schemas.openxmlformats.org/officeDocument/2006/relationships/image" Target="../media/image359.jpg"/></Relationships>
</file>

<file path=ppt/slides/_rels/slide79.xml.rels><?xml version="1.0" encoding="UTF-8" standalone="yes"?>
<Relationships xmlns="http://schemas.openxmlformats.org/package/2006/relationships"><Relationship Id="rId8" Type="http://schemas.openxmlformats.org/officeDocument/2006/relationships/image" Target="../media/image361.jpg"/><Relationship Id="rId13" Type="http://schemas.openxmlformats.org/officeDocument/2006/relationships/image" Target="../media/image366.jpg"/><Relationship Id="rId3" Type="http://schemas.openxmlformats.org/officeDocument/2006/relationships/hyperlink" Target="http://yoann.hue.free.fr/centaureejacee.html" TargetMode="External"/><Relationship Id="rId7" Type="http://schemas.openxmlformats.org/officeDocument/2006/relationships/image" Target="../media/image360.jpg"/><Relationship Id="rId12" Type="http://schemas.openxmlformats.org/officeDocument/2006/relationships/image" Target="../media/image365.jpg"/><Relationship Id="rId2" Type="http://schemas.openxmlformats.org/officeDocument/2006/relationships/hyperlink" Target="https://fr.wikipedia.org/wiki/Asteraceae" TargetMode="External"/><Relationship Id="rId1" Type="http://schemas.openxmlformats.org/officeDocument/2006/relationships/slideLayout" Target="../slideLayouts/slideLayout7.xml"/><Relationship Id="rId6" Type="http://schemas.openxmlformats.org/officeDocument/2006/relationships/hyperlink" Target="http://www.plantes.ca/fleurs/famille/centaurea-jacea.html" TargetMode="External"/><Relationship Id="rId11" Type="http://schemas.openxmlformats.org/officeDocument/2006/relationships/image" Target="../media/image364.jpg"/><Relationship Id="rId5" Type="http://schemas.openxmlformats.org/officeDocument/2006/relationships/hyperlink" Target="http://www.tela-botanica.org/bdtfx-nn-15214" TargetMode="External"/><Relationship Id="rId10" Type="http://schemas.openxmlformats.org/officeDocument/2006/relationships/image" Target="../media/image363.jpg"/><Relationship Id="rId4" Type="http://schemas.openxmlformats.org/officeDocument/2006/relationships/hyperlink" Target="https://jardinage.ooreka.fr/plante/voir/290/centauree" TargetMode="External"/><Relationship Id="rId9" Type="http://schemas.openxmlformats.org/officeDocument/2006/relationships/image" Target="../media/image362.jpg"/><Relationship Id="rId14" Type="http://schemas.openxmlformats.org/officeDocument/2006/relationships/image" Target="../media/image36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s://fr.wikipedia.org/wiki/G%C3%A9ranium_de_l'Himalaya" TargetMode="External"/><Relationship Id="rId13" Type="http://schemas.openxmlformats.org/officeDocument/2006/relationships/image" Target="../media/image370.jpg"/><Relationship Id="rId3" Type="http://schemas.openxmlformats.org/officeDocument/2006/relationships/hyperlink" Target="https://fr.wikipedia.org/wiki/Plante_vivace" TargetMode="External"/><Relationship Id="rId7" Type="http://schemas.openxmlformats.org/officeDocument/2006/relationships/hyperlink" Target="https://fr.wikipedia.org/wiki/%C3%89tamine" TargetMode="External"/><Relationship Id="rId12" Type="http://schemas.openxmlformats.org/officeDocument/2006/relationships/image" Target="../media/image369.jpg"/><Relationship Id="rId2" Type="http://schemas.openxmlformats.org/officeDocument/2006/relationships/hyperlink" Target="https://fr.wikipedia.org/wiki/G%C3%A9raniac%C3%A9es" TargetMode="External"/><Relationship Id="rId16" Type="http://schemas.openxmlformats.org/officeDocument/2006/relationships/image" Target="../media/image373.jpg"/><Relationship Id="rId1" Type="http://schemas.openxmlformats.org/officeDocument/2006/relationships/slideLayout" Target="../slideLayouts/slideLayout7.xml"/><Relationship Id="rId6" Type="http://schemas.openxmlformats.org/officeDocument/2006/relationships/hyperlink" Target="https://fr.wikipedia.org/wiki/Forme_foliaire" TargetMode="External"/><Relationship Id="rId11" Type="http://schemas.openxmlformats.org/officeDocument/2006/relationships/image" Target="../media/image368.jpg"/><Relationship Id="rId5" Type="http://schemas.openxmlformats.org/officeDocument/2006/relationships/hyperlink" Target="https://fr.wikipedia.org/wiki/P%C3%A9tale" TargetMode="External"/><Relationship Id="rId15" Type="http://schemas.openxmlformats.org/officeDocument/2006/relationships/image" Target="../media/image372.jpg"/><Relationship Id="rId10" Type="http://schemas.openxmlformats.org/officeDocument/2006/relationships/hyperlink" Target="http://www.lepage-vivaces.com/doc/pdf_plante/1347_GERAPRMR.pdf" TargetMode="External"/><Relationship Id="rId4" Type="http://schemas.openxmlformats.org/officeDocument/2006/relationships/hyperlink" Target="https://fr.wikipedia.org/wiki/S%C3%A9pale" TargetMode="External"/><Relationship Id="rId9" Type="http://schemas.openxmlformats.org/officeDocument/2006/relationships/hyperlink" Target="http://www.jardindupicvert.com/4daction/w_partner/geranium_pratense_plenum_violaceum.6847" TargetMode="External"/><Relationship Id="rId14" Type="http://schemas.openxmlformats.org/officeDocument/2006/relationships/image" Target="../media/image371.jpg"/></Relationships>
</file>

<file path=ppt/slides/_rels/slide81.xml.rels><?xml version="1.0" encoding="UTF-8" standalone="yes"?>
<Relationships xmlns="http://schemas.openxmlformats.org/package/2006/relationships"><Relationship Id="rId8" Type="http://schemas.openxmlformats.org/officeDocument/2006/relationships/image" Target="../media/image376.jpg"/><Relationship Id="rId13" Type="http://schemas.openxmlformats.org/officeDocument/2006/relationships/image" Target="../media/image380.jpg"/><Relationship Id="rId3" Type="http://schemas.openxmlformats.org/officeDocument/2006/relationships/hyperlink" Target="https://fr.wikipedia.org/wiki/Cistac%C3%A9es" TargetMode="External"/><Relationship Id="rId7" Type="http://schemas.openxmlformats.org/officeDocument/2006/relationships/image" Target="../media/image375.jpg"/><Relationship Id="rId12" Type="http://schemas.openxmlformats.org/officeDocument/2006/relationships/image" Target="../media/image379.jpg"/><Relationship Id="rId2" Type="http://schemas.openxmlformats.org/officeDocument/2006/relationships/hyperlink" Target="https://fr.wikipedia.org/wiki/Famille_(biologie)" TargetMode="External"/><Relationship Id="rId1" Type="http://schemas.openxmlformats.org/officeDocument/2006/relationships/slideLayout" Target="../slideLayouts/slideLayout7.xml"/><Relationship Id="rId6" Type="http://schemas.openxmlformats.org/officeDocument/2006/relationships/image" Target="../media/image374.jpg"/><Relationship Id="rId11" Type="http://schemas.openxmlformats.org/officeDocument/2006/relationships/image" Target="../media/image378.jpg"/><Relationship Id="rId5" Type="http://schemas.openxmlformats.org/officeDocument/2006/relationships/hyperlink" Target="http://www.luontoportti.com/suomi/fr/kukkakasvit/heliantheme-commun" TargetMode="External"/><Relationship Id="rId10" Type="http://schemas.openxmlformats.org/officeDocument/2006/relationships/image" Target="../media/image377.jpg"/><Relationship Id="rId4" Type="http://schemas.openxmlformats.org/officeDocument/2006/relationships/hyperlink" Target="https://fr.wikipedia.org/wiki/Plante_vivace" TargetMode="External"/><Relationship Id="rId9" Type="http://schemas.openxmlformats.org/officeDocument/2006/relationships/image" Target="../media/image337.jpg"/><Relationship Id="rId14" Type="http://schemas.openxmlformats.org/officeDocument/2006/relationships/image" Target="../media/image381.jpg"/></Relationships>
</file>

<file path=ppt/slides/_rels/slide82.xml.rels><?xml version="1.0" encoding="UTF-8" standalone="yes"?>
<Relationships xmlns="http://schemas.openxmlformats.org/package/2006/relationships"><Relationship Id="rId8" Type="http://schemas.openxmlformats.org/officeDocument/2006/relationships/hyperlink" Target="https://fr.wikipedia.org/wiki/Fines_herbes" TargetMode="External"/><Relationship Id="rId13" Type="http://schemas.openxmlformats.org/officeDocument/2006/relationships/image" Target="../media/image386.jpg"/><Relationship Id="rId18" Type="http://schemas.openxmlformats.org/officeDocument/2006/relationships/image" Target="../media/image391.jpg"/><Relationship Id="rId3" Type="http://schemas.openxmlformats.org/officeDocument/2006/relationships/hyperlink" Target="https://fr.wikipedia.org/wiki/Plante_herbac%C3%A9e" TargetMode="External"/><Relationship Id="rId7" Type="http://schemas.openxmlformats.org/officeDocument/2006/relationships/hyperlink" Target="https://fr.wikipedia.org/wiki/Concombre" TargetMode="External"/><Relationship Id="rId12" Type="http://schemas.openxmlformats.org/officeDocument/2006/relationships/image" Target="../media/image385.jpg"/><Relationship Id="rId17" Type="http://schemas.openxmlformats.org/officeDocument/2006/relationships/image" Target="../media/image390.jpg"/><Relationship Id="rId2" Type="http://schemas.openxmlformats.org/officeDocument/2006/relationships/hyperlink" Target="https://fr.wikipedia.org/wiki/Rosaceae" TargetMode="External"/><Relationship Id="rId16" Type="http://schemas.openxmlformats.org/officeDocument/2006/relationships/image" Target="../media/image389.jpg"/><Relationship Id="rId1" Type="http://schemas.openxmlformats.org/officeDocument/2006/relationships/slideLayout" Target="../slideLayouts/slideLayout7.xml"/><Relationship Id="rId6" Type="http://schemas.openxmlformats.org/officeDocument/2006/relationships/hyperlink" Target="https://fr.wikipedia.org/wiki/Europe" TargetMode="External"/><Relationship Id="rId11" Type="http://schemas.openxmlformats.org/officeDocument/2006/relationships/image" Target="../media/image384.jpg"/><Relationship Id="rId5" Type="http://schemas.openxmlformats.org/officeDocument/2006/relationships/hyperlink" Target="https://fr.wikipedia.org/wiki/Anth%C3%A8re" TargetMode="External"/><Relationship Id="rId15" Type="http://schemas.openxmlformats.org/officeDocument/2006/relationships/image" Target="../media/image388.jpg"/><Relationship Id="rId10" Type="http://schemas.openxmlformats.org/officeDocument/2006/relationships/image" Target="../media/image383.jpg"/><Relationship Id="rId4" Type="http://schemas.openxmlformats.org/officeDocument/2006/relationships/hyperlink" Target="https://fr.wikipedia.org/wiki/Plante_vivace" TargetMode="External"/><Relationship Id="rId9" Type="http://schemas.openxmlformats.org/officeDocument/2006/relationships/image" Target="../media/image382.jpg"/><Relationship Id="rId14" Type="http://schemas.openxmlformats.org/officeDocument/2006/relationships/image" Target="../media/image387.jpg"/></Relationships>
</file>

<file path=ppt/slides/_rels/slide83.xml.rels><?xml version="1.0" encoding="UTF-8" standalone="yes"?>
<Relationships xmlns="http://schemas.openxmlformats.org/package/2006/relationships"><Relationship Id="rId8" Type="http://schemas.openxmlformats.org/officeDocument/2006/relationships/hyperlink" Target="http://monerbier.canalblog.com/archives/2009/07/19/14452098.html" TargetMode="External"/><Relationship Id="rId13" Type="http://schemas.openxmlformats.org/officeDocument/2006/relationships/image" Target="../media/image396.jpg"/><Relationship Id="rId3" Type="http://schemas.openxmlformats.org/officeDocument/2006/relationships/hyperlink" Target="https://fr.wikipedia.org/wiki/Polygonaceae" TargetMode="External"/><Relationship Id="rId7" Type="http://schemas.openxmlformats.org/officeDocument/2006/relationships/hyperlink" Target="http://nature.jardin.free.fr/1102/nmauric_fallopia_baldschuanicum.html" TargetMode="External"/><Relationship Id="rId12" Type="http://schemas.openxmlformats.org/officeDocument/2006/relationships/image" Target="../media/image395.jpg"/><Relationship Id="rId2" Type="http://schemas.openxmlformats.org/officeDocument/2006/relationships/hyperlink" Target="https://fr.wikipedia.org/wiki/Famille_(biologie)" TargetMode="External"/><Relationship Id="rId1" Type="http://schemas.openxmlformats.org/officeDocument/2006/relationships/slideLayout" Target="../slideLayouts/slideLayout7.xml"/><Relationship Id="rId6" Type="http://schemas.openxmlformats.org/officeDocument/2006/relationships/hyperlink" Target="http://canope.ac-besancon.fr/flore/POLYGONACEAE/especes/fallopia_convolvulus.htm" TargetMode="External"/><Relationship Id="rId11" Type="http://schemas.openxmlformats.org/officeDocument/2006/relationships/image" Target="../media/image394.jpg"/><Relationship Id="rId5" Type="http://schemas.openxmlformats.org/officeDocument/2006/relationships/hyperlink" Target="http://www.tela-botanica.org/bdtfx-nn-26474-synthese" TargetMode="External"/><Relationship Id="rId10" Type="http://schemas.openxmlformats.org/officeDocument/2006/relationships/image" Target="../media/image393.jpg"/><Relationship Id="rId4" Type="http://schemas.openxmlformats.org/officeDocument/2006/relationships/hyperlink" Target="https://fr.wikipedia.org/wiki/Plante_herbac%C3%A9e" TargetMode="External"/><Relationship Id="rId9" Type="http://schemas.openxmlformats.org/officeDocument/2006/relationships/image" Target="../media/image392.jpg"/></Relationships>
</file>

<file path=ppt/slides/_rels/slide84.xml.rels><?xml version="1.0" encoding="UTF-8" standalone="yes"?>
<Relationships xmlns="http://schemas.openxmlformats.org/package/2006/relationships"><Relationship Id="rId8" Type="http://schemas.openxmlformats.org/officeDocument/2006/relationships/image" Target="../media/image399.jpg"/><Relationship Id="rId3" Type="http://schemas.openxmlformats.org/officeDocument/2006/relationships/hyperlink" Target="https://fr.wikipedia.org/wiki/Plante_herbac%C3%A9e" TargetMode="External"/><Relationship Id="rId7" Type="http://schemas.openxmlformats.org/officeDocument/2006/relationships/image" Target="../media/image398.jpg"/><Relationship Id="rId12" Type="http://schemas.openxmlformats.org/officeDocument/2006/relationships/image" Target="../media/image403.jpg"/><Relationship Id="rId2" Type="http://schemas.openxmlformats.org/officeDocument/2006/relationships/hyperlink" Target="https://fr.wikipedia.org/wiki/Caryophyllaceae" TargetMode="External"/><Relationship Id="rId1" Type="http://schemas.openxmlformats.org/officeDocument/2006/relationships/slideLayout" Target="../slideLayouts/slideLayout7.xml"/><Relationship Id="rId6" Type="http://schemas.openxmlformats.org/officeDocument/2006/relationships/image" Target="../media/image397.jpg"/><Relationship Id="rId11" Type="http://schemas.openxmlformats.org/officeDocument/2006/relationships/image" Target="../media/image402.jpg"/><Relationship Id="rId5" Type="http://schemas.openxmlformats.org/officeDocument/2006/relationships/hyperlink" Target="http://hortical.com/article956.html" TargetMode="External"/><Relationship Id="rId10" Type="http://schemas.openxmlformats.org/officeDocument/2006/relationships/image" Target="../media/image401.jpg"/><Relationship Id="rId4" Type="http://schemas.openxmlformats.org/officeDocument/2006/relationships/hyperlink" Target="https://fr.wikipedia.org/wiki/Petits_pois" TargetMode="External"/><Relationship Id="rId9" Type="http://schemas.openxmlformats.org/officeDocument/2006/relationships/image" Target="../media/image400.jpg"/></Relationships>
</file>

<file path=ppt/slides/_rels/slide85.xml.rels><?xml version="1.0" encoding="UTF-8" standalone="yes"?>
<Relationships xmlns="http://schemas.openxmlformats.org/package/2006/relationships"><Relationship Id="rId3" Type="http://schemas.openxmlformats.org/officeDocument/2006/relationships/image" Target="../media/image405.jpg"/><Relationship Id="rId2" Type="http://schemas.openxmlformats.org/officeDocument/2006/relationships/image" Target="../media/image404.jpg"/><Relationship Id="rId1" Type="http://schemas.openxmlformats.org/officeDocument/2006/relationships/slideLayout" Target="../slideLayouts/slideLayout7.xml"/><Relationship Id="rId5" Type="http://schemas.openxmlformats.org/officeDocument/2006/relationships/hyperlink" Target="https://fr.wikipedia.org/wiki/Matricaria_recutita" TargetMode="External"/><Relationship Id="rId4" Type="http://schemas.openxmlformats.org/officeDocument/2006/relationships/image" Target="../media/image406.jpg"/></Relationships>
</file>

<file path=ppt/slides/_rels/slide86.xml.rels><?xml version="1.0" encoding="UTF-8" standalone="yes"?>
<Relationships xmlns="http://schemas.openxmlformats.org/package/2006/relationships"><Relationship Id="rId8" Type="http://schemas.openxmlformats.org/officeDocument/2006/relationships/hyperlink" Target="https://fr.wiktionary.org/wiki/stomachique" TargetMode="External"/><Relationship Id="rId13" Type="http://schemas.openxmlformats.org/officeDocument/2006/relationships/image" Target="../media/image409.jpg"/><Relationship Id="rId3" Type="http://schemas.openxmlformats.org/officeDocument/2006/relationships/hyperlink" Target="https://fr.wikipedia.org/wiki/Plante_herbac%C3%A9e" TargetMode="External"/><Relationship Id="rId7" Type="http://schemas.openxmlformats.org/officeDocument/2006/relationships/hyperlink" Target="https://fr.wiktionary.org/wiki/tonique" TargetMode="External"/><Relationship Id="rId12" Type="http://schemas.openxmlformats.org/officeDocument/2006/relationships/image" Target="../media/image408.jpg"/><Relationship Id="rId2" Type="http://schemas.openxmlformats.org/officeDocument/2006/relationships/hyperlink" Target="https://fr.wikipedia.org/wiki/Asteraceae" TargetMode="External"/><Relationship Id="rId16" Type="http://schemas.openxmlformats.org/officeDocument/2006/relationships/image" Target="../media/image412.jpg"/><Relationship Id="rId1" Type="http://schemas.openxmlformats.org/officeDocument/2006/relationships/slideLayout" Target="../slideLayouts/slideLayout7.xml"/><Relationship Id="rId6" Type="http://schemas.openxmlformats.org/officeDocument/2006/relationships/hyperlink" Target="https://fr.wikipedia.org/wiki/Camomille_romaine" TargetMode="External"/><Relationship Id="rId11" Type="http://schemas.openxmlformats.org/officeDocument/2006/relationships/image" Target="../media/image407.jpg"/><Relationship Id="rId5" Type="http://schemas.openxmlformats.org/officeDocument/2006/relationships/hyperlink" Target="https://fr.wikipedia.org/wiki/Adventice" TargetMode="External"/><Relationship Id="rId15" Type="http://schemas.openxmlformats.org/officeDocument/2006/relationships/image" Target="../media/image411.jpg"/><Relationship Id="rId10" Type="http://schemas.openxmlformats.org/officeDocument/2006/relationships/hyperlink" Target="https://fr.wikipedia.org/wiki/Analg%C3%A9sique" TargetMode="External"/><Relationship Id="rId4" Type="http://schemas.openxmlformats.org/officeDocument/2006/relationships/hyperlink" Target="https://fr.wikipedia.org/wiki/Capitule_(botanique)" TargetMode="External"/><Relationship Id="rId9" Type="http://schemas.openxmlformats.org/officeDocument/2006/relationships/hyperlink" Target="https://fr.wikipedia.org/wiki/Antispasmodique" TargetMode="External"/><Relationship Id="rId14" Type="http://schemas.openxmlformats.org/officeDocument/2006/relationships/image" Target="../media/image410.jpg"/></Relationships>
</file>

<file path=ppt/slides/_rels/slide87.xml.rels><?xml version="1.0" encoding="UTF-8" standalone="yes"?>
<Relationships xmlns="http://schemas.openxmlformats.org/package/2006/relationships"><Relationship Id="rId3" Type="http://schemas.openxmlformats.org/officeDocument/2006/relationships/image" Target="../media/image414.emf"/><Relationship Id="rId2" Type="http://schemas.openxmlformats.org/officeDocument/2006/relationships/image" Target="../media/image413.emf"/><Relationship Id="rId1" Type="http://schemas.openxmlformats.org/officeDocument/2006/relationships/slideLayout" Target="../slideLayouts/slideLayout7.xml"/><Relationship Id="rId5" Type="http://schemas.openxmlformats.org/officeDocument/2006/relationships/image" Target="../media/image416.jpg"/><Relationship Id="rId4" Type="http://schemas.openxmlformats.org/officeDocument/2006/relationships/image" Target="../media/image415.emf"/></Relationships>
</file>

<file path=ppt/slides/_rels/slide88.xml.rels><?xml version="1.0" encoding="UTF-8" standalone="yes"?>
<Relationships xmlns="http://schemas.openxmlformats.org/package/2006/relationships"><Relationship Id="rId3" Type="http://schemas.openxmlformats.org/officeDocument/2006/relationships/image" Target="../media/image418.emf"/><Relationship Id="rId2" Type="http://schemas.openxmlformats.org/officeDocument/2006/relationships/image" Target="../media/image417.emf"/><Relationship Id="rId1" Type="http://schemas.openxmlformats.org/officeDocument/2006/relationships/slideLayout" Target="../slideLayouts/slideLayout7.xml"/><Relationship Id="rId6" Type="http://schemas.openxmlformats.org/officeDocument/2006/relationships/image" Target="../media/image421.jpg"/><Relationship Id="rId5" Type="http://schemas.openxmlformats.org/officeDocument/2006/relationships/image" Target="../media/image420.jpg"/><Relationship Id="rId4" Type="http://schemas.openxmlformats.org/officeDocument/2006/relationships/image" Target="../media/image419.emf"/></Relationships>
</file>

<file path=ppt/slides/_rels/slide89.xml.rels><?xml version="1.0" encoding="UTF-8" standalone="yes"?>
<Relationships xmlns="http://schemas.openxmlformats.org/package/2006/relationships"><Relationship Id="rId8" Type="http://schemas.openxmlformats.org/officeDocument/2006/relationships/hyperlink" Target="http://www.gerbeaud.com/jardin/fiches/fp_sol_argileux.php3" TargetMode="External"/><Relationship Id="rId13" Type="http://schemas.openxmlformats.org/officeDocument/2006/relationships/image" Target="../media/image45.jpg"/><Relationship Id="rId18" Type="http://schemas.openxmlformats.org/officeDocument/2006/relationships/hyperlink" Target="https://fr.wikipedia.org/wiki/Trombidion" TargetMode="External"/><Relationship Id="rId26" Type="http://schemas.openxmlformats.org/officeDocument/2006/relationships/hyperlink" Target="https://fr.wikipedia.org/wiki/Glossaire_botanique#E" TargetMode="External"/><Relationship Id="rId3" Type="http://schemas.openxmlformats.org/officeDocument/2006/relationships/hyperlink" Target="https://fr.wikipedia.org/wiki/Convolvulaceae" TargetMode="External"/><Relationship Id="rId21" Type="http://schemas.openxmlformats.org/officeDocument/2006/relationships/hyperlink" Target="https://fr.wikipedia.org/wiki/Mus%C3%A9um_de_Toulouse" TargetMode="External"/><Relationship Id="rId7" Type="http://schemas.openxmlformats.org/officeDocument/2006/relationships/hyperlink" Target="https://fr.wikipedia.org/wiki/Labour" TargetMode="External"/><Relationship Id="rId12" Type="http://schemas.openxmlformats.org/officeDocument/2006/relationships/image" Target="../media/image44.jpg"/><Relationship Id="rId17" Type="http://schemas.openxmlformats.org/officeDocument/2006/relationships/image" Target="../media/image49.jpg"/><Relationship Id="rId25" Type="http://schemas.openxmlformats.org/officeDocument/2006/relationships/hyperlink" Target="https://fr.wikipedia.org/wiki/Pollinisation" TargetMode="External"/><Relationship Id="rId2" Type="http://schemas.openxmlformats.org/officeDocument/2006/relationships/hyperlink" Target="https://fr.wikipedia.org/wiki/Plante_herbac%C3%A9e" TargetMode="External"/><Relationship Id="rId16" Type="http://schemas.openxmlformats.org/officeDocument/2006/relationships/image" Target="../media/image48.jpg"/><Relationship Id="rId20" Type="http://schemas.openxmlformats.org/officeDocument/2006/relationships/hyperlink" Target="https://fr.wikipedia.org/wiki/Capsule_(botanique)" TargetMode="External"/><Relationship Id="rId1" Type="http://schemas.openxmlformats.org/officeDocument/2006/relationships/slideLayout" Target="../slideLayouts/slideLayout7.xml"/><Relationship Id="rId6" Type="http://schemas.openxmlformats.org/officeDocument/2006/relationships/hyperlink" Target="https://fr.wikipedia.org/wiki/Mycorhize" TargetMode="External"/><Relationship Id="rId11" Type="http://schemas.openxmlformats.org/officeDocument/2006/relationships/image" Target="../media/image43.jpg"/><Relationship Id="rId24" Type="http://schemas.openxmlformats.org/officeDocument/2006/relationships/hyperlink" Target="https://fr.wikipedia.org/wiki/Glossaire_botanique#H" TargetMode="External"/><Relationship Id="rId5" Type="http://schemas.openxmlformats.org/officeDocument/2006/relationships/hyperlink" Target="https://fr.wikipedia.org/wiki/Syrphidae" TargetMode="External"/><Relationship Id="rId15" Type="http://schemas.openxmlformats.org/officeDocument/2006/relationships/image" Target="../media/image47.JPG"/><Relationship Id="rId23" Type="http://schemas.openxmlformats.org/officeDocument/2006/relationships/hyperlink" Target="https://fr.wikipedia.org/wiki/Glossaire_botanique#B" TargetMode="External"/><Relationship Id="rId10" Type="http://schemas.openxmlformats.org/officeDocument/2006/relationships/image" Target="../media/image42.jpg"/><Relationship Id="rId19" Type="http://schemas.openxmlformats.org/officeDocument/2006/relationships/hyperlink" Target="https://fr.wikipedia.org/wiki/Ao%C3%BBtat" TargetMode="External"/><Relationship Id="rId4" Type="http://schemas.openxmlformats.org/officeDocument/2006/relationships/hyperlink" Target="https://fr.wikipedia.org/wiki/Adventice" TargetMode="External"/><Relationship Id="rId9" Type="http://schemas.openxmlformats.org/officeDocument/2006/relationships/image" Target="../media/image41.jpg"/><Relationship Id="rId14" Type="http://schemas.openxmlformats.org/officeDocument/2006/relationships/image" Target="../media/image46.jpg"/><Relationship Id="rId22" Type="http://schemas.openxmlformats.org/officeDocument/2006/relationships/hyperlink" Target="https://fr.wikipedia.org/wiki/Glossaire_botanique#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www.fermedesaintemarthe.com/A-14746-comprendre-son-sol-avec-les-plantes-bio-indicatrices.aspx" TargetMode="External"/><Relationship Id="rId1" Type="http://schemas.openxmlformats.org/officeDocument/2006/relationships/slideLayout" Target="../slideLayouts/slideLayout7.xml"/><Relationship Id="rId5" Type="http://schemas.openxmlformats.org/officeDocument/2006/relationships/image" Target="../media/image423.jpg"/><Relationship Id="rId4" Type="http://schemas.openxmlformats.org/officeDocument/2006/relationships/image" Target="../media/image422.jpg"/></Relationships>
</file>

<file path=ppt/slides/_rels/slide91.xml.rels><?xml version="1.0" encoding="UTF-8" standalone="yes"?>
<Relationships xmlns="http://schemas.openxmlformats.org/package/2006/relationships"><Relationship Id="rId8" Type="http://schemas.openxmlformats.org/officeDocument/2006/relationships/hyperlink" Target="https://fr.wikipedia.org/wiki/Lipide" TargetMode="External"/><Relationship Id="rId13" Type="http://schemas.openxmlformats.org/officeDocument/2006/relationships/hyperlink" Target="https://fr.wikipedia.org/wiki/Engrais_vert" TargetMode="External"/><Relationship Id="rId18" Type="http://schemas.openxmlformats.org/officeDocument/2006/relationships/hyperlink" Target="https://fr.wikipedia.org/wiki/Argile" TargetMode="External"/><Relationship Id="rId26" Type="http://schemas.openxmlformats.org/officeDocument/2006/relationships/image" Target="../media/image428.jpg"/><Relationship Id="rId3" Type="http://schemas.openxmlformats.org/officeDocument/2006/relationships/hyperlink" Target="https://fr.wikipedia.org/wiki/Plante" TargetMode="External"/><Relationship Id="rId21" Type="http://schemas.openxmlformats.org/officeDocument/2006/relationships/hyperlink" Target="https://fr.wikipedia.org/wiki/Moutarde_blanche" TargetMode="External"/><Relationship Id="rId7" Type="http://schemas.openxmlformats.org/officeDocument/2006/relationships/hyperlink" Target="https://fr.wikipedia.org/wiki/P%C3%A9tale" TargetMode="External"/><Relationship Id="rId12" Type="http://schemas.openxmlformats.org/officeDocument/2006/relationships/hyperlink" Target="https://fr.wikipedia.org/wiki/Plante_mellif%C3%A8re" TargetMode="External"/><Relationship Id="rId17" Type="http://schemas.openxmlformats.org/officeDocument/2006/relationships/hyperlink" Target="https://fr.wikipedia.org/wiki/N%C3%A9matode" TargetMode="External"/><Relationship Id="rId25" Type="http://schemas.openxmlformats.org/officeDocument/2006/relationships/image" Target="../media/image427.jpg"/><Relationship Id="rId2" Type="http://schemas.openxmlformats.org/officeDocument/2006/relationships/hyperlink" Target="https://fr.wikipedia.org/wiki/Brassicaceae" TargetMode="External"/><Relationship Id="rId16" Type="http://schemas.openxmlformats.org/officeDocument/2006/relationships/hyperlink" Target="https://fr.wikipedia.org/wiki/Colza" TargetMode="External"/><Relationship Id="rId20" Type="http://schemas.openxmlformats.org/officeDocument/2006/relationships/hyperlink" Target="http://www.tela-botanica.org/bdtfx-nn-64461-synthese" TargetMode="External"/><Relationship Id="rId29" Type="http://schemas.openxmlformats.org/officeDocument/2006/relationships/image" Target="../media/image431.jpg"/><Relationship Id="rId1" Type="http://schemas.openxmlformats.org/officeDocument/2006/relationships/slideLayout" Target="../slideLayouts/slideLayout7.xml"/><Relationship Id="rId6" Type="http://schemas.openxmlformats.org/officeDocument/2006/relationships/hyperlink" Target="https://fr.wikipedia.org/wiki/Fleur" TargetMode="External"/><Relationship Id="rId11" Type="http://schemas.openxmlformats.org/officeDocument/2006/relationships/hyperlink" Target="https://fr.wikipedia.org/wiki/Plante_fourrag%C3%A8re" TargetMode="External"/><Relationship Id="rId24" Type="http://schemas.openxmlformats.org/officeDocument/2006/relationships/image" Target="../media/image426.jpg"/><Relationship Id="rId5" Type="http://schemas.openxmlformats.org/officeDocument/2006/relationships/hyperlink" Target="https://fr.wikipedia.org/wiki/Condiment" TargetMode="External"/><Relationship Id="rId15" Type="http://schemas.openxmlformats.org/officeDocument/2006/relationships/hyperlink" Target="https://fr.wikipedia.org/wiki/Mauvaise_herbe" TargetMode="External"/><Relationship Id="rId23" Type="http://schemas.openxmlformats.org/officeDocument/2006/relationships/image" Target="../media/image425.jpg"/><Relationship Id="rId28" Type="http://schemas.openxmlformats.org/officeDocument/2006/relationships/image" Target="../media/image430.jpg"/><Relationship Id="rId10" Type="http://schemas.openxmlformats.org/officeDocument/2006/relationships/hyperlink" Target="https://fr.wikipedia.org/wiki/Moutarde_(condiment)" TargetMode="External"/><Relationship Id="rId19" Type="http://schemas.openxmlformats.org/officeDocument/2006/relationships/hyperlink" Target="https://fr.wikipedia.org/wiki/Humus" TargetMode="External"/><Relationship Id="rId4" Type="http://schemas.openxmlformats.org/officeDocument/2006/relationships/hyperlink" Target="https://fr.wikipedia.org/wiki/Graine" TargetMode="External"/><Relationship Id="rId9" Type="http://schemas.openxmlformats.org/officeDocument/2006/relationships/hyperlink" Target="https://fr.wikipedia.org/wiki/Huile" TargetMode="External"/><Relationship Id="rId14" Type="http://schemas.openxmlformats.org/officeDocument/2006/relationships/hyperlink" Target="https://fr.wikipedia.org/wiki/C%C3%A9r%C3%A9ale" TargetMode="External"/><Relationship Id="rId22" Type="http://schemas.openxmlformats.org/officeDocument/2006/relationships/image" Target="../media/image424.JPG"/><Relationship Id="rId27" Type="http://schemas.openxmlformats.org/officeDocument/2006/relationships/image" Target="../media/image429.jpg"/><Relationship Id="rId30" Type="http://schemas.openxmlformats.org/officeDocument/2006/relationships/image" Target="../media/image432.png"/></Relationships>
</file>

<file path=ppt/slides/_rels/slide92.xml.rels><?xml version="1.0" encoding="UTF-8" standalone="yes"?>
<Relationships xmlns="http://schemas.openxmlformats.org/package/2006/relationships"><Relationship Id="rId8" Type="http://schemas.openxmlformats.org/officeDocument/2006/relationships/hyperlink" Target="https://fr.wikipedia.org/wiki/Delphinium_ajacis" TargetMode="External"/><Relationship Id="rId13" Type="http://schemas.openxmlformats.org/officeDocument/2006/relationships/image" Target="../media/image437.jpg"/><Relationship Id="rId18" Type="http://schemas.openxmlformats.org/officeDocument/2006/relationships/hyperlink" Target="https://fr.wikipedia.org/wiki/MHNT" TargetMode="External"/><Relationship Id="rId3" Type="http://schemas.openxmlformats.org/officeDocument/2006/relationships/hyperlink" Target="https://fr.wikipedia.org/wiki/Annuelle" TargetMode="External"/><Relationship Id="rId7" Type="http://schemas.openxmlformats.org/officeDocument/2006/relationships/hyperlink" Target="https://fr.wikipedia.org/wiki/Pistil" TargetMode="External"/><Relationship Id="rId12" Type="http://schemas.openxmlformats.org/officeDocument/2006/relationships/image" Target="../media/image436.jpg"/><Relationship Id="rId17" Type="http://schemas.openxmlformats.org/officeDocument/2006/relationships/hyperlink" Target="https://fr.wikipedia.org/wiki/Follicule_(botanique)" TargetMode="External"/><Relationship Id="rId2" Type="http://schemas.openxmlformats.org/officeDocument/2006/relationships/hyperlink" Target="https://fr.wikipedia.org/wiki/Renonculac%C3%A9es" TargetMode="External"/><Relationship Id="rId16" Type="http://schemas.openxmlformats.org/officeDocument/2006/relationships/image" Target="../media/image440.jpg"/><Relationship Id="rId1" Type="http://schemas.openxmlformats.org/officeDocument/2006/relationships/slideLayout" Target="../slideLayouts/slideLayout7.xml"/><Relationship Id="rId6" Type="http://schemas.openxmlformats.org/officeDocument/2006/relationships/hyperlink" Target="https://fr.wikipedia.org/wiki/Nectaire_(botanique)" TargetMode="External"/><Relationship Id="rId11" Type="http://schemas.openxmlformats.org/officeDocument/2006/relationships/image" Target="../media/image435.jpg"/><Relationship Id="rId5" Type="http://schemas.openxmlformats.org/officeDocument/2006/relationships/hyperlink" Target="https://fr.wikipedia.org/wiki/P%C3%A9tale" TargetMode="External"/><Relationship Id="rId15" Type="http://schemas.openxmlformats.org/officeDocument/2006/relationships/image" Target="../media/image439.jpg"/><Relationship Id="rId10" Type="http://schemas.openxmlformats.org/officeDocument/2006/relationships/image" Target="../media/image434.jpg"/><Relationship Id="rId4" Type="http://schemas.openxmlformats.org/officeDocument/2006/relationships/hyperlink" Target="https://fr.wikipedia.org/wiki/S%C3%A9pale" TargetMode="External"/><Relationship Id="rId9" Type="http://schemas.openxmlformats.org/officeDocument/2006/relationships/image" Target="../media/image433.jpg"/><Relationship Id="rId14" Type="http://schemas.openxmlformats.org/officeDocument/2006/relationships/image" Target="../media/image438.jpg"/></Relationships>
</file>

<file path=ppt/slides/_rels/slide93.xml.rels><?xml version="1.0" encoding="UTF-8" standalone="yes"?>
<Relationships xmlns="http://schemas.openxmlformats.org/package/2006/relationships"><Relationship Id="rId3" Type="http://schemas.openxmlformats.org/officeDocument/2006/relationships/image" Target="../media/image442.emf"/><Relationship Id="rId2" Type="http://schemas.openxmlformats.org/officeDocument/2006/relationships/image" Target="../media/image441.emf"/><Relationship Id="rId1" Type="http://schemas.openxmlformats.org/officeDocument/2006/relationships/slideLayout" Target="../slideLayouts/slideLayout7.xml"/><Relationship Id="rId4" Type="http://schemas.openxmlformats.org/officeDocument/2006/relationships/image" Target="../media/image443.jpg"/></Relationships>
</file>

<file path=ppt/slides/_rels/slide94.xml.rels><?xml version="1.0" encoding="UTF-8" standalone="yes"?>
<Relationships xmlns="http://schemas.openxmlformats.org/package/2006/relationships"><Relationship Id="rId3" Type="http://schemas.openxmlformats.org/officeDocument/2006/relationships/image" Target="../media/image445.emf"/><Relationship Id="rId7" Type="http://schemas.openxmlformats.org/officeDocument/2006/relationships/image" Target="../media/image449.jpg"/><Relationship Id="rId2" Type="http://schemas.openxmlformats.org/officeDocument/2006/relationships/image" Target="../media/image444.emf"/><Relationship Id="rId1" Type="http://schemas.openxmlformats.org/officeDocument/2006/relationships/slideLayout" Target="../slideLayouts/slideLayout7.xml"/><Relationship Id="rId6" Type="http://schemas.openxmlformats.org/officeDocument/2006/relationships/image" Target="../media/image448.jpg"/><Relationship Id="rId5" Type="http://schemas.openxmlformats.org/officeDocument/2006/relationships/image" Target="../media/image447.jpg"/><Relationship Id="rId4" Type="http://schemas.openxmlformats.org/officeDocument/2006/relationships/image" Target="../media/image446.JPG"/></Relationships>
</file>

<file path=ppt/slides/_rels/slide95.xml.rels><?xml version="1.0" encoding="UTF-8" standalone="yes"?>
<Relationships xmlns="http://schemas.openxmlformats.org/package/2006/relationships"><Relationship Id="rId3" Type="http://schemas.openxmlformats.org/officeDocument/2006/relationships/hyperlink" Target="https://fr.wikipedia.org/wiki/Tr%C3%A8fle_blanc" TargetMode="External"/><Relationship Id="rId2" Type="http://schemas.openxmlformats.org/officeDocument/2006/relationships/image" Target="../media/image450.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52.emf"/><Relationship Id="rId2" Type="http://schemas.openxmlformats.org/officeDocument/2006/relationships/image" Target="../media/image451.emf"/><Relationship Id="rId1" Type="http://schemas.openxmlformats.org/officeDocument/2006/relationships/slideLayout" Target="../slideLayouts/slideLayout7.xml"/><Relationship Id="rId4" Type="http://schemas.openxmlformats.org/officeDocument/2006/relationships/image" Target="../media/image453.emf"/></Relationships>
</file>

<file path=ppt/slides/_rels/slide97.xml.rels><?xml version="1.0" encoding="UTF-8" standalone="yes"?>
<Relationships xmlns="http://schemas.openxmlformats.org/package/2006/relationships"><Relationship Id="rId8" Type="http://schemas.openxmlformats.org/officeDocument/2006/relationships/image" Target="../media/image460.jpg"/><Relationship Id="rId3" Type="http://schemas.openxmlformats.org/officeDocument/2006/relationships/image" Target="../media/image455.emf"/><Relationship Id="rId7" Type="http://schemas.openxmlformats.org/officeDocument/2006/relationships/image" Target="../media/image459.jpg"/><Relationship Id="rId2" Type="http://schemas.openxmlformats.org/officeDocument/2006/relationships/image" Target="../media/image454.emf"/><Relationship Id="rId1" Type="http://schemas.openxmlformats.org/officeDocument/2006/relationships/slideLayout" Target="../slideLayouts/slideLayout7.xml"/><Relationship Id="rId6" Type="http://schemas.openxmlformats.org/officeDocument/2006/relationships/image" Target="../media/image458.jpg"/><Relationship Id="rId5" Type="http://schemas.openxmlformats.org/officeDocument/2006/relationships/image" Target="../media/image457.jpg"/><Relationship Id="rId4" Type="http://schemas.openxmlformats.org/officeDocument/2006/relationships/image" Target="../media/image456.jpg"/><Relationship Id="rId9" Type="http://schemas.openxmlformats.org/officeDocument/2006/relationships/image" Target="../media/image461.jpg"/></Relationships>
</file>

<file path=ppt/slides/_rels/slide98.xml.rels><?xml version="1.0" encoding="UTF-8" standalone="yes"?>
<Relationships xmlns="http://schemas.openxmlformats.org/package/2006/relationships"><Relationship Id="rId3" Type="http://schemas.openxmlformats.org/officeDocument/2006/relationships/image" Target="../media/image463.jpg"/><Relationship Id="rId2" Type="http://schemas.openxmlformats.org/officeDocument/2006/relationships/image" Target="../media/image462.emf"/><Relationship Id="rId1" Type="http://schemas.openxmlformats.org/officeDocument/2006/relationships/slideLayout" Target="../slideLayouts/slideLayout7.xml"/><Relationship Id="rId5" Type="http://schemas.openxmlformats.org/officeDocument/2006/relationships/image" Target="../media/image465.jpg"/><Relationship Id="rId4" Type="http://schemas.openxmlformats.org/officeDocument/2006/relationships/image" Target="../media/image464.jpg"/></Relationships>
</file>

<file path=ppt/slides/_rels/slide99.xml.rels><?xml version="1.0" encoding="UTF-8" standalone="yes"?>
<Relationships xmlns="http://schemas.openxmlformats.org/package/2006/relationships"><Relationship Id="rId3" Type="http://schemas.openxmlformats.org/officeDocument/2006/relationships/image" Target="../media/image467.emf"/><Relationship Id="rId7" Type="http://schemas.openxmlformats.org/officeDocument/2006/relationships/hyperlink" Target="https://fr.wikipedia.org/wiki/Ornithogale_en_ombelle" TargetMode="External"/><Relationship Id="rId2" Type="http://schemas.openxmlformats.org/officeDocument/2006/relationships/image" Target="../media/image466.emf"/><Relationship Id="rId1" Type="http://schemas.openxmlformats.org/officeDocument/2006/relationships/slideLayout" Target="../slideLayouts/slideLayout7.xml"/><Relationship Id="rId6" Type="http://schemas.openxmlformats.org/officeDocument/2006/relationships/image" Target="../media/image470.jpg"/><Relationship Id="rId5" Type="http://schemas.openxmlformats.org/officeDocument/2006/relationships/image" Target="../media/image469.jpg"/><Relationship Id="rId4" Type="http://schemas.openxmlformats.org/officeDocument/2006/relationships/image" Target="../media/image46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00691" y="258101"/>
            <a:ext cx="9499002" cy="849854"/>
          </a:xfrm>
          <a:prstGeom prst="rect">
            <a:avLst/>
          </a:prstGeom>
          <a:noFill/>
        </p:spPr>
        <p:txBody>
          <a:bodyPr wrap="square" rtlCol="0">
            <a:spAutoFit/>
          </a:bodyPr>
          <a:lstStyle/>
          <a:p>
            <a:pPr algn="ctr"/>
            <a:r>
              <a:rPr lang="fr-FR" sz="4800" b="1" dirty="0">
                <a:solidFill>
                  <a:srgbClr val="008000"/>
                </a:solidFill>
              </a:rPr>
              <a:t>Plantes bio-indicatrices de France</a:t>
            </a:r>
          </a:p>
        </p:txBody>
      </p:sp>
      <p:sp>
        <p:nvSpPr>
          <p:cNvPr id="5" name="ZoneTexte 9"/>
          <p:cNvSpPr txBox="1">
            <a:spLocks noChangeArrowheads="1"/>
          </p:cNvSpPr>
          <p:nvPr/>
        </p:nvSpPr>
        <p:spPr bwMode="auto">
          <a:xfrm>
            <a:off x="3996653" y="6055713"/>
            <a:ext cx="4975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rPr>
              <a:t>Auteur : Benjamin LISAN</a:t>
            </a:r>
          </a:p>
          <a:p>
            <a:pPr algn="ctr" eaLnBrk="1" hangingPunct="1">
              <a:lnSpc>
                <a:spcPct val="100000"/>
              </a:lnSpc>
              <a:spcBef>
                <a:spcPct val="0"/>
              </a:spcBef>
              <a:buFontTx/>
              <a:buNone/>
            </a:pPr>
            <a:r>
              <a:rPr lang="fr-FR" altLang="fr-FR" sz="1200" dirty="0">
                <a:solidFill>
                  <a:srgbClr val="008000"/>
                </a:solidFill>
              </a:rPr>
              <a:t>Date de création : 02/08/2016, date de mise à jour : 11/09/2016. </a:t>
            </a:r>
          </a:p>
          <a:p>
            <a:pPr algn="ctr" eaLnBrk="1" hangingPunct="1">
              <a:lnSpc>
                <a:spcPct val="100000"/>
              </a:lnSpc>
              <a:spcBef>
                <a:spcPct val="0"/>
              </a:spcBef>
              <a:buFontTx/>
              <a:buNone/>
            </a:pPr>
            <a:r>
              <a:rPr lang="fr-FR" altLang="fr-FR" sz="1200" dirty="0">
                <a:solidFill>
                  <a:srgbClr val="008000"/>
                </a:solidFill>
              </a:rPr>
              <a:t>Version V1.3</a:t>
            </a:r>
          </a:p>
        </p:txBody>
      </p:sp>
      <p:sp>
        <p:nvSpPr>
          <p:cNvPr id="7" name="Espace réservé du numéro de diapositive 6"/>
          <p:cNvSpPr>
            <a:spLocks noGrp="1"/>
          </p:cNvSpPr>
          <p:nvPr>
            <p:ph type="sldNum" sz="quarter" idx="12"/>
          </p:nvPr>
        </p:nvSpPr>
        <p:spPr>
          <a:xfrm>
            <a:off x="11349317" y="192219"/>
            <a:ext cx="639183" cy="345663"/>
          </a:xfrm>
        </p:spPr>
        <p:txBody>
          <a:bodyPr/>
          <a:lstStyle/>
          <a:p>
            <a:fld id="{C4B7D875-55FA-44D4-A05D-F243087C8D65}" type="slidenum">
              <a:rPr lang="fr-FR" smtClean="0"/>
              <a:t>1</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539" y="1107955"/>
            <a:ext cx="7371307" cy="4296090"/>
          </a:xfrm>
          <a:prstGeom prst="rect">
            <a:avLst/>
          </a:prstGeom>
        </p:spPr>
      </p:pic>
      <p:sp>
        <p:nvSpPr>
          <p:cNvPr id="2" name="Rectangle 1"/>
          <p:cNvSpPr/>
          <p:nvPr/>
        </p:nvSpPr>
        <p:spPr>
          <a:xfrm>
            <a:off x="5231429" y="5449783"/>
            <a:ext cx="2830327" cy="276999"/>
          </a:xfrm>
          <a:prstGeom prst="rect">
            <a:avLst/>
          </a:prstGeom>
        </p:spPr>
        <p:txBody>
          <a:bodyPr wrap="none">
            <a:spAutoFit/>
          </a:bodyPr>
          <a:lstStyle/>
          <a:p>
            <a:r>
              <a:rPr lang="fr-FR" sz="1200" dirty="0">
                <a:solidFill>
                  <a:srgbClr val="008000"/>
                </a:solidFill>
              </a:rPr>
              <a:t>Liseron des champs (</a:t>
            </a:r>
            <a:r>
              <a:rPr lang="fr-FR" sz="1200" i="1" dirty="0">
                <a:solidFill>
                  <a:srgbClr val="008000"/>
                </a:solidFill>
              </a:rPr>
              <a:t>Convolvulus </a:t>
            </a:r>
            <a:r>
              <a:rPr lang="fr-FR" sz="1200" i="1" dirty="0" err="1">
                <a:solidFill>
                  <a:srgbClr val="008000"/>
                </a:solidFill>
              </a:rPr>
              <a:t>arv</a:t>
            </a:r>
            <a:r>
              <a:rPr lang="fr-FR" sz="1200" dirty="0" err="1">
                <a:solidFill>
                  <a:srgbClr val="008000"/>
                </a:solidFill>
              </a:rPr>
              <a:t>ensis</a:t>
            </a:r>
            <a:r>
              <a:rPr lang="fr-FR" sz="1200" dirty="0">
                <a:solidFill>
                  <a:srgbClr val="008000"/>
                </a:solidFill>
              </a:rPr>
              <a:t>)</a:t>
            </a:r>
          </a:p>
        </p:txBody>
      </p:sp>
    </p:spTree>
    <p:extLst>
      <p:ext uri="{BB962C8B-B14F-4D97-AF65-F5344CB8AC3E}">
        <p14:creationId xmlns:p14="http://schemas.microsoft.com/office/powerpoint/2010/main" val="4276245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6894" y="245319"/>
            <a:ext cx="553122" cy="365125"/>
          </a:xfrm>
        </p:spPr>
        <p:txBody>
          <a:bodyPr/>
          <a:lstStyle/>
          <a:p>
            <a:fld id="{C4B7D875-55FA-44D4-A05D-F243087C8D65}" type="slidenum">
              <a:rPr lang="fr-FR" smtClean="0"/>
              <a:t>10</a:t>
            </a:fld>
            <a:endParaRPr lang="fr-FR"/>
          </a:p>
        </p:txBody>
      </p:sp>
      <p:sp>
        <p:nvSpPr>
          <p:cNvPr id="3" name="ZoneTexte 2"/>
          <p:cNvSpPr txBox="1"/>
          <p:nvPr/>
        </p:nvSpPr>
        <p:spPr>
          <a:xfrm>
            <a:off x="182879" y="259884"/>
            <a:ext cx="2452745" cy="369332"/>
          </a:xfrm>
          <a:prstGeom prst="rect">
            <a:avLst/>
          </a:prstGeom>
          <a:noFill/>
        </p:spPr>
        <p:txBody>
          <a:bodyPr wrap="square" rtlCol="0">
            <a:spAutoFit/>
          </a:bodyPr>
          <a:lstStyle/>
          <a:p>
            <a:r>
              <a:rPr lang="fr-FR" dirty="0">
                <a:solidFill>
                  <a:srgbClr val="008000"/>
                </a:solidFill>
              </a:rPr>
              <a:t>1. </a:t>
            </a:r>
            <a:r>
              <a:rPr lang="fr-FR" b="1" dirty="0">
                <a:solidFill>
                  <a:srgbClr val="008000"/>
                </a:solidFill>
              </a:rPr>
              <a:t>Introduction (suite)</a:t>
            </a:r>
            <a:endParaRPr lang="fr-FR" dirty="0">
              <a:solidFill>
                <a:srgbClr val="008000"/>
              </a:solidFill>
            </a:endParaRP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79786" y="731519"/>
            <a:ext cx="11930230" cy="3416320"/>
          </a:xfrm>
          <a:prstGeom prst="rect">
            <a:avLst/>
          </a:prstGeom>
        </p:spPr>
        <p:txBody>
          <a:bodyPr wrap="square">
            <a:spAutoFit/>
          </a:bodyPr>
          <a:lstStyle/>
          <a:p>
            <a:pPr algn="just"/>
            <a:r>
              <a:rPr lang="fr-FR" u="sng" dirty="0">
                <a:solidFill>
                  <a:srgbClr val="008000"/>
                </a:solidFill>
              </a:rPr>
              <a:t>Mise en garde </a:t>
            </a:r>
            <a:r>
              <a:rPr lang="fr-FR" dirty="0">
                <a:solidFill>
                  <a:srgbClr val="008000"/>
                </a:solidFill>
              </a:rPr>
              <a:t>:</a:t>
            </a:r>
          </a:p>
          <a:p>
            <a:pPr algn="just"/>
            <a:r>
              <a:rPr lang="fr-FR" dirty="0">
                <a:solidFill>
                  <a:srgbClr val="008000"/>
                </a:solidFill>
              </a:rPr>
              <a:t>Les plantes indicatrices sont un outil préliminaire de diagnostic des sols agricoles qui nécessitent une confirmation par des analyses plus approfondies.</a:t>
            </a:r>
          </a:p>
          <a:p>
            <a:pPr algn="just"/>
            <a:r>
              <a:rPr lang="fr-FR" dirty="0">
                <a:solidFill>
                  <a:srgbClr val="008000"/>
                </a:solidFill>
              </a:rPr>
              <a:t>Toutes les plantes ont été caractérisées selon le comportement le plus souvent rencontré. Par exemple une plante de milieu ensoleillé (plantain majeur - chénopode blanc) pourra à l'occasion être observé en milieu ombragé.</a:t>
            </a:r>
          </a:p>
          <a:p>
            <a:pPr algn="just"/>
            <a:endParaRPr lang="fr-FR" dirty="0">
              <a:solidFill>
                <a:srgbClr val="008000"/>
              </a:solidFill>
            </a:endParaRPr>
          </a:p>
          <a:p>
            <a:r>
              <a:rPr lang="fr-FR" dirty="0">
                <a:solidFill>
                  <a:srgbClr val="008000"/>
                </a:solidFill>
              </a:rPr>
              <a:t>Une plante ne pousse pas ici ou là, par hasard. Un certain nombre de facteurs qui lui sont propres doivent être réunis pour que ses graines, en dormance dans le sol durant des années, puissent germer : le climat, l'ensoleillement, la </a:t>
            </a:r>
            <a:r>
              <a:rPr lang="fr-FR" b="1" dirty="0">
                <a:solidFill>
                  <a:srgbClr val="008000"/>
                </a:solidFill>
                <a:hlinkClick r:id="rId2"/>
              </a:rPr>
              <a:t>composition du sol</a:t>
            </a:r>
            <a:r>
              <a:rPr lang="fr-FR" dirty="0">
                <a:solidFill>
                  <a:srgbClr val="008000"/>
                </a:solidFill>
              </a:rPr>
              <a:t>, la présence ou l'absence d'eau, de bactéries, etc. autant d'éléments qui définissent le milieu originel dans lequel se développe la plante à l'état sauvage (biotope primaire).</a:t>
            </a:r>
          </a:p>
          <a:p>
            <a:r>
              <a:rPr lang="fr-FR" dirty="0">
                <a:solidFill>
                  <a:srgbClr val="008000"/>
                </a:solidFill>
              </a:rPr>
              <a:t>Sa présence, à la condition bien sûr qu'elle soit dominante et en nombre suffisant, est donc indicatrice de l'état du sol, de sa transformation voire des dysfonctionnements à venir.</a:t>
            </a:r>
            <a:r>
              <a:rPr lang="fr-FR" sz="1200" dirty="0">
                <a:solidFill>
                  <a:srgbClr val="008000"/>
                </a:solidFill>
              </a:rPr>
              <a:t> Source : </a:t>
            </a:r>
            <a:r>
              <a:rPr lang="fr-FR" sz="1200" dirty="0">
                <a:solidFill>
                  <a:srgbClr val="008000"/>
                </a:solidFill>
                <a:hlinkClick r:id="rId3"/>
              </a:rPr>
              <a:t>http://www.gerbeaud.com/jardin/jardinage_naturel/diagnostic-sol-plantes-sauvages.php</a:t>
            </a:r>
            <a:r>
              <a:rPr lang="fr-FR" sz="1200" dirty="0">
                <a:solidFill>
                  <a:srgbClr val="008000"/>
                </a:solidFill>
              </a:rPr>
              <a:t> </a:t>
            </a:r>
            <a:endParaRPr lang="fr-FR" dirty="0">
              <a:solidFill>
                <a:srgbClr val="008000"/>
              </a:solidFill>
            </a:endParaRPr>
          </a:p>
        </p:txBody>
      </p:sp>
      <p:sp>
        <p:nvSpPr>
          <p:cNvPr id="6" name="Rectangle 5"/>
          <p:cNvSpPr/>
          <p:nvPr/>
        </p:nvSpPr>
        <p:spPr>
          <a:xfrm>
            <a:off x="131332" y="4276005"/>
            <a:ext cx="11827137" cy="923330"/>
          </a:xfrm>
          <a:prstGeom prst="rect">
            <a:avLst/>
          </a:prstGeom>
          <a:ln>
            <a:solidFill>
              <a:schemeClr val="tx1"/>
            </a:solidFill>
          </a:ln>
        </p:spPr>
        <p:txBody>
          <a:bodyPr wrap="square">
            <a:spAutoFit/>
          </a:bodyPr>
          <a:lstStyle/>
          <a:p>
            <a:pPr marL="91440" marR="367665" algn="just" eaLnBrk="0" fontAlgn="base" hangingPunct="0"/>
            <a:r>
              <a:rPr lang="fr-FR" dirty="0">
                <a:ea typeface="Times New Roman" panose="02020603050405020304" pitchFamily="18" charset="0"/>
              </a:rPr>
              <a:t>Rappelons aussi que les plantes ne sont « mauvaises » que parce que ce n’est pas le jardinier qui l’a semé. En fait, elles ne sont pas là par hasard, et si elles sont présentes sur un terrain donné, c’est bien pour protéger et améliorer cet endroit.</a:t>
            </a:r>
            <a:endParaRPr lang="fr-FR" sz="1200" dirty="0">
              <a:effectLst/>
              <a:ea typeface="Times New Roman" panose="02020603050405020304" pitchFamily="18" charset="0"/>
            </a:endParaRPr>
          </a:p>
        </p:txBody>
      </p:sp>
    </p:spTree>
    <p:extLst>
      <p:ext uri="{BB962C8B-B14F-4D97-AF65-F5344CB8AC3E}">
        <p14:creationId xmlns:p14="http://schemas.microsoft.com/office/powerpoint/2010/main" val="2369608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100</a:t>
            </a:fld>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36" y="2073480"/>
            <a:ext cx="9281436" cy="2916612"/>
          </a:xfrm>
          <a:prstGeom prst="rect">
            <a:avLst/>
          </a:prstGeom>
        </p:spPr>
      </p:pic>
      <p:sp>
        <p:nvSpPr>
          <p:cNvPr id="4" name="Rectangle 3"/>
          <p:cNvSpPr/>
          <p:nvPr/>
        </p:nvSpPr>
        <p:spPr>
          <a:xfrm>
            <a:off x="885885" y="1129516"/>
            <a:ext cx="10613868" cy="707886"/>
          </a:xfrm>
          <a:prstGeom prst="rect">
            <a:avLst/>
          </a:prstGeom>
        </p:spPr>
        <p:txBody>
          <a:bodyPr wrap="none">
            <a:spAutoFit/>
          </a:bodyPr>
          <a:lstStyle/>
          <a:p>
            <a:pPr algn="ctr"/>
            <a:r>
              <a:rPr lang="fr-FR" sz="4000" dirty="0">
                <a:solidFill>
                  <a:srgbClr val="008000"/>
                </a:solidFill>
              </a:rPr>
              <a:t>11. </a:t>
            </a:r>
            <a:r>
              <a:rPr lang="fr-FR" sz="4000" b="1" dirty="0">
                <a:solidFill>
                  <a:srgbClr val="008000"/>
                </a:solidFill>
              </a:rPr>
              <a:t>Sol tassé, compacté (sol battant, compaction)</a:t>
            </a: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Tree>
    <p:extLst>
      <p:ext uri="{BB962C8B-B14F-4D97-AF65-F5344CB8AC3E}">
        <p14:creationId xmlns:p14="http://schemas.microsoft.com/office/powerpoint/2010/main" val="27673631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6" y="167647"/>
            <a:ext cx="736002" cy="369332"/>
          </a:xfrm>
        </p:spPr>
        <p:txBody>
          <a:bodyPr/>
          <a:lstStyle/>
          <a:p>
            <a:fld id="{C4B7D875-55FA-44D4-A05D-F243087C8D65}" type="slidenum">
              <a:rPr lang="fr-FR" smtClean="0"/>
              <a:t>101</a:t>
            </a:fld>
            <a:endParaRPr lang="fr-FR"/>
          </a:p>
        </p:txBody>
      </p:sp>
      <p:sp>
        <p:nvSpPr>
          <p:cNvPr id="3" name="Rectangle 2"/>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22049" y="260458"/>
            <a:ext cx="6096000" cy="369332"/>
          </a:xfrm>
          <a:prstGeom prst="rect">
            <a:avLst/>
          </a:prstGeom>
        </p:spPr>
        <p:txBody>
          <a:bodyPr>
            <a:spAutoFit/>
          </a:bodyPr>
          <a:lstStyle/>
          <a:p>
            <a:r>
              <a:rPr lang="fr-FR" dirty="0">
                <a:solidFill>
                  <a:srgbClr val="008000"/>
                </a:solidFill>
              </a:rPr>
              <a:t>11. </a:t>
            </a:r>
            <a:r>
              <a:rPr lang="fr-FR" b="1" dirty="0">
                <a:solidFill>
                  <a:srgbClr val="008000"/>
                </a:solidFill>
              </a:rPr>
              <a:t>Sol tassé, compacté (sol battant, compaction)</a:t>
            </a:r>
          </a:p>
        </p:txBody>
      </p:sp>
      <p:sp>
        <p:nvSpPr>
          <p:cNvPr id="5" name="Rectangle 4"/>
          <p:cNvSpPr/>
          <p:nvPr/>
        </p:nvSpPr>
        <p:spPr>
          <a:xfrm>
            <a:off x="186467" y="997742"/>
            <a:ext cx="9084886" cy="3139321"/>
          </a:xfrm>
          <a:prstGeom prst="rect">
            <a:avLst/>
          </a:prstGeom>
        </p:spPr>
        <p:txBody>
          <a:bodyPr wrap="square">
            <a:spAutoFit/>
          </a:bodyPr>
          <a:lstStyle/>
          <a:p>
            <a:r>
              <a:rPr lang="fr-FR" dirty="0" err="1">
                <a:solidFill>
                  <a:srgbClr val="008000"/>
                </a:solidFill>
              </a:rPr>
              <a:t>Dandelion</a:t>
            </a:r>
            <a:endParaRPr lang="fr-FR" dirty="0">
              <a:solidFill>
                <a:srgbClr val="008000"/>
              </a:solidFill>
            </a:endParaRPr>
          </a:p>
          <a:p>
            <a:r>
              <a:rPr lang="fr-FR" dirty="0">
                <a:solidFill>
                  <a:srgbClr val="008000"/>
                </a:solidFill>
              </a:rPr>
              <a:t>Vivace</a:t>
            </a:r>
          </a:p>
          <a:p>
            <a:endParaRPr lang="fr-FR" dirty="0">
              <a:solidFill>
                <a:srgbClr val="008000"/>
              </a:solidFill>
            </a:endParaRPr>
          </a:p>
          <a:p>
            <a:r>
              <a:rPr lang="fr-FR" dirty="0">
                <a:solidFill>
                  <a:srgbClr val="008000"/>
                </a:solidFill>
              </a:rPr>
              <a:t>Propagation par graines et bourgeons au collet.</a:t>
            </a:r>
          </a:p>
          <a:p>
            <a:r>
              <a:rPr lang="fr-FR" dirty="0">
                <a:solidFill>
                  <a:srgbClr val="008000"/>
                </a:solidFill>
              </a:rPr>
              <a:t>Germe le printemps et l'automne.</a:t>
            </a:r>
          </a:p>
          <a:p>
            <a:r>
              <a:rPr lang="fr-FR" dirty="0">
                <a:solidFill>
                  <a:srgbClr val="008000"/>
                </a:solidFill>
              </a:rPr>
              <a:t>Plante de milieu ensoleillé.</a:t>
            </a:r>
          </a:p>
          <a:p>
            <a:r>
              <a:rPr lang="fr-FR" dirty="0">
                <a:solidFill>
                  <a:srgbClr val="008000"/>
                </a:solidFill>
              </a:rPr>
              <a:t>Poussant en terrains argileux, limoneux et/ou limon battants, souvent riches, profonds, répond bien à l'azote, mais peu élevé en calcium, humidité, humus et pH </a:t>
            </a:r>
          </a:p>
          <a:p>
            <a:r>
              <a:rPr lang="fr-FR" b="1" dirty="0">
                <a:solidFill>
                  <a:srgbClr val="008000"/>
                </a:solidFill>
              </a:rPr>
              <a:t>Indique des sols acides, fertilité et surtout calcium peu élevés</a:t>
            </a:r>
            <a:r>
              <a:rPr lang="fr-FR" dirty="0">
                <a:solidFill>
                  <a:srgbClr val="008000"/>
                </a:solidFill>
              </a:rPr>
              <a:t>.</a:t>
            </a:r>
          </a:p>
          <a:p>
            <a:r>
              <a:rPr lang="fr-FR" dirty="0">
                <a:solidFill>
                  <a:srgbClr val="008000"/>
                </a:solidFill>
              </a:rPr>
              <a:t>Minéraux accumulés : cuivre, fer, magnésium, phosphore, potassium. silice et sodium.</a:t>
            </a:r>
          </a:p>
          <a:p>
            <a:r>
              <a:rPr lang="fr-FR" dirty="0">
                <a:solidFill>
                  <a:srgbClr val="008000"/>
                </a:solidFill>
              </a:rPr>
              <a:t>Plantes associées: renouée des oiseaux, stellaire moyenne, bourse-à-pasteur et plantain majeur.</a:t>
            </a:r>
          </a:p>
        </p:txBody>
      </p:sp>
      <p:pic>
        <p:nvPicPr>
          <p:cNvPr id="6" name="Image 5"/>
          <p:cNvPicPr>
            <a:picLocks noChangeAspect="1"/>
          </p:cNvPicPr>
          <p:nvPr/>
        </p:nvPicPr>
        <p:blipFill>
          <a:blip r:embed="rId2"/>
          <a:stretch>
            <a:fillRect/>
          </a:stretch>
        </p:blipFill>
        <p:spPr>
          <a:xfrm>
            <a:off x="9709997" y="3431439"/>
            <a:ext cx="2203200" cy="2397000"/>
          </a:xfrm>
          <a:prstGeom prst="rect">
            <a:avLst/>
          </a:prstGeom>
        </p:spPr>
      </p:pic>
      <p:pic>
        <p:nvPicPr>
          <p:cNvPr id="7" name="Image 6"/>
          <p:cNvPicPr>
            <a:picLocks noChangeAspect="1"/>
          </p:cNvPicPr>
          <p:nvPr/>
        </p:nvPicPr>
        <p:blipFill>
          <a:blip r:embed="rId3"/>
          <a:stretch>
            <a:fillRect/>
          </a:stretch>
        </p:blipFill>
        <p:spPr>
          <a:xfrm>
            <a:off x="9485596" y="957488"/>
            <a:ext cx="2652000" cy="1978800"/>
          </a:xfrm>
          <a:prstGeom prst="rect">
            <a:avLst/>
          </a:prstGeom>
        </p:spPr>
      </p:pic>
      <p:sp>
        <p:nvSpPr>
          <p:cNvPr id="8" name="Rectangle 7"/>
          <p:cNvSpPr/>
          <p:nvPr/>
        </p:nvSpPr>
        <p:spPr>
          <a:xfrm>
            <a:off x="186467" y="4199677"/>
            <a:ext cx="9065109" cy="2577642"/>
          </a:xfrm>
          <a:prstGeom prst="rect">
            <a:avLst/>
          </a:prstGeom>
        </p:spPr>
        <p:txBody>
          <a:bodyPr wrap="square">
            <a:spAutoFit/>
          </a:bodyPr>
          <a:lstStyle/>
          <a:p>
            <a:pPr algn="just"/>
            <a:r>
              <a:rPr lang="fr-FR" b="1" dirty="0">
                <a:solidFill>
                  <a:srgbClr val="008000"/>
                </a:solidFill>
              </a:rPr>
              <a:t>Habitat naturel </a:t>
            </a:r>
            <a:r>
              <a:rPr lang="fr-FR" dirty="0">
                <a:solidFill>
                  <a:srgbClr val="008000"/>
                </a:solidFill>
              </a:rPr>
              <a:t>: Prairies naturelles des plaines et des montagnes. Des plateaux calcaires et des vallées alluviales. Lisières et clairières forestières.</a:t>
            </a:r>
          </a:p>
          <a:p>
            <a:pPr algn="just"/>
            <a:r>
              <a:rPr lang="fr-FR" b="1" dirty="0">
                <a:solidFill>
                  <a:srgbClr val="008000"/>
                </a:solidFill>
              </a:rPr>
              <a:t>Indications sur l’état du sol </a:t>
            </a:r>
            <a:r>
              <a:rPr lang="fr-FR" dirty="0">
                <a:solidFill>
                  <a:srgbClr val="008000"/>
                </a:solidFill>
              </a:rPr>
              <a:t>: </a:t>
            </a:r>
            <a:r>
              <a:rPr lang="fr-FR" dirty="0">
                <a:solidFill>
                  <a:schemeClr val="accent2">
                    <a:lumMod val="50000"/>
                  </a:schemeClr>
                </a:solidFill>
              </a:rPr>
              <a:t>Engorgement en matière organique animale (fumiers).</a:t>
            </a:r>
            <a:r>
              <a:rPr lang="fr-FR" dirty="0">
                <a:solidFill>
                  <a:srgbClr val="008000"/>
                </a:solidFill>
              </a:rPr>
              <a:t> Blocage de la matière organique par le froid. </a:t>
            </a:r>
            <a:r>
              <a:rPr lang="fr-FR" dirty="0">
                <a:solidFill>
                  <a:schemeClr val="accent2">
                    <a:lumMod val="50000"/>
                  </a:schemeClr>
                </a:solidFill>
              </a:rPr>
              <a:t>Compactage des sols </a:t>
            </a:r>
            <a:r>
              <a:rPr lang="fr-FR" dirty="0">
                <a:solidFill>
                  <a:srgbClr val="008000"/>
                </a:solidFill>
              </a:rPr>
              <a:t>riches en calcaire et </a:t>
            </a:r>
            <a:r>
              <a:rPr lang="fr-FR" dirty="0">
                <a:solidFill>
                  <a:schemeClr val="accent2">
                    <a:lumMod val="50000"/>
                  </a:schemeClr>
                </a:solidFill>
              </a:rPr>
              <a:t>en matière organique. </a:t>
            </a:r>
            <a:r>
              <a:rPr lang="fr-FR" dirty="0">
                <a:solidFill>
                  <a:srgbClr val="008000"/>
                </a:solidFill>
              </a:rPr>
              <a:t>Bon indicateur de prairie riche tant que le pissenlit n’est pas dominant, mais </a:t>
            </a:r>
            <a:r>
              <a:rPr lang="fr-FR" dirty="0">
                <a:solidFill>
                  <a:schemeClr val="accent2">
                    <a:lumMod val="50000"/>
                  </a:schemeClr>
                </a:solidFill>
              </a:rPr>
              <a:t>révélateur d’aggravation des engorgement et des compactages du sol lorsque la présence du pissenlit explose</a:t>
            </a:r>
            <a:r>
              <a:rPr lang="fr-FR" dirty="0">
                <a:solidFill>
                  <a:srgbClr val="008000"/>
                </a:solidFill>
              </a:rPr>
              <a:t>.</a:t>
            </a:r>
          </a:p>
          <a:p>
            <a:pPr algn="just"/>
            <a:r>
              <a:rPr lang="fr-FR" b="1" dirty="0">
                <a:solidFill>
                  <a:srgbClr val="008000"/>
                </a:solidFill>
              </a:rPr>
              <a:t>Cuisine</a:t>
            </a:r>
            <a:r>
              <a:rPr lang="fr-FR" dirty="0">
                <a:solidFill>
                  <a:srgbClr val="008000"/>
                </a:solidFill>
              </a:rPr>
              <a:t> : La plante entière est comestible crue ou cuite. On peut utiliser les racines, les fleurs et les feuilles.</a:t>
            </a:r>
          </a:p>
        </p:txBody>
      </p:sp>
      <p:sp>
        <p:nvSpPr>
          <p:cNvPr id="9" name="Rectangle 8"/>
          <p:cNvSpPr/>
          <p:nvPr/>
        </p:nvSpPr>
        <p:spPr>
          <a:xfrm>
            <a:off x="10069853" y="5828439"/>
            <a:ext cx="1714253" cy="276999"/>
          </a:xfrm>
          <a:prstGeom prst="rect">
            <a:avLst/>
          </a:prstGeom>
        </p:spPr>
        <p:txBody>
          <a:bodyPr wrap="square">
            <a:spAutoFit/>
          </a:bodyPr>
          <a:lstStyle/>
          <a:p>
            <a:pPr algn="ctr"/>
            <a:r>
              <a:rPr lang="fr-FR" sz="1200" dirty="0">
                <a:solidFill>
                  <a:srgbClr val="008000"/>
                </a:solidFill>
              </a:rPr>
              <a:t>Fleur et fruit du pissenlit</a:t>
            </a:r>
          </a:p>
        </p:txBody>
      </p:sp>
      <p:sp>
        <p:nvSpPr>
          <p:cNvPr id="10" name="Rectangle 9"/>
          <p:cNvSpPr/>
          <p:nvPr/>
        </p:nvSpPr>
        <p:spPr>
          <a:xfrm>
            <a:off x="10100402" y="3009005"/>
            <a:ext cx="1422389" cy="276999"/>
          </a:xfrm>
          <a:prstGeom prst="rect">
            <a:avLst/>
          </a:prstGeom>
        </p:spPr>
        <p:txBody>
          <a:bodyPr wrap="square">
            <a:spAutoFit/>
          </a:bodyPr>
          <a:lstStyle/>
          <a:p>
            <a:pPr algn="ctr"/>
            <a:r>
              <a:rPr lang="fr-FR" sz="1200" dirty="0">
                <a:solidFill>
                  <a:srgbClr val="008000"/>
                </a:solidFill>
              </a:rPr>
              <a:t>Pissenlits en fleurs</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394" y="1132510"/>
            <a:ext cx="1714500" cy="1390650"/>
          </a:xfrm>
          <a:prstGeom prst="rect">
            <a:avLst/>
          </a:prstGeom>
        </p:spPr>
      </p:pic>
      <p:sp>
        <p:nvSpPr>
          <p:cNvPr id="14" name="Rectangle 13"/>
          <p:cNvSpPr/>
          <p:nvPr/>
        </p:nvSpPr>
        <p:spPr>
          <a:xfrm>
            <a:off x="198998" y="673064"/>
            <a:ext cx="7594106" cy="369332"/>
          </a:xfrm>
          <a:prstGeom prst="rect">
            <a:avLst/>
          </a:prstGeom>
        </p:spPr>
        <p:txBody>
          <a:bodyPr wrap="square">
            <a:spAutoFit/>
          </a:bodyPr>
          <a:lstStyle/>
          <a:p>
            <a:r>
              <a:rPr lang="fr-FR" dirty="0">
                <a:solidFill>
                  <a:srgbClr val="008000"/>
                </a:solidFill>
              </a:rPr>
              <a:t>2.5. </a:t>
            </a:r>
            <a:r>
              <a:rPr lang="fr-FR" b="1" dirty="0">
                <a:solidFill>
                  <a:srgbClr val="008000"/>
                </a:solidFill>
              </a:rPr>
              <a:t>Pissenlit commun ou pissenlit officinal </a:t>
            </a:r>
            <a:r>
              <a:rPr lang="fr-FR" dirty="0">
                <a:solidFill>
                  <a:srgbClr val="008000"/>
                </a:solidFill>
              </a:rPr>
              <a:t>(</a:t>
            </a:r>
            <a:r>
              <a:rPr lang="fr-FR" i="1" dirty="0" err="1">
                <a:solidFill>
                  <a:srgbClr val="008000"/>
                </a:solidFill>
              </a:rPr>
              <a:t>Taraxacum</a:t>
            </a:r>
            <a:r>
              <a:rPr lang="fr-FR" i="1" dirty="0">
                <a:solidFill>
                  <a:srgbClr val="008000"/>
                </a:solidFill>
              </a:rPr>
              <a:t> officinale </a:t>
            </a:r>
            <a:r>
              <a:rPr lang="fr-FR" dirty="0">
                <a:solidFill>
                  <a:srgbClr val="008000"/>
                </a:solidFill>
              </a:rPr>
              <a:t>Weber)</a:t>
            </a:r>
          </a:p>
        </p:txBody>
      </p:sp>
    </p:spTree>
    <p:extLst>
      <p:ext uri="{BB962C8B-B14F-4D97-AF65-F5344CB8AC3E}">
        <p14:creationId xmlns:p14="http://schemas.microsoft.com/office/powerpoint/2010/main" val="19105733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6" y="167647"/>
            <a:ext cx="736002" cy="369332"/>
          </a:xfrm>
        </p:spPr>
        <p:txBody>
          <a:bodyPr/>
          <a:lstStyle/>
          <a:p>
            <a:fld id="{C4B7D875-55FA-44D4-A05D-F243087C8D65}" type="slidenum">
              <a:rPr lang="fr-FR" smtClean="0"/>
              <a:t>102</a:t>
            </a:fld>
            <a:endParaRPr lang="fr-FR"/>
          </a:p>
        </p:txBody>
      </p:sp>
      <p:sp>
        <p:nvSpPr>
          <p:cNvPr id="3" name="Rectangle 2"/>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20241" y="351410"/>
            <a:ext cx="9868624" cy="646331"/>
          </a:xfrm>
          <a:prstGeom prst="rect">
            <a:avLst/>
          </a:prstGeom>
        </p:spPr>
        <p:txBody>
          <a:bodyPr wrap="square">
            <a:spAutoFit/>
          </a:bodyPr>
          <a:lstStyle/>
          <a:p>
            <a:r>
              <a:rPr lang="fr-FR" dirty="0">
                <a:solidFill>
                  <a:srgbClr val="008000"/>
                </a:solidFill>
              </a:rPr>
              <a:t>11. </a:t>
            </a:r>
            <a:r>
              <a:rPr lang="fr-FR" b="1" dirty="0">
                <a:solidFill>
                  <a:srgbClr val="008000"/>
                </a:solidFill>
              </a:rPr>
              <a:t>Sol tassé, compacté (sol battant, compaction)</a:t>
            </a:r>
          </a:p>
          <a:p>
            <a:r>
              <a:rPr lang="fr-FR" dirty="0">
                <a:solidFill>
                  <a:srgbClr val="008000"/>
                </a:solidFill>
              </a:rPr>
              <a:t>1&amp;.2. </a:t>
            </a:r>
            <a:r>
              <a:rPr lang="fr-FR" b="1" dirty="0">
                <a:solidFill>
                  <a:srgbClr val="008000"/>
                </a:solidFill>
              </a:rPr>
              <a:t>Capselle</a:t>
            </a:r>
            <a:r>
              <a:rPr lang="fr-FR" dirty="0">
                <a:solidFill>
                  <a:srgbClr val="008000"/>
                </a:solidFill>
              </a:rPr>
              <a:t> ou </a:t>
            </a:r>
            <a:r>
              <a:rPr lang="fr-FR" b="1" dirty="0">
                <a:solidFill>
                  <a:srgbClr val="008000"/>
                </a:solidFill>
              </a:rPr>
              <a:t>Bourse à pasteur </a:t>
            </a:r>
            <a:r>
              <a:rPr lang="fr-FR" dirty="0">
                <a:solidFill>
                  <a:srgbClr val="008000"/>
                </a:solidFill>
              </a:rPr>
              <a:t>(</a:t>
            </a:r>
            <a:r>
              <a:rPr lang="fr-FR" i="1" dirty="0" err="1">
                <a:solidFill>
                  <a:srgbClr val="008000"/>
                </a:solidFill>
              </a:rPr>
              <a:t>Capsella</a:t>
            </a:r>
            <a:r>
              <a:rPr lang="fr-FR" i="1" dirty="0">
                <a:solidFill>
                  <a:srgbClr val="008000"/>
                </a:solidFill>
              </a:rPr>
              <a:t> </a:t>
            </a:r>
            <a:r>
              <a:rPr lang="fr-FR" i="1" dirty="0" err="1">
                <a:solidFill>
                  <a:srgbClr val="008000"/>
                </a:solidFill>
              </a:rPr>
              <a:t>bursa-pastoris</a:t>
            </a:r>
            <a:r>
              <a:rPr lang="fr-FR" dirty="0">
                <a:solidFill>
                  <a:srgbClr val="008000"/>
                </a:solidFill>
              </a:rPr>
              <a:t>) (famille des</a:t>
            </a:r>
            <a:r>
              <a:rPr lang="fr-FR" dirty="0"/>
              <a:t> </a:t>
            </a:r>
            <a:r>
              <a:rPr lang="fr-FR" i="1" u="sng" dirty="0" err="1">
                <a:hlinkClick r:id="rId2" tooltip="Brassicaceae"/>
              </a:rPr>
              <a:t>Brassicaceae</a:t>
            </a:r>
            <a:r>
              <a:rPr lang="fr-FR" dirty="0">
                <a:solidFill>
                  <a:srgbClr val="008000"/>
                </a:solidFill>
              </a:rPr>
              <a:t>)</a:t>
            </a:r>
          </a:p>
        </p:txBody>
      </p:sp>
      <p:sp>
        <p:nvSpPr>
          <p:cNvPr id="5" name="ZoneTexte 4"/>
          <p:cNvSpPr txBox="1"/>
          <p:nvPr/>
        </p:nvSpPr>
        <p:spPr>
          <a:xfrm>
            <a:off x="120241" y="997741"/>
            <a:ext cx="11809482" cy="2862322"/>
          </a:xfrm>
          <a:prstGeom prst="rect">
            <a:avLst/>
          </a:prstGeom>
          <a:noFill/>
        </p:spPr>
        <p:txBody>
          <a:bodyPr wrap="square" rtlCol="0">
            <a:spAutoFit/>
          </a:bodyPr>
          <a:lstStyle/>
          <a:p>
            <a:pPr algn="just"/>
            <a:r>
              <a:rPr lang="fr-FR" dirty="0">
                <a:solidFill>
                  <a:srgbClr val="008000"/>
                </a:solidFill>
              </a:rPr>
              <a:t>Plante annuelle, poussant partout (</a:t>
            </a:r>
            <a:r>
              <a:rPr lang="fr-FR" dirty="0">
                <a:solidFill>
                  <a:srgbClr val="008000"/>
                </a:solidFill>
                <a:hlinkClick r:id="rId3" tooltip="Adventice"/>
              </a:rPr>
              <a:t>adventice</a:t>
            </a:r>
            <a:r>
              <a:rPr lang="fr-FR" dirty="0">
                <a:solidFill>
                  <a:srgbClr val="008000"/>
                </a:solidFill>
              </a:rPr>
              <a:t> </a:t>
            </a:r>
            <a:r>
              <a:rPr lang="fr-FR" dirty="0">
                <a:solidFill>
                  <a:srgbClr val="C00000"/>
                </a:solidFill>
              </a:rPr>
              <a:t>ou « mauvaise herbe »</a:t>
            </a:r>
            <a:r>
              <a:rPr lang="fr-FR" dirty="0">
                <a:solidFill>
                  <a:srgbClr val="008000"/>
                </a:solidFill>
              </a:rPr>
              <a:t>), à </a:t>
            </a:r>
            <a:r>
              <a:rPr lang="fr-FR" dirty="0">
                <a:solidFill>
                  <a:srgbClr val="008000"/>
                </a:solidFill>
                <a:hlinkClick r:id="rId4" tooltip="Tige"/>
              </a:rPr>
              <a:t>tige</a:t>
            </a:r>
            <a:r>
              <a:rPr lang="fr-FR" dirty="0">
                <a:solidFill>
                  <a:srgbClr val="008000"/>
                </a:solidFill>
              </a:rPr>
              <a:t> dressée, velue, qui peut atteindre 50 cm de haut. Les </a:t>
            </a:r>
            <a:r>
              <a:rPr lang="fr-FR" dirty="0">
                <a:solidFill>
                  <a:srgbClr val="008000"/>
                </a:solidFill>
                <a:hlinkClick r:id="rId5" tooltip="Feuille"/>
              </a:rPr>
              <a:t>feuilles</a:t>
            </a:r>
            <a:r>
              <a:rPr lang="fr-FR" dirty="0">
                <a:solidFill>
                  <a:srgbClr val="008000"/>
                </a:solidFill>
              </a:rPr>
              <a:t> d’un vert-gris forment des rosettes à leur base, près du sol. Les fleurs sont petites et blanches, disposées en grappes. Le fruit, triangulaire et aplati (cœur, bourse), a un goût un peu salé. Il semble vide à la palpation d'où son nom commun de bourse-à-pasteur... Ses pétales sont blancs, longs de 2 à 3 mm et environ 2 fois plus longs que les sépales. C'est l'une des espèces de « </a:t>
            </a:r>
            <a:r>
              <a:rPr lang="fr-FR" dirty="0">
                <a:solidFill>
                  <a:srgbClr val="008000"/>
                </a:solidFill>
                <a:hlinkClick r:id="rId6" tooltip="Bourse à pasteur"/>
              </a:rPr>
              <a:t>Bourse à pasteur</a:t>
            </a:r>
            <a:r>
              <a:rPr lang="fr-FR" dirty="0">
                <a:solidFill>
                  <a:srgbClr val="008000"/>
                </a:solidFill>
              </a:rPr>
              <a:t> ». </a:t>
            </a:r>
            <a:r>
              <a:rPr lang="fr-FR" b="1" dirty="0">
                <a:solidFill>
                  <a:srgbClr val="008000"/>
                </a:solidFill>
              </a:rPr>
              <a:t>Période de floraison</a:t>
            </a:r>
            <a:r>
              <a:rPr lang="fr-FR" dirty="0">
                <a:solidFill>
                  <a:srgbClr val="008000"/>
                </a:solidFill>
              </a:rPr>
              <a:t> : mars à décembre. </a:t>
            </a:r>
            <a:r>
              <a:rPr lang="fr-FR" b="1" dirty="0">
                <a:solidFill>
                  <a:srgbClr val="008000"/>
                </a:solidFill>
              </a:rPr>
              <a:t>Sol</a:t>
            </a:r>
            <a:r>
              <a:rPr lang="fr-FR" dirty="0">
                <a:solidFill>
                  <a:srgbClr val="008000"/>
                </a:solidFill>
              </a:rPr>
              <a:t> : indifférente au </a:t>
            </a:r>
            <a:r>
              <a:rPr lang="fr-FR" b="1" dirty="0">
                <a:solidFill>
                  <a:srgbClr val="008000"/>
                </a:solidFill>
              </a:rPr>
              <a:t>sol</a:t>
            </a:r>
            <a:r>
              <a:rPr lang="fr-FR" dirty="0">
                <a:solidFill>
                  <a:srgbClr val="008000"/>
                </a:solidFill>
              </a:rPr>
              <a:t> et à la lumière.</a:t>
            </a:r>
          </a:p>
          <a:p>
            <a:pPr algn="just"/>
            <a:r>
              <a:rPr lang="fr-FR" b="1" dirty="0">
                <a:solidFill>
                  <a:srgbClr val="008000"/>
                </a:solidFill>
              </a:rPr>
              <a:t>Habitat</a:t>
            </a:r>
            <a:r>
              <a:rPr lang="fr-FR" dirty="0">
                <a:solidFill>
                  <a:srgbClr val="008000"/>
                </a:solidFill>
              </a:rPr>
              <a:t> : </a:t>
            </a:r>
            <a:r>
              <a:rPr lang="fr-FR" dirty="0">
                <a:solidFill>
                  <a:schemeClr val="accent2">
                    <a:lumMod val="50000"/>
                  </a:schemeClr>
                </a:solidFill>
              </a:rPr>
              <a:t>champs de céréales</a:t>
            </a:r>
            <a:r>
              <a:rPr lang="fr-FR" dirty="0">
                <a:solidFill>
                  <a:srgbClr val="008000"/>
                </a:solidFill>
              </a:rPr>
              <a:t>, régions cultivées, les terrains incultes, les jardins, les pelouses et en bordure des routes.</a:t>
            </a:r>
          </a:p>
          <a:p>
            <a:pPr algn="just"/>
            <a:r>
              <a:rPr lang="fr-FR" b="1" dirty="0">
                <a:solidFill>
                  <a:srgbClr val="008000"/>
                </a:solidFill>
              </a:rPr>
              <a:t>Cuisine</a:t>
            </a:r>
            <a:r>
              <a:rPr lang="fr-FR" dirty="0">
                <a:solidFill>
                  <a:srgbClr val="008000"/>
                </a:solidFill>
              </a:rPr>
              <a:t> : La racine et les graines sont utilisées comme condiment. Les jeunes feuilles de la rosette se consomment crues ou cuites. Le sommet des inflorescences se mange tel quel. </a:t>
            </a:r>
            <a:r>
              <a:rPr lang="fr-FR" sz="1200" dirty="0">
                <a:solidFill>
                  <a:srgbClr val="008000"/>
                </a:solidFill>
              </a:rPr>
              <a:t>Selon Tela </a:t>
            </a:r>
            <a:r>
              <a:rPr lang="fr-FR" sz="1200" dirty="0" err="1">
                <a:solidFill>
                  <a:srgbClr val="008000"/>
                </a:solidFill>
              </a:rPr>
              <a:t>botanica</a:t>
            </a:r>
            <a:r>
              <a:rPr lang="fr-FR" sz="1200" dirty="0">
                <a:solidFill>
                  <a:srgbClr val="008000"/>
                </a:solidFill>
              </a:rPr>
              <a:t> : sol normal à argileux. Cf. </a:t>
            </a:r>
            <a:r>
              <a:rPr lang="fr-FR" sz="1200" dirty="0">
                <a:solidFill>
                  <a:srgbClr val="008000"/>
                </a:solidFill>
                <a:hlinkClick r:id="rId7"/>
              </a:rPr>
              <a:t>http://www.tela-botanica.org/bdtfx-nn-75016-synthese</a:t>
            </a:r>
            <a:r>
              <a:rPr lang="fr-FR" sz="1200" dirty="0">
                <a:solidFill>
                  <a:srgbClr val="008000"/>
                </a:solidFill>
              </a:rPr>
              <a:t> </a:t>
            </a:r>
            <a:endParaRPr lang="fr-FR" dirty="0">
              <a:solidFill>
                <a:srgbClr val="008000"/>
              </a:solidFill>
            </a:endParaRPr>
          </a:p>
          <a:p>
            <a:pPr algn="just"/>
            <a:r>
              <a:rPr lang="fr-FR" sz="1200" b="1" dirty="0">
                <a:solidFill>
                  <a:srgbClr val="008000"/>
                </a:solidFill>
              </a:rPr>
              <a:t>Autres usages </a:t>
            </a:r>
            <a:r>
              <a:rPr lang="fr-FR" sz="1200" dirty="0">
                <a:solidFill>
                  <a:srgbClr val="008000"/>
                </a:solidFill>
              </a:rPr>
              <a:t>: Cette plante a également des propriétés médicinales (effet hémostatique, astringent, antihémorragique, diurétique, anti-inflammatoire).</a:t>
            </a:r>
          </a:p>
          <a:p>
            <a:pPr algn="just"/>
            <a:r>
              <a:rPr lang="fr-FR" sz="1200" b="1" dirty="0">
                <a:solidFill>
                  <a:srgbClr val="008000"/>
                </a:solidFill>
              </a:rPr>
              <a:t>Autres noms </a:t>
            </a:r>
            <a:r>
              <a:rPr lang="fr-FR" sz="1200" dirty="0">
                <a:solidFill>
                  <a:srgbClr val="008000"/>
                </a:solidFill>
              </a:rPr>
              <a:t>: molette à berger, capselle, bourse de capucin, bourse de Juda, moutarde de Mithridate ou bourse-à-berger.</a:t>
            </a:r>
          </a:p>
          <a:p>
            <a:pPr algn="just"/>
            <a:r>
              <a:rPr lang="fr-FR" sz="1200" dirty="0">
                <a:solidFill>
                  <a:srgbClr val="008000"/>
                </a:solidFill>
              </a:rPr>
              <a:t>Source : a) </a:t>
            </a:r>
            <a:r>
              <a:rPr lang="fr-FR" sz="1200" dirty="0">
                <a:solidFill>
                  <a:srgbClr val="008000"/>
                </a:solidFill>
                <a:hlinkClick r:id="rId8"/>
              </a:rPr>
              <a:t>https://mlpaysagiste.com/plantes/capsella-bursa-pastoris</a:t>
            </a:r>
            <a:r>
              <a:rPr lang="fr-FR" sz="1200" dirty="0">
                <a:solidFill>
                  <a:srgbClr val="008000"/>
                </a:solidFill>
              </a:rPr>
              <a:t> </a:t>
            </a:r>
            <a:endParaRPr lang="fr-FR" dirty="0">
              <a:solidFill>
                <a:srgbClr val="008000"/>
              </a:solidFill>
            </a:endParaRP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6462" y="5486400"/>
            <a:ext cx="1368083" cy="1262846"/>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0186" y="3695150"/>
            <a:ext cx="1323975" cy="1771650"/>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00682" y="3695150"/>
            <a:ext cx="1981200" cy="3054096"/>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8972" y="3211565"/>
            <a:ext cx="2355057" cy="3586110"/>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8499" y="4920446"/>
            <a:ext cx="2495550" cy="1828800"/>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2277" y="4777571"/>
            <a:ext cx="2314575" cy="1971675"/>
          </a:xfrm>
          <a:prstGeom prst="rect">
            <a:avLst/>
          </a:prstGeom>
        </p:spPr>
      </p:pic>
    </p:spTree>
    <p:extLst>
      <p:ext uri="{BB962C8B-B14F-4D97-AF65-F5344CB8AC3E}">
        <p14:creationId xmlns:p14="http://schemas.microsoft.com/office/powerpoint/2010/main" val="4211094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6" y="167647"/>
            <a:ext cx="736002" cy="369332"/>
          </a:xfrm>
        </p:spPr>
        <p:txBody>
          <a:bodyPr/>
          <a:lstStyle/>
          <a:p>
            <a:fld id="{C4B7D875-55FA-44D4-A05D-F243087C8D65}" type="slidenum">
              <a:rPr lang="fr-FR" smtClean="0"/>
              <a:t>103</a:t>
            </a:fld>
            <a:endParaRPr lang="fr-FR"/>
          </a:p>
        </p:txBody>
      </p:sp>
      <p:sp>
        <p:nvSpPr>
          <p:cNvPr id="3" name="Rectangle 2"/>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22048" y="260457"/>
            <a:ext cx="11224087" cy="646331"/>
          </a:xfrm>
          <a:prstGeom prst="rect">
            <a:avLst/>
          </a:prstGeom>
        </p:spPr>
        <p:txBody>
          <a:bodyPr wrap="square">
            <a:spAutoFit/>
          </a:bodyPr>
          <a:lstStyle/>
          <a:p>
            <a:r>
              <a:rPr lang="fr-FR" dirty="0">
                <a:solidFill>
                  <a:srgbClr val="008000"/>
                </a:solidFill>
              </a:rPr>
              <a:t>11. </a:t>
            </a:r>
            <a:r>
              <a:rPr lang="fr-FR" b="1" dirty="0">
                <a:solidFill>
                  <a:srgbClr val="008000"/>
                </a:solidFill>
              </a:rPr>
              <a:t>Sol tassé, compacté (sol battant, compaction)</a:t>
            </a:r>
          </a:p>
          <a:p>
            <a:r>
              <a:rPr lang="fr-FR" dirty="0">
                <a:solidFill>
                  <a:srgbClr val="008000"/>
                </a:solidFill>
              </a:rPr>
              <a:t>11.3. </a:t>
            </a:r>
            <a:r>
              <a:rPr lang="fr-FR" b="1" dirty="0">
                <a:solidFill>
                  <a:srgbClr val="008000"/>
                </a:solidFill>
              </a:rPr>
              <a:t>Ravenelle, Radis ravenelle </a:t>
            </a:r>
            <a:r>
              <a:rPr lang="fr-FR" dirty="0">
                <a:solidFill>
                  <a:srgbClr val="008000"/>
                </a:solidFill>
              </a:rPr>
              <a:t>ou </a:t>
            </a:r>
            <a:r>
              <a:rPr lang="fr-FR" b="1" dirty="0">
                <a:solidFill>
                  <a:srgbClr val="008000"/>
                </a:solidFill>
              </a:rPr>
              <a:t>Radis sauvage </a:t>
            </a:r>
            <a:r>
              <a:rPr lang="fr-FR" dirty="0">
                <a:solidFill>
                  <a:srgbClr val="008000"/>
                </a:solidFill>
              </a:rPr>
              <a:t>(</a:t>
            </a:r>
            <a:r>
              <a:rPr lang="fr-FR" i="1" dirty="0" err="1">
                <a:solidFill>
                  <a:srgbClr val="008000"/>
                </a:solidFill>
              </a:rPr>
              <a:t>Raphanus</a:t>
            </a:r>
            <a:r>
              <a:rPr lang="fr-FR" i="1" dirty="0">
                <a:solidFill>
                  <a:srgbClr val="008000"/>
                </a:solidFill>
              </a:rPr>
              <a:t> </a:t>
            </a:r>
            <a:r>
              <a:rPr lang="fr-FR" i="1" dirty="0" err="1">
                <a:solidFill>
                  <a:srgbClr val="008000"/>
                </a:solidFill>
              </a:rPr>
              <a:t>raphanistrum</a:t>
            </a:r>
            <a:r>
              <a:rPr lang="fr-FR" dirty="0">
                <a:solidFill>
                  <a:srgbClr val="008000"/>
                </a:solidFill>
              </a:rPr>
              <a:t>) (famille des</a:t>
            </a:r>
            <a:r>
              <a:rPr lang="fr-FR" dirty="0"/>
              <a:t> </a:t>
            </a:r>
            <a:r>
              <a:rPr lang="fr-FR" i="1" dirty="0" err="1">
                <a:hlinkClick r:id="rId2" tooltip="Brassicaceae"/>
              </a:rPr>
              <a:t>Brassicaceae</a:t>
            </a:r>
            <a:r>
              <a:rPr lang="fr-FR" dirty="0">
                <a:solidFill>
                  <a:srgbClr val="008000"/>
                </a:solidFill>
              </a:rPr>
              <a:t>)</a:t>
            </a:r>
          </a:p>
        </p:txBody>
      </p:sp>
      <p:sp>
        <p:nvSpPr>
          <p:cNvPr id="5" name="ZoneTexte 4"/>
          <p:cNvSpPr txBox="1"/>
          <p:nvPr/>
        </p:nvSpPr>
        <p:spPr>
          <a:xfrm>
            <a:off x="222048" y="1021976"/>
            <a:ext cx="11777210" cy="1938992"/>
          </a:xfrm>
          <a:prstGeom prst="rect">
            <a:avLst/>
          </a:prstGeom>
          <a:noFill/>
        </p:spPr>
        <p:txBody>
          <a:bodyPr wrap="square" rtlCol="0">
            <a:spAutoFit/>
          </a:bodyPr>
          <a:lstStyle/>
          <a:p>
            <a:pPr algn="just"/>
            <a:r>
              <a:rPr lang="fr-FR" dirty="0">
                <a:solidFill>
                  <a:srgbClr val="008000"/>
                </a:solidFill>
              </a:rPr>
              <a:t>Plante annuelle ou une bisannuelle avec d'attrayantes fleurs à quatre pétales de 15–20 mm de diamètre et de couleur variable, généralement du blanc au violet en passant par l'orange et le jaune, souvent avec un ombrage de couleur sur un seul pétale. Il fleurit au début du printemps à la fin de l'été. La plante adulte mesure 30 à 60 cm.  Racine pivot.</a:t>
            </a:r>
            <a:endParaRPr lang="fr-FR" b="1" dirty="0">
              <a:solidFill>
                <a:srgbClr val="008000"/>
              </a:solidFill>
            </a:endParaRPr>
          </a:p>
          <a:p>
            <a:pPr algn="just"/>
            <a:r>
              <a:rPr lang="fr-FR" b="1" dirty="0">
                <a:solidFill>
                  <a:srgbClr val="008000"/>
                </a:solidFill>
              </a:rPr>
              <a:t>Habitat</a:t>
            </a:r>
            <a:r>
              <a:rPr lang="fr-FR" dirty="0">
                <a:solidFill>
                  <a:srgbClr val="008000"/>
                </a:solidFill>
              </a:rPr>
              <a:t> : souvent au bord des routes ou dans des endroits où le </a:t>
            </a:r>
            <a:r>
              <a:rPr lang="fr-FR" dirty="0">
                <a:solidFill>
                  <a:schemeClr val="accent2">
                    <a:lumMod val="50000"/>
                  </a:schemeClr>
                </a:solidFill>
              </a:rPr>
              <a:t>sol a été perturbé</a:t>
            </a:r>
            <a:r>
              <a:rPr lang="fr-FR" dirty="0">
                <a:solidFill>
                  <a:srgbClr val="008000"/>
                </a:solidFill>
              </a:rPr>
              <a:t>. </a:t>
            </a:r>
          </a:p>
          <a:p>
            <a:pPr algn="just"/>
            <a:r>
              <a:rPr lang="fr-FR" sz="1200" b="1" dirty="0">
                <a:solidFill>
                  <a:srgbClr val="FF0000"/>
                </a:solidFill>
              </a:rPr>
              <a:t>Invasif</a:t>
            </a:r>
            <a:r>
              <a:rPr lang="fr-FR" sz="1200" dirty="0">
                <a:solidFill>
                  <a:srgbClr val="FF0000"/>
                </a:solidFill>
              </a:rPr>
              <a:t> : Il se propage rapidement. C'est une </a:t>
            </a:r>
            <a:r>
              <a:rPr lang="fr-FR" sz="1200" dirty="0">
                <a:solidFill>
                  <a:srgbClr val="FF0000"/>
                </a:solidFill>
                <a:hlinkClick r:id="rId3" tooltip="Mauvaise herbe"/>
              </a:rPr>
              <a:t>mauvaise herbe</a:t>
            </a:r>
            <a:r>
              <a:rPr lang="fr-FR" sz="1200" dirty="0">
                <a:solidFill>
                  <a:srgbClr val="FF0000"/>
                </a:solidFill>
              </a:rPr>
              <a:t> très répandue dans les grandes cultures (céréales, colza, etc.), qui s'est montrée </a:t>
            </a:r>
            <a:r>
              <a:rPr lang="fr-FR" sz="1200" dirty="0">
                <a:solidFill>
                  <a:srgbClr val="FF0000"/>
                </a:solidFill>
                <a:hlinkClick r:id="rId4" tooltip="Résistance aux pesticides"/>
              </a:rPr>
              <a:t>résistante</a:t>
            </a:r>
            <a:r>
              <a:rPr lang="fr-FR" sz="1200" dirty="0">
                <a:solidFill>
                  <a:srgbClr val="FF0000"/>
                </a:solidFill>
              </a:rPr>
              <a:t> à plusieurs type d'</a:t>
            </a:r>
            <a:r>
              <a:rPr lang="fr-FR" sz="1200" dirty="0">
                <a:solidFill>
                  <a:srgbClr val="FF0000"/>
                </a:solidFill>
                <a:hlinkClick r:id="rId5" tooltip="Herbicide"/>
              </a:rPr>
              <a:t>herbicides</a:t>
            </a:r>
            <a:r>
              <a:rPr lang="fr-FR" sz="1200" dirty="0">
                <a:solidFill>
                  <a:srgbClr val="FF0000"/>
                </a:solidFill>
              </a:rPr>
              <a:t> dans certains pays (Australie, Brésil, Afrique du Sud)</a:t>
            </a:r>
            <a:r>
              <a:rPr lang="fr-FR" sz="1200" dirty="0">
                <a:solidFill>
                  <a:srgbClr val="008000"/>
                </a:solidFill>
              </a:rPr>
              <a:t>.</a:t>
            </a:r>
          </a:p>
          <a:p>
            <a:pPr algn="just"/>
            <a:r>
              <a:rPr lang="fr-FR" sz="1200" b="1" dirty="0">
                <a:solidFill>
                  <a:srgbClr val="008000"/>
                </a:solidFill>
              </a:rPr>
              <a:t>Risque de confusion</a:t>
            </a:r>
            <a:r>
              <a:rPr lang="fr-FR" sz="1200" dirty="0">
                <a:solidFill>
                  <a:srgbClr val="008000"/>
                </a:solidFill>
              </a:rPr>
              <a:t> : Cette plante peut être confondue avec la </a:t>
            </a:r>
            <a:r>
              <a:rPr lang="fr-FR" sz="1200" dirty="0">
                <a:solidFill>
                  <a:srgbClr val="008000"/>
                </a:solidFill>
                <a:hlinkClick r:id="rId6" tooltip="Moutarde des champs"/>
              </a:rPr>
              <a:t>moutarde des champs</a:t>
            </a:r>
            <a:r>
              <a:rPr lang="fr-FR" sz="1200" dirty="0">
                <a:solidFill>
                  <a:srgbClr val="008000"/>
                </a:solidFill>
              </a:rPr>
              <a:t>. On peut les distinguer en comparant les pétales. Chez la ravenelle, les nervures au niveau des pétales ont un aspect bleu-violet ce qui n'est pas le cas chez la moutarde des champs.</a:t>
            </a:r>
            <a:endParaRPr lang="fr-FR" sz="1200" b="1" dirty="0">
              <a:solidFill>
                <a:srgbClr val="008000"/>
              </a:solidFill>
            </a:endParaRPr>
          </a:p>
        </p:txBody>
      </p:sp>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0698" y="4405369"/>
            <a:ext cx="1676400" cy="2343150"/>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3085" y="2975572"/>
            <a:ext cx="1104900" cy="1771650"/>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1164" y="4194698"/>
            <a:ext cx="1752600" cy="2609850"/>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9134" y="2960968"/>
            <a:ext cx="2457450" cy="1857375"/>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38119" y="4873738"/>
            <a:ext cx="2466975" cy="1847850"/>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1440" y="2960968"/>
            <a:ext cx="2619375" cy="1743075"/>
          </a:xfrm>
          <a:prstGeom prst="rect">
            <a:avLst/>
          </a:prstGeom>
        </p:spPr>
      </p:pic>
      <p:pic>
        <p:nvPicPr>
          <p:cNvPr id="12" name="Imag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828" y="4823760"/>
            <a:ext cx="2514600" cy="1819275"/>
          </a:xfrm>
          <a:prstGeom prst="rect">
            <a:avLst/>
          </a:prstGeom>
        </p:spPr>
      </p:pic>
    </p:spTree>
    <p:extLst>
      <p:ext uri="{BB962C8B-B14F-4D97-AF65-F5344CB8AC3E}">
        <p14:creationId xmlns:p14="http://schemas.microsoft.com/office/powerpoint/2010/main" val="2020921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6" y="167647"/>
            <a:ext cx="736002" cy="369332"/>
          </a:xfrm>
        </p:spPr>
        <p:txBody>
          <a:bodyPr/>
          <a:lstStyle/>
          <a:p>
            <a:fld id="{C4B7D875-55FA-44D4-A05D-F243087C8D65}" type="slidenum">
              <a:rPr lang="fr-FR" smtClean="0"/>
              <a:t>104</a:t>
            </a:fld>
            <a:endParaRPr lang="fr-FR"/>
          </a:p>
        </p:txBody>
      </p:sp>
      <p:sp>
        <p:nvSpPr>
          <p:cNvPr id="3" name="Rectangle 2"/>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22049" y="260458"/>
            <a:ext cx="6096000" cy="369332"/>
          </a:xfrm>
          <a:prstGeom prst="rect">
            <a:avLst/>
          </a:prstGeom>
        </p:spPr>
        <p:txBody>
          <a:bodyPr>
            <a:spAutoFit/>
          </a:bodyPr>
          <a:lstStyle/>
          <a:p>
            <a:r>
              <a:rPr lang="fr-FR" dirty="0">
                <a:solidFill>
                  <a:srgbClr val="008000"/>
                </a:solidFill>
              </a:rPr>
              <a:t>11. </a:t>
            </a:r>
            <a:r>
              <a:rPr lang="fr-FR" b="1" dirty="0">
                <a:solidFill>
                  <a:srgbClr val="008000"/>
                </a:solidFill>
              </a:rPr>
              <a:t>Sol tassé, compacté (sol battant, compaction)</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708" y="3665466"/>
            <a:ext cx="4050904" cy="303662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938" y="3665466"/>
            <a:ext cx="4233012" cy="3020183"/>
          </a:xfrm>
          <a:prstGeom prst="rect">
            <a:avLst/>
          </a:prstGeom>
        </p:spPr>
      </p:pic>
      <p:sp>
        <p:nvSpPr>
          <p:cNvPr id="7" name="ZoneTexte 6"/>
          <p:cNvSpPr txBox="1"/>
          <p:nvPr/>
        </p:nvSpPr>
        <p:spPr>
          <a:xfrm>
            <a:off x="129092" y="5257562"/>
            <a:ext cx="3328088" cy="1600438"/>
          </a:xfrm>
          <a:prstGeom prst="rect">
            <a:avLst/>
          </a:prstGeom>
          <a:noFill/>
        </p:spPr>
        <p:txBody>
          <a:bodyPr wrap="square" rtlCol="0">
            <a:spAutoFit/>
          </a:bodyPr>
          <a:lstStyle/>
          <a:p>
            <a:r>
              <a:rPr lang="fr-FR" sz="1400" dirty="0">
                <a:solidFill>
                  <a:srgbClr val="008000"/>
                </a:solidFill>
              </a:rPr>
              <a:t>Couleur dominante des fleurs : rose</a:t>
            </a:r>
          </a:p>
          <a:p>
            <a:r>
              <a:rPr lang="fr-FR" sz="1400" dirty="0">
                <a:solidFill>
                  <a:srgbClr val="008000"/>
                </a:solidFill>
              </a:rPr>
              <a:t>Période de floraison : juillet-octobre</a:t>
            </a:r>
          </a:p>
          <a:p>
            <a:r>
              <a:rPr lang="fr-FR" sz="1400" dirty="0">
                <a:solidFill>
                  <a:srgbClr val="008000"/>
                </a:solidFill>
                <a:hlinkClick r:id="rId4" tooltip="Inflorescence"/>
              </a:rPr>
              <a:t>Inflorescence</a:t>
            </a:r>
            <a:r>
              <a:rPr lang="fr-FR" sz="1400" dirty="0">
                <a:solidFill>
                  <a:srgbClr val="008000"/>
                </a:solidFill>
              </a:rPr>
              <a:t> : </a:t>
            </a:r>
            <a:r>
              <a:rPr lang="fr-FR" sz="1400" dirty="0">
                <a:solidFill>
                  <a:srgbClr val="008000"/>
                </a:solidFill>
                <a:hlinkClick r:id="rId5" tooltip="Racème"/>
              </a:rPr>
              <a:t>racème</a:t>
            </a:r>
            <a:r>
              <a:rPr lang="fr-FR" sz="1400" dirty="0">
                <a:solidFill>
                  <a:srgbClr val="008000"/>
                </a:solidFill>
              </a:rPr>
              <a:t> de </a:t>
            </a:r>
            <a:r>
              <a:rPr lang="fr-FR" sz="1400" dirty="0">
                <a:solidFill>
                  <a:srgbClr val="008000"/>
                </a:solidFill>
                <a:hlinkClick r:id="rId6" tooltip="Capitule (botanique)"/>
              </a:rPr>
              <a:t>capitules</a:t>
            </a:r>
            <a:endParaRPr lang="fr-FR" sz="1400" dirty="0">
              <a:solidFill>
                <a:srgbClr val="008000"/>
              </a:solidFill>
            </a:endParaRPr>
          </a:p>
          <a:p>
            <a:r>
              <a:rPr lang="fr-FR" sz="1400" dirty="0">
                <a:solidFill>
                  <a:srgbClr val="008000"/>
                </a:solidFill>
                <a:hlinkClick r:id="rId7" tooltip="Reproduction dans le règne végétal"/>
              </a:rPr>
              <a:t>Sexualité</a:t>
            </a:r>
            <a:r>
              <a:rPr lang="fr-FR" sz="1400" dirty="0">
                <a:solidFill>
                  <a:srgbClr val="008000"/>
                </a:solidFill>
              </a:rPr>
              <a:t> : </a:t>
            </a:r>
            <a:r>
              <a:rPr lang="fr-FR" sz="1400" dirty="0">
                <a:solidFill>
                  <a:srgbClr val="008000"/>
                </a:solidFill>
                <a:hlinkClick r:id="rId8" tooltip="Glossaire botanique"/>
              </a:rPr>
              <a:t>hermaphrodite</a:t>
            </a:r>
            <a:endParaRPr lang="fr-FR" sz="1400" dirty="0">
              <a:solidFill>
                <a:srgbClr val="008000"/>
              </a:solidFill>
            </a:endParaRPr>
          </a:p>
          <a:p>
            <a:r>
              <a:rPr lang="fr-FR" sz="1400" dirty="0">
                <a:solidFill>
                  <a:srgbClr val="008000"/>
                </a:solidFill>
                <a:hlinkClick r:id="rId9" tooltip="Pollinisation"/>
              </a:rPr>
              <a:t>Pollinisation</a:t>
            </a:r>
            <a:r>
              <a:rPr lang="fr-FR" sz="1400" dirty="0">
                <a:solidFill>
                  <a:srgbClr val="008000"/>
                </a:solidFill>
              </a:rPr>
              <a:t> : </a:t>
            </a:r>
            <a:r>
              <a:rPr lang="fr-FR" sz="1400" dirty="0" err="1">
                <a:solidFill>
                  <a:srgbClr val="008000"/>
                </a:solidFill>
                <a:hlinkClick r:id="rId10" tooltip="Glossaire botanique"/>
              </a:rPr>
              <a:t>entomogame</a:t>
            </a:r>
            <a:r>
              <a:rPr lang="fr-FR" sz="1400" dirty="0">
                <a:solidFill>
                  <a:srgbClr val="008000"/>
                </a:solidFill>
              </a:rPr>
              <a:t>, </a:t>
            </a:r>
            <a:r>
              <a:rPr lang="fr-FR" sz="1400" dirty="0">
                <a:solidFill>
                  <a:srgbClr val="008000"/>
                </a:solidFill>
                <a:hlinkClick r:id="rId11" tooltip="Autogame"/>
              </a:rPr>
              <a:t>autogame</a:t>
            </a:r>
            <a:endParaRPr lang="fr-FR" sz="1400" dirty="0">
              <a:solidFill>
                <a:srgbClr val="008000"/>
              </a:solidFill>
            </a:endParaRPr>
          </a:p>
          <a:p>
            <a:r>
              <a:rPr lang="fr-FR" sz="1400" dirty="0">
                <a:solidFill>
                  <a:srgbClr val="008000"/>
                </a:solidFill>
              </a:rPr>
              <a:t>Fruit : </a:t>
            </a:r>
            <a:r>
              <a:rPr lang="fr-FR" sz="1400" dirty="0">
                <a:solidFill>
                  <a:srgbClr val="008000"/>
                </a:solidFill>
                <a:hlinkClick r:id="rId12" tooltip="Akène"/>
              </a:rPr>
              <a:t>akène</a:t>
            </a:r>
            <a:endParaRPr lang="fr-FR" sz="1400" dirty="0">
              <a:solidFill>
                <a:srgbClr val="008000"/>
              </a:solidFill>
            </a:endParaRPr>
          </a:p>
          <a:p>
            <a:r>
              <a:rPr lang="fr-FR" sz="1400" dirty="0">
                <a:solidFill>
                  <a:srgbClr val="008000"/>
                </a:solidFill>
              </a:rPr>
              <a:t>Dissémination : </a:t>
            </a:r>
            <a:r>
              <a:rPr lang="fr-FR" sz="1400" u="sng" dirty="0">
                <a:solidFill>
                  <a:srgbClr val="008000"/>
                </a:solidFill>
                <a:hlinkClick r:id="rId13" tooltip="Anémochore"/>
              </a:rPr>
              <a:t>anémochore</a:t>
            </a:r>
            <a:endParaRPr lang="fr-FR" sz="1400" dirty="0">
              <a:solidFill>
                <a:srgbClr val="008000"/>
              </a:solidFill>
            </a:endParaRPr>
          </a:p>
        </p:txBody>
      </p:sp>
      <p:sp>
        <p:nvSpPr>
          <p:cNvPr id="8" name="ZoneTexte 7"/>
          <p:cNvSpPr txBox="1"/>
          <p:nvPr/>
        </p:nvSpPr>
        <p:spPr>
          <a:xfrm>
            <a:off x="0" y="997741"/>
            <a:ext cx="12052612" cy="1477328"/>
          </a:xfrm>
          <a:prstGeom prst="rect">
            <a:avLst/>
          </a:prstGeom>
          <a:noFill/>
        </p:spPr>
        <p:txBody>
          <a:bodyPr wrap="square" rtlCol="0">
            <a:spAutoFit/>
          </a:bodyPr>
          <a:lstStyle/>
          <a:p>
            <a:pPr algn="just"/>
            <a:r>
              <a:rPr lang="fr-FR" dirty="0">
                <a:solidFill>
                  <a:srgbClr val="008000"/>
                </a:solidFill>
              </a:rPr>
              <a:t>Ou </a:t>
            </a:r>
            <a:r>
              <a:rPr lang="fr-FR" b="1" dirty="0">
                <a:solidFill>
                  <a:srgbClr val="008000"/>
                </a:solidFill>
              </a:rPr>
              <a:t>Cirse commun</a:t>
            </a:r>
            <a:r>
              <a:rPr lang="fr-FR" dirty="0">
                <a:solidFill>
                  <a:srgbClr val="008000"/>
                </a:solidFill>
              </a:rPr>
              <a:t> (</a:t>
            </a:r>
            <a:r>
              <a:rPr lang="fr-FR" i="1" dirty="0">
                <a:solidFill>
                  <a:srgbClr val="008000"/>
                </a:solidFill>
              </a:rPr>
              <a:t>Cirsium </a:t>
            </a:r>
            <a:r>
              <a:rPr lang="fr-FR" i="1" dirty="0" err="1">
                <a:solidFill>
                  <a:srgbClr val="008000"/>
                </a:solidFill>
              </a:rPr>
              <a:t>vulgare</a:t>
            </a:r>
            <a:r>
              <a:rPr lang="fr-FR" dirty="0">
                <a:solidFill>
                  <a:srgbClr val="008000"/>
                </a:solidFill>
              </a:rPr>
              <a:t>), ou </a:t>
            </a:r>
            <a:r>
              <a:rPr lang="fr-FR" b="1" dirty="0">
                <a:solidFill>
                  <a:srgbClr val="008000"/>
                </a:solidFill>
              </a:rPr>
              <a:t>Cirse à feuilles lancéolées</a:t>
            </a:r>
            <a:r>
              <a:rPr lang="fr-FR" dirty="0">
                <a:solidFill>
                  <a:srgbClr val="008000"/>
                </a:solidFill>
              </a:rPr>
              <a:t>, plante bisannuelle appartenant au genre </a:t>
            </a:r>
            <a:r>
              <a:rPr lang="fr-FR" i="1" dirty="0">
                <a:solidFill>
                  <a:srgbClr val="008000"/>
                </a:solidFill>
                <a:hlinkClick r:id="rId14" tooltip="Cirsium"/>
              </a:rPr>
              <a:t>Cirsium</a:t>
            </a:r>
            <a:r>
              <a:rPr lang="fr-FR" dirty="0">
                <a:solidFill>
                  <a:srgbClr val="008000"/>
                </a:solidFill>
              </a:rPr>
              <a:t> et à la famille des </a:t>
            </a:r>
            <a:r>
              <a:rPr lang="fr-FR" dirty="0">
                <a:solidFill>
                  <a:srgbClr val="008000"/>
                </a:solidFill>
                <a:hlinkClick r:id="rId15" tooltip="Asteraceae"/>
              </a:rPr>
              <a:t>Astéracées</a:t>
            </a:r>
            <a:r>
              <a:rPr lang="fr-FR" dirty="0">
                <a:solidFill>
                  <a:srgbClr val="008000"/>
                </a:solidFill>
              </a:rPr>
              <a:t> (ou Composées). </a:t>
            </a:r>
            <a:r>
              <a:rPr lang="fr-FR" i="1" dirty="0">
                <a:solidFill>
                  <a:srgbClr val="008000"/>
                </a:solidFill>
              </a:rPr>
              <a:t>Cirsium </a:t>
            </a:r>
            <a:r>
              <a:rPr lang="fr-FR" i="1" dirty="0" err="1">
                <a:solidFill>
                  <a:srgbClr val="008000"/>
                </a:solidFill>
              </a:rPr>
              <a:t>vulgare</a:t>
            </a:r>
            <a:r>
              <a:rPr lang="fr-FR" dirty="0">
                <a:solidFill>
                  <a:srgbClr val="008000"/>
                </a:solidFill>
              </a:rPr>
              <a:t> est une plante commune qui pousse en terrain découvert (chemins, </a:t>
            </a:r>
            <a:r>
              <a:rPr lang="fr-FR" dirty="0">
                <a:solidFill>
                  <a:srgbClr val="008000"/>
                </a:solidFill>
                <a:hlinkClick r:id="rId16" tooltip="Clairière"/>
              </a:rPr>
              <a:t>clairières</a:t>
            </a:r>
            <a:r>
              <a:rPr lang="fr-FR" dirty="0">
                <a:solidFill>
                  <a:srgbClr val="008000"/>
                </a:solidFill>
              </a:rPr>
              <a:t>, décombres, terrains vagues...). On la rencontre sur tous les continents soit à l'état spontané (</a:t>
            </a:r>
            <a:r>
              <a:rPr lang="fr-FR" dirty="0">
                <a:solidFill>
                  <a:srgbClr val="008000"/>
                </a:solidFill>
                <a:hlinkClick r:id="rId17" tooltip="Europe"/>
              </a:rPr>
              <a:t>Europe</a:t>
            </a:r>
            <a:r>
              <a:rPr lang="fr-FR" dirty="0">
                <a:solidFill>
                  <a:srgbClr val="008000"/>
                </a:solidFill>
              </a:rPr>
              <a:t>, </a:t>
            </a:r>
            <a:r>
              <a:rPr lang="fr-FR" dirty="0">
                <a:solidFill>
                  <a:srgbClr val="008000"/>
                </a:solidFill>
                <a:hlinkClick r:id="rId18" tooltip="Asie"/>
              </a:rPr>
              <a:t>Asie</a:t>
            </a:r>
            <a:r>
              <a:rPr lang="fr-FR" dirty="0">
                <a:solidFill>
                  <a:srgbClr val="008000"/>
                </a:solidFill>
              </a:rPr>
              <a:t>, </a:t>
            </a:r>
            <a:r>
              <a:rPr lang="fr-FR" dirty="0">
                <a:solidFill>
                  <a:srgbClr val="008000"/>
                </a:solidFill>
                <a:hlinkClick r:id="rId19" tooltip="Afrique du Nord"/>
              </a:rPr>
              <a:t>Afrique du Nord</a:t>
            </a:r>
            <a:r>
              <a:rPr lang="fr-FR" dirty="0">
                <a:solidFill>
                  <a:srgbClr val="008000"/>
                </a:solidFill>
              </a:rPr>
              <a:t>) soit naturalisé (</a:t>
            </a:r>
            <a:r>
              <a:rPr lang="fr-FR" u="sng" dirty="0">
                <a:solidFill>
                  <a:srgbClr val="008000"/>
                </a:solidFill>
                <a:hlinkClick r:id="rId20" tooltip="Afrique subsaharienne"/>
              </a:rPr>
              <a:t>Afrique subsaharienne</a:t>
            </a:r>
            <a:r>
              <a:rPr lang="fr-FR" dirty="0">
                <a:solidFill>
                  <a:srgbClr val="008000"/>
                </a:solidFill>
              </a:rPr>
              <a:t>, </a:t>
            </a:r>
            <a:r>
              <a:rPr lang="fr-FR" dirty="0">
                <a:solidFill>
                  <a:srgbClr val="008000"/>
                </a:solidFill>
                <a:hlinkClick r:id="rId21" tooltip="Amérique du Nord"/>
              </a:rPr>
              <a:t>Amérique du Nord</a:t>
            </a:r>
            <a:r>
              <a:rPr lang="fr-FR" dirty="0">
                <a:solidFill>
                  <a:srgbClr val="008000"/>
                </a:solidFill>
              </a:rPr>
              <a:t>, </a:t>
            </a:r>
            <a:r>
              <a:rPr lang="fr-FR" dirty="0">
                <a:solidFill>
                  <a:srgbClr val="008000"/>
                </a:solidFill>
                <a:hlinkClick r:id="rId22" tooltip="Amérique du Sud"/>
              </a:rPr>
              <a:t>Amérique du Sud</a:t>
            </a:r>
            <a:r>
              <a:rPr lang="fr-FR" dirty="0">
                <a:solidFill>
                  <a:srgbClr val="008000"/>
                </a:solidFill>
              </a:rPr>
              <a:t>, </a:t>
            </a:r>
            <a:r>
              <a:rPr lang="fr-FR" dirty="0">
                <a:solidFill>
                  <a:srgbClr val="008000"/>
                </a:solidFill>
                <a:hlinkClick r:id="rId23" tooltip="Australie"/>
              </a:rPr>
              <a:t>Australie</a:t>
            </a:r>
            <a:r>
              <a:rPr lang="fr-FR" dirty="0">
                <a:solidFill>
                  <a:srgbClr val="008000"/>
                </a:solidFill>
              </a:rPr>
              <a:t>, </a:t>
            </a:r>
            <a:r>
              <a:rPr lang="fr-FR" dirty="0">
                <a:solidFill>
                  <a:srgbClr val="008000"/>
                </a:solidFill>
                <a:hlinkClick r:id="rId24" tooltip="Océanie"/>
              </a:rPr>
              <a:t>Océanie</a:t>
            </a:r>
            <a:r>
              <a:rPr lang="fr-FR" dirty="0">
                <a:solidFill>
                  <a:srgbClr val="008000"/>
                </a:solidFill>
              </a:rPr>
              <a:t>). En France elle est présente sur tout le territoire y compris en </a:t>
            </a:r>
            <a:r>
              <a:rPr lang="fr-FR" dirty="0">
                <a:solidFill>
                  <a:srgbClr val="008000"/>
                </a:solidFill>
                <a:hlinkClick r:id="rId25" tooltip="Corse"/>
              </a:rPr>
              <a:t>Corse</a:t>
            </a:r>
            <a:r>
              <a:rPr lang="fr-FR" dirty="0">
                <a:solidFill>
                  <a:srgbClr val="008000"/>
                </a:solidFill>
              </a:rPr>
              <a:t>.</a:t>
            </a:r>
          </a:p>
        </p:txBody>
      </p:sp>
      <p:pic>
        <p:nvPicPr>
          <p:cNvPr id="9" name="Image 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0220" y="2592533"/>
            <a:ext cx="1752600" cy="2609850"/>
          </a:xfrm>
          <a:prstGeom prst="rect">
            <a:avLst/>
          </a:prstGeom>
        </p:spPr>
      </p:pic>
      <p:pic>
        <p:nvPicPr>
          <p:cNvPr id="10" name="Image 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78240" y="2169056"/>
            <a:ext cx="1637513" cy="1389201"/>
          </a:xfrm>
          <a:prstGeom prst="rect">
            <a:avLst/>
          </a:prstGeom>
        </p:spPr>
      </p:pic>
      <p:pic>
        <p:nvPicPr>
          <p:cNvPr id="11" name="Image 1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14268" y="2399190"/>
            <a:ext cx="1538344" cy="1183804"/>
          </a:xfrm>
          <a:prstGeom prst="rect">
            <a:avLst/>
          </a:prstGeom>
        </p:spPr>
      </p:pic>
      <p:pic>
        <p:nvPicPr>
          <p:cNvPr id="12" name="Image 1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2238" y="2565929"/>
            <a:ext cx="1771650" cy="2581275"/>
          </a:xfrm>
          <a:prstGeom prst="rect">
            <a:avLst/>
          </a:prstGeom>
        </p:spPr>
      </p:pic>
      <p:pic>
        <p:nvPicPr>
          <p:cNvPr id="13" name="Image 1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573059" y="2452620"/>
            <a:ext cx="1516380" cy="1086739"/>
          </a:xfrm>
          <a:prstGeom prst="rect">
            <a:avLst/>
          </a:prstGeom>
        </p:spPr>
      </p:pic>
      <p:pic>
        <p:nvPicPr>
          <p:cNvPr id="14" name="Image 1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38179" y="2461661"/>
            <a:ext cx="1055248" cy="1055248"/>
          </a:xfrm>
          <a:prstGeom prst="rect">
            <a:avLst/>
          </a:prstGeom>
        </p:spPr>
      </p:pic>
      <p:pic>
        <p:nvPicPr>
          <p:cNvPr id="15" name="Image 1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259202" y="2475069"/>
            <a:ext cx="1041840" cy="1041840"/>
          </a:xfrm>
          <a:prstGeom prst="rect">
            <a:avLst/>
          </a:prstGeom>
        </p:spPr>
      </p:pic>
      <p:pic>
        <p:nvPicPr>
          <p:cNvPr id="16" name="Image 1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81749" y="2557541"/>
            <a:ext cx="1280749" cy="960562"/>
          </a:xfrm>
          <a:prstGeom prst="rect">
            <a:avLst/>
          </a:prstGeom>
        </p:spPr>
      </p:pic>
      <p:sp>
        <p:nvSpPr>
          <p:cNvPr id="17" name="Rectangle 16"/>
          <p:cNvSpPr/>
          <p:nvPr/>
        </p:nvSpPr>
        <p:spPr>
          <a:xfrm>
            <a:off x="82238" y="684342"/>
            <a:ext cx="6656177" cy="369332"/>
          </a:xfrm>
          <a:prstGeom prst="rect">
            <a:avLst/>
          </a:prstGeom>
        </p:spPr>
        <p:txBody>
          <a:bodyPr wrap="square">
            <a:spAutoFit/>
          </a:bodyPr>
          <a:lstStyle/>
          <a:p>
            <a:r>
              <a:rPr lang="fr-FR" dirty="0">
                <a:solidFill>
                  <a:srgbClr val="008000"/>
                </a:solidFill>
              </a:rPr>
              <a:t>2.3. </a:t>
            </a:r>
            <a:r>
              <a:rPr lang="fr-FR" b="1" dirty="0">
                <a:solidFill>
                  <a:srgbClr val="008000"/>
                </a:solidFill>
              </a:rPr>
              <a:t>Chardon commun </a:t>
            </a:r>
            <a:r>
              <a:rPr lang="fr-FR" dirty="0">
                <a:solidFill>
                  <a:srgbClr val="008000"/>
                </a:solidFill>
              </a:rPr>
              <a:t>ou </a:t>
            </a:r>
            <a:r>
              <a:rPr lang="fr-FR" b="1" dirty="0">
                <a:solidFill>
                  <a:srgbClr val="008000"/>
                </a:solidFill>
              </a:rPr>
              <a:t>gros chardon </a:t>
            </a:r>
            <a:r>
              <a:rPr lang="fr-FR" dirty="0">
                <a:solidFill>
                  <a:srgbClr val="008000"/>
                </a:solidFill>
              </a:rPr>
              <a:t>(</a:t>
            </a:r>
            <a:r>
              <a:rPr lang="fr-FR" i="1" dirty="0">
                <a:solidFill>
                  <a:srgbClr val="008000"/>
                </a:solidFill>
              </a:rPr>
              <a:t>Cirsium </a:t>
            </a:r>
            <a:r>
              <a:rPr lang="fr-FR" i="1" dirty="0" err="1">
                <a:solidFill>
                  <a:srgbClr val="008000"/>
                </a:solidFill>
              </a:rPr>
              <a:t>vulgare</a:t>
            </a:r>
            <a:r>
              <a:rPr lang="fr-FR" dirty="0">
                <a:solidFill>
                  <a:srgbClr val="008000"/>
                </a:solidFill>
              </a:rPr>
              <a:t>)</a:t>
            </a:r>
          </a:p>
        </p:txBody>
      </p:sp>
    </p:spTree>
    <p:extLst>
      <p:ext uri="{BB962C8B-B14F-4D97-AF65-F5344CB8AC3E}">
        <p14:creationId xmlns:p14="http://schemas.microsoft.com/office/powerpoint/2010/main" val="13967616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6" y="167647"/>
            <a:ext cx="736002" cy="369332"/>
          </a:xfrm>
        </p:spPr>
        <p:txBody>
          <a:bodyPr/>
          <a:lstStyle/>
          <a:p>
            <a:fld id="{C4B7D875-55FA-44D4-A05D-F243087C8D65}" type="slidenum">
              <a:rPr lang="fr-FR" smtClean="0"/>
              <a:t>105</a:t>
            </a:fld>
            <a:endParaRPr lang="fr-FR"/>
          </a:p>
        </p:txBody>
      </p:sp>
      <p:sp>
        <p:nvSpPr>
          <p:cNvPr id="3" name="Rectangle 2"/>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9775" y="443338"/>
            <a:ext cx="11665152" cy="646331"/>
          </a:xfrm>
          <a:prstGeom prst="rect">
            <a:avLst/>
          </a:prstGeom>
        </p:spPr>
        <p:txBody>
          <a:bodyPr wrap="square">
            <a:spAutoFit/>
          </a:bodyPr>
          <a:lstStyle/>
          <a:p>
            <a:r>
              <a:rPr lang="fr-FR" dirty="0">
                <a:solidFill>
                  <a:srgbClr val="008000"/>
                </a:solidFill>
              </a:rPr>
              <a:t>11. </a:t>
            </a:r>
            <a:r>
              <a:rPr lang="fr-FR" b="1" dirty="0">
                <a:solidFill>
                  <a:srgbClr val="008000"/>
                </a:solidFill>
              </a:rPr>
              <a:t>Sol tassé, compacté (sol battant, compaction)</a:t>
            </a:r>
          </a:p>
          <a:p>
            <a:r>
              <a:rPr lang="fr-FR" dirty="0">
                <a:solidFill>
                  <a:srgbClr val="008000"/>
                </a:solidFill>
              </a:rPr>
              <a:t>11.5. </a:t>
            </a:r>
            <a:r>
              <a:rPr lang="fr-FR" b="1" dirty="0">
                <a:solidFill>
                  <a:srgbClr val="008000"/>
                </a:solidFill>
              </a:rPr>
              <a:t>Rumex à feuilles obtuses </a:t>
            </a:r>
            <a:r>
              <a:rPr lang="fr-FR" dirty="0">
                <a:solidFill>
                  <a:srgbClr val="008000"/>
                </a:solidFill>
              </a:rPr>
              <a:t>ou</a:t>
            </a:r>
            <a:r>
              <a:rPr lang="fr-FR" b="1" dirty="0">
                <a:solidFill>
                  <a:srgbClr val="008000"/>
                </a:solidFill>
              </a:rPr>
              <a:t> Patience à feuilles obtuses </a:t>
            </a:r>
            <a:r>
              <a:rPr lang="fr-FR" dirty="0">
                <a:solidFill>
                  <a:srgbClr val="008000"/>
                </a:solidFill>
              </a:rPr>
              <a:t>(</a:t>
            </a:r>
            <a:r>
              <a:rPr lang="fr-FR" i="1" dirty="0">
                <a:solidFill>
                  <a:srgbClr val="008000"/>
                </a:solidFill>
              </a:rPr>
              <a:t>Rumex </a:t>
            </a:r>
            <a:r>
              <a:rPr lang="fr-FR" i="1" dirty="0" err="1">
                <a:solidFill>
                  <a:srgbClr val="008000"/>
                </a:solidFill>
              </a:rPr>
              <a:t>obtusifolius</a:t>
            </a:r>
            <a:r>
              <a:rPr lang="fr-FR" dirty="0">
                <a:solidFill>
                  <a:srgbClr val="008000"/>
                </a:solidFill>
              </a:rPr>
              <a:t>) (famille des </a:t>
            </a:r>
            <a:r>
              <a:rPr lang="fr-FR" u="sng" dirty="0">
                <a:hlinkClick r:id="rId2" tooltip="Polygonaceae"/>
              </a:rPr>
              <a:t>Polygonacées</a:t>
            </a:r>
            <a:r>
              <a:rPr lang="fr-FR" dirty="0">
                <a:solidFill>
                  <a:srgbClr val="008000"/>
                </a:solidFill>
              </a:rPr>
              <a:t>)</a:t>
            </a:r>
          </a:p>
        </p:txBody>
      </p:sp>
      <p:sp>
        <p:nvSpPr>
          <p:cNvPr id="5" name="ZoneTexte 4"/>
          <p:cNvSpPr txBox="1"/>
          <p:nvPr/>
        </p:nvSpPr>
        <p:spPr>
          <a:xfrm>
            <a:off x="189775" y="1089669"/>
            <a:ext cx="11809483" cy="2585323"/>
          </a:xfrm>
          <a:prstGeom prst="rect">
            <a:avLst/>
          </a:prstGeom>
          <a:noFill/>
        </p:spPr>
        <p:txBody>
          <a:bodyPr wrap="square" rtlCol="0">
            <a:spAutoFit/>
          </a:bodyPr>
          <a:lstStyle/>
          <a:p>
            <a:pPr algn="just"/>
            <a:r>
              <a:rPr lang="fr-FR" dirty="0">
                <a:solidFill>
                  <a:srgbClr val="C00000"/>
                </a:solidFill>
              </a:rPr>
              <a:t>Plante </a:t>
            </a:r>
            <a:r>
              <a:rPr lang="fr-FR" dirty="0">
                <a:solidFill>
                  <a:srgbClr val="C00000"/>
                </a:solidFill>
                <a:hlinkClick r:id="rId3" tooltip="Adventice"/>
              </a:rPr>
              <a:t>adventice</a:t>
            </a:r>
            <a:r>
              <a:rPr lang="fr-FR" dirty="0">
                <a:solidFill>
                  <a:srgbClr val="C00000"/>
                </a:solidFill>
              </a:rPr>
              <a:t> du genre </a:t>
            </a:r>
            <a:r>
              <a:rPr lang="fr-FR" dirty="0">
                <a:solidFill>
                  <a:srgbClr val="C00000"/>
                </a:solidFill>
                <a:hlinkClick r:id="rId4" tooltip="Rumex"/>
              </a:rPr>
              <a:t>Oseille</a:t>
            </a:r>
            <a:r>
              <a:rPr lang="fr-FR" dirty="0">
                <a:solidFill>
                  <a:srgbClr val="008000"/>
                </a:solidFill>
              </a:rPr>
              <a:t>, de 50 cm à 1 m de hauteur. Elle est facilement reconnaissable à ses feuilles pétiolées, ovales, très grandes (jusqu'à 20 cm de longueur). Les bords des feuilles sont légèrement « soufflés » ou ondulés. La plante produit, au-dessus des feuilles, de grandes tiges pleines de grappes de fleurs vertes qui virent au rouge à mesure qu'elles vieillissent. Les graines produites sont brun-rougeâtre. </a:t>
            </a:r>
            <a:r>
              <a:rPr lang="fr-FR" dirty="0">
                <a:solidFill>
                  <a:srgbClr val="C00000"/>
                </a:solidFill>
              </a:rPr>
              <a:t>Racine pivotante pouvant atteindre 5 mètres</a:t>
            </a:r>
            <a:r>
              <a:rPr lang="fr-FR" dirty="0"/>
              <a:t>.</a:t>
            </a:r>
          </a:p>
          <a:p>
            <a:pPr algn="just"/>
            <a:r>
              <a:rPr lang="fr-FR" b="1" dirty="0">
                <a:solidFill>
                  <a:srgbClr val="008000"/>
                </a:solidFill>
              </a:rPr>
              <a:t>Usages</a:t>
            </a:r>
            <a:r>
              <a:rPr lang="fr-FR" dirty="0">
                <a:solidFill>
                  <a:srgbClr val="008000"/>
                </a:solidFill>
              </a:rPr>
              <a:t> : Ses larges feuilles étaient parfois utilisées pour envelopper le beurre de ferme mais la </a:t>
            </a:r>
            <a:r>
              <a:rPr lang="fr-FR" dirty="0">
                <a:solidFill>
                  <a:srgbClr val="C00000"/>
                </a:solidFill>
              </a:rPr>
              <a:t>sève de la feuille est connue pour contenir des </a:t>
            </a:r>
            <a:r>
              <a:rPr lang="fr-FR" dirty="0">
                <a:solidFill>
                  <a:srgbClr val="C00000"/>
                </a:solidFill>
                <a:hlinkClick r:id="rId5" tooltip="Tanin"/>
              </a:rPr>
              <a:t>tanins</a:t>
            </a:r>
            <a:r>
              <a:rPr lang="fr-FR" dirty="0">
                <a:solidFill>
                  <a:srgbClr val="C00000"/>
                </a:solidFill>
              </a:rPr>
              <a:t> et de l'</a:t>
            </a:r>
            <a:r>
              <a:rPr lang="fr-FR" dirty="0">
                <a:solidFill>
                  <a:srgbClr val="C00000"/>
                </a:solidFill>
                <a:hlinkClick r:id="rId6" tooltip="Acide oxalique"/>
              </a:rPr>
              <a:t>acide oxalique</a:t>
            </a:r>
            <a:r>
              <a:rPr lang="fr-FR" dirty="0">
                <a:solidFill>
                  <a:srgbClr val="C00000"/>
                </a:solidFill>
              </a:rPr>
              <a:t>, qui est un </a:t>
            </a:r>
            <a:r>
              <a:rPr lang="fr-FR" dirty="0">
                <a:solidFill>
                  <a:srgbClr val="C00000"/>
                </a:solidFill>
                <a:hlinkClick r:id="rId7" tooltip="Astringent"/>
              </a:rPr>
              <a:t>astringent</a:t>
            </a:r>
            <a:r>
              <a:rPr lang="fr-FR" dirty="0">
                <a:solidFill>
                  <a:srgbClr val="C00000"/>
                </a:solidFill>
              </a:rPr>
              <a:t>. Elle peut causer une légère </a:t>
            </a:r>
            <a:r>
              <a:rPr lang="fr-FR" dirty="0">
                <a:solidFill>
                  <a:srgbClr val="C00000"/>
                </a:solidFill>
                <a:hlinkClick r:id="rId8" tooltip="Dermatite"/>
              </a:rPr>
              <a:t>dermatite</a:t>
            </a:r>
            <a:r>
              <a:rPr lang="fr-FR" dirty="0">
                <a:solidFill>
                  <a:srgbClr val="008000"/>
                </a:solidFill>
              </a:rPr>
              <a:t>.</a:t>
            </a:r>
          </a:p>
          <a:p>
            <a:pPr algn="just"/>
            <a:r>
              <a:rPr lang="fr-FR" dirty="0">
                <a:solidFill>
                  <a:srgbClr val="C00000"/>
                </a:solidFill>
              </a:rPr>
              <a:t>Cette mauvaise herbe et est légèrement toxique ; le bétail peut tomber malade en s'en nourrissant. L'éradication des rumex est difficile.</a:t>
            </a:r>
            <a:r>
              <a:rPr lang="fr-FR" dirty="0">
                <a:solidFill>
                  <a:srgbClr val="008000"/>
                </a:solidFill>
              </a:rPr>
              <a:t> </a:t>
            </a:r>
            <a:r>
              <a:rPr lang="fr-FR" b="1" dirty="0">
                <a:solidFill>
                  <a:srgbClr val="008000"/>
                </a:solidFill>
              </a:rPr>
              <a:t>Sol</a:t>
            </a:r>
            <a:r>
              <a:rPr lang="fr-FR" dirty="0">
                <a:solidFill>
                  <a:srgbClr val="008000"/>
                </a:solidFill>
              </a:rPr>
              <a:t> : Indique des </a:t>
            </a:r>
            <a:r>
              <a:rPr lang="fr-FR" dirty="0" err="1">
                <a:solidFill>
                  <a:schemeClr val="accent2">
                    <a:lumMod val="50000"/>
                  </a:schemeClr>
                </a:solidFill>
              </a:rPr>
              <a:t>hydromorphismes</a:t>
            </a:r>
            <a:r>
              <a:rPr lang="fr-FR" dirty="0">
                <a:solidFill>
                  <a:schemeClr val="accent2">
                    <a:lumMod val="50000"/>
                  </a:schemeClr>
                </a:solidFill>
              </a:rPr>
              <a:t> par tassement, engorgement en matière organique animale </a:t>
            </a:r>
            <a:r>
              <a:rPr lang="fr-FR" dirty="0">
                <a:solidFill>
                  <a:srgbClr val="008000"/>
                </a:solidFill>
              </a:rPr>
              <a:t>et parfois en </a:t>
            </a:r>
            <a:r>
              <a:rPr lang="fr-FR" dirty="0">
                <a:solidFill>
                  <a:srgbClr val="002060"/>
                </a:solidFill>
              </a:rPr>
              <a:t>eau</a:t>
            </a:r>
            <a:r>
              <a:rPr lang="fr-FR" dirty="0">
                <a:solidFill>
                  <a:srgbClr val="008000"/>
                </a:solidFill>
              </a:rPr>
              <a:t>. Il préfère les sols à tendance </a:t>
            </a:r>
            <a:r>
              <a:rPr lang="fr-FR" dirty="0">
                <a:solidFill>
                  <a:srgbClr val="C00000"/>
                </a:solidFill>
              </a:rPr>
              <a:t>acide</a:t>
            </a:r>
            <a:r>
              <a:rPr lang="fr-FR" dirty="0">
                <a:solidFill>
                  <a:srgbClr val="008000"/>
                </a:solidFill>
              </a:rPr>
              <a:t>.</a:t>
            </a: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0947" y="5003183"/>
            <a:ext cx="1016000" cy="1640840"/>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9417" y="4043698"/>
            <a:ext cx="1752600" cy="2600325"/>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9060" y="4796173"/>
            <a:ext cx="2476500" cy="1847850"/>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775" y="4796173"/>
            <a:ext cx="2466975" cy="1847850"/>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9983" y="4221399"/>
            <a:ext cx="1819275" cy="2514600"/>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89257" y="4177048"/>
            <a:ext cx="1847850" cy="2466975"/>
          </a:xfrm>
          <a:prstGeom prst="rect">
            <a:avLst/>
          </a:prstGeom>
        </p:spPr>
      </p:pic>
    </p:spTree>
    <p:extLst>
      <p:ext uri="{BB962C8B-B14F-4D97-AF65-F5344CB8AC3E}">
        <p14:creationId xmlns:p14="http://schemas.microsoft.com/office/powerpoint/2010/main" val="2607100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73929"/>
            <a:ext cx="434788" cy="369332"/>
          </a:xfrm>
        </p:spPr>
        <p:txBody>
          <a:bodyPr/>
          <a:lstStyle/>
          <a:p>
            <a:fld id="{C4B7D875-55FA-44D4-A05D-F243087C8D65}" type="slidenum">
              <a:rPr lang="fr-FR" smtClean="0"/>
              <a:t>106</a:t>
            </a:fld>
            <a:endParaRPr lang="fr-FR"/>
          </a:p>
        </p:txBody>
      </p:sp>
      <p:sp>
        <p:nvSpPr>
          <p:cNvPr id="3" name="Rectangle 2"/>
          <p:cNvSpPr/>
          <p:nvPr/>
        </p:nvSpPr>
        <p:spPr>
          <a:xfrm>
            <a:off x="146745" y="358595"/>
            <a:ext cx="6096000" cy="646331"/>
          </a:xfrm>
          <a:prstGeom prst="rect">
            <a:avLst/>
          </a:prstGeom>
        </p:spPr>
        <p:txBody>
          <a:bodyPr>
            <a:spAutoFit/>
          </a:bodyPr>
          <a:lstStyle/>
          <a:p>
            <a:r>
              <a:rPr lang="fr-FR" dirty="0">
                <a:solidFill>
                  <a:srgbClr val="008000"/>
                </a:solidFill>
              </a:rPr>
              <a:t>11. </a:t>
            </a:r>
            <a:r>
              <a:rPr lang="fr-FR" b="1" dirty="0">
                <a:solidFill>
                  <a:srgbClr val="008000"/>
                </a:solidFill>
              </a:rPr>
              <a:t>Sol tassé, compacté (sol battant, compaction)</a:t>
            </a:r>
            <a:endParaRPr lang="fr-FR" dirty="0">
              <a:solidFill>
                <a:srgbClr val="008000"/>
              </a:solidFill>
            </a:endParaRPr>
          </a:p>
          <a:p>
            <a:r>
              <a:rPr lang="fr-FR" dirty="0">
                <a:solidFill>
                  <a:srgbClr val="008000"/>
                </a:solidFill>
              </a:rPr>
              <a:t>11.6. Asclépiade de Syrie (</a:t>
            </a:r>
            <a:r>
              <a:rPr lang="fr-FR" i="1" dirty="0" err="1">
                <a:solidFill>
                  <a:srgbClr val="008000"/>
                </a:solidFill>
              </a:rPr>
              <a:t>Asclepias</a:t>
            </a:r>
            <a:r>
              <a:rPr lang="fr-FR" i="1" dirty="0">
                <a:solidFill>
                  <a:srgbClr val="008000"/>
                </a:solidFill>
              </a:rPr>
              <a:t> </a:t>
            </a:r>
            <a:r>
              <a:rPr lang="fr-FR" i="1" dirty="0" err="1">
                <a:solidFill>
                  <a:srgbClr val="008000"/>
                </a:solidFill>
              </a:rPr>
              <a:t>syriaca</a:t>
            </a:r>
            <a:r>
              <a:rPr lang="fr-FR" dirty="0">
                <a:solidFill>
                  <a:srgbClr val="008000"/>
                </a:solidFill>
              </a:rPr>
              <a:t>.)</a:t>
            </a:r>
          </a:p>
        </p:txBody>
      </p:sp>
      <p:sp>
        <p:nvSpPr>
          <p:cNvPr id="4" name="Rectangle 3"/>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22049" y="1004926"/>
            <a:ext cx="11755694" cy="2862322"/>
          </a:xfrm>
          <a:prstGeom prst="rect">
            <a:avLst/>
          </a:prstGeom>
        </p:spPr>
        <p:txBody>
          <a:bodyPr wrap="square">
            <a:spAutoFit/>
          </a:bodyPr>
          <a:lstStyle/>
          <a:p>
            <a:r>
              <a:rPr lang="fr-FR" dirty="0">
                <a:solidFill>
                  <a:srgbClr val="008000"/>
                </a:solidFill>
              </a:rPr>
              <a:t>Common </a:t>
            </a:r>
            <a:r>
              <a:rPr lang="fr-FR" dirty="0" err="1">
                <a:solidFill>
                  <a:srgbClr val="008000"/>
                </a:solidFill>
              </a:rPr>
              <a:t>milkweed</a:t>
            </a:r>
            <a:endParaRPr lang="fr-FR" dirty="0">
              <a:solidFill>
                <a:srgbClr val="008000"/>
              </a:solidFill>
            </a:endParaRPr>
          </a:p>
          <a:p>
            <a:endParaRPr lang="fr-FR" dirty="0">
              <a:solidFill>
                <a:srgbClr val="008000"/>
              </a:solidFill>
            </a:endParaRPr>
          </a:p>
          <a:p>
            <a:r>
              <a:rPr lang="fr-FR" dirty="0">
                <a:solidFill>
                  <a:srgbClr val="008000"/>
                </a:solidFill>
              </a:rPr>
              <a:t>Vivace</a:t>
            </a:r>
          </a:p>
          <a:p>
            <a:r>
              <a:rPr lang="fr-FR" dirty="0">
                <a:solidFill>
                  <a:srgbClr val="008000"/>
                </a:solidFill>
              </a:rPr>
              <a:t>Propagation par graines et rhizomes.</a:t>
            </a:r>
          </a:p>
          <a:p>
            <a:r>
              <a:rPr lang="fr-FR" dirty="0">
                <a:solidFill>
                  <a:srgbClr val="008000"/>
                </a:solidFill>
              </a:rPr>
              <a:t>Germe du printemps à l'automne.</a:t>
            </a:r>
          </a:p>
          <a:p>
            <a:r>
              <a:rPr lang="fr-FR" dirty="0">
                <a:solidFill>
                  <a:srgbClr val="008000"/>
                </a:solidFill>
              </a:rPr>
              <a:t>Plante de milieu ensoleillé.</a:t>
            </a:r>
          </a:p>
          <a:p>
            <a:r>
              <a:rPr lang="fr-FR" dirty="0">
                <a:solidFill>
                  <a:srgbClr val="008000"/>
                </a:solidFill>
              </a:rPr>
              <a:t>Poussant en terrains humides, plutôt riches, à compaction profonde. de préférence sableux.</a:t>
            </a:r>
          </a:p>
          <a:p>
            <a:r>
              <a:rPr lang="fr-FR" dirty="0">
                <a:solidFill>
                  <a:srgbClr val="008000"/>
                </a:solidFill>
              </a:rPr>
              <a:t>peu sensible au pH.</a:t>
            </a:r>
          </a:p>
          <a:p>
            <a:r>
              <a:rPr lang="fr-FR" b="1" dirty="0">
                <a:solidFill>
                  <a:srgbClr val="008000"/>
                </a:solidFill>
              </a:rPr>
              <a:t>Indique des sols compactés en profondeur, se drainant mal ou irrigués.</a:t>
            </a:r>
          </a:p>
          <a:p>
            <a:r>
              <a:rPr lang="fr-FR" dirty="0">
                <a:solidFill>
                  <a:srgbClr val="008000"/>
                </a:solidFill>
              </a:rPr>
              <a:t>Plantes associées: renoncule rampante, renouée des oiseaux et </a:t>
            </a:r>
            <a:r>
              <a:rPr lang="fr-FR" dirty="0" err="1">
                <a:solidFill>
                  <a:srgbClr val="008000"/>
                </a:solidFill>
              </a:rPr>
              <a:t>échinochloa</a:t>
            </a:r>
            <a:r>
              <a:rPr lang="fr-FR" dirty="0">
                <a:solidFill>
                  <a:srgbClr val="008000"/>
                </a:solidFill>
              </a:rPr>
              <a:t> pied-de-coq.</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263" y="4328913"/>
            <a:ext cx="1847850" cy="246697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45" y="4127318"/>
            <a:ext cx="1743075" cy="26193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98" y="4908368"/>
            <a:ext cx="2209800" cy="183832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673" y="846277"/>
            <a:ext cx="2466975" cy="18478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0573" y="4138612"/>
            <a:ext cx="1743075" cy="26289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7049" y="4300537"/>
            <a:ext cx="1847850" cy="246697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0974" y="2309752"/>
            <a:ext cx="2619375" cy="1743075"/>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8300" y="4300537"/>
            <a:ext cx="1847850" cy="2466975"/>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3580" y="133388"/>
            <a:ext cx="2619375" cy="1743075"/>
          </a:xfrm>
          <a:prstGeom prst="rect">
            <a:avLst/>
          </a:prstGeom>
        </p:spPr>
      </p:pic>
    </p:spTree>
    <p:extLst>
      <p:ext uri="{BB962C8B-B14F-4D97-AF65-F5344CB8AC3E}">
        <p14:creationId xmlns:p14="http://schemas.microsoft.com/office/powerpoint/2010/main" val="2761181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73929"/>
            <a:ext cx="434788" cy="369332"/>
          </a:xfrm>
        </p:spPr>
        <p:txBody>
          <a:bodyPr/>
          <a:lstStyle/>
          <a:p>
            <a:fld id="{C4B7D875-55FA-44D4-A05D-F243087C8D65}" type="slidenum">
              <a:rPr lang="fr-FR" smtClean="0"/>
              <a:t>107</a:t>
            </a:fld>
            <a:endParaRPr lang="fr-FR"/>
          </a:p>
        </p:txBody>
      </p:sp>
      <p:sp>
        <p:nvSpPr>
          <p:cNvPr id="3" name="Rectangle 2"/>
          <p:cNvSpPr/>
          <p:nvPr/>
        </p:nvSpPr>
        <p:spPr>
          <a:xfrm>
            <a:off x="146744" y="358595"/>
            <a:ext cx="6802695" cy="646331"/>
          </a:xfrm>
          <a:prstGeom prst="rect">
            <a:avLst/>
          </a:prstGeom>
        </p:spPr>
        <p:txBody>
          <a:bodyPr wrap="square">
            <a:spAutoFit/>
          </a:bodyPr>
          <a:lstStyle/>
          <a:p>
            <a:r>
              <a:rPr lang="fr-FR" dirty="0">
                <a:solidFill>
                  <a:srgbClr val="008000"/>
                </a:solidFill>
              </a:rPr>
              <a:t>11. </a:t>
            </a:r>
            <a:r>
              <a:rPr lang="fr-FR" b="1" dirty="0">
                <a:solidFill>
                  <a:srgbClr val="008000"/>
                </a:solidFill>
              </a:rPr>
              <a:t>Sol tassé, compacté (sol battant, compaction)</a:t>
            </a:r>
            <a:endParaRPr lang="fr-FR" dirty="0">
              <a:solidFill>
                <a:srgbClr val="008000"/>
              </a:solidFill>
            </a:endParaRPr>
          </a:p>
          <a:p>
            <a:r>
              <a:rPr lang="fr-FR" dirty="0">
                <a:solidFill>
                  <a:srgbClr val="008000"/>
                </a:solidFill>
              </a:rPr>
              <a:t>11.7. Matricaire odorante (</a:t>
            </a:r>
            <a:r>
              <a:rPr lang="fr-FR" i="1" dirty="0" err="1">
                <a:solidFill>
                  <a:srgbClr val="008000"/>
                </a:solidFill>
              </a:rPr>
              <a:t>Matricaria</a:t>
            </a:r>
            <a:r>
              <a:rPr lang="fr-FR" i="1" dirty="0">
                <a:solidFill>
                  <a:srgbClr val="008000"/>
                </a:solidFill>
              </a:rPr>
              <a:t> </a:t>
            </a:r>
            <a:r>
              <a:rPr lang="fr-FR" i="1" dirty="0" err="1">
                <a:solidFill>
                  <a:srgbClr val="008000"/>
                </a:solidFill>
              </a:rPr>
              <a:t>discoidea</a:t>
            </a:r>
            <a:r>
              <a:rPr lang="fr-FR" i="1" dirty="0">
                <a:solidFill>
                  <a:srgbClr val="008000"/>
                </a:solidFill>
              </a:rPr>
              <a:t> </a:t>
            </a:r>
            <a:r>
              <a:rPr lang="fr-FR" dirty="0">
                <a:solidFill>
                  <a:srgbClr val="008000"/>
                </a:solidFill>
              </a:rPr>
              <a:t>(</a:t>
            </a:r>
            <a:r>
              <a:rPr lang="fr-FR" dirty="0" err="1">
                <a:solidFill>
                  <a:srgbClr val="008000"/>
                </a:solidFill>
              </a:rPr>
              <a:t>Less</a:t>
            </a:r>
            <a:r>
              <a:rPr lang="fr-FR" dirty="0">
                <a:solidFill>
                  <a:srgbClr val="008000"/>
                </a:solidFill>
              </a:rPr>
              <a:t>.) Porter)</a:t>
            </a:r>
          </a:p>
        </p:txBody>
      </p:sp>
      <p:sp>
        <p:nvSpPr>
          <p:cNvPr id="4" name="Rectangle 3"/>
          <p:cNvSpPr/>
          <p:nvPr/>
        </p:nvSpPr>
        <p:spPr>
          <a:xfrm>
            <a:off x="6318049" y="173929"/>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22048" y="1004927"/>
            <a:ext cx="11675909" cy="2585323"/>
          </a:xfrm>
          <a:prstGeom prst="rect">
            <a:avLst/>
          </a:prstGeom>
        </p:spPr>
        <p:txBody>
          <a:bodyPr wrap="square">
            <a:spAutoFit/>
          </a:bodyPr>
          <a:lstStyle/>
          <a:p>
            <a:r>
              <a:rPr lang="fr-FR" dirty="0" err="1">
                <a:solidFill>
                  <a:srgbClr val="008000"/>
                </a:solidFill>
              </a:rPr>
              <a:t>Pineappleweed</a:t>
            </a:r>
            <a:endParaRPr lang="fr-FR" dirty="0">
              <a:solidFill>
                <a:srgbClr val="008000"/>
              </a:solidFill>
            </a:endParaRPr>
          </a:p>
          <a:p>
            <a:endParaRPr lang="fr-FR" dirty="0">
              <a:solidFill>
                <a:srgbClr val="008000"/>
              </a:solidFill>
            </a:endParaRPr>
          </a:p>
          <a:p>
            <a:r>
              <a:rPr lang="fr-FR" dirty="0">
                <a:solidFill>
                  <a:srgbClr val="008000"/>
                </a:solidFill>
              </a:rPr>
              <a:t>Annuelle</a:t>
            </a:r>
          </a:p>
          <a:p>
            <a:r>
              <a:rPr lang="fr-FR" dirty="0">
                <a:solidFill>
                  <a:srgbClr val="008000"/>
                </a:solidFill>
              </a:rPr>
              <a:t>Propagation par graines.</a:t>
            </a:r>
          </a:p>
          <a:p>
            <a:r>
              <a:rPr lang="fr-FR" dirty="0">
                <a:solidFill>
                  <a:srgbClr val="008000"/>
                </a:solidFill>
              </a:rPr>
              <a:t>Germe du printemps à l'automne.</a:t>
            </a:r>
          </a:p>
          <a:p>
            <a:r>
              <a:rPr lang="fr-FR" dirty="0">
                <a:solidFill>
                  <a:srgbClr val="008000"/>
                </a:solidFill>
              </a:rPr>
              <a:t>Plante de milieu ensoleillé.</a:t>
            </a:r>
          </a:p>
          <a:p>
            <a:r>
              <a:rPr lang="fr-FR" dirty="0">
                <a:solidFill>
                  <a:srgbClr val="008000"/>
                </a:solidFill>
              </a:rPr>
              <a:t>Poussant surtout en terrains compactés, déstructurés. plutôt secs, bien drainés.</a:t>
            </a:r>
          </a:p>
          <a:p>
            <a:r>
              <a:rPr lang="fr-FR" b="1" dirty="0">
                <a:solidFill>
                  <a:srgbClr val="008000"/>
                </a:solidFill>
              </a:rPr>
              <a:t>Indique des sols compactés en surface ou en profondeur.</a:t>
            </a:r>
          </a:p>
          <a:p>
            <a:r>
              <a:rPr lang="fr-FR" dirty="0">
                <a:solidFill>
                  <a:srgbClr val="008000"/>
                </a:solidFill>
              </a:rPr>
              <a:t>Plantes associées : </a:t>
            </a:r>
            <a:r>
              <a:rPr lang="fr-FR" dirty="0" err="1">
                <a:solidFill>
                  <a:srgbClr val="008000"/>
                </a:solidFill>
              </a:rPr>
              <a:t>lépidie</a:t>
            </a:r>
            <a:r>
              <a:rPr lang="fr-FR" dirty="0">
                <a:solidFill>
                  <a:srgbClr val="008000"/>
                </a:solidFill>
              </a:rPr>
              <a:t> </a:t>
            </a:r>
            <a:r>
              <a:rPr lang="fr-FR" dirty="0" err="1">
                <a:solidFill>
                  <a:srgbClr val="008000"/>
                </a:solidFill>
              </a:rPr>
              <a:t>densiflore</a:t>
            </a:r>
            <a:r>
              <a:rPr lang="fr-FR" dirty="0">
                <a:solidFill>
                  <a:srgbClr val="008000"/>
                </a:solidFill>
              </a:rPr>
              <a:t>, </a:t>
            </a:r>
            <a:r>
              <a:rPr lang="fr-FR" dirty="0" err="1">
                <a:solidFill>
                  <a:srgbClr val="008000"/>
                </a:solidFill>
              </a:rPr>
              <a:t>chien-dent</a:t>
            </a:r>
            <a:r>
              <a:rPr lang="fr-FR" dirty="0">
                <a:solidFill>
                  <a:srgbClr val="008000"/>
                </a:solidFill>
              </a:rPr>
              <a:t>, plantain majeur, renouée des oiseaux et </a:t>
            </a:r>
            <a:r>
              <a:rPr lang="fr-FR" dirty="0" err="1">
                <a:solidFill>
                  <a:srgbClr val="008000"/>
                </a:solidFill>
              </a:rPr>
              <a:t>digitaire</a:t>
            </a:r>
            <a:r>
              <a:rPr lang="fr-FR" dirty="0">
                <a:solidFill>
                  <a:srgbClr val="008000"/>
                </a:solidFill>
              </a:rPr>
              <a:t> astringente.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761" y="3513323"/>
            <a:ext cx="2162399" cy="3243599"/>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637" y="4872082"/>
            <a:ext cx="2533650" cy="18002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120" y="5013847"/>
            <a:ext cx="2619375" cy="17430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295" y="358595"/>
            <a:ext cx="1790700" cy="25527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44" y="4833982"/>
            <a:ext cx="2486025" cy="1838325"/>
          </a:xfrm>
          <a:prstGeom prst="rect">
            <a:avLst/>
          </a:prstGeom>
        </p:spPr>
      </p:pic>
    </p:spTree>
    <p:extLst>
      <p:ext uri="{BB962C8B-B14F-4D97-AF65-F5344CB8AC3E}">
        <p14:creationId xmlns:p14="http://schemas.microsoft.com/office/powerpoint/2010/main" val="8635996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73929"/>
            <a:ext cx="434788" cy="369332"/>
          </a:xfrm>
        </p:spPr>
        <p:txBody>
          <a:bodyPr/>
          <a:lstStyle/>
          <a:p>
            <a:fld id="{C4B7D875-55FA-44D4-A05D-F243087C8D65}" type="slidenum">
              <a:rPr lang="fr-FR" smtClean="0"/>
              <a:t>108</a:t>
            </a:fld>
            <a:endParaRPr lang="fr-FR"/>
          </a:p>
        </p:txBody>
      </p:sp>
      <p:sp>
        <p:nvSpPr>
          <p:cNvPr id="3" name="Rectangle 2"/>
          <p:cNvSpPr/>
          <p:nvPr/>
        </p:nvSpPr>
        <p:spPr>
          <a:xfrm>
            <a:off x="146744" y="358595"/>
            <a:ext cx="8384069" cy="646331"/>
          </a:xfrm>
          <a:prstGeom prst="rect">
            <a:avLst/>
          </a:prstGeom>
        </p:spPr>
        <p:txBody>
          <a:bodyPr wrap="square">
            <a:spAutoFit/>
          </a:bodyPr>
          <a:lstStyle/>
          <a:p>
            <a:r>
              <a:rPr lang="fr-FR" dirty="0">
                <a:solidFill>
                  <a:srgbClr val="008000"/>
                </a:solidFill>
              </a:rPr>
              <a:t>11. </a:t>
            </a:r>
            <a:r>
              <a:rPr lang="fr-FR" b="1" dirty="0">
                <a:solidFill>
                  <a:srgbClr val="008000"/>
                </a:solidFill>
              </a:rPr>
              <a:t>Sol tassé, compacté (sol battant, compaction)</a:t>
            </a:r>
            <a:endParaRPr lang="fr-FR" dirty="0">
              <a:solidFill>
                <a:srgbClr val="008000"/>
              </a:solidFill>
            </a:endParaRPr>
          </a:p>
          <a:p>
            <a:r>
              <a:rPr lang="fr-FR" dirty="0">
                <a:solidFill>
                  <a:srgbClr val="008000"/>
                </a:solidFill>
              </a:rPr>
              <a:t>11.8. Renouée faux-liseron (</a:t>
            </a:r>
            <a:r>
              <a:rPr lang="fr-FR" i="1" dirty="0" err="1">
                <a:solidFill>
                  <a:srgbClr val="008000"/>
                </a:solidFill>
              </a:rPr>
              <a:t>Fallopia</a:t>
            </a:r>
            <a:r>
              <a:rPr lang="fr-FR" i="1" dirty="0">
                <a:solidFill>
                  <a:srgbClr val="008000"/>
                </a:solidFill>
              </a:rPr>
              <a:t> convolvulus ou </a:t>
            </a:r>
            <a:r>
              <a:rPr lang="fr-FR" i="1" dirty="0" err="1">
                <a:solidFill>
                  <a:srgbClr val="008000"/>
                </a:solidFill>
              </a:rPr>
              <a:t>Polygonum</a:t>
            </a:r>
            <a:r>
              <a:rPr lang="fr-FR" i="1" dirty="0">
                <a:solidFill>
                  <a:srgbClr val="008000"/>
                </a:solidFill>
              </a:rPr>
              <a:t>-convolvulus </a:t>
            </a:r>
            <a:r>
              <a:rPr lang="fr-FR" dirty="0">
                <a:solidFill>
                  <a:srgbClr val="008000"/>
                </a:solidFill>
              </a:rPr>
              <a:t>L.)</a:t>
            </a:r>
          </a:p>
        </p:txBody>
      </p:sp>
      <p:sp>
        <p:nvSpPr>
          <p:cNvPr id="4" name="Rectangle 3"/>
          <p:cNvSpPr/>
          <p:nvPr/>
        </p:nvSpPr>
        <p:spPr>
          <a:xfrm>
            <a:off x="6931235" y="127763"/>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146744" y="1004926"/>
            <a:ext cx="11923335" cy="2862322"/>
          </a:xfrm>
          <a:prstGeom prst="rect">
            <a:avLst/>
          </a:prstGeom>
        </p:spPr>
        <p:txBody>
          <a:bodyPr wrap="square">
            <a:spAutoFit/>
          </a:bodyPr>
          <a:lstStyle/>
          <a:p>
            <a:r>
              <a:rPr lang="fr-FR" dirty="0">
                <a:solidFill>
                  <a:srgbClr val="008000"/>
                </a:solidFill>
              </a:rPr>
              <a:t>Wild </a:t>
            </a:r>
            <a:r>
              <a:rPr lang="fr-FR" dirty="0" err="1">
                <a:solidFill>
                  <a:srgbClr val="008000"/>
                </a:solidFill>
              </a:rPr>
              <a:t>buckwheat</a:t>
            </a:r>
            <a:endParaRPr lang="fr-FR" dirty="0">
              <a:solidFill>
                <a:srgbClr val="008000"/>
              </a:solidFill>
            </a:endParaRPr>
          </a:p>
          <a:p>
            <a:endParaRPr lang="fr-FR" dirty="0">
              <a:solidFill>
                <a:srgbClr val="008000"/>
              </a:solidFill>
            </a:endParaRPr>
          </a:p>
          <a:p>
            <a:r>
              <a:rPr lang="fr-FR" dirty="0">
                <a:solidFill>
                  <a:srgbClr val="008000"/>
                </a:solidFill>
              </a:rPr>
              <a:t>Annuelle</a:t>
            </a:r>
          </a:p>
          <a:p>
            <a:r>
              <a:rPr lang="fr-FR" dirty="0">
                <a:solidFill>
                  <a:srgbClr val="008000"/>
                </a:solidFill>
              </a:rPr>
              <a:t>Propagation par graines.</a:t>
            </a:r>
          </a:p>
          <a:p>
            <a:r>
              <a:rPr lang="fr-FR" dirty="0">
                <a:solidFill>
                  <a:srgbClr val="008000"/>
                </a:solidFill>
              </a:rPr>
              <a:t>Germe le printemps et l'été.</a:t>
            </a:r>
          </a:p>
          <a:p>
            <a:r>
              <a:rPr lang="fr-FR" dirty="0">
                <a:solidFill>
                  <a:srgbClr val="008000"/>
                </a:solidFill>
              </a:rPr>
              <a:t>Plante de milieu ensoleillé.</a:t>
            </a:r>
          </a:p>
          <a:p>
            <a:r>
              <a:rPr lang="fr-FR" dirty="0">
                <a:solidFill>
                  <a:srgbClr val="008000"/>
                </a:solidFill>
              </a:rPr>
              <a:t>Poussant surtout en terrains argileux et compactés, limons battants, lorsque mauvaise décomposition des résidus de cultures. </a:t>
            </a:r>
          </a:p>
          <a:p>
            <a:r>
              <a:rPr lang="fr-FR" dirty="0">
                <a:solidFill>
                  <a:srgbClr val="008000"/>
                </a:solidFill>
              </a:rPr>
              <a:t>Calcium et phosphate faible. Fer et magnésium élevée.</a:t>
            </a:r>
          </a:p>
          <a:p>
            <a:r>
              <a:rPr lang="fr-FR" b="1" dirty="0">
                <a:solidFill>
                  <a:srgbClr val="008000"/>
                </a:solidFill>
              </a:rPr>
              <a:t>Indique des sols compactés en association avec d'autres espèces indicatrices.</a:t>
            </a:r>
          </a:p>
          <a:p>
            <a:r>
              <a:rPr lang="fr-FR" dirty="0">
                <a:solidFill>
                  <a:srgbClr val="008000"/>
                </a:solidFill>
              </a:rPr>
              <a:t>Plantes associées : renouée des oiseaux. Plantain majeur, chiendent.</a:t>
            </a:r>
          </a:p>
        </p:txBody>
      </p:sp>
      <p:pic>
        <p:nvPicPr>
          <p:cNvPr id="6" name="Image 5"/>
          <p:cNvPicPr>
            <a:picLocks noChangeAspect="1"/>
          </p:cNvPicPr>
          <p:nvPr/>
        </p:nvPicPr>
        <p:blipFill>
          <a:blip r:embed="rId2"/>
          <a:stretch>
            <a:fillRect/>
          </a:stretch>
        </p:blipFill>
        <p:spPr>
          <a:xfrm>
            <a:off x="5436665" y="4957723"/>
            <a:ext cx="1666875" cy="1790700"/>
          </a:xfrm>
          <a:prstGeom prst="rect">
            <a:avLst/>
          </a:prstGeom>
        </p:spPr>
      </p:pic>
      <p:sp>
        <p:nvSpPr>
          <p:cNvPr id="7" name="Rectangle 6"/>
          <p:cNvSpPr/>
          <p:nvPr/>
        </p:nvSpPr>
        <p:spPr>
          <a:xfrm>
            <a:off x="146744" y="3771301"/>
            <a:ext cx="5654937" cy="381150"/>
          </a:xfrm>
          <a:prstGeom prst="rect">
            <a:avLst/>
          </a:prstGeom>
        </p:spPr>
        <p:txBody>
          <a:bodyPr wrap="square">
            <a:spAutoFit/>
          </a:bodyPr>
          <a:lstStyle/>
          <a:p>
            <a:r>
              <a:rPr lang="fr-FR" dirty="0">
                <a:solidFill>
                  <a:srgbClr val="008000"/>
                </a:solidFill>
              </a:rPr>
              <a:t> </a:t>
            </a:r>
            <a:r>
              <a:rPr lang="fr-FR" dirty="0">
                <a:solidFill>
                  <a:srgbClr val="008000"/>
                </a:solidFill>
                <a:hlinkClick r:id="rId3" tooltip="Plante herbacée"/>
              </a:rPr>
              <a:t>plante herbacée</a:t>
            </a:r>
            <a:r>
              <a:rPr lang="fr-FR" dirty="0">
                <a:solidFill>
                  <a:srgbClr val="008000"/>
                </a:solidFill>
              </a:rPr>
              <a:t> annuelle de la </a:t>
            </a:r>
            <a:r>
              <a:rPr lang="fr-FR" dirty="0">
                <a:solidFill>
                  <a:srgbClr val="008000"/>
                </a:solidFill>
                <a:hlinkClick r:id="rId4" tooltip="Famille (biologie)"/>
              </a:rPr>
              <a:t>famille</a:t>
            </a:r>
            <a:r>
              <a:rPr lang="fr-FR" dirty="0">
                <a:solidFill>
                  <a:srgbClr val="008000"/>
                </a:solidFill>
              </a:rPr>
              <a:t> des </a:t>
            </a:r>
            <a:r>
              <a:rPr lang="fr-FR" i="1" dirty="0" err="1">
                <a:solidFill>
                  <a:srgbClr val="008000"/>
                </a:solidFill>
                <a:hlinkClick r:id="rId5" tooltip="Polygonaceae"/>
              </a:rPr>
              <a:t>Polygonaceae</a:t>
            </a:r>
            <a:r>
              <a:rPr lang="fr-FR" dirty="0">
                <a:solidFill>
                  <a:srgbClr val="008000"/>
                </a:solidFill>
              </a:rPr>
              <a:t>.</a:t>
            </a:r>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173" y="3132054"/>
            <a:ext cx="2650083" cy="353649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4725" y="3651024"/>
            <a:ext cx="2011680" cy="301752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4545" y="1004925"/>
            <a:ext cx="2330810" cy="1739143"/>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9332" y="4914861"/>
            <a:ext cx="2428875" cy="1876425"/>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9" y="4963421"/>
            <a:ext cx="2619375" cy="1743075"/>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4706" y="1055878"/>
            <a:ext cx="2819400" cy="1619250"/>
          </a:xfrm>
          <a:prstGeom prst="rect">
            <a:avLst/>
          </a:prstGeom>
        </p:spPr>
      </p:pic>
      <p:pic>
        <p:nvPicPr>
          <p:cNvPr id="14" name="Imag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5010" y="721714"/>
            <a:ext cx="2466975" cy="1847850"/>
          </a:xfrm>
          <a:prstGeom prst="rect">
            <a:avLst/>
          </a:prstGeom>
        </p:spPr>
      </p:pic>
    </p:spTree>
    <p:extLst>
      <p:ext uri="{BB962C8B-B14F-4D97-AF65-F5344CB8AC3E}">
        <p14:creationId xmlns:p14="http://schemas.microsoft.com/office/powerpoint/2010/main" val="37346373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70833" y="145864"/>
            <a:ext cx="606910" cy="456564"/>
          </a:xfrm>
        </p:spPr>
        <p:txBody>
          <a:bodyPr/>
          <a:lstStyle/>
          <a:p>
            <a:fld id="{C4B7D875-55FA-44D4-A05D-F243087C8D65}" type="slidenum">
              <a:rPr lang="fr-FR" smtClean="0"/>
              <a:t>109</a:t>
            </a:fld>
            <a:endParaRPr lang="fr-FR" dirty="0"/>
          </a:p>
        </p:txBody>
      </p:sp>
      <p:sp>
        <p:nvSpPr>
          <p:cNvPr id="3" name="Rectangle 2"/>
          <p:cNvSpPr/>
          <p:nvPr/>
        </p:nvSpPr>
        <p:spPr>
          <a:xfrm>
            <a:off x="144987" y="880321"/>
            <a:ext cx="6901272" cy="369332"/>
          </a:xfrm>
          <a:prstGeom prst="rect">
            <a:avLst/>
          </a:prstGeom>
        </p:spPr>
        <p:txBody>
          <a:bodyPr wrap="square">
            <a:spAutoFit/>
          </a:bodyPr>
          <a:lstStyle/>
          <a:p>
            <a:r>
              <a:rPr lang="fr-FR" dirty="0">
                <a:solidFill>
                  <a:srgbClr val="008000"/>
                </a:solidFill>
              </a:rPr>
              <a:t>11.9. </a:t>
            </a:r>
            <a:r>
              <a:rPr lang="fr-FR" b="1" dirty="0">
                <a:solidFill>
                  <a:srgbClr val="008000"/>
                </a:solidFill>
              </a:rPr>
              <a:t>Pâquerette</a:t>
            </a:r>
            <a:r>
              <a:rPr lang="fr-FR" dirty="0">
                <a:solidFill>
                  <a:srgbClr val="008000"/>
                </a:solidFill>
              </a:rPr>
              <a:t> (</a:t>
            </a:r>
            <a:r>
              <a:rPr lang="fr-FR" i="1" dirty="0">
                <a:solidFill>
                  <a:srgbClr val="008000"/>
                </a:solidFill>
              </a:rPr>
              <a:t>Bellis </a:t>
            </a:r>
            <a:r>
              <a:rPr lang="fr-FR" i="1" dirty="0" err="1">
                <a:solidFill>
                  <a:srgbClr val="008000"/>
                </a:solidFill>
              </a:rPr>
              <a:t>perennis</a:t>
            </a:r>
            <a:r>
              <a:rPr lang="fr-FR" dirty="0">
                <a:solidFill>
                  <a:srgbClr val="008000"/>
                </a:solidFill>
              </a:rPr>
              <a:t>) (famille des Astéracées)</a:t>
            </a:r>
          </a:p>
        </p:txBody>
      </p:sp>
      <p:sp>
        <p:nvSpPr>
          <p:cNvPr id="4" name="Rectangle 3"/>
          <p:cNvSpPr/>
          <p:nvPr/>
        </p:nvSpPr>
        <p:spPr>
          <a:xfrm>
            <a:off x="144987" y="340657"/>
            <a:ext cx="4866525" cy="369332"/>
          </a:xfrm>
          <a:prstGeom prst="rect">
            <a:avLst/>
          </a:prstGeom>
        </p:spPr>
        <p:txBody>
          <a:bodyPr wrap="none">
            <a:spAutoFit/>
          </a:bodyPr>
          <a:lstStyle/>
          <a:p>
            <a:r>
              <a:rPr lang="fr-FR" dirty="0">
                <a:solidFill>
                  <a:srgbClr val="008000"/>
                </a:solidFill>
              </a:rPr>
              <a:t>11. </a:t>
            </a:r>
            <a:r>
              <a:rPr lang="fr-FR" b="1" dirty="0">
                <a:solidFill>
                  <a:srgbClr val="008000"/>
                </a:solidFill>
              </a:rPr>
              <a:t>Sol tassé, compacté (sol battant, compaction)</a:t>
            </a:r>
            <a:endParaRPr lang="fr-FR" dirty="0">
              <a:solidFill>
                <a:srgbClr val="008000"/>
              </a:solidFill>
            </a:endParaRPr>
          </a:p>
        </p:txBody>
      </p:sp>
      <p:sp>
        <p:nvSpPr>
          <p:cNvPr id="5" name="Rectangle 4"/>
          <p:cNvSpPr/>
          <p:nvPr/>
        </p:nvSpPr>
        <p:spPr>
          <a:xfrm>
            <a:off x="5446680" y="14165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44987" y="1333948"/>
            <a:ext cx="11935851" cy="2031325"/>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Pelouses alluviales des plateaux calcaires et basaltiques. Pelouses alpines et alluviales. Prairie naturelle. Clairières forestières. La pâquerette est une plante très courante dans toute la France. </a:t>
            </a:r>
          </a:p>
          <a:p>
            <a:r>
              <a:rPr lang="fr-FR" b="1" dirty="0">
                <a:solidFill>
                  <a:srgbClr val="008000"/>
                </a:solidFill>
                <a:latin typeface="Arial" panose="020B0604020202020204" pitchFamily="34" charset="0"/>
              </a:rPr>
              <a:t>Indications sur l’état du sol : </a:t>
            </a:r>
            <a:r>
              <a:rPr lang="fr-FR" dirty="0">
                <a:solidFill>
                  <a:schemeClr val="accent2">
                    <a:lumMod val="50000"/>
                  </a:schemeClr>
                </a:solidFill>
                <a:latin typeface="Arial" panose="020B0604020202020204" pitchFamily="34" charset="0"/>
              </a:rPr>
              <a:t>Décalcification des sols en début d’érosion et de lessivage</a:t>
            </a:r>
            <a:r>
              <a:rPr lang="fr-FR" dirty="0">
                <a:solidFill>
                  <a:srgbClr val="008000"/>
                </a:solidFill>
                <a:latin typeface="Arial" panose="020B0604020202020204" pitchFamily="34" charset="0"/>
              </a:rPr>
              <a:t>. Déficience du complexe argilo-humique et baisse importante du pouvoir de fixation. Perte des ions Fer et Calcium assurant la cohésion du complexe argilo-humique. </a:t>
            </a:r>
          </a:p>
          <a:p>
            <a:r>
              <a:rPr lang="fr-FR" b="1" dirty="0">
                <a:solidFill>
                  <a:srgbClr val="008000"/>
                </a:solidFill>
                <a:latin typeface="Arial" panose="020B0604020202020204" pitchFamily="34" charset="0"/>
              </a:rPr>
              <a:t>Cuisine</a:t>
            </a:r>
            <a:r>
              <a:rPr lang="fr-FR" dirty="0">
                <a:solidFill>
                  <a:srgbClr val="008000"/>
                </a:solidFill>
                <a:latin typeface="Arial" panose="020B0604020202020204" pitchFamily="34" charset="0"/>
              </a:rPr>
              <a:t> : Les jeunes feuilles et les fleurs sont comestibles crues ou cuites. La plante entière, fleurie ou non, s’utilise comme le pissenlit. </a:t>
            </a:r>
            <a:endParaRPr lang="fr-FR" dirty="0">
              <a:solidFill>
                <a:srgbClr val="008000"/>
              </a:solidFill>
            </a:endParaRPr>
          </a:p>
        </p:txBody>
      </p:sp>
      <p:pic>
        <p:nvPicPr>
          <p:cNvPr id="7" name="Image 6"/>
          <p:cNvPicPr>
            <a:picLocks noChangeAspect="1"/>
          </p:cNvPicPr>
          <p:nvPr/>
        </p:nvPicPr>
        <p:blipFill>
          <a:blip r:embed="rId2"/>
          <a:stretch>
            <a:fillRect/>
          </a:stretch>
        </p:blipFill>
        <p:spPr>
          <a:xfrm>
            <a:off x="9234424" y="4526584"/>
            <a:ext cx="2652000" cy="1978800"/>
          </a:xfrm>
          <a:prstGeom prst="rect">
            <a:avLst/>
          </a:prstGeom>
        </p:spPr>
      </p:pic>
      <p:sp>
        <p:nvSpPr>
          <p:cNvPr id="8" name="Rectangle 7"/>
          <p:cNvSpPr/>
          <p:nvPr/>
        </p:nvSpPr>
        <p:spPr>
          <a:xfrm>
            <a:off x="9613751" y="6505384"/>
            <a:ext cx="1893346"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Fleurs de pâquerette </a:t>
            </a:r>
            <a:endParaRPr lang="fr-FR" sz="1200" dirty="0">
              <a:solidFill>
                <a:srgbClr val="008000"/>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7" y="3535605"/>
            <a:ext cx="4144370" cy="3108278"/>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684" y="3365273"/>
            <a:ext cx="2730264" cy="3318977"/>
          </a:xfrm>
          <a:prstGeom prst="rect">
            <a:avLst/>
          </a:prstGeom>
        </p:spPr>
      </p:pic>
    </p:spTree>
    <p:extLst>
      <p:ext uri="{BB962C8B-B14F-4D97-AF65-F5344CB8AC3E}">
        <p14:creationId xmlns:p14="http://schemas.microsoft.com/office/powerpoint/2010/main" val="414552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13028" y="192219"/>
            <a:ext cx="2743200" cy="365125"/>
          </a:xfrm>
        </p:spPr>
        <p:txBody>
          <a:bodyPr/>
          <a:lstStyle/>
          <a:p>
            <a:fld id="{C4B7D875-55FA-44D4-A05D-F243087C8D65}" type="slidenum">
              <a:rPr lang="fr-FR" smtClean="0"/>
              <a:t>11</a:t>
            </a:fld>
            <a:endParaRPr lang="fr-FR"/>
          </a:p>
        </p:txBody>
      </p:sp>
      <p:sp>
        <p:nvSpPr>
          <p:cNvPr id="3" name="Rectangle 2"/>
          <p:cNvSpPr/>
          <p:nvPr/>
        </p:nvSpPr>
        <p:spPr>
          <a:xfrm>
            <a:off x="182879" y="744678"/>
            <a:ext cx="11338560" cy="5170646"/>
          </a:xfrm>
          <a:prstGeom prst="rect">
            <a:avLst/>
          </a:prstGeom>
        </p:spPr>
        <p:txBody>
          <a:bodyPr wrap="square">
            <a:spAutoFit/>
          </a:bodyPr>
          <a:lstStyle/>
          <a:p>
            <a:pPr fontAlgn="base"/>
            <a:r>
              <a:rPr lang="fr-FR" b="1" dirty="0">
                <a:solidFill>
                  <a:srgbClr val="008000"/>
                </a:solidFill>
              </a:rPr>
              <a:t>L'inventaire</a:t>
            </a:r>
            <a:endParaRPr lang="fr-FR" dirty="0">
              <a:solidFill>
                <a:srgbClr val="008000"/>
              </a:solidFill>
            </a:endParaRPr>
          </a:p>
          <a:p>
            <a:br>
              <a:rPr lang="fr-FR" dirty="0">
                <a:solidFill>
                  <a:srgbClr val="008000"/>
                </a:solidFill>
              </a:rPr>
            </a:br>
            <a:r>
              <a:rPr lang="fr-FR" dirty="0">
                <a:solidFill>
                  <a:srgbClr val="008000"/>
                </a:solidFill>
              </a:rPr>
              <a:t>Il existe quelques écueils à éviter : </a:t>
            </a:r>
            <a:br>
              <a:rPr lang="fr-FR" dirty="0">
                <a:solidFill>
                  <a:srgbClr val="008000"/>
                </a:solidFill>
              </a:rPr>
            </a:br>
            <a:r>
              <a:rPr lang="fr-FR" dirty="0">
                <a:solidFill>
                  <a:srgbClr val="008000"/>
                </a:solidFill>
              </a:rPr>
              <a:t>- Attention à bien veiller au choix du lieu de l'inventaire. Par une observation générale, vérifiez soigneusement l'homogénéité de la parcelle et découpez-la en zones si elle semble hétérogène.</a:t>
            </a:r>
            <a:br>
              <a:rPr lang="fr-FR" dirty="0">
                <a:solidFill>
                  <a:srgbClr val="008000"/>
                </a:solidFill>
              </a:rPr>
            </a:br>
            <a:r>
              <a:rPr lang="fr-FR" dirty="0">
                <a:solidFill>
                  <a:srgbClr val="008000"/>
                </a:solidFill>
              </a:rPr>
              <a:t>- Quelques plantes éparses ne sont pas significatives, de même que les plantes ne sont indicatrices que pour les quelques décimètres carrés qu'elles recouvrent. D'autant que les jardiniers que nous sommes, facilement agacés par les deux ou trois rumex inarrachables, ou les quelques zones gagnées par le liseron, ont tendance à les surévaluer.  </a:t>
            </a:r>
            <a:br>
              <a:rPr lang="fr-FR" dirty="0">
                <a:solidFill>
                  <a:srgbClr val="008000"/>
                </a:solidFill>
              </a:rPr>
            </a:br>
            <a:br>
              <a:rPr lang="fr-FR" dirty="0">
                <a:solidFill>
                  <a:srgbClr val="008000"/>
                </a:solidFill>
              </a:rPr>
            </a:br>
            <a:r>
              <a:rPr lang="fr-FR" dirty="0">
                <a:solidFill>
                  <a:srgbClr val="008000"/>
                </a:solidFill>
              </a:rPr>
              <a:t>- Evitez de faire cette analyse l'hiver, quand nombre de Poacées et d'annuelles ont disparu ou quand la relative absence de parties aériennes gêne l'identification. </a:t>
            </a:r>
            <a:br>
              <a:rPr lang="fr-FR" dirty="0">
                <a:solidFill>
                  <a:srgbClr val="008000"/>
                </a:solidFill>
              </a:rPr>
            </a:br>
            <a:r>
              <a:rPr lang="fr-FR" dirty="0">
                <a:solidFill>
                  <a:srgbClr val="008000"/>
                </a:solidFill>
              </a:rPr>
              <a:t>Cette précaution s'applique également aux lieux tondus ou fauchés. L'identification de la flore sauvage n'est pas chose aisée. </a:t>
            </a:r>
            <a:br>
              <a:rPr lang="fr-FR" dirty="0">
                <a:solidFill>
                  <a:srgbClr val="008000"/>
                </a:solidFill>
              </a:rPr>
            </a:br>
            <a:r>
              <a:rPr lang="fr-FR" dirty="0">
                <a:solidFill>
                  <a:srgbClr val="008000"/>
                </a:solidFill>
              </a:rPr>
              <a:t>Si l'amateur s'y retrouve dans les descriptions d'espèces, distinguer ensuite les variétés est beaucoup plus complexe. Cet aspect est pourtant très important. Les trois variétés les plus communes de plantain, par exemple, reflètent chacune un milieu totalement différent. Une mauvaise identification sera source d'erreur. Il faut donc prendre son temps, observer longuement et surtout s'aider de la faune ou de fiches de descriptions.</a:t>
            </a:r>
          </a:p>
          <a:p>
            <a:endParaRPr lang="fr-FR" sz="1200" dirty="0">
              <a:solidFill>
                <a:srgbClr val="008000"/>
              </a:solidFill>
            </a:endParaRPr>
          </a:p>
          <a:p>
            <a:r>
              <a:rPr lang="fr-FR" sz="1200" dirty="0">
                <a:solidFill>
                  <a:srgbClr val="008000"/>
                </a:solidFill>
              </a:rPr>
              <a:t>Source : </a:t>
            </a:r>
            <a:r>
              <a:rPr lang="fr-FR" sz="1200" dirty="0">
                <a:solidFill>
                  <a:srgbClr val="008000"/>
                </a:solidFill>
                <a:hlinkClick r:id="rId2"/>
              </a:rPr>
              <a:t>http://www.fermedesaintemarthe.com/A-14746-comprendre-son-sol-avec-les-plantes-bio-indicatrices.aspx</a:t>
            </a:r>
            <a:r>
              <a:rPr lang="fr-FR" sz="1200" dirty="0">
                <a:solidFill>
                  <a:srgbClr val="008000"/>
                </a:solidFill>
              </a:rPr>
              <a:t> </a:t>
            </a:r>
          </a:p>
        </p:txBody>
      </p:sp>
      <p:sp>
        <p:nvSpPr>
          <p:cNvPr id="4" name="ZoneTexte 3"/>
          <p:cNvSpPr txBox="1"/>
          <p:nvPr/>
        </p:nvSpPr>
        <p:spPr>
          <a:xfrm>
            <a:off x="182879" y="259884"/>
            <a:ext cx="2452745" cy="369332"/>
          </a:xfrm>
          <a:prstGeom prst="rect">
            <a:avLst/>
          </a:prstGeom>
          <a:noFill/>
        </p:spPr>
        <p:txBody>
          <a:bodyPr wrap="square" rtlCol="0">
            <a:spAutoFit/>
          </a:bodyPr>
          <a:lstStyle/>
          <a:p>
            <a:r>
              <a:rPr lang="fr-FR" dirty="0">
                <a:solidFill>
                  <a:srgbClr val="008000"/>
                </a:solidFill>
              </a:rPr>
              <a:t>1. </a:t>
            </a:r>
            <a:r>
              <a:rPr lang="fr-FR" b="1" dirty="0">
                <a:solidFill>
                  <a:srgbClr val="008000"/>
                </a:solidFill>
              </a:rPr>
              <a:t>Introduction (suite)</a:t>
            </a:r>
            <a:endParaRPr lang="fr-FR" dirty="0">
              <a:solidFill>
                <a:srgbClr val="008000"/>
              </a:solidFill>
            </a:endParaRP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Tree>
    <p:extLst>
      <p:ext uri="{BB962C8B-B14F-4D97-AF65-F5344CB8AC3E}">
        <p14:creationId xmlns:p14="http://schemas.microsoft.com/office/powerpoint/2010/main" val="2350303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019391" y="227717"/>
            <a:ext cx="2743200" cy="365125"/>
          </a:xfrm>
        </p:spPr>
        <p:txBody>
          <a:bodyPr/>
          <a:lstStyle/>
          <a:p>
            <a:fld id="{C4B7D875-55FA-44D4-A05D-F243087C8D65}" type="slidenum">
              <a:rPr lang="fr-FR" smtClean="0"/>
              <a:t>110</a:t>
            </a:fld>
            <a:endParaRPr lang="fr-FR"/>
          </a:p>
        </p:txBody>
      </p:sp>
      <p:sp>
        <p:nvSpPr>
          <p:cNvPr id="3" name="Rectangle 2"/>
          <p:cNvSpPr/>
          <p:nvPr/>
        </p:nvSpPr>
        <p:spPr>
          <a:xfrm>
            <a:off x="1383101" y="1113423"/>
            <a:ext cx="9701758" cy="707886"/>
          </a:xfrm>
          <a:prstGeom prst="rect">
            <a:avLst/>
          </a:prstGeom>
        </p:spPr>
        <p:txBody>
          <a:bodyPr wrap="none">
            <a:spAutoFit/>
          </a:bodyPr>
          <a:lstStyle/>
          <a:p>
            <a:r>
              <a:rPr lang="fr-FR" sz="4000" dirty="0">
                <a:solidFill>
                  <a:srgbClr val="008000"/>
                </a:solidFill>
              </a:rPr>
              <a:t>12. </a:t>
            </a:r>
            <a:r>
              <a:rPr lang="fr-FR" sz="4000" b="1" dirty="0">
                <a:solidFill>
                  <a:srgbClr val="008000"/>
                </a:solidFill>
              </a:rPr>
              <a:t>Sols lessivés, érodés, pauvres, compactés</a:t>
            </a:r>
          </a:p>
        </p:txBody>
      </p:sp>
      <p:sp>
        <p:nvSpPr>
          <p:cNvPr id="4" name="Rectangle 3"/>
          <p:cNvSpPr/>
          <p:nvPr/>
        </p:nvSpPr>
        <p:spPr>
          <a:xfrm>
            <a:off x="5304708" y="22771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941" y="2143012"/>
            <a:ext cx="3152739" cy="4069899"/>
          </a:xfrm>
          <a:prstGeom prst="rect">
            <a:avLst/>
          </a:prstGeom>
        </p:spPr>
      </p:pic>
      <p:sp>
        <p:nvSpPr>
          <p:cNvPr id="6" name="ZoneTexte 5"/>
          <p:cNvSpPr txBox="1"/>
          <p:nvPr/>
        </p:nvSpPr>
        <p:spPr>
          <a:xfrm>
            <a:off x="4227754" y="6212911"/>
            <a:ext cx="3679115" cy="461665"/>
          </a:xfrm>
          <a:prstGeom prst="rect">
            <a:avLst/>
          </a:prstGeom>
          <a:noFill/>
        </p:spPr>
        <p:txBody>
          <a:bodyPr wrap="square" rtlCol="0">
            <a:spAutoFit/>
          </a:bodyPr>
          <a:lstStyle/>
          <a:p>
            <a:pPr algn="ctr"/>
            <a:r>
              <a:rPr lang="fr-FR" sz="1200" dirty="0">
                <a:solidFill>
                  <a:srgbClr val="008000"/>
                </a:solidFill>
              </a:rPr>
              <a:t>Mercuriale annuelle (</a:t>
            </a:r>
            <a:r>
              <a:rPr lang="fr-FR" sz="1200" i="1" dirty="0" err="1">
                <a:solidFill>
                  <a:srgbClr val="008000"/>
                </a:solidFill>
              </a:rPr>
              <a:t>Mercurialis</a:t>
            </a:r>
            <a:r>
              <a:rPr lang="fr-FR" sz="1200" i="1" dirty="0">
                <a:solidFill>
                  <a:srgbClr val="008000"/>
                </a:solidFill>
              </a:rPr>
              <a:t> </a:t>
            </a:r>
            <a:r>
              <a:rPr lang="fr-FR" sz="1200" i="1" dirty="0" err="1">
                <a:solidFill>
                  <a:srgbClr val="008000"/>
                </a:solidFill>
              </a:rPr>
              <a:t>annua</a:t>
            </a:r>
            <a:r>
              <a:rPr lang="fr-FR" sz="1200" dirty="0">
                <a:solidFill>
                  <a:srgbClr val="008000"/>
                </a:solidFill>
              </a:rPr>
              <a:t>). Source : </a:t>
            </a:r>
            <a:r>
              <a:rPr lang="fr-FR" sz="1200" dirty="0">
                <a:solidFill>
                  <a:srgbClr val="008000"/>
                </a:solidFill>
                <a:hlinkClick r:id="rId3"/>
              </a:rPr>
              <a:t>https://fr.wikipedia.org/wiki/Mercuriale_annuelle</a:t>
            </a:r>
            <a:r>
              <a:rPr lang="fr-FR" sz="1200" dirty="0">
                <a:solidFill>
                  <a:srgbClr val="008000"/>
                </a:solidFill>
              </a:rPr>
              <a:t> </a:t>
            </a:r>
          </a:p>
        </p:txBody>
      </p:sp>
    </p:spTree>
    <p:extLst>
      <p:ext uri="{BB962C8B-B14F-4D97-AF65-F5344CB8AC3E}">
        <p14:creationId xmlns:p14="http://schemas.microsoft.com/office/powerpoint/2010/main" val="3542725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06286" y="231924"/>
            <a:ext cx="574637" cy="365125"/>
          </a:xfrm>
        </p:spPr>
        <p:txBody>
          <a:bodyPr/>
          <a:lstStyle/>
          <a:p>
            <a:fld id="{C4B7D875-55FA-44D4-A05D-F243087C8D65}" type="slidenum">
              <a:rPr lang="fr-FR" smtClean="0"/>
              <a:t>111</a:t>
            </a:fld>
            <a:endParaRPr lang="fr-FR"/>
          </a:p>
        </p:txBody>
      </p:sp>
      <p:sp>
        <p:nvSpPr>
          <p:cNvPr id="3" name="Rectangle 2"/>
          <p:cNvSpPr/>
          <p:nvPr/>
        </p:nvSpPr>
        <p:spPr>
          <a:xfrm>
            <a:off x="283285" y="546864"/>
            <a:ext cx="6096000" cy="646331"/>
          </a:xfrm>
          <a:prstGeom prst="rect">
            <a:avLst/>
          </a:prstGeom>
        </p:spPr>
        <p:txBody>
          <a:bodyPr>
            <a:spAutoFit/>
          </a:bodyPr>
          <a:lstStyle/>
          <a:p>
            <a:r>
              <a:rPr lang="fr-FR" dirty="0">
                <a:solidFill>
                  <a:srgbClr val="008000"/>
                </a:solidFill>
              </a:rPr>
              <a:t>12. </a:t>
            </a:r>
            <a:r>
              <a:rPr lang="fr-FR" b="1" dirty="0">
                <a:solidFill>
                  <a:srgbClr val="008000"/>
                </a:solidFill>
              </a:rPr>
              <a:t>Sols lessivés, érodés, pauvres, compactés</a:t>
            </a:r>
          </a:p>
          <a:p>
            <a:r>
              <a:rPr lang="fr-FR" dirty="0">
                <a:solidFill>
                  <a:srgbClr val="008000"/>
                </a:solidFill>
              </a:rPr>
              <a:t>12.1. </a:t>
            </a:r>
            <a:r>
              <a:rPr lang="fr-FR" b="1" dirty="0">
                <a:solidFill>
                  <a:srgbClr val="008000"/>
                </a:solidFill>
              </a:rPr>
              <a:t>Mercuriale annuelle </a:t>
            </a:r>
            <a:r>
              <a:rPr lang="fr-FR" dirty="0">
                <a:solidFill>
                  <a:srgbClr val="008000"/>
                </a:solidFill>
              </a:rPr>
              <a:t>(</a:t>
            </a:r>
            <a:r>
              <a:rPr lang="fr-FR" i="1" dirty="0" err="1">
                <a:solidFill>
                  <a:srgbClr val="008000"/>
                </a:solidFill>
              </a:rPr>
              <a:t>Mercurialis</a:t>
            </a:r>
            <a:r>
              <a:rPr lang="fr-FR" i="1" dirty="0">
                <a:solidFill>
                  <a:srgbClr val="008000"/>
                </a:solidFill>
              </a:rPr>
              <a:t> </a:t>
            </a:r>
            <a:r>
              <a:rPr lang="fr-FR" i="1" dirty="0" err="1">
                <a:solidFill>
                  <a:srgbClr val="008000"/>
                </a:solidFill>
              </a:rPr>
              <a:t>annua</a:t>
            </a:r>
            <a:r>
              <a:rPr lang="fr-FR" dirty="0">
                <a:solidFill>
                  <a:srgbClr val="008000"/>
                </a:solidFill>
              </a:rPr>
              <a:t>)</a:t>
            </a:r>
            <a:endParaRPr lang="fr-FR" dirty="0"/>
          </a:p>
        </p:txBody>
      </p:sp>
      <p:sp>
        <p:nvSpPr>
          <p:cNvPr id="4" name="Rectangle 3"/>
          <p:cNvSpPr/>
          <p:nvPr/>
        </p:nvSpPr>
        <p:spPr>
          <a:xfrm>
            <a:off x="5304708" y="22771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283285" y="1193195"/>
            <a:ext cx="11743764" cy="2308324"/>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Pelouses des terrains riches en calcaire et en matière organique. Sables et graviers des vallées alluviales. Maquis et garrigues. </a:t>
            </a:r>
          </a:p>
          <a:p>
            <a:r>
              <a:rPr lang="fr-FR" b="1" dirty="0">
                <a:solidFill>
                  <a:srgbClr val="008000"/>
                </a:solidFill>
                <a:latin typeface="Arial" panose="020B0604020202020204" pitchFamily="34" charset="0"/>
              </a:rPr>
              <a:t>Indications sur l’état du sol : </a:t>
            </a:r>
            <a:r>
              <a:rPr lang="fr-FR" dirty="0">
                <a:solidFill>
                  <a:srgbClr val="008000"/>
                </a:solidFill>
                <a:latin typeface="Arial" panose="020B0604020202020204" pitchFamily="34" charset="0"/>
              </a:rPr>
              <a:t>Cette plante indésirable fait partie de la famille des euphorbes, toutes toxiques, voire mortelles. Elle indique une </a:t>
            </a:r>
            <a:r>
              <a:rPr lang="fr-FR" dirty="0">
                <a:solidFill>
                  <a:srgbClr val="C00000"/>
                </a:solidFill>
                <a:latin typeface="Arial" panose="020B0604020202020204" pitchFamily="34" charset="0"/>
              </a:rPr>
              <a:t>érosion intense des sols, par manque de couverture végétale, hiver comme été, provoquant le lessivage de l’azote et de la potasse</a:t>
            </a:r>
            <a:r>
              <a:rPr lang="fr-FR" dirty="0">
                <a:solidFill>
                  <a:srgbClr val="008000"/>
                </a:solidFill>
                <a:latin typeface="Arial" panose="020B0604020202020204" pitchFamily="34" charset="0"/>
              </a:rPr>
              <a:t>. </a:t>
            </a:r>
            <a:r>
              <a:rPr lang="fr-FR" dirty="0">
                <a:solidFill>
                  <a:srgbClr val="C00000"/>
                </a:solidFill>
                <a:latin typeface="Arial" panose="020B0604020202020204" pitchFamily="34" charset="0"/>
              </a:rPr>
              <a:t>Le sol ne fixe plus les éléments minéraux</a:t>
            </a:r>
            <a:r>
              <a:rPr lang="fr-FR" dirty="0">
                <a:solidFill>
                  <a:srgbClr val="008000"/>
                </a:solidFill>
                <a:latin typeface="Arial" panose="020B0604020202020204" pitchFamily="34" charset="0"/>
              </a:rPr>
              <a:t>. </a:t>
            </a:r>
            <a:r>
              <a:rPr lang="fr-FR" dirty="0">
                <a:solidFill>
                  <a:srgbClr val="C00000"/>
                </a:solidFill>
                <a:latin typeface="Arial" panose="020B0604020202020204" pitchFamily="34" charset="0"/>
              </a:rPr>
              <a:t>Nécessité de protection de ces sols fragiles pouvant évoluer vers des formes de destruction beaucoup plus graves. Risque d’érosion physique du sol lors des orages d’été</a:t>
            </a:r>
            <a:r>
              <a:rPr lang="fr-FR" dirty="0">
                <a:solidFill>
                  <a:srgbClr val="008000"/>
                </a:solidFill>
                <a:latin typeface="Arial" panose="020B0604020202020204" pitchFamily="34" charset="0"/>
              </a:rPr>
              <a:t>. </a:t>
            </a:r>
          </a:p>
          <a:p>
            <a:r>
              <a:rPr lang="fr-FR" dirty="0">
                <a:solidFill>
                  <a:srgbClr val="FF0000"/>
                </a:solidFill>
              </a:rPr>
              <a:t>Cuisine : Plante </a:t>
            </a:r>
            <a:r>
              <a:rPr lang="fr-FR" b="1" dirty="0">
                <a:solidFill>
                  <a:srgbClr val="FF0000"/>
                </a:solidFill>
              </a:rPr>
              <a:t>très toxique</a:t>
            </a:r>
            <a:r>
              <a:rPr lang="fr-FR" dirty="0">
                <a:solidFill>
                  <a:srgbClr val="FF0000"/>
                </a:solidFill>
              </a:rPr>
              <a:t>.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50" y="4300537"/>
            <a:ext cx="1895475" cy="24193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054" y="5106072"/>
            <a:ext cx="1981956" cy="1484554"/>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4845" y="4976812"/>
            <a:ext cx="2619375" cy="174307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080" y="3188843"/>
            <a:ext cx="2438400" cy="16287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2022" y="3128962"/>
            <a:ext cx="2619375" cy="174307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7939" y="2915191"/>
            <a:ext cx="2390775" cy="1914525"/>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0245" y="4949929"/>
            <a:ext cx="2362984" cy="1769957"/>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7797" y="4872037"/>
            <a:ext cx="2466975" cy="1847850"/>
          </a:xfrm>
          <a:prstGeom prst="rect">
            <a:avLst/>
          </a:prstGeom>
        </p:spPr>
      </p:pic>
    </p:spTree>
    <p:extLst>
      <p:ext uri="{BB962C8B-B14F-4D97-AF65-F5344CB8AC3E}">
        <p14:creationId xmlns:p14="http://schemas.microsoft.com/office/powerpoint/2010/main" val="15165277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3092" y="231924"/>
            <a:ext cx="2743200" cy="365125"/>
          </a:xfrm>
        </p:spPr>
        <p:txBody>
          <a:bodyPr/>
          <a:lstStyle/>
          <a:p>
            <a:fld id="{C4B7D875-55FA-44D4-A05D-F243087C8D65}" type="slidenum">
              <a:rPr lang="fr-FR" smtClean="0"/>
              <a:t>112</a:t>
            </a:fld>
            <a:endParaRPr lang="fr-FR"/>
          </a:p>
        </p:txBody>
      </p:sp>
      <p:sp>
        <p:nvSpPr>
          <p:cNvPr id="3" name="Rectangle 2"/>
          <p:cNvSpPr/>
          <p:nvPr/>
        </p:nvSpPr>
        <p:spPr>
          <a:xfrm>
            <a:off x="283285" y="546864"/>
            <a:ext cx="6096000" cy="646331"/>
          </a:xfrm>
          <a:prstGeom prst="rect">
            <a:avLst/>
          </a:prstGeom>
        </p:spPr>
        <p:txBody>
          <a:bodyPr>
            <a:spAutoFit/>
          </a:bodyPr>
          <a:lstStyle/>
          <a:p>
            <a:r>
              <a:rPr lang="fr-FR" dirty="0">
                <a:solidFill>
                  <a:srgbClr val="008000"/>
                </a:solidFill>
              </a:rPr>
              <a:t>12. </a:t>
            </a:r>
            <a:r>
              <a:rPr lang="fr-FR" b="1" dirty="0">
                <a:solidFill>
                  <a:srgbClr val="008000"/>
                </a:solidFill>
              </a:rPr>
              <a:t>Sols lessivés, érodés, pauvres, compactés</a:t>
            </a:r>
          </a:p>
          <a:p>
            <a:r>
              <a:rPr lang="fr-FR" dirty="0">
                <a:solidFill>
                  <a:srgbClr val="008000"/>
                </a:solidFill>
              </a:rPr>
              <a:t>12.2. </a:t>
            </a:r>
            <a:r>
              <a:rPr lang="fr-FR" b="1" dirty="0">
                <a:solidFill>
                  <a:srgbClr val="008000"/>
                </a:solidFill>
              </a:rPr>
              <a:t>Oxalis pied-de-chèvre </a:t>
            </a:r>
            <a:r>
              <a:rPr lang="fr-FR" dirty="0">
                <a:solidFill>
                  <a:srgbClr val="008000"/>
                </a:solidFill>
              </a:rPr>
              <a:t>(</a:t>
            </a:r>
            <a:r>
              <a:rPr lang="fr-FR" i="1" dirty="0">
                <a:solidFill>
                  <a:srgbClr val="008000"/>
                </a:solidFill>
              </a:rPr>
              <a:t>Oxalis </a:t>
            </a:r>
            <a:r>
              <a:rPr lang="fr-FR" i="1" dirty="0" err="1">
                <a:solidFill>
                  <a:srgbClr val="008000"/>
                </a:solidFill>
              </a:rPr>
              <a:t>pes-caprae</a:t>
            </a:r>
            <a:r>
              <a:rPr lang="fr-FR" dirty="0">
                <a:solidFill>
                  <a:srgbClr val="008000"/>
                </a:solidFill>
              </a:rPr>
              <a:t>)</a:t>
            </a:r>
          </a:p>
        </p:txBody>
      </p:sp>
      <p:sp>
        <p:nvSpPr>
          <p:cNvPr id="4" name="Rectangle 3"/>
          <p:cNvSpPr/>
          <p:nvPr/>
        </p:nvSpPr>
        <p:spPr>
          <a:xfrm>
            <a:off x="5304708" y="22771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83285" y="1301676"/>
            <a:ext cx="11733007" cy="2308324"/>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Limons, sables et graviers. Arènes granitiques. Maquis et garrigues. L’oxalis pied-de-chèvre est une espèce exclusivement présente en zone méditerranéenne. </a:t>
            </a:r>
          </a:p>
          <a:p>
            <a:r>
              <a:rPr lang="fr-FR" b="1" dirty="0">
                <a:solidFill>
                  <a:srgbClr val="008000"/>
                </a:solidFill>
              </a:rPr>
              <a:t>Indications sur l’état du sol : </a:t>
            </a:r>
            <a:r>
              <a:rPr lang="fr-FR" dirty="0">
                <a:solidFill>
                  <a:srgbClr val="C00000"/>
                </a:solidFill>
              </a:rPr>
              <a:t>Érosion intense et lessivage de surface des sols laissés à nu l’hiver et l’été. Fragilité des sols pouvant, par manque de protection, évoluer vers des </a:t>
            </a:r>
            <a:r>
              <a:rPr lang="fr-FR" dirty="0" err="1">
                <a:solidFill>
                  <a:srgbClr val="C00000"/>
                </a:solidFill>
              </a:rPr>
              <a:t>destructurations</a:t>
            </a:r>
            <a:r>
              <a:rPr lang="fr-FR" dirty="0">
                <a:solidFill>
                  <a:srgbClr val="C00000"/>
                </a:solidFill>
              </a:rPr>
              <a:t> beaucoup plus graves</a:t>
            </a:r>
            <a:r>
              <a:rPr lang="fr-FR" dirty="0">
                <a:solidFill>
                  <a:srgbClr val="008000"/>
                </a:solidFill>
              </a:rPr>
              <a:t>. L’oxalis se trouve principalement sur sol siliceux. </a:t>
            </a:r>
            <a:r>
              <a:rPr lang="fr-FR" b="1" dirty="0">
                <a:solidFill>
                  <a:srgbClr val="008000"/>
                </a:solidFill>
              </a:rPr>
              <a:t>La couverture du sol par l’oxalis est très bénéfique pour le terrain et pour la vie microbienne aérobie</a:t>
            </a:r>
            <a:r>
              <a:rPr lang="fr-FR" dirty="0">
                <a:solidFill>
                  <a:srgbClr val="008000"/>
                </a:solidFill>
              </a:rPr>
              <a:t>. </a:t>
            </a:r>
          </a:p>
          <a:p>
            <a:r>
              <a:rPr lang="fr-FR" b="1" dirty="0">
                <a:solidFill>
                  <a:srgbClr val="008000"/>
                </a:solidFill>
              </a:rPr>
              <a:t>Cuisine</a:t>
            </a:r>
            <a:r>
              <a:rPr lang="fr-FR" dirty="0">
                <a:solidFill>
                  <a:srgbClr val="008000"/>
                </a:solidFill>
              </a:rPr>
              <a:t> : Très bonne comestible crue ou cuite. </a:t>
            </a:r>
            <a:r>
              <a:rPr lang="fr-FR" dirty="0">
                <a:solidFill>
                  <a:srgbClr val="C00000"/>
                </a:solidFill>
              </a:rPr>
              <a:t>Elle contient de l’acide oxalique</a:t>
            </a:r>
            <a:r>
              <a:rPr lang="fr-FR" dirty="0">
                <a:solidFill>
                  <a:srgbClr val="008000"/>
                </a:solidFill>
              </a:rPr>
              <a:t>: les personnes sensibles ne doivent pas en consommer. En trop grosse quantité, ils peuvent provoquer des troubles rénaux. </a:t>
            </a:r>
          </a:p>
        </p:txBody>
      </p:sp>
      <p:pic>
        <p:nvPicPr>
          <p:cNvPr id="6" name="Image 5"/>
          <p:cNvPicPr>
            <a:picLocks noChangeAspect="1"/>
          </p:cNvPicPr>
          <p:nvPr/>
        </p:nvPicPr>
        <p:blipFill>
          <a:blip r:embed="rId2"/>
          <a:stretch>
            <a:fillRect/>
          </a:stretch>
        </p:blipFill>
        <p:spPr>
          <a:xfrm>
            <a:off x="9979257" y="4002562"/>
            <a:ext cx="1958400" cy="26826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285" y="4938566"/>
            <a:ext cx="2619375" cy="17430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1" y="3517751"/>
            <a:ext cx="2007400" cy="134803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18" y="4300537"/>
            <a:ext cx="3791286" cy="238462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20" y="4686974"/>
            <a:ext cx="2997451" cy="1994667"/>
          </a:xfrm>
          <a:prstGeom prst="rect">
            <a:avLst/>
          </a:prstGeom>
        </p:spPr>
      </p:pic>
    </p:spTree>
    <p:extLst>
      <p:ext uri="{BB962C8B-B14F-4D97-AF65-F5344CB8AC3E}">
        <p14:creationId xmlns:p14="http://schemas.microsoft.com/office/powerpoint/2010/main" val="9524037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3092" y="231924"/>
            <a:ext cx="2743200" cy="365125"/>
          </a:xfrm>
        </p:spPr>
        <p:txBody>
          <a:bodyPr/>
          <a:lstStyle/>
          <a:p>
            <a:fld id="{C4B7D875-55FA-44D4-A05D-F243087C8D65}" type="slidenum">
              <a:rPr lang="fr-FR" smtClean="0"/>
              <a:t>113</a:t>
            </a:fld>
            <a:endParaRPr lang="fr-FR"/>
          </a:p>
        </p:txBody>
      </p:sp>
      <p:sp>
        <p:nvSpPr>
          <p:cNvPr id="3" name="Rectangle 2"/>
          <p:cNvSpPr/>
          <p:nvPr/>
        </p:nvSpPr>
        <p:spPr>
          <a:xfrm>
            <a:off x="283285" y="546864"/>
            <a:ext cx="6096000" cy="646331"/>
          </a:xfrm>
          <a:prstGeom prst="rect">
            <a:avLst/>
          </a:prstGeom>
        </p:spPr>
        <p:txBody>
          <a:bodyPr>
            <a:spAutoFit/>
          </a:bodyPr>
          <a:lstStyle/>
          <a:p>
            <a:r>
              <a:rPr lang="fr-FR" dirty="0">
                <a:solidFill>
                  <a:srgbClr val="008000"/>
                </a:solidFill>
              </a:rPr>
              <a:t>12. </a:t>
            </a:r>
            <a:r>
              <a:rPr lang="fr-FR" b="1" dirty="0">
                <a:solidFill>
                  <a:srgbClr val="008000"/>
                </a:solidFill>
              </a:rPr>
              <a:t>Sols lessivés, érodés, pauvres, compactés</a:t>
            </a:r>
          </a:p>
          <a:p>
            <a:r>
              <a:rPr lang="fr-FR" dirty="0">
                <a:solidFill>
                  <a:srgbClr val="008000"/>
                </a:solidFill>
              </a:rPr>
              <a:t>12.3. </a:t>
            </a:r>
            <a:r>
              <a:rPr lang="fr-FR" b="1" dirty="0">
                <a:solidFill>
                  <a:srgbClr val="008000"/>
                </a:solidFill>
              </a:rPr>
              <a:t>Pâturin annuel </a:t>
            </a:r>
            <a:r>
              <a:rPr lang="fr-FR" dirty="0">
                <a:solidFill>
                  <a:srgbClr val="008000"/>
                </a:solidFill>
              </a:rPr>
              <a:t>(</a:t>
            </a:r>
            <a:r>
              <a:rPr lang="fr-FR" i="1" dirty="0" err="1">
                <a:solidFill>
                  <a:srgbClr val="008000"/>
                </a:solidFill>
              </a:rPr>
              <a:t>Poa</a:t>
            </a:r>
            <a:r>
              <a:rPr lang="fr-FR" i="1" dirty="0">
                <a:solidFill>
                  <a:srgbClr val="008000"/>
                </a:solidFill>
              </a:rPr>
              <a:t> </a:t>
            </a:r>
            <a:r>
              <a:rPr lang="fr-FR" i="1" dirty="0" err="1">
                <a:solidFill>
                  <a:srgbClr val="008000"/>
                </a:solidFill>
              </a:rPr>
              <a:t>annua</a:t>
            </a:r>
            <a:r>
              <a:rPr lang="fr-FR" dirty="0">
                <a:solidFill>
                  <a:srgbClr val="008000"/>
                </a:solidFill>
              </a:rPr>
              <a:t>)</a:t>
            </a:r>
          </a:p>
        </p:txBody>
      </p:sp>
      <p:sp>
        <p:nvSpPr>
          <p:cNvPr id="4" name="Rectangle 3"/>
          <p:cNvSpPr/>
          <p:nvPr/>
        </p:nvSpPr>
        <p:spPr>
          <a:xfrm>
            <a:off x="5304708" y="22771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83285" y="1301676"/>
            <a:ext cx="11733007" cy="923330"/>
          </a:xfrm>
          <a:prstGeom prst="rect">
            <a:avLst/>
          </a:prstGeom>
        </p:spPr>
        <p:txBody>
          <a:bodyPr wrap="square">
            <a:spAutoFit/>
          </a:bodyPr>
          <a:lstStyle/>
          <a:p>
            <a:r>
              <a:rPr lang="fr-FR" b="1" dirty="0">
                <a:solidFill>
                  <a:srgbClr val="008000"/>
                </a:solidFill>
              </a:rPr>
              <a:t>Habitat naturel: </a:t>
            </a:r>
            <a:r>
              <a:rPr lang="fr-FR" dirty="0">
                <a:solidFill>
                  <a:srgbClr val="008000"/>
                </a:solidFill>
              </a:rPr>
              <a:t>Sables et limons des vallées alluviales. </a:t>
            </a:r>
          </a:p>
          <a:p>
            <a:r>
              <a:rPr lang="fr-FR" b="1" dirty="0">
                <a:solidFill>
                  <a:srgbClr val="008000"/>
                </a:solidFill>
              </a:rPr>
              <a:t>Indications sur l’état du sol: </a:t>
            </a:r>
            <a:r>
              <a:rPr lang="fr-FR" dirty="0">
                <a:solidFill>
                  <a:srgbClr val="C00000"/>
                </a:solidFill>
              </a:rPr>
              <a:t>Érosion et lessivage des sols à faible pouvoir de rétention, ou des sols ayant manqué de couverture végétale. Dégradations des gazons, des prairies par surpâturage et piétinement</a:t>
            </a:r>
            <a:r>
              <a:rPr lang="fr-FR" dirty="0">
                <a:solidFill>
                  <a:srgbClr val="008000"/>
                </a:solidFill>
              </a:rPr>
              <a:t>. </a:t>
            </a:r>
          </a:p>
        </p:txBody>
      </p:sp>
      <p:pic>
        <p:nvPicPr>
          <p:cNvPr id="7" name="Image 6"/>
          <p:cNvPicPr>
            <a:picLocks noChangeAspect="1"/>
          </p:cNvPicPr>
          <p:nvPr/>
        </p:nvPicPr>
        <p:blipFill>
          <a:blip r:embed="rId2"/>
          <a:stretch>
            <a:fillRect/>
          </a:stretch>
        </p:blipFill>
        <p:spPr>
          <a:xfrm>
            <a:off x="9273092" y="4451837"/>
            <a:ext cx="2652000" cy="1999200"/>
          </a:xfrm>
          <a:prstGeom prst="rect">
            <a:avLst/>
          </a:prstGeom>
        </p:spPr>
      </p:pic>
      <p:sp>
        <p:nvSpPr>
          <p:cNvPr id="8" name="Rectangle 7"/>
          <p:cNvSpPr/>
          <p:nvPr/>
        </p:nvSpPr>
        <p:spPr>
          <a:xfrm>
            <a:off x="10214799" y="3694633"/>
            <a:ext cx="1312433" cy="276999"/>
          </a:xfrm>
          <a:prstGeom prst="rect">
            <a:avLst/>
          </a:prstGeom>
        </p:spPr>
        <p:txBody>
          <a:bodyPr wrap="square">
            <a:spAutoFit/>
          </a:bodyPr>
          <a:lstStyle/>
          <a:p>
            <a:pPr algn="ctr"/>
            <a:r>
              <a:rPr lang="fr-FR" sz="1200" dirty="0">
                <a:solidFill>
                  <a:srgbClr val="008000"/>
                </a:solidFill>
              </a:rPr>
              <a:t>Pâturin annuel </a:t>
            </a:r>
          </a:p>
        </p:txBody>
      </p:sp>
      <p:sp>
        <p:nvSpPr>
          <p:cNvPr id="9" name="Rectangle 8"/>
          <p:cNvSpPr/>
          <p:nvPr/>
        </p:nvSpPr>
        <p:spPr>
          <a:xfrm>
            <a:off x="9654212" y="6451037"/>
            <a:ext cx="1889760" cy="276999"/>
          </a:xfrm>
          <a:prstGeom prst="rect">
            <a:avLst/>
          </a:prstGeom>
        </p:spPr>
        <p:txBody>
          <a:bodyPr wrap="square">
            <a:spAutoFit/>
          </a:bodyPr>
          <a:lstStyle/>
          <a:p>
            <a:pPr algn="ctr"/>
            <a:r>
              <a:rPr lang="fr-FR" sz="1200" dirty="0">
                <a:solidFill>
                  <a:srgbClr val="008000"/>
                </a:solidFill>
              </a:rPr>
              <a:t>Fleurs de Pâturin annuel </a:t>
            </a:r>
          </a:p>
        </p:txBody>
      </p:sp>
      <p:pic>
        <p:nvPicPr>
          <p:cNvPr id="10" name="Image 9"/>
          <p:cNvPicPr>
            <a:picLocks noChangeAspect="1"/>
          </p:cNvPicPr>
          <p:nvPr/>
        </p:nvPicPr>
        <p:blipFill>
          <a:blip r:embed="rId3"/>
          <a:stretch>
            <a:fillRect/>
          </a:stretch>
        </p:blipFill>
        <p:spPr>
          <a:xfrm>
            <a:off x="9742699" y="2164633"/>
            <a:ext cx="2040000" cy="1530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686" y="4502978"/>
            <a:ext cx="2324100" cy="197167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549" y="4285638"/>
            <a:ext cx="1933575" cy="237172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5659" y="3215085"/>
            <a:ext cx="1784533" cy="353301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390" y="2858920"/>
            <a:ext cx="2330802" cy="3827647"/>
          </a:xfrm>
          <a:prstGeom prst="rect">
            <a:avLst/>
          </a:prstGeom>
        </p:spPr>
      </p:pic>
    </p:spTree>
    <p:extLst>
      <p:ext uri="{BB962C8B-B14F-4D97-AF65-F5344CB8AC3E}">
        <p14:creationId xmlns:p14="http://schemas.microsoft.com/office/powerpoint/2010/main" val="37117491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0707" y="227717"/>
            <a:ext cx="544763" cy="369332"/>
          </a:xfrm>
        </p:spPr>
        <p:txBody>
          <a:bodyPr/>
          <a:lstStyle/>
          <a:p>
            <a:fld id="{C4B7D875-55FA-44D4-A05D-F243087C8D65}" type="slidenum">
              <a:rPr lang="fr-FR" smtClean="0"/>
              <a:t>114</a:t>
            </a:fld>
            <a:endParaRPr lang="fr-FR"/>
          </a:p>
        </p:txBody>
      </p:sp>
      <p:sp>
        <p:nvSpPr>
          <p:cNvPr id="3" name="Rectangle 2"/>
          <p:cNvSpPr/>
          <p:nvPr/>
        </p:nvSpPr>
        <p:spPr>
          <a:xfrm>
            <a:off x="186466" y="268053"/>
            <a:ext cx="4557656" cy="657992"/>
          </a:xfrm>
          <a:prstGeom prst="rect">
            <a:avLst/>
          </a:prstGeom>
        </p:spPr>
        <p:txBody>
          <a:bodyPr wrap="square">
            <a:spAutoFit/>
          </a:bodyPr>
          <a:lstStyle/>
          <a:p>
            <a:r>
              <a:rPr lang="fr-FR" dirty="0">
                <a:solidFill>
                  <a:srgbClr val="008000"/>
                </a:solidFill>
              </a:rPr>
              <a:t>12. </a:t>
            </a:r>
            <a:r>
              <a:rPr lang="fr-FR" b="1" dirty="0">
                <a:solidFill>
                  <a:srgbClr val="008000"/>
                </a:solidFill>
              </a:rPr>
              <a:t>Sols lessivés, érodés, pauvres, compactés</a:t>
            </a:r>
          </a:p>
          <a:p>
            <a:r>
              <a:rPr lang="fr-FR" dirty="0">
                <a:solidFill>
                  <a:srgbClr val="008000"/>
                </a:solidFill>
              </a:rPr>
              <a:t>12.4. </a:t>
            </a:r>
            <a:r>
              <a:rPr lang="fr-FR" b="1" dirty="0">
                <a:solidFill>
                  <a:srgbClr val="008000"/>
                </a:solidFill>
              </a:rPr>
              <a:t>Pourpier potager </a:t>
            </a:r>
            <a:r>
              <a:rPr lang="fr-FR" dirty="0">
                <a:solidFill>
                  <a:srgbClr val="008000"/>
                </a:solidFill>
              </a:rPr>
              <a:t>(</a:t>
            </a:r>
            <a:r>
              <a:rPr lang="fr-FR" i="1" dirty="0" err="1">
                <a:solidFill>
                  <a:srgbClr val="008000"/>
                </a:solidFill>
              </a:rPr>
              <a:t>Portulaca</a:t>
            </a:r>
            <a:r>
              <a:rPr lang="fr-FR" i="1" dirty="0">
                <a:solidFill>
                  <a:srgbClr val="008000"/>
                </a:solidFill>
              </a:rPr>
              <a:t> </a:t>
            </a:r>
            <a:r>
              <a:rPr lang="fr-FR" i="1" dirty="0" err="1">
                <a:solidFill>
                  <a:srgbClr val="008000"/>
                </a:solidFill>
              </a:rPr>
              <a:t>oleracea</a:t>
            </a:r>
            <a:r>
              <a:rPr lang="fr-FR" dirty="0">
                <a:solidFill>
                  <a:srgbClr val="008000"/>
                </a:solidFill>
              </a:rPr>
              <a:t>)</a:t>
            </a:r>
          </a:p>
        </p:txBody>
      </p:sp>
      <p:sp>
        <p:nvSpPr>
          <p:cNvPr id="4" name="Rectangle 3"/>
          <p:cNvSpPr/>
          <p:nvPr/>
        </p:nvSpPr>
        <p:spPr>
          <a:xfrm>
            <a:off x="5304708" y="22771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186465" y="926047"/>
            <a:ext cx="11862099" cy="1754326"/>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Originaire de l’Inde, très anciennement naturalisée. Sables et limons des vallées alluviales des fleuves et des rivières. Le pourpier se trouve surtout dans le sud de la France mais également dans les mêmes biotopes au nord, sous les microclimats chauds. </a:t>
            </a:r>
          </a:p>
          <a:p>
            <a:r>
              <a:rPr lang="fr-FR" b="1" dirty="0">
                <a:solidFill>
                  <a:srgbClr val="008000"/>
                </a:solidFill>
                <a:latin typeface="Arial" panose="020B0604020202020204" pitchFamily="34" charset="0"/>
              </a:rPr>
              <a:t>Indications sur l’état du sol : </a:t>
            </a:r>
            <a:r>
              <a:rPr lang="fr-FR" dirty="0">
                <a:solidFill>
                  <a:srgbClr val="C00000"/>
                </a:solidFill>
                <a:latin typeface="Arial" panose="020B0604020202020204" pitchFamily="34" charset="0"/>
              </a:rPr>
              <a:t>Sols à très faible pouvoir de rétention. Érosion, lessivage des sols laissés à nu et non protégés. Tassement et compactage par piétinement dans les jardins. Érosion des sols en été</a:t>
            </a:r>
            <a:r>
              <a:rPr lang="fr-FR" dirty="0">
                <a:solidFill>
                  <a:srgbClr val="008000"/>
                </a:solidFill>
                <a:latin typeface="Arial" panose="020B0604020202020204" pitchFamily="34" charset="0"/>
              </a:rPr>
              <a:t>. </a:t>
            </a:r>
          </a:p>
          <a:p>
            <a:r>
              <a:rPr lang="fr-FR" b="1" dirty="0">
                <a:solidFill>
                  <a:srgbClr val="008000"/>
                </a:solidFill>
                <a:latin typeface="Arial" panose="020B0604020202020204" pitchFamily="34" charset="0"/>
              </a:rPr>
              <a:t>Cuisine</a:t>
            </a:r>
            <a:r>
              <a:rPr lang="fr-FR" dirty="0">
                <a:solidFill>
                  <a:srgbClr val="008000"/>
                </a:solidFill>
                <a:latin typeface="Arial" panose="020B0604020202020204" pitchFamily="34" charset="0"/>
              </a:rPr>
              <a:t> : Crue ou cuite, cultivée comme légume sur tous les continents. Régime crétois. </a:t>
            </a:r>
            <a:endParaRPr lang="fr-FR" dirty="0">
              <a:solidFill>
                <a:srgbClr val="008000"/>
              </a:solidFill>
            </a:endParaRPr>
          </a:p>
        </p:txBody>
      </p:sp>
      <p:pic>
        <p:nvPicPr>
          <p:cNvPr id="6" name="Image 5"/>
          <p:cNvPicPr>
            <a:picLocks noChangeAspect="1"/>
          </p:cNvPicPr>
          <p:nvPr/>
        </p:nvPicPr>
        <p:blipFill>
          <a:blip r:embed="rId2"/>
          <a:stretch>
            <a:fillRect/>
          </a:stretch>
        </p:blipFill>
        <p:spPr>
          <a:xfrm>
            <a:off x="6375133" y="4494311"/>
            <a:ext cx="2652000" cy="1978800"/>
          </a:xfrm>
          <a:prstGeom prst="rect">
            <a:avLst/>
          </a:prstGeom>
        </p:spPr>
      </p:pic>
      <p:pic>
        <p:nvPicPr>
          <p:cNvPr id="7" name="Image 6"/>
          <p:cNvPicPr>
            <a:picLocks noChangeAspect="1"/>
          </p:cNvPicPr>
          <p:nvPr/>
        </p:nvPicPr>
        <p:blipFill>
          <a:blip r:embed="rId3"/>
          <a:stretch>
            <a:fillRect/>
          </a:stretch>
        </p:blipFill>
        <p:spPr>
          <a:xfrm>
            <a:off x="9285981" y="4412711"/>
            <a:ext cx="2570400" cy="2060400"/>
          </a:xfrm>
          <a:prstGeom prst="rect">
            <a:avLst/>
          </a:prstGeom>
        </p:spPr>
      </p:pic>
      <p:sp>
        <p:nvSpPr>
          <p:cNvPr id="8" name="Rectangle 7"/>
          <p:cNvSpPr/>
          <p:nvPr/>
        </p:nvSpPr>
        <p:spPr>
          <a:xfrm>
            <a:off x="9570719" y="6513371"/>
            <a:ext cx="2000923"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 de Pourpier potager </a:t>
            </a:r>
            <a:endParaRPr lang="fr-FR" sz="1200" dirty="0">
              <a:solidFill>
                <a:srgbClr val="008000"/>
              </a:solidFill>
            </a:endParaRPr>
          </a:p>
        </p:txBody>
      </p:sp>
      <p:sp>
        <p:nvSpPr>
          <p:cNvPr id="9" name="Rectangle 8"/>
          <p:cNvSpPr/>
          <p:nvPr/>
        </p:nvSpPr>
        <p:spPr>
          <a:xfrm>
            <a:off x="6700671" y="6473111"/>
            <a:ext cx="2000923"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Pourpier potager </a:t>
            </a:r>
            <a:endParaRPr lang="fr-FR" sz="1200" dirty="0">
              <a:solidFill>
                <a:srgbClr val="008000"/>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133" y="2865947"/>
            <a:ext cx="1905000" cy="142875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333" y="2751236"/>
            <a:ext cx="2619375" cy="174307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424" y="3564519"/>
            <a:ext cx="1947136" cy="3087351"/>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5358" y="4725015"/>
            <a:ext cx="2419350" cy="1885950"/>
          </a:xfrm>
          <a:prstGeom prst="rect">
            <a:avLst/>
          </a:prstGeom>
        </p:spPr>
      </p:pic>
    </p:spTree>
    <p:extLst>
      <p:ext uri="{BB962C8B-B14F-4D97-AF65-F5344CB8AC3E}">
        <p14:creationId xmlns:p14="http://schemas.microsoft.com/office/powerpoint/2010/main" val="241708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41741" y="193638"/>
            <a:ext cx="763793" cy="28840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822D6-D73B-40FB-B323-F658E89F0B87}" type="slidenum">
              <a:rPr lang="fr-FR" smtClean="0"/>
              <a:pPr/>
              <a:t>115</a:t>
            </a:fld>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67854261"/>
              </p:ext>
            </p:extLst>
          </p:nvPr>
        </p:nvGraphicFramePr>
        <p:xfrm>
          <a:off x="111162" y="1858193"/>
          <a:ext cx="11894372" cy="4754880"/>
        </p:xfrm>
        <a:graphic>
          <a:graphicData uri="http://schemas.openxmlformats.org/drawingml/2006/table">
            <a:tbl>
              <a:tblPr>
                <a:tableStyleId>{5C22544A-7EE6-4342-B048-85BDC9FD1C3A}</a:tableStyleId>
              </a:tblPr>
              <a:tblGrid>
                <a:gridCol w="2983111">
                  <a:extLst>
                    <a:ext uri="{9D8B030D-6E8A-4147-A177-3AD203B41FA5}">
                      <a16:colId xmlns:a16="http://schemas.microsoft.com/office/drawing/2014/main" val="20000"/>
                    </a:ext>
                  </a:extLst>
                </a:gridCol>
                <a:gridCol w="2951525">
                  <a:extLst>
                    <a:ext uri="{9D8B030D-6E8A-4147-A177-3AD203B41FA5}">
                      <a16:colId xmlns:a16="http://schemas.microsoft.com/office/drawing/2014/main" val="20001"/>
                    </a:ext>
                  </a:extLst>
                </a:gridCol>
                <a:gridCol w="3012141">
                  <a:extLst>
                    <a:ext uri="{9D8B030D-6E8A-4147-A177-3AD203B41FA5}">
                      <a16:colId xmlns:a16="http://schemas.microsoft.com/office/drawing/2014/main" val="20002"/>
                    </a:ext>
                  </a:extLst>
                </a:gridCol>
                <a:gridCol w="2947595">
                  <a:extLst>
                    <a:ext uri="{9D8B030D-6E8A-4147-A177-3AD203B41FA5}">
                      <a16:colId xmlns:a16="http://schemas.microsoft.com/office/drawing/2014/main" val="20003"/>
                    </a:ext>
                  </a:extLst>
                </a:gridCol>
              </a:tblGrid>
              <a:tr h="152989">
                <a:tc>
                  <a:txBody>
                    <a:bodyPr/>
                    <a:lstStyle/>
                    <a:p>
                      <a:pPr marL="36000" indent="0" algn="ctr" eaLnBrk="0" fontAlgn="base" hangingPunct="0">
                        <a:lnSpc>
                          <a:spcPct val="100000"/>
                        </a:lnSpc>
                        <a:spcBef>
                          <a:spcPts val="0"/>
                        </a:spcBef>
                        <a:spcAft>
                          <a:spcPts val="0"/>
                        </a:spcAft>
                      </a:pPr>
                      <a:r>
                        <a:rPr lang="fr-FR" sz="1200" b="1" spc="45" dirty="0">
                          <a:solidFill>
                            <a:srgbClr val="008000"/>
                          </a:solidFill>
                          <a:effectLst/>
                        </a:rPr>
                        <a:t>TASSEMENT</a:t>
                      </a:r>
                      <a:endParaRPr lang="fr-FR" sz="12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200" b="1" spc="-10" dirty="0">
                          <a:solidFill>
                            <a:srgbClr val="008000"/>
                          </a:solidFill>
                          <a:effectLst/>
                        </a:rPr>
                        <a:t>EAU</a:t>
                      </a:r>
                      <a:endParaRPr lang="fr-FR" sz="12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200" b="1" spc="-15" dirty="0">
                          <a:solidFill>
                            <a:srgbClr val="008000"/>
                          </a:solidFill>
                          <a:effectLst/>
                        </a:rPr>
                        <a:t>SOL ACIDE</a:t>
                      </a:r>
                      <a:endParaRPr lang="fr-FR" sz="12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indent="0" algn="ctr" eaLnBrk="0" fontAlgn="base" hangingPunct="0">
                        <a:lnSpc>
                          <a:spcPct val="100000"/>
                        </a:lnSpc>
                        <a:spcBef>
                          <a:spcPts val="0"/>
                        </a:spcBef>
                        <a:spcAft>
                          <a:spcPts val="0"/>
                        </a:spcAft>
                      </a:pPr>
                      <a:r>
                        <a:rPr lang="fr-FR" sz="1200" b="1" spc="-35" dirty="0">
                          <a:solidFill>
                            <a:srgbClr val="008000"/>
                          </a:solidFill>
                          <a:effectLst/>
                        </a:rPr>
                        <a:t>FERTILITÉ</a:t>
                      </a:r>
                      <a:endParaRPr lang="fr-FR" sz="1200" b="1"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34136">
                <a:tc>
                  <a:txBody>
                    <a:bodyPr/>
                    <a:lstStyle/>
                    <a:p>
                      <a:pPr marL="207450" indent="-171450" algn="l" eaLnBrk="0" fontAlgn="base" hangingPunct="0">
                        <a:lnSpc>
                          <a:spcPct val="100000"/>
                        </a:lnSpc>
                        <a:spcBef>
                          <a:spcPts val="0"/>
                        </a:spcBef>
                        <a:spcAft>
                          <a:spcPts val="0"/>
                        </a:spcAft>
                        <a:buFont typeface="Arial" panose="020B0604020202020204" pitchFamily="34" charset="0"/>
                        <a:buChar char="•"/>
                        <a:tabLst>
                          <a:tab pos="594360" algn="l"/>
                          <a:tab pos="1600200" algn="r"/>
                        </a:tabLst>
                      </a:pPr>
                      <a:endParaRPr lang="fr-FR" sz="1200" b="1" baseline="0" dirty="0">
                        <a:solidFill>
                          <a:srgbClr val="008000"/>
                        </a:solidFill>
                        <a:effectLst/>
                        <a:highlight>
                          <a:srgbClr val="FFFF00"/>
                        </a:highlight>
                        <a:latin typeface="+mn-lt"/>
                      </a:endParaRPr>
                    </a:p>
                    <a:p>
                      <a:pPr marL="207450" indent="-171450" algn="l" eaLnBrk="0" fontAlgn="base" hangingPunct="0">
                        <a:lnSpc>
                          <a:spcPct val="100000"/>
                        </a:lnSpc>
                        <a:spcBef>
                          <a:spcPts val="0"/>
                        </a:spcBef>
                        <a:spcAft>
                          <a:spcPts val="0"/>
                        </a:spcAft>
                        <a:buFont typeface="Arial" panose="020B0604020202020204" pitchFamily="34" charset="0"/>
                        <a:buChar char="•"/>
                        <a:tabLst>
                          <a:tab pos="594360" algn="l"/>
                          <a:tab pos="1600200" algn="r"/>
                        </a:tabLst>
                      </a:pPr>
                      <a:r>
                        <a:rPr lang="fr-FR" sz="1200" b="1" baseline="0" dirty="0">
                          <a:solidFill>
                            <a:srgbClr val="008000"/>
                          </a:solidFill>
                          <a:effectLst/>
                          <a:highlight>
                            <a:srgbClr val="FFFF00"/>
                          </a:highlight>
                          <a:latin typeface="+mn-lt"/>
                        </a:rPr>
                        <a:t>Asclépiade de Syrie 	(</a:t>
                      </a:r>
                      <a:r>
                        <a:rPr lang="fr-FR" sz="1200" b="1" i="1" baseline="0" dirty="0" err="1">
                          <a:solidFill>
                            <a:srgbClr val="008000"/>
                          </a:solidFill>
                          <a:effectLst/>
                          <a:highlight>
                            <a:srgbClr val="FFFF00"/>
                          </a:highlight>
                          <a:latin typeface="+mn-lt"/>
                        </a:rPr>
                        <a:t>Asclepias</a:t>
                      </a:r>
                      <a:r>
                        <a:rPr lang="fr-FR" sz="1200" b="1" i="1" baseline="0" dirty="0">
                          <a:solidFill>
                            <a:srgbClr val="008000"/>
                          </a:solidFill>
                          <a:effectLst/>
                          <a:highlight>
                            <a:srgbClr val="FFFF00"/>
                          </a:highlight>
                          <a:latin typeface="+mn-lt"/>
                        </a:rPr>
                        <a:t> </a:t>
                      </a:r>
                      <a:r>
                        <a:rPr lang="fr-FR" sz="1200" b="1" i="1" baseline="0" dirty="0" err="1">
                          <a:solidFill>
                            <a:srgbClr val="008000"/>
                          </a:solidFill>
                          <a:effectLst/>
                          <a:highlight>
                            <a:srgbClr val="FFFF00"/>
                          </a:highlight>
                          <a:latin typeface="+mn-lt"/>
                        </a:rPr>
                        <a:t>syriaca</a:t>
                      </a:r>
                      <a:r>
                        <a:rPr lang="fr-FR" sz="1200" b="1" i="1" baseline="0" dirty="0">
                          <a:solidFill>
                            <a:srgbClr val="008000"/>
                          </a:solidFill>
                          <a:effectLst/>
                          <a:highlight>
                            <a:srgbClr val="FFFF00"/>
                          </a:highlight>
                          <a:latin typeface="+mn-lt"/>
                        </a:rPr>
                        <a:t> </a:t>
                      </a:r>
                      <a:r>
                        <a:rPr lang="fr-FR" sz="1200" b="1"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0" baseline="0" dirty="0">
                          <a:solidFill>
                            <a:srgbClr val="008000"/>
                          </a:solidFill>
                          <a:effectLst/>
                          <a:highlight>
                            <a:srgbClr val="FFFF00"/>
                          </a:highlight>
                          <a:latin typeface="+mn-lt"/>
                        </a:rPr>
                        <a:t>Matricaire odorante (</a:t>
                      </a:r>
                      <a:r>
                        <a:rPr lang="fr-FR" sz="1200" b="1" i="1" spc="-10" baseline="0" dirty="0" err="1">
                          <a:solidFill>
                            <a:srgbClr val="008000"/>
                          </a:solidFill>
                          <a:effectLst/>
                          <a:highlight>
                            <a:srgbClr val="FFFF00"/>
                          </a:highlight>
                          <a:latin typeface="+mn-lt"/>
                        </a:rPr>
                        <a:t>Matricaria</a:t>
                      </a:r>
                      <a:r>
                        <a:rPr lang="fr-FR" sz="1200" b="1" i="1" spc="-10" baseline="0" dirty="0">
                          <a:solidFill>
                            <a:srgbClr val="008000"/>
                          </a:solidFill>
                          <a:effectLst/>
                          <a:highlight>
                            <a:srgbClr val="FFFF00"/>
                          </a:highlight>
                          <a:latin typeface="+mn-lt"/>
                        </a:rPr>
                        <a:t> </a:t>
                      </a:r>
                      <a:r>
                        <a:rPr lang="fr-FR" sz="1200" b="1" i="1" spc="-10" baseline="0" dirty="0" err="1">
                          <a:solidFill>
                            <a:srgbClr val="008000"/>
                          </a:solidFill>
                          <a:effectLst/>
                          <a:highlight>
                            <a:srgbClr val="FFFF00"/>
                          </a:highlight>
                          <a:latin typeface="+mn-lt"/>
                        </a:rPr>
                        <a:t>matri</a:t>
                      </a:r>
                      <a:r>
                        <a:rPr lang="fr-FR" sz="1200" b="1" i="1" spc="-5" baseline="0" dirty="0" err="1">
                          <a:solidFill>
                            <a:srgbClr val="008000"/>
                          </a:solidFill>
                          <a:effectLst/>
                          <a:highlight>
                            <a:srgbClr val="FFFF00"/>
                          </a:highlight>
                          <a:latin typeface="+mn-lt"/>
                        </a:rPr>
                        <a:t>carioides</a:t>
                      </a:r>
                      <a:r>
                        <a:rPr lang="fr-FR" sz="1200" b="1" i="1" spc="-5" baseline="0" dirty="0">
                          <a:solidFill>
                            <a:srgbClr val="008000"/>
                          </a:solidFill>
                          <a:effectLst/>
                          <a:highlight>
                            <a:srgbClr val="FFFF00"/>
                          </a:highlight>
                          <a:latin typeface="+mn-lt"/>
                        </a:rPr>
                        <a:t> </a:t>
                      </a:r>
                      <a:r>
                        <a:rPr lang="fr-FR" sz="1200" b="1" spc="-5" baseline="0" dirty="0">
                          <a:solidFill>
                            <a:srgbClr val="008000"/>
                          </a:solidFill>
                          <a:effectLst/>
                          <a:highlight>
                            <a:srgbClr val="FFFF00"/>
                          </a:highlight>
                          <a:latin typeface="+mn-lt"/>
                        </a:rPr>
                        <a:t>(</a:t>
                      </a:r>
                      <a:r>
                        <a:rPr lang="fr-FR" sz="1200" b="1" spc="-5" baseline="0" dirty="0" err="1">
                          <a:solidFill>
                            <a:srgbClr val="008000"/>
                          </a:solidFill>
                          <a:effectLst/>
                          <a:highlight>
                            <a:srgbClr val="FFFF00"/>
                          </a:highlight>
                          <a:latin typeface="+mn-lt"/>
                        </a:rPr>
                        <a:t>Less</a:t>
                      </a:r>
                      <a:r>
                        <a:rPr lang="fr-FR" sz="1200" b="1" spc="-5" baseline="0" dirty="0">
                          <a:solidFill>
                            <a:srgbClr val="008000"/>
                          </a:solidFill>
                          <a:effectLst/>
                          <a:highlight>
                            <a:srgbClr val="FFFF00"/>
                          </a:highlight>
                          <a:latin typeface="+mn-lt"/>
                        </a:rPr>
                        <a:t>.) Porter)</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baseline="0" dirty="0">
                          <a:solidFill>
                            <a:srgbClr val="008000"/>
                          </a:solidFill>
                          <a:effectLst/>
                          <a:highlight>
                            <a:srgbClr val="FFFF00"/>
                          </a:highlight>
                          <a:latin typeface="+mn-lt"/>
                        </a:rPr>
                        <a:t>Plantain majeur (</a:t>
                      </a:r>
                      <a:r>
                        <a:rPr lang="fr-FR" sz="1200" b="1" i="1" baseline="0" dirty="0" err="1">
                          <a:solidFill>
                            <a:srgbClr val="008000"/>
                          </a:solidFill>
                          <a:effectLst/>
                          <a:highlight>
                            <a:srgbClr val="FFFF00"/>
                          </a:highlight>
                          <a:latin typeface="+mn-lt"/>
                        </a:rPr>
                        <a:t>Plantago</a:t>
                      </a:r>
                      <a:r>
                        <a:rPr lang="fr-FR" sz="1200" b="1" i="1" baseline="0" dirty="0">
                          <a:solidFill>
                            <a:srgbClr val="008000"/>
                          </a:solidFill>
                          <a:effectLst/>
                          <a:highlight>
                            <a:srgbClr val="FFFF00"/>
                          </a:highlight>
                          <a:latin typeface="+mn-lt"/>
                        </a:rPr>
                        <a:t> major </a:t>
                      </a:r>
                      <a:r>
                        <a:rPr lang="fr-FR" sz="1200" b="1"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0" baseline="0" dirty="0">
                          <a:solidFill>
                            <a:srgbClr val="008000"/>
                          </a:solidFill>
                          <a:effectLst/>
                          <a:highlight>
                            <a:srgbClr val="FFFF00"/>
                          </a:highlight>
                          <a:latin typeface="+mn-lt"/>
                        </a:rPr>
                        <a:t>Renouée liseron (</a:t>
                      </a:r>
                      <a:r>
                        <a:rPr lang="fr-FR" sz="1200" b="1" spc="-20" baseline="0" dirty="0" err="1">
                          <a:solidFill>
                            <a:srgbClr val="008000"/>
                          </a:solidFill>
                          <a:effectLst/>
                          <a:highlight>
                            <a:srgbClr val="FFFF00"/>
                          </a:highlight>
                          <a:latin typeface="+mn-lt"/>
                        </a:rPr>
                        <a:t>Polygonum</a:t>
                      </a:r>
                      <a:r>
                        <a:rPr lang="fr-FR" sz="1200" b="1" spc="-20" baseline="0" dirty="0">
                          <a:solidFill>
                            <a:srgbClr val="008000"/>
                          </a:solidFill>
                          <a:effectLst/>
                          <a:highlight>
                            <a:srgbClr val="FFFF00"/>
                          </a:highlight>
                          <a:latin typeface="+mn-lt"/>
                        </a:rPr>
                        <a:t> </a:t>
                      </a:r>
                      <a:r>
                        <a:rPr lang="fr-FR" sz="1200" b="1" spc="-20" baseline="0" dirty="0" err="1">
                          <a:solidFill>
                            <a:srgbClr val="008000"/>
                          </a:solidFill>
                          <a:effectLst/>
                          <a:highlight>
                            <a:srgbClr val="FFFF00"/>
                          </a:highlight>
                          <a:latin typeface="+mn-lt"/>
                        </a:rPr>
                        <a:t>conroiralus</a:t>
                      </a:r>
                      <a:r>
                        <a:rPr lang="fr-FR" sz="1200" b="1" spc="0" baseline="0" dirty="0">
                          <a:solidFill>
                            <a:srgbClr val="008000"/>
                          </a:solidFill>
                          <a:effectLst/>
                          <a:highlight>
                            <a:srgbClr val="FFFF00"/>
                          </a:highlight>
                          <a:latin typeface="+mn-lt"/>
                        </a:rPr>
                        <a:t> </a:t>
                      </a:r>
                      <a:r>
                        <a:rPr lang="fr-FR" sz="1200" b="1" spc="-15"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a:solidFill>
                            <a:srgbClr val="008000"/>
                          </a:solidFill>
                          <a:effectLst/>
                          <a:latin typeface="+mn-lt"/>
                        </a:rPr>
                        <a:t>Chardon des champs (</a:t>
                      </a:r>
                      <a:r>
                        <a:rPr lang="fr-FR" sz="1200" b="1" i="1" spc="-15" baseline="0" dirty="0" err="1">
                          <a:solidFill>
                            <a:srgbClr val="008000"/>
                          </a:solidFill>
                          <a:effectLst/>
                          <a:latin typeface="+mn-lt"/>
                        </a:rPr>
                        <a:t>Circium</a:t>
                      </a:r>
                      <a:r>
                        <a:rPr lang="fr-FR" sz="1200" b="1" i="1" spc="-15" baseline="0" dirty="0">
                          <a:solidFill>
                            <a:srgbClr val="008000"/>
                          </a:solidFill>
                          <a:effectLst/>
                          <a:latin typeface="+mn-lt"/>
                        </a:rPr>
                        <a:t> </a:t>
                      </a:r>
                      <a:r>
                        <a:rPr lang="fr-FR" sz="1200" b="1" i="1" spc="-15" baseline="0" dirty="0" err="1">
                          <a:solidFill>
                            <a:srgbClr val="008000"/>
                          </a:solidFill>
                          <a:effectLst/>
                          <a:latin typeface="+mn-lt"/>
                        </a:rPr>
                        <a:t>arvense</a:t>
                      </a:r>
                      <a:r>
                        <a:rPr lang="fr-FR" sz="1200" b="1" i="1" spc="0" baseline="0" dirty="0">
                          <a:solidFill>
                            <a:srgbClr val="008000"/>
                          </a:solidFill>
                          <a:effectLst/>
                          <a:latin typeface="+mn-lt"/>
                        </a:rPr>
                        <a:t> </a:t>
                      </a:r>
                      <a:r>
                        <a:rPr lang="fr-FR" sz="1200" b="1" spc="-10" baseline="0" dirty="0">
                          <a:solidFill>
                            <a:srgbClr val="008000"/>
                          </a:solidFill>
                          <a:effectLst/>
                          <a:latin typeface="+mn-lt"/>
                        </a:rPr>
                        <a:t>(L.) </a:t>
                      </a:r>
                      <a:r>
                        <a:rPr lang="fr-FR" sz="1200" b="1" spc="-10" baseline="0" dirty="0" err="1">
                          <a:solidFill>
                            <a:srgbClr val="008000"/>
                          </a:solidFill>
                          <a:effectLst/>
                          <a:latin typeface="+mn-lt"/>
                        </a:rPr>
                        <a:t>Scop</a:t>
                      </a:r>
                      <a:r>
                        <a:rPr lang="fr-FR" sz="1200" b="1" spc="-10" baseline="0" dirty="0">
                          <a:solidFill>
                            <a:srgbClr val="008000"/>
                          </a:solidFill>
                          <a:effectLst/>
                          <a:latin typeface="+mn-lt"/>
                        </a:rPr>
                        <a:t>.)</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a:solidFill>
                            <a:srgbClr val="008000"/>
                          </a:solidFill>
                          <a:effectLst/>
                          <a:latin typeface="+mn-lt"/>
                        </a:rPr>
                        <a:t>Chicorée sauvage (</a:t>
                      </a:r>
                      <a:r>
                        <a:rPr lang="fr-FR" sz="1200" b="1" i="1" spc="-15" baseline="0" dirty="0" err="1">
                          <a:solidFill>
                            <a:srgbClr val="008000"/>
                          </a:solidFill>
                          <a:effectLst/>
                          <a:latin typeface="+mn-lt"/>
                        </a:rPr>
                        <a:t>Cichorium</a:t>
                      </a:r>
                      <a:r>
                        <a:rPr lang="fr-FR" sz="1200" b="1" i="1" spc="-15" baseline="0" dirty="0">
                          <a:solidFill>
                            <a:srgbClr val="008000"/>
                          </a:solidFill>
                          <a:effectLst/>
                          <a:latin typeface="+mn-lt"/>
                        </a:rPr>
                        <a:t> </a:t>
                      </a:r>
                      <a:r>
                        <a:rPr lang="fr-FR" sz="1200" b="1" i="1" spc="-15" baseline="0" dirty="0" err="1">
                          <a:solidFill>
                            <a:srgbClr val="008000"/>
                          </a:solidFill>
                          <a:effectLst/>
                          <a:latin typeface="+mn-lt"/>
                        </a:rPr>
                        <a:t>intybus</a:t>
                      </a:r>
                      <a:r>
                        <a:rPr lang="fr-FR" sz="1200" b="1" i="1" spc="-15" baseline="0" dirty="0">
                          <a:solidFill>
                            <a:srgbClr val="008000"/>
                          </a:solidFill>
                          <a:effectLst/>
                          <a:latin typeface="+mn-lt"/>
                        </a:rPr>
                        <a:t> </a:t>
                      </a:r>
                      <a:r>
                        <a:rPr lang="fr-FR" sz="1200" b="1" spc="-15"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5" baseline="0" dirty="0" err="1">
                          <a:solidFill>
                            <a:srgbClr val="008000"/>
                          </a:solidFill>
                          <a:effectLst/>
                          <a:latin typeface="+mn-lt"/>
                        </a:rPr>
                        <a:t>Digitaire</a:t>
                      </a:r>
                      <a:r>
                        <a:rPr lang="fr-FR" sz="1200" b="1" spc="-5" baseline="0" dirty="0">
                          <a:solidFill>
                            <a:srgbClr val="008000"/>
                          </a:solidFill>
                          <a:effectLst/>
                          <a:latin typeface="+mn-lt"/>
                        </a:rPr>
                        <a:t> astringente (</a:t>
                      </a:r>
                      <a:r>
                        <a:rPr lang="fr-FR" sz="1200" b="1" i="1" spc="-5" baseline="0" dirty="0" err="1">
                          <a:solidFill>
                            <a:srgbClr val="008000"/>
                          </a:solidFill>
                          <a:effectLst/>
                          <a:latin typeface="+mn-lt"/>
                        </a:rPr>
                        <a:t>Digitaria</a:t>
                      </a:r>
                      <a:r>
                        <a:rPr lang="fr-FR" sz="1200" b="1" i="1" spc="0" baseline="0" dirty="0">
                          <a:solidFill>
                            <a:srgbClr val="008000"/>
                          </a:solidFill>
                          <a:effectLst/>
                          <a:latin typeface="+mn-lt"/>
                        </a:rPr>
                        <a:t> </a:t>
                      </a:r>
                      <a:r>
                        <a:rPr lang="fr-FR" sz="1200" b="1" i="1" spc="-15" baseline="0" dirty="0" err="1">
                          <a:solidFill>
                            <a:srgbClr val="008000"/>
                          </a:solidFill>
                          <a:effectLst/>
                          <a:latin typeface="+mn-lt"/>
                        </a:rPr>
                        <a:t>ischaemum</a:t>
                      </a:r>
                      <a:r>
                        <a:rPr lang="fr-FR" sz="1200" b="1" i="1" spc="-15" baseline="0" dirty="0">
                          <a:solidFill>
                            <a:srgbClr val="008000"/>
                          </a:solidFill>
                          <a:effectLst/>
                          <a:latin typeface="+mn-lt"/>
                        </a:rPr>
                        <a:t> </a:t>
                      </a:r>
                      <a:r>
                        <a:rPr lang="fr-FR" sz="1200" b="1" spc="-15" baseline="0" dirty="0">
                          <a:solidFill>
                            <a:srgbClr val="008000"/>
                          </a:solidFill>
                          <a:effectLst/>
                          <a:latin typeface="+mn-lt"/>
                        </a:rPr>
                        <a:t>(</a:t>
                      </a:r>
                      <a:r>
                        <a:rPr lang="fr-FR" sz="1200" b="1" spc="-15" baseline="0" dirty="0" err="1">
                          <a:solidFill>
                            <a:srgbClr val="008000"/>
                          </a:solidFill>
                          <a:effectLst/>
                          <a:latin typeface="+mn-lt"/>
                        </a:rPr>
                        <a:t>Schreb</a:t>
                      </a:r>
                      <a:r>
                        <a:rPr lang="fr-FR" sz="1200" b="1" spc="-15" baseline="0" dirty="0">
                          <a:solidFill>
                            <a:srgbClr val="008000"/>
                          </a:solidFill>
                          <a:effectLst/>
                          <a:latin typeface="+mn-lt"/>
                        </a:rPr>
                        <a:t>.) </a:t>
                      </a:r>
                      <a:r>
                        <a:rPr lang="fr-FR" sz="1200" b="1" spc="-15" baseline="0" dirty="0" err="1">
                          <a:solidFill>
                            <a:srgbClr val="008000"/>
                          </a:solidFill>
                          <a:effectLst/>
                          <a:latin typeface="+mn-lt"/>
                        </a:rPr>
                        <a:t>Muhl</a:t>
                      </a:r>
                      <a:r>
                        <a:rPr lang="fr-FR" sz="1200" b="1" spc="-15" baseline="0" dirty="0">
                          <a:solidFill>
                            <a:srgbClr val="008000"/>
                          </a:solidFill>
                          <a:effectLst/>
                          <a:latin typeface="+mn-lt"/>
                        </a:rPr>
                        <a:t>.)</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0" baseline="0" dirty="0" err="1">
                          <a:solidFill>
                            <a:srgbClr val="008000"/>
                          </a:solidFill>
                          <a:effectLst/>
                          <a:latin typeface="+mn-lt"/>
                        </a:rPr>
                        <a:t>Lépidie</a:t>
                      </a:r>
                      <a:r>
                        <a:rPr lang="fr-FR" sz="1200" b="1" spc="-10" baseline="0" dirty="0">
                          <a:solidFill>
                            <a:srgbClr val="008000"/>
                          </a:solidFill>
                          <a:effectLst/>
                          <a:latin typeface="+mn-lt"/>
                        </a:rPr>
                        <a:t> </a:t>
                      </a:r>
                      <a:r>
                        <a:rPr lang="fr-FR" sz="1200" b="1" spc="-10" baseline="0" dirty="0" err="1">
                          <a:solidFill>
                            <a:srgbClr val="008000"/>
                          </a:solidFill>
                          <a:effectLst/>
                          <a:latin typeface="+mn-lt"/>
                        </a:rPr>
                        <a:t>densiflore</a:t>
                      </a:r>
                      <a:r>
                        <a:rPr lang="fr-FR" sz="1200" b="1" spc="-10" baseline="0" dirty="0">
                          <a:solidFill>
                            <a:srgbClr val="008000"/>
                          </a:solidFill>
                          <a:effectLst/>
                          <a:latin typeface="+mn-lt"/>
                        </a:rPr>
                        <a:t> (</a:t>
                      </a:r>
                      <a:r>
                        <a:rPr lang="fr-FR" sz="1200" b="1" i="1" spc="-10" baseline="0" dirty="0" err="1">
                          <a:solidFill>
                            <a:srgbClr val="008000"/>
                          </a:solidFill>
                          <a:effectLst/>
                          <a:latin typeface="+mn-lt"/>
                        </a:rPr>
                        <a:t>Lepidium</a:t>
                      </a:r>
                      <a:r>
                        <a:rPr lang="fr-FR" sz="1200" b="1" i="1" spc="-10" baseline="0" dirty="0">
                          <a:solidFill>
                            <a:srgbClr val="008000"/>
                          </a:solidFill>
                          <a:effectLst/>
                          <a:latin typeface="+mn-lt"/>
                        </a:rPr>
                        <a:t> </a:t>
                      </a:r>
                      <a:r>
                        <a:rPr lang="fr-FR" sz="1200" b="1" i="1" spc="-10" baseline="0" dirty="0" err="1">
                          <a:solidFill>
                            <a:srgbClr val="008000"/>
                          </a:solidFill>
                          <a:effectLst/>
                          <a:latin typeface="+mn-lt"/>
                        </a:rPr>
                        <a:t>densiflo</a:t>
                      </a:r>
                      <a:r>
                        <a:rPr lang="fr-FR" sz="1200" b="1" i="1" spc="-20" baseline="0" dirty="0" err="1">
                          <a:solidFill>
                            <a:srgbClr val="008000"/>
                          </a:solidFill>
                          <a:effectLst/>
                          <a:latin typeface="+mn-lt"/>
                        </a:rPr>
                        <a:t>rum</a:t>
                      </a:r>
                      <a:r>
                        <a:rPr lang="fr-FR" sz="1200" b="1" i="1" spc="-20" baseline="0" dirty="0">
                          <a:solidFill>
                            <a:srgbClr val="008000"/>
                          </a:solidFill>
                          <a:effectLst/>
                          <a:latin typeface="+mn-lt"/>
                        </a:rPr>
                        <a:t> </a:t>
                      </a:r>
                      <a:r>
                        <a:rPr lang="fr-FR" sz="1200" b="1" spc="-20" baseline="0" dirty="0" err="1">
                          <a:solidFill>
                            <a:srgbClr val="008000"/>
                          </a:solidFill>
                          <a:effectLst/>
                          <a:latin typeface="+mn-lt"/>
                        </a:rPr>
                        <a:t>Sehrad</a:t>
                      </a:r>
                      <a:r>
                        <a:rPr lang="fr-FR" sz="1200" b="1" spc="-20" baseline="0" dirty="0">
                          <a:solidFill>
                            <a:srgbClr val="008000"/>
                          </a:solidFill>
                          <a:effectLst/>
                          <a:latin typeface="+mn-lt"/>
                        </a:rPr>
                        <a:t>.)</a:t>
                      </a:r>
                      <a:endParaRPr lang="fr-FR" sz="1200" b="1" baseline="0" dirty="0">
                        <a:solidFill>
                          <a:srgbClr val="008000"/>
                        </a:solidFill>
                        <a:effectLst/>
                        <a:latin typeface="+mn-lt"/>
                      </a:endParaRPr>
                    </a:p>
                    <a:p>
                      <a:pPr marL="207450" marR="228600" indent="-171450" algn="l" eaLnBrk="0" fontAlgn="base" hangingPunct="0">
                        <a:lnSpc>
                          <a:spcPct val="100000"/>
                        </a:lnSpc>
                        <a:spcBef>
                          <a:spcPts val="0"/>
                        </a:spcBef>
                        <a:spcAft>
                          <a:spcPts val="0"/>
                        </a:spcAft>
                        <a:buFont typeface="Arial" panose="020B0604020202020204" pitchFamily="34" charset="0"/>
                        <a:buChar char="•"/>
                      </a:pPr>
                      <a:r>
                        <a:rPr lang="fr-FR" sz="1200" b="1" baseline="0" dirty="0">
                          <a:solidFill>
                            <a:srgbClr val="008000"/>
                          </a:solidFill>
                          <a:effectLst/>
                          <a:latin typeface="+mn-lt"/>
                        </a:rPr>
                        <a:t>Petite bardane (</a:t>
                      </a:r>
                      <a:r>
                        <a:rPr lang="fr-FR" sz="1200" b="1" i="1" baseline="0" dirty="0" err="1">
                          <a:solidFill>
                            <a:srgbClr val="008000"/>
                          </a:solidFill>
                          <a:effectLst/>
                          <a:latin typeface="+mn-lt"/>
                        </a:rPr>
                        <a:t>Arctium</a:t>
                      </a:r>
                      <a:r>
                        <a:rPr lang="fr-FR" sz="1200" b="1" i="1" baseline="0" dirty="0">
                          <a:solidFill>
                            <a:srgbClr val="008000"/>
                          </a:solidFill>
                          <a:effectLst/>
                          <a:latin typeface="+mn-lt"/>
                        </a:rPr>
                        <a:t> minus </a:t>
                      </a:r>
                      <a:r>
                        <a:rPr lang="fr-FR" sz="1200" b="1" baseline="0" dirty="0">
                          <a:solidFill>
                            <a:srgbClr val="008000"/>
                          </a:solidFill>
                          <a:effectLst/>
                          <a:latin typeface="+mn-lt"/>
                        </a:rPr>
                        <a:t>(Hill) Remit.)</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5" baseline="0" dirty="0">
                          <a:solidFill>
                            <a:srgbClr val="008000"/>
                          </a:solidFill>
                          <a:effectLst/>
                          <a:latin typeface="+mn-lt"/>
                        </a:rPr>
                        <a:t>Renouée coriace (</a:t>
                      </a:r>
                      <a:r>
                        <a:rPr lang="fr-FR" sz="1200" b="1" i="1" spc="-25" baseline="0" dirty="0" err="1">
                          <a:solidFill>
                            <a:srgbClr val="008000"/>
                          </a:solidFill>
                          <a:effectLst/>
                          <a:latin typeface="+mn-lt"/>
                        </a:rPr>
                        <a:t>Polygonum</a:t>
                      </a:r>
                      <a:r>
                        <a:rPr lang="fr-FR" sz="1200" b="1" i="1" spc="-25" baseline="0" dirty="0">
                          <a:solidFill>
                            <a:srgbClr val="008000"/>
                          </a:solidFill>
                          <a:effectLst/>
                          <a:latin typeface="+mn-lt"/>
                        </a:rPr>
                        <a:t> </a:t>
                      </a:r>
                      <a:r>
                        <a:rPr lang="fr-FR" sz="1200" b="1" i="1" spc="-25" baseline="0" dirty="0" err="1">
                          <a:solidFill>
                            <a:srgbClr val="008000"/>
                          </a:solidFill>
                          <a:effectLst/>
                          <a:latin typeface="+mn-lt"/>
                        </a:rPr>
                        <a:t>achoreum</a:t>
                      </a:r>
                      <a:r>
                        <a:rPr lang="fr-FR" sz="1200" b="1" i="1" spc="0" baseline="0" dirty="0">
                          <a:solidFill>
                            <a:srgbClr val="008000"/>
                          </a:solidFill>
                          <a:effectLst/>
                          <a:latin typeface="+mn-lt"/>
                        </a:rPr>
                        <a:t> </a:t>
                      </a:r>
                      <a:r>
                        <a:rPr lang="fr-FR" sz="1200" b="1" spc="-10" baseline="0" dirty="0">
                          <a:solidFill>
                            <a:srgbClr val="008000"/>
                          </a:solidFill>
                          <a:effectLst/>
                          <a:latin typeface="+mn-lt"/>
                        </a:rPr>
                        <a:t>Blake)</a:t>
                      </a:r>
                      <a:r>
                        <a:rPr lang="fr-FR" sz="1200" b="1" baseline="0" dirty="0">
                          <a:solidFill>
                            <a:srgbClr val="008000"/>
                          </a:solidFill>
                          <a:effectLst/>
                          <a:latin typeface="+mn-lt"/>
                        </a:rPr>
                        <a:t> </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5" baseline="0" dirty="0">
                          <a:solidFill>
                            <a:srgbClr val="008000"/>
                          </a:solidFill>
                          <a:effectLst/>
                          <a:latin typeface="+mn-lt"/>
                        </a:rPr>
                        <a:t>Renouée des oiseaux (</a:t>
                      </a:r>
                      <a:r>
                        <a:rPr lang="fr-FR" sz="1200" b="1" i="1" spc="-25" baseline="0" dirty="0" err="1">
                          <a:solidFill>
                            <a:srgbClr val="008000"/>
                          </a:solidFill>
                          <a:effectLst/>
                          <a:latin typeface="+mn-lt"/>
                        </a:rPr>
                        <a:t>Polygonum</a:t>
                      </a:r>
                      <a:r>
                        <a:rPr lang="fr-FR" sz="1200" b="1" i="1" spc="-25" baseline="0" dirty="0">
                          <a:solidFill>
                            <a:srgbClr val="008000"/>
                          </a:solidFill>
                          <a:effectLst/>
                          <a:latin typeface="+mn-lt"/>
                        </a:rPr>
                        <a:t> </a:t>
                      </a:r>
                      <a:r>
                        <a:rPr lang="fr-FR" sz="1200" b="1" i="1" spc="-25" baseline="0" dirty="0" err="1">
                          <a:solidFill>
                            <a:srgbClr val="008000"/>
                          </a:solidFill>
                          <a:effectLst/>
                          <a:latin typeface="+mn-lt"/>
                        </a:rPr>
                        <a:t>avicu</a:t>
                      </a:r>
                      <a:r>
                        <a:rPr lang="fr-FR" sz="1200" b="1" i="1" baseline="0" dirty="0" err="1">
                          <a:solidFill>
                            <a:srgbClr val="008000"/>
                          </a:solidFill>
                          <a:effectLst/>
                          <a:latin typeface="+mn-lt"/>
                        </a:rPr>
                        <a:t>lare</a:t>
                      </a:r>
                      <a:r>
                        <a:rPr lang="fr-FR" sz="1200" b="1" i="1" baseline="0" dirty="0">
                          <a:solidFill>
                            <a:srgbClr val="008000"/>
                          </a:solidFill>
                          <a:effectLst/>
                          <a:latin typeface="+mn-lt"/>
                        </a:rPr>
                        <a:t> </a:t>
                      </a:r>
                      <a:r>
                        <a:rPr lang="fr-FR" sz="1200" b="1"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Carotte sauvage (</a:t>
                      </a:r>
                      <a:r>
                        <a:rPr lang="fr-FR" sz="1200" i="1" spc="-45" baseline="0" dirty="0">
                          <a:solidFill>
                            <a:srgbClr val="008000"/>
                          </a:solidFill>
                          <a:effectLst/>
                          <a:latin typeface="+mn-lt"/>
                        </a:rPr>
                        <a:t>Docus </a:t>
                      </a:r>
                      <a:r>
                        <a:rPr lang="fr-FR" sz="1200" i="1" spc="-45" baseline="0" dirty="0" err="1">
                          <a:solidFill>
                            <a:srgbClr val="008000"/>
                          </a:solidFill>
                          <a:effectLst/>
                          <a:latin typeface="+mn-lt"/>
                        </a:rPr>
                        <a:t>carota</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0" baseline="0" dirty="0">
                          <a:solidFill>
                            <a:srgbClr val="008000"/>
                          </a:solidFill>
                          <a:effectLst/>
                          <a:latin typeface="+mn-lt"/>
                        </a:rPr>
                        <a:t>Chiendent (</a:t>
                      </a:r>
                      <a:r>
                        <a:rPr lang="fr-FR" sz="1200" i="1" spc="-45" baseline="0" dirty="0" err="1">
                          <a:solidFill>
                            <a:srgbClr val="008000"/>
                          </a:solidFill>
                          <a:effectLst/>
                          <a:latin typeface="+mn-lt"/>
                        </a:rPr>
                        <a:t>Elytrigia</a:t>
                      </a:r>
                      <a:r>
                        <a:rPr lang="fr-FR" sz="1200" i="1" spc="-45" baseline="0" dirty="0">
                          <a:solidFill>
                            <a:srgbClr val="008000"/>
                          </a:solidFill>
                          <a:effectLst/>
                          <a:latin typeface="+mn-lt"/>
                        </a:rPr>
                        <a:t> repens </a:t>
                      </a:r>
                      <a:r>
                        <a:rPr lang="fr-FR" sz="1200" spc="-40" baseline="0" dirty="0">
                          <a:solidFill>
                            <a:srgbClr val="008000"/>
                          </a:solidFill>
                          <a:effectLst/>
                          <a:latin typeface="+mn-lt"/>
                        </a:rPr>
                        <a:t>(L.) </a:t>
                      </a:r>
                      <a:r>
                        <a:rPr lang="fr-FR" sz="1200" spc="-40" baseline="0" dirty="0" err="1">
                          <a:solidFill>
                            <a:srgbClr val="008000"/>
                          </a:solidFill>
                          <a:effectLst/>
                          <a:latin typeface="+mn-lt"/>
                        </a:rPr>
                        <a:t>Nevski</a:t>
                      </a:r>
                      <a:r>
                        <a:rPr lang="fr-FR" sz="1200" spc="-40"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50" baseline="0" dirty="0" err="1">
                          <a:solidFill>
                            <a:srgbClr val="008000"/>
                          </a:solidFill>
                          <a:effectLst/>
                          <a:latin typeface="+mn-lt"/>
                        </a:rPr>
                        <a:t>Échinochlcra</a:t>
                      </a:r>
                      <a:r>
                        <a:rPr lang="fr-FR" sz="1200" spc="-50" baseline="0" dirty="0">
                          <a:solidFill>
                            <a:srgbClr val="008000"/>
                          </a:solidFill>
                          <a:effectLst/>
                          <a:latin typeface="+mn-lt"/>
                        </a:rPr>
                        <a:t> pied-de-coq (</a:t>
                      </a:r>
                      <a:r>
                        <a:rPr lang="fr-FR" sz="1200" i="1" spc="-30" baseline="0" dirty="0" err="1">
                          <a:solidFill>
                            <a:srgbClr val="008000"/>
                          </a:solidFill>
                          <a:effectLst/>
                          <a:latin typeface="+mn-lt"/>
                        </a:rPr>
                        <a:t>Echinochloa</a:t>
                      </a:r>
                      <a:r>
                        <a:rPr lang="fr-FR" sz="1200" i="1" spc="-30" baseline="0" dirty="0">
                          <a:solidFill>
                            <a:srgbClr val="008000"/>
                          </a:solidFill>
                          <a:effectLst/>
                          <a:latin typeface="+mn-lt"/>
                        </a:rPr>
                        <a:t> </a:t>
                      </a:r>
                      <a:endParaRPr lang="fr-FR" sz="1200" i="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i="1" spc="-10" baseline="0" dirty="0" err="1">
                          <a:solidFill>
                            <a:srgbClr val="008000"/>
                          </a:solidFill>
                          <a:effectLst/>
                          <a:latin typeface="+mn-lt"/>
                        </a:rPr>
                        <a:t>Crusgalli</a:t>
                      </a:r>
                      <a:r>
                        <a:rPr lang="fr-FR" sz="1200" i="1" spc="-10" baseline="0" dirty="0">
                          <a:solidFill>
                            <a:srgbClr val="008000"/>
                          </a:solidFill>
                          <a:effectLst/>
                          <a:latin typeface="+mn-lt"/>
                        </a:rPr>
                        <a:t> </a:t>
                      </a:r>
                      <a:r>
                        <a:rPr lang="fr-FR" sz="1200" spc="5" baseline="0" dirty="0">
                          <a:solidFill>
                            <a:srgbClr val="008000"/>
                          </a:solidFill>
                          <a:effectLst/>
                          <a:latin typeface="+mn-lt"/>
                        </a:rPr>
                        <a:t>(L) </a:t>
                      </a:r>
                      <a:r>
                        <a:rPr lang="fr-FR" sz="1200" spc="5" baseline="0" dirty="0" err="1">
                          <a:solidFill>
                            <a:srgbClr val="008000"/>
                          </a:solidFill>
                          <a:effectLst/>
                          <a:latin typeface="+mn-lt"/>
                        </a:rPr>
                        <a:t>Beauv</a:t>
                      </a:r>
                      <a:r>
                        <a:rPr lang="fr-FR" sz="1200" spc="5"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25" baseline="0" dirty="0">
                          <a:solidFill>
                            <a:srgbClr val="008000"/>
                          </a:solidFill>
                          <a:effectLst/>
                          <a:latin typeface="+mn-lt"/>
                        </a:rPr>
                        <a:t>Moutarde des champs (</a:t>
                      </a:r>
                      <a:r>
                        <a:rPr lang="fr-FR" sz="1200" i="1" spc="-25" baseline="0" dirty="0" err="1">
                          <a:solidFill>
                            <a:srgbClr val="008000"/>
                          </a:solidFill>
                          <a:effectLst/>
                          <a:latin typeface="+mn-lt"/>
                        </a:rPr>
                        <a:t>Sinapis</a:t>
                      </a:r>
                      <a:r>
                        <a:rPr lang="fr-FR" sz="1200" i="1" spc="-25" baseline="0" dirty="0">
                          <a:solidFill>
                            <a:srgbClr val="008000"/>
                          </a:solidFill>
                          <a:effectLst/>
                          <a:latin typeface="+mn-lt"/>
                        </a:rPr>
                        <a:t> </a:t>
                      </a:r>
                      <a:r>
                        <a:rPr lang="fr-FR" sz="1200" i="1" spc="-25" baseline="0" dirty="0" err="1">
                          <a:solidFill>
                            <a:srgbClr val="008000"/>
                          </a:solidFill>
                          <a:effectLst/>
                          <a:latin typeface="+mn-lt"/>
                        </a:rPr>
                        <a:t>arvensis</a:t>
                      </a:r>
                      <a:r>
                        <a:rPr lang="fr-FR" sz="1200" i="1" spc="-25" baseline="0" dirty="0">
                          <a:solidFill>
                            <a:srgbClr val="008000"/>
                          </a:solidFill>
                          <a:effectLst/>
                          <a:latin typeface="+mn-lt"/>
                        </a:rPr>
                        <a:t> </a:t>
                      </a:r>
                      <a:r>
                        <a:rPr lang="fr-FR" sz="1200" spc="-2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50" baseline="0" dirty="0">
                          <a:solidFill>
                            <a:srgbClr val="008000"/>
                          </a:solidFill>
                          <a:effectLst/>
                          <a:latin typeface="+mn-lt"/>
                        </a:rPr>
                        <a:t>Tabouret des champs (</a:t>
                      </a:r>
                      <a:r>
                        <a:rPr lang="fr-FR" sz="1200" i="1" spc="-50" baseline="0" dirty="0" err="1">
                          <a:solidFill>
                            <a:srgbClr val="008000"/>
                          </a:solidFill>
                          <a:effectLst/>
                          <a:latin typeface="+mn-lt"/>
                        </a:rPr>
                        <a:t>Thiaspi</a:t>
                      </a:r>
                      <a:r>
                        <a:rPr lang="fr-FR" sz="1200" i="1" spc="-50" baseline="0" dirty="0">
                          <a:solidFill>
                            <a:srgbClr val="008000"/>
                          </a:solidFill>
                          <a:effectLst/>
                          <a:latin typeface="+mn-lt"/>
                        </a:rPr>
                        <a:t> </a:t>
                      </a:r>
                      <a:r>
                        <a:rPr lang="fr-FR" sz="1200" i="1" spc="-50" baseline="0" dirty="0" err="1">
                          <a:solidFill>
                            <a:srgbClr val="008000"/>
                          </a:solidFill>
                          <a:effectLst/>
                          <a:latin typeface="+mn-lt"/>
                        </a:rPr>
                        <a:t>arvense</a:t>
                      </a:r>
                      <a:r>
                        <a:rPr lang="fr-FR" sz="1200" i="1" spc="-50" baseline="0" dirty="0">
                          <a:solidFill>
                            <a:srgbClr val="008000"/>
                          </a:solidFill>
                          <a:effectLst/>
                          <a:latin typeface="+mn-lt"/>
                        </a:rPr>
                        <a:t> </a:t>
                      </a:r>
                      <a:r>
                        <a:rPr lang="fr-FR" sz="1200" i="0" spc="-50" baseline="0" dirty="0">
                          <a:solidFill>
                            <a:srgbClr val="008000"/>
                          </a:solidFill>
                          <a:effectLst/>
                          <a:latin typeface="+mn-lt"/>
                        </a:rPr>
                        <a:t>L</a:t>
                      </a:r>
                      <a:r>
                        <a:rPr lang="fr-FR" sz="1200" spc="-50"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7450" indent="-171450" algn="l" eaLnBrk="0" fontAlgn="base" hangingPunct="0">
                        <a:lnSpc>
                          <a:spcPct val="100000"/>
                        </a:lnSpc>
                        <a:spcBef>
                          <a:spcPts val="0"/>
                        </a:spcBef>
                        <a:spcAft>
                          <a:spcPts val="0"/>
                        </a:spcAft>
                        <a:buFont typeface="Arial" panose="020B0604020202020204" pitchFamily="34" charset="0"/>
                        <a:buChar char="•"/>
                      </a:pPr>
                      <a:endParaRPr lang="fr-FR" sz="1200" b="1" spc="-5" baseline="0" dirty="0">
                        <a:solidFill>
                          <a:srgbClr val="008000"/>
                        </a:solidFill>
                        <a:effectLst/>
                        <a:highlight>
                          <a:srgbClr val="FFFF00"/>
                        </a:highlight>
                        <a:latin typeface="+mn-lt"/>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5" baseline="0" dirty="0">
                          <a:solidFill>
                            <a:srgbClr val="008000"/>
                          </a:solidFill>
                          <a:effectLst/>
                          <a:highlight>
                            <a:srgbClr val="FFFF00"/>
                          </a:highlight>
                          <a:latin typeface="+mn-lt"/>
                        </a:rPr>
                        <a:t>Prèle des champs (</a:t>
                      </a:r>
                      <a:r>
                        <a:rPr lang="fr-FR" sz="1200" b="1" i="1" spc="-5" baseline="0" dirty="0" err="1">
                          <a:solidFill>
                            <a:srgbClr val="008000"/>
                          </a:solidFill>
                          <a:effectLst/>
                          <a:highlight>
                            <a:srgbClr val="FFFF00"/>
                          </a:highlight>
                          <a:latin typeface="+mn-lt"/>
                        </a:rPr>
                        <a:t>Equlsetum</a:t>
                      </a:r>
                      <a:r>
                        <a:rPr lang="fr-FR" sz="1200" b="1" i="1" spc="-5" baseline="0" dirty="0">
                          <a:solidFill>
                            <a:srgbClr val="008000"/>
                          </a:solidFill>
                          <a:effectLst/>
                          <a:highlight>
                            <a:srgbClr val="FFFF00"/>
                          </a:highlight>
                          <a:latin typeface="+mn-lt"/>
                        </a:rPr>
                        <a:t> </a:t>
                      </a:r>
                      <a:r>
                        <a:rPr lang="fr-FR" sz="1200" b="1" i="1" spc="-5" baseline="0" dirty="0" err="1">
                          <a:solidFill>
                            <a:srgbClr val="008000"/>
                          </a:solidFill>
                          <a:effectLst/>
                          <a:highlight>
                            <a:srgbClr val="FFFF00"/>
                          </a:highlight>
                          <a:latin typeface="+mn-lt"/>
                        </a:rPr>
                        <a:t>arrense</a:t>
                      </a:r>
                      <a:r>
                        <a:rPr lang="fr-FR" sz="1200" b="1" i="1" spc="0" baseline="0" dirty="0">
                          <a:solidFill>
                            <a:srgbClr val="008000"/>
                          </a:solidFill>
                          <a:effectLst/>
                          <a:highlight>
                            <a:srgbClr val="FFFF00"/>
                          </a:highlight>
                          <a:latin typeface="+mn-lt"/>
                        </a:rPr>
                        <a:t> </a:t>
                      </a:r>
                      <a:r>
                        <a:rPr lang="fr-FR" sz="1200" b="1" spc="-5"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0" baseline="0" dirty="0">
                          <a:solidFill>
                            <a:srgbClr val="008000"/>
                          </a:solidFill>
                          <a:effectLst/>
                          <a:highlight>
                            <a:srgbClr val="FFFF00"/>
                          </a:highlight>
                          <a:latin typeface="+mn-lt"/>
                        </a:rPr>
                        <a:t>Renoncule rampante (</a:t>
                      </a:r>
                      <a:r>
                        <a:rPr lang="fr-FR" sz="1200" b="1" i="1" spc="-10" baseline="0" dirty="0" err="1">
                          <a:solidFill>
                            <a:srgbClr val="008000"/>
                          </a:solidFill>
                          <a:effectLst/>
                          <a:highlight>
                            <a:srgbClr val="FFFF00"/>
                          </a:highlight>
                          <a:latin typeface="+mn-lt"/>
                        </a:rPr>
                        <a:t>Ranunculus</a:t>
                      </a:r>
                      <a:r>
                        <a:rPr lang="fr-FR" sz="1200" b="1" i="1" spc="0" baseline="0" dirty="0">
                          <a:solidFill>
                            <a:srgbClr val="008000"/>
                          </a:solidFill>
                          <a:effectLst/>
                          <a:highlight>
                            <a:srgbClr val="FFFF00"/>
                          </a:highlight>
                          <a:latin typeface="+mn-lt"/>
                        </a:rPr>
                        <a:t> </a:t>
                      </a:r>
                      <a:r>
                        <a:rPr lang="fr-FR" sz="1200" b="1" i="1" spc="-10" baseline="0" dirty="0">
                          <a:solidFill>
                            <a:srgbClr val="008000"/>
                          </a:solidFill>
                          <a:effectLst/>
                          <a:highlight>
                            <a:srgbClr val="FFFF00"/>
                          </a:highlight>
                          <a:latin typeface="+mn-lt"/>
                        </a:rPr>
                        <a:t>repens </a:t>
                      </a:r>
                      <a:r>
                        <a:rPr lang="fr-FR" sz="1200" b="1" spc="-10"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a:solidFill>
                            <a:srgbClr val="008000"/>
                          </a:solidFill>
                          <a:effectLst/>
                          <a:highlight>
                            <a:srgbClr val="FFFF00"/>
                          </a:highlight>
                          <a:latin typeface="+mn-lt"/>
                        </a:rPr>
                        <a:t>Tussilage </a:t>
                      </a:r>
                      <a:r>
                        <a:rPr lang="fr-FR" sz="1200" b="1" spc="-15" baseline="0" dirty="0" err="1">
                          <a:solidFill>
                            <a:srgbClr val="008000"/>
                          </a:solidFill>
                          <a:effectLst/>
                          <a:highlight>
                            <a:srgbClr val="FFFF00"/>
                          </a:highlight>
                          <a:latin typeface="+mn-lt"/>
                        </a:rPr>
                        <a:t>pas-d'àne</a:t>
                      </a:r>
                      <a:r>
                        <a:rPr lang="fr-FR" sz="1200" b="1" spc="-15" baseline="0" dirty="0">
                          <a:solidFill>
                            <a:srgbClr val="008000"/>
                          </a:solidFill>
                          <a:effectLst/>
                          <a:highlight>
                            <a:srgbClr val="FFFF00"/>
                          </a:highlight>
                          <a:latin typeface="+mn-lt"/>
                        </a:rPr>
                        <a:t> (</a:t>
                      </a:r>
                      <a:r>
                        <a:rPr lang="fr-FR" sz="1200" b="1" i="1" spc="-15" baseline="0" dirty="0">
                          <a:solidFill>
                            <a:srgbClr val="008000"/>
                          </a:solidFill>
                          <a:effectLst/>
                          <a:highlight>
                            <a:srgbClr val="FFFF00"/>
                          </a:highlight>
                          <a:latin typeface="+mn-lt"/>
                        </a:rPr>
                        <a:t>Tussilage </a:t>
                      </a:r>
                      <a:r>
                        <a:rPr lang="fr-FR" sz="1200" b="1" i="1" spc="-15" baseline="0" dirty="0" err="1">
                          <a:solidFill>
                            <a:srgbClr val="008000"/>
                          </a:solidFill>
                          <a:effectLst/>
                          <a:highlight>
                            <a:srgbClr val="FFFF00"/>
                          </a:highlight>
                          <a:latin typeface="+mn-lt"/>
                        </a:rPr>
                        <a:t>farfara</a:t>
                      </a:r>
                      <a:r>
                        <a:rPr lang="fr-FR" sz="1200" b="1" i="1" spc="-15" baseline="0" dirty="0">
                          <a:solidFill>
                            <a:srgbClr val="008000"/>
                          </a:solidFill>
                          <a:effectLst/>
                          <a:highlight>
                            <a:srgbClr val="FFFF00"/>
                          </a:highlight>
                          <a:latin typeface="+mn-lt"/>
                        </a:rPr>
                        <a:t> </a:t>
                      </a:r>
                      <a:r>
                        <a:rPr lang="fr-FR" sz="1200" b="1" spc="-5"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a:solidFill>
                            <a:srgbClr val="008000"/>
                          </a:solidFill>
                          <a:effectLst/>
                          <a:latin typeface="+mn-lt"/>
                        </a:rPr>
                        <a:t>verge d'or (</a:t>
                      </a:r>
                      <a:r>
                        <a:rPr lang="fr-FR" sz="1200" b="1" i="1" spc="-15" baseline="0" dirty="0">
                          <a:solidFill>
                            <a:srgbClr val="008000"/>
                          </a:solidFill>
                          <a:effectLst/>
                          <a:latin typeface="+mn-lt"/>
                        </a:rPr>
                        <a:t>Solidago </a:t>
                      </a:r>
                      <a:r>
                        <a:rPr lang="fr-FR" sz="1200" b="1" i="1" spc="-15" baseline="0" dirty="0" err="1">
                          <a:solidFill>
                            <a:srgbClr val="008000"/>
                          </a:solidFill>
                          <a:effectLst/>
                          <a:latin typeface="+mn-lt"/>
                        </a:rPr>
                        <a:t>canadensis</a:t>
                      </a:r>
                      <a:r>
                        <a:rPr lang="fr-FR" sz="1200" b="1" i="1" spc="-15" baseline="0" dirty="0">
                          <a:solidFill>
                            <a:srgbClr val="008000"/>
                          </a:solidFill>
                          <a:effectLst/>
                          <a:latin typeface="+mn-lt"/>
                        </a:rPr>
                        <a:t> </a:t>
                      </a:r>
                      <a:r>
                        <a:rPr lang="fr-FR" sz="1200" b="1" spc="-15"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0" baseline="0" dirty="0">
                          <a:solidFill>
                            <a:srgbClr val="008000"/>
                          </a:solidFill>
                          <a:effectLst/>
                          <a:latin typeface="+mn-lt"/>
                        </a:rPr>
                        <a:t>Consoude officinale (</a:t>
                      </a:r>
                      <a:r>
                        <a:rPr lang="fr-FR" sz="1200" b="1" i="1" spc="-20" baseline="0" dirty="0" err="1">
                          <a:solidFill>
                            <a:srgbClr val="008000"/>
                          </a:solidFill>
                          <a:effectLst/>
                          <a:latin typeface="+mn-lt"/>
                        </a:rPr>
                        <a:t>Sympleyium</a:t>
                      </a:r>
                      <a:r>
                        <a:rPr lang="fr-FR" sz="1200" b="1" i="1" spc="-20" baseline="0" dirty="0">
                          <a:solidFill>
                            <a:srgbClr val="008000"/>
                          </a:solidFill>
                          <a:effectLst/>
                          <a:latin typeface="+mn-lt"/>
                        </a:rPr>
                        <a:t> officinale</a:t>
                      </a:r>
                      <a:r>
                        <a:rPr lang="fr-FR" sz="1200" b="1" i="1" spc="-10" baseline="0" dirty="0">
                          <a:solidFill>
                            <a:srgbClr val="008000"/>
                          </a:solidFill>
                          <a:effectLst/>
                          <a:latin typeface="+mn-lt"/>
                        </a:rPr>
                        <a:t> </a:t>
                      </a:r>
                      <a:r>
                        <a:rPr lang="fr-FR" sz="1200" b="1" spc="-10"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err="1">
                          <a:solidFill>
                            <a:srgbClr val="008000"/>
                          </a:solidFill>
                          <a:effectLst/>
                          <a:latin typeface="+mn-lt"/>
                        </a:rPr>
                        <a:t>Gnatphale</a:t>
                      </a:r>
                      <a:r>
                        <a:rPr lang="fr-FR" sz="1200" b="1" spc="-15" baseline="0" dirty="0">
                          <a:solidFill>
                            <a:srgbClr val="008000"/>
                          </a:solidFill>
                          <a:effectLst/>
                          <a:latin typeface="+mn-lt"/>
                        </a:rPr>
                        <a:t> des vases (</a:t>
                      </a:r>
                      <a:r>
                        <a:rPr lang="fr-FR" sz="1200" b="1" i="1" spc="-15" baseline="0" dirty="0" err="1">
                          <a:solidFill>
                            <a:srgbClr val="008000"/>
                          </a:solidFill>
                          <a:effectLst/>
                          <a:latin typeface="+mn-lt"/>
                        </a:rPr>
                        <a:t>Gnaphalium</a:t>
                      </a:r>
                      <a:r>
                        <a:rPr lang="fr-FR" sz="1200" b="1" i="1" spc="-15" baseline="0" dirty="0">
                          <a:solidFill>
                            <a:srgbClr val="008000"/>
                          </a:solidFill>
                          <a:effectLst/>
                          <a:latin typeface="+mn-lt"/>
                        </a:rPr>
                        <a:t> </a:t>
                      </a:r>
                      <a:r>
                        <a:rPr lang="fr-FR" sz="1200" b="1" i="1" spc="-15" baseline="0" dirty="0" err="1">
                          <a:solidFill>
                            <a:srgbClr val="008000"/>
                          </a:solidFill>
                          <a:effectLst/>
                          <a:latin typeface="+mn-lt"/>
                        </a:rPr>
                        <a:t>ugilinosum</a:t>
                      </a:r>
                      <a:r>
                        <a:rPr lang="fr-FR" sz="1200" b="1" i="1" spc="20" baseline="0" dirty="0">
                          <a:solidFill>
                            <a:srgbClr val="008000"/>
                          </a:solidFill>
                          <a:effectLst/>
                          <a:latin typeface="+mn-lt"/>
                        </a:rPr>
                        <a:t> </a:t>
                      </a:r>
                      <a:r>
                        <a:rPr lang="fr-FR" sz="1200" b="1" spc="20"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5" baseline="0" dirty="0">
                          <a:solidFill>
                            <a:srgbClr val="008000"/>
                          </a:solidFill>
                          <a:effectLst/>
                          <a:latin typeface="+mn-lt"/>
                        </a:rPr>
                        <a:t>Souchet comestible (</a:t>
                      </a:r>
                      <a:r>
                        <a:rPr lang="fr-FR" sz="1200" b="1" i="1" spc="-25" baseline="0" dirty="0" err="1">
                          <a:solidFill>
                            <a:srgbClr val="008000"/>
                          </a:solidFill>
                          <a:effectLst/>
                          <a:latin typeface="+mn-lt"/>
                        </a:rPr>
                        <a:t>Cyperus</a:t>
                      </a:r>
                      <a:r>
                        <a:rPr lang="fr-FR" sz="1200" b="1" i="1" spc="-25" baseline="0" dirty="0">
                          <a:solidFill>
                            <a:srgbClr val="008000"/>
                          </a:solidFill>
                          <a:effectLst/>
                          <a:latin typeface="+mn-lt"/>
                        </a:rPr>
                        <a:t> </a:t>
                      </a:r>
                      <a:r>
                        <a:rPr lang="fr-FR" sz="1200" b="1" i="1" spc="-25" baseline="0" dirty="0" err="1">
                          <a:solidFill>
                            <a:srgbClr val="008000"/>
                          </a:solidFill>
                          <a:effectLst/>
                          <a:latin typeface="+mn-lt"/>
                        </a:rPr>
                        <a:t>esculentus</a:t>
                      </a:r>
                      <a:r>
                        <a:rPr lang="fr-FR" sz="1200" b="1" i="1" spc="0" baseline="0" dirty="0">
                          <a:solidFill>
                            <a:srgbClr val="008000"/>
                          </a:solidFill>
                          <a:effectLst/>
                          <a:latin typeface="+mn-lt"/>
                        </a:rPr>
                        <a:t> </a:t>
                      </a:r>
                      <a:r>
                        <a:rPr lang="fr-FR" sz="1200" b="1" spc="-20" baseline="0" dirty="0">
                          <a:solidFill>
                            <a:srgbClr val="008000"/>
                          </a:solidFill>
                          <a:effectLst/>
                          <a:latin typeface="+mn-lt"/>
                        </a:rPr>
                        <a:t>L.)</a:t>
                      </a:r>
                      <a:endParaRPr lang="fr-FR" sz="1200" b="1" baseline="0" dirty="0">
                        <a:solidFill>
                          <a:srgbClr val="008000"/>
                        </a:solidFill>
                        <a:effectLst/>
                        <a:latin typeface="+mn-lt"/>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Chiendent (</a:t>
                      </a:r>
                      <a:r>
                        <a:rPr lang="fr-FR" sz="1200" i="1" spc="-45" baseline="0" dirty="0" err="1">
                          <a:solidFill>
                            <a:srgbClr val="008000"/>
                          </a:solidFill>
                          <a:effectLst/>
                          <a:latin typeface="+mn-lt"/>
                        </a:rPr>
                        <a:t>Elytrigia</a:t>
                      </a:r>
                      <a:r>
                        <a:rPr lang="fr-FR" sz="1200" i="1" spc="-45" baseline="0" dirty="0">
                          <a:solidFill>
                            <a:srgbClr val="008000"/>
                          </a:solidFill>
                          <a:effectLst/>
                          <a:latin typeface="+mn-lt"/>
                        </a:rPr>
                        <a:t> repens </a:t>
                      </a:r>
                      <a:r>
                        <a:rPr lang="fr-FR" sz="1200" spc="-45" baseline="0" dirty="0">
                          <a:solidFill>
                            <a:srgbClr val="008000"/>
                          </a:solidFill>
                          <a:effectLst/>
                          <a:latin typeface="+mn-lt"/>
                        </a:rPr>
                        <a:t>(L.) </a:t>
                      </a:r>
                      <a:r>
                        <a:rPr lang="fr-FR" sz="1200" spc="-45" baseline="0" dirty="0" err="1">
                          <a:solidFill>
                            <a:srgbClr val="008000"/>
                          </a:solidFill>
                          <a:effectLst/>
                          <a:latin typeface="+mn-lt"/>
                        </a:rPr>
                        <a:t>Nevski</a:t>
                      </a:r>
                      <a:r>
                        <a:rPr lang="fr-FR" sz="1200" spc="-45"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30" baseline="0" dirty="0" err="1">
                          <a:solidFill>
                            <a:srgbClr val="008000"/>
                          </a:solidFill>
                          <a:effectLst/>
                          <a:latin typeface="+mn-lt"/>
                        </a:rPr>
                        <a:t>Échinochloa</a:t>
                      </a:r>
                      <a:r>
                        <a:rPr lang="fr-FR" sz="1200" spc="-30" baseline="0" dirty="0">
                          <a:solidFill>
                            <a:srgbClr val="008000"/>
                          </a:solidFill>
                          <a:effectLst/>
                          <a:latin typeface="+mn-lt"/>
                        </a:rPr>
                        <a:t> Pied-de-coq (</a:t>
                      </a:r>
                      <a:r>
                        <a:rPr lang="fr-FR" sz="1200" i="1" spc="-30" baseline="0" dirty="0" err="1">
                          <a:solidFill>
                            <a:srgbClr val="008000"/>
                          </a:solidFill>
                          <a:effectLst/>
                          <a:latin typeface="+mn-lt"/>
                        </a:rPr>
                        <a:t>Echinochloa</a:t>
                      </a:r>
                      <a:r>
                        <a:rPr lang="fr-FR" sz="1200" i="1" spc="-30" baseline="0" dirty="0">
                          <a:solidFill>
                            <a:srgbClr val="008000"/>
                          </a:solidFill>
                          <a:effectLst/>
                          <a:latin typeface="+mn-lt"/>
                        </a:rPr>
                        <a:t> </a:t>
                      </a:r>
                      <a:r>
                        <a:rPr lang="fr-FR" sz="1200" i="1" spc="0" baseline="0" dirty="0">
                          <a:solidFill>
                            <a:srgbClr val="008000"/>
                          </a:solidFill>
                          <a:effectLst/>
                          <a:latin typeface="+mn-lt"/>
                        </a:rPr>
                        <a:t> </a:t>
                      </a:r>
                      <a:r>
                        <a:rPr lang="fr-FR" sz="1200" i="1" spc="-10" baseline="0" dirty="0" err="1">
                          <a:solidFill>
                            <a:srgbClr val="008000"/>
                          </a:solidFill>
                          <a:effectLst/>
                          <a:latin typeface="+mn-lt"/>
                        </a:rPr>
                        <a:t>crusgalli</a:t>
                      </a:r>
                      <a:r>
                        <a:rPr lang="fr-FR" sz="1200" spc="-10" baseline="0" dirty="0">
                          <a:solidFill>
                            <a:srgbClr val="008000"/>
                          </a:solidFill>
                          <a:effectLst/>
                          <a:latin typeface="+mn-lt"/>
                        </a:rPr>
                        <a:t> (l) </a:t>
                      </a:r>
                      <a:r>
                        <a:rPr lang="fr-FR" sz="1200" spc="-10" baseline="0" dirty="0" err="1">
                          <a:solidFill>
                            <a:srgbClr val="008000"/>
                          </a:solidFill>
                          <a:effectLst/>
                          <a:latin typeface="+mn-lt"/>
                        </a:rPr>
                        <a:t>Beauv</a:t>
                      </a:r>
                      <a:r>
                        <a:rPr lang="fr-FR" sz="1200" spc="-10"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aseline="0" dirty="0">
                          <a:solidFill>
                            <a:srgbClr val="008000"/>
                          </a:solidFill>
                          <a:effectLst/>
                          <a:latin typeface="+mn-lt"/>
                        </a:rPr>
                        <a:t>Renouée des oiseaux (</a:t>
                      </a:r>
                      <a:r>
                        <a:rPr lang="fr-FR" sz="1200" i="1" baseline="0" dirty="0" err="1">
                          <a:solidFill>
                            <a:srgbClr val="008000"/>
                          </a:solidFill>
                          <a:effectLst/>
                          <a:latin typeface="+mn-lt"/>
                        </a:rPr>
                        <a:t>Polygonum</a:t>
                      </a:r>
                      <a:r>
                        <a:rPr lang="fr-FR" sz="1200" i="1" baseline="0" dirty="0">
                          <a:solidFill>
                            <a:srgbClr val="008000"/>
                          </a:solidFill>
                          <a:effectLst/>
                          <a:latin typeface="+mn-lt"/>
                        </a:rPr>
                        <a:t> </a:t>
                      </a:r>
                      <a:r>
                        <a:rPr lang="fr-FR" sz="1200" i="1" baseline="0" dirty="0" err="1">
                          <a:solidFill>
                            <a:srgbClr val="008000"/>
                          </a:solidFill>
                          <a:effectLst/>
                          <a:latin typeface="+mn-lt"/>
                        </a:rPr>
                        <a:t>aviculare</a:t>
                      </a:r>
                      <a:r>
                        <a:rPr lang="fr-FR" sz="1200" i="1" baseline="0" dirty="0">
                          <a:solidFill>
                            <a:srgbClr val="008000"/>
                          </a:solidFill>
                          <a:effectLst/>
                          <a:latin typeface="+mn-lt"/>
                        </a:rPr>
                        <a:t> </a:t>
                      </a:r>
                      <a:r>
                        <a:rPr lang="fr-FR" sz="1200" i="0" baseline="0" dirty="0">
                          <a:solidFill>
                            <a:srgbClr val="008000"/>
                          </a:solidFill>
                          <a:effectLst/>
                          <a:latin typeface="+mn-lt"/>
                        </a:rPr>
                        <a:t>L.</a:t>
                      </a:r>
                      <a:r>
                        <a:rPr lang="fr-FR" sz="1200" baseline="0" dirty="0">
                          <a:solidFill>
                            <a:srgbClr val="008000"/>
                          </a:solidFill>
                          <a:effectLst/>
                          <a:latin typeface="+mn-lt"/>
                        </a:rPr>
                        <a:t>). </a:t>
                      </a: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aseline="0" dirty="0">
                          <a:solidFill>
                            <a:srgbClr val="008000"/>
                          </a:solidFill>
                          <a:effectLst/>
                          <a:latin typeface="+mn-lt"/>
                        </a:rPr>
                        <a:t>Panic capillaire (</a:t>
                      </a:r>
                      <a:r>
                        <a:rPr lang="fr-FR" sz="1200" i="1" baseline="0" dirty="0">
                          <a:solidFill>
                            <a:srgbClr val="008000"/>
                          </a:solidFill>
                          <a:effectLst/>
                          <a:latin typeface="+mn-lt"/>
                        </a:rPr>
                        <a:t>Panicum </a:t>
                      </a:r>
                      <a:r>
                        <a:rPr lang="fr-FR" sz="1200" i="1" baseline="0" dirty="0" err="1">
                          <a:solidFill>
                            <a:srgbClr val="008000"/>
                          </a:solidFill>
                          <a:effectLst/>
                          <a:latin typeface="+mn-lt"/>
                        </a:rPr>
                        <a:t>capillare</a:t>
                      </a:r>
                      <a:r>
                        <a:rPr lang="fr-FR" sz="1200" i="1" baseline="0" dirty="0">
                          <a:solidFill>
                            <a:srgbClr val="008000"/>
                          </a:solidFill>
                          <a:effectLst/>
                          <a:latin typeface="+mn-lt"/>
                        </a:rPr>
                        <a:t> </a:t>
                      </a:r>
                      <a:r>
                        <a:rPr lang="fr-FR" sz="1200"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35" baseline="0" dirty="0">
                          <a:solidFill>
                            <a:srgbClr val="008000"/>
                          </a:solidFill>
                          <a:effectLst/>
                          <a:latin typeface="+mn-lt"/>
                        </a:rPr>
                        <a:t>Petite bardane (</a:t>
                      </a:r>
                      <a:r>
                        <a:rPr lang="fr-FR" sz="1200" i="1" spc="-35" baseline="0" dirty="0" err="1">
                          <a:solidFill>
                            <a:srgbClr val="008000"/>
                          </a:solidFill>
                          <a:effectLst/>
                          <a:latin typeface="+mn-lt"/>
                        </a:rPr>
                        <a:t>Arctium</a:t>
                      </a:r>
                      <a:r>
                        <a:rPr lang="fr-FR" sz="1200" i="1" spc="-35" baseline="0" dirty="0">
                          <a:solidFill>
                            <a:srgbClr val="008000"/>
                          </a:solidFill>
                          <a:effectLst/>
                          <a:latin typeface="+mn-lt"/>
                        </a:rPr>
                        <a:t> minus </a:t>
                      </a:r>
                      <a:r>
                        <a:rPr lang="fr-FR" sz="1200" spc="-35" baseline="0" dirty="0">
                          <a:solidFill>
                            <a:srgbClr val="008000"/>
                          </a:solidFill>
                          <a:effectLst/>
                          <a:latin typeface="+mn-lt"/>
                        </a:rPr>
                        <a:t>(Hill) Bords.)</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Pourpier potager (</a:t>
                      </a:r>
                      <a:r>
                        <a:rPr lang="fr-FR" sz="1200" i="1" spc="-45" baseline="0" dirty="0" err="1">
                          <a:solidFill>
                            <a:srgbClr val="008000"/>
                          </a:solidFill>
                          <a:effectLst/>
                          <a:latin typeface="+mn-lt"/>
                        </a:rPr>
                        <a:t>Portulaca</a:t>
                      </a:r>
                      <a:r>
                        <a:rPr lang="fr-FR" sz="1200" i="1" spc="-45" baseline="0" dirty="0">
                          <a:solidFill>
                            <a:srgbClr val="008000"/>
                          </a:solidFill>
                          <a:effectLst/>
                          <a:latin typeface="+mn-lt"/>
                        </a:rPr>
                        <a:t> </a:t>
                      </a:r>
                      <a:r>
                        <a:rPr lang="fr-FR" sz="1200" i="1" spc="-45" baseline="0" dirty="0" err="1">
                          <a:solidFill>
                            <a:srgbClr val="008000"/>
                          </a:solidFill>
                          <a:effectLst/>
                          <a:latin typeface="+mn-lt"/>
                        </a:rPr>
                        <a:t>oleracea</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Renouée persicaire (</a:t>
                      </a:r>
                      <a:r>
                        <a:rPr lang="fr-FR" sz="1200" i="1" spc="-45" baseline="0" dirty="0" err="1">
                          <a:solidFill>
                            <a:srgbClr val="008000"/>
                          </a:solidFill>
                          <a:effectLst/>
                          <a:latin typeface="+mn-lt"/>
                        </a:rPr>
                        <a:t>Poligonum</a:t>
                      </a:r>
                      <a:r>
                        <a:rPr lang="fr-FR" sz="1200" i="1" spc="-45" baseline="0" dirty="0">
                          <a:solidFill>
                            <a:srgbClr val="008000"/>
                          </a:solidFill>
                          <a:effectLst/>
                          <a:latin typeface="+mn-lt"/>
                        </a:rPr>
                        <a:t> </a:t>
                      </a:r>
                      <a:r>
                        <a:rPr lang="fr-FR" sz="1200" i="1" spc="-45" baseline="0" dirty="0" err="1">
                          <a:solidFill>
                            <a:srgbClr val="008000"/>
                          </a:solidFill>
                          <a:effectLst/>
                          <a:latin typeface="+mn-lt"/>
                        </a:rPr>
                        <a:t>persicaria</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35" baseline="0" dirty="0">
                          <a:solidFill>
                            <a:srgbClr val="008000"/>
                          </a:solidFill>
                          <a:effectLst/>
                          <a:latin typeface="+mn-lt"/>
                        </a:rPr>
                        <a:t>Stellaire moyenne (</a:t>
                      </a:r>
                      <a:r>
                        <a:rPr lang="fr-FR" sz="1200" i="1" spc="-35" baseline="0" dirty="0" err="1">
                          <a:solidFill>
                            <a:srgbClr val="008000"/>
                          </a:solidFill>
                          <a:effectLst/>
                          <a:latin typeface="+mn-lt"/>
                        </a:rPr>
                        <a:t>Stellaria</a:t>
                      </a:r>
                      <a:r>
                        <a:rPr lang="fr-FR" sz="1200" i="1" spc="-35" baseline="0" dirty="0">
                          <a:solidFill>
                            <a:srgbClr val="008000"/>
                          </a:solidFill>
                          <a:effectLst/>
                          <a:latin typeface="+mn-lt"/>
                        </a:rPr>
                        <a:t> media </a:t>
                      </a:r>
                      <a:r>
                        <a:rPr lang="fr-FR" sz="1200" spc="-35" baseline="0" dirty="0">
                          <a:solidFill>
                            <a:srgbClr val="008000"/>
                          </a:solidFill>
                          <a:effectLst/>
                          <a:latin typeface="+mn-lt"/>
                        </a:rPr>
                        <a:t>(L) </a:t>
                      </a:r>
                      <a:r>
                        <a:rPr lang="fr-FR" sz="1200" spc="-35" baseline="0" dirty="0" err="1">
                          <a:solidFill>
                            <a:srgbClr val="008000"/>
                          </a:solidFill>
                          <a:effectLst/>
                          <a:latin typeface="+mn-lt"/>
                        </a:rPr>
                        <a:t>Vill</a:t>
                      </a:r>
                      <a:r>
                        <a:rPr lang="fr-FR" sz="1200" spc="-35"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Vélar fausse-giroflée (</a:t>
                      </a:r>
                      <a:r>
                        <a:rPr lang="fr-FR" sz="1200" i="1" spc="-45" baseline="0" dirty="0" err="1">
                          <a:solidFill>
                            <a:srgbClr val="008000"/>
                          </a:solidFill>
                          <a:effectLst/>
                          <a:latin typeface="+mn-lt"/>
                        </a:rPr>
                        <a:t>Eysimurn</a:t>
                      </a:r>
                      <a:r>
                        <a:rPr lang="fr-FR" sz="1200" i="1" spc="-45" baseline="0" dirty="0">
                          <a:solidFill>
                            <a:srgbClr val="008000"/>
                          </a:solidFill>
                          <a:effectLst/>
                          <a:latin typeface="+mn-lt"/>
                        </a:rPr>
                        <a:t> </a:t>
                      </a:r>
                      <a:r>
                        <a:rPr lang="fr-FR" sz="1200" i="1" spc="-45" baseline="0" dirty="0" err="1">
                          <a:solidFill>
                            <a:srgbClr val="008000"/>
                          </a:solidFill>
                          <a:effectLst/>
                          <a:latin typeface="+mn-lt"/>
                        </a:rPr>
                        <a:t>cheirantoides</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7450" indent="-171450" algn="l" eaLnBrk="0" fontAlgn="base" hangingPunct="0">
                        <a:lnSpc>
                          <a:spcPct val="100000"/>
                        </a:lnSpc>
                        <a:spcBef>
                          <a:spcPts val="0"/>
                        </a:spcBef>
                        <a:spcAft>
                          <a:spcPts val="0"/>
                        </a:spcAft>
                        <a:buFont typeface="Arial" panose="020B0604020202020204" pitchFamily="34" charset="0"/>
                        <a:buChar char="•"/>
                      </a:pPr>
                      <a:endParaRPr lang="fr-FR" sz="1200" b="1" baseline="0" dirty="0">
                        <a:solidFill>
                          <a:srgbClr val="008000"/>
                        </a:solidFill>
                        <a:effectLst/>
                        <a:highlight>
                          <a:srgbClr val="FFFF00"/>
                        </a:highlight>
                        <a:latin typeface="+mn-lt"/>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baseline="0" dirty="0">
                          <a:solidFill>
                            <a:srgbClr val="008000"/>
                          </a:solidFill>
                          <a:effectLst/>
                          <a:highlight>
                            <a:srgbClr val="FFFF00"/>
                          </a:highlight>
                          <a:latin typeface="+mn-lt"/>
                        </a:rPr>
                        <a:t>Épervière orangée (</a:t>
                      </a:r>
                      <a:r>
                        <a:rPr lang="fr-FR" sz="1200" b="1" i="1" baseline="0" dirty="0" err="1">
                          <a:solidFill>
                            <a:srgbClr val="008000"/>
                          </a:solidFill>
                          <a:effectLst/>
                          <a:highlight>
                            <a:srgbClr val="FFFF00"/>
                          </a:highlight>
                          <a:latin typeface="+mn-lt"/>
                        </a:rPr>
                        <a:t>Hieracium</a:t>
                      </a:r>
                      <a:r>
                        <a:rPr lang="fr-FR" sz="1200" b="1" i="1" baseline="0" dirty="0">
                          <a:solidFill>
                            <a:srgbClr val="008000"/>
                          </a:solidFill>
                          <a:effectLst/>
                          <a:highlight>
                            <a:srgbClr val="FFFF00"/>
                          </a:highlight>
                          <a:latin typeface="+mn-lt"/>
                        </a:rPr>
                        <a:t> </a:t>
                      </a:r>
                      <a:r>
                        <a:rPr lang="fr-FR" sz="1200" b="1" i="1" baseline="0" dirty="0" err="1">
                          <a:solidFill>
                            <a:srgbClr val="008000"/>
                          </a:solidFill>
                          <a:effectLst/>
                          <a:highlight>
                            <a:srgbClr val="FFFF00"/>
                          </a:highlight>
                          <a:latin typeface="+mn-lt"/>
                        </a:rPr>
                        <a:t>aurantiarum</a:t>
                      </a:r>
                      <a:r>
                        <a:rPr lang="fr-FR" sz="1200" b="1" i="1" baseline="0" dirty="0">
                          <a:solidFill>
                            <a:srgbClr val="008000"/>
                          </a:solidFill>
                          <a:effectLst/>
                          <a:highlight>
                            <a:srgbClr val="FFFF00"/>
                          </a:highlight>
                          <a:latin typeface="+mn-lt"/>
                        </a:rPr>
                        <a:t> </a:t>
                      </a:r>
                      <a:r>
                        <a:rPr lang="fr-FR" sz="1200" b="1"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5" baseline="0" dirty="0">
                          <a:solidFill>
                            <a:srgbClr val="008000"/>
                          </a:solidFill>
                          <a:effectLst/>
                          <a:highlight>
                            <a:srgbClr val="FFFF00"/>
                          </a:highlight>
                          <a:latin typeface="+mn-lt"/>
                        </a:rPr>
                        <a:t>Oxalide d'Europe (</a:t>
                      </a:r>
                      <a:r>
                        <a:rPr lang="fr-FR" sz="1200" b="1" i="1" spc="-5" baseline="0" dirty="0">
                          <a:solidFill>
                            <a:srgbClr val="008000"/>
                          </a:solidFill>
                          <a:effectLst/>
                          <a:highlight>
                            <a:srgbClr val="FFFF00"/>
                          </a:highlight>
                          <a:latin typeface="+mn-lt"/>
                        </a:rPr>
                        <a:t>Oxalis </a:t>
                      </a:r>
                      <a:r>
                        <a:rPr lang="fr-FR" sz="1200" b="1" i="1" spc="-5" baseline="0" dirty="0" err="1">
                          <a:solidFill>
                            <a:srgbClr val="008000"/>
                          </a:solidFill>
                          <a:effectLst/>
                          <a:highlight>
                            <a:srgbClr val="FFFF00"/>
                          </a:highlight>
                          <a:latin typeface="+mn-lt"/>
                        </a:rPr>
                        <a:t>stricta</a:t>
                      </a:r>
                      <a:r>
                        <a:rPr lang="fr-FR" sz="1200" b="1" i="1" spc="-5" baseline="0" dirty="0">
                          <a:solidFill>
                            <a:srgbClr val="008000"/>
                          </a:solidFill>
                          <a:effectLst/>
                          <a:highlight>
                            <a:srgbClr val="FFFF00"/>
                          </a:highlight>
                          <a:latin typeface="+mn-lt"/>
                        </a:rPr>
                        <a:t> </a:t>
                      </a:r>
                      <a:r>
                        <a:rPr lang="fr-FR" sz="1200" b="1" spc="-5"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a:solidFill>
                            <a:srgbClr val="008000"/>
                          </a:solidFill>
                          <a:effectLst/>
                          <a:highlight>
                            <a:srgbClr val="FFFF00"/>
                          </a:highlight>
                          <a:latin typeface="+mn-lt"/>
                        </a:rPr>
                        <a:t>Petite oseille (</a:t>
                      </a:r>
                      <a:r>
                        <a:rPr lang="fr-FR" sz="1200" b="1" i="1" spc="-15" baseline="0" dirty="0">
                          <a:solidFill>
                            <a:srgbClr val="008000"/>
                          </a:solidFill>
                          <a:effectLst/>
                          <a:highlight>
                            <a:srgbClr val="FFFF00"/>
                          </a:highlight>
                          <a:latin typeface="+mn-lt"/>
                        </a:rPr>
                        <a:t>Rumex </a:t>
                      </a:r>
                      <a:r>
                        <a:rPr lang="fr-FR" sz="1200" b="1" i="1" spc="-15" baseline="0" dirty="0" err="1">
                          <a:solidFill>
                            <a:srgbClr val="008000"/>
                          </a:solidFill>
                          <a:effectLst/>
                          <a:highlight>
                            <a:srgbClr val="FFFF00"/>
                          </a:highlight>
                          <a:latin typeface="+mn-lt"/>
                        </a:rPr>
                        <a:t>acetosella</a:t>
                      </a:r>
                      <a:r>
                        <a:rPr lang="fr-FR" sz="1200" b="1" i="1" spc="-15" baseline="0" dirty="0">
                          <a:solidFill>
                            <a:srgbClr val="008000"/>
                          </a:solidFill>
                          <a:effectLst/>
                          <a:highlight>
                            <a:srgbClr val="FFFF00"/>
                          </a:highlight>
                          <a:latin typeface="+mn-lt"/>
                        </a:rPr>
                        <a:t> </a:t>
                      </a:r>
                      <a:r>
                        <a:rPr lang="fr-FR" sz="1200" b="1" spc="-15"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5" baseline="0" dirty="0">
                          <a:solidFill>
                            <a:srgbClr val="008000"/>
                          </a:solidFill>
                          <a:effectLst/>
                          <a:highlight>
                            <a:srgbClr val="FFFF00"/>
                          </a:highlight>
                          <a:latin typeface="+mn-lt"/>
                        </a:rPr>
                        <a:t>Pissenlit (</a:t>
                      </a:r>
                      <a:r>
                        <a:rPr lang="fr-FR" sz="1200" b="1" i="1" spc="-5" baseline="0" dirty="0" err="1">
                          <a:solidFill>
                            <a:srgbClr val="008000"/>
                          </a:solidFill>
                          <a:effectLst/>
                          <a:highlight>
                            <a:srgbClr val="FFFF00"/>
                          </a:highlight>
                          <a:latin typeface="+mn-lt"/>
                        </a:rPr>
                        <a:t>Taraxacum</a:t>
                      </a:r>
                      <a:r>
                        <a:rPr lang="fr-FR" sz="1200" b="1" i="1" spc="-5" baseline="0" dirty="0">
                          <a:solidFill>
                            <a:srgbClr val="008000"/>
                          </a:solidFill>
                          <a:effectLst/>
                          <a:highlight>
                            <a:srgbClr val="FFFF00"/>
                          </a:highlight>
                          <a:latin typeface="+mn-lt"/>
                        </a:rPr>
                        <a:t> officinale </a:t>
                      </a:r>
                      <a:r>
                        <a:rPr lang="fr-FR" sz="1200" b="1" spc="-5" baseline="0" dirty="0">
                          <a:solidFill>
                            <a:srgbClr val="008000"/>
                          </a:solidFill>
                          <a:effectLst/>
                          <a:highlight>
                            <a:srgbClr val="FFFF00"/>
                          </a:highlight>
                          <a:latin typeface="+mn-lt"/>
                        </a:rPr>
                        <a:t>Weber)</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5" baseline="0" dirty="0">
                          <a:solidFill>
                            <a:srgbClr val="008000"/>
                          </a:solidFill>
                          <a:effectLst/>
                          <a:latin typeface="+mn-lt"/>
                        </a:rPr>
                        <a:t>Achillée millefeuille (</a:t>
                      </a:r>
                      <a:r>
                        <a:rPr lang="fr-FR" sz="1200" b="1" i="1" spc="5" baseline="0" dirty="0" err="1">
                          <a:solidFill>
                            <a:srgbClr val="008000"/>
                          </a:solidFill>
                          <a:effectLst/>
                          <a:latin typeface="+mn-lt"/>
                        </a:rPr>
                        <a:t>Achillea</a:t>
                      </a:r>
                      <a:r>
                        <a:rPr lang="fr-FR" sz="1200" b="1" i="1" spc="5" baseline="0" dirty="0">
                          <a:solidFill>
                            <a:srgbClr val="008000"/>
                          </a:solidFill>
                          <a:effectLst/>
                          <a:latin typeface="+mn-lt"/>
                        </a:rPr>
                        <a:t> </a:t>
                      </a:r>
                      <a:r>
                        <a:rPr lang="fr-FR" sz="1200" b="1" i="1" spc="5" baseline="0" dirty="0" err="1">
                          <a:solidFill>
                            <a:srgbClr val="008000"/>
                          </a:solidFill>
                          <a:effectLst/>
                          <a:latin typeface="+mn-lt"/>
                        </a:rPr>
                        <a:t>millefolium</a:t>
                      </a:r>
                      <a:r>
                        <a:rPr lang="fr-FR" sz="1200" b="1" i="1" spc="-35" baseline="0" dirty="0">
                          <a:solidFill>
                            <a:srgbClr val="008000"/>
                          </a:solidFill>
                          <a:effectLst/>
                          <a:latin typeface="+mn-lt"/>
                        </a:rPr>
                        <a:t> </a:t>
                      </a:r>
                      <a:r>
                        <a:rPr lang="fr-FR" sz="1200" b="1" spc="-35"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0" baseline="0" dirty="0">
                          <a:solidFill>
                            <a:srgbClr val="008000"/>
                          </a:solidFill>
                          <a:effectLst/>
                          <a:latin typeface="+mn-lt"/>
                        </a:rPr>
                        <a:t>Grande molène (</a:t>
                      </a:r>
                      <a:r>
                        <a:rPr lang="fr-FR" sz="1200" b="1" i="1" spc="-20" baseline="0" dirty="0" err="1">
                          <a:solidFill>
                            <a:srgbClr val="008000"/>
                          </a:solidFill>
                          <a:effectLst/>
                          <a:latin typeface="+mn-lt"/>
                        </a:rPr>
                        <a:t>Verbascum</a:t>
                      </a:r>
                      <a:r>
                        <a:rPr lang="fr-FR" sz="1200" b="1" i="1" spc="-20" baseline="0" dirty="0">
                          <a:solidFill>
                            <a:srgbClr val="008000"/>
                          </a:solidFill>
                          <a:effectLst/>
                          <a:latin typeface="+mn-lt"/>
                        </a:rPr>
                        <a:t> </a:t>
                      </a:r>
                      <a:r>
                        <a:rPr lang="fr-FR" sz="1200" b="1" i="1" spc="-20" baseline="0" dirty="0" err="1">
                          <a:solidFill>
                            <a:srgbClr val="008000"/>
                          </a:solidFill>
                          <a:effectLst/>
                          <a:latin typeface="+mn-lt"/>
                        </a:rPr>
                        <a:t>thapsus</a:t>
                      </a:r>
                      <a:r>
                        <a:rPr lang="fr-FR" sz="1200" b="1" i="1" spc="-20" baseline="0" dirty="0">
                          <a:solidFill>
                            <a:srgbClr val="008000"/>
                          </a:solidFill>
                          <a:effectLst/>
                          <a:latin typeface="+mn-lt"/>
                        </a:rPr>
                        <a:t> </a:t>
                      </a:r>
                      <a:r>
                        <a:rPr lang="fr-FR" sz="1200" b="1" spc="-20"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5" baseline="0" dirty="0">
                          <a:solidFill>
                            <a:srgbClr val="008000"/>
                          </a:solidFill>
                          <a:effectLst/>
                          <a:latin typeface="+mn-lt"/>
                        </a:rPr>
                        <a:t>Marguerite blanche (</a:t>
                      </a:r>
                      <a:r>
                        <a:rPr lang="fr-FR" sz="1200" b="1" i="1" spc="-25" baseline="0" dirty="0" err="1">
                          <a:solidFill>
                            <a:srgbClr val="008000"/>
                          </a:solidFill>
                          <a:effectLst/>
                          <a:latin typeface="+mn-lt"/>
                        </a:rPr>
                        <a:t>Cbrysanthemum</a:t>
                      </a:r>
                      <a:r>
                        <a:rPr lang="fr-FR" sz="1200" b="1" i="1" spc="-25" baseline="0" dirty="0">
                          <a:solidFill>
                            <a:srgbClr val="008000"/>
                          </a:solidFill>
                          <a:effectLst/>
                          <a:latin typeface="+mn-lt"/>
                        </a:rPr>
                        <a:t> </a:t>
                      </a:r>
                      <a:r>
                        <a:rPr lang="fr-FR" sz="1200" b="1" i="1" spc="-25" baseline="0" dirty="0" err="1">
                          <a:solidFill>
                            <a:srgbClr val="008000"/>
                          </a:solidFill>
                          <a:effectLst/>
                          <a:latin typeface="+mn-lt"/>
                        </a:rPr>
                        <a:t>leucanthemum</a:t>
                      </a:r>
                      <a:r>
                        <a:rPr lang="fr-FR" sz="1200" b="1" spc="25" baseline="0" dirty="0">
                          <a:solidFill>
                            <a:srgbClr val="008000"/>
                          </a:solidFill>
                          <a:effectLst/>
                          <a:latin typeface="+mn-lt"/>
                        </a:rPr>
                        <a:t>, 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tabLst>
                          <a:tab pos="1097280" algn="l"/>
                        </a:tabLst>
                      </a:pPr>
                      <a:r>
                        <a:rPr lang="fr-FR" sz="1200" b="1" baseline="0" dirty="0">
                          <a:solidFill>
                            <a:srgbClr val="008000"/>
                          </a:solidFill>
                          <a:effectLst/>
                          <a:latin typeface="+mn-lt"/>
                        </a:rPr>
                        <a:t>Ortie dioïque (</a:t>
                      </a:r>
                      <a:r>
                        <a:rPr lang="fr-FR" sz="1200" b="1" i="1" baseline="0" dirty="0" err="1">
                          <a:solidFill>
                            <a:srgbClr val="008000"/>
                          </a:solidFill>
                          <a:effectLst/>
                          <a:latin typeface="+mn-lt"/>
                        </a:rPr>
                        <a:t>Urtica</a:t>
                      </a:r>
                      <a:r>
                        <a:rPr lang="fr-FR" sz="1200" b="1" i="1" baseline="0" dirty="0">
                          <a:solidFill>
                            <a:srgbClr val="008000"/>
                          </a:solidFill>
                          <a:effectLst/>
                          <a:latin typeface="+mn-lt"/>
                        </a:rPr>
                        <a:t> </a:t>
                      </a:r>
                      <a:r>
                        <a:rPr lang="fr-FR" sz="1200" b="1" i="1" baseline="0" dirty="0" err="1">
                          <a:solidFill>
                            <a:srgbClr val="008000"/>
                          </a:solidFill>
                          <a:effectLst/>
                          <a:latin typeface="+mn-lt"/>
                        </a:rPr>
                        <a:t>dioica</a:t>
                      </a:r>
                      <a:r>
                        <a:rPr lang="fr-FR" sz="1200" b="1" i="1" baseline="0" dirty="0">
                          <a:solidFill>
                            <a:srgbClr val="008000"/>
                          </a:solidFill>
                          <a:effectLst/>
                          <a:latin typeface="+mn-lt"/>
                        </a:rPr>
                        <a:t> </a:t>
                      </a:r>
                      <a:r>
                        <a:rPr lang="fr-FR" sz="1200" b="1" baseline="0" dirty="0">
                          <a:solidFill>
                            <a:srgbClr val="008000"/>
                          </a:solidFill>
                          <a:effectLst/>
                          <a:latin typeface="+mn-lt"/>
                        </a:rPr>
                        <a:t>L.)</a:t>
                      </a: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0" baseline="0" dirty="0">
                          <a:solidFill>
                            <a:srgbClr val="008000"/>
                          </a:solidFill>
                          <a:effectLst/>
                          <a:latin typeface="+mn-lt"/>
                        </a:rPr>
                        <a:t>Patience crépue (</a:t>
                      </a:r>
                      <a:r>
                        <a:rPr lang="fr-FR" sz="1200" b="1" i="1" spc="-10" baseline="0" dirty="0">
                          <a:solidFill>
                            <a:srgbClr val="008000"/>
                          </a:solidFill>
                          <a:effectLst/>
                          <a:latin typeface="+mn-lt"/>
                        </a:rPr>
                        <a:t>Rumex crispas </a:t>
                      </a:r>
                      <a:r>
                        <a:rPr lang="fr-FR" sz="1200" b="1" spc="-10"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marR="160020" indent="-171450" algn="l" eaLnBrk="0" fontAlgn="base" hangingPunct="0">
                        <a:lnSpc>
                          <a:spcPct val="100000"/>
                        </a:lnSpc>
                        <a:spcBef>
                          <a:spcPts val="0"/>
                        </a:spcBef>
                        <a:spcAft>
                          <a:spcPts val="0"/>
                        </a:spcAft>
                        <a:buFont typeface="Arial" panose="020B0604020202020204" pitchFamily="34" charset="0"/>
                        <a:buChar char="•"/>
                      </a:pPr>
                      <a:r>
                        <a:rPr lang="fr-FR" sz="1200" baseline="0" dirty="0" err="1">
                          <a:solidFill>
                            <a:srgbClr val="008000"/>
                          </a:solidFill>
                          <a:effectLst/>
                          <a:latin typeface="+mn-lt"/>
                        </a:rPr>
                        <a:t>Digitaire</a:t>
                      </a:r>
                      <a:r>
                        <a:rPr lang="fr-FR" sz="1200" baseline="0" dirty="0">
                          <a:solidFill>
                            <a:srgbClr val="008000"/>
                          </a:solidFill>
                          <a:effectLst/>
                          <a:latin typeface="+mn-lt"/>
                        </a:rPr>
                        <a:t> sanguine (</a:t>
                      </a:r>
                      <a:r>
                        <a:rPr lang="fr-FR" sz="1200" i="1" baseline="0" dirty="0" err="1">
                          <a:solidFill>
                            <a:srgbClr val="008000"/>
                          </a:solidFill>
                          <a:effectLst/>
                          <a:latin typeface="+mn-lt"/>
                        </a:rPr>
                        <a:t>Digitaria</a:t>
                      </a:r>
                      <a:r>
                        <a:rPr lang="fr-FR" sz="1200" i="1" baseline="0" dirty="0">
                          <a:solidFill>
                            <a:srgbClr val="008000"/>
                          </a:solidFill>
                          <a:effectLst/>
                          <a:latin typeface="+mn-lt"/>
                        </a:rPr>
                        <a:t> </a:t>
                      </a:r>
                      <a:r>
                        <a:rPr lang="fr-FR" sz="1200" i="1" baseline="0" dirty="0" err="1">
                          <a:solidFill>
                            <a:srgbClr val="008000"/>
                          </a:solidFill>
                          <a:effectLst/>
                          <a:latin typeface="+mn-lt"/>
                        </a:rPr>
                        <a:t>sanguinalis</a:t>
                      </a:r>
                      <a:r>
                        <a:rPr lang="fr-FR" sz="1200" i="1" baseline="0" dirty="0">
                          <a:solidFill>
                            <a:srgbClr val="008000"/>
                          </a:solidFill>
                          <a:effectLst/>
                          <a:latin typeface="+mn-lt"/>
                        </a:rPr>
                        <a:t> </a:t>
                      </a:r>
                      <a:r>
                        <a:rPr lang="fr-FR" sz="1200" baseline="0" dirty="0">
                          <a:solidFill>
                            <a:srgbClr val="008000"/>
                          </a:solidFill>
                          <a:effectLst/>
                          <a:latin typeface="+mn-lt"/>
                        </a:rPr>
                        <a:t>(L ) </a:t>
                      </a:r>
                      <a:r>
                        <a:rPr lang="fr-FR" sz="1200" baseline="0" dirty="0" err="1">
                          <a:solidFill>
                            <a:srgbClr val="008000"/>
                          </a:solidFill>
                          <a:effectLst/>
                          <a:latin typeface="+mn-lt"/>
                        </a:rPr>
                        <a:t>Scop</a:t>
                      </a:r>
                      <a:r>
                        <a:rPr lang="fr-FR" sz="1200"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50" baseline="0" dirty="0">
                          <a:solidFill>
                            <a:srgbClr val="008000"/>
                          </a:solidFill>
                          <a:effectLst/>
                          <a:latin typeface="+mn-lt"/>
                        </a:rPr>
                        <a:t>Prêle des champs (</a:t>
                      </a:r>
                      <a:r>
                        <a:rPr lang="fr-FR" sz="1200" i="1" spc="-50" baseline="0" dirty="0">
                          <a:solidFill>
                            <a:srgbClr val="008000"/>
                          </a:solidFill>
                          <a:effectLst/>
                          <a:latin typeface="+mn-lt"/>
                        </a:rPr>
                        <a:t>Equisetum </a:t>
                      </a:r>
                      <a:r>
                        <a:rPr lang="fr-FR" sz="1200" i="1" spc="-50" baseline="0" dirty="0" err="1">
                          <a:solidFill>
                            <a:srgbClr val="008000"/>
                          </a:solidFill>
                          <a:effectLst/>
                          <a:latin typeface="+mn-lt"/>
                        </a:rPr>
                        <a:t>arvense</a:t>
                      </a:r>
                      <a:r>
                        <a:rPr lang="fr-FR" sz="1200" i="1" spc="-50" baseline="0" dirty="0">
                          <a:solidFill>
                            <a:srgbClr val="008000"/>
                          </a:solidFill>
                          <a:effectLst/>
                          <a:latin typeface="+mn-lt"/>
                        </a:rPr>
                        <a:t> </a:t>
                      </a:r>
                      <a:r>
                        <a:rPr lang="fr-FR" sz="1200" spc="-50"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Renouée persicaire (</a:t>
                      </a:r>
                      <a:r>
                        <a:rPr lang="fr-FR" sz="1200" i="1" spc="-45" baseline="0" dirty="0" err="1">
                          <a:solidFill>
                            <a:srgbClr val="008000"/>
                          </a:solidFill>
                          <a:effectLst/>
                          <a:latin typeface="+mn-lt"/>
                        </a:rPr>
                        <a:t>Polygonum</a:t>
                      </a:r>
                      <a:r>
                        <a:rPr lang="fr-FR" sz="1200" i="1" spc="-45" baseline="0" dirty="0">
                          <a:solidFill>
                            <a:srgbClr val="008000"/>
                          </a:solidFill>
                          <a:effectLst/>
                          <a:latin typeface="+mn-lt"/>
                        </a:rPr>
                        <a:t> </a:t>
                      </a:r>
                      <a:r>
                        <a:rPr lang="fr-FR" sz="1200" i="1" spc="-45" baseline="0" dirty="0" err="1">
                          <a:solidFill>
                            <a:srgbClr val="008000"/>
                          </a:solidFill>
                          <a:effectLst/>
                          <a:latin typeface="+mn-lt"/>
                        </a:rPr>
                        <a:t>perslcarla</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55" baseline="0" dirty="0" err="1">
                          <a:solidFill>
                            <a:srgbClr val="008000"/>
                          </a:solidFill>
                          <a:effectLst/>
                          <a:latin typeface="+mn-lt"/>
                        </a:rPr>
                        <a:t>Spargoute</a:t>
                      </a:r>
                      <a:r>
                        <a:rPr lang="fr-FR" sz="1200" spc="-55" baseline="0" dirty="0">
                          <a:solidFill>
                            <a:srgbClr val="008000"/>
                          </a:solidFill>
                          <a:effectLst/>
                          <a:latin typeface="+mn-lt"/>
                        </a:rPr>
                        <a:t> des champs (</a:t>
                      </a:r>
                      <a:r>
                        <a:rPr lang="fr-FR" sz="1200" i="1" spc="-55" baseline="0" dirty="0" err="1">
                          <a:solidFill>
                            <a:srgbClr val="008000"/>
                          </a:solidFill>
                          <a:effectLst/>
                          <a:latin typeface="+mn-lt"/>
                        </a:rPr>
                        <a:t>Spergula</a:t>
                      </a:r>
                      <a:r>
                        <a:rPr lang="fr-FR" sz="1200" i="1" spc="-55" baseline="0" dirty="0">
                          <a:solidFill>
                            <a:srgbClr val="008000"/>
                          </a:solidFill>
                          <a:effectLst/>
                          <a:latin typeface="+mn-lt"/>
                        </a:rPr>
                        <a:t> </a:t>
                      </a:r>
                      <a:r>
                        <a:rPr lang="fr-FR" sz="1200" i="1" spc="-55" baseline="0" dirty="0" err="1">
                          <a:solidFill>
                            <a:srgbClr val="008000"/>
                          </a:solidFill>
                          <a:effectLst/>
                          <a:latin typeface="+mn-lt"/>
                        </a:rPr>
                        <a:t>arvensis</a:t>
                      </a:r>
                      <a:r>
                        <a:rPr lang="fr-FR" sz="1200" i="1" spc="-55" baseline="0" dirty="0">
                          <a:solidFill>
                            <a:srgbClr val="008000"/>
                          </a:solidFill>
                          <a:effectLst/>
                          <a:latin typeface="+mn-lt"/>
                        </a:rPr>
                        <a:t> </a:t>
                      </a:r>
                      <a:r>
                        <a:rPr lang="fr-FR" sz="1200" spc="-5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55" baseline="0" dirty="0">
                          <a:solidFill>
                            <a:srgbClr val="008000"/>
                          </a:solidFill>
                          <a:effectLst/>
                          <a:latin typeface="+mn-lt"/>
                        </a:rPr>
                        <a:t>Trèfle (</a:t>
                      </a:r>
                      <a:r>
                        <a:rPr lang="fr-FR" sz="1200" i="1" spc="-55" baseline="0" dirty="0">
                          <a:solidFill>
                            <a:srgbClr val="008000"/>
                          </a:solidFill>
                          <a:effectLst/>
                          <a:latin typeface="+mn-lt"/>
                        </a:rPr>
                        <a:t>Trifolium </a:t>
                      </a:r>
                      <a:r>
                        <a:rPr lang="fr-FR" sz="1200" i="1" spc="-55" baseline="0" dirty="0" err="1">
                          <a:solidFill>
                            <a:srgbClr val="008000"/>
                          </a:solidFill>
                          <a:effectLst/>
                          <a:latin typeface="+mn-lt"/>
                        </a:rPr>
                        <a:t>spp</a:t>
                      </a:r>
                      <a:r>
                        <a:rPr lang="fr-FR" sz="1200" spc="-55"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7450" indent="-171450" algn="l" eaLnBrk="0" fontAlgn="base" hangingPunct="0">
                        <a:lnSpc>
                          <a:spcPct val="100000"/>
                        </a:lnSpc>
                        <a:spcBef>
                          <a:spcPts val="0"/>
                        </a:spcBef>
                        <a:spcAft>
                          <a:spcPts val="0"/>
                        </a:spcAft>
                        <a:buFont typeface="Arial" panose="020B0604020202020204" pitchFamily="34" charset="0"/>
                        <a:buChar char="•"/>
                      </a:pPr>
                      <a:endParaRPr lang="fr-FR" sz="1200" b="1" spc="-20" baseline="0" dirty="0">
                        <a:solidFill>
                          <a:srgbClr val="008000"/>
                        </a:solidFill>
                        <a:effectLst/>
                        <a:highlight>
                          <a:srgbClr val="FFFF00"/>
                        </a:highlight>
                        <a:latin typeface="+mn-lt"/>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0" baseline="0" dirty="0">
                          <a:solidFill>
                            <a:srgbClr val="008000"/>
                          </a:solidFill>
                          <a:effectLst/>
                          <a:highlight>
                            <a:srgbClr val="FFFF00"/>
                          </a:highlight>
                          <a:latin typeface="+mn-lt"/>
                        </a:rPr>
                        <a:t>Amarante à racine rouge (</a:t>
                      </a:r>
                      <a:r>
                        <a:rPr lang="fr-FR" sz="1200" b="1" i="1" spc="-20" baseline="0" dirty="0" err="1">
                          <a:solidFill>
                            <a:srgbClr val="008000"/>
                          </a:solidFill>
                          <a:effectLst/>
                          <a:highlight>
                            <a:srgbClr val="FFFF00"/>
                          </a:highlight>
                          <a:latin typeface="+mn-lt"/>
                        </a:rPr>
                        <a:t>Amaranthus</a:t>
                      </a:r>
                      <a:r>
                        <a:rPr lang="fr-FR" sz="1200" b="1" i="1" spc="0" baseline="0" dirty="0">
                          <a:solidFill>
                            <a:srgbClr val="008000"/>
                          </a:solidFill>
                          <a:effectLst/>
                          <a:highlight>
                            <a:srgbClr val="FFFF00"/>
                          </a:highlight>
                          <a:latin typeface="+mn-lt"/>
                        </a:rPr>
                        <a:t> </a:t>
                      </a:r>
                      <a:r>
                        <a:rPr lang="fr-FR" sz="1200" b="1" i="1" baseline="0" dirty="0" err="1">
                          <a:solidFill>
                            <a:srgbClr val="008000"/>
                          </a:solidFill>
                          <a:effectLst/>
                          <a:highlight>
                            <a:srgbClr val="FFFF00"/>
                          </a:highlight>
                          <a:latin typeface="+mn-lt"/>
                        </a:rPr>
                        <a:t>retroflexus</a:t>
                      </a:r>
                      <a:r>
                        <a:rPr lang="fr-FR" sz="1200" b="1" baseline="0" dirty="0">
                          <a:solidFill>
                            <a:srgbClr val="008000"/>
                          </a:solidFill>
                          <a:effectLst/>
                          <a:highlight>
                            <a:srgbClr val="FFFF00"/>
                          </a:highlight>
                          <a:latin typeface="+mn-lt"/>
                        </a:rPr>
                        <a:t> 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0" baseline="0" dirty="0">
                          <a:solidFill>
                            <a:srgbClr val="008000"/>
                          </a:solidFill>
                          <a:effectLst/>
                          <a:highlight>
                            <a:srgbClr val="FFFF00"/>
                          </a:highlight>
                          <a:latin typeface="+mn-lt"/>
                        </a:rPr>
                        <a:t>Bourse-à-pasteur (</a:t>
                      </a:r>
                      <a:r>
                        <a:rPr lang="fr-FR" sz="1200" b="1" i="1" spc="-20" baseline="0" dirty="0" err="1">
                          <a:solidFill>
                            <a:srgbClr val="008000"/>
                          </a:solidFill>
                          <a:effectLst/>
                          <a:highlight>
                            <a:srgbClr val="FFFF00"/>
                          </a:highlight>
                          <a:latin typeface="+mn-lt"/>
                        </a:rPr>
                        <a:t>Capsella</a:t>
                      </a:r>
                      <a:r>
                        <a:rPr lang="fr-FR" sz="1200" b="1" i="1" spc="-20" baseline="0" dirty="0">
                          <a:solidFill>
                            <a:srgbClr val="008000"/>
                          </a:solidFill>
                          <a:effectLst/>
                          <a:highlight>
                            <a:srgbClr val="FFFF00"/>
                          </a:highlight>
                          <a:latin typeface="+mn-lt"/>
                        </a:rPr>
                        <a:t> </a:t>
                      </a:r>
                      <a:r>
                        <a:rPr lang="fr-FR" sz="1200" b="1" i="1" spc="-20" baseline="0" dirty="0" err="1">
                          <a:solidFill>
                            <a:srgbClr val="008000"/>
                          </a:solidFill>
                          <a:effectLst/>
                          <a:highlight>
                            <a:srgbClr val="FFFF00"/>
                          </a:highlight>
                          <a:latin typeface="+mn-lt"/>
                        </a:rPr>
                        <a:t>bursa‑</a:t>
                      </a:r>
                      <a:r>
                        <a:rPr lang="fr-FR" sz="1200" b="1" i="1" spc="5" baseline="0" dirty="0" err="1">
                          <a:solidFill>
                            <a:srgbClr val="008000"/>
                          </a:solidFill>
                          <a:effectLst/>
                          <a:highlight>
                            <a:srgbClr val="FFFF00"/>
                          </a:highlight>
                          <a:latin typeface="+mn-lt"/>
                        </a:rPr>
                        <a:t>pastor</a:t>
                      </a:r>
                      <a:r>
                        <a:rPr lang="fr-FR" sz="1200" b="1" i="1" spc="5" baseline="0" dirty="0">
                          <a:solidFill>
                            <a:srgbClr val="008000"/>
                          </a:solidFill>
                          <a:effectLst/>
                          <a:highlight>
                            <a:srgbClr val="FFFF00"/>
                          </a:highlight>
                          <a:latin typeface="+mn-lt"/>
                        </a:rPr>
                        <a:t> </a:t>
                      </a:r>
                      <a:r>
                        <a:rPr lang="fr-FR" sz="1200" b="1" spc="5" baseline="0" dirty="0">
                          <a:solidFill>
                            <a:srgbClr val="008000"/>
                          </a:solidFill>
                          <a:effectLst/>
                          <a:highlight>
                            <a:srgbClr val="FFFF00"/>
                          </a:highlight>
                          <a:latin typeface="+mn-lt"/>
                        </a:rPr>
                        <a:t>(L) </a:t>
                      </a:r>
                      <a:r>
                        <a:rPr lang="fr-FR" sz="1200" b="1" spc="5" baseline="0" dirty="0" err="1">
                          <a:solidFill>
                            <a:srgbClr val="008000"/>
                          </a:solidFill>
                          <a:effectLst/>
                          <a:highlight>
                            <a:srgbClr val="FFFF00"/>
                          </a:highlight>
                          <a:latin typeface="+mn-lt"/>
                        </a:rPr>
                        <a:t>Medic</a:t>
                      </a:r>
                      <a:r>
                        <a:rPr lang="fr-FR" sz="1200" b="1" spc="5" baseline="0" dirty="0">
                          <a:solidFill>
                            <a:srgbClr val="008000"/>
                          </a:solidFill>
                          <a:effectLst/>
                          <a:highlight>
                            <a:srgbClr val="FFFF00"/>
                          </a:highlight>
                          <a:latin typeface="+mn-lt"/>
                        </a:rPr>
                        <a:t>.)</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5" baseline="0" dirty="0">
                          <a:solidFill>
                            <a:srgbClr val="008000"/>
                          </a:solidFill>
                          <a:effectLst/>
                          <a:highlight>
                            <a:srgbClr val="FFFF00"/>
                          </a:highlight>
                          <a:latin typeface="+mn-lt"/>
                        </a:rPr>
                        <a:t>Chénopode blanc (</a:t>
                      </a:r>
                      <a:r>
                        <a:rPr lang="fr-FR" sz="1200" b="1" i="1" spc="-15" baseline="0" dirty="0" err="1">
                          <a:solidFill>
                            <a:srgbClr val="008000"/>
                          </a:solidFill>
                          <a:effectLst/>
                          <a:highlight>
                            <a:srgbClr val="FFFF00"/>
                          </a:highlight>
                          <a:latin typeface="+mn-lt"/>
                        </a:rPr>
                        <a:t>Chenopodium</a:t>
                      </a:r>
                      <a:r>
                        <a:rPr lang="fr-FR" sz="1200" b="1" i="1" spc="-15" baseline="0" dirty="0">
                          <a:solidFill>
                            <a:srgbClr val="008000"/>
                          </a:solidFill>
                          <a:effectLst/>
                          <a:highlight>
                            <a:srgbClr val="FFFF00"/>
                          </a:highlight>
                          <a:latin typeface="+mn-lt"/>
                        </a:rPr>
                        <a:t> album</a:t>
                      </a:r>
                      <a:r>
                        <a:rPr lang="fr-FR" sz="1200" b="1" i="1" spc="0" baseline="0" dirty="0">
                          <a:solidFill>
                            <a:srgbClr val="008000"/>
                          </a:solidFill>
                          <a:effectLst/>
                          <a:highlight>
                            <a:srgbClr val="FFFF00"/>
                          </a:highlight>
                          <a:latin typeface="+mn-lt"/>
                        </a:rPr>
                        <a:t> </a:t>
                      </a:r>
                      <a:r>
                        <a:rPr lang="fr-FR" sz="1200" b="1" spc="-20" baseline="0" dirty="0">
                          <a:solidFill>
                            <a:srgbClr val="008000"/>
                          </a:solidFill>
                          <a:effectLst/>
                          <a:highlight>
                            <a:srgbClr val="FFFF00"/>
                          </a:highlight>
                          <a:latin typeface="+mn-lt"/>
                        </a:rPr>
                        <a:t>L.)</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baseline="0" dirty="0">
                          <a:solidFill>
                            <a:srgbClr val="008000"/>
                          </a:solidFill>
                          <a:effectLst/>
                          <a:highlight>
                            <a:srgbClr val="FFFF00"/>
                          </a:highlight>
                          <a:latin typeface="+mn-lt"/>
                        </a:rPr>
                        <a:t>Stellaire moyenne (</a:t>
                      </a:r>
                      <a:r>
                        <a:rPr lang="fr-FR" sz="1200" b="1" i="1" baseline="0" dirty="0" err="1">
                          <a:solidFill>
                            <a:srgbClr val="008000"/>
                          </a:solidFill>
                          <a:effectLst/>
                          <a:highlight>
                            <a:srgbClr val="FFFF00"/>
                          </a:highlight>
                          <a:latin typeface="+mn-lt"/>
                        </a:rPr>
                        <a:t>Stallaria</a:t>
                      </a:r>
                      <a:r>
                        <a:rPr lang="fr-FR" sz="1200" b="1" i="1" baseline="0" dirty="0">
                          <a:solidFill>
                            <a:srgbClr val="008000"/>
                          </a:solidFill>
                          <a:effectLst/>
                          <a:highlight>
                            <a:srgbClr val="FFFF00"/>
                          </a:highlight>
                          <a:latin typeface="+mn-lt"/>
                        </a:rPr>
                        <a:t> media </a:t>
                      </a:r>
                      <a:r>
                        <a:rPr lang="fr-FR" sz="1200" b="1" baseline="0" dirty="0">
                          <a:solidFill>
                            <a:srgbClr val="008000"/>
                          </a:solidFill>
                          <a:effectLst/>
                          <a:highlight>
                            <a:srgbClr val="FFFF00"/>
                          </a:highlight>
                          <a:latin typeface="+mn-lt"/>
                        </a:rPr>
                        <a:t>(L) </a:t>
                      </a:r>
                      <a:r>
                        <a:rPr lang="fr-FR" sz="1200" b="1" baseline="0" dirty="0" err="1">
                          <a:solidFill>
                            <a:srgbClr val="008000"/>
                          </a:solidFill>
                          <a:effectLst/>
                          <a:highlight>
                            <a:srgbClr val="FFFF00"/>
                          </a:highlight>
                          <a:latin typeface="+mn-lt"/>
                        </a:rPr>
                        <a:t>Vill</a:t>
                      </a:r>
                      <a:r>
                        <a:rPr lang="fr-FR" sz="1200" b="1" baseline="0" dirty="0">
                          <a:solidFill>
                            <a:srgbClr val="008000"/>
                          </a:solidFill>
                          <a:effectLst/>
                          <a:highlight>
                            <a:srgbClr val="FFFF00"/>
                          </a:highlight>
                          <a:latin typeface="+mn-lt"/>
                        </a:rPr>
                        <a:t>.)</a:t>
                      </a:r>
                      <a:endParaRPr lang="fr-FR" sz="1200" b="1" baseline="0" dirty="0">
                        <a:solidFill>
                          <a:srgbClr val="008000"/>
                        </a:solidFill>
                        <a:effectLst/>
                        <a:highlight>
                          <a:srgbClr val="FFFF00"/>
                        </a:highligh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20" baseline="0" dirty="0">
                          <a:solidFill>
                            <a:srgbClr val="008000"/>
                          </a:solidFill>
                          <a:effectLst/>
                          <a:latin typeface="+mn-lt"/>
                        </a:rPr>
                        <a:t>Euphorbe réveille-matin (</a:t>
                      </a:r>
                      <a:r>
                        <a:rPr lang="fr-FR" sz="1200" b="1" i="1" spc="-20" baseline="0" dirty="0" err="1">
                          <a:solidFill>
                            <a:srgbClr val="008000"/>
                          </a:solidFill>
                          <a:effectLst/>
                          <a:latin typeface="+mn-lt"/>
                        </a:rPr>
                        <a:t>Euphorbia</a:t>
                      </a:r>
                      <a:endParaRPr lang="fr-FR" sz="1200" b="1" i="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i="1" spc="-10" baseline="0" dirty="0" err="1">
                          <a:solidFill>
                            <a:srgbClr val="008000"/>
                          </a:solidFill>
                          <a:effectLst/>
                          <a:latin typeface="+mn-lt"/>
                        </a:rPr>
                        <a:t>helioscopia</a:t>
                      </a:r>
                      <a:r>
                        <a:rPr lang="fr-FR" sz="1200" b="1" i="1" spc="-10" baseline="0" dirty="0">
                          <a:solidFill>
                            <a:srgbClr val="008000"/>
                          </a:solidFill>
                          <a:effectLst/>
                          <a:latin typeface="+mn-lt"/>
                        </a:rPr>
                        <a:t> </a:t>
                      </a:r>
                      <a:r>
                        <a:rPr lang="fr-FR" sz="1200" b="1" spc="-10"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5" baseline="0" dirty="0">
                          <a:solidFill>
                            <a:srgbClr val="008000"/>
                          </a:solidFill>
                          <a:effectLst/>
                          <a:latin typeface="+mn-lt"/>
                        </a:rPr>
                        <a:t>Ortie dioïque (</a:t>
                      </a:r>
                      <a:r>
                        <a:rPr lang="fr-FR" sz="1200" b="1" i="1" spc="5" baseline="0" dirty="0" err="1">
                          <a:solidFill>
                            <a:srgbClr val="008000"/>
                          </a:solidFill>
                          <a:effectLst/>
                          <a:latin typeface="+mn-lt"/>
                        </a:rPr>
                        <a:t>Urtica</a:t>
                      </a:r>
                      <a:r>
                        <a:rPr lang="fr-FR" sz="1200" b="1" i="1" spc="5" baseline="0" dirty="0">
                          <a:solidFill>
                            <a:srgbClr val="008000"/>
                          </a:solidFill>
                          <a:effectLst/>
                          <a:latin typeface="+mn-lt"/>
                        </a:rPr>
                        <a:t> </a:t>
                      </a:r>
                      <a:r>
                        <a:rPr lang="fr-FR" sz="1200" b="1" i="1" spc="5" baseline="0" dirty="0" err="1">
                          <a:solidFill>
                            <a:srgbClr val="008000"/>
                          </a:solidFill>
                          <a:effectLst/>
                          <a:latin typeface="+mn-lt"/>
                        </a:rPr>
                        <a:t>dioica</a:t>
                      </a:r>
                      <a:r>
                        <a:rPr lang="fr-FR" sz="1200" b="1" i="1" spc="5" baseline="0" dirty="0">
                          <a:solidFill>
                            <a:srgbClr val="008000"/>
                          </a:solidFill>
                          <a:effectLst/>
                          <a:latin typeface="+mn-lt"/>
                        </a:rPr>
                        <a:t> </a:t>
                      </a:r>
                      <a:r>
                        <a:rPr lang="fr-FR" sz="1200" b="1" spc="5"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b="1" spc="-10" baseline="0" dirty="0">
                          <a:solidFill>
                            <a:srgbClr val="008000"/>
                          </a:solidFill>
                          <a:effectLst/>
                          <a:latin typeface="+mn-lt"/>
                        </a:rPr>
                        <a:t>Ortie royale (</a:t>
                      </a:r>
                      <a:r>
                        <a:rPr lang="fr-FR" sz="1200" b="1" i="1" spc="-10" baseline="0" dirty="0">
                          <a:solidFill>
                            <a:srgbClr val="008000"/>
                          </a:solidFill>
                          <a:effectLst/>
                          <a:latin typeface="+mn-lt"/>
                        </a:rPr>
                        <a:t>Galeopsis </a:t>
                      </a:r>
                      <a:r>
                        <a:rPr lang="fr-FR" sz="1200" b="1" i="1" spc="-10" baseline="0" dirty="0" err="1">
                          <a:solidFill>
                            <a:srgbClr val="008000"/>
                          </a:solidFill>
                          <a:effectLst/>
                          <a:latin typeface="+mn-lt"/>
                        </a:rPr>
                        <a:t>tetrahit</a:t>
                      </a:r>
                      <a:r>
                        <a:rPr lang="fr-FR" sz="1200" b="1" i="1" spc="-10" baseline="0" dirty="0">
                          <a:solidFill>
                            <a:srgbClr val="008000"/>
                          </a:solidFill>
                          <a:effectLst/>
                          <a:latin typeface="+mn-lt"/>
                        </a:rPr>
                        <a:t> </a:t>
                      </a:r>
                      <a:r>
                        <a:rPr lang="fr-FR" sz="1200" b="1" spc="-10" baseline="0" dirty="0">
                          <a:solidFill>
                            <a:srgbClr val="008000"/>
                          </a:solidFill>
                          <a:effectLst/>
                          <a:latin typeface="+mn-lt"/>
                        </a:rPr>
                        <a:t>L.)</a:t>
                      </a:r>
                      <a:endParaRPr lang="fr-FR" sz="1200" b="1" baseline="0" dirty="0">
                        <a:solidFill>
                          <a:srgbClr val="008000"/>
                        </a:solidFill>
                        <a:effectLst/>
                        <a:latin typeface="+mn-lt"/>
                        <a:ea typeface="Times New Roman" panose="02020603050405020304" pitchFamily="18" charset="0"/>
                      </a:endParaRPr>
                    </a:p>
                    <a:p>
                      <a:pPr marL="207450" marR="91440" indent="-171450" algn="l" eaLnBrk="0" fontAlgn="base" hangingPunct="0">
                        <a:lnSpc>
                          <a:spcPct val="100000"/>
                        </a:lnSpc>
                        <a:spcBef>
                          <a:spcPts val="0"/>
                        </a:spcBef>
                        <a:spcAft>
                          <a:spcPts val="0"/>
                        </a:spcAft>
                        <a:buFont typeface="Arial" panose="020B0604020202020204" pitchFamily="34" charset="0"/>
                        <a:buChar char="•"/>
                      </a:pPr>
                      <a:r>
                        <a:rPr lang="fr-FR" sz="1200" b="1" spc="-45" baseline="0" dirty="0">
                          <a:solidFill>
                            <a:srgbClr val="008000"/>
                          </a:solidFill>
                          <a:effectLst/>
                          <a:latin typeface="+mn-lt"/>
                        </a:rPr>
                        <a:t>Pourpier potager (</a:t>
                      </a:r>
                      <a:r>
                        <a:rPr lang="fr-FR" sz="1200" b="1" i="1" spc="-45" baseline="0" dirty="0" err="1">
                          <a:solidFill>
                            <a:srgbClr val="008000"/>
                          </a:solidFill>
                          <a:effectLst/>
                          <a:latin typeface="+mn-lt"/>
                        </a:rPr>
                        <a:t>Portulaca</a:t>
                      </a:r>
                      <a:r>
                        <a:rPr lang="fr-FR" sz="1200" b="1" i="1" spc="-45" baseline="0" dirty="0">
                          <a:solidFill>
                            <a:srgbClr val="008000"/>
                          </a:solidFill>
                          <a:effectLst/>
                          <a:latin typeface="+mn-lt"/>
                        </a:rPr>
                        <a:t> </a:t>
                      </a:r>
                      <a:r>
                        <a:rPr lang="fr-FR" sz="1200" b="1" i="1" spc="-45" baseline="0" dirty="0" err="1">
                          <a:solidFill>
                            <a:srgbClr val="008000"/>
                          </a:solidFill>
                          <a:effectLst/>
                          <a:latin typeface="+mn-lt"/>
                        </a:rPr>
                        <a:t>aleracea</a:t>
                      </a:r>
                      <a:r>
                        <a:rPr lang="fr-FR" sz="1200" b="1" i="1" spc="-45" baseline="0" dirty="0">
                          <a:solidFill>
                            <a:srgbClr val="008000"/>
                          </a:solidFill>
                          <a:effectLst/>
                          <a:latin typeface="+mn-lt"/>
                        </a:rPr>
                        <a:t> </a:t>
                      </a:r>
                      <a:r>
                        <a:rPr lang="fr-FR" sz="1200" b="1" spc="-45" baseline="0" dirty="0">
                          <a:solidFill>
                            <a:srgbClr val="008000"/>
                          </a:solidFill>
                          <a:effectLst/>
                          <a:latin typeface="+mn-lt"/>
                        </a:rPr>
                        <a:t>L.) </a:t>
                      </a:r>
                    </a:p>
                    <a:p>
                      <a:pPr marL="207450" marR="9144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Chiendent (</a:t>
                      </a:r>
                      <a:r>
                        <a:rPr lang="fr-FR" sz="1200" i="1" spc="-45" baseline="0" dirty="0" err="1">
                          <a:solidFill>
                            <a:srgbClr val="008000"/>
                          </a:solidFill>
                          <a:effectLst/>
                          <a:latin typeface="+mn-lt"/>
                        </a:rPr>
                        <a:t>Elytrigia</a:t>
                      </a:r>
                      <a:r>
                        <a:rPr lang="fr-FR" sz="1200" i="1" spc="-45" baseline="0" dirty="0">
                          <a:solidFill>
                            <a:srgbClr val="008000"/>
                          </a:solidFill>
                          <a:effectLst/>
                          <a:latin typeface="+mn-lt"/>
                        </a:rPr>
                        <a:t> repens </a:t>
                      </a:r>
                      <a:r>
                        <a:rPr lang="fr-FR" sz="1200" spc="-45" baseline="0" dirty="0">
                          <a:solidFill>
                            <a:srgbClr val="008000"/>
                          </a:solidFill>
                          <a:effectLst/>
                          <a:latin typeface="+mn-lt"/>
                        </a:rPr>
                        <a:t>(L.) </a:t>
                      </a:r>
                      <a:r>
                        <a:rPr lang="fr-FR" sz="1200" spc="-45" baseline="0" dirty="0" err="1">
                          <a:solidFill>
                            <a:srgbClr val="008000"/>
                          </a:solidFill>
                          <a:effectLst/>
                          <a:latin typeface="+mn-lt"/>
                        </a:rPr>
                        <a:t>Nevski</a:t>
                      </a:r>
                      <a:r>
                        <a:rPr lang="fr-FR" sz="1200" spc="-45" baseline="0" dirty="0">
                          <a:solidFill>
                            <a:srgbClr val="008000"/>
                          </a:solidFill>
                          <a:effectLst/>
                          <a:latin typeface="+mn-lt"/>
                        </a:rPr>
                        <a:t>)</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30" baseline="0" dirty="0">
                          <a:solidFill>
                            <a:srgbClr val="008000"/>
                          </a:solidFill>
                          <a:effectLst/>
                          <a:latin typeface="+mn-lt"/>
                        </a:rPr>
                        <a:t>Ambroisie à feuilles d'armoise ou Herbe à poux (</a:t>
                      </a:r>
                      <a:r>
                        <a:rPr lang="fr-FR" sz="1200" i="1" spc="-30" baseline="0" dirty="0" err="1">
                          <a:solidFill>
                            <a:srgbClr val="008000"/>
                          </a:solidFill>
                          <a:effectLst/>
                          <a:latin typeface="+mn-lt"/>
                        </a:rPr>
                        <a:t>Ombrosia</a:t>
                      </a:r>
                      <a:r>
                        <a:rPr lang="fr-FR" sz="1200" i="1" spc="-30" baseline="0" dirty="0">
                          <a:solidFill>
                            <a:srgbClr val="008000"/>
                          </a:solidFill>
                          <a:effectLst/>
                          <a:latin typeface="+mn-lt"/>
                        </a:rPr>
                        <a:t> </a:t>
                      </a:r>
                      <a:r>
                        <a:rPr lang="fr-FR" sz="1200" i="1" spc="-30" baseline="0" dirty="0" err="1">
                          <a:solidFill>
                            <a:srgbClr val="008000"/>
                          </a:solidFill>
                          <a:effectLst/>
                          <a:latin typeface="+mn-lt"/>
                        </a:rPr>
                        <a:t>artemisiifolia</a:t>
                      </a:r>
                      <a:r>
                        <a:rPr lang="fr-FR" sz="1200" i="1" spc="-30" baseline="0" dirty="0">
                          <a:solidFill>
                            <a:srgbClr val="008000"/>
                          </a:solidFill>
                          <a:effectLst/>
                          <a:latin typeface="+mn-lt"/>
                        </a:rPr>
                        <a:t> </a:t>
                      </a:r>
                      <a:r>
                        <a:rPr lang="fr-FR" sz="1200" spc="-30"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45" baseline="0" dirty="0">
                          <a:solidFill>
                            <a:srgbClr val="008000"/>
                          </a:solidFill>
                          <a:effectLst/>
                          <a:latin typeface="+mn-lt"/>
                        </a:rPr>
                        <a:t>Moutarde des champs (</a:t>
                      </a:r>
                      <a:r>
                        <a:rPr lang="fr-FR" sz="1200" i="1" spc="-45" baseline="0" dirty="0" err="1">
                          <a:solidFill>
                            <a:srgbClr val="008000"/>
                          </a:solidFill>
                          <a:effectLst/>
                          <a:latin typeface="+mn-lt"/>
                        </a:rPr>
                        <a:t>Sinapis</a:t>
                      </a:r>
                      <a:r>
                        <a:rPr lang="fr-FR" sz="1200" i="1" spc="-45" baseline="0" dirty="0">
                          <a:solidFill>
                            <a:srgbClr val="008000"/>
                          </a:solidFill>
                          <a:effectLst/>
                          <a:latin typeface="+mn-lt"/>
                        </a:rPr>
                        <a:t> </a:t>
                      </a:r>
                      <a:r>
                        <a:rPr lang="fr-FR" sz="1200" i="1" spc="-45" baseline="0" dirty="0" err="1">
                          <a:solidFill>
                            <a:srgbClr val="008000"/>
                          </a:solidFill>
                          <a:effectLst/>
                          <a:latin typeface="+mn-lt"/>
                        </a:rPr>
                        <a:t>arvensis</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pPr>
                      <a:r>
                        <a:rPr lang="fr-FR" sz="1200" spc="-50" baseline="0" dirty="0">
                          <a:solidFill>
                            <a:srgbClr val="008000"/>
                          </a:solidFill>
                          <a:effectLst/>
                          <a:latin typeface="+mn-lt"/>
                        </a:rPr>
                        <a:t>Tabouret des champs (</a:t>
                      </a:r>
                      <a:r>
                        <a:rPr lang="fr-FR" sz="1200" i="1" spc="-50" baseline="0" dirty="0" err="1">
                          <a:solidFill>
                            <a:srgbClr val="008000"/>
                          </a:solidFill>
                          <a:effectLst/>
                          <a:latin typeface="+mn-lt"/>
                        </a:rPr>
                        <a:t>Tbiaspi</a:t>
                      </a:r>
                      <a:r>
                        <a:rPr lang="fr-FR" sz="1200" i="1" spc="-50" baseline="0" dirty="0">
                          <a:solidFill>
                            <a:srgbClr val="008000"/>
                          </a:solidFill>
                          <a:effectLst/>
                          <a:latin typeface="+mn-lt"/>
                        </a:rPr>
                        <a:t> </a:t>
                      </a:r>
                      <a:r>
                        <a:rPr lang="fr-FR" sz="1200" i="1" spc="-50" baseline="0" dirty="0" err="1">
                          <a:solidFill>
                            <a:srgbClr val="008000"/>
                          </a:solidFill>
                          <a:effectLst/>
                          <a:latin typeface="+mn-lt"/>
                        </a:rPr>
                        <a:t>arvense</a:t>
                      </a:r>
                      <a:r>
                        <a:rPr lang="fr-FR" sz="1200" i="1" spc="-50" baseline="0" dirty="0">
                          <a:solidFill>
                            <a:srgbClr val="008000"/>
                          </a:solidFill>
                          <a:effectLst/>
                          <a:latin typeface="+mn-lt"/>
                        </a:rPr>
                        <a:t> </a:t>
                      </a:r>
                      <a:r>
                        <a:rPr lang="fr-FR" sz="1200" spc="-50"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207450" indent="-171450" algn="l" eaLnBrk="0" fontAlgn="base" hangingPunct="0">
                        <a:lnSpc>
                          <a:spcPct val="100000"/>
                        </a:lnSpc>
                        <a:spcBef>
                          <a:spcPts val="0"/>
                        </a:spcBef>
                        <a:spcAft>
                          <a:spcPts val="0"/>
                        </a:spcAft>
                        <a:buFont typeface="Arial" panose="020B0604020202020204" pitchFamily="34" charset="0"/>
                        <a:buChar char="•"/>
                        <a:tabLst>
                          <a:tab pos="777240" algn="l"/>
                        </a:tabLst>
                      </a:pPr>
                      <a:r>
                        <a:rPr lang="fr-FR" sz="1200" spc="-30" baseline="0" dirty="0">
                          <a:solidFill>
                            <a:srgbClr val="008000"/>
                          </a:solidFill>
                          <a:effectLst/>
                          <a:latin typeface="+mn-lt"/>
                        </a:rPr>
                        <a:t>Vélar fausse </a:t>
                      </a:r>
                      <a:r>
                        <a:rPr lang="fr-FR" sz="1200" spc="-30" baseline="0" dirty="0" err="1">
                          <a:solidFill>
                            <a:srgbClr val="008000"/>
                          </a:solidFill>
                          <a:effectLst/>
                          <a:latin typeface="+mn-lt"/>
                        </a:rPr>
                        <a:t>girofiée</a:t>
                      </a:r>
                      <a:r>
                        <a:rPr lang="fr-FR" sz="1200" spc="-30" baseline="0" dirty="0">
                          <a:solidFill>
                            <a:srgbClr val="008000"/>
                          </a:solidFill>
                          <a:effectLst/>
                          <a:latin typeface="+mn-lt"/>
                        </a:rPr>
                        <a:t> (</a:t>
                      </a:r>
                      <a:r>
                        <a:rPr lang="fr-FR" sz="1200" i="1" spc="-30" baseline="0" dirty="0" err="1">
                          <a:solidFill>
                            <a:srgbClr val="008000"/>
                          </a:solidFill>
                          <a:effectLst/>
                          <a:latin typeface="+mn-lt"/>
                        </a:rPr>
                        <a:t>Erysimum</a:t>
                      </a:r>
                      <a:r>
                        <a:rPr lang="fr-FR" sz="1200" i="1" spc="-30" baseline="0" dirty="0">
                          <a:solidFill>
                            <a:srgbClr val="008000"/>
                          </a:solidFill>
                          <a:effectLst/>
                          <a:latin typeface="+mn-lt"/>
                        </a:rPr>
                        <a:t> </a:t>
                      </a:r>
                      <a:r>
                        <a:rPr lang="fr-FR" sz="1200" i="1" spc="-30" baseline="0" dirty="0" err="1">
                          <a:solidFill>
                            <a:srgbClr val="008000"/>
                          </a:solidFill>
                          <a:effectLst/>
                          <a:latin typeface="+mn-lt"/>
                        </a:rPr>
                        <a:t>cheiran</a:t>
                      </a:r>
                      <a:r>
                        <a:rPr lang="fr-FR" sz="1200" i="1" spc="-45" baseline="0" dirty="0" err="1">
                          <a:solidFill>
                            <a:srgbClr val="008000"/>
                          </a:solidFill>
                          <a:effectLst/>
                          <a:latin typeface="+mn-lt"/>
                        </a:rPr>
                        <a:t>thoides</a:t>
                      </a:r>
                      <a:r>
                        <a:rPr lang="fr-FR" sz="1200" i="1" spc="-45" baseline="0" dirty="0">
                          <a:solidFill>
                            <a:srgbClr val="008000"/>
                          </a:solidFill>
                          <a:effectLst/>
                          <a:latin typeface="+mn-lt"/>
                        </a:rPr>
                        <a:t> </a:t>
                      </a:r>
                      <a:r>
                        <a:rPr lang="fr-FR" sz="1200" spc="-45" baseline="0" dirty="0">
                          <a:solidFill>
                            <a:srgbClr val="008000"/>
                          </a:solidFill>
                          <a:effectLst/>
                          <a:latin typeface="+mn-lt"/>
                        </a:rPr>
                        <a:t>L.)</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p>
                      <a:pPr marL="36000" indent="0" algn="ctr" eaLnBrk="0" fontAlgn="base" hangingPunct="0">
                        <a:lnSpc>
                          <a:spcPct val="100000"/>
                        </a:lnSpc>
                        <a:spcBef>
                          <a:spcPts val="0"/>
                        </a:spcBef>
                        <a:spcAft>
                          <a:spcPts val="0"/>
                        </a:spcAft>
                      </a:pPr>
                      <a:r>
                        <a:rPr lang="fr-FR" sz="1200" baseline="0" dirty="0">
                          <a:solidFill>
                            <a:srgbClr val="008000"/>
                          </a:solidFill>
                          <a:effectLst/>
                          <a:latin typeface="+mn-lt"/>
                        </a:rPr>
                        <a:t> </a:t>
                      </a:r>
                      <a:endParaRPr lang="fr-FR" sz="1200" baseline="0" dirty="0">
                        <a:solidFill>
                          <a:srgbClr val="008000"/>
                        </a:solidFill>
                        <a:effectLst/>
                        <a:latin typeface="+mn-lt"/>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111162" y="556314"/>
            <a:ext cx="117879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68363" algn="l"/>
              </a:tabLst>
              <a:defRPr>
                <a:solidFill>
                  <a:schemeClr val="tx1"/>
                </a:solidFill>
                <a:latin typeface="Arial" panose="020B0604020202020204" pitchFamily="34" charset="0"/>
              </a:defRPr>
            </a:lvl1pPr>
            <a:lvl2pPr eaLnBrk="0" fontAlgn="base" hangingPunct="0">
              <a:spcBef>
                <a:spcPct val="0"/>
              </a:spcBef>
              <a:spcAft>
                <a:spcPct val="0"/>
              </a:spcAft>
              <a:tabLst>
                <a:tab pos="868363" algn="l"/>
              </a:tabLst>
              <a:defRPr>
                <a:solidFill>
                  <a:schemeClr val="tx1"/>
                </a:solidFill>
                <a:latin typeface="Arial" panose="020B0604020202020204" pitchFamily="34" charset="0"/>
              </a:defRPr>
            </a:lvl2pPr>
            <a:lvl3pPr eaLnBrk="0" fontAlgn="base" hangingPunct="0">
              <a:spcBef>
                <a:spcPct val="0"/>
              </a:spcBef>
              <a:spcAft>
                <a:spcPct val="0"/>
              </a:spcAft>
              <a:tabLst>
                <a:tab pos="868363" algn="l"/>
              </a:tabLst>
              <a:defRPr>
                <a:solidFill>
                  <a:schemeClr val="tx1"/>
                </a:solidFill>
                <a:latin typeface="Arial" panose="020B0604020202020204" pitchFamily="34" charset="0"/>
              </a:defRPr>
            </a:lvl3pPr>
            <a:lvl4pPr eaLnBrk="0" fontAlgn="base" hangingPunct="0">
              <a:spcBef>
                <a:spcPct val="0"/>
              </a:spcBef>
              <a:spcAft>
                <a:spcPct val="0"/>
              </a:spcAft>
              <a:tabLst>
                <a:tab pos="868363" algn="l"/>
              </a:tabLst>
              <a:defRPr>
                <a:solidFill>
                  <a:schemeClr val="tx1"/>
                </a:solidFill>
                <a:latin typeface="Arial" panose="020B0604020202020204" pitchFamily="34" charset="0"/>
              </a:defRPr>
            </a:lvl4pPr>
            <a:lvl5pPr eaLnBrk="0" fontAlgn="base" hangingPunct="0">
              <a:spcBef>
                <a:spcPct val="0"/>
              </a:spcBef>
              <a:spcAft>
                <a:spcPct val="0"/>
              </a:spcAft>
              <a:tabLst>
                <a:tab pos="868363" algn="l"/>
              </a:tabLst>
              <a:defRPr>
                <a:solidFill>
                  <a:schemeClr val="tx1"/>
                </a:solidFill>
                <a:latin typeface="Arial" panose="020B0604020202020204" pitchFamily="34" charset="0"/>
              </a:defRPr>
            </a:lvl5pPr>
            <a:lvl6pPr eaLnBrk="0" fontAlgn="base" hangingPunct="0">
              <a:spcBef>
                <a:spcPct val="0"/>
              </a:spcBef>
              <a:spcAft>
                <a:spcPct val="0"/>
              </a:spcAft>
              <a:tabLst>
                <a:tab pos="868363" algn="l"/>
              </a:tabLst>
              <a:defRPr>
                <a:solidFill>
                  <a:schemeClr val="tx1"/>
                </a:solidFill>
                <a:latin typeface="Arial" panose="020B0604020202020204" pitchFamily="34" charset="0"/>
              </a:defRPr>
            </a:lvl6pPr>
            <a:lvl7pPr eaLnBrk="0" fontAlgn="base" hangingPunct="0">
              <a:spcBef>
                <a:spcPct val="0"/>
              </a:spcBef>
              <a:spcAft>
                <a:spcPct val="0"/>
              </a:spcAft>
              <a:tabLst>
                <a:tab pos="868363" algn="l"/>
              </a:tabLst>
              <a:defRPr>
                <a:solidFill>
                  <a:schemeClr val="tx1"/>
                </a:solidFill>
                <a:latin typeface="Arial" panose="020B0604020202020204" pitchFamily="34" charset="0"/>
              </a:defRPr>
            </a:lvl7pPr>
            <a:lvl8pPr eaLnBrk="0" fontAlgn="base" hangingPunct="0">
              <a:spcBef>
                <a:spcPct val="0"/>
              </a:spcBef>
              <a:spcAft>
                <a:spcPct val="0"/>
              </a:spcAft>
              <a:tabLst>
                <a:tab pos="868363" algn="l"/>
              </a:tabLst>
              <a:defRPr>
                <a:solidFill>
                  <a:schemeClr val="tx1"/>
                </a:solidFill>
                <a:latin typeface="Arial" panose="020B0604020202020204" pitchFamily="34" charset="0"/>
              </a:defRPr>
            </a:lvl8pPr>
            <a:lvl9pPr eaLnBrk="0" fontAlgn="base" hangingPunct="0">
              <a:spcBef>
                <a:spcPct val="0"/>
              </a:spcBef>
              <a:spcAft>
                <a:spcPct val="0"/>
              </a:spcAft>
              <a:tabLst>
                <a:tab pos="868363" algn="l"/>
              </a:tabLst>
              <a:defRPr>
                <a:solidFill>
                  <a:schemeClr val="tx1"/>
                </a:solidFill>
                <a:latin typeface="Arial" panose="020B0604020202020204" pitchFamily="34" charset="0"/>
              </a:defRPr>
            </a:lvl9p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a:t>
            </a:r>
            <a:endParaRPr kumimoji="0" lang="fr-FR" altLang="fr-FR" b="0" i="0" u="none" strike="noStrike" cap="none" normalizeH="0" baseline="0" dirty="0">
              <a:ln>
                <a:noFill/>
              </a:ln>
              <a:solidFill>
                <a:srgbClr val="008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8363" algn="l"/>
              </a:tabLst>
            </a:pPr>
            <a:endParaRPr kumimoji="0" lang="fr-FR" altLang="fr-FR" b="0" i="0" u="none" strike="noStrike" cap="none" normalizeH="0" baseline="0" dirty="0">
              <a:ln>
                <a:noFill/>
              </a:ln>
              <a:solidFill>
                <a:srgbClr val="008000"/>
              </a:solidFill>
              <a:effectLst/>
              <a:latin typeface="Calibri" panose="020F0502020204030204" pitchFamily="34" charset="0"/>
              <a:ea typeface="Times New Roman" panose="02020603050405020304" pitchFamily="18"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68363" algn="l"/>
              </a:tabLst>
            </a:pPr>
            <a:r>
              <a:rPr kumimoji="0" lang="fr-FR" altLang="fr-FR" b="0" i="0" u="none" strike="noStrike" cap="none" normalizeH="0" baseline="0" dirty="0">
                <a:ln>
                  <a:noFill/>
                </a:ln>
                <a:solidFill>
                  <a:srgbClr val="008000"/>
                </a:solidFill>
                <a:effectLst/>
                <a:latin typeface="Calibri" panose="020F0502020204030204" pitchFamily="34" charset="0"/>
                <a:ea typeface="Times New Roman" panose="02020603050405020304" pitchFamily="18" charset="0"/>
                <a:cs typeface="Tahoma" panose="020B0604030504040204" pitchFamily="34" charset="0"/>
              </a:rPr>
              <a:t>Les plantes inscrites en </a:t>
            </a:r>
            <a:r>
              <a:rPr kumimoji="0" lang="fr-FR" altLang="fr-FR" b="1" i="0" u="none" strike="noStrike" cap="none" normalizeH="0" baseline="0" dirty="0">
                <a:ln>
                  <a:noFill/>
                </a:ln>
                <a:solidFill>
                  <a:srgbClr val="008000"/>
                </a:solidFill>
                <a:effectLst/>
                <a:latin typeface="Calibri" panose="020F0502020204030204" pitchFamily="34" charset="0"/>
                <a:ea typeface="Times New Roman" panose="02020603050405020304" pitchFamily="18" charset="0"/>
                <a:cs typeface="Tahoma" panose="020B0604030504040204" pitchFamily="34" charset="0"/>
              </a:rPr>
              <a:t>caractères gras </a:t>
            </a:r>
            <a:r>
              <a:rPr kumimoji="0" lang="fr-FR" altLang="fr-FR" b="0" i="0" u="none" strike="noStrike" cap="none" normalizeH="0" baseline="0" dirty="0">
                <a:ln>
                  <a:noFill/>
                </a:ln>
                <a:solidFill>
                  <a:srgbClr val="008000"/>
                </a:solidFill>
                <a:effectLst/>
                <a:latin typeface="Calibri" panose="020F0502020204030204" pitchFamily="34" charset="0"/>
                <a:ea typeface="Times New Roman" panose="02020603050405020304" pitchFamily="18" charset="0"/>
                <a:cs typeface="Tahoma" panose="020B0604030504040204" pitchFamily="34" charset="0"/>
              </a:rPr>
              <a:t>ou </a:t>
            </a:r>
            <a:r>
              <a:rPr kumimoji="0" lang="fr-FR" altLang="fr-FR" b="0" i="0" u="none" strike="noStrike" cap="none" normalizeH="0" baseline="0" dirty="0">
                <a:ln>
                  <a:noFill/>
                </a:ln>
                <a:solidFill>
                  <a:srgbClr val="008000"/>
                </a:solidFill>
                <a:effectLst/>
                <a:highlight>
                  <a:srgbClr val="FFFF00"/>
                </a:highlight>
                <a:latin typeface="Calibri" panose="020F0502020204030204" pitchFamily="34" charset="0"/>
                <a:ea typeface="Times New Roman" panose="02020603050405020304" pitchFamily="18" charset="0"/>
                <a:cs typeface="Tahoma" panose="020B0604030504040204" pitchFamily="34" charset="0"/>
              </a:rPr>
              <a:t>surlignées en jaune </a:t>
            </a:r>
            <a:r>
              <a:rPr kumimoji="0" lang="fr-FR" altLang="fr-FR" b="0" i="0" u="none" strike="noStrike" cap="none" normalizeH="0" baseline="0" dirty="0">
                <a:ln>
                  <a:noFill/>
                </a:ln>
                <a:solidFill>
                  <a:srgbClr val="008000"/>
                </a:solidFill>
                <a:effectLst/>
                <a:latin typeface="Calibri" panose="020F0502020204030204" pitchFamily="34" charset="0"/>
                <a:ea typeface="Times New Roman" panose="02020603050405020304" pitchFamily="18" charset="0"/>
                <a:cs typeface="Tahoma" panose="020B0604030504040204" pitchFamily="34" charset="0"/>
              </a:rPr>
              <a:t>sont des bio-indicateurs et les autres permettent de renforcer le diagnostic lorsqu'elles les accompagnent. Celles </a:t>
            </a:r>
            <a:r>
              <a:rPr kumimoji="0" lang="fr-FR" altLang="fr-FR" i="0" u="none" strike="noStrike" cap="none" normalizeH="0" baseline="0" dirty="0">
                <a:ln>
                  <a:noFill/>
                </a:ln>
                <a:solidFill>
                  <a:srgbClr val="008000"/>
                </a:solidFill>
                <a:effectLst/>
                <a:highlight>
                  <a:srgbClr val="FFFF00"/>
                </a:highlight>
                <a:latin typeface="Calibri" panose="020F0502020204030204" pitchFamily="34" charset="0"/>
                <a:ea typeface="Times New Roman" panose="02020603050405020304" pitchFamily="18" charset="0"/>
                <a:cs typeface="Verdana" panose="020B0604030504040204" pitchFamily="34" charset="0"/>
              </a:rPr>
              <a:t>surlignées</a:t>
            </a:r>
            <a:r>
              <a:rPr kumimoji="0" lang="fr-FR" altLang="fr-FR" b="1" i="0" u="none" strike="noStrike" cap="none" normalizeH="0" baseline="0" dirty="0">
                <a:ln>
                  <a:noFill/>
                </a:ln>
                <a:solidFill>
                  <a:srgbClr val="008000"/>
                </a:solidFill>
                <a:effectLst/>
                <a:highlight>
                  <a:srgbClr val="FFFF00"/>
                </a:highlight>
                <a:latin typeface="Calibri" panose="020F0502020204030204" pitchFamily="34" charset="0"/>
                <a:ea typeface="Times New Roman" panose="02020603050405020304" pitchFamily="18" charset="0"/>
                <a:cs typeface="Verdana" panose="020B0604030504040204" pitchFamily="34" charset="0"/>
              </a:rPr>
              <a:t> </a:t>
            </a:r>
            <a:r>
              <a:rPr kumimoji="0" lang="fr-FR" altLang="fr-FR" b="0" i="0" u="none" strike="noStrike" cap="none" normalizeH="0" baseline="0" dirty="0">
                <a:ln>
                  <a:noFill/>
                </a:ln>
                <a:solidFill>
                  <a:srgbClr val="008000"/>
                </a:solidFill>
                <a:effectLst/>
                <a:highlight>
                  <a:srgbClr val="FFFF00"/>
                </a:highlight>
                <a:latin typeface="Calibri" panose="020F0502020204030204" pitchFamily="34" charset="0"/>
                <a:ea typeface="Times New Roman" panose="02020603050405020304" pitchFamily="18" charset="0"/>
                <a:cs typeface="Tahoma" panose="020B0604030504040204" pitchFamily="34" charset="0"/>
              </a:rPr>
              <a:t>en jaune </a:t>
            </a:r>
            <a:r>
              <a:rPr kumimoji="0" lang="fr-FR" altLang="fr-FR" b="0" i="0" u="none" strike="noStrike" cap="none" normalizeH="0" baseline="0" dirty="0">
                <a:ln>
                  <a:noFill/>
                </a:ln>
                <a:solidFill>
                  <a:srgbClr val="008000"/>
                </a:solidFill>
                <a:effectLst/>
                <a:latin typeface="Calibri" panose="020F0502020204030204" pitchFamily="34" charset="0"/>
                <a:ea typeface="Times New Roman" panose="02020603050405020304" pitchFamily="18" charset="0"/>
                <a:cs typeface="Tahoma" panose="020B0604030504040204" pitchFamily="34" charset="0"/>
              </a:rPr>
              <a:t>sont décrites dans cette brochure.</a:t>
            </a:r>
            <a:endParaRPr kumimoji="0" lang="fr-FR" altLang="fr-FR" b="0" i="0" u="none" strike="noStrike" cap="none" normalizeH="0" baseline="0" dirty="0">
              <a:ln>
                <a:noFill/>
              </a:ln>
              <a:solidFill>
                <a:srgbClr val="008000"/>
              </a:solidFill>
              <a:effectLst/>
              <a:latin typeface="Calibri" panose="020F0502020204030204" pitchFamily="34" charset="0"/>
            </a:endParaRPr>
          </a:p>
        </p:txBody>
      </p:sp>
      <p:sp>
        <p:nvSpPr>
          <p:cNvPr id="6" name="Rectangle 5"/>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Tree>
    <p:extLst>
      <p:ext uri="{BB962C8B-B14F-4D97-AF65-F5344CB8AC3E}">
        <p14:creationId xmlns:p14="http://schemas.microsoft.com/office/powerpoint/2010/main" val="16591392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7362" y="129092"/>
            <a:ext cx="531607" cy="342190"/>
          </a:xfrm>
        </p:spPr>
        <p:txBody>
          <a:bodyPr/>
          <a:lstStyle/>
          <a:p>
            <a:fld id="{C4B7D875-55FA-44D4-A05D-F243087C8D65}" type="slidenum">
              <a:rPr lang="fr-FR" smtClean="0"/>
              <a:t>116</a:t>
            </a:fld>
            <a:endParaRPr lang="fr-FR"/>
          </a:p>
        </p:txBody>
      </p:sp>
      <p:sp>
        <p:nvSpPr>
          <p:cNvPr id="4" name="Rectangle 3"/>
          <p:cNvSpPr/>
          <p:nvPr/>
        </p:nvSpPr>
        <p:spPr>
          <a:xfrm>
            <a:off x="187362" y="877651"/>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5" name="Rectangle 4"/>
          <p:cNvSpPr/>
          <p:nvPr/>
        </p:nvSpPr>
        <p:spPr>
          <a:xfrm>
            <a:off x="3607122" y="211193"/>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ZoneTexte 5"/>
          <p:cNvSpPr txBox="1"/>
          <p:nvPr/>
        </p:nvSpPr>
        <p:spPr>
          <a:xfrm>
            <a:off x="187362" y="1246983"/>
            <a:ext cx="5912224" cy="2031325"/>
          </a:xfrm>
          <a:prstGeom prst="rect">
            <a:avLst/>
          </a:prstGeom>
          <a:noFill/>
        </p:spPr>
        <p:txBody>
          <a:bodyPr wrap="square" rtlCol="0">
            <a:spAutoFit/>
          </a:bodyPr>
          <a:lstStyle/>
          <a:p>
            <a:pPr algn="just"/>
            <a:r>
              <a:rPr lang="fr-FR" sz="1400" dirty="0">
                <a:solidFill>
                  <a:srgbClr val="008000"/>
                </a:solidFill>
              </a:rPr>
              <a:t>Les plantes indicatrices sont représentatives d'un milieu. On peut distinguer 9 catégories de milieux en fonction de l'acidité du substrat, de la salinité, de sa richesse et de sa pollution éventuelle. C'est la présence de plusieurs individus d'une même espèce qui est indicatif et non une seule fleur. On parle de </a:t>
            </a:r>
            <a:r>
              <a:rPr lang="fr-FR" sz="1400" dirty="0" err="1">
                <a:solidFill>
                  <a:srgbClr val="008000"/>
                </a:solidFill>
              </a:rPr>
              <a:t>bioindicateur</a:t>
            </a:r>
            <a:r>
              <a:rPr lang="fr-FR" sz="1400" dirty="0">
                <a:solidFill>
                  <a:srgbClr val="008000"/>
                </a:solidFill>
              </a:rPr>
              <a:t> lorsque l'absence d'une espèce caractéristique dévoile une pollution ou déséquilibre de l'écosystème. La présence d'une ou plusieurs espèces pourra donc montrer la présence d'une pollution du milieu, ce qui </a:t>
            </a:r>
            <a:r>
              <a:rPr lang="fr-FR" sz="1400" dirty="0" err="1">
                <a:solidFill>
                  <a:srgbClr val="008000"/>
                </a:solidFill>
              </a:rPr>
              <a:t>necessitera</a:t>
            </a:r>
            <a:r>
              <a:rPr lang="fr-FR" sz="1400" dirty="0">
                <a:solidFill>
                  <a:srgbClr val="008000"/>
                </a:solidFill>
              </a:rPr>
              <a:t> d'intervenir pour conserver l'écosystème. Il existe plusieurs systèmes de classifications des plantes indicatrices. En voici un :</a:t>
            </a:r>
          </a:p>
        </p:txBody>
      </p:sp>
      <p:sp>
        <p:nvSpPr>
          <p:cNvPr id="9" name="Rectangle 8"/>
          <p:cNvSpPr/>
          <p:nvPr/>
        </p:nvSpPr>
        <p:spPr>
          <a:xfrm>
            <a:off x="187362" y="3427148"/>
            <a:ext cx="5686313" cy="646331"/>
          </a:xfrm>
          <a:prstGeom prst="rect">
            <a:avLst/>
          </a:prstGeom>
        </p:spPr>
        <p:txBody>
          <a:bodyPr wrap="square">
            <a:spAutoFit/>
          </a:bodyPr>
          <a:lstStyle/>
          <a:p>
            <a:pPr>
              <a:buFont typeface="Arial" panose="020B0604020202020204" pitchFamily="34" charset="0"/>
              <a:buChar char="•"/>
            </a:pPr>
            <a:r>
              <a:rPr lang="fr-FR" b="1" dirty="0">
                <a:solidFill>
                  <a:srgbClr val="A0214A"/>
                </a:solidFill>
              </a:rPr>
              <a:t> Plantes indicatrices des sols argileux</a:t>
            </a:r>
            <a:r>
              <a:rPr lang="fr-FR" dirty="0">
                <a:solidFill>
                  <a:srgbClr val="A0214A"/>
                </a:solidFill>
              </a:rPr>
              <a:t> :</a:t>
            </a:r>
          </a:p>
          <a:p>
            <a:r>
              <a:rPr lang="fr-FR" dirty="0">
                <a:solidFill>
                  <a:srgbClr val="A0214A"/>
                </a:solidFill>
              </a:rPr>
              <a:t>ce type de sol est souvent lourd, retient facilement l'eau</a:t>
            </a:r>
            <a:endParaRPr lang="fr-FR" b="0" i="0" dirty="0">
              <a:solidFill>
                <a:srgbClr val="A0214A"/>
              </a:solidFill>
              <a:effectLst/>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362" y="0"/>
            <a:ext cx="5908638" cy="6832173"/>
          </a:xfrm>
          <a:prstGeom prst="rect">
            <a:avLst/>
          </a:prstGeom>
        </p:spPr>
      </p:pic>
      <p:graphicFrame>
        <p:nvGraphicFramePr>
          <p:cNvPr id="12" name="Tableau 11"/>
          <p:cNvGraphicFramePr>
            <a:graphicFrameLocks noGrp="1"/>
          </p:cNvGraphicFramePr>
          <p:nvPr>
            <p:extLst>
              <p:ext uri="{D42A27DB-BD31-4B8C-83A1-F6EECF244321}">
                <p14:modId xmlns:p14="http://schemas.microsoft.com/office/powerpoint/2010/main" val="2757465139"/>
              </p:ext>
            </p:extLst>
          </p:nvPr>
        </p:nvGraphicFramePr>
        <p:xfrm>
          <a:off x="317066" y="4222319"/>
          <a:ext cx="3884259" cy="1950720"/>
        </p:xfrm>
        <a:graphic>
          <a:graphicData uri="http://schemas.openxmlformats.org/drawingml/2006/table">
            <a:tbl>
              <a:tblPr/>
              <a:tblGrid>
                <a:gridCol w="1751793">
                  <a:extLst>
                    <a:ext uri="{9D8B030D-6E8A-4147-A177-3AD203B41FA5}">
                      <a16:colId xmlns:a16="http://schemas.microsoft.com/office/drawing/2014/main" val="374072449"/>
                    </a:ext>
                  </a:extLst>
                </a:gridCol>
                <a:gridCol w="2132466">
                  <a:extLst>
                    <a:ext uri="{9D8B030D-6E8A-4147-A177-3AD203B41FA5}">
                      <a16:colId xmlns:a16="http://schemas.microsoft.com/office/drawing/2014/main" val="3447572398"/>
                    </a:ext>
                  </a:extLst>
                </a:gridCol>
              </a:tblGrid>
              <a:tr h="189230">
                <a:tc>
                  <a:txBody>
                    <a:bodyPr/>
                    <a:lstStyle/>
                    <a:p>
                      <a:pPr algn="ctr" eaLnBrk="0" fontAlgn="base" hangingPunct="0">
                        <a:lnSpc>
                          <a:spcPct val="100000"/>
                        </a:lnSpc>
                        <a:spcBef>
                          <a:spcPts val="0"/>
                        </a:spcBef>
                        <a:spcAft>
                          <a:spcPts val="0"/>
                        </a:spcAft>
                      </a:pPr>
                      <a:r>
                        <a:rPr lang="fr-FR" sz="1600" spc="20" dirty="0">
                          <a:solidFill>
                            <a:srgbClr val="581A5C"/>
                          </a:solidFill>
                          <a:effectLst/>
                          <a:latin typeface="+mn-lt"/>
                          <a:ea typeface="Times New Roman" panose="02020603050405020304" pitchFamily="18" charset="0"/>
                        </a:rPr>
                        <a:t>nom vernaculaire</a:t>
                      </a:r>
                      <a:endParaRPr lang="fr-FR" sz="16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spc="15">
                          <a:solidFill>
                            <a:srgbClr val="581A5C"/>
                          </a:solidFill>
                          <a:effectLst/>
                          <a:latin typeface="+mn-lt"/>
                          <a:ea typeface="Times New Roman" panose="02020603050405020304" pitchFamily="18" charset="0"/>
                        </a:rPr>
                        <a:t>nom binomial</a:t>
                      </a:r>
                      <a:endParaRPr lang="fr-FR" sz="16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459417686"/>
                  </a:ext>
                </a:extLst>
              </a:tr>
              <a:tr h="170180">
                <a:tc>
                  <a:txBody>
                    <a:bodyPr/>
                    <a:lstStyle/>
                    <a:p>
                      <a:pPr algn="ctr" eaLnBrk="0" fontAlgn="base" hangingPunct="0">
                        <a:lnSpc>
                          <a:spcPct val="100000"/>
                        </a:lnSpc>
                        <a:spcBef>
                          <a:spcPts val="0"/>
                        </a:spcBef>
                        <a:spcAft>
                          <a:spcPts val="0"/>
                        </a:spcAft>
                      </a:pPr>
                      <a:r>
                        <a:rPr lang="fr-FR" sz="1600" spc="10" dirty="0">
                          <a:solidFill>
                            <a:srgbClr val="581A5C"/>
                          </a:solidFill>
                          <a:effectLst/>
                          <a:latin typeface="+mn-lt"/>
                          <a:ea typeface="Times New Roman" panose="02020603050405020304" pitchFamily="18" charset="0"/>
                        </a:rPr>
                        <a:t>Arroche</a:t>
                      </a:r>
                      <a:endParaRPr lang="fr-FR" sz="16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15" dirty="0" err="1">
                          <a:solidFill>
                            <a:srgbClr val="66185A"/>
                          </a:solidFill>
                          <a:effectLst/>
                          <a:latin typeface="+mn-lt"/>
                          <a:ea typeface="Times New Roman" panose="02020603050405020304" pitchFamily="18" charset="0"/>
                        </a:rPr>
                        <a:t>Atriplex</a:t>
                      </a:r>
                      <a:r>
                        <a:rPr lang="fr-FR" sz="1600" i="1" spc="15" dirty="0">
                          <a:solidFill>
                            <a:srgbClr val="66185A"/>
                          </a:solidFill>
                          <a:effectLst/>
                          <a:latin typeface="+mn-lt"/>
                          <a:ea typeface="Times New Roman" panose="02020603050405020304" pitchFamily="18" charset="0"/>
                        </a:rPr>
                        <a:t> </a:t>
                      </a:r>
                      <a:r>
                        <a:rPr lang="fr-FR" sz="1600" i="1" spc="15" dirty="0" err="1">
                          <a:solidFill>
                            <a:srgbClr val="66185A"/>
                          </a:solidFill>
                          <a:effectLst/>
                          <a:latin typeface="+mn-lt"/>
                          <a:ea typeface="Times New Roman" panose="02020603050405020304" pitchFamily="18" charset="0"/>
                        </a:rPr>
                        <a:t>patula</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368007531"/>
                  </a:ext>
                </a:extLst>
              </a:tr>
              <a:tr h="170815">
                <a:tc>
                  <a:txBody>
                    <a:bodyPr/>
                    <a:lstStyle/>
                    <a:p>
                      <a:pPr algn="ctr" eaLnBrk="0" fontAlgn="base" hangingPunct="0">
                        <a:lnSpc>
                          <a:spcPct val="100000"/>
                        </a:lnSpc>
                        <a:spcBef>
                          <a:spcPts val="0"/>
                        </a:spcBef>
                        <a:spcAft>
                          <a:spcPts val="0"/>
                        </a:spcAft>
                      </a:pPr>
                      <a:r>
                        <a:rPr lang="fr-FR" sz="1600" spc="20" dirty="0">
                          <a:solidFill>
                            <a:srgbClr val="66185A"/>
                          </a:solidFill>
                          <a:effectLst/>
                          <a:latin typeface="+mn-lt"/>
                          <a:ea typeface="Times New Roman" panose="02020603050405020304" pitchFamily="18" charset="0"/>
                        </a:rPr>
                        <a:t>Chardon</a:t>
                      </a:r>
                      <a:endParaRPr lang="fr-FR" sz="16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20" dirty="0" err="1">
                          <a:solidFill>
                            <a:srgbClr val="66185A"/>
                          </a:solidFill>
                          <a:effectLst/>
                          <a:latin typeface="+mn-lt"/>
                          <a:ea typeface="Times New Roman" panose="02020603050405020304" pitchFamily="18" charset="0"/>
                        </a:rPr>
                        <a:t>Carduus</a:t>
                      </a:r>
                      <a:r>
                        <a:rPr lang="fr-FR" sz="1600" i="1" spc="20" dirty="0">
                          <a:solidFill>
                            <a:srgbClr val="66185A"/>
                          </a:solidFill>
                          <a:effectLst/>
                          <a:latin typeface="+mn-lt"/>
                          <a:ea typeface="Times New Roman" panose="02020603050405020304" pitchFamily="18" charset="0"/>
                        </a:rPr>
                        <a:t> </a:t>
                      </a:r>
                      <a:r>
                        <a:rPr lang="fr-FR" sz="1600" i="1" spc="20" dirty="0" err="1">
                          <a:solidFill>
                            <a:srgbClr val="66185A"/>
                          </a:solidFill>
                          <a:effectLst/>
                          <a:latin typeface="+mn-lt"/>
                          <a:ea typeface="Times New Roman" panose="02020603050405020304" pitchFamily="18" charset="0"/>
                        </a:rPr>
                        <a:t>sp</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509677582"/>
                  </a:ext>
                </a:extLst>
              </a:tr>
              <a:tr h="170815">
                <a:tc>
                  <a:txBody>
                    <a:bodyPr/>
                    <a:lstStyle/>
                    <a:p>
                      <a:pPr algn="ctr" eaLnBrk="0" fontAlgn="base" hangingPunct="0">
                        <a:lnSpc>
                          <a:spcPct val="100000"/>
                        </a:lnSpc>
                        <a:spcBef>
                          <a:spcPts val="0"/>
                        </a:spcBef>
                        <a:spcAft>
                          <a:spcPts val="0"/>
                        </a:spcAft>
                      </a:pPr>
                      <a:r>
                        <a:rPr lang="fr-FR" sz="1600" dirty="0">
                          <a:solidFill>
                            <a:srgbClr val="66185A"/>
                          </a:solidFill>
                          <a:effectLst/>
                          <a:latin typeface="+mn-lt"/>
                          <a:ea typeface="Times New Roman" panose="02020603050405020304" pitchFamily="18" charset="0"/>
                        </a:rPr>
                        <a:t>Liseron</a:t>
                      </a:r>
                      <a:endParaRPr lang="fr-FR" sz="16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20" dirty="0">
                          <a:solidFill>
                            <a:srgbClr val="66185A"/>
                          </a:solidFill>
                          <a:effectLst/>
                          <a:latin typeface="+mn-lt"/>
                          <a:ea typeface="Times New Roman" panose="02020603050405020304" pitchFamily="18" charset="0"/>
                        </a:rPr>
                        <a:t>Convolvulus </a:t>
                      </a:r>
                      <a:r>
                        <a:rPr lang="fr-FR" sz="1600" i="1" spc="20" dirty="0" err="1">
                          <a:solidFill>
                            <a:srgbClr val="66185A"/>
                          </a:solidFill>
                          <a:effectLst/>
                          <a:latin typeface="+mn-lt"/>
                          <a:ea typeface="Times New Roman" panose="02020603050405020304" pitchFamily="18" charset="0"/>
                        </a:rPr>
                        <a:t>arvensis</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441280284"/>
                  </a:ext>
                </a:extLst>
              </a:tr>
              <a:tr h="170815">
                <a:tc>
                  <a:txBody>
                    <a:bodyPr/>
                    <a:lstStyle/>
                    <a:p>
                      <a:pPr algn="ctr" eaLnBrk="0" fontAlgn="base" hangingPunct="0">
                        <a:lnSpc>
                          <a:spcPct val="100000"/>
                        </a:lnSpc>
                        <a:spcBef>
                          <a:spcPts val="0"/>
                        </a:spcBef>
                        <a:spcAft>
                          <a:spcPts val="0"/>
                        </a:spcAft>
                      </a:pPr>
                      <a:r>
                        <a:rPr lang="fr-FR" sz="1600" spc="20">
                          <a:solidFill>
                            <a:srgbClr val="66185A"/>
                          </a:solidFill>
                          <a:effectLst/>
                          <a:latin typeface="+mn-lt"/>
                          <a:ea typeface="Times New Roman" panose="02020603050405020304" pitchFamily="18" charset="0"/>
                        </a:rPr>
                        <a:t>Plantain</a:t>
                      </a:r>
                      <a:endParaRPr lang="fr-FR" sz="16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25" dirty="0" err="1">
                          <a:solidFill>
                            <a:srgbClr val="66185A"/>
                          </a:solidFill>
                          <a:effectLst/>
                          <a:latin typeface="+mn-lt"/>
                          <a:ea typeface="Times New Roman" panose="02020603050405020304" pitchFamily="18" charset="0"/>
                        </a:rPr>
                        <a:t>Plantago</a:t>
                      </a:r>
                      <a:r>
                        <a:rPr lang="fr-FR" sz="1600" i="1" spc="25" dirty="0">
                          <a:solidFill>
                            <a:srgbClr val="66185A"/>
                          </a:solidFill>
                          <a:effectLst/>
                          <a:latin typeface="+mn-lt"/>
                          <a:ea typeface="Times New Roman" panose="02020603050405020304" pitchFamily="18" charset="0"/>
                        </a:rPr>
                        <a:t> major</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198207661"/>
                  </a:ext>
                </a:extLst>
              </a:tr>
              <a:tr h="170815">
                <a:tc>
                  <a:txBody>
                    <a:bodyPr/>
                    <a:lstStyle/>
                    <a:p>
                      <a:pPr algn="ctr" eaLnBrk="0" fontAlgn="base" hangingPunct="0">
                        <a:lnSpc>
                          <a:spcPct val="100000"/>
                        </a:lnSpc>
                        <a:spcBef>
                          <a:spcPts val="0"/>
                        </a:spcBef>
                        <a:spcAft>
                          <a:spcPts val="0"/>
                        </a:spcAft>
                      </a:pPr>
                      <a:r>
                        <a:rPr lang="fr-FR" sz="1600" spc="15">
                          <a:solidFill>
                            <a:srgbClr val="66185A"/>
                          </a:solidFill>
                          <a:effectLst/>
                          <a:latin typeface="+mn-lt"/>
                          <a:ea typeface="Times New Roman" panose="02020603050405020304" pitchFamily="18" charset="0"/>
                        </a:rPr>
                        <a:t>Renoncule</a:t>
                      </a:r>
                      <a:endParaRPr lang="fr-FR" sz="16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25" dirty="0" err="1">
                          <a:solidFill>
                            <a:srgbClr val="66185A"/>
                          </a:solidFill>
                          <a:effectLst/>
                          <a:latin typeface="+mn-lt"/>
                          <a:ea typeface="Times New Roman" panose="02020603050405020304" pitchFamily="18" charset="0"/>
                        </a:rPr>
                        <a:t>Ranunculus</a:t>
                      </a:r>
                      <a:r>
                        <a:rPr lang="fr-FR" sz="1600" i="1" spc="25" dirty="0">
                          <a:solidFill>
                            <a:srgbClr val="66185A"/>
                          </a:solidFill>
                          <a:effectLst/>
                          <a:latin typeface="+mn-lt"/>
                          <a:ea typeface="Times New Roman" panose="02020603050405020304" pitchFamily="18" charset="0"/>
                        </a:rPr>
                        <a:t> </a:t>
                      </a:r>
                      <a:r>
                        <a:rPr lang="fr-FR" sz="1600" i="1" spc="25" dirty="0" err="1">
                          <a:solidFill>
                            <a:srgbClr val="66185A"/>
                          </a:solidFill>
                          <a:effectLst/>
                          <a:latin typeface="+mn-lt"/>
                          <a:ea typeface="Times New Roman" panose="02020603050405020304" pitchFamily="18" charset="0"/>
                        </a:rPr>
                        <a:t>sp</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40875897"/>
                  </a:ext>
                </a:extLst>
              </a:tr>
              <a:tr h="176530">
                <a:tc>
                  <a:txBody>
                    <a:bodyPr/>
                    <a:lstStyle/>
                    <a:p>
                      <a:pPr algn="ctr" eaLnBrk="0" fontAlgn="base" hangingPunct="0">
                        <a:lnSpc>
                          <a:spcPct val="100000"/>
                        </a:lnSpc>
                        <a:spcBef>
                          <a:spcPts val="0"/>
                        </a:spcBef>
                        <a:spcAft>
                          <a:spcPts val="0"/>
                        </a:spcAft>
                      </a:pPr>
                      <a:r>
                        <a:rPr lang="fr-FR" sz="1600" dirty="0">
                          <a:solidFill>
                            <a:srgbClr val="66185A"/>
                          </a:solidFill>
                          <a:effectLst/>
                          <a:latin typeface="+mn-lt"/>
                          <a:ea typeface="Times New Roman" panose="02020603050405020304" pitchFamily="18" charset="0"/>
                        </a:rPr>
                        <a:t>Pissenlit</a:t>
                      </a:r>
                      <a:endParaRPr lang="fr-FR" sz="16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20" dirty="0" err="1">
                          <a:solidFill>
                            <a:srgbClr val="66185A"/>
                          </a:solidFill>
                          <a:effectLst/>
                          <a:latin typeface="+mn-lt"/>
                          <a:ea typeface="Times New Roman" panose="02020603050405020304" pitchFamily="18" charset="0"/>
                        </a:rPr>
                        <a:t>Taraxacum</a:t>
                      </a:r>
                      <a:r>
                        <a:rPr lang="fr-FR" sz="1600" i="1" spc="20" dirty="0">
                          <a:solidFill>
                            <a:srgbClr val="66185A"/>
                          </a:solidFill>
                          <a:effectLst/>
                          <a:latin typeface="+mn-lt"/>
                          <a:ea typeface="Times New Roman" panose="02020603050405020304" pitchFamily="18" charset="0"/>
                        </a:rPr>
                        <a:t> officinale</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431774000"/>
                  </a:ext>
                </a:extLst>
              </a:tr>
              <a:tr h="194945">
                <a:tc>
                  <a:txBody>
                    <a:bodyPr/>
                    <a:lstStyle/>
                    <a:p>
                      <a:pPr algn="ctr" eaLnBrk="0" fontAlgn="base" hangingPunct="0">
                        <a:lnSpc>
                          <a:spcPct val="100000"/>
                        </a:lnSpc>
                        <a:spcBef>
                          <a:spcPts val="0"/>
                        </a:spcBef>
                        <a:spcAft>
                          <a:spcPts val="0"/>
                        </a:spcAft>
                      </a:pPr>
                      <a:r>
                        <a:rPr lang="fr-FR" sz="1600" spc="5" dirty="0">
                          <a:solidFill>
                            <a:srgbClr val="66185A"/>
                          </a:solidFill>
                          <a:effectLst/>
                          <a:latin typeface="+mn-lt"/>
                          <a:ea typeface="Times New Roman" panose="02020603050405020304" pitchFamily="18" charset="0"/>
                        </a:rPr>
                        <a:t>Tussilage</a:t>
                      </a:r>
                      <a:endParaRPr lang="fr-FR" sz="16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600" i="1" spc="20" dirty="0" err="1">
                          <a:solidFill>
                            <a:srgbClr val="66185A"/>
                          </a:solidFill>
                          <a:effectLst/>
                          <a:latin typeface="+mn-lt"/>
                          <a:ea typeface="Times New Roman" panose="02020603050405020304" pitchFamily="18" charset="0"/>
                        </a:rPr>
                        <a:t>Tussilago</a:t>
                      </a:r>
                      <a:r>
                        <a:rPr lang="fr-FR" sz="1600" i="1" spc="20" dirty="0">
                          <a:solidFill>
                            <a:srgbClr val="66185A"/>
                          </a:solidFill>
                          <a:effectLst/>
                          <a:latin typeface="+mn-lt"/>
                          <a:ea typeface="Times New Roman" panose="02020603050405020304" pitchFamily="18" charset="0"/>
                        </a:rPr>
                        <a:t> </a:t>
                      </a:r>
                      <a:r>
                        <a:rPr lang="fr-FR" sz="1600" i="1" spc="20" dirty="0" err="1">
                          <a:solidFill>
                            <a:srgbClr val="66185A"/>
                          </a:solidFill>
                          <a:effectLst/>
                          <a:latin typeface="+mn-lt"/>
                          <a:ea typeface="Times New Roman" panose="02020603050405020304" pitchFamily="18" charset="0"/>
                        </a:rPr>
                        <a:t>farfara</a:t>
                      </a:r>
                      <a:endParaRPr lang="fr-FR" sz="16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420648140"/>
                  </a:ext>
                </a:extLst>
              </a:tr>
            </a:tbl>
          </a:graphicData>
        </a:graphic>
      </p:graphicFrame>
      <p:sp>
        <p:nvSpPr>
          <p:cNvPr id="3" name="ZoneTexte 2"/>
          <p:cNvSpPr txBox="1"/>
          <p:nvPr/>
        </p:nvSpPr>
        <p:spPr>
          <a:xfrm>
            <a:off x="252213" y="6321879"/>
            <a:ext cx="6031149" cy="461665"/>
          </a:xfrm>
          <a:prstGeom prst="rect">
            <a:avLst/>
          </a:prstGeom>
          <a:noFill/>
        </p:spPr>
        <p:txBody>
          <a:bodyPr wrap="square" rtlCol="0">
            <a:spAutoFit/>
          </a:bodyPr>
          <a:lstStyle/>
          <a:p>
            <a:r>
              <a:rPr lang="fr-FR" sz="1200" dirty="0">
                <a:solidFill>
                  <a:srgbClr val="008000"/>
                </a:solidFill>
              </a:rPr>
              <a:t>Source : ↑ </a:t>
            </a:r>
            <a:r>
              <a:rPr lang="fr-FR" sz="1200" dirty="0">
                <a:solidFill>
                  <a:srgbClr val="008000"/>
                </a:solidFill>
                <a:hlinkClick r:id="rId3"/>
              </a:rPr>
              <a:t>http://floraterre.e-monsite.com/pages/ecologie/plantes-indicatrices.html</a:t>
            </a:r>
            <a:r>
              <a:rPr lang="fr-FR" sz="1200" dirty="0">
                <a:solidFill>
                  <a:srgbClr val="008000"/>
                </a:solidFill>
              </a:rPr>
              <a:t> </a:t>
            </a:r>
          </a:p>
          <a:p>
            <a:pPr algn="r"/>
            <a:r>
              <a:rPr lang="fr-FR" sz="1200" dirty="0">
                <a:solidFill>
                  <a:srgbClr val="008000"/>
                </a:solidFill>
              </a:rPr>
              <a:t>Source : </a:t>
            </a:r>
            <a:r>
              <a:rPr lang="fr-FR" sz="1200" dirty="0">
                <a:solidFill>
                  <a:srgbClr val="008000"/>
                </a:solidFill>
                <a:hlinkClick r:id="rId4"/>
              </a:rPr>
              <a:t>http://www.prairies-gnis.org/pdf/PLANTES_INDICATRICES.pdf</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spTree>
    <p:extLst>
      <p:ext uri="{BB962C8B-B14F-4D97-AF65-F5344CB8AC3E}">
        <p14:creationId xmlns:p14="http://schemas.microsoft.com/office/powerpoint/2010/main" val="34656689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7652" y="106157"/>
            <a:ext cx="499334" cy="365125"/>
          </a:xfrm>
        </p:spPr>
        <p:txBody>
          <a:bodyPr/>
          <a:lstStyle/>
          <a:p>
            <a:fld id="{C4B7D875-55FA-44D4-A05D-F243087C8D65}" type="slidenum">
              <a:rPr lang="fr-FR" smtClean="0"/>
              <a:t>117</a:t>
            </a:fld>
            <a:endParaRPr lang="fr-FR"/>
          </a:p>
        </p:txBody>
      </p:sp>
      <p:sp>
        <p:nvSpPr>
          <p:cNvPr id="3" name="Espace réservé du numéro de diapositive 1"/>
          <p:cNvSpPr txBox="1">
            <a:spLocks/>
          </p:cNvSpPr>
          <p:nvPr/>
        </p:nvSpPr>
        <p:spPr>
          <a:xfrm>
            <a:off x="187362" y="129092"/>
            <a:ext cx="531607" cy="34219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117</a:t>
            </a:fld>
            <a:endParaRPr lang="fr-FR"/>
          </a:p>
        </p:txBody>
      </p:sp>
      <p:sp>
        <p:nvSpPr>
          <p:cNvPr id="4" name="Rectangle 3"/>
          <p:cNvSpPr/>
          <p:nvPr/>
        </p:nvSpPr>
        <p:spPr>
          <a:xfrm>
            <a:off x="96153" y="446204"/>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5" name="Rectangle 4"/>
          <p:cNvSpPr/>
          <p:nvPr/>
        </p:nvSpPr>
        <p:spPr>
          <a:xfrm>
            <a:off x="4704402" y="122072"/>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7362" y="844090"/>
            <a:ext cx="4916911" cy="646331"/>
          </a:xfrm>
          <a:prstGeom prst="rect">
            <a:avLst/>
          </a:prstGeom>
        </p:spPr>
        <p:txBody>
          <a:bodyPr wrap="square">
            <a:spAutoFit/>
          </a:bodyPr>
          <a:lstStyle/>
          <a:p>
            <a:pPr>
              <a:buFont typeface="Arial" panose="020B0604020202020204" pitchFamily="34" charset="0"/>
              <a:buChar char="•"/>
            </a:pPr>
            <a:r>
              <a:rPr lang="fr-FR" b="1" dirty="0">
                <a:solidFill>
                  <a:srgbClr val="A0214A"/>
                </a:solidFill>
                <a:latin typeface="Calibri" panose="020F0502020204030204" pitchFamily="34" charset="0"/>
              </a:rPr>
              <a:t> plantes des sols argileux acides :</a:t>
            </a:r>
            <a:endParaRPr lang="fr-FR" dirty="0">
              <a:solidFill>
                <a:srgbClr val="A0214A"/>
              </a:solidFill>
              <a:latin typeface="Calibri" panose="020F0502020204030204" pitchFamily="34" charset="0"/>
            </a:endParaRPr>
          </a:p>
          <a:p>
            <a:r>
              <a:rPr lang="fr-FR" dirty="0">
                <a:solidFill>
                  <a:srgbClr val="A0214A"/>
                </a:solidFill>
                <a:latin typeface="Calibri" panose="020F0502020204030204" pitchFamily="34" charset="0"/>
              </a:rPr>
              <a:t>pH légèrement inférieur à 7- le sol est assez riche</a:t>
            </a:r>
            <a:endParaRPr lang="fr-FR" b="0" i="0" dirty="0">
              <a:solidFill>
                <a:srgbClr val="A0214A"/>
              </a:solidFill>
              <a:effectLst/>
              <a:latin typeface="Calibri" panose="020F0502020204030204"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543173765"/>
              </p:ext>
            </p:extLst>
          </p:nvPr>
        </p:nvGraphicFramePr>
        <p:xfrm>
          <a:off x="262387" y="1529460"/>
          <a:ext cx="4399151" cy="1770004"/>
        </p:xfrm>
        <a:graphic>
          <a:graphicData uri="http://schemas.openxmlformats.org/drawingml/2006/table">
            <a:tbl>
              <a:tblPr/>
              <a:tblGrid>
                <a:gridCol w="2195102">
                  <a:extLst>
                    <a:ext uri="{9D8B030D-6E8A-4147-A177-3AD203B41FA5}">
                      <a16:colId xmlns:a16="http://schemas.microsoft.com/office/drawing/2014/main" val="2803575955"/>
                    </a:ext>
                  </a:extLst>
                </a:gridCol>
                <a:gridCol w="2204049">
                  <a:extLst>
                    <a:ext uri="{9D8B030D-6E8A-4147-A177-3AD203B41FA5}">
                      <a16:colId xmlns:a16="http://schemas.microsoft.com/office/drawing/2014/main" val="4193335470"/>
                    </a:ext>
                  </a:extLst>
                </a:gridCol>
              </a:tblGrid>
              <a:tr h="442501">
                <a:tc>
                  <a:txBody>
                    <a:bodyPr/>
                    <a:lstStyle/>
                    <a:p>
                      <a:pPr algn="ctr" eaLnBrk="0" fontAlgn="base" hangingPunct="0">
                        <a:lnSpc>
                          <a:spcPct val="100000"/>
                        </a:lnSpc>
                        <a:spcBef>
                          <a:spcPts val="0"/>
                        </a:spcBef>
                        <a:spcAft>
                          <a:spcPts val="0"/>
                        </a:spcAft>
                      </a:pPr>
                      <a:r>
                        <a:rPr lang="fr-FR" sz="1400" dirty="0">
                          <a:solidFill>
                            <a:srgbClr val="3C214D"/>
                          </a:solidFill>
                          <a:effectLst/>
                          <a:latin typeface="+mn-lt"/>
                          <a:ea typeface="Times New Roman" panose="02020603050405020304" pitchFamily="18" charset="0"/>
                        </a:rPr>
                        <a:t>nom vernaculaire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15925" algn="r" eaLnBrk="0" fontAlgn="base" hangingPunct="0">
                        <a:lnSpc>
                          <a:spcPct val="100000"/>
                        </a:lnSpc>
                        <a:spcBef>
                          <a:spcPts val="0"/>
                        </a:spcBef>
                        <a:spcAft>
                          <a:spcPts val="0"/>
                        </a:spcAft>
                      </a:pPr>
                      <a:r>
                        <a:rPr lang="fr-FR" sz="1400">
                          <a:solidFill>
                            <a:srgbClr val="3C214D"/>
                          </a:solidFill>
                          <a:effectLst/>
                          <a:latin typeface="+mn-lt"/>
                          <a:ea typeface="Times New Roman" panose="02020603050405020304" pitchFamily="18" charset="0"/>
                        </a:rPr>
                        <a:t>nom binomial</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734692833"/>
                  </a:ext>
                </a:extLst>
              </a:tr>
              <a:tr h="442501">
                <a:tc>
                  <a:txBody>
                    <a:bodyPr/>
                    <a:lstStyle/>
                    <a:p>
                      <a:pPr algn="ctr" eaLnBrk="0" fontAlgn="base" hangingPunct="0">
                        <a:lnSpc>
                          <a:spcPct val="100000"/>
                        </a:lnSpc>
                        <a:spcBef>
                          <a:spcPts val="0"/>
                        </a:spcBef>
                        <a:spcAft>
                          <a:spcPts val="0"/>
                        </a:spcAft>
                      </a:pPr>
                      <a:r>
                        <a:rPr lang="fr-FR" sz="1400" spc="5" dirty="0">
                          <a:solidFill>
                            <a:srgbClr val="631B57"/>
                          </a:solidFill>
                          <a:effectLst/>
                          <a:latin typeface="+mn-lt"/>
                          <a:ea typeface="Times New Roman" panose="02020603050405020304" pitchFamily="18" charset="0"/>
                        </a:rPr>
                        <a:t>pâquerette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15925" algn="ctr" eaLnBrk="0" fontAlgn="base" hangingPunct="0">
                        <a:lnSpc>
                          <a:spcPct val="100000"/>
                        </a:lnSpc>
                        <a:spcBef>
                          <a:spcPts val="0"/>
                        </a:spcBef>
                        <a:spcAft>
                          <a:spcPts val="0"/>
                        </a:spcAft>
                      </a:pPr>
                      <a:r>
                        <a:rPr lang="fr-FR" sz="1400" i="1" spc="30" dirty="0">
                          <a:solidFill>
                            <a:srgbClr val="631B57"/>
                          </a:solidFill>
                          <a:effectLst/>
                          <a:latin typeface="+mn-lt"/>
                          <a:ea typeface="Times New Roman" panose="02020603050405020304" pitchFamily="18" charset="0"/>
                        </a:rPr>
                        <a:t>Bellis </a:t>
                      </a:r>
                      <a:r>
                        <a:rPr lang="fr-FR" sz="1400" i="1" spc="30" dirty="0" err="1">
                          <a:solidFill>
                            <a:srgbClr val="631B57"/>
                          </a:solidFill>
                          <a:effectLst/>
                          <a:latin typeface="+mn-lt"/>
                          <a:ea typeface="Times New Roman" panose="02020603050405020304" pitchFamily="18" charset="0"/>
                          <a:cs typeface="Verdana" panose="020B0604030504040204" pitchFamily="34" charset="0"/>
                        </a:rPr>
                        <a:t>perennis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784614616"/>
                  </a:ext>
                </a:extLst>
              </a:tr>
              <a:tr h="442501">
                <a:tc>
                  <a:txBody>
                    <a:bodyPr/>
                    <a:lstStyle/>
                    <a:p>
                      <a:pPr algn="ctr" eaLnBrk="0" fontAlgn="base" hangingPunct="0">
                        <a:lnSpc>
                          <a:spcPct val="100000"/>
                        </a:lnSpc>
                        <a:spcBef>
                          <a:spcPts val="0"/>
                        </a:spcBef>
                        <a:spcAft>
                          <a:spcPts val="0"/>
                        </a:spcAft>
                      </a:pPr>
                      <a:r>
                        <a:rPr lang="fr-FR" sz="1400" spc="5" dirty="0">
                          <a:solidFill>
                            <a:srgbClr val="631B57"/>
                          </a:solidFill>
                          <a:effectLst/>
                          <a:latin typeface="+mn-lt"/>
                          <a:ea typeface="Times New Roman" panose="02020603050405020304" pitchFamily="18" charset="0"/>
                        </a:rPr>
                        <a:t>renoncule rampante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L="316865" eaLnBrk="0" fontAlgn="base" hangingPunct="0">
                        <a:lnSpc>
                          <a:spcPct val="100000"/>
                        </a:lnSpc>
                        <a:spcBef>
                          <a:spcPts val="0"/>
                        </a:spcBef>
                        <a:spcAft>
                          <a:spcPts val="0"/>
                        </a:spcAft>
                      </a:pPr>
                      <a:r>
                        <a:rPr lang="fr-FR" sz="1400" i="1" spc="10" dirty="0" err="1">
                          <a:solidFill>
                            <a:srgbClr val="631B57"/>
                          </a:solidFill>
                          <a:effectLst/>
                          <a:latin typeface="+mn-lt"/>
                          <a:ea typeface="Times New Roman" panose="02020603050405020304" pitchFamily="18" charset="0"/>
                        </a:rPr>
                        <a:t>Ranunculus</a:t>
                      </a:r>
                      <a:r>
                        <a:rPr lang="fr-FR" sz="1400" i="1" spc="10" dirty="0">
                          <a:solidFill>
                            <a:srgbClr val="631B57"/>
                          </a:solidFill>
                          <a:effectLst/>
                          <a:latin typeface="+mn-lt"/>
                          <a:ea typeface="Times New Roman" panose="02020603050405020304" pitchFamily="18" charset="0"/>
                        </a:rPr>
                        <a:t> </a:t>
                      </a:r>
                      <a:r>
                        <a:rPr lang="fr-FR" sz="1400" i="1" spc="10" dirty="0">
                          <a:solidFill>
                            <a:srgbClr val="631B57"/>
                          </a:solidFill>
                          <a:effectLst/>
                          <a:latin typeface="+mn-lt"/>
                          <a:ea typeface="Times New Roman" panose="02020603050405020304" pitchFamily="18" charset="0"/>
                          <a:cs typeface="Verdana" panose="020B0604030504040204" pitchFamily="34" charset="0"/>
                        </a:rPr>
                        <a:t>repens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208280939"/>
                  </a:ext>
                </a:extLst>
              </a:tr>
              <a:tr h="442501">
                <a:tc>
                  <a:txBody>
                    <a:bodyPr/>
                    <a:lstStyle/>
                    <a:p>
                      <a:pPr algn="ctr" eaLnBrk="0" fontAlgn="base" hangingPunct="0">
                        <a:lnSpc>
                          <a:spcPct val="100000"/>
                        </a:lnSpc>
                        <a:spcBef>
                          <a:spcPts val="0"/>
                        </a:spcBef>
                        <a:spcAft>
                          <a:spcPts val="0"/>
                        </a:spcAft>
                      </a:pPr>
                      <a:r>
                        <a:rPr lang="fr-FR" sz="1400" spc="-20" dirty="0">
                          <a:solidFill>
                            <a:srgbClr val="631B57"/>
                          </a:solidFill>
                          <a:effectLst/>
                          <a:latin typeface="+mn-lt"/>
                          <a:ea typeface="Times New Roman" panose="02020603050405020304" pitchFamily="18" charset="0"/>
                        </a:rPr>
                        <a:t>oseille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L="316865" eaLnBrk="0" fontAlgn="base" hangingPunct="0">
                        <a:lnSpc>
                          <a:spcPct val="100000"/>
                        </a:lnSpc>
                        <a:spcBef>
                          <a:spcPts val="0"/>
                        </a:spcBef>
                        <a:spcAft>
                          <a:spcPts val="0"/>
                        </a:spcAft>
                      </a:pPr>
                      <a:r>
                        <a:rPr lang="fr-FR" sz="1400" i="1" spc="5" dirty="0">
                          <a:solidFill>
                            <a:srgbClr val="631B57"/>
                          </a:solidFill>
                          <a:effectLst/>
                          <a:latin typeface="+mn-lt"/>
                          <a:ea typeface="Times New Roman" panose="02020603050405020304" pitchFamily="18" charset="0"/>
                        </a:rPr>
                        <a:t>Rumex </a:t>
                      </a:r>
                      <a:r>
                        <a:rPr lang="fr-FR" sz="1400" i="1" spc="5" dirty="0" err="1">
                          <a:solidFill>
                            <a:srgbClr val="631B57"/>
                          </a:solidFill>
                          <a:effectLst/>
                          <a:latin typeface="+mn-lt"/>
                          <a:ea typeface="Times New Roman" panose="02020603050405020304" pitchFamily="18" charset="0"/>
                          <a:cs typeface="Verdana" panose="020B0604030504040204" pitchFamily="34" charset="0"/>
                        </a:rPr>
                        <a:t>acetosella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42330062"/>
                  </a:ext>
                </a:extLst>
              </a:tr>
            </a:tbl>
          </a:graphicData>
        </a:graphic>
      </p:graphicFrame>
      <p:sp>
        <p:nvSpPr>
          <p:cNvPr id="9" name="Rectangle 8"/>
          <p:cNvSpPr/>
          <p:nvPr/>
        </p:nvSpPr>
        <p:spPr>
          <a:xfrm>
            <a:off x="5683791" y="705591"/>
            <a:ext cx="5565038" cy="923330"/>
          </a:xfrm>
          <a:prstGeom prst="rect">
            <a:avLst/>
          </a:prstGeom>
        </p:spPr>
        <p:txBody>
          <a:bodyPr wrap="square">
            <a:spAutoFit/>
          </a:bodyPr>
          <a:lstStyle/>
          <a:p>
            <a:pPr>
              <a:buFont typeface="Arial" panose="020B0604020202020204" pitchFamily="34" charset="0"/>
              <a:buChar char="•"/>
            </a:pPr>
            <a:r>
              <a:rPr lang="fr-FR" b="1" dirty="0">
                <a:solidFill>
                  <a:srgbClr val="A0214A"/>
                </a:solidFill>
                <a:latin typeface="Calibri" panose="020F0502020204030204" pitchFamily="34" charset="0"/>
              </a:rPr>
              <a:t> sols acides (acidiphiles)</a:t>
            </a:r>
            <a:r>
              <a:rPr lang="fr-FR" dirty="0">
                <a:solidFill>
                  <a:srgbClr val="A0214A"/>
                </a:solidFill>
                <a:latin typeface="Calibri" panose="020F0502020204030204" pitchFamily="34" charset="0"/>
              </a:rPr>
              <a:t> :</a:t>
            </a:r>
          </a:p>
          <a:p>
            <a:r>
              <a:rPr lang="fr-FR" dirty="0">
                <a:solidFill>
                  <a:srgbClr val="A0214A"/>
                </a:solidFill>
                <a:latin typeface="Calibri" panose="020F0502020204030204" pitchFamily="34" charset="0"/>
              </a:rPr>
              <a:t>pH largement inférieur à 7- le sol peut être plus ou moins pauvre, c'est le cas des </a:t>
            </a:r>
            <a:r>
              <a:rPr lang="fr-FR" u="sng" dirty="0">
                <a:solidFill>
                  <a:srgbClr val="1F8A3D"/>
                </a:solidFill>
                <a:latin typeface="Calibri" panose="020F0502020204030204" pitchFamily="34" charset="0"/>
                <a:hlinkClick r:id="rId2"/>
              </a:rPr>
              <a:t>prairies sèches ou landes</a:t>
            </a:r>
            <a:endParaRPr lang="fr-FR" b="0" i="0" dirty="0">
              <a:solidFill>
                <a:srgbClr val="A0214A"/>
              </a:solidFill>
              <a:effectLst/>
              <a:latin typeface="Calibri" panose="020F0502020204030204" pitchFamily="34" charset="0"/>
            </a:endParaRPr>
          </a:p>
        </p:txBody>
      </p:sp>
      <p:graphicFrame>
        <p:nvGraphicFramePr>
          <p:cNvPr id="11" name="Tableau 10"/>
          <p:cNvGraphicFramePr>
            <a:graphicFrameLocks noGrp="1"/>
          </p:cNvGraphicFramePr>
          <p:nvPr>
            <p:extLst>
              <p:ext uri="{D42A27DB-BD31-4B8C-83A1-F6EECF244321}">
                <p14:modId xmlns:p14="http://schemas.microsoft.com/office/powerpoint/2010/main" val="179693843"/>
              </p:ext>
            </p:extLst>
          </p:nvPr>
        </p:nvGraphicFramePr>
        <p:xfrm>
          <a:off x="5748585" y="1661027"/>
          <a:ext cx="5178183" cy="2560320"/>
        </p:xfrm>
        <a:graphic>
          <a:graphicData uri="http://schemas.openxmlformats.org/drawingml/2006/table">
            <a:tbl>
              <a:tblPr/>
              <a:tblGrid>
                <a:gridCol w="2456540">
                  <a:extLst>
                    <a:ext uri="{9D8B030D-6E8A-4147-A177-3AD203B41FA5}">
                      <a16:colId xmlns:a16="http://schemas.microsoft.com/office/drawing/2014/main" val="4116231804"/>
                    </a:ext>
                  </a:extLst>
                </a:gridCol>
                <a:gridCol w="2721643">
                  <a:extLst>
                    <a:ext uri="{9D8B030D-6E8A-4147-A177-3AD203B41FA5}">
                      <a16:colId xmlns:a16="http://schemas.microsoft.com/office/drawing/2014/main" val="3643904017"/>
                    </a:ext>
                  </a:extLst>
                </a:gridCol>
              </a:tblGrid>
              <a:tr h="151952">
                <a:tc>
                  <a:txBody>
                    <a:bodyPr/>
                    <a:lstStyle/>
                    <a:p>
                      <a:pPr marL="340360" algn="ctr" eaLnBrk="0" fontAlgn="base" hangingPunct="0">
                        <a:lnSpc>
                          <a:spcPct val="100000"/>
                        </a:lnSpc>
                        <a:spcBef>
                          <a:spcPts val="0"/>
                        </a:spcBef>
                        <a:spcAft>
                          <a:spcPts val="0"/>
                        </a:spcAft>
                      </a:pPr>
                      <a:r>
                        <a:rPr lang="fr-FR" sz="1400" spc="15" dirty="0">
                          <a:solidFill>
                            <a:srgbClr val="3E214C"/>
                          </a:solidFill>
                          <a:effectLst/>
                          <a:latin typeface="+mn-lt"/>
                          <a:ea typeface="Times New Roman" panose="02020603050405020304" pitchFamily="18" charset="0"/>
                        </a:rPr>
                        <a:t>nom vernaculaire</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27355" algn="ctr" eaLnBrk="0" fontAlgn="base" hangingPunct="0">
                        <a:lnSpc>
                          <a:spcPct val="100000"/>
                        </a:lnSpc>
                        <a:spcBef>
                          <a:spcPts val="0"/>
                        </a:spcBef>
                        <a:spcAft>
                          <a:spcPts val="0"/>
                        </a:spcAft>
                      </a:pPr>
                      <a:r>
                        <a:rPr lang="fr-FR" sz="1400" spc="15">
                          <a:solidFill>
                            <a:srgbClr val="3E214C"/>
                          </a:solidFill>
                          <a:effectLst/>
                          <a:latin typeface="+mn-lt"/>
                          <a:ea typeface="Times New Roman" panose="02020603050405020304" pitchFamily="18" charset="0"/>
                        </a:rPr>
                        <a:t>nom binomial</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741417061"/>
                  </a:ext>
                </a:extLst>
              </a:tr>
              <a:tr h="133717">
                <a:tc>
                  <a:txBody>
                    <a:bodyPr/>
                    <a:lstStyle/>
                    <a:p>
                      <a:pPr marL="511810" algn="ctr" eaLnBrk="0" fontAlgn="base" hangingPunct="0">
                        <a:lnSpc>
                          <a:spcPct val="100000"/>
                        </a:lnSpc>
                        <a:spcBef>
                          <a:spcPts val="0"/>
                        </a:spcBef>
                        <a:spcAft>
                          <a:spcPts val="0"/>
                        </a:spcAft>
                      </a:pPr>
                      <a:r>
                        <a:rPr lang="fr-FR" sz="1400" spc="15" dirty="0">
                          <a:solidFill>
                            <a:srgbClr val="542558"/>
                          </a:solidFill>
                          <a:effectLst/>
                          <a:latin typeface="+mn-lt"/>
                          <a:ea typeface="Times New Roman" panose="02020603050405020304" pitchFamily="18" charset="0"/>
                        </a:rPr>
                        <a:t>callune</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370205" algn="ctr" eaLnBrk="0" fontAlgn="base" hangingPunct="0">
                        <a:lnSpc>
                          <a:spcPct val="100000"/>
                        </a:lnSpc>
                        <a:spcBef>
                          <a:spcPts val="0"/>
                        </a:spcBef>
                        <a:spcAft>
                          <a:spcPts val="0"/>
                        </a:spcAft>
                      </a:pPr>
                      <a:r>
                        <a:rPr lang="fr-FR" sz="1400" i="1" spc="20" dirty="0">
                          <a:solidFill>
                            <a:srgbClr val="542558"/>
                          </a:solidFill>
                          <a:effectLst/>
                          <a:latin typeface="+mn-lt"/>
                          <a:ea typeface="Times New Roman" panose="02020603050405020304" pitchFamily="18" charset="0"/>
                        </a:rPr>
                        <a:t>Calluna </a:t>
                      </a:r>
                      <a:r>
                        <a:rPr lang="fr-FR" sz="1400" i="1" spc="20" dirty="0" err="1">
                          <a:solidFill>
                            <a:srgbClr val="542558"/>
                          </a:solidFill>
                          <a:effectLst/>
                          <a:latin typeface="+mn-lt"/>
                          <a:ea typeface="Times New Roman" panose="02020603050405020304" pitchFamily="18" charset="0"/>
                        </a:rPr>
                        <a:t>vulgaris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266193010"/>
                  </a:ext>
                </a:extLst>
              </a:tr>
              <a:tr h="134325">
                <a:tc>
                  <a:txBody>
                    <a:bodyPr/>
                    <a:lstStyle/>
                    <a:p>
                      <a:pPr marL="340360" algn="ctr" eaLnBrk="0" fontAlgn="base" hangingPunct="0">
                        <a:lnSpc>
                          <a:spcPct val="100000"/>
                        </a:lnSpc>
                        <a:spcBef>
                          <a:spcPts val="0"/>
                        </a:spcBef>
                        <a:spcAft>
                          <a:spcPts val="0"/>
                        </a:spcAft>
                      </a:pPr>
                      <a:r>
                        <a:rPr lang="fr-FR" sz="1400" spc="15" dirty="0">
                          <a:solidFill>
                            <a:srgbClr val="542558"/>
                          </a:solidFill>
                          <a:effectLst/>
                          <a:latin typeface="+mn-lt"/>
                          <a:ea typeface="Times New Roman" panose="02020603050405020304" pitchFamily="18" charset="0"/>
                        </a:rPr>
                        <a:t>laîche à pilules</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27355" algn="ctr" eaLnBrk="0" fontAlgn="base" hangingPunct="0">
                        <a:lnSpc>
                          <a:spcPct val="100000"/>
                        </a:lnSpc>
                        <a:spcBef>
                          <a:spcPts val="0"/>
                        </a:spcBef>
                        <a:spcAft>
                          <a:spcPts val="0"/>
                        </a:spcAft>
                      </a:pPr>
                      <a:r>
                        <a:rPr lang="fr-FR" sz="1400" i="1" spc="10" dirty="0">
                          <a:solidFill>
                            <a:srgbClr val="542558"/>
                          </a:solidFill>
                          <a:effectLst/>
                          <a:latin typeface="+mn-lt"/>
                          <a:ea typeface="Times New Roman" panose="02020603050405020304" pitchFamily="18" charset="0"/>
                        </a:rPr>
                        <a:t>Carex </a:t>
                      </a:r>
                      <a:r>
                        <a:rPr lang="fr-FR" sz="1400" i="1" spc="10" dirty="0" err="1">
                          <a:solidFill>
                            <a:srgbClr val="542558"/>
                          </a:solidFill>
                          <a:effectLst/>
                          <a:latin typeface="+mn-lt"/>
                          <a:ea typeface="Times New Roman" panose="02020603050405020304" pitchFamily="18" charset="0"/>
                        </a:rPr>
                        <a:t>pilulifera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858589362"/>
                  </a:ext>
                </a:extLst>
              </a:tr>
              <a:tr h="134325">
                <a:tc>
                  <a:txBody>
                    <a:bodyPr/>
                    <a:lstStyle/>
                    <a:p>
                      <a:pPr marR="409575" algn="ctr" eaLnBrk="0" fontAlgn="base" hangingPunct="0">
                        <a:lnSpc>
                          <a:spcPct val="100000"/>
                        </a:lnSpc>
                        <a:spcBef>
                          <a:spcPts val="0"/>
                        </a:spcBef>
                        <a:spcAft>
                          <a:spcPts val="0"/>
                        </a:spcAft>
                      </a:pPr>
                      <a:r>
                        <a:rPr lang="fr-FR" sz="1400" spc="20" dirty="0" err="1">
                          <a:solidFill>
                            <a:srgbClr val="542558"/>
                          </a:solidFill>
                          <a:effectLst/>
                          <a:latin typeface="+mn-lt"/>
                          <a:ea typeface="Times New Roman" panose="02020603050405020304" pitchFamily="18" charset="0"/>
                        </a:rPr>
                        <a:t>chataîgnier</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27355" algn="ctr" eaLnBrk="0" fontAlgn="base" hangingPunct="0">
                        <a:lnSpc>
                          <a:spcPct val="100000"/>
                        </a:lnSpc>
                        <a:spcBef>
                          <a:spcPts val="0"/>
                        </a:spcBef>
                        <a:spcAft>
                          <a:spcPts val="0"/>
                        </a:spcAft>
                      </a:pPr>
                      <a:r>
                        <a:rPr lang="fr-FR" sz="1400" i="1" spc="20" dirty="0" err="1">
                          <a:solidFill>
                            <a:srgbClr val="542558"/>
                          </a:solidFill>
                          <a:effectLst/>
                          <a:latin typeface="+mn-lt"/>
                          <a:ea typeface="Times New Roman" panose="02020603050405020304" pitchFamily="18" charset="0"/>
                        </a:rPr>
                        <a:t>Castanea</a:t>
                      </a:r>
                      <a:r>
                        <a:rPr lang="fr-FR" sz="1400" i="1" spc="20" dirty="0">
                          <a:solidFill>
                            <a:srgbClr val="542558"/>
                          </a:solidFill>
                          <a:effectLst/>
                          <a:latin typeface="+mn-lt"/>
                          <a:ea typeface="Times New Roman" panose="02020603050405020304" pitchFamily="18" charset="0"/>
                        </a:rPr>
                        <a:t> satina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587750955"/>
                  </a:ext>
                </a:extLst>
              </a:tr>
              <a:tr h="134325">
                <a:tc>
                  <a:txBody>
                    <a:bodyPr/>
                    <a:lstStyle/>
                    <a:p>
                      <a:pPr marR="409575" algn="ctr" eaLnBrk="0" fontAlgn="base" hangingPunct="0">
                        <a:lnSpc>
                          <a:spcPct val="100000"/>
                        </a:lnSpc>
                        <a:spcBef>
                          <a:spcPts val="0"/>
                        </a:spcBef>
                        <a:spcAft>
                          <a:spcPts val="0"/>
                        </a:spcAft>
                      </a:pPr>
                      <a:r>
                        <a:rPr lang="fr-FR" sz="1400" spc="15" dirty="0">
                          <a:solidFill>
                            <a:srgbClr val="542558"/>
                          </a:solidFill>
                          <a:effectLst/>
                          <a:latin typeface="+mn-lt"/>
                          <a:ea typeface="Times New Roman" panose="02020603050405020304" pitchFamily="18" charset="0"/>
                        </a:rPr>
                        <a:t>genêt à balai</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27355" algn="ctr" eaLnBrk="0" fontAlgn="base" hangingPunct="0">
                        <a:lnSpc>
                          <a:spcPct val="100000"/>
                        </a:lnSpc>
                        <a:spcBef>
                          <a:spcPts val="0"/>
                        </a:spcBef>
                        <a:spcAft>
                          <a:spcPts val="0"/>
                        </a:spcAft>
                      </a:pPr>
                      <a:r>
                        <a:rPr lang="fr-FR" sz="1400" i="1" spc="5" dirty="0" err="1">
                          <a:solidFill>
                            <a:srgbClr val="542558"/>
                          </a:solidFill>
                          <a:effectLst/>
                          <a:latin typeface="+mn-lt"/>
                          <a:ea typeface="Times New Roman" panose="02020603050405020304" pitchFamily="18" charset="0"/>
                        </a:rPr>
                        <a:t>Cytisus</a:t>
                      </a:r>
                      <a:r>
                        <a:rPr lang="fr-FR" sz="1400" i="1" spc="5" dirty="0">
                          <a:solidFill>
                            <a:srgbClr val="542558"/>
                          </a:solidFill>
                          <a:effectLst/>
                          <a:latin typeface="+mn-lt"/>
                          <a:ea typeface="Times New Roman" panose="02020603050405020304" pitchFamily="18" charset="0"/>
                        </a:rPr>
                        <a:t> </a:t>
                      </a:r>
                      <a:r>
                        <a:rPr lang="fr-FR" sz="1400" i="1" spc="5" dirty="0" err="1">
                          <a:solidFill>
                            <a:srgbClr val="542558"/>
                          </a:solidFill>
                          <a:effectLst/>
                          <a:latin typeface="+mn-lt"/>
                          <a:ea typeface="Times New Roman" panose="02020603050405020304" pitchFamily="18" charset="0"/>
                        </a:rPr>
                        <a:t>scoparia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3751555"/>
                  </a:ext>
                </a:extLst>
              </a:tr>
              <a:tr h="134325">
                <a:tc>
                  <a:txBody>
                    <a:bodyPr/>
                    <a:lstStyle/>
                    <a:p>
                      <a:pPr marL="511810" algn="ctr" eaLnBrk="0" fontAlgn="base" hangingPunct="0">
                        <a:lnSpc>
                          <a:spcPct val="100000"/>
                        </a:lnSpc>
                        <a:spcBef>
                          <a:spcPts val="0"/>
                        </a:spcBef>
                        <a:spcAft>
                          <a:spcPts val="0"/>
                        </a:spcAft>
                      </a:pPr>
                      <a:r>
                        <a:rPr lang="fr-FR" sz="1400" spc="15" dirty="0">
                          <a:solidFill>
                            <a:srgbClr val="542558"/>
                          </a:solidFill>
                          <a:effectLst/>
                          <a:latin typeface="+mn-lt"/>
                          <a:ea typeface="Times New Roman" panose="02020603050405020304" pitchFamily="18" charset="0"/>
                        </a:rPr>
                        <a:t>bruyère</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598805" algn="ctr" eaLnBrk="0" fontAlgn="base" hangingPunct="0">
                        <a:lnSpc>
                          <a:spcPct val="100000"/>
                        </a:lnSpc>
                        <a:spcBef>
                          <a:spcPts val="0"/>
                        </a:spcBef>
                        <a:spcAft>
                          <a:spcPts val="0"/>
                        </a:spcAft>
                      </a:pPr>
                      <a:r>
                        <a:rPr lang="fr-FR" sz="1400" i="1" spc="5" dirty="0">
                          <a:solidFill>
                            <a:srgbClr val="542558"/>
                          </a:solidFill>
                          <a:effectLst/>
                          <a:latin typeface="+mn-lt"/>
                          <a:ea typeface="Times New Roman" panose="02020603050405020304" pitchFamily="18" charset="0"/>
                        </a:rPr>
                        <a:t>Erica </a:t>
                      </a:r>
                      <a:r>
                        <a:rPr lang="fr-FR" sz="1400" i="1" spc="5" dirty="0" err="1">
                          <a:solidFill>
                            <a:srgbClr val="542558"/>
                          </a:solidFill>
                          <a:effectLst/>
                          <a:latin typeface="+mn-lt"/>
                          <a:ea typeface="Times New Roman" panose="02020603050405020304" pitchFamily="18" charset="0"/>
                        </a:rPr>
                        <a:t>sp</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39305946"/>
                  </a:ext>
                </a:extLst>
              </a:tr>
              <a:tr h="133717">
                <a:tc>
                  <a:txBody>
                    <a:bodyPr/>
                    <a:lstStyle/>
                    <a:p>
                      <a:pPr marR="238125" algn="ctr" eaLnBrk="0" fontAlgn="base" hangingPunct="0">
                        <a:lnSpc>
                          <a:spcPct val="100000"/>
                        </a:lnSpc>
                        <a:spcBef>
                          <a:spcPts val="0"/>
                        </a:spcBef>
                        <a:spcAft>
                          <a:spcPts val="0"/>
                        </a:spcAft>
                      </a:pPr>
                      <a:r>
                        <a:rPr lang="fr-FR" sz="1400" spc="20" dirty="0">
                          <a:solidFill>
                            <a:srgbClr val="542558"/>
                          </a:solidFill>
                          <a:effectLst/>
                          <a:latin typeface="+mn-lt"/>
                          <a:ea typeface="Times New Roman" panose="02020603050405020304" pitchFamily="18" charset="0"/>
                        </a:rPr>
                        <a:t>mélampyre des prés</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L="295275" algn="ctr" eaLnBrk="0" fontAlgn="base" hangingPunct="0">
                        <a:lnSpc>
                          <a:spcPct val="100000"/>
                        </a:lnSpc>
                        <a:spcBef>
                          <a:spcPts val="0"/>
                        </a:spcBef>
                        <a:spcAft>
                          <a:spcPts val="0"/>
                        </a:spcAft>
                      </a:pPr>
                      <a:r>
                        <a:rPr lang="fr-FR" sz="1400" i="1" spc="25" dirty="0" err="1">
                          <a:solidFill>
                            <a:srgbClr val="542558"/>
                          </a:solidFill>
                          <a:effectLst/>
                          <a:latin typeface="+mn-lt"/>
                          <a:ea typeface="Times New Roman" panose="02020603050405020304" pitchFamily="18" charset="0"/>
                        </a:rPr>
                        <a:t>Melampyrum</a:t>
                      </a:r>
                      <a:r>
                        <a:rPr lang="fr-FR" sz="1400" i="1" spc="25" dirty="0">
                          <a:solidFill>
                            <a:srgbClr val="542558"/>
                          </a:solidFill>
                          <a:effectLst/>
                          <a:latin typeface="+mn-lt"/>
                          <a:ea typeface="Times New Roman" panose="02020603050405020304" pitchFamily="18" charset="0"/>
                        </a:rPr>
                        <a:t> </a:t>
                      </a:r>
                      <a:r>
                        <a:rPr lang="fr-FR" sz="1400" i="1" spc="25" dirty="0" err="1">
                          <a:solidFill>
                            <a:srgbClr val="542558"/>
                          </a:solidFill>
                          <a:effectLst/>
                          <a:latin typeface="+mn-lt"/>
                          <a:ea typeface="Times New Roman" panose="02020603050405020304" pitchFamily="18" charset="0"/>
                        </a:rPr>
                        <a:t>pratens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804904953"/>
                  </a:ext>
                </a:extLst>
              </a:tr>
              <a:tr h="134325">
                <a:tc>
                  <a:txBody>
                    <a:bodyPr/>
                    <a:lstStyle/>
                    <a:p>
                      <a:pPr marL="511810" algn="ctr" eaLnBrk="0" fontAlgn="base" hangingPunct="0">
                        <a:lnSpc>
                          <a:spcPct val="100000"/>
                        </a:lnSpc>
                        <a:spcBef>
                          <a:spcPts val="0"/>
                        </a:spcBef>
                        <a:spcAft>
                          <a:spcPts val="0"/>
                        </a:spcAft>
                      </a:pPr>
                      <a:r>
                        <a:rPr lang="fr-FR" sz="1400" spc="30" dirty="0">
                          <a:solidFill>
                            <a:srgbClr val="542558"/>
                          </a:solidFill>
                          <a:effectLst/>
                          <a:latin typeface="+mn-lt"/>
                          <a:ea typeface="Times New Roman" panose="02020603050405020304" pitchFamily="18" charset="0"/>
                        </a:rPr>
                        <a:t>pâturin</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598805" algn="ctr" eaLnBrk="0" fontAlgn="base" hangingPunct="0">
                        <a:lnSpc>
                          <a:spcPct val="100000"/>
                        </a:lnSpc>
                        <a:spcBef>
                          <a:spcPts val="0"/>
                        </a:spcBef>
                        <a:spcAft>
                          <a:spcPts val="0"/>
                        </a:spcAft>
                      </a:pPr>
                      <a:r>
                        <a:rPr lang="fr-FR" sz="1400" i="1" spc="10" dirty="0" err="1">
                          <a:solidFill>
                            <a:srgbClr val="542558"/>
                          </a:solidFill>
                          <a:effectLst/>
                          <a:latin typeface="+mn-lt"/>
                          <a:ea typeface="Times New Roman" panose="02020603050405020304" pitchFamily="18" charset="0"/>
                        </a:rPr>
                        <a:t>Poa</a:t>
                      </a:r>
                      <a:r>
                        <a:rPr lang="fr-FR" sz="1400" i="1" spc="10" dirty="0">
                          <a:solidFill>
                            <a:srgbClr val="542558"/>
                          </a:solidFill>
                          <a:effectLst/>
                          <a:latin typeface="+mn-lt"/>
                          <a:ea typeface="Times New Roman" panose="02020603050405020304" pitchFamily="18" charset="0"/>
                        </a:rPr>
                        <a:t> </a:t>
                      </a:r>
                      <a:r>
                        <a:rPr lang="fr-FR" sz="1400" i="1" spc="10" dirty="0" err="1">
                          <a:solidFill>
                            <a:srgbClr val="542558"/>
                          </a:solidFill>
                          <a:effectLst/>
                          <a:latin typeface="+mn-lt"/>
                          <a:ea typeface="Times New Roman" panose="02020603050405020304" pitchFamily="18" charset="0"/>
                        </a:rPr>
                        <a:t>sp</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218250288"/>
                  </a:ext>
                </a:extLst>
              </a:tr>
              <a:tr h="134325">
                <a:tc>
                  <a:txBody>
                    <a:bodyPr/>
                    <a:lstStyle/>
                    <a:p>
                      <a:pPr marR="409575" algn="ctr" eaLnBrk="0" fontAlgn="base" hangingPunct="0">
                        <a:lnSpc>
                          <a:spcPct val="100000"/>
                        </a:lnSpc>
                        <a:spcBef>
                          <a:spcPts val="0"/>
                        </a:spcBef>
                        <a:spcAft>
                          <a:spcPts val="0"/>
                        </a:spcAft>
                      </a:pPr>
                      <a:r>
                        <a:rPr lang="fr-FR" sz="1400" spc="10" dirty="0">
                          <a:solidFill>
                            <a:srgbClr val="542558"/>
                          </a:solidFill>
                          <a:effectLst/>
                          <a:latin typeface="+mn-lt"/>
                          <a:ea typeface="Times New Roman" panose="02020603050405020304" pitchFamily="18" charset="0"/>
                        </a:rPr>
                        <a:t>fougère aigle</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L="295275" algn="ctr" eaLnBrk="0" fontAlgn="base" hangingPunct="0">
                        <a:lnSpc>
                          <a:spcPct val="100000"/>
                        </a:lnSpc>
                        <a:spcBef>
                          <a:spcPts val="0"/>
                        </a:spcBef>
                        <a:spcAft>
                          <a:spcPts val="0"/>
                        </a:spcAft>
                      </a:pPr>
                      <a:r>
                        <a:rPr lang="fr-FR" sz="1400" i="1" spc="20" dirty="0" err="1">
                          <a:solidFill>
                            <a:srgbClr val="542558"/>
                          </a:solidFill>
                          <a:effectLst/>
                          <a:latin typeface="+mn-lt"/>
                          <a:ea typeface="Times New Roman" panose="02020603050405020304" pitchFamily="18" charset="0"/>
                        </a:rPr>
                        <a:t>Pteridium</a:t>
                      </a:r>
                      <a:r>
                        <a:rPr lang="fr-FR" sz="1400" i="1" spc="20" dirty="0">
                          <a:solidFill>
                            <a:srgbClr val="542558"/>
                          </a:solidFill>
                          <a:effectLst/>
                          <a:latin typeface="+mn-lt"/>
                          <a:ea typeface="Times New Roman" panose="02020603050405020304" pitchFamily="18" charset="0"/>
                        </a:rPr>
                        <a:t> </a:t>
                      </a:r>
                      <a:r>
                        <a:rPr lang="fr-FR" sz="1400" i="1" spc="20" dirty="0" err="1">
                          <a:solidFill>
                            <a:srgbClr val="542558"/>
                          </a:solidFill>
                          <a:effectLst/>
                          <a:latin typeface="+mn-lt"/>
                          <a:ea typeface="Times New Roman" panose="02020603050405020304" pitchFamily="18" charset="0"/>
                        </a:rPr>
                        <a:t>aquilinum</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878465537"/>
                  </a:ext>
                </a:extLst>
              </a:tr>
              <a:tr h="134325">
                <a:tc>
                  <a:txBody>
                    <a:bodyPr/>
                    <a:lstStyle/>
                    <a:p>
                      <a:pPr marL="340360" algn="ctr" eaLnBrk="0" fontAlgn="base" hangingPunct="0">
                        <a:lnSpc>
                          <a:spcPct val="100000"/>
                        </a:lnSpc>
                        <a:spcBef>
                          <a:spcPts val="0"/>
                        </a:spcBef>
                        <a:spcAft>
                          <a:spcPts val="0"/>
                        </a:spcAft>
                      </a:pPr>
                      <a:r>
                        <a:rPr lang="fr-FR" sz="1400" spc="10" dirty="0">
                          <a:solidFill>
                            <a:srgbClr val="542558"/>
                          </a:solidFill>
                          <a:effectLst/>
                          <a:latin typeface="+mn-lt"/>
                          <a:ea typeface="Times New Roman" panose="02020603050405020304" pitchFamily="18" charset="0"/>
                        </a:rPr>
                        <a:t>oseille des prés</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27355" algn="ctr" eaLnBrk="0" fontAlgn="base" hangingPunct="0">
                        <a:lnSpc>
                          <a:spcPct val="100000"/>
                        </a:lnSpc>
                        <a:spcBef>
                          <a:spcPts val="0"/>
                        </a:spcBef>
                        <a:spcAft>
                          <a:spcPts val="0"/>
                        </a:spcAft>
                      </a:pPr>
                      <a:r>
                        <a:rPr lang="fr-FR" sz="1400" i="1" spc="15" dirty="0">
                          <a:solidFill>
                            <a:srgbClr val="542558"/>
                          </a:solidFill>
                          <a:effectLst/>
                          <a:latin typeface="+mn-lt"/>
                          <a:ea typeface="Times New Roman" panose="02020603050405020304" pitchFamily="18" charset="0"/>
                        </a:rPr>
                        <a:t>Rumex </a:t>
                      </a:r>
                      <a:r>
                        <a:rPr lang="fr-FR" sz="1400" i="1" spc="15" dirty="0" err="1">
                          <a:solidFill>
                            <a:srgbClr val="542558"/>
                          </a:solidFill>
                          <a:effectLst/>
                          <a:latin typeface="+mn-lt"/>
                          <a:ea typeface="Times New Roman" panose="02020603050405020304" pitchFamily="18" charset="0"/>
                        </a:rPr>
                        <a:t>acetosa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817406090"/>
                  </a:ext>
                </a:extLst>
              </a:tr>
              <a:tr h="134325">
                <a:tc>
                  <a:txBody>
                    <a:bodyPr/>
                    <a:lstStyle/>
                    <a:p>
                      <a:pPr marR="523875" algn="ctr" eaLnBrk="0" fontAlgn="base" hangingPunct="0">
                        <a:lnSpc>
                          <a:spcPct val="100000"/>
                        </a:lnSpc>
                        <a:spcBef>
                          <a:spcPts val="0"/>
                        </a:spcBef>
                        <a:spcAft>
                          <a:spcPts val="0"/>
                        </a:spcAft>
                      </a:pPr>
                      <a:r>
                        <a:rPr lang="fr-FR" sz="1400" spc="15" dirty="0">
                          <a:solidFill>
                            <a:srgbClr val="542558"/>
                          </a:solidFill>
                          <a:effectLst/>
                          <a:latin typeface="+mn-lt"/>
                          <a:ea typeface="Times New Roman" panose="02020603050405020304" pitchFamily="18" charset="0"/>
                        </a:rPr>
                        <a:t>ajonc</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R="427355" algn="ctr" eaLnBrk="0" fontAlgn="base" hangingPunct="0">
                        <a:lnSpc>
                          <a:spcPct val="100000"/>
                        </a:lnSpc>
                        <a:spcBef>
                          <a:spcPts val="0"/>
                        </a:spcBef>
                        <a:spcAft>
                          <a:spcPts val="0"/>
                        </a:spcAft>
                      </a:pPr>
                      <a:r>
                        <a:rPr lang="fr-FR" sz="1400" i="1" spc="15" dirty="0" err="1">
                          <a:solidFill>
                            <a:srgbClr val="542558"/>
                          </a:solidFill>
                          <a:effectLst/>
                          <a:latin typeface="+mn-lt"/>
                          <a:ea typeface="Times New Roman" panose="02020603050405020304" pitchFamily="18" charset="0"/>
                        </a:rPr>
                        <a:t>Ulex</a:t>
                      </a:r>
                      <a:r>
                        <a:rPr lang="fr-FR" sz="1400" i="1" spc="15" dirty="0">
                          <a:solidFill>
                            <a:srgbClr val="542558"/>
                          </a:solidFill>
                          <a:effectLst/>
                          <a:latin typeface="+mn-lt"/>
                          <a:ea typeface="Times New Roman" panose="02020603050405020304" pitchFamily="18" charset="0"/>
                        </a:rPr>
                        <a:t> </a:t>
                      </a:r>
                      <a:r>
                        <a:rPr lang="fr-FR" sz="1400" i="1" spc="15" dirty="0" err="1">
                          <a:solidFill>
                            <a:srgbClr val="542558"/>
                          </a:solidFill>
                          <a:effectLst/>
                          <a:latin typeface="+mn-lt"/>
                          <a:ea typeface="Times New Roman" panose="02020603050405020304" pitchFamily="18" charset="0"/>
                        </a:rPr>
                        <a:t>europaeus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071586731"/>
                  </a:ext>
                </a:extLst>
              </a:tr>
              <a:tr h="151344">
                <a:tc>
                  <a:txBody>
                    <a:bodyPr/>
                    <a:lstStyle/>
                    <a:p>
                      <a:pPr marL="511810" algn="ctr" eaLnBrk="0" fontAlgn="base" hangingPunct="0">
                        <a:lnSpc>
                          <a:spcPct val="100000"/>
                        </a:lnSpc>
                        <a:spcBef>
                          <a:spcPts val="0"/>
                        </a:spcBef>
                        <a:spcAft>
                          <a:spcPts val="0"/>
                        </a:spcAft>
                      </a:pPr>
                      <a:r>
                        <a:rPr lang="fr-FR" sz="1400" u="none" spc="365" dirty="0">
                          <a:solidFill>
                            <a:srgbClr val="542558"/>
                          </a:solidFill>
                          <a:effectLst/>
                          <a:latin typeface="+mn-lt"/>
                          <a:ea typeface="Times New Roman" panose="02020603050405020304" pitchFamily="18" charset="0"/>
                        </a:rPr>
                        <a:t>myrtille </a:t>
                      </a:r>
                      <a:endParaRPr lang="fr-FR" sz="1400" u="none"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marL="295275" algn="ctr" eaLnBrk="0" fontAlgn="base" hangingPunct="0">
                        <a:lnSpc>
                          <a:spcPct val="100000"/>
                        </a:lnSpc>
                        <a:spcBef>
                          <a:spcPts val="0"/>
                        </a:spcBef>
                        <a:spcAft>
                          <a:spcPts val="0"/>
                        </a:spcAft>
                      </a:pPr>
                      <a:r>
                        <a:rPr lang="fr-FR" sz="1400" i="1" u="none" spc="130" dirty="0">
                          <a:solidFill>
                            <a:srgbClr val="542558"/>
                          </a:solidFill>
                          <a:effectLst/>
                          <a:latin typeface="+mn-lt"/>
                          <a:ea typeface="Times New Roman" panose="02020603050405020304" pitchFamily="18" charset="0"/>
                        </a:rPr>
                        <a:t>Vaccinium </a:t>
                      </a:r>
                      <a:r>
                        <a:rPr lang="fr-FR" sz="1400" i="1" u="none" spc="130" dirty="0" err="1">
                          <a:solidFill>
                            <a:srgbClr val="542558"/>
                          </a:solidFill>
                          <a:effectLst/>
                          <a:latin typeface="+mn-lt"/>
                          <a:ea typeface="Times New Roman" panose="02020603050405020304" pitchFamily="18" charset="0"/>
                        </a:rPr>
                        <a:t>myrtillus</a:t>
                      </a:r>
                      <a:r>
                        <a:rPr lang="fr-FR" sz="1400" i="1" u="none" spc="130" dirty="0">
                          <a:solidFill>
                            <a:srgbClr val="542558"/>
                          </a:solidFill>
                          <a:effectLst/>
                          <a:latin typeface="+mn-lt"/>
                          <a:ea typeface="Times New Roman" panose="02020603050405020304" pitchFamily="18" charset="0"/>
                        </a:rPr>
                        <a:t> </a:t>
                      </a:r>
                      <a:endParaRPr lang="fr-FR" sz="1400" i="1" u="none"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89745239"/>
                  </a:ext>
                </a:extLst>
              </a:tr>
            </a:tbl>
          </a:graphicData>
        </a:graphic>
      </p:graphicFrame>
      <p:sp>
        <p:nvSpPr>
          <p:cNvPr id="13" name="Rectangle 12"/>
          <p:cNvSpPr/>
          <p:nvPr/>
        </p:nvSpPr>
        <p:spPr>
          <a:xfrm>
            <a:off x="187362" y="3474060"/>
            <a:ext cx="3381320" cy="646331"/>
          </a:xfrm>
          <a:prstGeom prst="rect">
            <a:avLst/>
          </a:prstGeom>
        </p:spPr>
        <p:txBody>
          <a:bodyPr wrap="square">
            <a:spAutoFit/>
          </a:bodyPr>
          <a:lstStyle/>
          <a:p>
            <a:pPr>
              <a:buFont typeface="Arial" panose="020B0604020202020204" pitchFamily="34" charset="0"/>
              <a:buChar char="•"/>
            </a:pPr>
            <a:r>
              <a:rPr lang="fr-FR" b="1" dirty="0">
                <a:solidFill>
                  <a:srgbClr val="A0214A"/>
                </a:solidFill>
                <a:latin typeface="Calibri" panose="020F0502020204030204" pitchFamily="34" charset="0"/>
              </a:rPr>
              <a:t> sols riches en azote (</a:t>
            </a:r>
            <a:r>
              <a:rPr lang="fr-FR" b="1" dirty="0" err="1">
                <a:solidFill>
                  <a:srgbClr val="A0214A"/>
                </a:solidFill>
                <a:latin typeface="Calibri" panose="020F0502020204030204" pitchFamily="34" charset="0"/>
              </a:rPr>
              <a:t>nitrocline</a:t>
            </a:r>
            <a:r>
              <a:rPr lang="fr-FR" b="1" dirty="0">
                <a:solidFill>
                  <a:srgbClr val="A0214A"/>
                </a:solidFill>
                <a:latin typeface="Calibri" panose="020F0502020204030204" pitchFamily="34" charset="0"/>
              </a:rPr>
              <a:t>)</a:t>
            </a:r>
            <a:r>
              <a:rPr lang="fr-FR" dirty="0">
                <a:solidFill>
                  <a:srgbClr val="A0214A"/>
                </a:solidFill>
                <a:latin typeface="Calibri" panose="020F0502020204030204" pitchFamily="34" charset="0"/>
              </a:rPr>
              <a:t> :</a:t>
            </a:r>
          </a:p>
          <a:p>
            <a:r>
              <a:rPr lang="fr-FR" dirty="0">
                <a:solidFill>
                  <a:srgbClr val="A0214A"/>
                </a:solidFill>
                <a:latin typeface="Calibri" panose="020F0502020204030204" pitchFamily="34" charset="0"/>
              </a:rPr>
              <a:t>riche en azote</a:t>
            </a:r>
            <a:endParaRPr lang="fr-FR" b="0" i="0" dirty="0">
              <a:solidFill>
                <a:srgbClr val="A0214A"/>
              </a:solidFill>
              <a:effectLst/>
              <a:latin typeface="Calibri" panose="020F0502020204030204" pitchFamily="34" charset="0"/>
            </a:endParaRPr>
          </a:p>
        </p:txBody>
      </p:sp>
      <p:graphicFrame>
        <p:nvGraphicFramePr>
          <p:cNvPr id="14" name="Tableau 13"/>
          <p:cNvGraphicFramePr>
            <a:graphicFrameLocks noGrp="1"/>
          </p:cNvGraphicFramePr>
          <p:nvPr>
            <p:extLst>
              <p:ext uri="{D42A27DB-BD31-4B8C-83A1-F6EECF244321}">
                <p14:modId xmlns:p14="http://schemas.microsoft.com/office/powerpoint/2010/main" val="357782643"/>
              </p:ext>
            </p:extLst>
          </p:nvPr>
        </p:nvGraphicFramePr>
        <p:xfrm>
          <a:off x="262387" y="4120603"/>
          <a:ext cx="4150347" cy="2133600"/>
        </p:xfrm>
        <a:graphic>
          <a:graphicData uri="http://schemas.openxmlformats.org/drawingml/2006/table">
            <a:tbl>
              <a:tblPr/>
              <a:tblGrid>
                <a:gridCol w="1737594">
                  <a:extLst>
                    <a:ext uri="{9D8B030D-6E8A-4147-A177-3AD203B41FA5}">
                      <a16:colId xmlns:a16="http://schemas.microsoft.com/office/drawing/2014/main" val="2719670041"/>
                    </a:ext>
                  </a:extLst>
                </a:gridCol>
                <a:gridCol w="2412753">
                  <a:extLst>
                    <a:ext uri="{9D8B030D-6E8A-4147-A177-3AD203B41FA5}">
                      <a16:colId xmlns:a16="http://schemas.microsoft.com/office/drawing/2014/main" val="1616986935"/>
                    </a:ext>
                  </a:extLst>
                </a:gridCol>
              </a:tblGrid>
              <a:tr h="145995">
                <a:tc>
                  <a:txBody>
                    <a:bodyPr/>
                    <a:lstStyle/>
                    <a:p>
                      <a:pPr algn="ctr" eaLnBrk="0" fontAlgn="base" hangingPunct="0">
                        <a:lnSpc>
                          <a:spcPct val="100000"/>
                        </a:lnSpc>
                        <a:spcBef>
                          <a:spcPts val="0"/>
                        </a:spcBef>
                        <a:spcAft>
                          <a:spcPts val="0"/>
                        </a:spcAft>
                      </a:pPr>
                      <a:r>
                        <a:rPr lang="fr-FR" sz="1400" dirty="0">
                          <a:solidFill>
                            <a:srgbClr val="562559"/>
                          </a:solidFill>
                          <a:effectLst/>
                          <a:latin typeface="+mn-lt"/>
                          <a:ea typeface="Times New Roman" panose="02020603050405020304" pitchFamily="18" charset="0"/>
                          <a:cs typeface="Garamond" panose="02020404030301010803" pitchFamily="18" charset="0"/>
                        </a:rPr>
                        <a:t>nom vernaculaire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spc="-10" dirty="0">
                          <a:solidFill>
                            <a:srgbClr val="562559"/>
                          </a:solidFill>
                          <a:effectLst/>
                          <a:latin typeface="+mn-lt"/>
                          <a:ea typeface="Times New Roman" panose="02020603050405020304" pitchFamily="18" charset="0"/>
                          <a:cs typeface="Garamond" panose="02020404030301010803" pitchFamily="18" charset="0"/>
                        </a:rPr>
                        <a:t>nom binomial</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80913635"/>
                  </a:ext>
                </a:extLst>
              </a:tr>
              <a:tr h="152343">
                <a:tc>
                  <a:txBody>
                    <a:bodyPr/>
                    <a:lstStyle/>
                    <a:p>
                      <a:pPr algn="ctr" eaLnBrk="0" fontAlgn="base" hangingPunct="0">
                        <a:lnSpc>
                          <a:spcPct val="100000"/>
                        </a:lnSpc>
                        <a:spcBef>
                          <a:spcPts val="0"/>
                        </a:spcBef>
                        <a:spcAft>
                          <a:spcPts val="0"/>
                        </a:spcAft>
                      </a:pPr>
                      <a:r>
                        <a:rPr lang="fr-FR" sz="1400" spc="5" dirty="0" err="1">
                          <a:solidFill>
                            <a:srgbClr val="562559"/>
                          </a:solidFill>
                          <a:effectLst/>
                          <a:latin typeface="+mn-lt"/>
                          <a:ea typeface="Times New Roman" panose="02020603050405020304" pitchFamily="18" charset="0"/>
                          <a:cs typeface="Garamond" panose="02020404030301010803" pitchFamily="18" charset="0"/>
                        </a:rPr>
                        <a:t>amaranthe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562559"/>
                          </a:solidFill>
                          <a:effectLst/>
                          <a:latin typeface="+mn-lt"/>
                          <a:ea typeface="Times New Roman" panose="02020603050405020304" pitchFamily="18" charset="0"/>
                          <a:cs typeface="Garamond" panose="02020404030301010803" pitchFamily="18" charset="0"/>
                        </a:rPr>
                        <a:t>Amaranthus</a:t>
                      </a:r>
                      <a:r>
                        <a:rPr lang="fr-FR" sz="1400" i="1" spc="20" dirty="0">
                          <a:solidFill>
                            <a:srgbClr val="562559"/>
                          </a:solidFill>
                          <a:effectLst/>
                          <a:latin typeface="+mn-lt"/>
                          <a:ea typeface="Times New Roman" panose="02020603050405020304" pitchFamily="18" charset="0"/>
                          <a:cs typeface="Garamond" panose="02020404030301010803" pitchFamily="18" charset="0"/>
                        </a:rPr>
                        <a:t> </a:t>
                      </a:r>
                      <a:r>
                        <a:rPr lang="fr-FR" sz="1400" i="1" spc="20" dirty="0" err="1">
                          <a:solidFill>
                            <a:srgbClr val="562559"/>
                          </a:solidFill>
                          <a:effectLst/>
                          <a:latin typeface="+mn-lt"/>
                          <a:ea typeface="Times New Roman" panose="02020603050405020304" pitchFamily="18" charset="0"/>
                          <a:cs typeface="Garamond" panose="02020404030301010803" pitchFamily="18" charset="0"/>
                        </a:rPr>
                        <a:t>retroflexus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731139636"/>
                  </a:ext>
                </a:extLst>
              </a:tr>
              <a:tr h="152343">
                <a:tc>
                  <a:txBody>
                    <a:bodyPr/>
                    <a:lstStyle/>
                    <a:p>
                      <a:pPr algn="ctr" eaLnBrk="0" fontAlgn="base" hangingPunct="0">
                        <a:lnSpc>
                          <a:spcPct val="100000"/>
                        </a:lnSpc>
                        <a:spcBef>
                          <a:spcPts val="0"/>
                        </a:spcBef>
                        <a:spcAft>
                          <a:spcPts val="0"/>
                        </a:spcAft>
                      </a:pPr>
                      <a:r>
                        <a:rPr lang="fr-FR" sz="1400" spc="-10" dirty="0">
                          <a:solidFill>
                            <a:srgbClr val="562559"/>
                          </a:solidFill>
                          <a:effectLst/>
                          <a:latin typeface="+mn-lt"/>
                          <a:ea typeface="Times New Roman" panose="02020603050405020304" pitchFamily="18" charset="0"/>
                          <a:cs typeface="Garamond" panose="02020404030301010803" pitchFamily="18" charset="0"/>
                        </a:rPr>
                        <a:t>armoise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562559"/>
                          </a:solidFill>
                          <a:effectLst/>
                          <a:latin typeface="+mn-lt"/>
                          <a:ea typeface="Times New Roman" panose="02020603050405020304" pitchFamily="18" charset="0"/>
                          <a:cs typeface="Garamond" panose="02020404030301010803" pitchFamily="18" charset="0"/>
                        </a:rPr>
                        <a:t>Artemisia</a:t>
                      </a:r>
                      <a:r>
                        <a:rPr lang="fr-FR" sz="1400" i="1" spc="20" dirty="0">
                          <a:solidFill>
                            <a:srgbClr val="562559"/>
                          </a:solidFill>
                          <a:effectLst/>
                          <a:latin typeface="+mn-lt"/>
                          <a:ea typeface="Times New Roman" panose="02020603050405020304" pitchFamily="18" charset="0"/>
                          <a:cs typeface="Garamond" panose="02020404030301010803" pitchFamily="18" charset="0"/>
                        </a:rPr>
                        <a:t> </a:t>
                      </a:r>
                      <a:r>
                        <a:rPr lang="fr-FR" sz="1400" i="1" spc="20" dirty="0" err="1">
                          <a:solidFill>
                            <a:srgbClr val="562559"/>
                          </a:solidFill>
                          <a:effectLst/>
                          <a:latin typeface="+mn-lt"/>
                          <a:ea typeface="Times New Roman" panose="02020603050405020304" pitchFamily="18" charset="0"/>
                          <a:cs typeface="Garamond" panose="02020404030301010803" pitchFamily="18" charset="0"/>
                        </a:rPr>
                        <a:t>vulgaris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3660131822"/>
                  </a:ext>
                </a:extLst>
              </a:tr>
              <a:tr h="152343">
                <a:tc>
                  <a:txBody>
                    <a:bodyPr/>
                    <a:lstStyle/>
                    <a:p>
                      <a:pPr algn="ctr" eaLnBrk="0" fontAlgn="base" hangingPunct="0">
                        <a:lnSpc>
                          <a:spcPct val="100000"/>
                        </a:lnSpc>
                        <a:spcBef>
                          <a:spcPts val="0"/>
                        </a:spcBef>
                        <a:spcAft>
                          <a:spcPts val="0"/>
                        </a:spcAft>
                      </a:pPr>
                      <a:r>
                        <a:rPr lang="fr-FR" sz="1400" spc="-10" dirty="0">
                          <a:solidFill>
                            <a:srgbClr val="562559"/>
                          </a:solidFill>
                          <a:effectLst/>
                          <a:latin typeface="+mn-lt"/>
                          <a:ea typeface="Times New Roman" panose="02020603050405020304" pitchFamily="18" charset="0"/>
                          <a:cs typeface="Garamond" panose="02020404030301010803" pitchFamily="18" charset="0"/>
                        </a:rPr>
                        <a:t>chénopode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dirty="0" err="1">
                          <a:solidFill>
                            <a:srgbClr val="562559"/>
                          </a:solidFill>
                          <a:effectLst/>
                          <a:latin typeface="+mn-lt"/>
                          <a:ea typeface="Times New Roman" panose="02020603050405020304" pitchFamily="18" charset="0"/>
                          <a:cs typeface="Garamond" panose="02020404030301010803" pitchFamily="18" charset="0"/>
                        </a:rPr>
                        <a:t>Chenopodium</a:t>
                      </a:r>
                      <a:r>
                        <a:rPr lang="fr-FR" sz="1400" i="1" dirty="0">
                          <a:solidFill>
                            <a:srgbClr val="562559"/>
                          </a:solidFill>
                          <a:effectLst/>
                          <a:latin typeface="+mn-lt"/>
                          <a:ea typeface="Times New Roman" panose="02020603050405020304" pitchFamily="18" charset="0"/>
                          <a:cs typeface="Garamond" panose="02020404030301010803" pitchFamily="18" charset="0"/>
                        </a:rPr>
                        <a:t> </a:t>
                      </a:r>
                      <a:r>
                        <a:rPr lang="fr-FR" sz="1400" i="1" dirty="0" err="1">
                          <a:solidFill>
                            <a:srgbClr val="562559"/>
                          </a:solidFill>
                          <a:effectLst/>
                          <a:latin typeface="+mn-lt"/>
                          <a:ea typeface="Times New Roman" panose="02020603050405020304" pitchFamily="18" charset="0"/>
                          <a:cs typeface="Garamond" panose="02020404030301010803" pitchFamily="18" charset="0"/>
                        </a:rPr>
                        <a:t>spp</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819129998"/>
                  </a:ext>
                </a:extLst>
              </a:tr>
              <a:tr h="158691">
                <a:tc>
                  <a:txBody>
                    <a:bodyPr/>
                    <a:lstStyle/>
                    <a:p>
                      <a:pPr algn="ctr" eaLnBrk="0" fontAlgn="base" hangingPunct="0">
                        <a:lnSpc>
                          <a:spcPct val="100000"/>
                        </a:lnSpc>
                        <a:spcBef>
                          <a:spcPts val="0"/>
                        </a:spcBef>
                        <a:spcAft>
                          <a:spcPts val="0"/>
                        </a:spcAft>
                      </a:pPr>
                      <a:r>
                        <a:rPr lang="fr-FR" sz="1400" spc="-5" dirty="0">
                          <a:solidFill>
                            <a:srgbClr val="562559"/>
                          </a:solidFill>
                          <a:effectLst/>
                          <a:latin typeface="+mn-lt"/>
                          <a:ea typeface="Times New Roman" panose="02020603050405020304" pitchFamily="18" charset="0"/>
                          <a:cs typeface="Garamond" panose="02020404030301010803" pitchFamily="18" charset="0"/>
                        </a:rPr>
                        <a:t>moutarde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5" dirty="0" err="1">
                          <a:solidFill>
                            <a:srgbClr val="562559"/>
                          </a:solidFill>
                          <a:effectLst/>
                          <a:latin typeface="+mn-lt"/>
                          <a:ea typeface="Times New Roman" panose="02020603050405020304" pitchFamily="18" charset="0"/>
                          <a:cs typeface="Garamond" panose="02020404030301010803" pitchFamily="18" charset="0"/>
                        </a:rPr>
                        <a:t>Sinapis</a:t>
                      </a:r>
                      <a:r>
                        <a:rPr lang="fr-FR" sz="1400" i="1" spc="15" dirty="0">
                          <a:solidFill>
                            <a:srgbClr val="562559"/>
                          </a:solidFill>
                          <a:effectLst/>
                          <a:latin typeface="+mn-lt"/>
                          <a:ea typeface="Times New Roman" panose="02020603050405020304" pitchFamily="18" charset="0"/>
                          <a:cs typeface="Garamond" panose="02020404030301010803" pitchFamily="18" charset="0"/>
                        </a:rPr>
                        <a:t> </a:t>
                      </a:r>
                      <a:r>
                        <a:rPr lang="fr-FR" sz="1400" i="1" spc="15" dirty="0" err="1">
                          <a:solidFill>
                            <a:srgbClr val="562559"/>
                          </a:solidFill>
                          <a:effectLst/>
                          <a:latin typeface="+mn-lt"/>
                          <a:ea typeface="Times New Roman" panose="02020603050405020304" pitchFamily="18" charset="0"/>
                          <a:cs typeface="Garamond" panose="02020404030301010803" pitchFamily="18" charset="0"/>
                        </a:rPr>
                        <a:t>arvensis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118806789"/>
                  </a:ext>
                </a:extLst>
              </a:tr>
              <a:tr h="158691">
                <a:tc>
                  <a:txBody>
                    <a:bodyPr/>
                    <a:lstStyle/>
                    <a:p>
                      <a:pPr algn="ctr" eaLnBrk="0" fontAlgn="base" hangingPunct="0">
                        <a:lnSpc>
                          <a:spcPct val="100000"/>
                        </a:lnSpc>
                        <a:spcBef>
                          <a:spcPts val="0"/>
                        </a:spcBef>
                        <a:spcAft>
                          <a:spcPts val="0"/>
                        </a:spcAft>
                      </a:pPr>
                      <a:r>
                        <a:rPr lang="fr-FR" sz="1400" spc="-15">
                          <a:solidFill>
                            <a:srgbClr val="562559"/>
                          </a:solidFill>
                          <a:effectLst/>
                          <a:latin typeface="+mn-lt"/>
                          <a:ea typeface="Times New Roman" panose="02020603050405020304" pitchFamily="18" charset="0"/>
                          <a:cs typeface="Garamond" panose="02020404030301010803" pitchFamily="18" charset="0"/>
                        </a:rPr>
                        <a:t>sisymbre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5" dirty="0" err="1">
                          <a:solidFill>
                            <a:srgbClr val="562559"/>
                          </a:solidFill>
                          <a:effectLst/>
                          <a:latin typeface="+mn-lt"/>
                          <a:ea typeface="Times New Roman" panose="02020603050405020304" pitchFamily="18" charset="0"/>
                          <a:cs typeface="Garamond" panose="02020404030301010803" pitchFamily="18" charset="0"/>
                        </a:rPr>
                        <a:t>Sisymbrium</a:t>
                      </a:r>
                      <a:r>
                        <a:rPr lang="fr-FR" sz="1400" i="1" spc="15" dirty="0">
                          <a:solidFill>
                            <a:srgbClr val="562559"/>
                          </a:solidFill>
                          <a:effectLst/>
                          <a:latin typeface="+mn-lt"/>
                          <a:ea typeface="Times New Roman" panose="02020603050405020304" pitchFamily="18" charset="0"/>
                          <a:cs typeface="Garamond" panose="02020404030301010803" pitchFamily="18" charset="0"/>
                        </a:rPr>
                        <a:t> officinale</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654660075"/>
                  </a:ext>
                </a:extLst>
              </a:tr>
              <a:tr h="158056">
                <a:tc>
                  <a:txBody>
                    <a:bodyPr/>
                    <a:lstStyle/>
                    <a:p>
                      <a:pPr algn="ctr" eaLnBrk="0" fontAlgn="base" hangingPunct="0">
                        <a:lnSpc>
                          <a:spcPct val="100000"/>
                        </a:lnSpc>
                        <a:spcBef>
                          <a:spcPts val="0"/>
                        </a:spcBef>
                        <a:spcAft>
                          <a:spcPts val="0"/>
                        </a:spcAft>
                      </a:pPr>
                      <a:r>
                        <a:rPr lang="fr-FR" sz="1400">
                          <a:solidFill>
                            <a:srgbClr val="562559"/>
                          </a:solidFill>
                          <a:effectLst/>
                          <a:latin typeface="+mn-lt"/>
                          <a:ea typeface="Times New Roman" panose="02020603050405020304" pitchFamily="18" charset="0"/>
                          <a:cs typeface="Garamond" panose="02020404030301010803" pitchFamily="18" charset="0"/>
                        </a:rPr>
                        <a:t>stellaire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5" dirty="0" err="1">
                          <a:solidFill>
                            <a:srgbClr val="562559"/>
                          </a:solidFill>
                          <a:effectLst/>
                          <a:latin typeface="+mn-lt"/>
                          <a:ea typeface="Times New Roman" panose="02020603050405020304" pitchFamily="18" charset="0"/>
                          <a:cs typeface="Garamond" panose="02020404030301010803" pitchFamily="18" charset="0"/>
                        </a:rPr>
                        <a:t>Stellaria</a:t>
                      </a:r>
                      <a:r>
                        <a:rPr lang="fr-FR" sz="1400" i="1" spc="15" dirty="0">
                          <a:solidFill>
                            <a:srgbClr val="562559"/>
                          </a:solidFill>
                          <a:effectLst/>
                          <a:latin typeface="+mn-lt"/>
                          <a:ea typeface="Times New Roman" panose="02020603050405020304" pitchFamily="18" charset="0"/>
                          <a:cs typeface="Garamond" panose="02020404030301010803" pitchFamily="18" charset="0"/>
                        </a:rPr>
                        <a:t> media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856650684"/>
                  </a:ext>
                </a:extLst>
              </a:tr>
              <a:tr h="158691">
                <a:tc>
                  <a:txBody>
                    <a:bodyPr/>
                    <a:lstStyle/>
                    <a:p>
                      <a:pPr algn="ctr" eaLnBrk="0" fontAlgn="base" hangingPunct="0">
                        <a:lnSpc>
                          <a:spcPct val="100000"/>
                        </a:lnSpc>
                        <a:spcBef>
                          <a:spcPts val="0"/>
                        </a:spcBef>
                        <a:spcAft>
                          <a:spcPts val="0"/>
                        </a:spcAft>
                      </a:pPr>
                      <a:r>
                        <a:rPr lang="fr-FR" sz="1400" spc="-10">
                          <a:solidFill>
                            <a:srgbClr val="562559"/>
                          </a:solidFill>
                          <a:effectLst/>
                          <a:latin typeface="+mn-lt"/>
                          <a:ea typeface="Times New Roman" panose="02020603050405020304" pitchFamily="18" charset="0"/>
                          <a:cs typeface="Garamond" panose="02020404030301010803" pitchFamily="18" charset="0"/>
                        </a:rPr>
                        <a:t>morelle noire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562559"/>
                          </a:solidFill>
                          <a:effectLst/>
                          <a:latin typeface="+mn-lt"/>
                          <a:ea typeface="Times New Roman" panose="02020603050405020304" pitchFamily="18" charset="0"/>
                          <a:cs typeface="Garamond" panose="02020404030301010803" pitchFamily="18" charset="0"/>
                        </a:rPr>
                        <a:t>Solanum</a:t>
                      </a:r>
                      <a:r>
                        <a:rPr lang="fr-FR" sz="1400" i="1" spc="20" dirty="0">
                          <a:solidFill>
                            <a:srgbClr val="562559"/>
                          </a:solidFill>
                          <a:effectLst/>
                          <a:latin typeface="+mn-lt"/>
                          <a:ea typeface="Times New Roman" panose="02020603050405020304" pitchFamily="18" charset="0"/>
                          <a:cs typeface="Garamond" panose="02020404030301010803" pitchFamily="18" charset="0"/>
                        </a:rPr>
                        <a:t> </a:t>
                      </a:r>
                      <a:r>
                        <a:rPr lang="fr-FR" sz="1400" i="1" spc="20" dirty="0" err="1">
                          <a:solidFill>
                            <a:srgbClr val="562559"/>
                          </a:solidFill>
                          <a:effectLst/>
                          <a:latin typeface="+mn-lt"/>
                          <a:ea typeface="Times New Roman" panose="02020603050405020304" pitchFamily="18" charset="0"/>
                          <a:cs typeface="Garamond" panose="02020404030301010803" pitchFamily="18" charset="0"/>
                        </a:rPr>
                        <a:t>nigrum</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637294499"/>
                  </a:ext>
                </a:extLst>
              </a:tr>
              <a:tr h="158056">
                <a:tc>
                  <a:txBody>
                    <a:bodyPr/>
                    <a:lstStyle/>
                    <a:p>
                      <a:pPr algn="ctr" eaLnBrk="0" fontAlgn="base" hangingPunct="0">
                        <a:lnSpc>
                          <a:spcPct val="100000"/>
                        </a:lnSpc>
                        <a:spcBef>
                          <a:spcPts val="0"/>
                        </a:spcBef>
                        <a:spcAft>
                          <a:spcPts val="0"/>
                        </a:spcAft>
                      </a:pPr>
                      <a:r>
                        <a:rPr lang="fr-FR" sz="1400" spc="-5" dirty="0">
                          <a:solidFill>
                            <a:srgbClr val="562559"/>
                          </a:solidFill>
                          <a:effectLst/>
                          <a:latin typeface="+mn-lt"/>
                          <a:ea typeface="Times New Roman" panose="02020603050405020304" pitchFamily="18" charset="0"/>
                          <a:cs typeface="Garamond" panose="02020404030301010803" pitchFamily="18" charset="0"/>
                        </a:rPr>
                        <a:t>ortie brûlante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562559"/>
                          </a:solidFill>
                          <a:effectLst/>
                          <a:latin typeface="+mn-lt"/>
                          <a:ea typeface="Times New Roman" panose="02020603050405020304" pitchFamily="18" charset="0"/>
                          <a:cs typeface="Garamond" panose="02020404030301010803" pitchFamily="18" charset="0"/>
                        </a:rPr>
                        <a:t>Urtica</a:t>
                      </a:r>
                      <a:r>
                        <a:rPr lang="fr-FR" sz="1400" i="1" spc="20" dirty="0">
                          <a:solidFill>
                            <a:srgbClr val="562559"/>
                          </a:solidFill>
                          <a:effectLst/>
                          <a:latin typeface="+mn-lt"/>
                          <a:ea typeface="Times New Roman" panose="02020603050405020304" pitchFamily="18" charset="0"/>
                          <a:cs typeface="Garamond" panose="02020404030301010803" pitchFamily="18" charset="0"/>
                        </a:rPr>
                        <a:t> </a:t>
                      </a:r>
                      <a:r>
                        <a:rPr lang="fr-FR" sz="1400" i="1" spc="20" dirty="0" err="1">
                          <a:solidFill>
                            <a:srgbClr val="562559"/>
                          </a:solidFill>
                          <a:effectLst/>
                          <a:latin typeface="+mn-lt"/>
                          <a:ea typeface="Times New Roman" panose="02020603050405020304" pitchFamily="18" charset="0"/>
                          <a:cs typeface="Garamond" panose="02020404030301010803" pitchFamily="18" charset="0"/>
                        </a:rPr>
                        <a:t>urens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504788382"/>
                  </a:ext>
                </a:extLst>
              </a:tr>
              <a:tr h="177099">
                <a:tc>
                  <a:txBody>
                    <a:bodyPr/>
                    <a:lstStyle/>
                    <a:p>
                      <a:pPr algn="ctr" eaLnBrk="0" fontAlgn="base" hangingPunct="0">
                        <a:lnSpc>
                          <a:spcPct val="100000"/>
                        </a:lnSpc>
                        <a:spcBef>
                          <a:spcPts val="0"/>
                        </a:spcBef>
                        <a:spcAft>
                          <a:spcPts val="0"/>
                        </a:spcAft>
                      </a:pPr>
                      <a:r>
                        <a:rPr lang="fr-FR" sz="1400" spc="-10" dirty="0">
                          <a:solidFill>
                            <a:srgbClr val="562559"/>
                          </a:solidFill>
                          <a:effectLst/>
                          <a:latin typeface="+mn-lt"/>
                          <a:ea typeface="Times New Roman" panose="02020603050405020304" pitchFamily="18" charset="0"/>
                          <a:cs typeface="Garamond" panose="02020404030301010803" pitchFamily="18" charset="0"/>
                        </a:rPr>
                        <a:t>ortie dioïque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5" dirty="0" err="1">
                          <a:solidFill>
                            <a:srgbClr val="562559"/>
                          </a:solidFill>
                          <a:effectLst/>
                          <a:latin typeface="+mn-lt"/>
                          <a:ea typeface="Times New Roman" panose="02020603050405020304" pitchFamily="18" charset="0"/>
                          <a:cs typeface="Garamond" panose="02020404030301010803" pitchFamily="18" charset="0"/>
                        </a:rPr>
                        <a:t>Urtica</a:t>
                      </a:r>
                      <a:r>
                        <a:rPr lang="fr-FR" sz="1400" i="1" spc="15" dirty="0">
                          <a:solidFill>
                            <a:srgbClr val="562559"/>
                          </a:solidFill>
                          <a:effectLst/>
                          <a:latin typeface="+mn-lt"/>
                          <a:ea typeface="Times New Roman" panose="02020603050405020304" pitchFamily="18" charset="0"/>
                          <a:cs typeface="Garamond" panose="02020404030301010803" pitchFamily="18" charset="0"/>
                        </a:rPr>
                        <a:t> </a:t>
                      </a:r>
                      <a:r>
                        <a:rPr lang="fr-FR" sz="1400" i="1" spc="15" dirty="0" err="1">
                          <a:solidFill>
                            <a:srgbClr val="562559"/>
                          </a:solidFill>
                          <a:effectLst/>
                          <a:latin typeface="+mn-lt"/>
                          <a:ea typeface="Times New Roman" panose="02020603050405020304" pitchFamily="18" charset="0"/>
                          <a:cs typeface="Garamond" panose="02020404030301010803" pitchFamily="18" charset="0"/>
                        </a:rPr>
                        <a:t>dioica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4045642923"/>
                  </a:ext>
                </a:extLst>
              </a:tr>
            </a:tbl>
          </a:graphicData>
        </a:graphic>
      </p:graphicFrame>
      <p:sp>
        <p:nvSpPr>
          <p:cNvPr id="7" name="Rectangle 6"/>
          <p:cNvSpPr/>
          <p:nvPr/>
        </p:nvSpPr>
        <p:spPr>
          <a:xfrm>
            <a:off x="5594464" y="4355273"/>
            <a:ext cx="4148956" cy="369332"/>
          </a:xfrm>
          <a:prstGeom prst="rect">
            <a:avLst/>
          </a:prstGeom>
        </p:spPr>
        <p:txBody>
          <a:bodyPr wrap="none">
            <a:spAutoFit/>
          </a:bodyPr>
          <a:lstStyle/>
          <a:p>
            <a:pPr>
              <a:buFont typeface="Arial" panose="020B0604020202020204" pitchFamily="34" charset="0"/>
              <a:buChar char="•"/>
            </a:pPr>
            <a:r>
              <a:rPr lang="fr-FR" b="1" dirty="0">
                <a:solidFill>
                  <a:srgbClr val="A0214A"/>
                </a:solidFill>
              </a:rPr>
              <a:t> Flore des milieux neutre (neutrophiles) :</a:t>
            </a:r>
            <a:endParaRPr lang="fr-FR" b="0" i="0" dirty="0">
              <a:solidFill>
                <a:srgbClr val="A0214A"/>
              </a:solidFill>
              <a:effectLst/>
            </a:endParaRPr>
          </a:p>
        </p:txBody>
      </p:sp>
      <p:graphicFrame>
        <p:nvGraphicFramePr>
          <p:cNvPr id="10" name="Tableau 9"/>
          <p:cNvGraphicFramePr>
            <a:graphicFrameLocks noGrp="1"/>
          </p:cNvGraphicFramePr>
          <p:nvPr>
            <p:extLst>
              <p:ext uri="{D42A27DB-BD31-4B8C-83A1-F6EECF244321}">
                <p14:modId xmlns:p14="http://schemas.microsoft.com/office/powerpoint/2010/main" val="1011767615"/>
              </p:ext>
            </p:extLst>
          </p:nvPr>
        </p:nvGraphicFramePr>
        <p:xfrm>
          <a:off x="5683791" y="4738977"/>
          <a:ext cx="5605464" cy="1937896"/>
        </p:xfrm>
        <a:graphic>
          <a:graphicData uri="http://schemas.openxmlformats.org/drawingml/2006/table">
            <a:tbl>
              <a:tblPr/>
              <a:tblGrid>
                <a:gridCol w="2809699">
                  <a:extLst>
                    <a:ext uri="{9D8B030D-6E8A-4147-A177-3AD203B41FA5}">
                      <a16:colId xmlns:a16="http://schemas.microsoft.com/office/drawing/2014/main" val="2692745404"/>
                    </a:ext>
                  </a:extLst>
                </a:gridCol>
                <a:gridCol w="2795765">
                  <a:extLst>
                    <a:ext uri="{9D8B030D-6E8A-4147-A177-3AD203B41FA5}">
                      <a16:colId xmlns:a16="http://schemas.microsoft.com/office/drawing/2014/main" val="2496627499"/>
                    </a:ext>
                  </a:extLst>
                </a:gridCol>
              </a:tblGrid>
              <a:tr h="195225">
                <a:tc>
                  <a:txBody>
                    <a:bodyPr/>
                    <a:lstStyle/>
                    <a:p>
                      <a:pPr algn="ctr" eaLnBrk="0" fontAlgn="base" hangingPunct="0">
                        <a:lnSpc>
                          <a:spcPct val="100000"/>
                        </a:lnSpc>
                        <a:spcBef>
                          <a:spcPts val="0"/>
                        </a:spcBef>
                        <a:spcAft>
                          <a:spcPts val="0"/>
                        </a:spcAft>
                      </a:pPr>
                      <a:r>
                        <a:rPr lang="fr-FR" sz="1400" spc="-5" dirty="0">
                          <a:solidFill>
                            <a:srgbClr val="3E2152"/>
                          </a:solidFill>
                          <a:effectLst/>
                          <a:latin typeface="+mn-lt"/>
                          <a:ea typeface="Times New Roman" panose="02020603050405020304" pitchFamily="18" charset="0"/>
                          <a:cs typeface="Garamond" panose="02020404030301010803" pitchFamily="18" charset="0"/>
                        </a:rPr>
                        <a:t>nom vernaculaire</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spc="-10">
                          <a:solidFill>
                            <a:srgbClr val="3E2152"/>
                          </a:solidFill>
                          <a:effectLst/>
                          <a:latin typeface="+mn-lt"/>
                          <a:ea typeface="Times New Roman" panose="02020603050405020304" pitchFamily="18" charset="0"/>
                          <a:cs typeface="Garamond" panose="02020404030301010803" pitchFamily="18" charset="0"/>
                        </a:rPr>
                        <a:t>nom binomial</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885958717"/>
                  </a:ext>
                </a:extLst>
              </a:tr>
              <a:tr h="243250">
                <a:tc>
                  <a:txBody>
                    <a:bodyPr/>
                    <a:lstStyle/>
                    <a:p>
                      <a:pPr algn="ctr" eaLnBrk="0" fontAlgn="base" hangingPunct="0">
                        <a:lnSpc>
                          <a:spcPct val="100000"/>
                        </a:lnSpc>
                        <a:spcBef>
                          <a:spcPts val="0"/>
                        </a:spcBef>
                        <a:spcAft>
                          <a:spcPts val="0"/>
                        </a:spcAft>
                      </a:pPr>
                      <a:r>
                        <a:rPr lang="fr-FR" sz="1400" spc="-5" dirty="0">
                          <a:solidFill>
                            <a:srgbClr val="542B54"/>
                          </a:solidFill>
                          <a:effectLst/>
                          <a:latin typeface="+mn-lt"/>
                          <a:ea typeface="Times New Roman" panose="02020603050405020304" pitchFamily="18" charset="0"/>
                          <a:cs typeface="Garamond" panose="02020404030301010803" pitchFamily="18" charset="0"/>
                        </a:rPr>
                        <a:t>laîche des bois</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5" dirty="0">
                          <a:solidFill>
                            <a:srgbClr val="542B54"/>
                          </a:solidFill>
                          <a:effectLst/>
                          <a:latin typeface="+mn-lt"/>
                          <a:ea typeface="Times New Roman" panose="02020603050405020304" pitchFamily="18" charset="0"/>
                          <a:cs typeface="Garamond" panose="02020404030301010803" pitchFamily="18" charset="0"/>
                        </a:rPr>
                        <a:t>Carex </a:t>
                      </a:r>
                      <a:r>
                        <a:rPr lang="fr-FR" sz="1400" i="1" spc="25" dirty="0" err="1">
                          <a:solidFill>
                            <a:srgbClr val="542B54"/>
                          </a:solidFill>
                          <a:effectLst/>
                          <a:latin typeface="+mn-lt"/>
                          <a:ea typeface="Times New Roman" panose="02020603050405020304" pitchFamily="18" charset="0"/>
                          <a:cs typeface="Garamond" panose="02020404030301010803" pitchFamily="18" charset="0"/>
                        </a:rPr>
                        <a:t>sylvatica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484978483"/>
                  </a:ext>
                </a:extLst>
              </a:tr>
              <a:tr h="244158">
                <a:tc>
                  <a:txBody>
                    <a:bodyPr/>
                    <a:lstStyle/>
                    <a:p>
                      <a:pPr algn="ctr" eaLnBrk="0" fontAlgn="base" hangingPunct="0">
                        <a:lnSpc>
                          <a:spcPct val="100000"/>
                        </a:lnSpc>
                        <a:spcBef>
                          <a:spcPts val="0"/>
                        </a:spcBef>
                        <a:spcAft>
                          <a:spcPts val="0"/>
                        </a:spcAft>
                      </a:pPr>
                      <a:r>
                        <a:rPr lang="fr-FR" sz="1400" spc="-5" dirty="0">
                          <a:solidFill>
                            <a:srgbClr val="542B54"/>
                          </a:solidFill>
                          <a:effectLst/>
                          <a:latin typeface="+mn-lt"/>
                          <a:ea typeface="Times New Roman" panose="02020603050405020304" pitchFamily="18" charset="0"/>
                          <a:cs typeface="Garamond" panose="02020404030301010803" pitchFamily="18" charset="0"/>
                        </a:rPr>
                        <a:t>circée</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15" dirty="0" err="1">
                          <a:solidFill>
                            <a:srgbClr val="542B54"/>
                          </a:solidFill>
                          <a:effectLst/>
                          <a:latin typeface="+mn-lt"/>
                          <a:ea typeface="Times New Roman" panose="02020603050405020304" pitchFamily="18" charset="0"/>
                          <a:cs typeface="Garamond" panose="02020404030301010803" pitchFamily="18" charset="0"/>
                        </a:rPr>
                        <a:t>Circea</a:t>
                      </a:r>
                      <a:r>
                        <a:rPr lang="fr-FR" sz="1400" i="1" spc="15" dirty="0">
                          <a:solidFill>
                            <a:srgbClr val="542B54"/>
                          </a:solidFill>
                          <a:effectLst/>
                          <a:latin typeface="+mn-lt"/>
                          <a:ea typeface="Times New Roman" panose="02020603050405020304" pitchFamily="18" charset="0"/>
                          <a:cs typeface="Garamond" panose="02020404030301010803" pitchFamily="18" charset="0"/>
                        </a:rPr>
                        <a:t> </a:t>
                      </a:r>
                      <a:r>
                        <a:rPr lang="fr-FR" sz="1400" i="1" spc="15" dirty="0" err="1">
                          <a:solidFill>
                            <a:srgbClr val="542B54"/>
                          </a:solidFill>
                          <a:effectLst/>
                          <a:latin typeface="+mn-lt"/>
                          <a:ea typeface="Times New Roman" panose="02020603050405020304" pitchFamily="18" charset="0"/>
                          <a:cs typeface="Garamond" panose="02020404030301010803" pitchFamily="18" charset="0"/>
                        </a:rPr>
                        <a:t>lutetiana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535329730"/>
                  </a:ext>
                </a:extLst>
              </a:tr>
              <a:tr h="244158">
                <a:tc>
                  <a:txBody>
                    <a:bodyPr/>
                    <a:lstStyle/>
                    <a:p>
                      <a:pPr algn="ctr" eaLnBrk="0" fontAlgn="base" hangingPunct="0">
                        <a:lnSpc>
                          <a:spcPct val="100000"/>
                        </a:lnSpc>
                        <a:spcBef>
                          <a:spcPts val="0"/>
                        </a:spcBef>
                        <a:spcAft>
                          <a:spcPts val="0"/>
                        </a:spcAft>
                      </a:pPr>
                      <a:r>
                        <a:rPr lang="fr-FR" sz="1400" dirty="0">
                          <a:solidFill>
                            <a:srgbClr val="542B54"/>
                          </a:solidFill>
                          <a:effectLst/>
                          <a:latin typeface="+mn-lt"/>
                          <a:ea typeface="Times New Roman" panose="02020603050405020304" pitchFamily="18" charset="0"/>
                          <a:cs typeface="Garamond" panose="02020404030301010803" pitchFamily="18" charset="0"/>
                        </a:rPr>
                        <a:t>euphorbe faux amandier</a:t>
                      </a:r>
                      <a:endParaRPr lang="fr-FR" sz="1400"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10" dirty="0" err="1">
                          <a:solidFill>
                            <a:srgbClr val="542B54"/>
                          </a:solidFill>
                          <a:effectLst/>
                          <a:latin typeface="+mn-lt"/>
                          <a:ea typeface="Times New Roman" panose="02020603050405020304" pitchFamily="18" charset="0"/>
                          <a:cs typeface="Garamond" panose="02020404030301010803" pitchFamily="18" charset="0"/>
                        </a:rPr>
                        <a:t>Euphorbia</a:t>
                      </a:r>
                      <a:r>
                        <a:rPr lang="fr-FR" sz="1400" i="1" spc="10" dirty="0">
                          <a:solidFill>
                            <a:srgbClr val="542B54"/>
                          </a:solidFill>
                          <a:effectLst/>
                          <a:latin typeface="+mn-lt"/>
                          <a:ea typeface="Times New Roman" panose="02020603050405020304" pitchFamily="18" charset="0"/>
                          <a:cs typeface="Garamond" panose="02020404030301010803" pitchFamily="18" charset="0"/>
                        </a:rPr>
                        <a:t> </a:t>
                      </a:r>
                      <a:r>
                        <a:rPr lang="fr-FR" sz="1400" i="1" spc="10" dirty="0" err="1">
                          <a:solidFill>
                            <a:srgbClr val="542B54"/>
                          </a:solidFill>
                          <a:effectLst/>
                          <a:latin typeface="+mn-lt"/>
                          <a:ea typeface="Times New Roman" panose="02020603050405020304" pitchFamily="18" charset="0"/>
                          <a:cs typeface="Garamond" panose="02020404030301010803" pitchFamily="18" charset="0"/>
                        </a:rPr>
                        <a:t>amygdaloides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666147184"/>
                  </a:ext>
                </a:extLst>
              </a:tr>
              <a:tr h="244158">
                <a:tc>
                  <a:txBody>
                    <a:bodyPr/>
                    <a:lstStyle/>
                    <a:p>
                      <a:pPr algn="ctr" eaLnBrk="0" fontAlgn="base" hangingPunct="0">
                        <a:lnSpc>
                          <a:spcPct val="100000"/>
                        </a:lnSpc>
                        <a:spcBef>
                          <a:spcPts val="0"/>
                        </a:spcBef>
                        <a:spcAft>
                          <a:spcPts val="0"/>
                        </a:spcAft>
                      </a:pPr>
                      <a:r>
                        <a:rPr lang="fr-FR" sz="1400">
                          <a:solidFill>
                            <a:srgbClr val="542B54"/>
                          </a:solidFill>
                          <a:effectLst/>
                          <a:latin typeface="+mn-lt"/>
                          <a:ea typeface="Times New Roman" panose="02020603050405020304" pitchFamily="18" charset="0"/>
                          <a:cs typeface="Garamond" panose="02020404030301010803" pitchFamily="18" charset="0"/>
                        </a:rPr>
                        <a:t>aspérule odorante</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5" dirty="0">
                          <a:solidFill>
                            <a:srgbClr val="542B54"/>
                          </a:solidFill>
                          <a:effectLst/>
                          <a:latin typeface="+mn-lt"/>
                          <a:ea typeface="Times New Roman" panose="02020603050405020304" pitchFamily="18" charset="0"/>
                          <a:cs typeface="Garamond" panose="02020404030301010803" pitchFamily="18" charset="0"/>
                        </a:rPr>
                        <a:t>Gallium </a:t>
                      </a:r>
                      <a:r>
                        <a:rPr lang="fr-FR" sz="1400" i="1" spc="25" dirty="0" err="1">
                          <a:solidFill>
                            <a:srgbClr val="542B54"/>
                          </a:solidFill>
                          <a:effectLst/>
                          <a:latin typeface="+mn-lt"/>
                          <a:ea typeface="Times New Roman" panose="02020603050405020304" pitchFamily="18" charset="0"/>
                          <a:cs typeface="Garamond" panose="02020404030301010803" pitchFamily="18" charset="0"/>
                        </a:rPr>
                        <a:t>odoratum</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009391247"/>
                  </a:ext>
                </a:extLst>
              </a:tr>
              <a:tr h="244158">
                <a:tc>
                  <a:txBody>
                    <a:bodyPr/>
                    <a:lstStyle/>
                    <a:p>
                      <a:pPr algn="ctr" eaLnBrk="0" fontAlgn="base" hangingPunct="0">
                        <a:lnSpc>
                          <a:spcPct val="100000"/>
                        </a:lnSpc>
                        <a:spcBef>
                          <a:spcPts val="0"/>
                        </a:spcBef>
                        <a:spcAft>
                          <a:spcPts val="0"/>
                        </a:spcAft>
                      </a:pPr>
                      <a:r>
                        <a:rPr lang="fr-FR" sz="1400">
                          <a:solidFill>
                            <a:srgbClr val="542B54"/>
                          </a:solidFill>
                          <a:effectLst/>
                          <a:latin typeface="+mn-lt"/>
                          <a:ea typeface="Times New Roman" panose="02020603050405020304" pitchFamily="18" charset="0"/>
                          <a:cs typeface="Garamond" panose="02020404030301010803" pitchFamily="18" charset="0"/>
                        </a:rPr>
                        <a:t>parisette</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5" dirty="0">
                          <a:solidFill>
                            <a:srgbClr val="542B54"/>
                          </a:solidFill>
                          <a:effectLst/>
                          <a:latin typeface="+mn-lt"/>
                          <a:ea typeface="Times New Roman" panose="02020603050405020304" pitchFamily="18" charset="0"/>
                          <a:cs typeface="Garamond" panose="02020404030301010803" pitchFamily="18" charset="0"/>
                        </a:rPr>
                        <a:t>Paris </a:t>
                      </a:r>
                      <a:r>
                        <a:rPr lang="fr-FR" sz="1400" i="1" spc="25" dirty="0" err="1">
                          <a:solidFill>
                            <a:srgbClr val="542B54"/>
                          </a:solidFill>
                          <a:effectLst/>
                          <a:latin typeface="+mn-lt"/>
                          <a:ea typeface="Times New Roman" panose="02020603050405020304" pitchFamily="18" charset="0"/>
                          <a:cs typeface="Garamond" panose="02020404030301010803" pitchFamily="18" charset="0"/>
                        </a:rPr>
                        <a:t>quadrifolia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762715363"/>
                  </a:ext>
                </a:extLst>
              </a:tr>
              <a:tr h="252327">
                <a:tc>
                  <a:txBody>
                    <a:bodyPr/>
                    <a:lstStyle/>
                    <a:p>
                      <a:pPr algn="ctr" eaLnBrk="0" fontAlgn="base" hangingPunct="0">
                        <a:lnSpc>
                          <a:spcPct val="100000"/>
                        </a:lnSpc>
                        <a:spcBef>
                          <a:spcPts val="0"/>
                        </a:spcBef>
                        <a:spcAft>
                          <a:spcPts val="0"/>
                        </a:spcAft>
                      </a:pPr>
                      <a:r>
                        <a:rPr lang="fr-FR" sz="1400">
                          <a:solidFill>
                            <a:srgbClr val="542B54"/>
                          </a:solidFill>
                          <a:effectLst/>
                          <a:latin typeface="+mn-lt"/>
                          <a:ea typeface="Times New Roman" panose="02020603050405020304" pitchFamily="18" charset="0"/>
                          <a:cs typeface="Garamond" panose="02020404030301010803" pitchFamily="18" charset="0"/>
                        </a:rPr>
                        <a:t>stellaire</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0" dirty="0" err="1">
                          <a:solidFill>
                            <a:srgbClr val="542B54"/>
                          </a:solidFill>
                          <a:effectLst/>
                          <a:latin typeface="+mn-lt"/>
                          <a:ea typeface="Times New Roman" panose="02020603050405020304" pitchFamily="18" charset="0"/>
                          <a:cs typeface="Garamond" panose="02020404030301010803" pitchFamily="18" charset="0"/>
                        </a:rPr>
                        <a:t>Stellaria</a:t>
                      </a:r>
                      <a:r>
                        <a:rPr lang="fr-FR" sz="1400" i="1" spc="20" dirty="0">
                          <a:solidFill>
                            <a:srgbClr val="542B54"/>
                          </a:solidFill>
                          <a:effectLst/>
                          <a:latin typeface="+mn-lt"/>
                          <a:ea typeface="Times New Roman" panose="02020603050405020304" pitchFamily="18" charset="0"/>
                          <a:cs typeface="Garamond" panose="02020404030301010803" pitchFamily="18" charset="0"/>
                        </a:rPr>
                        <a:t> </a:t>
                      </a:r>
                      <a:r>
                        <a:rPr lang="fr-FR" sz="1400" i="1" spc="20" dirty="0" err="1">
                          <a:solidFill>
                            <a:srgbClr val="542B54"/>
                          </a:solidFill>
                          <a:effectLst/>
                          <a:latin typeface="+mn-lt"/>
                          <a:ea typeface="Times New Roman" panose="02020603050405020304" pitchFamily="18" charset="0"/>
                          <a:cs typeface="Garamond" panose="02020404030301010803" pitchFamily="18" charset="0"/>
                        </a:rPr>
                        <a:t>holostea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053114281"/>
                  </a:ext>
                </a:extLst>
              </a:tr>
              <a:tr h="252327">
                <a:tc>
                  <a:txBody>
                    <a:bodyPr/>
                    <a:lstStyle/>
                    <a:p>
                      <a:pPr algn="ctr" eaLnBrk="0" fontAlgn="base" hangingPunct="0">
                        <a:lnSpc>
                          <a:spcPct val="100000"/>
                        </a:lnSpc>
                        <a:spcBef>
                          <a:spcPts val="0"/>
                        </a:spcBef>
                        <a:spcAft>
                          <a:spcPts val="0"/>
                        </a:spcAft>
                      </a:pPr>
                      <a:r>
                        <a:rPr lang="fr-FR" sz="1400" dirty="0">
                          <a:effectLst/>
                          <a:latin typeface="+mn-lt"/>
                          <a:ea typeface="Times New Roman" panose="02020603050405020304" pitchFamily="18" charset="0"/>
                        </a:rPr>
                        <a:t>véronique des montagnes</a:t>
                      </a: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dirty="0">
                          <a:effectLst/>
                          <a:latin typeface="+mn-lt"/>
                          <a:ea typeface="Times New Roman" panose="02020603050405020304" pitchFamily="18" charset="0"/>
                        </a:rPr>
                        <a:t>Veronica </a:t>
                      </a:r>
                      <a:r>
                        <a:rPr lang="fr-FR" sz="1400" i="1" dirty="0" err="1">
                          <a:effectLst/>
                          <a:latin typeface="+mn-lt"/>
                          <a:ea typeface="Times New Roman" panose="02020603050405020304" pitchFamily="18" charset="0"/>
                        </a:rPr>
                        <a:t>montana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170384399"/>
                  </a:ext>
                </a:extLst>
              </a:tr>
            </a:tbl>
          </a:graphicData>
        </a:graphic>
      </p:graphicFrame>
      <p:sp>
        <p:nvSpPr>
          <p:cNvPr id="15" name="ZoneTexte 14"/>
          <p:cNvSpPr txBox="1"/>
          <p:nvPr/>
        </p:nvSpPr>
        <p:spPr>
          <a:xfrm>
            <a:off x="317066" y="6411558"/>
            <a:ext cx="5556609"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3"/>
              </a:rPr>
              <a:t>http://floraterre.e-monsite.com/pages/ecologie/plantes-indicatrices.html</a:t>
            </a:r>
            <a:r>
              <a:rPr lang="fr-FR" sz="1200" dirty="0">
                <a:solidFill>
                  <a:srgbClr val="008000"/>
                </a:solidFill>
              </a:rPr>
              <a:t> </a:t>
            </a:r>
          </a:p>
        </p:txBody>
      </p:sp>
    </p:spTree>
    <p:extLst>
      <p:ext uri="{BB962C8B-B14F-4D97-AF65-F5344CB8AC3E}">
        <p14:creationId xmlns:p14="http://schemas.microsoft.com/office/powerpoint/2010/main" val="38743563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153" y="843876"/>
            <a:ext cx="5877261" cy="959476"/>
          </a:xfrm>
          <a:prstGeom prst="rect">
            <a:avLst/>
          </a:prstGeom>
        </p:spPr>
        <p:txBody>
          <a:bodyPr wrap="square">
            <a:spAutoFit/>
          </a:bodyPr>
          <a:lstStyle/>
          <a:p>
            <a:pPr>
              <a:buFont typeface="Arial" panose="020B0604020202020204" pitchFamily="34" charset="0"/>
              <a:buChar char="•"/>
            </a:pPr>
            <a:r>
              <a:rPr lang="fr-FR" b="1" dirty="0">
                <a:solidFill>
                  <a:srgbClr val="A0214A"/>
                </a:solidFill>
                <a:latin typeface="Calibri" panose="020F0502020204030204" pitchFamily="34" charset="0"/>
              </a:rPr>
              <a:t> plantes des milieux humides et</a:t>
            </a:r>
            <a:r>
              <a:rPr lang="fr-FR" dirty="0">
                <a:solidFill>
                  <a:srgbClr val="A0214A"/>
                </a:solidFill>
                <a:latin typeface="Calibri" panose="020F0502020204030204" pitchFamily="34" charset="0"/>
              </a:rPr>
              <a:t> </a:t>
            </a:r>
            <a:r>
              <a:rPr lang="fr-FR" b="1" dirty="0">
                <a:solidFill>
                  <a:srgbClr val="A0214A"/>
                </a:solidFill>
                <a:latin typeface="Calibri" panose="020F0502020204030204" pitchFamily="34" charset="0"/>
              </a:rPr>
              <a:t>aérés (</a:t>
            </a:r>
            <a:r>
              <a:rPr lang="fr-FR" b="1" dirty="0" err="1">
                <a:solidFill>
                  <a:srgbClr val="A0214A"/>
                </a:solidFill>
                <a:latin typeface="Calibri" panose="020F0502020204030204" pitchFamily="34" charset="0"/>
              </a:rPr>
              <a:t>mesohygrophiles</a:t>
            </a:r>
            <a:r>
              <a:rPr lang="fr-FR" b="1" dirty="0">
                <a:solidFill>
                  <a:srgbClr val="A0214A"/>
                </a:solidFill>
                <a:latin typeface="Calibri" panose="020F0502020204030204" pitchFamily="34" charset="0"/>
              </a:rPr>
              <a:t>) :</a:t>
            </a:r>
            <a:endParaRPr lang="fr-FR" dirty="0">
              <a:solidFill>
                <a:srgbClr val="A0214A"/>
              </a:solidFill>
              <a:latin typeface="Calibri" panose="020F0502020204030204" pitchFamily="34" charset="0"/>
            </a:endParaRPr>
          </a:p>
          <a:p>
            <a:r>
              <a:rPr lang="fr-FR" dirty="0">
                <a:solidFill>
                  <a:srgbClr val="A0214A"/>
                </a:solidFill>
                <a:latin typeface="Calibri" panose="020F0502020204030204" pitchFamily="34" charset="0"/>
              </a:rPr>
              <a:t>le substrat est humide en permanence ou engorgé de manière ponctuelle comme cela peut être le cas en </a:t>
            </a:r>
            <a:r>
              <a:rPr lang="fr-FR" u="sng" dirty="0">
                <a:solidFill>
                  <a:srgbClr val="1F8A3D"/>
                </a:solidFill>
                <a:latin typeface="Calibri" panose="020F0502020204030204" pitchFamily="34" charset="0"/>
                <a:hlinkClick r:id="rId2"/>
              </a:rPr>
              <a:t>forêt</a:t>
            </a:r>
            <a:endParaRPr lang="fr-FR" b="0" i="0" dirty="0">
              <a:solidFill>
                <a:srgbClr val="A0214A"/>
              </a:solidFill>
              <a:effectLst/>
              <a:latin typeface="Calibri" panose="020F0502020204030204" pitchFamily="34" charset="0"/>
            </a:endParaRPr>
          </a:p>
        </p:txBody>
      </p:sp>
      <p:sp>
        <p:nvSpPr>
          <p:cNvPr id="4" name="Espace réservé du numéro de diapositive 1"/>
          <p:cNvSpPr txBox="1">
            <a:spLocks/>
          </p:cNvSpPr>
          <p:nvPr/>
        </p:nvSpPr>
        <p:spPr>
          <a:xfrm>
            <a:off x="187362" y="129092"/>
            <a:ext cx="531607" cy="34219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118</a:t>
            </a:fld>
            <a:endParaRPr lang="fr-FR"/>
          </a:p>
        </p:txBody>
      </p:sp>
      <p:sp>
        <p:nvSpPr>
          <p:cNvPr id="5" name="Rectangle 4"/>
          <p:cNvSpPr/>
          <p:nvPr/>
        </p:nvSpPr>
        <p:spPr>
          <a:xfrm>
            <a:off x="96153" y="446204"/>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6" name="Rectangle 5"/>
          <p:cNvSpPr/>
          <p:nvPr/>
        </p:nvSpPr>
        <p:spPr>
          <a:xfrm>
            <a:off x="4704402" y="122072"/>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graphicFrame>
        <p:nvGraphicFramePr>
          <p:cNvPr id="7" name="Tableau 6"/>
          <p:cNvGraphicFramePr>
            <a:graphicFrameLocks noGrp="1"/>
          </p:cNvGraphicFramePr>
          <p:nvPr>
            <p:extLst>
              <p:ext uri="{D42A27DB-BD31-4B8C-83A1-F6EECF244321}">
                <p14:modId xmlns:p14="http://schemas.microsoft.com/office/powerpoint/2010/main" val="406751297"/>
              </p:ext>
            </p:extLst>
          </p:nvPr>
        </p:nvGraphicFramePr>
        <p:xfrm>
          <a:off x="187362" y="1803352"/>
          <a:ext cx="4698888" cy="2773680"/>
        </p:xfrm>
        <a:graphic>
          <a:graphicData uri="http://schemas.openxmlformats.org/drawingml/2006/table">
            <a:tbl>
              <a:tblPr/>
              <a:tblGrid>
                <a:gridCol w="2041136">
                  <a:extLst>
                    <a:ext uri="{9D8B030D-6E8A-4147-A177-3AD203B41FA5}">
                      <a16:colId xmlns:a16="http://schemas.microsoft.com/office/drawing/2014/main" val="4117814885"/>
                    </a:ext>
                  </a:extLst>
                </a:gridCol>
                <a:gridCol w="2657752">
                  <a:extLst>
                    <a:ext uri="{9D8B030D-6E8A-4147-A177-3AD203B41FA5}">
                      <a16:colId xmlns:a16="http://schemas.microsoft.com/office/drawing/2014/main" val="3303387794"/>
                    </a:ext>
                  </a:extLst>
                </a:gridCol>
              </a:tblGrid>
              <a:tr h="133241">
                <a:tc>
                  <a:txBody>
                    <a:bodyPr/>
                    <a:lstStyle/>
                    <a:p>
                      <a:pPr algn="ctr" eaLnBrk="0" fontAlgn="base" hangingPunct="0">
                        <a:lnSpc>
                          <a:spcPct val="100000"/>
                        </a:lnSpc>
                        <a:spcAft>
                          <a:spcPts val="0"/>
                        </a:spcAft>
                      </a:pPr>
                      <a:r>
                        <a:rPr lang="fr-FR" sz="1400" dirty="0">
                          <a:solidFill>
                            <a:srgbClr val="611C5E"/>
                          </a:solidFill>
                          <a:effectLst/>
                          <a:latin typeface="+mn-lt"/>
                          <a:ea typeface="Times New Roman" panose="02020603050405020304" pitchFamily="18" charset="0"/>
                        </a:rPr>
                        <a:t>nom vernaculaire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a:solidFill>
                            <a:srgbClr val="611C5E"/>
                          </a:solidFill>
                          <a:effectLst/>
                          <a:latin typeface="+mn-lt"/>
                          <a:ea typeface="Times New Roman" panose="02020603050405020304" pitchFamily="18" charset="0"/>
                        </a:rPr>
                        <a:t>nom binomial</a:t>
                      </a:r>
                      <a:endParaRPr lang="fr-FR" sz="140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4101466756"/>
                  </a:ext>
                </a:extLst>
              </a:tr>
              <a:tr h="139556">
                <a:tc>
                  <a:txBody>
                    <a:bodyPr/>
                    <a:lstStyle/>
                    <a:p>
                      <a:pPr algn="ctr" eaLnBrk="0" fontAlgn="base" hangingPunct="0">
                        <a:lnSpc>
                          <a:spcPct val="100000"/>
                        </a:lnSpc>
                        <a:spcAft>
                          <a:spcPts val="0"/>
                        </a:spcAft>
                      </a:pPr>
                      <a:r>
                        <a:rPr lang="fr-FR" sz="1400" dirty="0">
                          <a:solidFill>
                            <a:srgbClr val="611C5E"/>
                          </a:solidFill>
                          <a:effectLst/>
                          <a:latin typeface="+mn-lt"/>
                          <a:ea typeface="Times New Roman" panose="02020603050405020304" pitchFamily="18" charset="0"/>
                        </a:rPr>
                        <a:t>angélique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5" dirty="0">
                          <a:solidFill>
                            <a:srgbClr val="611C5E"/>
                          </a:solidFill>
                          <a:effectLst/>
                          <a:latin typeface="+mn-lt"/>
                          <a:ea typeface="Times New Roman" panose="02020603050405020304" pitchFamily="18" charset="0"/>
                        </a:rPr>
                        <a:t>Angelica</a:t>
                      </a:r>
                      <a:r>
                        <a:rPr lang="fr-FR" sz="1400" i="1" spc="-5" dirty="0">
                          <a:solidFill>
                            <a:srgbClr val="6D3B41"/>
                          </a:solidFill>
                          <a:effectLst/>
                          <a:latin typeface="+mn-lt"/>
                          <a:ea typeface="Times New Roman" panose="02020603050405020304" pitchFamily="18" charset="0"/>
                        </a:rPr>
                        <a:t> </a:t>
                      </a:r>
                      <a:r>
                        <a:rPr lang="fr-FR" sz="1400" i="1" spc="-5" dirty="0" err="1">
                          <a:solidFill>
                            <a:srgbClr val="6D3B41"/>
                          </a:solidFill>
                          <a:effectLst/>
                          <a:latin typeface="+mn-lt"/>
                          <a:ea typeface="Times New Roman" panose="02020603050405020304" pitchFamily="18" charset="0"/>
                        </a:rPr>
                        <a:t>sylvestris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2351982429"/>
                  </a:ext>
                </a:extLst>
              </a:tr>
              <a:tr h="139556">
                <a:tc>
                  <a:txBody>
                    <a:bodyPr/>
                    <a:lstStyle/>
                    <a:p>
                      <a:pPr algn="ctr" eaLnBrk="0" fontAlgn="base" hangingPunct="0">
                        <a:lnSpc>
                          <a:spcPct val="100000"/>
                        </a:lnSpc>
                        <a:spcAft>
                          <a:spcPts val="0"/>
                        </a:spcAft>
                      </a:pPr>
                      <a:r>
                        <a:rPr lang="fr-FR" sz="1400" dirty="0">
                          <a:solidFill>
                            <a:srgbClr val="6D3B41"/>
                          </a:solidFill>
                          <a:effectLst/>
                          <a:latin typeface="+mn-lt"/>
                          <a:ea typeface="Times New Roman" panose="02020603050405020304" pitchFamily="18" charset="0"/>
                        </a:rPr>
                        <a:t>carex</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dirty="0">
                          <a:solidFill>
                            <a:srgbClr val="6D3B41"/>
                          </a:solidFill>
                          <a:effectLst/>
                          <a:latin typeface="+mn-lt"/>
                          <a:ea typeface="Times New Roman" panose="02020603050405020304" pitchFamily="18" charset="0"/>
                        </a:rPr>
                        <a:t>Carex </a:t>
                      </a:r>
                      <a:r>
                        <a:rPr lang="fr-FR" sz="1400" i="1" dirty="0" err="1">
                          <a:solidFill>
                            <a:srgbClr val="6D3B41"/>
                          </a:solidFill>
                          <a:effectLst/>
                          <a:latin typeface="+mn-lt"/>
                          <a:ea typeface="Times New Roman" panose="02020603050405020304" pitchFamily="18" charset="0"/>
                        </a:rPr>
                        <a:t>spp</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1099029467"/>
                  </a:ext>
                </a:extLst>
              </a:tr>
              <a:tr h="139556">
                <a:tc>
                  <a:txBody>
                    <a:bodyPr/>
                    <a:lstStyle/>
                    <a:p>
                      <a:pPr algn="ctr" eaLnBrk="0" fontAlgn="base" hangingPunct="0">
                        <a:lnSpc>
                          <a:spcPct val="100000"/>
                        </a:lnSpc>
                        <a:spcAft>
                          <a:spcPts val="0"/>
                        </a:spcAft>
                      </a:pPr>
                      <a:r>
                        <a:rPr lang="fr-FR" sz="1400" spc="-5" dirty="0">
                          <a:solidFill>
                            <a:srgbClr val="6D3B41"/>
                          </a:solidFill>
                          <a:effectLst/>
                          <a:latin typeface="+mn-lt"/>
                          <a:ea typeface="Times New Roman" panose="02020603050405020304" pitchFamily="18" charset="0"/>
                        </a:rPr>
                        <a:t>colchique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a:solidFill>
                            <a:srgbClr val="6D3B41"/>
                          </a:solidFill>
                          <a:effectLst/>
                          <a:latin typeface="+mn-lt"/>
                          <a:ea typeface="Times New Roman" panose="02020603050405020304" pitchFamily="18" charset="0"/>
                        </a:rPr>
                        <a:t>Colchicum autumnale</a:t>
                      </a:r>
                      <a:endParaRPr lang="fr-FR" sz="1400" i="1">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2690427228"/>
                  </a:ext>
                </a:extLst>
              </a:tr>
              <a:tr h="138924">
                <a:tc>
                  <a:txBody>
                    <a:bodyPr/>
                    <a:lstStyle/>
                    <a:p>
                      <a:pPr algn="ctr" eaLnBrk="0" fontAlgn="base" hangingPunct="0">
                        <a:lnSpc>
                          <a:spcPct val="100000"/>
                        </a:lnSpc>
                        <a:spcAft>
                          <a:spcPts val="0"/>
                        </a:spcAft>
                      </a:pPr>
                      <a:r>
                        <a:rPr lang="fr-FR" sz="1400" dirty="0">
                          <a:solidFill>
                            <a:srgbClr val="6D3B41"/>
                          </a:solidFill>
                          <a:effectLst/>
                          <a:latin typeface="+mn-lt"/>
                          <a:ea typeface="Times New Roman" panose="02020603050405020304" pitchFamily="18" charset="0"/>
                        </a:rPr>
                        <a:t>prêle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dirty="0">
                          <a:solidFill>
                            <a:srgbClr val="6D3B41"/>
                          </a:solidFill>
                          <a:effectLst/>
                          <a:latin typeface="+mn-lt"/>
                          <a:ea typeface="Times New Roman" panose="02020603050405020304" pitchFamily="18" charset="0"/>
                        </a:rPr>
                        <a:t>Equisetum </a:t>
                      </a:r>
                      <a:r>
                        <a:rPr lang="fr-FR" sz="1400" i="1" dirty="0" err="1">
                          <a:solidFill>
                            <a:srgbClr val="6D3B41"/>
                          </a:solidFill>
                          <a:effectLst/>
                          <a:latin typeface="+mn-lt"/>
                          <a:ea typeface="Times New Roman" panose="02020603050405020304" pitchFamily="18" charset="0"/>
                        </a:rPr>
                        <a:t>arvense</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3345272545"/>
                  </a:ext>
                </a:extLst>
              </a:tr>
              <a:tr h="139556">
                <a:tc>
                  <a:txBody>
                    <a:bodyPr/>
                    <a:lstStyle/>
                    <a:p>
                      <a:pPr algn="ctr" eaLnBrk="0" fontAlgn="base" hangingPunct="0">
                        <a:lnSpc>
                          <a:spcPct val="100000"/>
                        </a:lnSpc>
                        <a:spcAft>
                          <a:spcPts val="0"/>
                        </a:spcAft>
                      </a:pPr>
                      <a:r>
                        <a:rPr lang="fr-FR" sz="1400" dirty="0">
                          <a:solidFill>
                            <a:srgbClr val="6D3B41"/>
                          </a:solidFill>
                          <a:effectLst/>
                          <a:latin typeface="+mn-lt"/>
                          <a:ea typeface="Times New Roman" panose="02020603050405020304" pitchFamily="18" charset="0"/>
                        </a:rPr>
                        <a:t>eupatoire </a:t>
                      </a:r>
                      <a:r>
                        <a:rPr lang="fr-FR" sz="1400" dirty="0" err="1">
                          <a:solidFill>
                            <a:srgbClr val="6D3B41"/>
                          </a:solidFill>
                          <a:effectLst/>
                          <a:latin typeface="+mn-lt"/>
                          <a:ea typeface="Times New Roman" panose="02020603050405020304" pitchFamily="18" charset="0"/>
                        </a:rPr>
                        <a:t>chanvrine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10" dirty="0" err="1">
                          <a:solidFill>
                            <a:srgbClr val="6D3B41"/>
                          </a:solidFill>
                          <a:effectLst/>
                          <a:latin typeface="+mn-lt"/>
                          <a:ea typeface="Times New Roman" panose="02020603050405020304" pitchFamily="18" charset="0"/>
                        </a:rPr>
                        <a:t>Eupatorium</a:t>
                      </a:r>
                      <a:r>
                        <a:rPr lang="fr-FR" sz="1400" i="1" spc="10" dirty="0">
                          <a:solidFill>
                            <a:srgbClr val="6D3B41"/>
                          </a:solidFill>
                          <a:effectLst/>
                          <a:latin typeface="+mn-lt"/>
                          <a:ea typeface="Times New Roman" panose="02020603050405020304" pitchFamily="18" charset="0"/>
                        </a:rPr>
                        <a:t> </a:t>
                      </a:r>
                      <a:r>
                        <a:rPr lang="fr-FR" sz="1400" i="1" spc="10" dirty="0" err="1">
                          <a:solidFill>
                            <a:srgbClr val="6D3B41"/>
                          </a:solidFill>
                          <a:effectLst/>
                          <a:latin typeface="+mn-lt"/>
                          <a:ea typeface="Times New Roman" panose="02020603050405020304" pitchFamily="18" charset="0"/>
                        </a:rPr>
                        <a:t>cannabinum</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2820496315"/>
                  </a:ext>
                </a:extLst>
              </a:tr>
              <a:tr h="139556">
                <a:tc>
                  <a:txBody>
                    <a:bodyPr/>
                    <a:lstStyle/>
                    <a:p>
                      <a:pPr algn="ctr" eaLnBrk="0" fontAlgn="base" hangingPunct="0">
                        <a:lnSpc>
                          <a:spcPct val="100000"/>
                        </a:lnSpc>
                        <a:spcAft>
                          <a:spcPts val="0"/>
                        </a:spcAft>
                      </a:pPr>
                      <a:r>
                        <a:rPr lang="fr-FR" sz="1400">
                          <a:solidFill>
                            <a:srgbClr val="6D3B41"/>
                          </a:solidFill>
                          <a:effectLst/>
                          <a:latin typeface="+mn-lt"/>
                          <a:ea typeface="Times New Roman" panose="02020603050405020304" pitchFamily="18" charset="0"/>
                        </a:rPr>
                        <a:t>houblon</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5" dirty="0" err="1">
                          <a:solidFill>
                            <a:srgbClr val="6D3B41"/>
                          </a:solidFill>
                          <a:effectLst/>
                          <a:latin typeface="+mn-lt"/>
                          <a:ea typeface="Times New Roman" panose="02020603050405020304" pitchFamily="18" charset="0"/>
                        </a:rPr>
                        <a:t>Humulus</a:t>
                      </a:r>
                      <a:r>
                        <a:rPr lang="fr-FR" sz="1400" i="1" spc="5" dirty="0">
                          <a:solidFill>
                            <a:srgbClr val="6D3B41"/>
                          </a:solidFill>
                          <a:effectLst/>
                          <a:latin typeface="+mn-lt"/>
                          <a:ea typeface="Times New Roman" panose="02020603050405020304" pitchFamily="18" charset="0"/>
                        </a:rPr>
                        <a:t> </a:t>
                      </a:r>
                      <a:r>
                        <a:rPr lang="fr-FR" sz="1400" i="1" spc="5" dirty="0" err="1">
                          <a:solidFill>
                            <a:srgbClr val="6D3B41"/>
                          </a:solidFill>
                          <a:effectLst/>
                          <a:latin typeface="+mn-lt"/>
                          <a:ea typeface="Times New Roman" panose="02020603050405020304" pitchFamily="18" charset="0"/>
                        </a:rPr>
                        <a:t>lupulus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2713345998"/>
                  </a:ext>
                </a:extLst>
              </a:tr>
              <a:tr h="139556">
                <a:tc>
                  <a:txBody>
                    <a:bodyPr/>
                    <a:lstStyle/>
                    <a:p>
                      <a:pPr algn="ctr" eaLnBrk="0" fontAlgn="base" hangingPunct="0">
                        <a:lnSpc>
                          <a:spcPct val="100000"/>
                        </a:lnSpc>
                        <a:spcAft>
                          <a:spcPts val="0"/>
                        </a:spcAft>
                      </a:pPr>
                      <a:r>
                        <a:rPr lang="fr-FR" sz="1400" spc="5">
                          <a:solidFill>
                            <a:srgbClr val="6D3B41"/>
                          </a:solidFill>
                          <a:effectLst/>
                          <a:latin typeface="+mn-lt"/>
                          <a:ea typeface="Times New Roman" panose="02020603050405020304" pitchFamily="18" charset="0"/>
                        </a:rPr>
                        <a:t>menthe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5" dirty="0" err="1">
                          <a:solidFill>
                            <a:srgbClr val="6D3B41"/>
                          </a:solidFill>
                          <a:effectLst/>
                          <a:latin typeface="+mn-lt"/>
                          <a:ea typeface="Times New Roman" panose="02020603050405020304" pitchFamily="18" charset="0"/>
                        </a:rPr>
                        <a:t>Mentha</a:t>
                      </a:r>
                      <a:r>
                        <a:rPr lang="fr-FR" sz="1400" i="1" spc="5" dirty="0">
                          <a:solidFill>
                            <a:srgbClr val="6D3B41"/>
                          </a:solidFill>
                          <a:effectLst/>
                          <a:latin typeface="+mn-lt"/>
                          <a:ea typeface="Times New Roman" panose="02020603050405020304" pitchFamily="18" charset="0"/>
                        </a:rPr>
                        <a:t> </a:t>
                      </a:r>
                      <a:r>
                        <a:rPr lang="fr-FR" sz="1400" i="1" spc="5" dirty="0" err="1">
                          <a:solidFill>
                            <a:srgbClr val="6D3B41"/>
                          </a:solidFill>
                          <a:effectLst/>
                          <a:latin typeface="+mn-lt"/>
                          <a:ea typeface="Times New Roman" panose="02020603050405020304" pitchFamily="18" charset="0"/>
                        </a:rPr>
                        <a:t>arvensis</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1941369734"/>
                  </a:ext>
                </a:extLst>
              </a:tr>
              <a:tr h="139556">
                <a:tc>
                  <a:txBody>
                    <a:bodyPr/>
                    <a:lstStyle/>
                    <a:p>
                      <a:pPr algn="ctr" eaLnBrk="0" fontAlgn="base" hangingPunct="0">
                        <a:lnSpc>
                          <a:spcPct val="100000"/>
                        </a:lnSpc>
                        <a:spcAft>
                          <a:spcPts val="0"/>
                        </a:spcAft>
                      </a:pPr>
                      <a:r>
                        <a:rPr lang="fr-FR" sz="1400">
                          <a:solidFill>
                            <a:srgbClr val="6D3B41"/>
                          </a:solidFill>
                          <a:effectLst/>
                          <a:latin typeface="+mn-lt"/>
                          <a:ea typeface="Times New Roman" panose="02020603050405020304" pitchFamily="18" charset="0"/>
                        </a:rPr>
                        <a:t>renouée persicaire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dirty="0" err="1">
                          <a:solidFill>
                            <a:srgbClr val="6D3B41"/>
                          </a:solidFill>
                          <a:effectLst/>
                          <a:latin typeface="+mn-lt"/>
                          <a:ea typeface="Times New Roman" panose="02020603050405020304" pitchFamily="18" charset="0"/>
                        </a:rPr>
                        <a:t>Persicaria</a:t>
                      </a:r>
                      <a:r>
                        <a:rPr lang="fr-FR" sz="1400" i="1" dirty="0">
                          <a:solidFill>
                            <a:srgbClr val="6D3B41"/>
                          </a:solidFill>
                          <a:effectLst/>
                          <a:latin typeface="+mn-lt"/>
                          <a:ea typeface="Times New Roman" panose="02020603050405020304" pitchFamily="18" charset="0"/>
                        </a:rPr>
                        <a:t> </a:t>
                      </a:r>
                      <a:r>
                        <a:rPr lang="fr-FR" sz="1400" i="1" dirty="0" err="1">
                          <a:solidFill>
                            <a:srgbClr val="6D3B41"/>
                          </a:solidFill>
                          <a:effectLst/>
                          <a:latin typeface="+mn-lt"/>
                          <a:ea typeface="Times New Roman" panose="02020603050405020304" pitchFamily="18" charset="0"/>
                        </a:rPr>
                        <a:t>maculosa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321201271"/>
                  </a:ext>
                </a:extLst>
              </a:tr>
              <a:tr h="138924">
                <a:tc>
                  <a:txBody>
                    <a:bodyPr/>
                    <a:lstStyle/>
                    <a:p>
                      <a:pPr algn="ctr" eaLnBrk="0" fontAlgn="base" hangingPunct="0">
                        <a:lnSpc>
                          <a:spcPct val="100000"/>
                        </a:lnSpc>
                        <a:spcAft>
                          <a:spcPts val="0"/>
                        </a:spcAft>
                      </a:pPr>
                      <a:r>
                        <a:rPr lang="fr-FR" sz="1400">
                          <a:solidFill>
                            <a:srgbClr val="6D3B41"/>
                          </a:solidFill>
                          <a:effectLst/>
                          <a:latin typeface="+mn-lt"/>
                          <a:ea typeface="Times New Roman" panose="02020603050405020304" pitchFamily="18" charset="0"/>
                        </a:rPr>
                        <a:t>renouée bistorte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5" dirty="0" err="1">
                          <a:solidFill>
                            <a:srgbClr val="6D3B41"/>
                          </a:solidFill>
                          <a:effectLst/>
                          <a:latin typeface="+mn-lt"/>
                          <a:ea typeface="Times New Roman" panose="02020603050405020304" pitchFamily="18" charset="0"/>
                        </a:rPr>
                        <a:t>Polygonum</a:t>
                      </a:r>
                      <a:r>
                        <a:rPr lang="fr-FR" sz="1400" i="1" spc="-5" dirty="0">
                          <a:solidFill>
                            <a:srgbClr val="6D3B41"/>
                          </a:solidFill>
                          <a:effectLst/>
                          <a:latin typeface="+mn-lt"/>
                          <a:ea typeface="Times New Roman" panose="02020603050405020304" pitchFamily="18" charset="0"/>
                        </a:rPr>
                        <a:t> </a:t>
                      </a:r>
                      <a:r>
                        <a:rPr lang="fr-FR" sz="1400" i="1" spc="-5" dirty="0" err="1">
                          <a:solidFill>
                            <a:srgbClr val="6D3B41"/>
                          </a:solidFill>
                          <a:effectLst/>
                          <a:latin typeface="+mn-lt"/>
                          <a:ea typeface="Times New Roman" panose="02020603050405020304" pitchFamily="18" charset="0"/>
                        </a:rPr>
                        <a:t>bistorta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1996647947"/>
                  </a:ext>
                </a:extLst>
              </a:tr>
              <a:tr h="139556">
                <a:tc>
                  <a:txBody>
                    <a:bodyPr/>
                    <a:lstStyle/>
                    <a:p>
                      <a:pPr algn="ctr" eaLnBrk="0" fontAlgn="base" hangingPunct="0">
                        <a:lnSpc>
                          <a:spcPct val="100000"/>
                        </a:lnSpc>
                        <a:spcAft>
                          <a:spcPts val="0"/>
                        </a:spcAft>
                      </a:pPr>
                      <a:r>
                        <a:rPr lang="fr-FR" sz="1400">
                          <a:solidFill>
                            <a:srgbClr val="6D3B41"/>
                          </a:solidFill>
                          <a:effectLst/>
                          <a:latin typeface="+mn-lt"/>
                          <a:ea typeface="Times New Roman" panose="02020603050405020304" pitchFamily="18" charset="0"/>
                        </a:rPr>
                        <a:t>douce amère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5" dirty="0" err="1">
                          <a:solidFill>
                            <a:srgbClr val="6D3B41"/>
                          </a:solidFill>
                          <a:effectLst/>
                          <a:latin typeface="+mn-lt"/>
                          <a:ea typeface="Times New Roman" panose="02020603050405020304" pitchFamily="18" charset="0"/>
                        </a:rPr>
                        <a:t>Solanum</a:t>
                      </a:r>
                      <a:r>
                        <a:rPr lang="fr-FR" sz="1400" i="1" spc="5" dirty="0">
                          <a:solidFill>
                            <a:srgbClr val="6D3B41"/>
                          </a:solidFill>
                          <a:effectLst/>
                          <a:latin typeface="+mn-lt"/>
                          <a:ea typeface="Times New Roman" panose="02020603050405020304" pitchFamily="18" charset="0"/>
                        </a:rPr>
                        <a:t> </a:t>
                      </a:r>
                      <a:r>
                        <a:rPr lang="fr-FR" sz="1400" i="1" spc="5" dirty="0" err="1">
                          <a:solidFill>
                            <a:srgbClr val="6D3B41"/>
                          </a:solidFill>
                          <a:effectLst/>
                          <a:latin typeface="+mn-lt"/>
                          <a:ea typeface="Times New Roman" panose="02020603050405020304" pitchFamily="18" charset="0"/>
                        </a:rPr>
                        <a:t>dulcamara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3378814935"/>
                  </a:ext>
                </a:extLst>
              </a:tr>
              <a:tr h="139556">
                <a:tc>
                  <a:txBody>
                    <a:bodyPr/>
                    <a:lstStyle/>
                    <a:p>
                      <a:pPr algn="ctr" eaLnBrk="0" fontAlgn="base" hangingPunct="0">
                        <a:lnSpc>
                          <a:spcPct val="100000"/>
                        </a:lnSpc>
                        <a:spcAft>
                          <a:spcPts val="0"/>
                        </a:spcAft>
                      </a:pPr>
                      <a:r>
                        <a:rPr lang="fr-FR" sz="1400">
                          <a:solidFill>
                            <a:srgbClr val="6D3B41"/>
                          </a:solidFill>
                          <a:effectLst/>
                          <a:latin typeface="+mn-lt"/>
                          <a:ea typeface="Times New Roman" panose="02020603050405020304" pitchFamily="18" charset="0"/>
                        </a:rPr>
                        <a:t>consoude</a:t>
                      </a:r>
                      <a:endParaRPr lang="fr-FR" sz="140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5" dirty="0" err="1">
                          <a:solidFill>
                            <a:srgbClr val="6D3B41"/>
                          </a:solidFill>
                          <a:effectLst/>
                          <a:latin typeface="+mn-lt"/>
                          <a:ea typeface="Times New Roman" panose="02020603050405020304" pitchFamily="18" charset="0"/>
                        </a:rPr>
                        <a:t>Symohytum</a:t>
                      </a:r>
                      <a:r>
                        <a:rPr lang="fr-FR" sz="1400" i="1" spc="-5" dirty="0">
                          <a:solidFill>
                            <a:srgbClr val="6D3B41"/>
                          </a:solidFill>
                          <a:effectLst/>
                          <a:latin typeface="+mn-lt"/>
                          <a:ea typeface="Times New Roman" panose="02020603050405020304" pitchFamily="18" charset="0"/>
                        </a:rPr>
                        <a:t> </a:t>
                      </a:r>
                      <a:r>
                        <a:rPr lang="fr-FR" sz="1400" i="1" spc="-5" dirty="0" err="1">
                          <a:solidFill>
                            <a:srgbClr val="6D3B41"/>
                          </a:solidFill>
                          <a:effectLst/>
                          <a:latin typeface="+mn-lt"/>
                          <a:ea typeface="Times New Roman" panose="02020603050405020304" pitchFamily="18" charset="0"/>
                        </a:rPr>
                        <a:t>spp</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1604269506"/>
                  </a:ext>
                </a:extLst>
              </a:tr>
              <a:tr h="139556">
                <a:tc>
                  <a:txBody>
                    <a:bodyPr/>
                    <a:lstStyle/>
                    <a:p>
                      <a:pPr algn="ctr" eaLnBrk="0" fontAlgn="base" hangingPunct="0">
                        <a:lnSpc>
                          <a:spcPct val="100000"/>
                        </a:lnSpc>
                        <a:spcAft>
                          <a:spcPts val="0"/>
                        </a:spcAft>
                      </a:pPr>
                      <a:r>
                        <a:rPr lang="fr-FR" sz="1400" dirty="0">
                          <a:solidFill>
                            <a:srgbClr val="6D3B41"/>
                          </a:solidFill>
                          <a:effectLst/>
                          <a:latin typeface="+mn-lt"/>
                          <a:ea typeface="Times New Roman" panose="02020603050405020304" pitchFamily="18" charset="0"/>
                        </a:rPr>
                        <a:t>tussilage</a:t>
                      </a:r>
                      <a:endParaRPr lang="fr-FR" sz="1400" dirty="0">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tc>
                  <a:txBody>
                    <a:bodyPr/>
                    <a:lstStyle/>
                    <a:p>
                      <a:pPr algn="ctr" eaLnBrk="0" fontAlgn="base" hangingPunct="0">
                        <a:lnSpc>
                          <a:spcPct val="100000"/>
                        </a:lnSpc>
                        <a:spcAft>
                          <a:spcPts val="0"/>
                        </a:spcAft>
                      </a:pPr>
                      <a:r>
                        <a:rPr lang="fr-FR" sz="1400" i="1" spc="20" dirty="0" err="1">
                          <a:solidFill>
                            <a:srgbClr val="6D3B41"/>
                          </a:solidFill>
                          <a:effectLst/>
                          <a:latin typeface="+mn-lt"/>
                          <a:ea typeface="Times New Roman" panose="02020603050405020304" pitchFamily="18" charset="0"/>
                        </a:rPr>
                        <a:t>Tussilago</a:t>
                      </a:r>
                      <a:r>
                        <a:rPr lang="fr-FR" sz="1400" i="1" spc="20" dirty="0">
                          <a:solidFill>
                            <a:srgbClr val="6D3B41"/>
                          </a:solidFill>
                          <a:effectLst/>
                          <a:latin typeface="+mn-lt"/>
                          <a:ea typeface="Times New Roman" panose="02020603050405020304" pitchFamily="18" charset="0"/>
                        </a:rPr>
                        <a:t> </a:t>
                      </a:r>
                      <a:r>
                        <a:rPr lang="fr-FR" sz="1400" i="1" spc="20" dirty="0" err="1">
                          <a:solidFill>
                            <a:srgbClr val="6D3B41"/>
                          </a:solidFill>
                          <a:effectLst/>
                          <a:latin typeface="+mn-lt"/>
                          <a:ea typeface="Times New Roman" panose="02020603050405020304" pitchFamily="18" charset="0"/>
                        </a:rPr>
                        <a:t>farfara</a:t>
                      </a:r>
                      <a:endParaRPr lang="fr-FR" sz="1400" i="1" dirty="0">
                        <a:effectLst/>
                        <a:latin typeface="+mn-lt"/>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4F4FA"/>
                    </a:solidFill>
                  </a:tcPr>
                </a:tc>
                <a:extLst>
                  <a:ext uri="{0D108BD9-81ED-4DB2-BD59-A6C34878D82A}">
                    <a16:rowId xmlns:a16="http://schemas.microsoft.com/office/drawing/2014/main" val="3094912022"/>
                  </a:ext>
                </a:extLst>
              </a:tr>
            </a:tbl>
          </a:graphicData>
        </a:graphic>
      </p:graphicFrame>
      <p:sp>
        <p:nvSpPr>
          <p:cNvPr id="8" name="Rectangle 7"/>
          <p:cNvSpPr/>
          <p:nvPr/>
        </p:nvSpPr>
        <p:spPr>
          <a:xfrm>
            <a:off x="5973414" y="861949"/>
            <a:ext cx="6096000" cy="923330"/>
          </a:xfrm>
          <a:prstGeom prst="rect">
            <a:avLst/>
          </a:prstGeom>
        </p:spPr>
        <p:txBody>
          <a:bodyPr>
            <a:spAutoFit/>
          </a:bodyPr>
          <a:lstStyle/>
          <a:p>
            <a:pPr>
              <a:buFont typeface="Arial" panose="020B0604020202020204" pitchFamily="34" charset="0"/>
              <a:buChar char="•"/>
            </a:pPr>
            <a:r>
              <a:rPr lang="fr-FR" b="1" dirty="0">
                <a:solidFill>
                  <a:srgbClr val="A0214A"/>
                </a:solidFill>
                <a:latin typeface="Calibri" panose="020F0502020204030204" pitchFamily="34" charset="0"/>
              </a:rPr>
              <a:t> plantes caractéristiques des sols engorgés (hygrophiles) :</a:t>
            </a:r>
            <a:endParaRPr lang="fr-FR" dirty="0">
              <a:solidFill>
                <a:srgbClr val="A0214A"/>
              </a:solidFill>
              <a:latin typeface="Calibri" panose="020F0502020204030204" pitchFamily="34" charset="0"/>
            </a:endParaRPr>
          </a:p>
          <a:p>
            <a:r>
              <a:rPr lang="fr-FR" dirty="0">
                <a:solidFill>
                  <a:srgbClr val="A0214A"/>
                </a:solidFill>
                <a:latin typeface="Calibri" panose="020F0502020204030204" pitchFamily="34" charset="0"/>
              </a:rPr>
              <a:t>le sol est fortement gorgé d'eau tout au long de l'année; il peut s'agir de berges </a:t>
            </a:r>
            <a:r>
              <a:rPr lang="fr-FR" dirty="0" err="1">
                <a:solidFill>
                  <a:srgbClr val="A0214A"/>
                </a:solidFill>
                <a:latin typeface="Calibri" panose="020F0502020204030204" pitchFamily="34" charset="0"/>
              </a:rPr>
              <a:t>ou</a:t>
            </a:r>
            <a:r>
              <a:rPr lang="fr-FR" u="sng" dirty="0" err="1">
                <a:solidFill>
                  <a:srgbClr val="1F8A3D"/>
                </a:solidFill>
                <a:latin typeface="Calibri" panose="020F0502020204030204" pitchFamily="34" charset="0"/>
                <a:hlinkClick r:id="rId3"/>
              </a:rPr>
              <a:t>ripisylves</a:t>
            </a:r>
            <a:r>
              <a:rPr lang="fr-FR" dirty="0">
                <a:solidFill>
                  <a:srgbClr val="A0214A"/>
                </a:solidFill>
                <a:latin typeface="Calibri" panose="020F0502020204030204" pitchFamily="34" charset="0"/>
              </a:rPr>
              <a:t>- le sol est neutre ou peu acide</a:t>
            </a:r>
            <a:endParaRPr lang="fr-FR" b="0" i="0" dirty="0">
              <a:solidFill>
                <a:srgbClr val="A0214A"/>
              </a:solidFill>
              <a:effectLst/>
              <a:latin typeface="Calibri" panose="020F0502020204030204" pitchFamily="34"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740848055"/>
              </p:ext>
            </p:extLst>
          </p:nvPr>
        </p:nvGraphicFramePr>
        <p:xfrm>
          <a:off x="6064623" y="1803352"/>
          <a:ext cx="4875661" cy="3200400"/>
        </p:xfrm>
        <a:graphic>
          <a:graphicData uri="http://schemas.openxmlformats.org/drawingml/2006/table">
            <a:tbl>
              <a:tblPr/>
              <a:tblGrid>
                <a:gridCol w="2321848">
                  <a:extLst>
                    <a:ext uri="{9D8B030D-6E8A-4147-A177-3AD203B41FA5}">
                      <a16:colId xmlns:a16="http://schemas.microsoft.com/office/drawing/2014/main" val="2454409013"/>
                    </a:ext>
                  </a:extLst>
                </a:gridCol>
                <a:gridCol w="2553813">
                  <a:extLst>
                    <a:ext uri="{9D8B030D-6E8A-4147-A177-3AD203B41FA5}">
                      <a16:colId xmlns:a16="http://schemas.microsoft.com/office/drawing/2014/main" val="2149225863"/>
                    </a:ext>
                  </a:extLst>
                </a:gridCol>
              </a:tblGrid>
              <a:tr h="150805">
                <a:tc>
                  <a:txBody>
                    <a:bodyPr/>
                    <a:lstStyle/>
                    <a:p>
                      <a:pPr algn="ctr" eaLnBrk="0" fontAlgn="base" hangingPunct="0">
                        <a:lnSpc>
                          <a:spcPct val="100000"/>
                        </a:lnSpc>
                        <a:spcBef>
                          <a:spcPts val="0"/>
                        </a:spcBef>
                        <a:spcAft>
                          <a:spcPts val="0"/>
                        </a:spcAft>
                      </a:pPr>
                      <a:r>
                        <a:rPr lang="fr-FR" sz="1400" spc="-5" dirty="0">
                          <a:solidFill>
                            <a:srgbClr val="5A1D5C"/>
                          </a:solidFill>
                          <a:effectLst/>
                          <a:latin typeface="Calibri" panose="020F0502020204030204" pitchFamily="34" charset="0"/>
                          <a:ea typeface="Times New Roman" panose="02020603050405020304" pitchFamily="18" charset="0"/>
                          <a:cs typeface="Garamond" panose="02020404030301010803" pitchFamily="18" charset="0"/>
                        </a:rPr>
                        <a:t>nom vernaculaire</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spc="-10">
                          <a:solidFill>
                            <a:srgbClr val="5A1D5C"/>
                          </a:solidFill>
                          <a:effectLst/>
                          <a:latin typeface="Calibri" panose="020F0502020204030204" pitchFamily="34" charset="0"/>
                          <a:ea typeface="Times New Roman" panose="02020603050405020304" pitchFamily="18" charset="0"/>
                          <a:cs typeface="Garamond" panose="02020404030301010803" pitchFamily="18" charset="0"/>
                        </a:rPr>
                        <a:t>nom binomial</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36015316"/>
                  </a:ext>
                </a:extLst>
              </a:tr>
              <a:tr h="132708">
                <a:tc>
                  <a:txBody>
                    <a:bodyPr/>
                    <a:lstStyle/>
                    <a:p>
                      <a:pPr algn="ctr" eaLnBrk="0" fontAlgn="base" hangingPunct="0">
                        <a:lnSpc>
                          <a:spcPct val="100000"/>
                        </a:lnSpc>
                        <a:spcBef>
                          <a:spcPts val="0"/>
                        </a:spcBef>
                        <a:spcAft>
                          <a:spcPts val="0"/>
                        </a:spcAft>
                      </a:pPr>
                      <a:r>
                        <a:rPr lang="fr-FR" sz="1400" spc="5" dirty="0">
                          <a:solidFill>
                            <a:srgbClr val="5A1D5C"/>
                          </a:solidFill>
                          <a:effectLst/>
                          <a:latin typeface="Calibri" panose="020F0502020204030204" pitchFamily="34" charset="0"/>
                          <a:ea typeface="Times New Roman" panose="02020603050405020304" pitchFamily="18" charset="0"/>
                          <a:cs typeface="Garamond" panose="02020404030301010803" pitchFamily="18" charset="0"/>
                        </a:rPr>
                        <a:t>aulne</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10" dirty="0" err="1">
                          <a:solidFill>
                            <a:srgbClr val="5A1D5C"/>
                          </a:solidFill>
                          <a:effectLst/>
                          <a:latin typeface="Calibri" panose="020F0502020204030204" pitchFamily="34" charset="0"/>
                          <a:ea typeface="Times New Roman" panose="02020603050405020304" pitchFamily="18" charset="0"/>
                          <a:cs typeface="Garamond" panose="02020404030301010803" pitchFamily="18" charset="0"/>
                        </a:rPr>
                        <a:t>Alnus</a:t>
                      </a:r>
                      <a:r>
                        <a:rPr lang="fr-FR" sz="1400" i="1" spc="10" dirty="0">
                          <a:solidFill>
                            <a:srgbClr val="5A1D5C"/>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10" dirty="0" err="1">
                          <a:solidFill>
                            <a:srgbClr val="5A1D5C"/>
                          </a:solidFill>
                          <a:effectLst/>
                          <a:latin typeface="Calibri" panose="020F0502020204030204" pitchFamily="34" charset="0"/>
                          <a:ea typeface="Times New Roman" panose="02020603050405020304" pitchFamily="18" charset="0"/>
                          <a:cs typeface="Garamond" panose="02020404030301010803" pitchFamily="18" charset="0"/>
                        </a:rPr>
                        <a:t>glutinosa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711582801"/>
                  </a:ext>
                </a:extLst>
              </a:tr>
              <a:tr h="133311">
                <a:tc>
                  <a:txBody>
                    <a:bodyPr/>
                    <a:lstStyle/>
                    <a:p>
                      <a:pPr algn="ctr" eaLnBrk="0" fontAlgn="base" hangingPunct="0">
                        <a:lnSpc>
                          <a:spcPct val="100000"/>
                        </a:lnSpc>
                        <a:spcBef>
                          <a:spcPts val="0"/>
                        </a:spcBef>
                        <a:spcAft>
                          <a:spcPts val="0"/>
                        </a:spcAft>
                      </a:pPr>
                      <a:r>
                        <a:rPr lang="fr-FR" sz="140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populage des marais</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5"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Caltha </a:t>
                      </a:r>
                      <a:r>
                        <a:rPr lang="fr-FR" sz="1400" i="1" spc="25"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palustris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071959844"/>
                  </a:ext>
                </a:extLst>
              </a:tr>
              <a:tr h="133311">
                <a:tc>
                  <a:txBody>
                    <a:bodyPr/>
                    <a:lstStyle/>
                    <a:p>
                      <a:pPr algn="ctr" eaLnBrk="0" fontAlgn="base" hangingPunct="0">
                        <a:lnSpc>
                          <a:spcPct val="100000"/>
                        </a:lnSpc>
                        <a:spcBef>
                          <a:spcPts val="0"/>
                        </a:spcBef>
                        <a:spcAft>
                          <a:spcPts val="0"/>
                        </a:spcAft>
                      </a:pPr>
                      <a:r>
                        <a:rPr lang="fr-FR" sz="140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laîche</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1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Carex </a:t>
                      </a:r>
                      <a:r>
                        <a:rPr lang="fr-FR" sz="1400" i="1" spc="-10"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sp</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89857537"/>
                  </a:ext>
                </a:extLst>
              </a:tr>
              <a:tr h="133311">
                <a:tc>
                  <a:txBody>
                    <a:bodyPr/>
                    <a:lstStyle/>
                    <a:p>
                      <a:pPr algn="ctr" eaLnBrk="0" fontAlgn="base" hangingPunct="0">
                        <a:lnSpc>
                          <a:spcPct val="100000"/>
                        </a:lnSpc>
                        <a:spcBef>
                          <a:spcPts val="0"/>
                        </a:spcBef>
                        <a:spcAft>
                          <a:spcPts val="0"/>
                        </a:spcAft>
                      </a:pPr>
                      <a:r>
                        <a:rPr lang="fr-FR" sz="1400" spc="-5"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bruyère</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1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Erica </a:t>
                      </a:r>
                      <a:r>
                        <a:rPr lang="fr-FR" sz="1400" i="1" spc="10"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tetralix</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949289800"/>
                  </a:ext>
                </a:extLst>
              </a:tr>
              <a:tr h="133311">
                <a:tc>
                  <a:txBody>
                    <a:bodyPr/>
                    <a:lstStyle/>
                    <a:p>
                      <a:pPr algn="ctr" eaLnBrk="0" fontAlgn="base" hangingPunct="0">
                        <a:lnSpc>
                          <a:spcPct val="100000"/>
                        </a:lnSpc>
                        <a:spcBef>
                          <a:spcPts val="0"/>
                        </a:spcBef>
                        <a:spcAft>
                          <a:spcPts val="0"/>
                        </a:spcAft>
                      </a:pPr>
                      <a:r>
                        <a:rPr lang="fr-FR" sz="140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gaillet palustre</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Galium palustre</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366756239"/>
                  </a:ext>
                </a:extLst>
              </a:tr>
              <a:tr h="132708">
                <a:tc>
                  <a:txBody>
                    <a:bodyPr/>
                    <a:lstStyle/>
                    <a:p>
                      <a:pPr algn="ctr" eaLnBrk="0" fontAlgn="base" hangingPunct="0">
                        <a:lnSpc>
                          <a:spcPct val="100000"/>
                        </a:lnSpc>
                        <a:spcBef>
                          <a:spcPts val="0"/>
                        </a:spcBef>
                        <a:spcAft>
                          <a:spcPts val="0"/>
                        </a:spcAft>
                      </a:pPr>
                      <a:r>
                        <a:rPr lang="fr-FR" sz="140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iris</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45"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Iris </a:t>
                      </a:r>
                      <a:r>
                        <a:rPr lang="fr-FR" sz="1400" i="1" spc="45"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pseudoacorus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78911904"/>
                  </a:ext>
                </a:extLst>
              </a:tr>
              <a:tr h="133311">
                <a:tc>
                  <a:txBody>
                    <a:bodyPr/>
                    <a:lstStyle/>
                    <a:p>
                      <a:pPr algn="ctr" eaLnBrk="0" fontAlgn="base" hangingPunct="0">
                        <a:lnSpc>
                          <a:spcPct val="100000"/>
                        </a:lnSpc>
                        <a:spcBef>
                          <a:spcPts val="0"/>
                        </a:spcBef>
                        <a:spcAft>
                          <a:spcPts val="0"/>
                        </a:spcAft>
                      </a:pPr>
                      <a:r>
                        <a:rPr lang="fr-FR" sz="140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lysimaque</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0"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Lysimachia</a:t>
                      </a:r>
                      <a:r>
                        <a:rPr lang="fr-FR" sz="1400" i="1" spc="2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vulgaris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326360005"/>
                  </a:ext>
                </a:extLst>
              </a:tr>
              <a:tr h="133311">
                <a:tc>
                  <a:txBody>
                    <a:bodyPr/>
                    <a:lstStyle/>
                    <a:p>
                      <a:pPr algn="ctr" eaLnBrk="0" fontAlgn="base" hangingPunct="0">
                        <a:lnSpc>
                          <a:spcPct val="100000"/>
                        </a:lnSpc>
                        <a:spcBef>
                          <a:spcPts val="0"/>
                        </a:spcBef>
                        <a:spcAft>
                          <a:spcPts val="0"/>
                        </a:spcAft>
                      </a:pPr>
                      <a:r>
                        <a:rPr lang="fr-FR" sz="1400" spc="-5">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piment royal</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Myrica gale</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1309544387"/>
                  </a:ext>
                </a:extLst>
              </a:tr>
              <a:tr h="133311">
                <a:tc>
                  <a:txBody>
                    <a:bodyPr/>
                    <a:lstStyle/>
                    <a:p>
                      <a:pPr algn="ctr" eaLnBrk="0" fontAlgn="base" hangingPunct="0">
                        <a:lnSpc>
                          <a:spcPct val="100000"/>
                        </a:lnSpc>
                        <a:spcBef>
                          <a:spcPts val="0"/>
                        </a:spcBef>
                        <a:spcAft>
                          <a:spcPts val="0"/>
                        </a:spcAft>
                      </a:pPr>
                      <a:r>
                        <a:rPr lang="fr-FR" sz="1400" spc="-2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osmonde</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5"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Osmunda</a:t>
                      </a:r>
                      <a:r>
                        <a:rPr lang="fr-FR" sz="1400" i="1" spc="5"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5"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regalis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886238452"/>
                  </a:ext>
                </a:extLst>
              </a:tr>
              <a:tr h="133311">
                <a:tc>
                  <a:txBody>
                    <a:bodyPr/>
                    <a:lstStyle/>
                    <a:p>
                      <a:pPr algn="ctr" eaLnBrk="0" fontAlgn="base" hangingPunct="0">
                        <a:lnSpc>
                          <a:spcPct val="100000"/>
                        </a:lnSpc>
                        <a:spcBef>
                          <a:spcPts val="0"/>
                        </a:spcBef>
                        <a:spcAft>
                          <a:spcPts val="0"/>
                        </a:spcAft>
                      </a:pPr>
                      <a:r>
                        <a:rPr lang="fr-FR" sz="1400" spc="-5">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politric</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20"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Polytrichum</a:t>
                      </a:r>
                      <a:r>
                        <a:rPr lang="fr-FR" sz="1400" i="1" spc="2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 commune</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282064054"/>
                  </a:ext>
                </a:extLst>
              </a:tr>
              <a:tr h="132708">
                <a:tc>
                  <a:txBody>
                    <a:bodyPr/>
                    <a:lstStyle/>
                    <a:p>
                      <a:pPr algn="ctr" eaLnBrk="0" fontAlgn="base" hangingPunct="0">
                        <a:lnSpc>
                          <a:spcPct val="100000"/>
                        </a:lnSpc>
                        <a:spcBef>
                          <a:spcPts val="0"/>
                        </a:spcBef>
                        <a:spcAft>
                          <a:spcPts val="0"/>
                        </a:spcAft>
                      </a:pPr>
                      <a:r>
                        <a:rPr lang="fr-FR" sz="1400" spc="-5">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potentille ansérine</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Potentilla</a:t>
                      </a:r>
                      <a:r>
                        <a:rPr lang="fr-FR" sz="1400" i="1"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anserina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612556006"/>
                  </a:ext>
                </a:extLst>
              </a:tr>
              <a:tr h="133311">
                <a:tc>
                  <a:txBody>
                    <a:bodyPr/>
                    <a:lstStyle/>
                    <a:p>
                      <a:pPr algn="ctr" eaLnBrk="0" fontAlgn="base" hangingPunct="0">
                        <a:lnSpc>
                          <a:spcPct val="100000"/>
                        </a:lnSpc>
                        <a:spcBef>
                          <a:spcPts val="0"/>
                        </a:spcBef>
                        <a:spcAft>
                          <a:spcPts val="0"/>
                        </a:spcAft>
                      </a:pPr>
                      <a:r>
                        <a:rPr lang="fr-FR" sz="1400" spc="-1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oseille</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Rumex </a:t>
                      </a:r>
                      <a:r>
                        <a:rPr lang="fr-FR" sz="1400" i="1"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sp</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520652845"/>
                  </a:ext>
                </a:extLst>
              </a:tr>
              <a:tr h="133311">
                <a:tc>
                  <a:txBody>
                    <a:bodyPr/>
                    <a:lstStyle/>
                    <a:p>
                      <a:pPr algn="ctr" eaLnBrk="0" fontAlgn="base" hangingPunct="0">
                        <a:lnSpc>
                          <a:spcPct val="100000"/>
                        </a:lnSpc>
                        <a:spcBef>
                          <a:spcPts val="0"/>
                        </a:spcBef>
                        <a:spcAft>
                          <a:spcPts val="0"/>
                        </a:spcAft>
                      </a:pPr>
                      <a:r>
                        <a:rPr lang="fr-FR" sz="140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sphaigne</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Sphagnum</a:t>
                      </a:r>
                      <a:r>
                        <a:rPr lang="fr-FR" sz="1400" i="1"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sp</a:t>
                      </a:r>
                      <a:r>
                        <a:rPr lang="fr-FR" sz="1400" i="1"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3916942996"/>
                  </a:ext>
                </a:extLst>
              </a:tr>
              <a:tr h="150805">
                <a:tc>
                  <a:txBody>
                    <a:bodyPr/>
                    <a:lstStyle/>
                    <a:p>
                      <a:pPr algn="ctr" eaLnBrk="0" fontAlgn="base" hangingPunct="0">
                        <a:lnSpc>
                          <a:spcPct val="100000"/>
                        </a:lnSpc>
                        <a:spcBef>
                          <a:spcPts val="0"/>
                        </a:spcBef>
                        <a:spcAft>
                          <a:spcPts val="0"/>
                        </a:spcAft>
                      </a:pPr>
                      <a:r>
                        <a:rPr lang="fr-FR" sz="1400"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valériane </a:t>
                      </a:r>
                      <a:r>
                        <a:rPr lang="fr-FR" sz="1400"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dioique</a:t>
                      </a:r>
                      <a:endParaRPr lang="fr-FR" sz="1400"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tc>
                  <a:txBody>
                    <a:bodyPr/>
                    <a:lstStyle/>
                    <a:p>
                      <a:pPr algn="ctr" eaLnBrk="0" fontAlgn="base" hangingPunct="0">
                        <a:lnSpc>
                          <a:spcPct val="100000"/>
                        </a:lnSpc>
                        <a:spcBef>
                          <a:spcPts val="0"/>
                        </a:spcBef>
                        <a:spcAft>
                          <a:spcPts val="0"/>
                        </a:spcAft>
                      </a:pPr>
                      <a:r>
                        <a:rPr lang="fr-FR" sz="1400" i="1" spc="15"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Valeriana</a:t>
                      </a:r>
                      <a:r>
                        <a:rPr lang="fr-FR" sz="1400" i="1" spc="15" dirty="0">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15" dirty="0" err="1">
                          <a:solidFill>
                            <a:srgbClr val="701956"/>
                          </a:solidFill>
                          <a:effectLst/>
                          <a:latin typeface="Calibri" panose="020F0502020204030204" pitchFamily="34" charset="0"/>
                          <a:ea typeface="Times New Roman" panose="02020603050405020304" pitchFamily="18" charset="0"/>
                          <a:cs typeface="Garamond" panose="02020404030301010803" pitchFamily="18" charset="0"/>
                        </a:rPr>
                        <a:t>dioica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A"/>
                    </a:solidFill>
                  </a:tcPr>
                </a:tc>
                <a:extLst>
                  <a:ext uri="{0D108BD9-81ED-4DB2-BD59-A6C34878D82A}">
                    <a16:rowId xmlns:a16="http://schemas.microsoft.com/office/drawing/2014/main" val="2396694867"/>
                  </a:ext>
                </a:extLst>
              </a:tr>
            </a:tbl>
          </a:graphicData>
        </a:graphic>
      </p:graphicFrame>
      <p:sp>
        <p:nvSpPr>
          <p:cNvPr id="10" name="ZoneTexte 9"/>
          <p:cNvSpPr txBox="1"/>
          <p:nvPr/>
        </p:nvSpPr>
        <p:spPr>
          <a:xfrm>
            <a:off x="96153" y="4726753"/>
            <a:ext cx="5556609"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4"/>
              </a:rPr>
              <a:t>http://floraterre.e-monsite.com/pages/ecologie/plantes-indicatrices.html</a:t>
            </a:r>
            <a:r>
              <a:rPr lang="fr-FR" sz="1200" dirty="0">
                <a:solidFill>
                  <a:srgbClr val="008000"/>
                </a:solidFill>
              </a:rPr>
              <a:t> </a:t>
            </a:r>
          </a:p>
        </p:txBody>
      </p:sp>
    </p:spTree>
    <p:extLst>
      <p:ext uri="{BB962C8B-B14F-4D97-AF65-F5344CB8AC3E}">
        <p14:creationId xmlns:p14="http://schemas.microsoft.com/office/powerpoint/2010/main" val="10070713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87362" y="129092"/>
            <a:ext cx="531607" cy="34219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119</a:t>
            </a:fld>
            <a:endParaRPr lang="fr-FR"/>
          </a:p>
        </p:txBody>
      </p:sp>
      <p:sp>
        <p:nvSpPr>
          <p:cNvPr id="4" name="Rectangle 3"/>
          <p:cNvSpPr/>
          <p:nvPr/>
        </p:nvSpPr>
        <p:spPr>
          <a:xfrm>
            <a:off x="96153" y="446204"/>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5" name="Rectangle 4"/>
          <p:cNvSpPr/>
          <p:nvPr/>
        </p:nvSpPr>
        <p:spPr>
          <a:xfrm>
            <a:off x="4704402" y="122072"/>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graphicFrame>
        <p:nvGraphicFramePr>
          <p:cNvPr id="6" name="Tableau 5"/>
          <p:cNvGraphicFramePr>
            <a:graphicFrameLocks noGrp="1"/>
          </p:cNvGraphicFramePr>
          <p:nvPr>
            <p:extLst>
              <p:ext uri="{D42A27DB-BD31-4B8C-83A1-F6EECF244321}">
                <p14:modId xmlns:p14="http://schemas.microsoft.com/office/powerpoint/2010/main" val="741498639"/>
              </p:ext>
            </p:extLst>
          </p:nvPr>
        </p:nvGraphicFramePr>
        <p:xfrm>
          <a:off x="187362" y="1449760"/>
          <a:ext cx="4354849" cy="3627120"/>
        </p:xfrm>
        <a:graphic>
          <a:graphicData uri="http://schemas.openxmlformats.org/drawingml/2006/table">
            <a:tbl>
              <a:tblPr/>
              <a:tblGrid>
                <a:gridCol w="1825274">
                  <a:extLst>
                    <a:ext uri="{9D8B030D-6E8A-4147-A177-3AD203B41FA5}">
                      <a16:colId xmlns:a16="http://schemas.microsoft.com/office/drawing/2014/main" val="368837912"/>
                    </a:ext>
                  </a:extLst>
                </a:gridCol>
                <a:gridCol w="2529575">
                  <a:extLst>
                    <a:ext uri="{9D8B030D-6E8A-4147-A177-3AD203B41FA5}">
                      <a16:colId xmlns:a16="http://schemas.microsoft.com/office/drawing/2014/main" val="2334188414"/>
                    </a:ext>
                  </a:extLst>
                </a:gridCol>
              </a:tblGrid>
              <a:tr h="159861">
                <a:tc>
                  <a:txBody>
                    <a:bodyPr/>
                    <a:lstStyle/>
                    <a:p>
                      <a:pPr algn="ctr" eaLnBrk="0" fontAlgn="base" hangingPunct="0">
                        <a:lnSpc>
                          <a:spcPct val="100000"/>
                        </a:lnSpc>
                        <a:spcBef>
                          <a:spcPts val="0"/>
                        </a:spcBef>
                        <a:spcAft>
                          <a:spcPts val="0"/>
                        </a:spcAft>
                      </a:pPr>
                      <a:r>
                        <a:rPr lang="fr-FR" sz="1400" dirty="0">
                          <a:solidFill>
                            <a:srgbClr val="5D1C5E"/>
                          </a:solidFill>
                          <a:effectLst/>
                          <a:latin typeface="Calibri" panose="020F0502020204030204" pitchFamily="34" charset="0"/>
                          <a:ea typeface="Times New Roman" panose="02020603050405020304" pitchFamily="18" charset="0"/>
                          <a:cs typeface="Garamond" panose="02020404030301010803" pitchFamily="18" charset="0"/>
                        </a:rPr>
                        <a:t>nom vernaculaire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spc="-10">
                          <a:solidFill>
                            <a:srgbClr val="5D1C5E"/>
                          </a:solidFill>
                          <a:effectLst/>
                          <a:latin typeface="Calibri" panose="020F0502020204030204" pitchFamily="34" charset="0"/>
                          <a:ea typeface="Times New Roman" panose="02020603050405020304" pitchFamily="18" charset="0"/>
                          <a:cs typeface="Garamond" panose="02020404030301010803" pitchFamily="18" charset="0"/>
                        </a:rPr>
                        <a:t>nom binomial</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4293136509"/>
                  </a:ext>
                </a:extLst>
              </a:tr>
              <a:tr h="140677">
                <a:tc>
                  <a:txBody>
                    <a:bodyPr/>
                    <a:lstStyle/>
                    <a:p>
                      <a:pPr algn="ctr" eaLnBrk="0" fontAlgn="base" hangingPunct="0">
                        <a:lnSpc>
                          <a:spcPct val="100000"/>
                        </a:lnSpc>
                        <a:spcBef>
                          <a:spcPts val="0"/>
                        </a:spcBef>
                        <a:spcAft>
                          <a:spcPts val="0"/>
                        </a:spcAft>
                      </a:pPr>
                      <a:r>
                        <a:rPr lang="fr-FR" sz="1400" spc="-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érable champêtre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3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Acer </a:t>
                      </a:r>
                      <a:r>
                        <a:rPr lang="fr-FR" sz="1400" i="1" spc="3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campestre</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1047640675"/>
                  </a:ext>
                </a:extLst>
              </a:tr>
              <a:tr h="141317">
                <a:tc>
                  <a:txBody>
                    <a:bodyPr/>
                    <a:lstStyle/>
                    <a:p>
                      <a:pPr algn="ctr" eaLnBrk="0" fontAlgn="base" hangingPunct="0">
                        <a:lnSpc>
                          <a:spcPct val="100000"/>
                        </a:lnSpc>
                        <a:spcBef>
                          <a:spcPts val="0"/>
                        </a:spcBef>
                        <a:spcAft>
                          <a:spcPts val="0"/>
                        </a:spcAft>
                      </a:pPr>
                      <a:r>
                        <a:rPr lang="fr-FR" sz="140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anthyllis</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2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Anthyllis </a:t>
                      </a:r>
                      <a:r>
                        <a:rPr lang="fr-FR" sz="1400" i="1" spc="2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vulneraria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3692006009"/>
                  </a:ext>
                </a:extLst>
              </a:tr>
              <a:tr h="141317">
                <a:tc>
                  <a:txBody>
                    <a:bodyPr/>
                    <a:lstStyle/>
                    <a:p>
                      <a:pPr algn="ctr" eaLnBrk="0" fontAlgn="base" hangingPunct="0">
                        <a:lnSpc>
                          <a:spcPct val="100000"/>
                        </a:lnSpc>
                        <a:spcBef>
                          <a:spcPts val="0"/>
                        </a:spcBef>
                        <a:spcAft>
                          <a:spcPts val="0"/>
                        </a:spcAft>
                      </a:pPr>
                      <a:r>
                        <a:rPr lang="fr-FR" sz="140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campanule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1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Campanula</a:t>
                      </a:r>
                      <a:r>
                        <a:rPr lang="fr-FR" sz="1400" i="1" spc="1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1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spp</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1784378859"/>
                  </a:ext>
                </a:extLst>
              </a:tr>
              <a:tr h="141317">
                <a:tc>
                  <a:txBody>
                    <a:bodyPr/>
                    <a:lstStyle/>
                    <a:p>
                      <a:pPr algn="ctr" eaLnBrk="0" fontAlgn="base" hangingPunct="0">
                        <a:lnSpc>
                          <a:spcPct val="100000"/>
                        </a:lnSpc>
                        <a:spcBef>
                          <a:spcPts val="0"/>
                        </a:spcBef>
                        <a:spcAft>
                          <a:spcPts val="0"/>
                        </a:spcAft>
                      </a:pPr>
                      <a:r>
                        <a:rPr lang="fr-FR" sz="140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centaurée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1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Centaurea</a:t>
                      </a:r>
                      <a:r>
                        <a:rPr lang="fr-FR" sz="1400" i="1" spc="1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1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jacea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3896770865"/>
                  </a:ext>
                </a:extLst>
              </a:tr>
              <a:tr h="141317">
                <a:tc>
                  <a:txBody>
                    <a:bodyPr/>
                    <a:lstStyle/>
                    <a:p>
                      <a:pPr algn="ctr" eaLnBrk="0" fontAlgn="base" hangingPunct="0">
                        <a:lnSpc>
                          <a:spcPct val="100000"/>
                        </a:lnSpc>
                        <a:spcBef>
                          <a:spcPts val="0"/>
                        </a:spcBef>
                        <a:spcAft>
                          <a:spcPts val="0"/>
                        </a:spcAft>
                      </a:pPr>
                      <a:r>
                        <a:rPr lang="fr-FR" sz="1400" spc="-5">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clématite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Clematis</a:t>
                      </a:r>
                      <a:r>
                        <a:rPr lang="fr-FR" sz="1400" i="1" spc="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vitalba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82026029"/>
                  </a:ext>
                </a:extLst>
              </a:tr>
              <a:tr h="140677">
                <a:tc>
                  <a:txBody>
                    <a:bodyPr/>
                    <a:lstStyle/>
                    <a:p>
                      <a:pPr algn="ctr" eaLnBrk="0" fontAlgn="base" hangingPunct="0">
                        <a:lnSpc>
                          <a:spcPct val="100000"/>
                        </a:lnSpc>
                        <a:spcBef>
                          <a:spcPts val="0"/>
                        </a:spcBef>
                        <a:spcAft>
                          <a:spcPts val="0"/>
                        </a:spcAft>
                      </a:pPr>
                      <a:r>
                        <a:rPr lang="fr-FR" sz="1400" spc="-5">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cornouiller</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Cornus </a:t>
                      </a:r>
                      <a:r>
                        <a:rPr lang="fr-FR" sz="1400" i="1"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sanguinea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345355127"/>
                  </a:ext>
                </a:extLst>
              </a:tr>
              <a:tr h="141317">
                <a:tc>
                  <a:txBody>
                    <a:bodyPr/>
                    <a:lstStyle/>
                    <a:p>
                      <a:pPr algn="ctr" eaLnBrk="0" fontAlgn="base" hangingPunct="0">
                        <a:lnSpc>
                          <a:spcPct val="100000"/>
                        </a:lnSpc>
                        <a:spcBef>
                          <a:spcPts val="0"/>
                        </a:spcBef>
                        <a:spcAft>
                          <a:spcPts val="0"/>
                        </a:spcAft>
                      </a:pPr>
                      <a:r>
                        <a:rPr lang="fr-FR" sz="1400" spc="-1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carotte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1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Daucus </a:t>
                      </a:r>
                      <a:r>
                        <a:rPr lang="fr-FR" sz="1400" i="1" spc="1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carota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3925064627"/>
                  </a:ext>
                </a:extLst>
              </a:tr>
              <a:tr h="141317">
                <a:tc>
                  <a:txBody>
                    <a:bodyPr/>
                    <a:lstStyle/>
                    <a:p>
                      <a:pPr algn="ctr" eaLnBrk="0" fontAlgn="base" hangingPunct="0">
                        <a:lnSpc>
                          <a:spcPct val="100000"/>
                        </a:lnSpc>
                        <a:spcBef>
                          <a:spcPts val="0"/>
                        </a:spcBef>
                        <a:spcAft>
                          <a:spcPts val="0"/>
                        </a:spcAft>
                      </a:pPr>
                      <a:r>
                        <a:rPr lang="fr-FR" sz="1400" spc="-5">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fusain</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3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Euonymus</a:t>
                      </a:r>
                      <a:r>
                        <a:rPr lang="fr-FR" sz="1400" i="1" spc="3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3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europaeus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4066962697"/>
                  </a:ext>
                </a:extLst>
              </a:tr>
              <a:tr h="141317">
                <a:tc>
                  <a:txBody>
                    <a:bodyPr/>
                    <a:lstStyle/>
                    <a:p>
                      <a:pPr algn="ctr" eaLnBrk="0" fontAlgn="base" hangingPunct="0">
                        <a:lnSpc>
                          <a:spcPct val="100000"/>
                        </a:lnSpc>
                        <a:spcBef>
                          <a:spcPts val="0"/>
                        </a:spcBef>
                        <a:spcAft>
                          <a:spcPts val="0"/>
                        </a:spcAft>
                      </a:pPr>
                      <a:r>
                        <a:rPr lang="fr-FR" sz="140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gérnium</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2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Geranium</a:t>
                      </a:r>
                      <a:r>
                        <a:rPr lang="fr-FR" sz="1400" i="1" spc="2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patrense</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575869518"/>
                  </a:ext>
                </a:extLst>
              </a:tr>
              <a:tr h="141317">
                <a:tc>
                  <a:txBody>
                    <a:bodyPr/>
                    <a:lstStyle/>
                    <a:p>
                      <a:pPr algn="ctr" eaLnBrk="0" fontAlgn="base" hangingPunct="0">
                        <a:lnSpc>
                          <a:spcPct val="100000"/>
                        </a:lnSpc>
                        <a:spcBef>
                          <a:spcPts val="0"/>
                        </a:spcBef>
                        <a:spcAft>
                          <a:spcPts val="0"/>
                        </a:spcAft>
                      </a:pPr>
                      <a:r>
                        <a:rPr lang="fr-FR" sz="140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hélianthème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Helianthemum</a:t>
                      </a:r>
                      <a:r>
                        <a:rPr lang="fr-FR" sz="1400" i="1"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spp</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2165222019"/>
                  </a:ext>
                </a:extLst>
              </a:tr>
              <a:tr h="140677">
                <a:tc>
                  <a:txBody>
                    <a:bodyPr/>
                    <a:lstStyle/>
                    <a:p>
                      <a:pPr algn="ctr" eaLnBrk="0" fontAlgn="base" hangingPunct="0">
                        <a:lnSpc>
                          <a:spcPct val="100000"/>
                        </a:lnSpc>
                        <a:spcBef>
                          <a:spcPts val="0"/>
                        </a:spcBef>
                        <a:spcAft>
                          <a:spcPts val="0"/>
                        </a:spcAft>
                      </a:pPr>
                      <a:r>
                        <a:rPr lang="fr-FR" sz="140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mercuriale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2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Mercurialis</a:t>
                      </a:r>
                      <a:r>
                        <a:rPr lang="fr-FR" sz="1400" i="1" spc="2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perennis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365099374"/>
                  </a:ext>
                </a:extLst>
              </a:tr>
              <a:tr h="141317">
                <a:tc>
                  <a:txBody>
                    <a:bodyPr/>
                    <a:lstStyle/>
                    <a:p>
                      <a:pPr algn="ctr" eaLnBrk="0" fontAlgn="base" hangingPunct="0">
                        <a:lnSpc>
                          <a:spcPct val="100000"/>
                        </a:lnSpc>
                        <a:spcBef>
                          <a:spcPts val="0"/>
                        </a:spcBef>
                        <a:spcAft>
                          <a:spcPts val="0"/>
                        </a:spcAft>
                      </a:pPr>
                      <a:r>
                        <a:rPr lang="fr-FR" sz="1400" spc="-5">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pimprenelle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Sanguisorba</a:t>
                      </a:r>
                      <a:r>
                        <a:rPr lang="fr-FR" sz="1400" i="1" spc="-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sp</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1988998498"/>
                  </a:ext>
                </a:extLst>
              </a:tr>
              <a:tr h="141317">
                <a:tc>
                  <a:txBody>
                    <a:bodyPr/>
                    <a:lstStyle/>
                    <a:p>
                      <a:pPr algn="ctr" eaLnBrk="0" fontAlgn="base" hangingPunct="0">
                        <a:lnSpc>
                          <a:spcPct val="100000"/>
                        </a:lnSpc>
                        <a:spcBef>
                          <a:spcPts val="0"/>
                        </a:spcBef>
                        <a:spcAft>
                          <a:spcPts val="0"/>
                        </a:spcAft>
                      </a:pPr>
                      <a:r>
                        <a:rPr lang="fr-FR" sz="1400" spc="-1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rénouée</a:t>
                      </a:r>
                      <a:r>
                        <a:rPr lang="fr-FR" sz="1400" spc="-1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liseron</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Polygonum</a:t>
                      </a:r>
                      <a:r>
                        <a:rPr lang="fr-FR" sz="1400" i="1"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dirty="0">
                          <a:solidFill>
                            <a:srgbClr val="58293D"/>
                          </a:solidFill>
                          <a:effectLst/>
                          <a:latin typeface="Calibri" panose="020F0502020204030204" pitchFamily="34" charset="0"/>
                          <a:ea typeface="Times New Roman" panose="02020603050405020304" pitchFamily="18" charset="0"/>
                        </a:rPr>
                        <a:t>convolvulus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7160182"/>
                  </a:ext>
                </a:extLst>
              </a:tr>
              <a:tr h="141317">
                <a:tc>
                  <a:txBody>
                    <a:bodyPr/>
                    <a:lstStyle/>
                    <a:p>
                      <a:pPr algn="ctr" eaLnBrk="0" fontAlgn="base" hangingPunct="0">
                        <a:lnSpc>
                          <a:spcPct val="100000"/>
                        </a:lnSpc>
                        <a:spcBef>
                          <a:spcPts val="0"/>
                        </a:spcBef>
                        <a:spcAft>
                          <a:spcPts val="0"/>
                        </a:spcAft>
                      </a:pPr>
                      <a:r>
                        <a:rPr lang="fr-FR" sz="1400" spc="-5">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silène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2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Silene</a:t>
                      </a:r>
                      <a:r>
                        <a:rPr lang="fr-FR" sz="1400" i="1" spc="25"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5"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vulgaris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3006015186"/>
                  </a:ext>
                </a:extLst>
              </a:tr>
              <a:tr h="141317">
                <a:tc>
                  <a:txBody>
                    <a:bodyPr/>
                    <a:lstStyle/>
                    <a:p>
                      <a:pPr algn="ctr" eaLnBrk="0" fontAlgn="base" hangingPunct="0">
                        <a:lnSpc>
                          <a:spcPct val="100000"/>
                        </a:lnSpc>
                        <a:spcBef>
                          <a:spcPts val="0"/>
                        </a:spcBef>
                        <a:spcAft>
                          <a:spcPts val="0"/>
                        </a:spcAft>
                      </a:pPr>
                      <a:r>
                        <a:rPr lang="fr-FR" sz="140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tamier</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3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Tamus</a:t>
                      </a:r>
                      <a:r>
                        <a:rPr lang="fr-FR" sz="1400" i="1" spc="3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3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communis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1433780644"/>
                  </a:ext>
                </a:extLst>
              </a:tr>
              <a:tr h="159221">
                <a:tc>
                  <a:txBody>
                    <a:bodyPr/>
                    <a:lstStyle/>
                    <a:p>
                      <a:pPr algn="ctr" eaLnBrk="0" fontAlgn="base" hangingPunct="0">
                        <a:lnSpc>
                          <a:spcPct val="100000"/>
                        </a:lnSpc>
                        <a:spcBef>
                          <a:spcPts val="0"/>
                        </a:spcBef>
                        <a:spcAft>
                          <a:spcPts val="0"/>
                        </a:spcAft>
                      </a:pPr>
                      <a:r>
                        <a:rPr lang="fr-FR" sz="1400" spc="-1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viorne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tc>
                  <a:txBody>
                    <a:bodyPr/>
                    <a:lstStyle/>
                    <a:p>
                      <a:pPr algn="ctr" eaLnBrk="0" fontAlgn="base" hangingPunct="0">
                        <a:lnSpc>
                          <a:spcPct val="100000"/>
                        </a:lnSpc>
                        <a:spcBef>
                          <a:spcPts val="0"/>
                        </a:spcBef>
                        <a:spcAft>
                          <a:spcPts val="0"/>
                        </a:spcAft>
                      </a:pPr>
                      <a:r>
                        <a:rPr lang="fr-FR" sz="1400" i="1" spc="30" dirty="0" err="1">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Viburnum</a:t>
                      </a:r>
                      <a:r>
                        <a:rPr lang="fr-FR" sz="1400" i="1" spc="30" dirty="0">
                          <a:solidFill>
                            <a:srgbClr val="58293D"/>
                          </a:solidFill>
                          <a:effectLst/>
                          <a:latin typeface="Calibri" panose="020F0502020204030204" pitchFamily="34" charset="0"/>
                          <a:ea typeface="Times New Roman" panose="02020603050405020304" pitchFamily="18" charset="0"/>
                          <a:cs typeface="Garamond" panose="02020404030301010803" pitchFamily="18" charset="0"/>
                        </a:rPr>
                        <a:t> lantana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6F2F9"/>
                    </a:solidFill>
                  </a:tcPr>
                </a:tc>
                <a:extLst>
                  <a:ext uri="{0D108BD9-81ED-4DB2-BD59-A6C34878D82A}">
                    <a16:rowId xmlns:a16="http://schemas.microsoft.com/office/drawing/2014/main" val="1221386773"/>
                  </a:ext>
                </a:extLst>
              </a:tr>
            </a:tbl>
          </a:graphicData>
        </a:graphic>
      </p:graphicFrame>
      <p:sp>
        <p:nvSpPr>
          <p:cNvPr id="7" name="Rectangle 6"/>
          <p:cNvSpPr/>
          <p:nvPr/>
        </p:nvSpPr>
        <p:spPr>
          <a:xfrm>
            <a:off x="59500" y="947982"/>
            <a:ext cx="3839064" cy="369332"/>
          </a:xfrm>
          <a:prstGeom prst="rect">
            <a:avLst/>
          </a:prstGeom>
        </p:spPr>
        <p:txBody>
          <a:bodyPr wrap="none">
            <a:spAutoFit/>
          </a:bodyPr>
          <a:lstStyle/>
          <a:p>
            <a:pPr>
              <a:buFont typeface="Arial" panose="020B0604020202020204" pitchFamily="34" charset="0"/>
              <a:buChar char="•"/>
            </a:pPr>
            <a:r>
              <a:rPr lang="fr-FR" b="1" dirty="0">
                <a:solidFill>
                  <a:srgbClr val="A0214A"/>
                </a:solidFill>
                <a:latin typeface="Calibri" panose="020F0502020204030204" pitchFamily="34" charset="0"/>
              </a:rPr>
              <a:t> flore des sols calcaires (</a:t>
            </a:r>
            <a:r>
              <a:rPr lang="fr-FR" b="1" dirty="0" err="1">
                <a:solidFill>
                  <a:srgbClr val="A0214A"/>
                </a:solidFill>
                <a:latin typeface="Calibri" panose="020F0502020204030204" pitchFamily="34" charset="0"/>
              </a:rPr>
              <a:t>calcaricoles</a:t>
            </a:r>
            <a:r>
              <a:rPr lang="fr-FR" b="1" dirty="0">
                <a:solidFill>
                  <a:srgbClr val="A0214A"/>
                </a:solidFill>
                <a:latin typeface="Calibri" panose="020F0502020204030204" pitchFamily="34" charset="0"/>
              </a:rPr>
              <a:t>) :</a:t>
            </a:r>
            <a:endParaRPr lang="fr-FR" b="0" i="0" dirty="0">
              <a:solidFill>
                <a:srgbClr val="A0214A"/>
              </a:solidFill>
              <a:effectLst/>
              <a:latin typeface="Calibri" panose="020F0502020204030204" pitchFamily="34" charset="0"/>
            </a:endParaRPr>
          </a:p>
        </p:txBody>
      </p:sp>
      <p:sp>
        <p:nvSpPr>
          <p:cNvPr id="8" name="Rectangle 7"/>
          <p:cNvSpPr/>
          <p:nvPr/>
        </p:nvSpPr>
        <p:spPr>
          <a:xfrm>
            <a:off x="6075375" y="646949"/>
            <a:ext cx="4391587" cy="369332"/>
          </a:xfrm>
          <a:prstGeom prst="rect">
            <a:avLst/>
          </a:prstGeom>
        </p:spPr>
        <p:txBody>
          <a:bodyPr wrap="none">
            <a:spAutoFit/>
          </a:bodyPr>
          <a:lstStyle/>
          <a:p>
            <a:pPr>
              <a:buFont typeface="Arial" panose="020B0604020202020204" pitchFamily="34" charset="0"/>
              <a:buChar char="•"/>
            </a:pPr>
            <a:r>
              <a:rPr lang="fr-FR" b="1" dirty="0">
                <a:solidFill>
                  <a:srgbClr val="A0214A"/>
                </a:solidFill>
                <a:latin typeface="Calibri" panose="020F0502020204030204" pitchFamily="34" charset="0"/>
              </a:rPr>
              <a:t> plantes des sols riches (</a:t>
            </a:r>
            <a:r>
              <a:rPr lang="fr-FR" b="1" dirty="0" err="1">
                <a:solidFill>
                  <a:srgbClr val="A0214A"/>
                </a:solidFill>
                <a:latin typeface="Calibri" panose="020F0502020204030204" pitchFamily="34" charset="0"/>
              </a:rPr>
              <a:t>neutronitroclines</a:t>
            </a:r>
            <a:r>
              <a:rPr lang="fr-FR" b="1" dirty="0">
                <a:solidFill>
                  <a:srgbClr val="A0214A"/>
                </a:solidFill>
                <a:latin typeface="Calibri" panose="020F0502020204030204" pitchFamily="34" charset="0"/>
              </a:rPr>
              <a:t>) :</a:t>
            </a:r>
            <a:endParaRPr lang="fr-FR" b="0" i="0" dirty="0">
              <a:solidFill>
                <a:srgbClr val="A0214A"/>
              </a:solidFill>
              <a:effectLst/>
              <a:latin typeface="Calibri" panose="020F0502020204030204" pitchFamily="34" charset="0"/>
            </a:endParaRPr>
          </a:p>
        </p:txBody>
      </p:sp>
      <p:graphicFrame>
        <p:nvGraphicFramePr>
          <p:cNvPr id="10" name="Tableau 9"/>
          <p:cNvGraphicFramePr>
            <a:graphicFrameLocks noGrp="1"/>
          </p:cNvGraphicFramePr>
          <p:nvPr>
            <p:extLst>
              <p:ext uri="{D42A27DB-BD31-4B8C-83A1-F6EECF244321}">
                <p14:modId xmlns:p14="http://schemas.microsoft.com/office/powerpoint/2010/main" val="271237567"/>
              </p:ext>
            </p:extLst>
          </p:nvPr>
        </p:nvGraphicFramePr>
        <p:xfrm>
          <a:off x="6075375" y="1165949"/>
          <a:ext cx="4757576" cy="3840480"/>
        </p:xfrm>
        <a:graphic>
          <a:graphicData uri="http://schemas.openxmlformats.org/drawingml/2006/table">
            <a:tbl>
              <a:tblPr/>
              <a:tblGrid>
                <a:gridCol w="2126967">
                  <a:extLst>
                    <a:ext uri="{9D8B030D-6E8A-4147-A177-3AD203B41FA5}">
                      <a16:colId xmlns:a16="http://schemas.microsoft.com/office/drawing/2014/main" val="2662896327"/>
                    </a:ext>
                  </a:extLst>
                </a:gridCol>
                <a:gridCol w="2630609">
                  <a:extLst>
                    <a:ext uri="{9D8B030D-6E8A-4147-A177-3AD203B41FA5}">
                      <a16:colId xmlns:a16="http://schemas.microsoft.com/office/drawing/2014/main" val="1133076607"/>
                    </a:ext>
                  </a:extLst>
                </a:gridCol>
              </a:tblGrid>
              <a:tr h="151110">
                <a:tc>
                  <a:txBody>
                    <a:bodyPr/>
                    <a:lstStyle/>
                    <a:p>
                      <a:pPr algn="ctr" eaLnBrk="0" fontAlgn="base" hangingPunct="0">
                        <a:lnSpc>
                          <a:spcPct val="100000"/>
                        </a:lnSpc>
                        <a:spcBef>
                          <a:spcPts val="0"/>
                        </a:spcBef>
                        <a:spcAft>
                          <a:spcPts val="0"/>
                        </a:spcAft>
                      </a:pPr>
                      <a:r>
                        <a:rPr lang="fr-FR" sz="1400" spc="-5" dirty="0">
                          <a:solidFill>
                            <a:srgbClr val="581B5E"/>
                          </a:solidFill>
                          <a:effectLst/>
                          <a:latin typeface="Calibri" panose="020F0502020204030204" pitchFamily="34" charset="0"/>
                          <a:ea typeface="Times New Roman" panose="02020603050405020304" pitchFamily="18" charset="0"/>
                          <a:cs typeface="Garamond" panose="02020404030301010803" pitchFamily="18" charset="0"/>
                        </a:rPr>
                        <a:t>nom vernaculaire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spc="-10">
                          <a:solidFill>
                            <a:srgbClr val="581B5E"/>
                          </a:solidFill>
                          <a:effectLst/>
                          <a:latin typeface="Calibri" panose="020F0502020204030204" pitchFamily="34" charset="0"/>
                          <a:ea typeface="Times New Roman" panose="02020603050405020304" pitchFamily="18" charset="0"/>
                          <a:cs typeface="Garamond" panose="02020404030301010803" pitchFamily="18" charset="0"/>
                        </a:rPr>
                        <a:t>nom binomial</a:t>
                      </a:r>
                      <a:endParaRPr lang="fr-FR" sz="140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4265626726"/>
                  </a:ext>
                </a:extLst>
              </a:tr>
              <a:tr h="132977">
                <a:tc>
                  <a:txBody>
                    <a:bodyPr/>
                    <a:lstStyle/>
                    <a:p>
                      <a:pPr algn="ctr" eaLnBrk="0" fontAlgn="base" hangingPunct="0">
                        <a:lnSpc>
                          <a:spcPct val="100000"/>
                        </a:lnSpc>
                        <a:spcBef>
                          <a:spcPts val="0"/>
                        </a:spcBef>
                        <a:spcAft>
                          <a:spcPts val="0"/>
                        </a:spcAft>
                      </a:pPr>
                      <a:r>
                        <a:rPr lang="fr-FR" sz="140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bugle rampant</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3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Ajuga</a:t>
                      </a:r>
                      <a:r>
                        <a:rPr lang="fr-FR" sz="1400" i="1" spc="3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3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reptans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30812815"/>
                  </a:ext>
                </a:extLst>
              </a:tr>
              <a:tr h="133581">
                <a:tc>
                  <a:txBody>
                    <a:bodyPr/>
                    <a:lstStyle/>
                    <a:p>
                      <a:pPr algn="ctr" eaLnBrk="0" fontAlgn="base" hangingPunct="0">
                        <a:lnSpc>
                          <a:spcPct val="100000"/>
                        </a:lnSpc>
                        <a:spcBef>
                          <a:spcPts val="0"/>
                        </a:spcBef>
                        <a:spcAft>
                          <a:spcPts val="0"/>
                        </a:spcAft>
                      </a:pPr>
                      <a:r>
                        <a:rPr lang="fr-FR" sz="1400" spc="6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alaire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Alliaria</a:t>
                      </a: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petiolata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770763792"/>
                  </a:ext>
                </a:extLst>
              </a:tr>
              <a:tr h="133581">
                <a:tc>
                  <a:txBody>
                    <a:bodyPr/>
                    <a:lstStyle/>
                    <a:p>
                      <a:pPr algn="ctr" eaLnBrk="0" fontAlgn="base" hangingPunct="0">
                        <a:lnSpc>
                          <a:spcPct val="100000"/>
                        </a:lnSpc>
                        <a:spcBef>
                          <a:spcPts val="0"/>
                        </a:spcBef>
                        <a:spcAft>
                          <a:spcPts val="0"/>
                        </a:spcAft>
                      </a:pPr>
                      <a:r>
                        <a:rPr lang="fr-FR" sz="1400" spc="-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ail des ours</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Allium </a:t>
                      </a:r>
                      <a:r>
                        <a:rPr lang="fr-FR" sz="1400" i="1" spc="1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ursinum</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3434948141"/>
                  </a:ext>
                </a:extLst>
              </a:tr>
              <a:tr h="133581">
                <a:tc>
                  <a:txBody>
                    <a:bodyPr/>
                    <a:lstStyle/>
                    <a:p>
                      <a:pPr algn="ctr" eaLnBrk="0" fontAlgn="base" hangingPunct="0">
                        <a:lnSpc>
                          <a:spcPct val="100000"/>
                        </a:lnSpc>
                        <a:spcBef>
                          <a:spcPts val="0"/>
                        </a:spcBef>
                        <a:spcAft>
                          <a:spcPts val="0"/>
                        </a:spcAft>
                      </a:pPr>
                      <a:r>
                        <a:rPr lang="fr-FR" sz="1400" spc="-1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gouet</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Arum </a:t>
                      </a:r>
                      <a:r>
                        <a:rPr lang="fr-FR" sz="1400" i="1" spc="1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italicum</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3230914337"/>
                  </a:ext>
                </a:extLst>
              </a:tr>
              <a:tr h="133581">
                <a:tc>
                  <a:txBody>
                    <a:bodyPr/>
                    <a:lstStyle/>
                    <a:p>
                      <a:pPr algn="ctr" eaLnBrk="0" fontAlgn="base" hangingPunct="0">
                        <a:lnSpc>
                          <a:spcPct val="100000"/>
                        </a:lnSpc>
                        <a:spcBef>
                          <a:spcPts val="0"/>
                        </a:spcBef>
                        <a:spcAft>
                          <a:spcPts val="0"/>
                        </a:spcAft>
                      </a:pPr>
                      <a:r>
                        <a:rPr lang="fr-FR" sz="140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cardamine des prés</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Cardamine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pratensis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342165124"/>
                  </a:ext>
                </a:extLst>
              </a:tr>
              <a:tr h="132977">
                <a:tc>
                  <a:txBody>
                    <a:bodyPr/>
                    <a:lstStyle/>
                    <a:p>
                      <a:pPr algn="ctr" eaLnBrk="0" fontAlgn="base" hangingPunct="0">
                        <a:lnSpc>
                          <a:spcPct val="100000"/>
                        </a:lnSpc>
                        <a:spcBef>
                          <a:spcPts val="0"/>
                        </a:spcBef>
                        <a:spcAft>
                          <a:spcPts val="0"/>
                        </a:spcAft>
                      </a:pPr>
                      <a:r>
                        <a:rPr lang="fr-FR" sz="140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pied d'alouette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Delphinium </a:t>
                      </a:r>
                      <a:r>
                        <a:rPr lang="fr-FR" sz="1400" i="1" spc="-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sp</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459217500"/>
                  </a:ext>
                </a:extLst>
              </a:tr>
              <a:tr h="133581">
                <a:tc>
                  <a:txBody>
                    <a:bodyPr/>
                    <a:lstStyle/>
                    <a:p>
                      <a:pPr algn="ctr" eaLnBrk="0" fontAlgn="base" hangingPunct="0">
                        <a:lnSpc>
                          <a:spcPct val="100000"/>
                        </a:lnSpc>
                        <a:spcBef>
                          <a:spcPts val="0"/>
                        </a:spcBef>
                        <a:spcAft>
                          <a:spcPts val="0"/>
                        </a:spcAft>
                      </a:pPr>
                      <a:r>
                        <a:rPr lang="fr-FR" sz="1400" spc="-1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frêne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Fraxinus</a:t>
                      </a: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excelsior</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209196278"/>
                  </a:ext>
                </a:extLst>
              </a:tr>
              <a:tr h="133581">
                <a:tc>
                  <a:txBody>
                    <a:bodyPr/>
                    <a:lstStyle/>
                    <a:p>
                      <a:pPr algn="ctr" eaLnBrk="0" fontAlgn="base" hangingPunct="0">
                        <a:lnSpc>
                          <a:spcPct val="100000"/>
                        </a:lnSpc>
                        <a:spcBef>
                          <a:spcPts val="0"/>
                        </a:spcBef>
                        <a:spcAft>
                          <a:spcPts val="0"/>
                        </a:spcAft>
                      </a:pPr>
                      <a:r>
                        <a:rPr lang="fr-FR" sz="140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gaillet gratteron</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Galium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aparine</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3108053092"/>
                  </a:ext>
                </a:extLst>
              </a:tr>
              <a:tr h="133581">
                <a:tc>
                  <a:txBody>
                    <a:bodyPr/>
                    <a:lstStyle/>
                    <a:p>
                      <a:pPr algn="ctr" eaLnBrk="0" fontAlgn="base" hangingPunct="0">
                        <a:lnSpc>
                          <a:spcPct val="100000"/>
                        </a:lnSpc>
                        <a:spcBef>
                          <a:spcPts val="0"/>
                        </a:spcBef>
                        <a:spcAft>
                          <a:spcPts val="0"/>
                        </a:spcAft>
                      </a:pPr>
                      <a:r>
                        <a:rPr lang="fr-FR" sz="1400" spc="-1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herbe à robert</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Geranium</a:t>
                      </a:r>
                      <a:r>
                        <a:rPr lang="fr-FR" sz="1400" i="1" spc="-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robertianum</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4142032168"/>
                  </a:ext>
                </a:extLst>
              </a:tr>
              <a:tr h="133581">
                <a:tc>
                  <a:txBody>
                    <a:bodyPr/>
                    <a:lstStyle/>
                    <a:p>
                      <a:pPr algn="ctr" eaLnBrk="0" fontAlgn="base" hangingPunct="0">
                        <a:lnSpc>
                          <a:spcPct val="100000"/>
                        </a:lnSpc>
                        <a:spcBef>
                          <a:spcPts val="0"/>
                        </a:spcBef>
                        <a:spcAft>
                          <a:spcPts val="0"/>
                        </a:spcAft>
                      </a:pPr>
                      <a:r>
                        <a:rPr lang="fr-FR" sz="1400" spc="-1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benoîte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Geum</a:t>
                      </a: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urbanum</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911849243"/>
                  </a:ext>
                </a:extLst>
              </a:tr>
              <a:tr h="132977">
                <a:tc>
                  <a:txBody>
                    <a:bodyPr/>
                    <a:lstStyle/>
                    <a:p>
                      <a:pPr algn="ctr" eaLnBrk="0" fontAlgn="base" hangingPunct="0">
                        <a:lnSpc>
                          <a:spcPct val="100000"/>
                        </a:lnSpc>
                        <a:spcBef>
                          <a:spcPts val="0"/>
                        </a:spcBef>
                        <a:spcAft>
                          <a:spcPts val="0"/>
                        </a:spcAft>
                      </a:pPr>
                      <a:r>
                        <a:rPr lang="fr-FR" sz="140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lamier pourpre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Lamium</a:t>
                      </a: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purpureum</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3745505418"/>
                  </a:ext>
                </a:extLst>
              </a:tr>
              <a:tr h="133581">
                <a:tc>
                  <a:txBody>
                    <a:bodyPr/>
                    <a:lstStyle/>
                    <a:p>
                      <a:pPr algn="ctr" eaLnBrk="0" fontAlgn="base" hangingPunct="0">
                        <a:lnSpc>
                          <a:spcPct val="100000"/>
                        </a:lnSpc>
                        <a:spcBef>
                          <a:spcPts val="0"/>
                        </a:spcBef>
                        <a:spcAft>
                          <a:spcPts val="0"/>
                        </a:spcAft>
                      </a:pPr>
                      <a:r>
                        <a:rPr lang="fr-FR" sz="140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raiponce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3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Phyteuma</a:t>
                      </a:r>
                      <a:r>
                        <a:rPr lang="fr-FR" sz="1400" i="1" spc="-3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3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spicatum</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717547303"/>
                  </a:ext>
                </a:extLst>
              </a:tr>
              <a:tr h="133581">
                <a:tc>
                  <a:txBody>
                    <a:bodyPr/>
                    <a:lstStyle/>
                    <a:p>
                      <a:pPr algn="ctr" eaLnBrk="0" fontAlgn="base" hangingPunct="0">
                        <a:lnSpc>
                          <a:spcPct val="100000"/>
                        </a:lnSpc>
                        <a:spcBef>
                          <a:spcPts val="0"/>
                        </a:spcBef>
                        <a:spcAft>
                          <a:spcPts val="0"/>
                        </a:spcAft>
                      </a:pPr>
                      <a:r>
                        <a:rPr lang="fr-FR" sz="1400" spc="-1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primevère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Primula</a:t>
                      </a:r>
                      <a:r>
                        <a:rPr lang="fr-FR" sz="1400" i="1" spc="2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vulgaris</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303436536"/>
                  </a:ext>
                </a:extLst>
              </a:tr>
              <a:tr h="133581">
                <a:tc>
                  <a:txBody>
                    <a:bodyPr/>
                    <a:lstStyle/>
                    <a:p>
                      <a:pPr algn="ctr" eaLnBrk="0" fontAlgn="base" hangingPunct="0">
                        <a:lnSpc>
                          <a:spcPct val="100000"/>
                        </a:lnSpc>
                        <a:spcBef>
                          <a:spcPts val="0"/>
                        </a:spcBef>
                        <a:spcAft>
                          <a:spcPts val="0"/>
                        </a:spcAft>
                      </a:pPr>
                      <a:r>
                        <a:rPr lang="fr-FR" sz="1400" spc="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Ficaire</a:t>
                      </a:r>
                      <a:endParaRPr lang="fr-FR" sz="1400"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Ranunculus</a:t>
                      </a:r>
                      <a:r>
                        <a:rPr lang="fr-FR" sz="1400" i="1" spc="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ficaria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591875731"/>
                  </a:ext>
                </a:extLst>
              </a:tr>
              <a:tr h="133581">
                <a:tc>
                  <a:txBody>
                    <a:bodyPr/>
                    <a:lstStyle/>
                    <a:p>
                      <a:pPr algn="ctr" eaLnBrk="0" fontAlgn="base" hangingPunct="0">
                        <a:lnSpc>
                          <a:spcPct val="100000"/>
                        </a:lnSpc>
                        <a:spcBef>
                          <a:spcPts val="0"/>
                        </a:spcBef>
                        <a:spcAft>
                          <a:spcPts val="0"/>
                        </a:spcAft>
                      </a:pPr>
                      <a:r>
                        <a:rPr lang="fr-FR" sz="140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sureau noir</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Sambucus</a:t>
                      </a:r>
                      <a:r>
                        <a:rPr lang="fr-FR" sz="1400" i="1"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nigra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4117422528"/>
                  </a:ext>
                </a:extLst>
              </a:tr>
              <a:tr h="132977">
                <a:tc>
                  <a:txBody>
                    <a:bodyPr/>
                    <a:lstStyle/>
                    <a:p>
                      <a:pPr algn="ctr" eaLnBrk="0" fontAlgn="base" hangingPunct="0">
                        <a:lnSpc>
                          <a:spcPct val="100000"/>
                        </a:lnSpc>
                        <a:spcBef>
                          <a:spcPts val="0"/>
                        </a:spcBef>
                        <a:spcAft>
                          <a:spcPts val="0"/>
                        </a:spcAft>
                      </a:pPr>
                      <a:r>
                        <a:rPr lang="fr-FR" sz="1400" spc="-5">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épiaire des bois</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Stachys</a:t>
                      </a:r>
                      <a:r>
                        <a:rPr lang="fr-FR" sz="1400" i="1" spc="20"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 </a:t>
                      </a:r>
                      <a:r>
                        <a:rPr lang="fr-FR" sz="1400" i="1" spc="20"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sylvatica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1911189340"/>
                  </a:ext>
                </a:extLst>
              </a:tr>
              <a:tr h="151110">
                <a:tc>
                  <a:txBody>
                    <a:bodyPr/>
                    <a:lstStyle/>
                    <a:p>
                      <a:pPr algn="ctr" eaLnBrk="0" fontAlgn="base" hangingPunct="0">
                        <a:lnSpc>
                          <a:spcPct val="100000"/>
                        </a:lnSpc>
                        <a:spcBef>
                          <a:spcPts val="0"/>
                        </a:spcBef>
                        <a:spcAft>
                          <a:spcPts val="0"/>
                        </a:spcAft>
                      </a:pPr>
                      <a:r>
                        <a:rPr lang="fr-FR" sz="1400" spc="-1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véronique de Perse</a:t>
                      </a:r>
                      <a:endParaRPr lang="fr-FR" sz="140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tc>
                  <a:txBody>
                    <a:bodyPr/>
                    <a:lstStyle/>
                    <a:p>
                      <a:pPr algn="ctr" eaLnBrk="0" fontAlgn="base" hangingPunct="0">
                        <a:lnSpc>
                          <a:spcPct val="100000"/>
                        </a:lnSpc>
                        <a:spcBef>
                          <a:spcPts val="0"/>
                        </a:spcBef>
                        <a:spcAft>
                          <a:spcPts val="0"/>
                        </a:spcAft>
                      </a:pPr>
                      <a:r>
                        <a:rPr lang="fr-FR" sz="1400" i="1" spc="15" dirty="0">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Veronica </a:t>
                      </a:r>
                      <a:r>
                        <a:rPr lang="fr-FR" sz="1400" i="1" spc="15" dirty="0" err="1">
                          <a:solidFill>
                            <a:srgbClr val="781650"/>
                          </a:solidFill>
                          <a:effectLst/>
                          <a:latin typeface="Calibri" panose="020F0502020204030204" pitchFamily="34" charset="0"/>
                          <a:ea typeface="Times New Roman" panose="02020603050405020304" pitchFamily="18" charset="0"/>
                          <a:cs typeface="Garamond" panose="02020404030301010803" pitchFamily="18" charset="0"/>
                        </a:rPr>
                        <a:t>persica</a:t>
                      </a:r>
                      <a:endParaRPr lang="fr-FR" sz="1400" i="1" dirty="0">
                        <a:effectLst/>
                        <a:latin typeface="Calibri" panose="020F0502020204030204" pitchFamily="34"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D5F3F9"/>
                    </a:solidFill>
                  </a:tcPr>
                </a:tc>
                <a:extLst>
                  <a:ext uri="{0D108BD9-81ED-4DB2-BD59-A6C34878D82A}">
                    <a16:rowId xmlns:a16="http://schemas.microsoft.com/office/drawing/2014/main" val="2125080144"/>
                  </a:ext>
                </a:extLst>
              </a:tr>
            </a:tbl>
          </a:graphicData>
        </a:graphic>
      </p:graphicFrame>
      <p:sp>
        <p:nvSpPr>
          <p:cNvPr id="9" name="ZoneTexte 8"/>
          <p:cNvSpPr txBox="1"/>
          <p:nvPr/>
        </p:nvSpPr>
        <p:spPr>
          <a:xfrm>
            <a:off x="187362" y="5209326"/>
            <a:ext cx="5556609"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2"/>
              </a:rPr>
              <a:t>http://floraterre.e-monsite.com/pages/ecologie/plantes-indicatrices.html</a:t>
            </a:r>
            <a:r>
              <a:rPr lang="fr-FR" sz="1200" dirty="0">
                <a:solidFill>
                  <a:srgbClr val="008000"/>
                </a:solidFill>
              </a:rPr>
              <a:t> </a:t>
            </a:r>
          </a:p>
        </p:txBody>
      </p:sp>
    </p:spTree>
    <p:extLst>
      <p:ext uri="{BB962C8B-B14F-4D97-AF65-F5344CB8AC3E}">
        <p14:creationId xmlns:p14="http://schemas.microsoft.com/office/powerpoint/2010/main" val="234987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13028" y="192219"/>
            <a:ext cx="2743200" cy="365125"/>
          </a:xfrm>
        </p:spPr>
        <p:txBody>
          <a:bodyPr/>
          <a:lstStyle/>
          <a:p>
            <a:fld id="{C4B7D875-55FA-44D4-A05D-F243087C8D65}" type="slidenum">
              <a:rPr lang="fr-FR" smtClean="0"/>
              <a:t>12</a:t>
            </a:fld>
            <a:endParaRPr lang="fr-FR"/>
          </a:p>
        </p:txBody>
      </p:sp>
      <p:sp>
        <p:nvSpPr>
          <p:cNvPr id="3" name="Rectangle 2"/>
          <p:cNvSpPr/>
          <p:nvPr/>
        </p:nvSpPr>
        <p:spPr>
          <a:xfrm>
            <a:off x="182878" y="744679"/>
            <a:ext cx="11773349" cy="3785652"/>
          </a:xfrm>
          <a:prstGeom prst="rect">
            <a:avLst/>
          </a:prstGeom>
        </p:spPr>
        <p:txBody>
          <a:bodyPr wrap="square">
            <a:spAutoFit/>
          </a:bodyPr>
          <a:lstStyle/>
          <a:p>
            <a:pPr fontAlgn="base"/>
            <a:r>
              <a:rPr lang="fr-FR" b="1" dirty="0">
                <a:solidFill>
                  <a:srgbClr val="008000"/>
                </a:solidFill>
              </a:rPr>
              <a:t>Le taux de recouvrement</a:t>
            </a:r>
            <a:endParaRPr lang="fr-FR" dirty="0">
              <a:solidFill>
                <a:srgbClr val="008000"/>
              </a:solidFill>
            </a:endParaRPr>
          </a:p>
          <a:p>
            <a:br>
              <a:rPr lang="fr-FR" dirty="0">
                <a:solidFill>
                  <a:srgbClr val="008000"/>
                </a:solidFill>
              </a:rPr>
            </a:br>
            <a:r>
              <a:rPr lang="fr-FR" dirty="0">
                <a:solidFill>
                  <a:srgbClr val="008000"/>
                </a:solidFill>
              </a:rPr>
              <a:t>Une fois l'inventaire achevé, établissez le taux de recouvrement de chaque espèce. Attribuez ensuite à chacune un coefficient de ce taux : </a:t>
            </a:r>
            <a:br>
              <a:rPr lang="fr-FR" dirty="0">
                <a:solidFill>
                  <a:srgbClr val="008000"/>
                </a:solidFill>
              </a:rPr>
            </a:br>
            <a:r>
              <a:rPr lang="fr-FR" dirty="0">
                <a:solidFill>
                  <a:srgbClr val="008000"/>
                </a:solidFill>
              </a:rPr>
              <a:t>100% : coefficient 5 ;</a:t>
            </a:r>
            <a:br>
              <a:rPr lang="fr-FR" dirty="0">
                <a:solidFill>
                  <a:srgbClr val="008000"/>
                </a:solidFill>
              </a:rPr>
            </a:br>
            <a:r>
              <a:rPr lang="fr-FR" dirty="0">
                <a:solidFill>
                  <a:srgbClr val="008000"/>
                </a:solidFill>
              </a:rPr>
              <a:t>75% : coefficient 4 ; </a:t>
            </a:r>
            <a:br>
              <a:rPr lang="fr-FR" dirty="0">
                <a:solidFill>
                  <a:srgbClr val="008000"/>
                </a:solidFill>
              </a:rPr>
            </a:br>
            <a:r>
              <a:rPr lang="fr-FR" dirty="0">
                <a:solidFill>
                  <a:srgbClr val="008000"/>
                </a:solidFill>
              </a:rPr>
              <a:t>50% : coefficient 3 ; </a:t>
            </a:r>
            <a:br>
              <a:rPr lang="fr-FR" dirty="0">
                <a:solidFill>
                  <a:srgbClr val="008000"/>
                </a:solidFill>
              </a:rPr>
            </a:br>
            <a:r>
              <a:rPr lang="fr-FR" dirty="0">
                <a:solidFill>
                  <a:srgbClr val="008000"/>
                </a:solidFill>
              </a:rPr>
              <a:t>25% : coefficient 2 ; </a:t>
            </a:r>
            <a:br>
              <a:rPr lang="fr-FR" dirty="0">
                <a:solidFill>
                  <a:srgbClr val="008000"/>
                </a:solidFill>
              </a:rPr>
            </a:br>
            <a:r>
              <a:rPr lang="fr-FR" dirty="0">
                <a:solidFill>
                  <a:srgbClr val="008000"/>
                </a:solidFill>
              </a:rPr>
              <a:t>- de 25% mais avec une présence significative : coefficient 1 ;</a:t>
            </a:r>
            <a:br>
              <a:rPr lang="fr-FR" dirty="0">
                <a:solidFill>
                  <a:srgbClr val="008000"/>
                </a:solidFill>
              </a:rPr>
            </a:br>
            <a:r>
              <a:rPr lang="fr-FR" dirty="0">
                <a:solidFill>
                  <a:srgbClr val="008000"/>
                </a:solidFill>
              </a:rPr>
              <a:t>Quelques pieds épars : le signe +.</a:t>
            </a:r>
            <a:br>
              <a:rPr lang="fr-FR" dirty="0">
                <a:solidFill>
                  <a:srgbClr val="008000"/>
                </a:solidFill>
              </a:rPr>
            </a:br>
            <a:r>
              <a:rPr lang="fr-FR" dirty="0">
                <a:solidFill>
                  <a:srgbClr val="008000"/>
                </a:solidFill>
              </a:rPr>
              <a:t>Chaque espèce s'étant vu attribuer un chiffre, l'analyse peut commencer. En face de chacune on note les caractéristiques de chaque adventice, et c'est l'addition de ces indices qui peut ensuite nous aider à établir un diagnostic précis.</a:t>
            </a:r>
          </a:p>
          <a:p>
            <a:endParaRPr lang="fr-FR" sz="1200" dirty="0">
              <a:solidFill>
                <a:srgbClr val="008000"/>
              </a:solidFill>
            </a:endParaRPr>
          </a:p>
          <a:p>
            <a:r>
              <a:rPr lang="fr-FR" sz="1200" dirty="0">
                <a:solidFill>
                  <a:srgbClr val="008000"/>
                </a:solidFill>
              </a:rPr>
              <a:t>Source : </a:t>
            </a:r>
            <a:r>
              <a:rPr lang="fr-FR" sz="1200" dirty="0">
                <a:solidFill>
                  <a:srgbClr val="008000"/>
                </a:solidFill>
                <a:hlinkClick r:id="rId2"/>
              </a:rPr>
              <a:t>http://www.fermedesaintemarthe.com/A-14746-comprendre-son-sol-avec-les-plantes-bio-indicatrices.aspx</a:t>
            </a:r>
            <a:r>
              <a:rPr lang="fr-FR" sz="1200" dirty="0">
                <a:solidFill>
                  <a:srgbClr val="008000"/>
                </a:solidFill>
              </a:rPr>
              <a:t> </a:t>
            </a:r>
          </a:p>
        </p:txBody>
      </p:sp>
      <p:sp>
        <p:nvSpPr>
          <p:cNvPr id="4" name="ZoneTexte 3"/>
          <p:cNvSpPr txBox="1"/>
          <p:nvPr/>
        </p:nvSpPr>
        <p:spPr>
          <a:xfrm>
            <a:off x="182879" y="259884"/>
            <a:ext cx="2452745" cy="369332"/>
          </a:xfrm>
          <a:prstGeom prst="rect">
            <a:avLst/>
          </a:prstGeom>
          <a:noFill/>
        </p:spPr>
        <p:txBody>
          <a:bodyPr wrap="square" rtlCol="0">
            <a:spAutoFit/>
          </a:bodyPr>
          <a:lstStyle/>
          <a:p>
            <a:r>
              <a:rPr lang="fr-FR" dirty="0">
                <a:solidFill>
                  <a:srgbClr val="008000"/>
                </a:solidFill>
              </a:rPr>
              <a:t>1. </a:t>
            </a:r>
            <a:r>
              <a:rPr lang="fr-FR" b="1" dirty="0">
                <a:solidFill>
                  <a:srgbClr val="008000"/>
                </a:solidFill>
              </a:rPr>
              <a:t>Introduction (suite)</a:t>
            </a:r>
            <a:endParaRPr lang="fr-FR" dirty="0">
              <a:solidFill>
                <a:srgbClr val="008000"/>
              </a:solidFill>
            </a:endParaRP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727" y="4530331"/>
            <a:ext cx="2857500" cy="2143125"/>
          </a:xfrm>
          <a:prstGeom prst="rect">
            <a:avLst/>
          </a:prstGeom>
        </p:spPr>
      </p:pic>
      <p:sp>
        <p:nvSpPr>
          <p:cNvPr id="7" name="ZoneTexte 6"/>
          <p:cNvSpPr txBox="1"/>
          <p:nvPr/>
        </p:nvSpPr>
        <p:spPr>
          <a:xfrm>
            <a:off x="6196405" y="5583219"/>
            <a:ext cx="2838557" cy="1015663"/>
          </a:xfrm>
          <a:prstGeom prst="rect">
            <a:avLst/>
          </a:prstGeom>
          <a:noFill/>
        </p:spPr>
        <p:txBody>
          <a:bodyPr wrap="square" rtlCol="0">
            <a:spAutoFit/>
          </a:bodyPr>
          <a:lstStyle/>
          <a:p>
            <a:pPr algn="r"/>
            <a:r>
              <a:rPr lang="fr-FR" sz="1200" dirty="0">
                <a:solidFill>
                  <a:srgbClr val="008000"/>
                </a:solidFill>
              </a:rPr>
              <a:t>Le plantain lancéolé (</a:t>
            </a:r>
            <a:r>
              <a:rPr lang="fr-FR" sz="1200" i="1" dirty="0" err="1">
                <a:solidFill>
                  <a:srgbClr val="008000"/>
                </a:solidFill>
              </a:rPr>
              <a:t>Plantago</a:t>
            </a:r>
            <a:r>
              <a:rPr lang="fr-FR" sz="1200" i="1" dirty="0">
                <a:solidFill>
                  <a:srgbClr val="008000"/>
                </a:solidFill>
              </a:rPr>
              <a:t> </a:t>
            </a:r>
            <a:r>
              <a:rPr lang="fr-FR" sz="1200" i="1" dirty="0" err="1">
                <a:solidFill>
                  <a:srgbClr val="008000"/>
                </a:solidFill>
              </a:rPr>
              <a:t>lanceolata</a:t>
            </a:r>
            <a:r>
              <a:rPr lang="fr-FR" sz="1200" dirty="0">
                <a:solidFill>
                  <a:srgbClr val="008000"/>
                </a:solidFill>
              </a:rPr>
              <a:t>) indique un sol bien équilibré. Source : </a:t>
            </a:r>
            <a:r>
              <a:rPr lang="fr-FR" sz="1200" dirty="0">
                <a:solidFill>
                  <a:srgbClr val="008000"/>
                </a:solidFill>
                <a:hlinkClick r:id="rId4"/>
              </a:rPr>
              <a:t>http://www.gerbeaud.com/jardin/jardinage_naturel/diagnostic-sol-plantes-sauvages.php</a:t>
            </a:r>
            <a:r>
              <a:rPr lang="fr-FR" sz="1200" dirty="0">
                <a:solidFill>
                  <a:srgbClr val="008000"/>
                </a:solidFill>
              </a:rPr>
              <a:t> </a:t>
            </a:r>
          </a:p>
        </p:txBody>
      </p:sp>
    </p:spTree>
    <p:extLst>
      <p:ext uri="{BB962C8B-B14F-4D97-AF65-F5344CB8AC3E}">
        <p14:creationId xmlns:p14="http://schemas.microsoft.com/office/powerpoint/2010/main" val="6073992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278358710"/>
              </p:ext>
            </p:extLst>
          </p:nvPr>
        </p:nvGraphicFramePr>
        <p:xfrm>
          <a:off x="4980792" y="892884"/>
          <a:ext cx="7110804" cy="2743200"/>
        </p:xfrm>
        <a:graphic>
          <a:graphicData uri="http://schemas.openxmlformats.org/drawingml/2006/table">
            <a:tbl>
              <a:tblPr/>
              <a:tblGrid>
                <a:gridCol w="1465488">
                  <a:extLst>
                    <a:ext uri="{9D8B030D-6E8A-4147-A177-3AD203B41FA5}">
                      <a16:colId xmlns:a16="http://schemas.microsoft.com/office/drawing/2014/main" val="1374681572"/>
                    </a:ext>
                  </a:extLst>
                </a:gridCol>
                <a:gridCol w="1321905">
                  <a:extLst>
                    <a:ext uri="{9D8B030D-6E8A-4147-A177-3AD203B41FA5}">
                      <a16:colId xmlns:a16="http://schemas.microsoft.com/office/drawing/2014/main" val="4210137604"/>
                    </a:ext>
                  </a:extLst>
                </a:gridCol>
                <a:gridCol w="1073850">
                  <a:extLst>
                    <a:ext uri="{9D8B030D-6E8A-4147-A177-3AD203B41FA5}">
                      <a16:colId xmlns:a16="http://schemas.microsoft.com/office/drawing/2014/main" val="128341184"/>
                    </a:ext>
                  </a:extLst>
                </a:gridCol>
                <a:gridCol w="1070443">
                  <a:extLst>
                    <a:ext uri="{9D8B030D-6E8A-4147-A177-3AD203B41FA5}">
                      <a16:colId xmlns:a16="http://schemas.microsoft.com/office/drawing/2014/main" val="1375305446"/>
                    </a:ext>
                  </a:extLst>
                </a:gridCol>
                <a:gridCol w="1287083">
                  <a:extLst>
                    <a:ext uri="{9D8B030D-6E8A-4147-A177-3AD203B41FA5}">
                      <a16:colId xmlns:a16="http://schemas.microsoft.com/office/drawing/2014/main" val="1222132143"/>
                    </a:ext>
                  </a:extLst>
                </a:gridCol>
                <a:gridCol w="892035">
                  <a:extLst>
                    <a:ext uri="{9D8B030D-6E8A-4147-A177-3AD203B41FA5}">
                      <a16:colId xmlns:a16="http://schemas.microsoft.com/office/drawing/2014/main" val="3180912268"/>
                    </a:ext>
                  </a:extLst>
                </a:gridCol>
              </a:tblGrid>
              <a:tr h="533170">
                <a:tc>
                  <a:txBody>
                    <a:bodyPr/>
                    <a:lstStyle/>
                    <a:p>
                      <a:pPr algn="ctr" eaLnBrk="0" fontAlgn="base" hangingPunct="0">
                        <a:lnSpc>
                          <a:spcPct val="100000"/>
                        </a:lnSpc>
                        <a:spcBef>
                          <a:spcPts val="0"/>
                        </a:spcBef>
                        <a:spcAft>
                          <a:spcPts val="0"/>
                        </a:spcAft>
                      </a:pPr>
                      <a:r>
                        <a:rPr lang="fr-FR" sz="1200" b="1" dirty="0">
                          <a:solidFill>
                            <a:srgbClr val="008000"/>
                          </a:solidFill>
                          <a:effectLst/>
                          <a:latin typeface="+mn-lt"/>
                          <a:ea typeface="Times New Roman" panose="02020603050405020304" pitchFamily="18" charset="0"/>
                        </a:rPr>
                        <a:t>Sol riche en</a:t>
                      </a:r>
                      <a:br>
                        <a:rPr lang="fr-FR" sz="1200" b="1" dirty="0">
                          <a:solidFill>
                            <a:srgbClr val="008000"/>
                          </a:solidFill>
                          <a:effectLst/>
                          <a:latin typeface="+mn-lt"/>
                          <a:ea typeface="Times New Roman" panose="02020603050405020304" pitchFamily="18" charset="0"/>
                        </a:rPr>
                      </a:br>
                      <a:r>
                        <a:rPr lang="fr-FR" sz="1200" b="1" dirty="0">
                          <a:solidFill>
                            <a:srgbClr val="008000"/>
                          </a:solidFill>
                          <a:effectLst/>
                          <a:latin typeface="+mn-lt"/>
                          <a:ea typeface="Times New Roman" panose="02020603050405020304" pitchFamily="18" charset="0"/>
                        </a:rPr>
                        <a:t>matière organique</a:t>
                      </a:r>
                      <a:br>
                        <a:rPr lang="fr-FR" sz="1200" b="1" dirty="0">
                          <a:solidFill>
                            <a:srgbClr val="008000"/>
                          </a:solidFill>
                          <a:effectLst/>
                          <a:latin typeface="+mn-lt"/>
                          <a:ea typeface="Times New Roman" panose="02020603050405020304" pitchFamily="18" charset="0"/>
                        </a:rPr>
                      </a:br>
                      <a:r>
                        <a:rPr lang="fr-FR" sz="1200" b="1" dirty="0">
                          <a:solidFill>
                            <a:srgbClr val="008000"/>
                          </a:solidFill>
                          <a:effectLst/>
                          <a:latin typeface="+mn-lt"/>
                          <a:ea typeface="Times New Roman" panose="02020603050405020304" pitchFamily="18" charset="0"/>
                        </a:rPr>
                        <a:t>ou en azote</a:t>
                      </a:r>
                      <a:endParaRPr lang="fr-FR" sz="1200" dirty="0">
                        <a:solidFill>
                          <a:srgbClr val="008000"/>
                        </a:solidFill>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0000"/>
                        </a:lnSpc>
                        <a:spcBef>
                          <a:spcPts val="0"/>
                        </a:spcBef>
                        <a:spcAft>
                          <a:spcPts val="0"/>
                        </a:spcAft>
                      </a:pPr>
                      <a:r>
                        <a:rPr lang="fr-FR" sz="1200" b="1" dirty="0">
                          <a:solidFill>
                            <a:srgbClr val="008000"/>
                          </a:solidFill>
                          <a:effectLst/>
                          <a:latin typeface="+mn-lt"/>
                          <a:ea typeface="Times New Roman" panose="02020603050405020304" pitchFamily="18" charset="0"/>
                        </a:rPr>
                        <a:t>Sol acide</a:t>
                      </a:r>
                      <a:endParaRPr lang="fr-FR" sz="1200" dirty="0">
                        <a:solidFill>
                          <a:srgbClr val="008000"/>
                        </a:solidFill>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0000"/>
                        </a:lnSpc>
                        <a:spcBef>
                          <a:spcPts val="0"/>
                        </a:spcBef>
                        <a:spcAft>
                          <a:spcPts val="0"/>
                        </a:spcAft>
                      </a:pPr>
                      <a:r>
                        <a:rPr lang="fr-FR" sz="1200" b="1">
                          <a:solidFill>
                            <a:srgbClr val="008000"/>
                          </a:solidFill>
                          <a:effectLst/>
                          <a:latin typeface="+mn-lt"/>
                          <a:ea typeface="Times New Roman" panose="02020603050405020304" pitchFamily="18" charset="0"/>
                        </a:rPr>
                        <a:t>Sol calcaire</a:t>
                      </a:r>
                      <a:endParaRPr lang="fr-FR" sz="1200">
                        <a:solidFill>
                          <a:srgbClr val="008000"/>
                        </a:solidFill>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0000"/>
                        </a:lnSpc>
                        <a:spcBef>
                          <a:spcPts val="0"/>
                        </a:spcBef>
                        <a:spcAft>
                          <a:spcPts val="0"/>
                        </a:spcAft>
                      </a:pPr>
                      <a:r>
                        <a:rPr lang="fr-FR" sz="1200" b="1">
                          <a:solidFill>
                            <a:srgbClr val="008000"/>
                          </a:solidFill>
                          <a:effectLst/>
                          <a:latin typeface="+mn-lt"/>
                          <a:ea typeface="Times New Roman" panose="02020603050405020304" pitchFamily="18" charset="0"/>
                        </a:rPr>
                        <a:t>Sol argilo‑</a:t>
                      </a:r>
                      <a:br>
                        <a:rPr lang="fr-FR" sz="1200">
                          <a:solidFill>
                            <a:srgbClr val="008000"/>
                          </a:solidFill>
                          <a:effectLst/>
                          <a:latin typeface="+mn-lt"/>
                          <a:ea typeface="Times New Roman" panose="02020603050405020304" pitchFamily="18" charset="0"/>
                          <a:cs typeface="Arial Narrow" panose="020B0606020202030204" pitchFamily="34" charset="0"/>
                        </a:rPr>
                      </a:br>
                      <a:r>
                        <a:rPr lang="fr-FR" sz="1200" b="1">
                          <a:solidFill>
                            <a:srgbClr val="008000"/>
                          </a:solidFill>
                          <a:effectLst/>
                          <a:latin typeface="+mn-lt"/>
                          <a:ea typeface="Times New Roman" panose="02020603050405020304" pitchFamily="18" charset="0"/>
                        </a:rPr>
                        <a:t>calcaire</a:t>
                      </a:r>
                      <a:endParaRPr lang="fr-FR" sz="1200">
                        <a:solidFill>
                          <a:srgbClr val="008000"/>
                        </a:solidFill>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0000"/>
                        </a:lnSpc>
                        <a:spcBef>
                          <a:spcPts val="0"/>
                        </a:spcBef>
                        <a:spcAft>
                          <a:spcPts val="0"/>
                        </a:spcAft>
                      </a:pPr>
                      <a:r>
                        <a:rPr lang="fr-FR" sz="1200" b="1" spc="-5">
                          <a:solidFill>
                            <a:srgbClr val="008000"/>
                          </a:solidFill>
                          <a:effectLst/>
                          <a:latin typeface="+mn-lt"/>
                          <a:ea typeface="Times New Roman" panose="02020603050405020304" pitchFamily="18" charset="0"/>
                        </a:rPr>
                        <a:t>Sol frais</a:t>
                      </a:r>
                      <a:endParaRPr lang="fr-FR" sz="1200">
                        <a:solidFill>
                          <a:srgbClr val="008000"/>
                        </a:solidFill>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0000"/>
                        </a:lnSpc>
                        <a:spcBef>
                          <a:spcPts val="0"/>
                        </a:spcBef>
                        <a:spcAft>
                          <a:spcPts val="0"/>
                        </a:spcAft>
                      </a:pPr>
                      <a:r>
                        <a:rPr lang="fr-FR" sz="1200" b="1">
                          <a:solidFill>
                            <a:srgbClr val="008000"/>
                          </a:solidFill>
                          <a:effectLst/>
                          <a:latin typeface="+mn-lt"/>
                          <a:ea typeface="Times New Roman" panose="02020603050405020304" pitchFamily="18" charset="0"/>
                        </a:rPr>
                        <a:t>Sous-sol compact</a:t>
                      </a:r>
                      <a:endParaRPr lang="fr-FR" sz="1200">
                        <a:solidFill>
                          <a:srgbClr val="008000"/>
                        </a:solidFill>
                        <a:effectLst/>
                        <a:latin typeface="+mn-lt"/>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241779"/>
                  </a:ext>
                </a:extLst>
              </a:tr>
              <a:tr h="2132681">
                <a:tc>
                  <a:txBody>
                    <a:bodyPr/>
                    <a:lstStyle/>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Séneçon des</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jardins</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5" dirty="0">
                          <a:solidFill>
                            <a:srgbClr val="008000"/>
                          </a:solidFill>
                          <a:effectLst/>
                          <a:latin typeface="+mn-lt"/>
                          <a:ea typeface="Times New Roman" panose="02020603050405020304" pitchFamily="18" charset="0"/>
                        </a:rPr>
                        <a:t>Pâturin annuel</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Mouron des</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oiseaux</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Véronique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Mercuriale annuelle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Petite ortie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Amarante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Pourpier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Petite oseille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5" dirty="0">
                          <a:solidFill>
                            <a:srgbClr val="008000"/>
                          </a:solidFill>
                          <a:effectLst/>
                          <a:latin typeface="+mn-lt"/>
                          <a:ea typeface="Times New Roman" panose="02020603050405020304" pitchFamily="18" charset="0"/>
                        </a:rPr>
                        <a:t>Ravenelle</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Chrysanthème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des moissons</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Digitale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pourpre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Châtaignier</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5" dirty="0">
                          <a:solidFill>
                            <a:srgbClr val="008000"/>
                          </a:solidFill>
                          <a:effectLst/>
                          <a:latin typeface="+mn-lt"/>
                          <a:ea typeface="Times New Roman" panose="02020603050405020304" pitchFamily="18" charset="0"/>
                        </a:rPr>
                        <a:t>Ajonc</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Bruyère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cendrée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Fougère aigle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Genêt à balai</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Ellébore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fétide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Sauge des</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prés</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Cerisier</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mahaleb</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5" dirty="0">
                          <a:solidFill>
                            <a:srgbClr val="008000"/>
                          </a:solidFill>
                          <a:effectLst/>
                          <a:latin typeface="+mn-lt"/>
                          <a:ea typeface="Times New Roman" panose="02020603050405020304" pitchFamily="18" charset="0"/>
                        </a:rPr>
                        <a:t>Sainfoin</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Viorne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flexible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5" dirty="0">
                          <a:solidFill>
                            <a:srgbClr val="008000"/>
                          </a:solidFill>
                          <a:effectLst/>
                          <a:latin typeface="+mn-lt"/>
                          <a:ea typeface="Times New Roman" panose="02020603050405020304" pitchFamily="18" charset="0"/>
                        </a:rPr>
                        <a:t>Sureau yèble</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Chicorée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sauvage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10" dirty="0">
                          <a:solidFill>
                            <a:srgbClr val="008000"/>
                          </a:solidFill>
                          <a:effectLst/>
                          <a:latin typeface="+mn-lt"/>
                          <a:ea typeface="Times New Roman" panose="02020603050405020304" pitchFamily="18" charset="0"/>
                        </a:rPr>
                        <a:t>Orme</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5" dirty="0">
                          <a:solidFill>
                            <a:srgbClr val="008000"/>
                          </a:solidFill>
                          <a:effectLst/>
                          <a:latin typeface="+mn-lt"/>
                          <a:ea typeface="Times New Roman" panose="02020603050405020304" pitchFamily="18" charset="0"/>
                        </a:rPr>
                        <a:t>champêtre</a:t>
                      </a:r>
                      <a:endParaRPr lang="fr-FR" sz="1200" dirty="0">
                        <a:solidFill>
                          <a:srgbClr val="008000"/>
                        </a:solidFill>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Consoude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officinale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Renoncule</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rampante</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10" dirty="0">
                          <a:solidFill>
                            <a:srgbClr val="008000"/>
                          </a:solidFill>
                          <a:effectLst/>
                          <a:latin typeface="+mn-lt"/>
                          <a:ea typeface="Times New Roman" panose="02020603050405020304" pitchFamily="18" charset="0"/>
                        </a:rPr>
                        <a:t>Houblon</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Reine des prés</a:t>
                      </a: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dirty="0">
                          <a:solidFill>
                            <a:srgbClr val="008000"/>
                          </a:solidFill>
                          <a:effectLst/>
                          <a:latin typeface="+mn-lt"/>
                          <a:ea typeface="Times New Roman" panose="02020603050405020304" pitchFamily="18" charset="0"/>
                        </a:rPr>
                        <a:t>Cardamine des</a:t>
                      </a:r>
                      <a:br>
                        <a:rPr lang="fr-FR" sz="1200" dirty="0">
                          <a:solidFill>
                            <a:srgbClr val="008000"/>
                          </a:solidFill>
                          <a:effectLst/>
                          <a:latin typeface="+mn-lt"/>
                          <a:ea typeface="Times New Roman" panose="02020603050405020304" pitchFamily="18" charset="0"/>
                        </a:rPr>
                      </a:br>
                      <a:r>
                        <a:rPr lang="fr-FR" sz="1200" dirty="0">
                          <a:solidFill>
                            <a:srgbClr val="008000"/>
                          </a:solidFill>
                          <a:effectLst/>
                          <a:latin typeface="+mn-lt"/>
                          <a:ea typeface="Times New Roman" panose="02020603050405020304" pitchFamily="18" charset="0"/>
                        </a:rPr>
                        <a:t>prés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15" dirty="0">
                          <a:solidFill>
                            <a:srgbClr val="008000"/>
                          </a:solidFill>
                          <a:effectLst/>
                          <a:latin typeface="+mn-lt"/>
                          <a:ea typeface="Times New Roman" panose="02020603050405020304" pitchFamily="18" charset="0"/>
                        </a:rPr>
                        <a:t>Liseron</a:t>
                      </a:r>
                      <a:endParaRPr lang="fr-FR" sz="1200" dirty="0">
                        <a:solidFill>
                          <a:srgbClr val="008000"/>
                        </a:solidFill>
                        <a:effectLst/>
                        <a:latin typeface="+mn-lt"/>
                        <a:ea typeface="Times New Roman" panose="02020603050405020304" pitchFamily="18" charset="0"/>
                      </a:endParaRPr>
                    </a:p>
                    <a:p>
                      <a:pPr marL="171450" indent="-171450" algn="l" eaLnBrk="0" fontAlgn="base" hangingPunct="0">
                        <a:lnSpc>
                          <a:spcPct val="100000"/>
                        </a:lnSpc>
                        <a:spcBef>
                          <a:spcPts val="0"/>
                        </a:spcBef>
                        <a:spcAft>
                          <a:spcPts val="0"/>
                        </a:spcAft>
                        <a:buFont typeface="Arial" panose="020B0604020202020204" pitchFamily="34" charset="0"/>
                        <a:buChar char="•"/>
                      </a:pPr>
                      <a:r>
                        <a:rPr lang="fr-FR" sz="1200" spc="-10" dirty="0">
                          <a:solidFill>
                            <a:srgbClr val="008000"/>
                          </a:solidFill>
                          <a:effectLst/>
                          <a:latin typeface="+mn-lt"/>
                          <a:ea typeface="Times New Roman" panose="02020603050405020304" pitchFamily="18" charset="0"/>
                        </a:rPr>
                        <a:t>Chardon</a:t>
                      </a:r>
                      <a:endParaRPr lang="fr-FR" sz="1200" dirty="0">
                        <a:solidFill>
                          <a:srgbClr val="008000"/>
                        </a:solidFill>
                        <a:effectLst/>
                        <a:latin typeface="+mn-lt"/>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336984"/>
                  </a:ext>
                </a:extLst>
              </a:tr>
            </a:tbl>
          </a:graphicData>
        </a:graphic>
      </p:graphicFrame>
      <p:sp>
        <p:nvSpPr>
          <p:cNvPr id="5" name="Espace réservé du numéro de diapositive 1"/>
          <p:cNvSpPr txBox="1">
            <a:spLocks/>
          </p:cNvSpPr>
          <p:nvPr/>
        </p:nvSpPr>
        <p:spPr>
          <a:xfrm>
            <a:off x="187362" y="129092"/>
            <a:ext cx="531607" cy="34219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120</a:t>
            </a:fld>
            <a:endParaRPr lang="fr-FR"/>
          </a:p>
        </p:txBody>
      </p:sp>
      <p:sp>
        <p:nvSpPr>
          <p:cNvPr id="6" name="Rectangle 5"/>
          <p:cNvSpPr/>
          <p:nvPr/>
        </p:nvSpPr>
        <p:spPr>
          <a:xfrm>
            <a:off x="96153" y="446204"/>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7" name="Rectangle 6"/>
          <p:cNvSpPr/>
          <p:nvPr/>
        </p:nvSpPr>
        <p:spPr>
          <a:xfrm>
            <a:off x="4704402" y="122072"/>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8" name="ZoneTexte 7"/>
          <p:cNvSpPr txBox="1"/>
          <p:nvPr/>
        </p:nvSpPr>
        <p:spPr>
          <a:xfrm>
            <a:off x="5314279" y="3713432"/>
            <a:ext cx="7035500" cy="276999"/>
          </a:xfrm>
          <a:prstGeom prst="rect">
            <a:avLst/>
          </a:prstGeom>
          <a:noFill/>
        </p:spPr>
        <p:txBody>
          <a:bodyPr wrap="square" rtlCol="0">
            <a:spAutoFit/>
          </a:bodyPr>
          <a:lstStyle/>
          <a:p>
            <a:r>
              <a:rPr lang="fr-FR" sz="1200" dirty="0">
                <a:solidFill>
                  <a:srgbClr val="008000"/>
                </a:solidFill>
              </a:rPr>
              <a:t>Source : Groupement Régional d’Agriculture Biologique de Basse-Normandie, </a:t>
            </a:r>
            <a:r>
              <a:rPr lang="fr-FR" sz="1200" dirty="0">
                <a:solidFill>
                  <a:srgbClr val="008000"/>
                </a:solidFill>
                <a:hlinkClick r:id="rId2"/>
              </a:rPr>
              <a:t>www.bio-normandie.org</a:t>
            </a:r>
            <a:r>
              <a:rPr lang="fr-FR" sz="1200" dirty="0">
                <a:solidFill>
                  <a:srgbClr val="008000"/>
                </a:solidFill>
              </a:rPr>
              <a:t> </a:t>
            </a:r>
          </a:p>
        </p:txBody>
      </p:sp>
      <p:graphicFrame>
        <p:nvGraphicFramePr>
          <p:cNvPr id="10" name="Tableau 9"/>
          <p:cNvGraphicFramePr>
            <a:graphicFrameLocks noGrp="1"/>
          </p:cNvGraphicFramePr>
          <p:nvPr>
            <p:extLst>
              <p:ext uri="{D42A27DB-BD31-4B8C-83A1-F6EECF244321}">
                <p14:modId xmlns:p14="http://schemas.microsoft.com/office/powerpoint/2010/main" val="1461790543"/>
              </p:ext>
            </p:extLst>
          </p:nvPr>
        </p:nvGraphicFramePr>
        <p:xfrm>
          <a:off x="187362" y="815536"/>
          <a:ext cx="4642823" cy="5478781"/>
        </p:xfrm>
        <a:graphic>
          <a:graphicData uri="http://schemas.openxmlformats.org/drawingml/2006/table">
            <a:tbl>
              <a:tblPr firstRow="1" firstCol="1" bandRow="1"/>
              <a:tblGrid>
                <a:gridCol w="2060986">
                  <a:extLst>
                    <a:ext uri="{9D8B030D-6E8A-4147-A177-3AD203B41FA5}">
                      <a16:colId xmlns:a16="http://schemas.microsoft.com/office/drawing/2014/main" val="3437844791"/>
                    </a:ext>
                  </a:extLst>
                </a:gridCol>
                <a:gridCol w="1003118">
                  <a:extLst>
                    <a:ext uri="{9D8B030D-6E8A-4147-A177-3AD203B41FA5}">
                      <a16:colId xmlns:a16="http://schemas.microsoft.com/office/drawing/2014/main" val="2816646552"/>
                    </a:ext>
                  </a:extLst>
                </a:gridCol>
                <a:gridCol w="1578719">
                  <a:extLst>
                    <a:ext uri="{9D8B030D-6E8A-4147-A177-3AD203B41FA5}">
                      <a16:colId xmlns:a16="http://schemas.microsoft.com/office/drawing/2014/main" val="30888608"/>
                    </a:ext>
                  </a:extLst>
                </a:gridCol>
              </a:tblGrid>
              <a:tr h="322321">
                <a:tc>
                  <a:txBody>
                    <a:bodyPr/>
                    <a:lstStyle/>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Illustration Eva </a:t>
                      </a:r>
                      <a:r>
                        <a:rPr lang="fr-FR" sz="1400" b="1" dirty="0" err="1">
                          <a:solidFill>
                            <a:srgbClr val="008000"/>
                          </a:solidFill>
                          <a:effectLst/>
                          <a:latin typeface="+mn-lt"/>
                          <a:ea typeface="Times New Roman" panose="02020603050405020304" pitchFamily="18" charset="0"/>
                          <a:cs typeface="Times New Roman" panose="02020603050405020304" pitchFamily="18" charset="0"/>
                        </a:rPr>
                        <a:t>Deuffic</a:t>
                      </a:r>
                      <a:r>
                        <a:rPr lang="fr-FR" sz="1400" b="1" dirty="0">
                          <a:solidFill>
                            <a:srgbClr val="008000"/>
                          </a:solidFill>
                          <a:effectLst/>
                          <a:latin typeface="+mn-lt"/>
                          <a:ea typeface="Times New Roman" panose="02020603050405020304" pitchFamily="18" charset="0"/>
                          <a:cs typeface="Times New Roman" panose="02020603050405020304" pitchFamily="18" charset="0"/>
                        </a:rPr>
                        <a:t> ou</a:t>
                      </a:r>
                      <a:br>
                        <a:rPr lang="fr-FR" sz="1400" dirty="0">
                          <a:solidFill>
                            <a:srgbClr val="008000"/>
                          </a:solidFill>
                          <a:effectLst/>
                          <a:latin typeface="+mn-lt"/>
                          <a:ea typeface="Times New Roman" panose="02020603050405020304" pitchFamily="18" charset="0"/>
                          <a:cs typeface="Times New Roman" panose="02020603050405020304" pitchFamily="18" charset="0"/>
                        </a:rPr>
                      </a:br>
                      <a:r>
                        <a:rPr lang="fr-FR" sz="1400" b="1" dirty="0">
                          <a:solidFill>
                            <a:srgbClr val="008000"/>
                          </a:solidFill>
                          <a:effectLst/>
                          <a:latin typeface="+mn-lt"/>
                          <a:ea typeface="Times New Roman" panose="02020603050405020304" pitchFamily="18" charset="0"/>
                          <a:cs typeface="Times New Roman" panose="02020603050405020304" pitchFamily="18" charset="0"/>
                        </a:rPr>
                        <a:t>renvoi vers un site</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b="1">
                          <a:solidFill>
                            <a:srgbClr val="008000"/>
                          </a:solidFill>
                          <a:effectLst/>
                          <a:latin typeface="+mn-lt"/>
                          <a:ea typeface="Times New Roman" panose="02020603050405020304" pitchFamily="18" charset="0"/>
                          <a:cs typeface="Times New Roman" panose="02020603050405020304" pitchFamily="18" charset="0"/>
                        </a:rPr>
                        <a:t>Nom de la plante</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b="1">
                          <a:solidFill>
                            <a:srgbClr val="008000"/>
                          </a:solidFill>
                          <a:effectLst/>
                          <a:latin typeface="+mn-lt"/>
                          <a:ea typeface="Times New Roman" panose="02020603050405020304" pitchFamily="18" charset="0"/>
                          <a:cs typeface="Times New Roman" panose="02020603050405020304" pitchFamily="18" charset="0"/>
                        </a:rPr>
                        <a:t>Significations au niveau du sol</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10715"/>
                  </a:ext>
                </a:extLst>
              </a:tr>
              <a:tr h="805803">
                <a:tc>
                  <a:txBody>
                    <a:bodyPr/>
                    <a:lstStyle/>
                    <a:p>
                      <a:pPr algn="ct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 </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Petite oseille</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dirty="0">
                          <a:solidFill>
                            <a:srgbClr val="008000"/>
                          </a:solidFill>
                          <a:effectLst/>
                          <a:latin typeface="+mn-lt"/>
                          <a:ea typeface="Times New Roman" panose="02020603050405020304" pitchFamily="18" charset="0"/>
                          <a:cs typeface="Times New Roman" panose="02020603050405020304" pitchFamily="18" charset="0"/>
                        </a:rPr>
                        <a:t>Rumex </a:t>
                      </a:r>
                      <a:r>
                        <a:rPr lang="fr-FR" sz="1400" b="1" i="1" dirty="0" err="1">
                          <a:solidFill>
                            <a:srgbClr val="008000"/>
                          </a:solidFill>
                          <a:effectLst/>
                          <a:latin typeface="+mn-lt"/>
                          <a:ea typeface="Times New Roman" panose="02020603050405020304" pitchFamily="18" charset="0"/>
                          <a:cs typeface="Times New Roman" panose="02020603050405020304" pitchFamily="18" charset="0"/>
                        </a:rPr>
                        <a:t>acetosela</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a:solidFill>
                            <a:srgbClr val="008000"/>
                          </a:solidFill>
                          <a:effectLst/>
                          <a:latin typeface="+mn-lt"/>
                          <a:ea typeface="Times New Roman" panose="02020603050405020304" pitchFamily="18" charset="0"/>
                          <a:cs typeface="Times New Roman" panose="02020603050405020304" pitchFamily="18" charset="0"/>
                        </a:rPr>
                        <a:t>Carence du sol en argile, il ne peut y avoir de complexe argilo-humique faute d’argile et/ou d’humus</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242255"/>
                  </a:ext>
                </a:extLst>
              </a:tr>
              <a:tr h="644643">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 </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120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Photo sur </a:t>
                      </a:r>
                      <a:r>
                        <a:rPr lang="fr-FR" sz="1400" u="none" strike="noStrike" dirty="0" err="1">
                          <a:solidFill>
                            <a:srgbClr val="008000"/>
                          </a:solidFill>
                          <a:effectLst/>
                          <a:latin typeface="+mn-lt"/>
                          <a:ea typeface="Times New Roman" panose="02020603050405020304" pitchFamily="18" charset="0"/>
                          <a:cs typeface="Times New Roman" panose="02020603050405020304" pitchFamily="18" charset="0"/>
                          <a:hlinkClick r:id="rId3"/>
                        </a:rPr>
                        <a:t>Missouriplants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Spergule des champs</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dirty="0" err="1">
                          <a:solidFill>
                            <a:srgbClr val="008000"/>
                          </a:solidFill>
                          <a:effectLst/>
                          <a:latin typeface="+mn-lt"/>
                          <a:ea typeface="Times New Roman" panose="02020603050405020304" pitchFamily="18" charset="0"/>
                          <a:cs typeface="Times New Roman" panose="02020603050405020304" pitchFamily="18" charset="0"/>
                        </a:rPr>
                        <a:t>Spergula</a:t>
                      </a:r>
                      <a:r>
                        <a:rPr lang="fr-FR" sz="1400" b="1" i="1" dirty="0">
                          <a:solidFill>
                            <a:srgbClr val="008000"/>
                          </a:solidFill>
                          <a:effectLst/>
                          <a:latin typeface="+mn-lt"/>
                          <a:ea typeface="Times New Roman" panose="02020603050405020304" pitchFamily="18" charset="0"/>
                          <a:cs typeface="Times New Roman" panose="02020603050405020304" pitchFamily="18" charset="0"/>
                        </a:rPr>
                        <a:t> </a:t>
                      </a:r>
                      <a:r>
                        <a:rPr lang="fr-FR" sz="1400" b="1" i="1" dirty="0" err="1">
                          <a:solidFill>
                            <a:srgbClr val="008000"/>
                          </a:solidFill>
                          <a:effectLst/>
                          <a:latin typeface="+mn-lt"/>
                          <a:ea typeface="Times New Roman" panose="02020603050405020304" pitchFamily="18" charset="0"/>
                          <a:cs typeface="Times New Roman" panose="02020603050405020304" pitchFamily="18" charset="0"/>
                        </a:rPr>
                        <a:t>arvensis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Sol pauvre en argile et matière organique causé par le lessivage ou l’érosion</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720619"/>
                  </a:ext>
                </a:extLst>
              </a:tr>
              <a:tr h="644643">
                <a:tc>
                  <a:txBody>
                    <a:bodyPr/>
                    <a:lstStyle/>
                    <a:p>
                      <a:pPr algn="ctr">
                        <a:lnSpc>
                          <a:spcPct val="107000"/>
                        </a:lnSpc>
                        <a:spcAft>
                          <a:spcPts val="0"/>
                        </a:spcAft>
                      </a:pPr>
                      <a:r>
                        <a:rPr lang="fr-FR" sz="1400">
                          <a:solidFill>
                            <a:srgbClr val="008000"/>
                          </a:solidFill>
                          <a:effectLst/>
                          <a:latin typeface="+mn-lt"/>
                          <a:ea typeface="Times New Roman" panose="02020603050405020304" pitchFamily="18" charset="0"/>
                          <a:cs typeface="Times New Roman" panose="02020603050405020304" pitchFamily="18" charset="0"/>
                        </a:rPr>
                        <a:t> </a:t>
                      </a:r>
                      <a:endParaRPr lang="fr-FR" sz="140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br>
                        <a:rPr lang="fr-FR" sz="1400">
                          <a:solidFill>
                            <a:srgbClr val="008000"/>
                          </a:solidFill>
                          <a:effectLst/>
                          <a:latin typeface="+mn-lt"/>
                          <a:ea typeface="Times New Roman" panose="02020603050405020304" pitchFamily="18" charset="0"/>
                          <a:cs typeface="Times New Roman" panose="02020603050405020304" pitchFamily="18" charset="0"/>
                        </a:rPr>
                      </a:br>
                      <a:r>
                        <a:rPr lang="fr-FR" sz="1400">
                          <a:solidFill>
                            <a:srgbClr val="008000"/>
                          </a:solidFill>
                          <a:effectLst/>
                          <a:latin typeface="+mn-lt"/>
                          <a:ea typeface="Times New Roman" panose="02020603050405020304" pitchFamily="18" charset="0"/>
                          <a:cs typeface="Times New Roman" panose="02020603050405020304" pitchFamily="18" charset="0"/>
                        </a:rPr>
                        <a:t>Photo sur </a:t>
                      </a:r>
                      <a:r>
                        <a:rPr lang="fr-FR" sz="1400" u="none" strike="noStrike">
                          <a:solidFill>
                            <a:srgbClr val="008000"/>
                          </a:solidFill>
                          <a:effectLst/>
                          <a:latin typeface="+mn-lt"/>
                          <a:ea typeface="Times New Roman" panose="02020603050405020304" pitchFamily="18" charset="0"/>
                          <a:cs typeface="Times New Roman" panose="02020603050405020304" pitchFamily="18" charset="0"/>
                          <a:hlinkClick r:id="rId4"/>
                        </a:rPr>
                        <a:t>Goinfrounet</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Mouron blanc</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dirty="0" err="1">
                          <a:solidFill>
                            <a:srgbClr val="008000"/>
                          </a:solidFill>
                          <a:effectLst/>
                          <a:latin typeface="+mn-lt"/>
                          <a:ea typeface="Times New Roman" panose="02020603050405020304" pitchFamily="18" charset="0"/>
                          <a:cs typeface="Times New Roman" panose="02020603050405020304" pitchFamily="18" charset="0"/>
                        </a:rPr>
                        <a:t>Stellaria</a:t>
                      </a:r>
                      <a:r>
                        <a:rPr lang="fr-FR" sz="1400" b="1" i="1" dirty="0">
                          <a:solidFill>
                            <a:srgbClr val="008000"/>
                          </a:solidFill>
                          <a:effectLst/>
                          <a:latin typeface="+mn-lt"/>
                          <a:ea typeface="Times New Roman" panose="02020603050405020304" pitchFamily="18" charset="0"/>
                          <a:cs typeface="Times New Roman" panose="02020603050405020304" pitchFamily="18" charset="0"/>
                        </a:rPr>
                        <a:t> media</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Sol équilibré, bon complexe-argilo-humique</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186809"/>
                  </a:ext>
                </a:extLst>
              </a:tr>
              <a:tr h="966964">
                <a:tc>
                  <a:txBody>
                    <a:bodyPr/>
                    <a:lstStyle/>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Pissenlit</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dirty="0" err="1">
                          <a:solidFill>
                            <a:srgbClr val="008000"/>
                          </a:solidFill>
                          <a:effectLst/>
                          <a:latin typeface="+mn-lt"/>
                          <a:ea typeface="Times New Roman" panose="02020603050405020304" pitchFamily="18" charset="0"/>
                          <a:cs typeface="Times New Roman" panose="02020603050405020304" pitchFamily="18" charset="0"/>
                        </a:rPr>
                        <a:t>Taraxacum</a:t>
                      </a:r>
                      <a:r>
                        <a:rPr lang="fr-FR" sz="1400" b="1" i="1" dirty="0">
                          <a:solidFill>
                            <a:srgbClr val="008000"/>
                          </a:solidFill>
                          <a:effectLst/>
                          <a:latin typeface="+mn-lt"/>
                          <a:ea typeface="Times New Roman" panose="02020603050405020304" pitchFamily="18" charset="0"/>
                          <a:cs typeface="Times New Roman" panose="02020603050405020304" pitchFamily="18" charset="0"/>
                        </a:rPr>
                        <a:t> officinale</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Excès de m. o*. d’origine animale : d’où un excès de N* et K*et début d’anaérobiose qui bloquent certains échanges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56474" marR="5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023693"/>
                  </a:ext>
                </a:extLst>
              </a:tr>
            </a:tbl>
          </a:graphicData>
        </a:graphic>
      </p:graphicFrame>
      <p:pic>
        <p:nvPicPr>
          <p:cNvPr id="2049" name="Image 8" descr="http://2.bp.blogspot.com/-aqIm6UI9j3s/T0kDUWJJHJI/AAAAAAAAAOs/OOqbdj7iefQ/s200/Rumex+acetosela_16984_redimensionner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06" y="1294250"/>
            <a:ext cx="1759156" cy="131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Image 7" descr="http://3.bp.blogspot.com/-S8mhfC2xH1o/T0kDxMsMp1I/AAAAAAAAAO8/NHAoXU3OgD0/s200/Taraxacum+officinale_5277_redimensio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704" y="4824189"/>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195945" y="4609740"/>
            <a:ext cx="6096000" cy="1695721"/>
          </a:xfrm>
          <a:prstGeom prst="rect">
            <a:avLst/>
          </a:prstGeom>
        </p:spPr>
        <p:txBody>
          <a:bodyPr>
            <a:spAutoFit/>
          </a:bodyPr>
          <a:lstStyle/>
          <a:p>
            <a:pPr>
              <a:lnSpc>
                <a:spcPct val="107000"/>
              </a:lnSpc>
              <a:spcAft>
                <a:spcPts val="0"/>
              </a:spcAft>
            </a:pPr>
            <a:r>
              <a:rPr lang="fr-FR" sz="1400" dirty="0">
                <a:solidFill>
                  <a:srgbClr val="63253C"/>
                </a:solidFill>
                <a:ea typeface="Times New Roman" panose="02020603050405020304" pitchFamily="18" charset="0"/>
                <a:cs typeface="Times New Roman" panose="02020603050405020304" pitchFamily="18" charset="0"/>
              </a:rPr>
              <a:t>(*)</a:t>
            </a:r>
            <a:br>
              <a:rPr lang="fr-FR" sz="1400" dirty="0">
                <a:solidFill>
                  <a:srgbClr val="63253C"/>
                </a:solidFill>
                <a:ea typeface="Times New Roman" panose="02020603050405020304" pitchFamily="18" charset="0"/>
                <a:cs typeface="Times New Roman" panose="02020603050405020304" pitchFamily="18" charset="0"/>
              </a:rPr>
            </a:br>
            <a:r>
              <a:rPr lang="fr-FR" sz="1400" dirty="0">
                <a:solidFill>
                  <a:srgbClr val="63253C"/>
                </a:solidFill>
                <a:ea typeface="Times New Roman" panose="02020603050405020304" pitchFamily="18" charset="0"/>
                <a:cs typeface="Times New Roman" panose="02020603050405020304" pitchFamily="18" charset="0"/>
              </a:rPr>
              <a:t>m. o : matière organique</a:t>
            </a:r>
            <a:br>
              <a:rPr lang="fr-FR" sz="1400" dirty="0">
                <a:solidFill>
                  <a:srgbClr val="63253C"/>
                </a:solidFill>
                <a:ea typeface="Times New Roman" panose="02020603050405020304" pitchFamily="18" charset="0"/>
                <a:cs typeface="Times New Roman" panose="02020603050405020304" pitchFamily="18" charset="0"/>
              </a:rPr>
            </a:br>
            <a:r>
              <a:rPr lang="fr-FR" sz="1400" dirty="0">
                <a:solidFill>
                  <a:srgbClr val="63253C"/>
                </a:solidFill>
                <a:ea typeface="Times New Roman" panose="02020603050405020304" pitchFamily="18" charset="0"/>
                <a:cs typeface="Times New Roman" panose="02020603050405020304" pitchFamily="18" charset="0"/>
              </a:rPr>
              <a:t>N : azote</a:t>
            </a:r>
            <a:br>
              <a:rPr lang="fr-FR" sz="1400" dirty="0">
                <a:solidFill>
                  <a:srgbClr val="63253C"/>
                </a:solidFill>
                <a:ea typeface="Times New Roman" panose="02020603050405020304" pitchFamily="18" charset="0"/>
                <a:cs typeface="Times New Roman" panose="02020603050405020304" pitchFamily="18" charset="0"/>
              </a:rPr>
            </a:br>
            <a:r>
              <a:rPr lang="fr-FR" sz="1400" dirty="0">
                <a:solidFill>
                  <a:srgbClr val="63253C"/>
                </a:solidFill>
                <a:ea typeface="Times New Roman" panose="02020603050405020304" pitchFamily="18" charset="0"/>
                <a:cs typeface="Times New Roman" panose="02020603050405020304" pitchFamily="18" charset="0"/>
              </a:rPr>
              <a:t>K : potassium</a:t>
            </a:r>
            <a:br>
              <a:rPr lang="fr-FR" sz="1400" dirty="0">
                <a:solidFill>
                  <a:srgbClr val="63253C"/>
                </a:solidFill>
                <a:ea typeface="Times New Roman" panose="02020603050405020304" pitchFamily="18" charset="0"/>
                <a:cs typeface="Times New Roman" panose="02020603050405020304" pitchFamily="18" charset="0"/>
              </a:rPr>
            </a:br>
            <a:r>
              <a:rPr lang="fr-FR" sz="1400" dirty="0">
                <a:solidFill>
                  <a:srgbClr val="63253C"/>
                </a:solidFill>
                <a:ea typeface="Times New Roman" panose="02020603050405020304" pitchFamily="18" charset="0"/>
                <a:cs typeface="Times New Roman" panose="02020603050405020304" pitchFamily="18" charset="0"/>
              </a:rPr>
              <a:t>P : phosphore</a:t>
            </a:r>
            <a:br>
              <a:rPr lang="fr-FR" sz="1400" dirty="0">
                <a:solidFill>
                  <a:srgbClr val="63253C"/>
                </a:solidFill>
                <a:ea typeface="Times New Roman" panose="02020603050405020304" pitchFamily="18" charset="0"/>
                <a:cs typeface="Times New Roman" panose="02020603050405020304" pitchFamily="18" charset="0"/>
              </a:rPr>
            </a:br>
            <a:r>
              <a:rPr lang="fr-FR" sz="1400" dirty="0" err="1">
                <a:solidFill>
                  <a:srgbClr val="63253C"/>
                </a:solidFill>
                <a:ea typeface="Times New Roman" panose="02020603050405020304" pitchFamily="18" charset="0"/>
                <a:cs typeface="Times New Roman" panose="02020603050405020304" pitchFamily="18" charset="0"/>
              </a:rPr>
              <a:t>Hydromorphisme</a:t>
            </a:r>
            <a:r>
              <a:rPr lang="fr-FR" sz="1400" dirty="0">
                <a:solidFill>
                  <a:srgbClr val="63253C"/>
                </a:solidFill>
                <a:ea typeface="Times New Roman" panose="02020603050405020304" pitchFamily="18" charset="0"/>
                <a:cs typeface="Times New Roman" panose="02020603050405020304" pitchFamily="18" charset="0"/>
              </a:rPr>
              <a:t> : anaérobiose totale du sol due aux engorgements en eau </a:t>
            </a:r>
            <a:endParaRPr lang="fr-FR" sz="1400" dirty="0">
              <a:ea typeface="Calibri" panose="020F0502020204030204" pitchFamily="34" charset="0"/>
              <a:cs typeface="Times New Roman" panose="02020603050405020304" pitchFamily="18" charset="0"/>
            </a:endParaRPr>
          </a:p>
          <a:p>
            <a:pPr>
              <a:lnSpc>
                <a:spcPct val="107000"/>
              </a:lnSpc>
              <a:spcAft>
                <a:spcPts val="0"/>
              </a:spcAft>
            </a:pPr>
            <a:r>
              <a:rPr lang="fr-FR" sz="1400" dirty="0">
                <a:solidFill>
                  <a:srgbClr val="63253C"/>
                </a:solidFill>
                <a:ea typeface="Times New Roman" panose="02020603050405020304" pitchFamily="18" charset="0"/>
                <a:cs typeface="Times New Roman" panose="02020603050405020304" pitchFamily="18" charset="0"/>
              </a:rPr>
              <a:t>Site de plantes sauvages </a:t>
            </a:r>
            <a:r>
              <a:rPr lang="fr-FR" sz="1400" dirty="0">
                <a:solidFill>
                  <a:srgbClr val="704261"/>
                </a:solidFill>
                <a:ea typeface="Times New Roman" panose="02020603050405020304" pitchFamily="18" charset="0"/>
                <a:cs typeface="Times New Roman" panose="02020603050405020304" pitchFamily="18" charset="0"/>
                <a:hlinkClick r:id="rId7"/>
              </a:rPr>
              <a:t>ICI</a:t>
            </a:r>
            <a:r>
              <a:rPr lang="fr-FR" sz="1400" dirty="0">
                <a:solidFill>
                  <a:srgbClr val="63253C"/>
                </a:solidFill>
                <a:ea typeface="Times New Roman" panose="02020603050405020304" pitchFamily="18" charset="0"/>
                <a:cs typeface="Times New Roman" panose="02020603050405020304" pitchFamily="18" charset="0"/>
              </a:rPr>
              <a:t>.</a:t>
            </a:r>
            <a:endParaRPr lang="fr-FR"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9110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87362" y="129092"/>
            <a:ext cx="531607" cy="34219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121</a:t>
            </a:fld>
            <a:endParaRPr lang="fr-FR"/>
          </a:p>
        </p:txBody>
      </p:sp>
      <p:sp>
        <p:nvSpPr>
          <p:cNvPr id="4" name="Rectangle 3"/>
          <p:cNvSpPr/>
          <p:nvPr/>
        </p:nvSpPr>
        <p:spPr>
          <a:xfrm>
            <a:off x="96153" y="446204"/>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5" name="Rectangle 4"/>
          <p:cNvSpPr/>
          <p:nvPr/>
        </p:nvSpPr>
        <p:spPr>
          <a:xfrm>
            <a:off x="4359273" y="115521"/>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graphicFrame>
        <p:nvGraphicFramePr>
          <p:cNvPr id="7" name="Tableau 6"/>
          <p:cNvGraphicFramePr>
            <a:graphicFrameLocks noGrp="1"/>
          </p:cNvGraphicFramePr>
          <p:nvPr>
            <p:extLst>
              <p:ext uri="{D42A27DB-BD31-4B8C-83A1-F6EECF244321}">
                <p14:modId xmlns:p14="http://schemas.microsoft.com/office/powerpoint/2010/main" val="1209306538"/>
              </p:ext>
            </p:extLst>
          </p:nvPr>
        </p:nvGraphicFramePr>
        <p:xfrm>
          <a:off x="96152" y="972398"/>
          <a:ext cx="6702682" cy="5277795"/>
        </p:xfrm>
        <a:graphic>
          <a:graphicData uri="http://schemas.openxmlformats.org/drawingml/2006/table">
            <a:tbl>
              <a:tblPr firstRow="1" firstCol="1" bandRow="1"/>
              <a:tblGrid>
                <a:gridCol w="2507782">
                  <a:extLst>
                    <a:ext uri="{9D8B030D-6E8A-4147-A177-3AD203B41FA5}">
                      <a16:colId xmlns:a16="http://schemas.microsoft.com/office/drawing/2014/main" val="2839448858"/>
                    </a:ext>
                  </a:extLst>
                </a:gridCol>
                <a:gridCol w="1915759">
                  <a:extLst>
                    <a:ext uri="{9D8B030D-6E8A-4147-A177-3AD203B41FA5}">
                      <a16:colId xmlns:a16="http://schemas.microsoft.com/office/drawing/2014/main" val="1419652468"/>
                    </a:ext>
                  </a:extLst>
                </a:gridCol>
                <a:gridCol w="2279141">
                  <a:extLst>
                    <a:ext uri="{9D8B030D-6E8A-4147-A177-3AD203B41FA5}">
                      <a16:colId xmlns:a16="http://schemas.microsoft.com/office/drawing/2014/main" val="3309277679"/>
                    </a:ext>
                  </a:extLst>
                </a:gridCol>
              </a:tblGrid>
              <a:tr h="1505412">
                <a:tc>
                  <a:txBody>
                    <a:bodyPr/>
                    <a:lstStyle/>
                    <a:p>
                      <a:pPr algn="ctr">
                        <a:lnSpc>
                          <a:spcPct val="107000"/>
                        </a:lnSpc>
                        <a:spcAft>
                          <a:spcPts val="0"/>
                        </a:spcAft>
                      </a:pPr>
                      <a:endParaRPr lang="fr-FR" sz="1400" dirty="0">
                        <a:effectLst/>
                        <a:latin typeface="+mn-lt"/>
                        <a:ea typeface="Times New Roman" panose="02020603050405020304" pitchFamily="18"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dirty="0">
                          <a:effectLst/>
                          <a:latin typeface="+mn-lt"/>
                          <a:ea typeface="Times New Roman" panose="02020603050405020304" pitchFamily="18" charset="0"/>
                          <a:cs typeface="Times New Roman" panose="02020603050405020304" pitchFamily="18" charset="0"/>
                        </a:rPr>
                        <a:t>Véronique à feuilles de chêne </a:t>
                      </a:r>
                      <a:r>
                        <a:rPr lang="fr-FR" sz="1400" b="1" i="1" dirty="0">
                          <a:effectLst/>
                          <a:latin typeface="+mn-lt"/>
                          <a:ea typeface="Times New Roman" panose="02020603050405020304" pitchFamily="18" charset="0"/>
                          <a:cs typeface="Times New Roman" panose="02020603050405020304" pitchFamily="18" charset="0"/>
                        </a:rPr>
                        <a:t>Veronica </a:t>
                      </a:r>
                      <a:r>
                        <a:rPr lang="fr-FR" sz="1400" b="1" i="1" dirty="0" err="1">
                          <a:effectLst/>
                          <a:latin typeface="+mn-lt"/>
                          <a:ea typeface="Times New Roman" panose="02020603050405020304" pitchFamily="18" charset="0"/>
                          <a:cs typeface="Times New Roman" panose="02020603050405020304" pitchFamily="18" charset="0"/>
                        </a:rPr>
                        <a:t>chamaedrys</a:t>
                      </a:r>
                      <a:endParaRPr lang="fr-FR" sz="1400" dirty="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a:effectLst/>
                          <a:latin typeface="+mn-lt"/>
                          <a:ea typeface="Times New Roman" panose="02020603050405020304" pitchFamily="18" charset="0"/>
                          <a:cs typeface="Times New Roman" panose="02020603050405020304" pitchFamily="18" charset="0"/>
                        </a:rPr>
                        <a:t>Excès de m.o. végétale : provoque des excès de carbone qui fait évoluer le sol vers la forêt en formant un humus archaïque</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9387094"/>
                  </a:ext>
                </a:extLst>
              </a:tr>
              <a:tr h="2256267">
                <a:tc>
                  <a:txBody>
                    <a:bodyPr/>
                    <a:lstStyle/>
                    <a:p>
                      <a:pPr>
                        <a:lnSpc>
                          <a:spcPct val="107000"/>
                        </a:lnSpc>
                        <a:spcAft>
                          <a:spcPts val="0"/>
                        </a:spcAft>
                      </a:pPr>
                      <a:br>
                        <a:rPr lang="fr-FR" sz="1400">
                          <a:effectLst/>
                          <a:latin typeface="+mn-lt"/>
                          <a:ea typeface="Times New Roman" panose="02020603050405020304" pitchFamily="18" charset="0"/>
                          <a:cs typeface="Times New Roman" panose="02020603050405020304" pitchFamily="18" charset="0"/>
                        </a:rPr>
                      </a:br>
                      <a:r>
                        <a:rPr lang="fr-FR" sz="1400">
                          <a:effectLst/>
                          <a:latin typeface="+mn-lt"/>
                          <a:ea typeface="Times New Roman" panose="02020603050405020304" pitchFamily="18" charset="0"/>
                          <a:cs typeface="Times New Roman" panose="02020603050405020304" pitchFamily="18" charset="0"/>
                        </a:rPr>
                        <a:t>Photo sur </a:t>
                      </a:r>
                      <a:r>
                        <a:rPr lang="fr-FR" sz="1400" u="none" strike="noStrike">
                          <a:solidFill>
                            <a:srgbClr val="704261"/>
                          </a:solidFill>
                          <a:effectLst/>
                          <a:latin typeface="+mn-lt"/>
                          <a:ea typeface="Times New Roman" panose="02020603050405020304" pitchFamily="18" charset="0"/>
                          <a:cs typeface="Times New Roman" panose="02020603050405020304" pitchFamily="18" charset="0"/>
                          <a:hlinkClick r:id="rId2"/>
                        </a:rPr>
                        <a:t>Florealpes</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dirty="0">
                          <a:effectLst/>
                          <a:latin typeface="+mn-lt"/>
                          <a:ea typeface="Times New Roman" panose="02020603050405020304" pitchFamily="18" charset="0"/>
                          <a:cs typeface="Times New Roman" panose="02020603050405020304" pitchFamily="18" charset="0"/>
                        </a:rPr>
                        <a:t>Renoncule </a:t>
                      </a:r>
                      <a:r>
                        <a:rPr lang="fr-FR" sz="1400" b="1" dirty="0" err="1">
                          <a:effectLst/>
                          <a:latin typeface="+mn-lt"/>
                          <a:ea typeface="Times New Roman" panose="02020603050405020304" pitchFamily="18" charset="0"/>
                          <a:cs typeface="Times New Roman" panose="02020603050405020304" pitchFamily="18" charset="0"/>
                        </a:rPr>
                        <a:t>rampante</a:t>
                      </a:r>
                      <a:r>
                        <a:rPr lang="fr-FR" sz="1400" b="1" i="1" dirty="0" err="1">
                          <a:effectLst/>
                          <a:latin typeface="+mn-lt"/>
                          <a:ea typeface="Times New Roman" panose="02020603050405020304" pitchFamily="18" charset="0"/>
                          <a:cs typeface="Times New Roman" panose="02020603050405020304" pitchFamily="18" charset="0"/>
                        </a:rPr>
                        <a:t>Ranunculus</a:t>
                      </a:r>
                      <a:r>
                        <a:rPr lang="fr-FR" sz="1400" b="1" i="1" dirty="0">
                          <a:effectLst/>
                          <a:latin typeface="+mn-lt"/>
                          <a:ea typeface="Times New Roman" panose="02020603050405020304" pitchFamily="18" charset="0"/>
                          <a:cs typeface="Times New Roman" panose="02020603050405020304" pitchFamily="18" charset="0"/>
                        </a:rPr>
                        <a:t> repens</a:t>
                      </a:r>
                      <a:endParaRPr lang="fr-FR" sz="1400" dirty="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a:effectLst/>
                          <a:latin typeface="+mn-lt"/>
                          <a:ea typeface="Times New Roman" panose="02020603050405020304" pitchFamily="18" charset="0"/>
                          <a:cs typeface="Times New Roman" panose="02020603050405020304" pitchFamily="18" charset="0"/>
                        </a:rPr>
                        <a:t>Engorgement en eau : hydromorphisme, la m.o. est décomposée par des bactéries anaérobies. Le complexe argilo-humique perd certains éléments qui sont lessivés, oxydés ou réduits (gley à irisations bleues ou orange)</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107760"/>
                  </a:ext>
                </a:extLst>
              </a:tr>
              <a:tr h="755804">
                <a:tc>
                  <a:txBody>
                    <a:bodyPr/>
                    <a:lstStyle/>
                    <a:p>
                      <a:pPr>
                        <a:lnSpc>
                          <a:spcPct val="107000"/>
                        </a:lnSpc>
                        <a:spcAft>
                          <a:spcPts val="0"/>
                        </a:spcAft>
                      </a:pPr>
                      <a:br>
                        <a:rPr lang="fr-FR" sz="1400">
                          <a:effectLst/>
                          <a:latin typeface="+mn-lt"/>
                          <a:ea typeface="Times New Roman" panose="02020603050405020304" pitchFamily="18" charset="0"/>
                          <a:cs typeface="Times New Roman" panose="02020603050405020304" pitchFamily="18" charset="0"/>
                        </a:rPr>
                      </a:br>
                      <a:br>
                        <a:rPr lang="fr-FR" sz="1400">
                          <a:effectLst/>
                          <a:latin typeface="+mn-lt"/>
                          <a:ea typeface="Times New Roman" panose="02020603050405020304" pitchFamily="18" charset="0"/>
                          <a:cs typeface="Times New Roman" panose="02020603050405020304" pitchFamily="18" charset="0"/>
                        </a:rPr>
                      </a:br>
                      <a:r>
                        <a:rPr lang="fr-FR" sz="1400">
                          <a:effectLst/>
                          <a:latin typeface="+mn-lt"/>
                          <a:ea typeface="Times New Roman" panose="02020603050405020304" pitchFamily="18" charset="0"/>
                          <a:cs typeface="Times New Roman" panose="02020603050405020304" pitchFamily="18" charset="0"/>
                        </a:rPr>
                        <a:t>Photo sur </a:t>
                      </a:r>
                      <a:r>
                        <a:rPr lang="fr-FR" sz="1400" u="none" strike="noStrike">
                          <a:solidFill>
                            <a:srgbClr val="704261"/>
                          </a:solidFill>
                          <a:effectLst/>
                          <a:latin typeface="+mn-lt"/>
                          <a:ea typeface="Times New Roman" panose="02020603050405020304" pitchFamily="18" charset="0"/>
                          <a:cs typeface="Times New Roman" panose="02020603050405020304" pitchFamily="18" charset="0"/>
                          <a:hlinkClick r:id="rId3"/>
                        </a:rPr>
                        <a:t>Fleur des Champs</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a:effectLst/>
                          <a:latin typeface="+mn-lt"/>
                          <a:ea typeface="Times New Roman" panose="02020603050405020304" pitchFamily="18" charset="0"/>
                          <a:cs typeface="Times New Roman" panose="02020603050405020304" pitchFamily="18" charset="0"/>
                        </a:rPr>
                        <a:t>Grand plantain</a:t>
                      </a:r>
                      <a:endParaRPr lang="fr-FR" sz="140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a:effectLst/>
                          <a:latin typeface="+mn-lt"/>
                          <a:ea typeface="Times New Roman" panose="02020603050405020304" pitchFamily="18" charset="0"/>
                          <a:cs typeface="Times New Roman" panose="02020603050405020304" pitchFamily="18" charset="0"/>
                        </a:rPr>
                        <a:t>Plantago major</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effectLst/>
                          <a:latin typeface="+mn-lt"/>
                          <a:ea typeface="Times New Roman" panose="02020603050405020304" pitchFamily="18" charset="0"/>
                          <a:cs typeface="Times New Roman" panose="02020603050405020304" pitchFamily="18" charset="0"/>
                        </a:rPr>
                        <a:t>Sol tassé qui produit des anaérobioses par privation d’oxygène</a:t>
                      </a:r>
                      <a:endParaRPr lang="fr-FR" sz="1400" dirty="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892887"/>
                  </a:ext>
                </a:extLst>
              </a:tr>
              <a:tr h="760312">
                <a:tc>
                  <a:txBody>
                    <a:bodyPr/>
                    <a:lstStyle/>
                    <a:p>
                      <a:pPr>
                        <a:lnSpc>
                          <a:spcPct val="107000"/>
                        </a:lnSpc>
                        <a:spcAft>
                          <a:spcPts val="0"/>
                        </a:spcAft>
                      </a:pPr>
                      <a:br>
                        <a:rPr lang="fr-FR" sz="1400">
                          <a:effectLst/>
                          <a:latin typeface="+mn-lt"/>
                          <a:ea typeface="Times New Roman" panose="02020603050405020304" pitchFamily="18" charset="0"/>
                          <a:cs typeface="Times New Roman" panose="02020603050405020304" pitchFamily="18" charset="0"/>
                        </a:rPr>
                      </a:br>
                      <a:r>
                        <a:rPr lang="fr-FR" sz="1400">
                          <a:effectLst/>
                          <a:latin typeface="+mn-lt"/>
                          <a:ea typeface="Times New Roman" panose="02020603050405020304" pitchFamily="18" charset="0"/>
                          <a:cs typeface="Times New Roman" panose="02020603050405020304" pitchFamily="18" charset="0"/>
                        </a:rPr>
                        <a:t>Photo sur</a:t>
                      </a:r>
                      <a:r>
                        <a:rPr lang="fr-FR" sz="1400" u="none" strike="noStrike">
                          <a:solidFill>
                            <a:srgbClr val="704261"/>
                          </a:solidFill>
                          <a:effectLst/>
                          <a:latin typeface="+mn-lt"/>
                          <a:ea typeface="Times New Roman" panose="02020603050405020304" pitchFamily="18" charset="0"/>
                          <a:cs typeface="Times New Roman" panose="02020603050405020304" pitchFamily="18" charset="0"/>
                          <a:hlinkClick r:id="rId4"/>
                        </a:rPr>
                        <a:t> Plantes Sauvages</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a:effectLst/>
                          <a:latin typeface="+mn-lt"/>
                          <a:ea typeface="Times New Roman" panose="02020603050405020304" pitchFamily="18" charset="0"/>
                          <a:cs typeface="Times New Roman" panose="02020603050405020304" pitchFamily="18" charset="0"/>
                        </a:rPr>
                        <a:t>Rumex à feuilles obtuses</a:t>
                      </a:r>
                      <a:endParaRPr lang="fr-FR" sz="140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a:effectLst/>
                          <a:latin typeface="+mn-lt"/>
                          <a:ea typeface="Times New Roman" panose="02020603050405020304" pitchFamily="18" charset="0"/>
                          <a:cs typeface="Times New Roman" panose="02020603050405020304" pitchFamily="18" charset="0"/>
                        </a:rPr>
                        <a:t>Rumex obtusifolius</a:t>
                      </a:r>
                      <a:endParaRPr lang="fr-FR" sz="140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effectLst/>
                          <a:latin typeface="+mn-lt"/>
                          <a:ea typeface="Times New Roman" panose="02020603050405020304" pitchFamily="18" charset="0"/>
                          <a:cs typeface="Times New Roman" panose="02020603050405020304" pitchFamily="18" charset="0"/>
                        </a:rPr>
                        <a:t>Anaérobiose complète, sol asphyxié : excès de </a:t>
                      </a:r>
                      <a:r>
                        <a:rPr lang="fr-FR" sz="1400" dirty="0" err="1">
                          <a:effectLst/>
                          <a:latin typeface="+mn-lt"/>
                          <a:ea typeface="Times New Roman" panose="02020603050405020304" pitchFamily="18" charset="0"/>
                          <a:cs typeface="Times New Roman" panose="02020603050405020304" pitchFamily="18" charset="0"/>
                        </a:rPr>
                        <a:t>m.o</a:t>
                      </a:r>
                      <a:r>
                        <a:rPr lang="fr-FR" sz="1400" dirty="0">
                          <a:effectLst/>
                          <a:latin typeface="+mn-lt"/>
                          <a:ea typeface="Times New Roman" panose="02020603050405020304" pitchFamily="18" charset="0"/>
                          <a:cs typeface="Times New Roman" panose="02020603050405020304" pitchFamily="18" charset="0"/>
                        </a:rPr>
                        <a:t>. +sol tassé +sol engorgé en eau</a:t>
                      </a:r>
                      <a:endParaRPr lang="fr-FR" sz="1400" dirty="0">
                        <a:effectLst/>
                        <a:latin typeface="+mn-lt"/>
                        <a:ea typeface="Calibri" panose="020F0502020204030204" pitchFamily="34" charset="0"/>
                        <a:cs typeface="Times New Roman" panose="02020603050405020304" pitchFamily="18" charset="0"/>
                      </a:endParaRPr>
                    </a:p>
                  </a:txBody>
                  <a:tcPr marL="44847" marR="448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002690"/>
                  </a:ext>
                </a:extLst>
              </a:tr>
            </a:tbl>
          </a:graphicData>
        </a:graphic>
      </p:graphicFrame>
      <p:pic>
        <p:nvPicPr>
          <p:cNvPr id="4097" name="Image 6" descr="http://3.bp.blogspot.com/-vFQA8CzusJE/T0kD3tsChqI/AAAAAAAAAPE/a6fs05jninA/s200/Veronica+chamaedrys_4898_redimensionner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09" y="972398"/>
            <a:ext cx="1974644" cy="148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au 8"/>
          <p:cNvGraphicFramePr>
            <a:graphicFrameLocks noGrp="1"/>
          </p:cNvGraphicFramePr>
          <p:nvPr>
            <p:extLst>
              <p:ext uri="{D42A27DB-BD31-4B8C-83A1-F6EECF244321}">
                <p14:modId xmlns:p14="http://schemas.microsoft.com/office/powerpoint/2010/main" val="3605827929"/>
              </p:ext>
            </p:extLst>
          </p:nvPr>
        </p:nvGraphicFramePr>
        <p:xfrm>
          <a:off x="6896101" y="129092"/>
          <a:ext cx="5295899" cy="6620194"/>
        </p:xfrm>
        <a:graphic>
          <a:graphicData uri="http://schemas.openxmlformats.org/drawingml/2006/table">
            <a:tbl>
              <a:tblPr firstRow="1" firstCol="1" bandRow="1"/>
              <a:tblGrid>
                <a:gridCol w="2097292">
                  <a:extLst>
                    <a:ext uri="{9D8B030D-6E8A-4147-A177-3AD203B41FA5}">
                      <a16:colId xmlns:a16="http://schemas.microsoft.com/office/drawing/2014/main" val="3490945120"/>
                    </a:ext>
                  </a:extLst>
                </a:gridCol>
                <a:gridCol w="1397820">
                  <a:extLst>
                    <a:ext uri="{9D8B030D-6E8A-4147-A177-3AD203B41FA5}">
                      <a16:colId xmlns:a16="http://schemas.microsoft.com/office/drawing/2014/main" val="479490393"/>
                    </a:ext>
                  </a:extLst>
                </a:gridCol>
                <a:gridCol w="1800787">
                  <a:extLst>
                    <a:ext uri="{9D8B030D-6E8A-4147-A177-3AD203B41FA5}">
                      <a16:colId xmlns:a16="http://schemas.microsoft.com/office/drawing/2014/main" val="2199084613"/>
                    </a:ext>
                  </a:extLst>
                </a:gridCol>
              </a:tblGrid>
              <a:tr h="0">
                <a:tc>
                  <a:txBody>
                    <a:bodyPr/>
                    <a:lstStyle/>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Légumineuses comme la vesce jarosse</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dirty="0">
                          <a:solidFill>
                            <a:srgbClr val="008000"/>
                          </a:solidFill>
                          <a:effectLst/>
                          <a:latin typeface="+mn-lt"/>
                          <a:ea typeface="Times New Roman" panose="02020603050405020304" pitchFamily="18" charset="0"/>
                          <a:cs typeface="Times New Roman" panose="02020603050405020304" pitchFamily="18" charset="0"/>
                        </a:rPr>
                        <a:t>Vicia </a:t>
                      </a:r>
                      <a:r>
                        <a:rPr lang="fr-FR" sz="1400" b="1" i="1" dirty="0" err="1">
                          <a:solidFill>
                            <a:srgbClr val="008000"/>
                          </a:solidFill>
                          <a:effectLst/>
                          <a:latin typeface="+mn-lt"/>
                          <a:ea typeface="Times New Roman" panose="02020603050405020304" pitchFamily="18" charset="0"/>
                          <a:cs typeface="Times New Roman" panose="02020603050405020304" pitchFamily="18" charset="0"/>
                        </a:rPr>
                        <a:t>cracca</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dirty="0">
                          <a:solidFill>
                            <a:srgbClr val="008000"/>
                          </a:solidFill>
                          <a:effectLst/>
                          <a:latin typeface="+mn-lt"/>
                          <a:ea typeface="Times New Roman" panose="02020603050405020304" pitchFamily="18" charset="0"/>
                          <a:cs typeface="Times New Roman" panose="02020603050405020304" pitchFamily="18" charset="0"/>
                        </a:rPr>
                        <a:t>Ou la moutarde des champs</a:t>
                      </a:r>
                      <a:endParaRPr lang="fr-FR" sz="1400" dirty="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dirty="0" err="1">
                          <a:solidFill>
                            <a:srgbClr val="008000"/>
                          </a:solidFill>
                          <a:effectLst/>
                          <a:latin typeface="+mn-lt"/>
                          <a:ea typeface="Times New Roman" panose="02020603050405020304" pitchFamily="18" charset="0"/>
                          <a:cs typeface="Times New Roman" panose="02020603050405020304" pitchFamily="18" charset="0"/>
                        </a:rPr>
                        <a:t>Sinapis</a:t>
                      </a:r>
                      <a:r>
                        <a:rPr lang="fr-FR" sz="1400" b="1" i="1" dirty="0">
                          <a:solidFill>
                            <a:srgbClr val="008000"/>
                          </a:solidFill>
                          <a:effectLst/>
                          <a:latin typeface="+mn-lt"/>
                          <a:ea typeface="Times New Roman" panose="02020603050405020304" pitchFamily="18" charset="0"/>
                          <a:cs typeface="Times New Roman" panose="02020603050405020304" pitchFamily="18" charset="0"/>
                        </a:rPr>
                        <a:t> </a:t>
                      </a:r>
                      <a:r>
                        <a:rPr lang="fr-FR" sz="1400" b="1" i="1" dirty="0" err="1">
                          <a:solidFill>
                            <a:srgbClr val="008000"/>
                          </a:solidFill>
                          <a:effectLst/>
                          <a:latin typeface="+mn-lt"/>
                          <a:ea typeface="Times New Roman" panose="02020603050405020304" pitchFamily="18" charset="0"/>
                          <a:cs typeface="Times New Roman" panose="02020603050405020304" pitchFamily="18" charset="0"/>
                        </a:rPr>
                        <a:t>arvensis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a:solidFill>
                            <a:srgbClr val="008000"/>
                          </a:solidFill>
                          <a:effectLst/>
                          <a:latin typeface="+mn-lt"/>
                          <a:ea typeface="Times New Roman" panose="02020603050405020304" pitchFamily="18" charset="0"/>
                          <a:cs typeface="Times New Roman" panose="02020603050405020304" pitchFamily="18" charset="0"/>
                        </a:rPr>
                        <a:t>L’élévation de pH ralentit l’activité des bactéries</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206765"/>
                  </a:ext>
                </a:extLst>
              </a:tr>
              <a:tr h="0">
                <a:tc>
                  <a:txBody>
                    <a:bodyPr/>
                    <a:lstStyle/>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i="1" dirty="0">
                          <a:solidFill>
                            <a:srgbClr val="008000"/>
                          </a:solidFill>
                          <a:effectLst/>
                          <a:latin typeface="+mn-lt"/>
                          <a:ea typeface="Times New Roman" panose="02020603050405020304" pitchFamily="18" charset="0"/>
                          <a:cs typeface="Times New Roman" panose="02020603050405020304" pitchFamily="18" charset="0"/>
                        </a:rPr>
                        <a:t>Oxalis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Climat trop sec et trop chaud gêne l’activité des bactéries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4324487"/>
                  </a:ext>
                </a:extLst>
              </a:tr>
              <a:tr h="0">
                <a:tc>
                  <a:txBody>
                    <a:bodyPr/>
                    <a:lstStyle/>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a:solidFill>
                            <a:srgbClr val="008000"/>
                          </a:solidFill>
                          <a:effectLst/>
                          <a:latin typeface="+mn-lt"/>
                          <a:ea typeface="Times New Roman" panose="02020603050405020304" pitchFamily="18" charset="0"/>
                          <a:cs typeface="Times New Roman" panose="02020603050405020304" pitchFamily="18" charset="0"/>
                        </a:rPr>
                        <a:t>Vérâtre</a:t>
                      </a:r>
                      <a:endParaRPr lang="fr-FR" sz="140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a:solidFill>
                            <a:srgbClr val="008000"/>
                          </a:solidFill>
                          <a:effectLst/>
                          <a:latin typeface="+mn-lt"/>
                          <a:ea typeface="Times New Roman" panose="02020603050405020304" pitchFamily="18" charset="0"/>
                          <a:cs typeface="Times New Roman" panose="02020603050405020304" pitchFamily="18" charset="0"/>
                        </a:rPr>
                        <a:t>Veratrum album</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Hiver longs et froids gênent l’activité des bactéries</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5341830"/>
                  </a:ext>
                </a:extLst>
              </a:tr>
              <a:tr h="0">
                <a:tc>
                  <a:txBody>
                    <a:bodyPr/>
                    <a:lstStyle/>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p>
                      <a:pPr algn="ctr">
                        <a:lnSpc>
                          <a:spcPct val="107000"/>
                        </a:lnSpc>
                        <a:spcAft>
                          <a:spcPts val="0"/>
                        </a:spcAft>
                      </a:pPr>
                      <a:endParaRPr lang="fr-FR" sz="1400" dirty="0">
                        <a:solidFill>
                          <a:srgbClr val="008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a:solidFill>
                            <a:srgbClr val="008000"/>
                          </a:solidFill>
                          <a:effectLst/>
                          <a:latin typeface="+mn-lt"/>
                          <a:ea typeface="Times New Roman" panose="02020603050405020304" pitchFamily="18" charset="0"/>
                          <a:cs typeface="Times New Roman" panose="02020603050405020304" pitchFamily="18" charset="0"/>
                        </a:rPr>
                        <a:t>Datura</a:t>
                      </a:r>
                      <a:endParaRPr lang="fr-FR" sz="1400">
                        <a:solidFill>
                          <a:srgbClr val="008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b="1" i="1">
                          <a:solidFill>
                            <a:srgbClr val="008000"/>
                          </a:solidFill>
                          <a:effectLst/>
                          <a:latin typeface="+mn-lt"/>
                          <a:ea typeface="Times New Roman" panose="02020603050405020304" pitchFamily="18" charset="0"/>
                          <a:cs typeface="Times New Roman" panose="02020603050405020304" pitchFamily="18" charset="0"/>
                        </a:rPr>
                        <a:t>Datura stramonium</a:t>
                      </a:r>
                      <a:endParaRPr lang="fr-FR" sz="140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mn-lt"/>
                          <a:ea typeface="Times New Roman" panose="02020603050405020304" pitchFamily="18" charset="0"/>
                          <a:cs typeface="Times New Roman" panose="02020603050405020304" pitchFamily="18" charset="0"/>
                        </a:rPr>
                        <a:t>Pollutions agricoles, industrielles ou urbaines qui intoxiquent le sol</a:t>
                      </a:r>
                      <a:endParaRPr lang="fr-FR" sz="1400" dirty="0">
                        <a:solidFill>
                          <a:srgbClr val="008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9208661"/>
                  </a:ext>
                </a:extLst>
              </a:tr>
            </a:tbl>
          </a:graphicData>
        </a:graphic>
      </p:graphicFrame>
      <p:pic>
        <p:nvPicPr>
          <p:cNvPr id="4098" name="Image 5" descr="http://4.bp.blogspot.com/-bYHeNaUgblE/T0kEAz2-QcI/AAAAAAAAAPM/O2QuXQFd-c8/s200/Vicia+cracca+ssp+incana_8268_redimensio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902" y="300187"/>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 4" descr="http://3.bp.blogspot.com/-GT8j99wp_rk/T0kEHaJ84hI/AAAAAAAAAPU/F2em6o9LWnk/s200/Oxalis+sp,+Quimper+(29)_28175b_redimensionn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7902" y="1763360"/>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age 3" descr="http://3.bp.blogspot.com/-NkqDefcA6cI/T0kFnviKFKI/AAAAAAAAAPc/82AcTfCqpxQ/s200/veratrum-albu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348" y="3141233"/>
            <a:ext cx="1239816" cy="186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Image 2" descr="http://1.bp.blogspot.com/-sFObUz1Iv54/T0kFuXSigtI/AAAAAAAAAPk/A4orHwgz4Os/s200/Datura+stramonium_9990_redimensionn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902" y="5228851"/>
            <a:ext cx="19208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87362" y="6508376"/>
            <a:ext cx="6460864" cy="276999"/>
          </a:xfrm>
          <a:prstGeom prst="rect">
            <a:avLst/>
          </a:prstGeom>
          <a:noFill/>
        </p:spPr>
        <p:txBody>
          <a:bodyPr wrap="square" rtlCol="0">
            <a:spAutoFit/>
          </a:bodyPr>
          <a:lstStyle/>
          <a:p>
            <a:r>
              <a:rPr lang="fr-FR" sz="1200" dirty="0">
                <a:solidFill>
                  <a:srgbClr val="008000"/>
                </a:solidFill>
              </a:rPr>
              <a:t>Source : </a:t>
            </a:r>
            <a:r>
              <a:rPr lang="fr-FR" sz="1200" u="sng" dirty="0">
                <a:hlinkClick r:id="rId10"/>
              </a:rPr>
              <a:t>http://lamolene33.blogspot.fr/2012/02/petit-resume-concernantles-plantes-bio.html</a:t>
            </a:r>
            <a:r>
              <a:rPr lang="fr-FR" sz="1200" dirty="0"/>
              <a:t> </a:t>
            </a:r>
            <a:endParaRPr lang="fr-FR" sz="1200" dirty="0">
              <a:solidFill>
                <a:srgbClr val="008000"/>
              </a:solidFill>
            </a:endParaRPr>
          </a:p>
        </p:txBody>
      </p:sp>
    </p:spTree>
    <p:extLst>
      <p:ext uri="{BB962C8B-B14F-4D97-AF65-F5344CB8AC3E}">
        <p14:creationId xmlns:p14="http://schemas.microsoft.com/office/powerpoint/2010/main" val="34506667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61586" y="5177299"/>
            <a:ext cx="6460864" cy="276999"/>
          </a:xfrm>
          <a:prstGeom prst="rect">
            <a:avLst/>
          </a:prstGeom>
          <a:noFill/>
        </p:spPr>
        <p:txBody>
          <a:bodyPr wrap="square" rtlCol="0">
            <a:spAutoFit/>
          </a:bodyPr>
          <a:lstStyle/>
          <a:p>
            <a:r>
              <a:rPr lang="fr-FR" sz="1200" dirty="0">
                <a:solidFill>
                  <a:srgbClr val="008000"/>
                </a:solidFill>
              </a:rPr>
              <a:t>Source : </a:t>
            </a:r>
            <a:r>
              <a:rPr lang="fr-FR" sz="1200" u="sng" dirty="0">
                <a:hlinkClick r:id="rId2"/>
              </a:rPr>
              <a:t>http://lamolene33.blogspot.fr/2012/02/petit-resume-concernantles-plantes-bio.html</a:t>
            </a:r>
            <a:r>
              <a:rPr lang="fr-FR" sz="1200" dirty="0"/>
              <a:t> </a:t>
            </a:r>
            <a:endParaRPr lang="fr-FR" sz="1200" dirty="0">
              <a:solidFill>
                <a:srgbClr val="008000"/>
              </a:solidFill>
            </a:endParaRPr>
          </a:p>
        </p:txBody>
      </p:sp>
      <p:sp>
        <p:nvSpPr>
          <p:cNvPr id="4" name="Espace réservé du numéro de diapositive 1"/>
          <p:cNvSpPr txBox="1">
            <a:spLocks/>
          </p:cNvSpPr>
          <p:nvPr/>
        </p:nvSpPr>
        <p:spPr>
          <a:xfrm>
            <a:off x="187362" y="129092"/>
            <a:ext cx="531607" cy="34219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122</a:t>
            </a:fld>
            <a:endParaRPr lang="fr-FR"/>
          </a:p>
        </p:txBody>
      </p:sp>
      <p:sp>
        <p:nvSpPr>
          <p:cNvPr id="5" name="Rectangle 4"/>
          <p:cNvSpPr/>
          <p:nvPr/>
        </p:nvSpPr>
        <p:spPr>
          <a:xfrm>
            <a:off x="96153" y="446204"/>
            <a:ext cx="5370124" cy="369332"/>
          </a:xfrm>
          <a:prstGeom prst="rect">
            <a:avLst/>
          </a:prstGeom>
        </p:spPr>
        <p:txBody>
          <a:bodyPr wrap="non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sp>
        <p:nvSpPr>
          <p:cNvPr id="6" name="Rectangle 5"/>
          <p:cNvSpPr/>
          <p:nvPr/>
        </p:nvSpPr>
        <p:spPr>
          <a:xfrm>
            <a:off x="4359273" y="115521"/>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graphicFrame>
        <p:nvGraphicFramePr>
          <p:cNvPr id="7" name="Tableau 6"/>
          <p:cNvGraphicFramePr>
            <a:graphicFrameLocks noGrp="1"/>
          </p:cNvGraphicFramePr>
          <p:nvPr>
            <p:extLst>
              <p:ext uri="{D42A27DB-BD31-4B8C-83A1-F6EECF244321}">
                <p14:modId xmlns:p14="http://schemas.microsoft.com/office/powerpoint/2010/main" val="407898873"/>
              </p:ext>
            </p:extLst>
          </p:nvPr>
        </p:nvGraphicFramePr>
        <p:xfrm>
          <a:off x="261586" y="1117764"/>
          <a:ext cx="6139214" cy="3895807"/>
        </p:xfrm>
        <a:graphic>
          <a:graphicData uri="http://schemas.openxmlformats.org/drawingml/2006/table">
            <a:tbl>
              <a:tblPr firstRow="1" firstCol="1" bandRow="1"/>
              <a:tblGrid>
                <a:gridCol w="2958463">
                  <a:extLst>
                    <a:ext uri="{9D8B030D-6E8A-4147-A177-3AD203B41FA5}">
                      <a16:colId xmlns:a16="http://schemas.microsoft.com/office/drawing/2014/main" val="3999797367"/>
                    </a:ext>
                  </a:extLst>
                </a:gridCol>
                <a:gridCol w="1502558">
                  <a:extLst>
                    <a:ext uri="{9D8B030D-6E8A-4147-A177-3AD203B41FA5}">
                      <a16:colId xmlns:a16="http://schemas.microsoft.com/office/drawing/2014/main" val="2837040508"/>
                    </a:ext>
                  </a:extLst>
                </a:gridCol>
                <a:gridCol w="1678193">
                  <a:extLst>
                    <a:ext uri="{9D8B030D-6E8A-4147-A177-3AD203B41FA5}">
                      <a16:colId xmlns:a16="http://schemas.microsoft.com/office/drawing/2014/main" val="399322815"/>
                    </a:ext>
                  </a:extLst>
                </a:gridCol>
              </a:tblGrid>
              <a:tr h="1668467">
                <a:tc>
                  <a:txBody>
                    <a:bodyPr/>
                    <a:lstStyle/>
                    <a:p>
                      <a:pPr algn="ctr">
                        <a:lnSpc>
                          <a:spcPct val="107000"/>
                        </a:lnSpc>
                        <a:spcAft>
                          <a:spcPts val="0"/>
                        </a:spcAft>
                      </a:pPr>
                      <a:endParaRPr lang="fr-FR" sz="14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Chardon commun</a:t>
                      </a:r>
                      <a:endParaRPr lang="fr-FR" sz="14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400" b="1" i="1">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Cirsium arvense</a:t>
                      </a:r>
                      <a:endParaRPr lang="fr-FR" sz="14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L’asphyxie du sol bloque le P*</a:t>
                      </a:r>
                      <a:endParaRPr lang="fr-FR" sz="14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002615"/>
                  </a:ext>
                </a:extLst>
              </a:tr>
              <a:tr h="1085927">
                <a:tc>
                  <a:txBody>
                    <a:bodyPr/>
                    <a:lstStyle/>
                    <a:p>
                      <a:pPr>
                        <a:lnSpc>
                          <a:spcPct val="107000"/>
                        </a:lnSpc>
                        <a:spcAft>
                          <a:spcPts val="0"/>
                        </a:spcAft>
                      </a:pPr>
                      <a:r>
                        <a:rPr lang="fr-FR" sz="1400" u="none" strike="noStrike"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http://www.jtosti.com/Fleurs/ail.htm</a:t>
                      </a:r>
                      <a:endParaRPr lang="fr-FR" sz="14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Ail des vignes</a:t>
                      </a:r>
                      <a:endParaRPr lang="fr-FR" sz="14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400" b="1" i="1"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Allium </a:t>
                      </a:r>
                      <a:r>
                        <a:rPr lang="fr-FR" sz="1400" b="1" i="1" dirty="0" err="1">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vineale</a:t>
                      </a:r>
                      <a:r>
                        <a:rPr lang="fr-FR" sz="1400" b="1" i="1"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 A. </a:t>
                      </a:r>
                      <a:r>
                        <a:rPr lang="fr-FR" sz="1400" b="1" i="1" dirty="0" err="1">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oleraceum</a:t>
                      </a:r>
                      <a:endParaRPr lang="fr-FR" sz="14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L’asphyxie du sol bloque le K*</a:t>
                      </a:r>
                      <a:endParaRPr lang="fr-FR" sz="14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323574"/>
                  </a:ext>
                </a:extLst>
              </a:tr>
              <a:tr h="866804">
                <a:tc>
                  <a:txBody>
                    <a:bodyPr/>
                    <a:lstStyle/>
                    <a:p>
                      <a:pPr>
                        <a:lnSpc>
                          <a:spcPct val="107000"/>
                        </a:lnSpc>
                        <a:spcAft>
                          <a:spcPts val="0"/>
                        </a:spcAft>
                      </a:pPr>
                      <a:r>
                        <a:rPr lang="fr-FR" sz="1400" u="none" strike="noStrike">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http://svt.ac-amiens.fr/spip.php?article63</a:t>
                      </a:r>
                      <a:endParaRPr lang="fr-FR" sz="14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b="1">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Blette maritime</a:t>
                      </a:r>
                      <a:endParaRPr lang="fr-FR" sz="14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400" b="1" i="1">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Beta maritima</a:t>
                      </a:r>
                      <a:endParaRPr lang="fr-FR" sz="140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fr-FR" sz="1400" dirty="0">
                          <a:solidFill>
                            <a:srgbClr val="008000"/>
                          </a:solidFill>
                          <a:effectLst/>
                          <a:latin typeface="Calibri" panose="020F0502020204030204" pitchFamily="34" charset="0"/>
                          <a:ea typeface="Times New Roman" panose="02020603050405020304" pitchFamily="18" charset="0"/>
                          <a:cs typeface="Times New Roman" panose="02020603050405020304" pitchFamily="18" charset="0"/>
                        </a:rPr>
                        <a:t>Salinisation du sol due aux excès d’engrais et aux excès d’irrigation en période chaude</a:t>
                      </a:r>
                      <a:endParaRPr lang="fr-FR" sz="14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351122"/>
                  </a:ext>
                </a:extLst>
              </a:tr>
            </a:tbl>
          </a:graphicData>
        </a:graphic>
      </p:graphicFrame>
      <p:pic>
        <p:nvPicPr>
          <p:cNvPr id="5121" name="Image 1" descr="http://1.bp.blogspot.com/-VuB4Y91bXQs/T0kFz3z1EWI/AAAAAAAAAPs/JCwTY2zyQQg/s200/Achillea,+chardon_20925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969" y="1199869"/>
            <a:ext cx="2304414" cy="153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9210" y="520863"/>
            <a:ext cx="3630709" cy="5873205"/>
          </a:xfrm>
          <a:prstGeom prst="rect">
            <a:avLst/>
          </a:prstGeom>
        </p:spPr>
      </p:pic>
      <p:sp>
        <p:nvSpPr>
          <p:cNvPr id="9" name="Rectangle 8"/>
          <p:cNvSpPr/>
          <p:nvPr/>
        </p:nvSpPr>
        <p:spPr>
          <a:xfrm>
            <a:off x="8029279" y="6395470"/>
            <a:ext cx="3950569" cy="276999"/>
          </a:xfrm>
          <a:prstGeom prst="rect">
            <a:avLst/>
          </a:prstGeom>
        </p:spPr>
        <p:txBody>
          <a:bodyPr wrap="none">
            <a:spAutoFit/>
          </a:bodyPr>
          <a:lstStyle/>
          <a:p>
            <a:pPr algn="ctr"/>
            <a:r>
              <a:rPr lang="fr-FR" sz="1200" dirty="0">
                <a:solidFill>
                  <a:srgbClr val="008000"/>
                </a:solidFill>
              </a:rPr>
              <a:t>Renouée bistorte (</a:t>
            </a:r>
            <a:r>
              <a:rPr lang="fr-FR" sz="1200" i="1" dirty="0" err="1">
                <a:solidFill>
                  <a:srgbClr val="008000"/>
                </a:solidFill>
              </a:rPr>
              <a:t>Bistorta</a:t>
            </a:r>
            <a:r>
              <a:rPr lang="fr-FR" sz="1200" i="1" dirty="0">
                <a:solidFill>
                  <a:srgbClr val="008000"/>
                </a:solidFill>
              </a:rPr>
              <a:t> </a:t>
            </a:r>
            <a:r>
              <a:rPr lang="fr-FR" sz="1200" i="1" dirty="0" err="1">
                <a:solidFill>
                  <a:srgbClr val="008000"/>
                </a:solidFill>
              </a:rPr>
              <a:t>officinalis</a:t>
            </a:r>
            <a:r>
              <a:rPr lang="fr-FR" sz="1200" i="1" dirty="0">
                <a:solidFill>
                  <a:srgbClr val="008000"/>
                </a:solidFill>
              </a:rPr>
              <a:t> ou </a:t>
            </a:r>
            <a:r>
              <a:rPr lang="fr-FR" sz="1200" i="1" dirty="0" err="1">
                <a:solidFill>
                  <a:srgbClr val="008000"/>
                </a:solidFill>
              </a:rPr>
              <a:t>Polygonum</a:t>
            </a:r>
            <a:r>
              <a:rPr lang="fr-FR" sz="1200" i="1" dirty="0">
                <a:solidFill>
                  <a:srgbClr val="008000"/>
                </a:solidFill>
              </a:rPr>
              <a:t> </a:t>
            </a:r>
            <a:r>
              <a:rPr lang="fr-FR" sz="1200" i="1" dirty="0" err="1">
                <a:solidFill>
                  <a:srgbClr val="008000"/>
                </a:solidFill>
              </a:rPr>
              <a:t>bistorta</a:t>
            </a:r>
            <a:r>
              <a:rPr lang="fr-FR" sz="1200" dirty="0">
                <a:solidFill>
                  <a:srgbClr val="008000"/>
                </a:solidFill>
              </a:rPr>
              <a:t>)</a:t>
            </a:r>
          </a:p>
        </p:txBody>
      </p:sp>
    </p:spTree>
    <p:extLst>
      <p:ext uri="{BB962C8B-B14F-4D97-AF65-F5344CB8AC3E}">
        <p14:creationId xmlns:p14="http://schemas.microsoft.com/office/powerpoint/2010/main" val="38644171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078135" y="167647"/>
            <a:ext cx="843579" cy="33143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822D6-D73B-40FB-B323-F658E89F0B87}" type="slidenum">
              <a:rPr lang="fr-FR" smtClean="0"/>
              <a:pPr/>
              <a:t>123</a:t>
            </a:fld>
            <a:endParaRPr lang="fr-FR" dirty="0"/>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graphicFrame>
        <p:nvGraphicFramePr>
          <p:cNvPr id="5" name="Tableau 4"/>
          <p:cNvGraphicFramePr>
            <a:graphicFrameLocks noGrp="1"/>
          </p:cNvGraphicFramePr>
          <p:nvPr>
            <p:extLst>
              <p:ext uri="{D42A27DB-BD31-4B8C-83A1-F6EECF244321}">
                <p14:modId xmlns:p14="http://schemas.microsoft.com/office/powerpoint/2010/main" val="35671293"/>
              </p:ext>
            </p:extLst>
          </p:nvPr>
        </p:nvGraphicFramePr>
        <p:xfrm>
          <a:off x="763793" y="1570617"/>
          <a:ext cx="10359614" cy="2919318"/>
        </p:xfrm>
        <a:graphic>
          <a:graphicData uri="http://schemas.openxmlformats.org/drawingml/2006/table">
            <a:tbl>
              <a:tblPr>
                <a:tableStyleId>{5C22544A-7EE6-4342-B048-85BDC9FD1C3A}</a:tableStyleId>
              </a:tblPr>
              <a:tblGrid>
                <a:gridCol w="2463098">
                  <a:extLst>
                    <a:ext uri="{9D8B030D-6E8A-4147-A177-3AD203B41FA5}">
                      <a16:colId xmlns:a16="http://schemas.microsoft.com/office/drawing/2014/main" val="20000"/>
                    </a:ext>
                  </a:extLst>
                </a:gridCol>
                <a:gridCol w="7896516">
                  <a:extLst>
                    <a:ext uri="{9D8B030D-6E8A-4147-A177-3AD203B41FA5}">
                      <a16:colId xmlns:a16="http://schemas.microsoft.com/office/drawing/2014/main" val="20001"/>
                    </a:ext>
                  </a:extLst>
                </a:gridCol>
              </a:tblGrid>
              <a:tr h="232799">
                <a:tc>
                  <a:txBody>
                    <a:bodyPr/>
                    <a:lstStyle/>
                    <a:p>
                      <a:pPr marL="0" algn="ctr" eaLnBrk="0" fontAlgn="base" hangingPunct="0">
                        <a:lnSpc>
                          <a:spcPct val="100000"/>
                        </a:lnSpc>
                        <a:spcBef>
                          <a:spcPts val="0"/>
                        </a:spcBef>
                        <a:spcAft>
                          <a:spcPts val="0"/>
                        </a:spcAft>
                      </a:pPr>
                      <a:r>
                        <a:rPr lang="fr-FR" sz="1400" spc="55" dirty="0">
                          <a:solidFill>
                            <a:srgbClr val="008000"/>
                          </a:solidFill>
                          <a:effectLst/>
                        </a:rPr>
                        <a:t>PROBLÈMES</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eaLnBrk="0" fontAlgn="base" hangingPunct="0">
                        <a:lnSpc>
                          <a:spcPct val="100000"/>
                        </a:lnSpc>
                        <a:spcBef>
                          <a:spcPts val="0"/>
                        </a:spcBef>
                        <a:spcAft>
                          <a:spcPts val="0"/>
                        </a:spcAft>
                      </a:pPr>
                      <a:r>
                        <a:rPr lang="fr-FR" sz="1400" spc="50" dirty="0">
                          <a:solidFill>
                            <a:srgbClr val="008000"/>
                          </a:solidFill>
                          <a:effectLst/>
                        </a:rPr>
                        <a:t>MESURES CORRECTIVES</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extLst>
                  <a:ext uri="{0D108BD9-81ED-4DB2-BD59-A6C34878D82A}">
                    <a16:rowId xmlns:a16="http://schemas.microsoft.com/office/drawing/2014/main" val="10000"/>
                  </a:ext>
                </a:extLst>
              </a:tr>
              <a:tr h="875238">
                <a:tc>
                  <a:txBody>
                    <a:bodyPr/>
                    <a:lstStyle/>
                    <a:p>
                      <a:pPr marL="0" algn="ctr" eaLnBrk="0" fontAlgn="base" hangingPunct="0">
                        <a:lnSpc>
                          <a:spcPct val="100000"/>
                        </a:lnSpc>
                        <a:spcBef>
                          <a:spcPts val="0"/>
                        </a:spcBef>
                        <a:spcAft>
                          <a:spcPts val="0"/>
                        </a:spcAft>
                      </a:pPr>
                      <a:r>
                        <a:rPr lang="fr-FR" sz="1400" spc="40" dirty="0">
                          <a:solidFill>
                            <a:srgbClr val="008000"/>
                          </a:solidFill>
                          <a:effectLst/>
                        </a:rPr>
                        <a:t>Tassement (compaction)</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Bef>
                          <a:spcPts val="0"/>
                        </a:spcBef>
                        <a:spcAft>
                          <a:spcPts val="0"/>
                        </a:spcAft>
                      </a:pPr>
                      <a:r>
                        <a:rPr lang="fr-FR" sz="1400" spc="40" dirty="0">
                          <a:solidFill>
                            <a:srgbClr val="008000"/>
                          </a:solidFill>
                          <a:effectLst/>
                        </a:rPr>
                        <a:t>En surface : hersage, engrais vert, plantes fourragères.</a:t>
                      </a:r>
                      <a:endParaRPr lang="fr-FR" sz="1400" dirty="0">
                        <a:solidFill>
                          <a:srgbClr val="008000"/>
                        </a:solidFill>
                        <a:effectLst/>
                      </a:endParaRPr>
                    </a:p>
                    <a:p>
                      <a:pPr marL="0" algn="ctr" eaLnBrk="0" fontAlgn="base" hangingPunct="0">
                        <a:lnSpc>
                          <a:spcPct val="100000"/>
                        </a:lnSpc>
                        <a:spcBef>
                          <a:spcPts val="0"/>
                        </a:spcBef>
                        <a:spcAft>
                          <a:spcPts val="0"/>
                        </a:spcAft>
                      </a:pPr>
                      <a:r>
                        <a:rPr lang="fr-FR" sz="1400" spc="40" dirty="0">
                          <a:solidFill>
                            <a:srgbClr val="008000"/>
                          </a:solidFill>
                          <a:effectLst/>
                        </a:rPr>
                        <a:t>En profondeur : labour profond, sous-soleuse.</a:t>
                      </a:r>
                      <a:endParaRPr lang="fr-FR" sz="1400" dirty="0">
                        <a:solidFill>
                          <a:srgbClr val="008000"/>
                        </a:solidFill>
                        <a:effectLst/>
                      </a:endParaRPr>
                    </a:p>
                    <a:p>
                      <a:pPr marL="0" marR="45720" algn="ctr" eaLnBrk="0" fontAlgn="base" hangingPunct="0">
                        <a:lnSpc>
                          <a:spcPct val="100000"/>
                        </a:lnSpc>
                        <a:spcBef>
                          <a:spcPts val="0"/>
                        </a:spcBef>
                        <a:spcAft>
                          <a:spcPts val="0"/>
                        </a:spcAft>
                      </a:pPr>
                      <a:r>
                        <a:rPr lang="fr-FR" sz="1400" dirty="0">
                          <a:solidFill>
                            <a:srgbClr val="008000"/>
                          </a:solidFill>
                          <a:effectLst/>
                        </a:rPr>
                        <a:t>Si argile et sous-sol très humide (mauvais drainage): ajouter compost, fumier, engrais vert, culture de couverture ou Intercalaire, éviter de travailler le sol lorsque les conditions sont humides.</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9605">
                <a:tc>
                  <a:txBody>
                    <a:bodyPr/>
                    <a:lstStyle/>
                    <a:p>
                      <a:pPr marL="0" algn="ctr" eaLnBrk="0" fontAlgn="base" hangingPunct="0">
                        <a:lnSpc>
                          <a:spcPct val="100000"/>
                        </a:lnSpc>
                        <a:spcBef>
                          <a:spcPts val="0"/>
                        </a:spcBef>
                        <a:spcAft>
                          <a:spcPts val="0"/>
                        </a:spcAft>
                      </a:pPr>
                      <a:r>
                        <a:rPr lang="fr-FR" sz="1400" spc="45">
                          <a:solidFill>
                            <a:srgbClr val="008000"/>
                          </a:solidFill>
                          <a:effectLst/>
                        </a:rPr>
                        <a:t>Excès d'eau (mauvais drainage)</a:t>
                      </a:r>
                      <a:endParaRPr lang="fr-FR" sz="14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994660" algn="ctr" eaLnBrk="0" fontAlgn="base" hangingPunct="0">
                        <a:lnSpc>
                          <a:spcPct val="100000"/>
                        </a:lnSpc>
                        <a:spcBef>
                          <a:spcPts val="0"/>
                        </a:spcBef>
                        <a:spcAft>
                          <a:spcPts val="0"/>
                        </a:spcAft>
                      </a:pPr>
                      <a:r>
                        <a:rPr lang="fr-FR" sz="1400" dirty="0">
                          <a:solidFill>
                            <a:srgbClr val="008000"/>
                          </a:solidFill>
                          <a:effectLst/>
                        </a:rPr>
                        <a:t>Améliorer le drainage de surface ou souterrain. Réfection des fossés si nécessaire.</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4702">
                <a:tc>
                  <a:txBody>
                    <a:bodyPr/>
                    <a:lstStyle/>
                    <a:p>
                      <a:pPr marL="0" algn="ctr" eaLnBrk="0" fontAlgn="base" hangingPunct="0">
                        <a:lnSpc>
                          <a:spcPct val="100000"/>
                        </a:lnSpc>
                        <a:spcBef>
                          <a:spcPts val="0"/>
                        </a:spcBef>
                        <a:spcAft>
                          <a:spcPts val="0"/>
                        </a:spcAft>
                      </a:pPr>
                      <a:r>
                        <a:rPr lang="fr-FR" sz="1400" spc="40">
                          <a:solidFill>
                            <a:srgbClr val="008000"/>
                          </a:solidFill>
                          <a:effectLst/>
                        </a:rPr>
                        <a:t>Sol acide</a:t>
                      </a:r>
                      <a:endParaRPr lang="fr-FR" sz="14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eaLnBrk="0" fontAlgn="base" hangingPunct="0">
                        <a:lnSpc>
                          <a:spcPct val="100000"/>
                        </a:lnSpc>
                        <a:spcBef>
                          <a:spcPts val="0"/>
                        </a:spcBef>
                        <a:spcAft>
                          <a:spcPts val="0"/>
                        </a:spcAft>
                      </a:pPr>
                      <a:r>
                        <a:rPr lang="fr-FR" sz="1400" spc="40" dirty="0">
                          <a:solidFill>
                            <a:srgbClr val="008000"/>
                          </a:solidFill>
                          <a:effectLst/>
                        </a:rPr>
                        <a:t>Chauler, régulièrement mais à petite dose.</a:t>
                      </a:r>
                      <a:endParaRPr lang="fr-FR" sz="1400" dirty="0">
                        <a:solidFill>
                          <a:srgbClr val="008000"/>
                        </a:solidFill>
                        <a:effectLst/>
                      </a:endParaRPr>
                    </a:p>
                    <a:p>
                      <a:pPr marL="0" marR="91440" algn="ctr" eaLnBrk="0" fontAlgn="base" hangingPunct="0">
                        <a:lnSpc>
                          <a:spcPct val="100000"/>
                        </a:lnSpc>
                        <a:spcBef>
                          <a:spcPts val="0"/>
                        </a:spcBef>
                        <a:spcAft>
                          <a:spcPts val="0"/>
                        </a:spcAft>
                      </a:pPr>
                      <a:r>
                        <a:rPr lang="fr-FR" sz="1400" dirty="0">
                          <a:solidFill>
                            <a:srgbClr val="008000"/>
                          </a:solidFill>
                          <a:effectLst/>
                        </a:rPr>
                        <a:t>Si le problème vient d'un terrain saturé en eau où les échanges cationiques se font difficilement: aérer le terrain, améliorer le drainage, éviter d'utiliser des engrais acidifiant le sol.</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1596">
                <a:tc>
                  <a:txBody>
                    <a:bodyPr/>
                    <a:lstStyle/>
                    <a:p>
                      <a:pPr marL="0" algn="ctr" eaLnBrk="0" fontAlgn="base" hangingPunct="0">
                        <a:lnSpc>
                          <a:spcPct val="100000"/>
                        </a:lnSpc>
                        <a:spcBef>
                          <a:spcPts val="0"/>
                        </a:spcBef>
                        <a:spcAft>
                          <a:spcPts val="0"/>
                        </a:spcAft>
                      </a:pPr>
                      <a:r>
                        <a:rPr lang="fr-FR" sz="1400" spc="20">
                          <a:solidFill>
                            <a:srgbClr val="008000"/>
                          </a:solidFill>
                          <a:effectLst/>
                        </a:rPr>
                        <a:t>Fertilité</a:t>
                      </a:r>
                      <a:endParaRPr lang="fr-FR" sz="140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011680" algn="ctr" eaLnBrk="0" fontAlgn="base" hangingPunct="0">
                        <a:lnSpc>
                          <a:spcPct val="100000"/>
                        </a:lnSpc>
                        <a:spcBef>
                          <a:spcPts val="0"/>
                        </a:spcBef>
                        <a:spcAft>
                          <a:spcPts val="0"/>
                        </a:spcAft>
                      </a:pPr>
                      <a:r>
                        <a:rPr lang="fr-FR" sz="1400" dirty="0">
                          <a:solidFill>
                            <a:srgbClr val="008000"/>
                          </a:solidFill>
                          <a:effectLst/>
                        </a:rPr>
                        <a:t>Apport de compost, fumier, lisier, engrais vert, culture de couverture. Vérifier pH et corriger si nécessaire.</a:t>
                      </a:r>
                    </a:p>
                    <a:p>
                      <a:pPr marL="0" algn="ctr" eaLnBrk="0" fontAlgn="base" hangingPunct="0">
                        <a:lnSpc>
                          <a:spcPct val="100000"/>
                        </a:lnSpc>
                        <a:spcBef>
                          <a:spcPts val="0"/>
                        </a:spcBef>
                        <a:spcAft>
                          <a:spcPts val="0"/>
                        </a:spcAft>
                      </a:pPr>
                      <a:r>
                        <a:rPr lang="fr-FR" sz="1400" spc="30" dirty="0">
                          <a:solidFill>
                            <a:srgbClr val="008000"/>
                          </a:solidFill>
                          <a:effectLst/>
                        </a:rPr>
                        <a:t>Planifier un rotation pour assurer une fertilité optimale.</a:t>
                      </a:r>
                      <a:endParaRPr lang="fr-FR" sz="1400" dirty="0">
                        <a:solidFill>
                          <a:srgbClr val="008000"/>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ZoneTexte 5"/>
          <p:cNvSpPr txBox="1"/>
          <p:nvPr/>
        </p:nvSpPr>
        <p:spPr>
          <a:xfrm>
            <a:off x="247427" y="1115224"/>
            <a:ext cx="11252498" cy="369332"/>
          </a:xfrm>
          <a:prstGeom prst="rect">
            <a:avLst/>
          </a:prstGeom>
          <a:noFill/>
        </p:spPr>
        <p:txBody>
          <a:bodyPr wrap="square" rtlCol="0">
            <a:spAutoFit/>
          </a:bodyPr>
          <a:lstStyle/>
          <a:p>
            <a:r>
              <a:rPr lang="fr-FR" dirty="0">
                <a:solidFill>
                  <a:srgbClr val="008000"/>
                </a:solidFill>
              </a:rPr>
              <a:t>Les mesures correctives proposées ici sont générales et doivent être adaptées aux situations propres des producteurs.</a:t>
            </a:r>
          </a:p>
        </p:txBody>
      </p:sp>
      <p:sp>
        <p:nvSpPr>
          <p:cNvPr id="7" name="Rectangle 6"/>
          <p:cNvSpPr/>
          <p:nvPr/>
        </p:nvSpPr>
        <p:spPr>
          <a:xfrm>
            <a:off x="247427" y="702862"/>
            <a:ext cx="6433072" cy="369332"/>
          </a:xfrm>
          <a:prstGeom prst="rect">
            <a:avLst/>
          </a:prstGeom>
        </p:spPr>
        <p:txBody>
          <a:bodyPr wrap="square">
            <a:spAutoFit/>
          </a:bodyPr>
          <a:lstStyle/>
          <a:p>
            <a:pPr lvl="0"/>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13. tableau récapitulatif de plantes indicatrices (suite) </a:t>
            </a:r>
            <a:endParaRPr lang="fr-FR" altLang="fr-FR" dirty="0">
              <a:solidFill>
                <a:srgbClr val="008000"/>
              </a:solidFill>
              <a:latin typeface="Calibri" panose="020F0502020204030204"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659" y="4667250"/>
            <a:ext cx="2857500" cy="2190750"/>
          </a:xfrm>
          <a:prstGeom prst="rect">
            <a:avLst/>
          </a:prstGeom>
        </p:spPr>
      </p:pic>
      <p:sp>
        <p:nvSpPr>
          <p:cNvPr id="8" name="ZoneTexte 7"/>
          <p:cNvSpPr txBox="1"/>
          <p:nvPr/>
        </p:nvSpPr>
        <p:spPr>
          <a:xfrm>
            <a:off x="6188337" y="5240364"/>
            <a:ext cx="2915322" cy="1569660"/>
          </a:xfrm>
          <a:prstGeom prst="rect">
            <a:avLst/>
          </a:prstGeom>
          <a:noFill/>
        </p:spPr>
        <p:txBody>
          <a:bodyPr wrap="square" rtlCol="0">
            <a:spAutoFit/>
          </a:bodyPr>
          <a:lstStyle/>
          <a:p>
            <a:pPr algn="r"/>
            <a:r>
              <a:rPr lang="fr-FR" sz="1200" dirty="0">
                <a:solidFill>
                  <a:srgbClr val="008000"/>
                </a:solidFill>
              </a:rPr>
              <a:t>Potentille rampante. Sa présence signifie que le piétinement du jardinier a conduit à un état de compactage et d'asphyxie du sol. Une solution : </a:t>
            </a:r>
            <a:r>
              <a:rPr lang="fr-FR" sz="1200" b="1" dirty="0">
                <a:solidFill>
                  <a:srgbClr val="008000"/>
                </a:solidFill>
                <a:hlinkClick r:id="rId3"/>
              </a:rPr>
              <a:t>semer un engrais vert</a:t>
            </a:r>
            <a:r>
              <a:rPr lang="fr-FR" sz="1200" dirty="0">
                <a:solidFill>
                  <a:srgbClr val="008000"/>
                </a:solidFill>
              </a:rPr>
              <a:t> pour restructurer le sol. Source : </a:t>
            </a:r>
            <a:r>
              <a:rPr lang="fr-FR" sz="1200" dirty="0">
                <a:solidFill>
                  <a:srgbClr val="008000"/>
                </a:solidFill>
                <a:hlinkClick r:id="rId4"/>
              </a:rPr>
              <a:t>http://www.gerbeaud.com/jardin/jardinage_naturel/diagnostic-sol-plantes-sauvages.php</a:t>
            </a:r>
            <a:r>
              <a:rPr lang="fr-FR" sz="1200" dirty="0">
                <a:solidFill>
                  <a:srgbClr val="008000"/>
                </a:solidFill>
              </a:rPr>
              <a:t> </a:t>
            </a:r>
          </a:p>
        </p:txBody>
      </p:sp>
    </p:spTree>
    <p:extLst>
      <p:ext uri="{BB962C8B-B14F-4D97-AF65-F5344CB8AC3E}">
        <p14:creationId xmlns:p14="http://schemas.microsoft.com/office/powerpoint/2010/main" val="2167771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89167" y="44906"/>
            <a:ext cx="585396" cy="417673"/>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124</a:t>
            </a:fld>
            <a:endParaRPr lang="fr-FR"/>
          </a:p>
        </p:txBody>
      </p:sp>
      <p:sp>
        <p:nvSpPr>
          <p:cNvPr id="4" name="Rectangle 3"/>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56974" y="345485"/>
            <a:ext cx="3916993" cy="646331"/>
          </a:xfrm>
          <a:prstGeom prst="rect">
            <a:avLst/>
          </a:prstGeom>
        </p:spPr>
        <p:txBody>
          <a:bodyPr wrap="squar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14. </a:t>
            </a:r>
            <a:r>
              <a:rPr lang="fr-FR" b="1" dirty="0">
                <a:solidFill>
                  <a:srgbClr val="008000"/>
                </a:solidFill>
              </a:rPr>
              <a:t>Les clefs de la bio-indication</a:t>
            </a:r>
          </a:p>
          <a:p>
            <a:endParaRPr lang="fr-FR" dirty="0"/>
          </a:p>
        </p:txBody>
      </p:sp>
      <p:sp>
        <p:nvSpPr>
          <p:cNvPr id="6" name="Rectangle 5"/>
          <p:cNvSpPr/>
          <p:nvPr/>
        </p:nvSpPr>
        <p:spPr>
          <a:xfrm>
            <a:off x="256974" y="846934"/>
            <a:ext cx="5233909" cy="4832092"/>
          </a:xfrm>
          <a:prstGeom prst="rect">
            <a:avLst/>
          </a:prstGeom>
        </p:spPr>
        <p:txBody>
          <a:bodyPr wrap="square">
            <a:spAutoFit/>
          </a:bodyPr>
          <a:lstStyle/>
          <a:p>
            <a:r>
              <a:rPr lang="fr-FR" sz="1400" b="1" dirty="0">
                <a:solidFill>
                  <a:srgbClr val="008000"/>
                </a:solidFill>
              </a:rPr>
              <a:t>Types de sol</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Sols Argileux</a:t>
            </a:r>
          </a:p>
          <a:p>
            <a:pPr marL="285750" indent="-285750">
              <a:buFont typeface="Arial" panose="020B0604020202020204" pitchFamily="34" charset="0"/>
              <a:buChar char="•"/>
            </a:pPr>
            <a:r>
              <a:rPr lang="fr-FR" sz="1400" dirty="0">
                <a:solidFill>
                  <a:srgbClr val="008000"/>
                </a:solidFill>
              </a:rPr>
              <a:t>Sols Siliceux</a:t>
            </a:r>
          </a:p>
          <a:p>
            <a:pPr marL="285750" indent="-285750">
              <a:buFont typeface="Arial" panose="020B0604020202020204" pitchFamily="34" charset="0"/>
              <a:buChar char="•"/>
            </a:pPr>
            <a:r>
              <a:rPr lang="fr-FR" sz="1400" dirty="0">
                <a:solidFill>
                  <a:srgbClr val="008000"/>
                </a:solidFill>
              </a:rPr>
              <a:t>Sols Sablonneux</a:t>
            </a:r>
          </a:p>
          <a:p>
            <a:pPr marL="285750" indent="-285750">
              <a:buFont typeface="Arial" panose="020B0604020202020204" pitchFamily="34" charset="0"/>
              <a:buChar char="•"/>
            </a:pPr>
            <a:r>
              <a:rPr lang="fr-FR" sz="1400" dirty="0">
                <a:solidFill>
                  <a:srgbClr val="008000"/>
                </a:solidFill>
              </a:rPr>
              <a:t>Sols Calcaires</a:t>
            </a:r>
          </a:p>
          <a:p>
            <a:pPr marL="285750" indent="-285750">
              <a:buFont typeface="Arial" panose="020B0604020202020204" pitchFamily="34" charset="0"/>
              <a:buChar char="•"/>
            </a:pPr>
            <a:r>
              <a:rPr lang="fr-FR" sz="1400" dirty="0">
                <a:solidFill>
                  <a:srgbClr val="008000"/>
                </a:solidFill>
              </a:rPr>
              <a:t>Sols Humifères</a:t>
            </a:r>
          </a:p>
          <a:p>
            <a:pPr marL="285750" indent="-285750">
              <a:buFont typeface="Arial" panose="020B0604020202020204" pitchFamily="34" charset="0"/>
              <a:buChar char="•"/>
            </a:pPr>
            <a:r>
              <a:rPr lang="fr-FR" sz="1400" dirty="0">
                <a:solidFill>
                  <a:srgbClr val="008000"/>
                </a:solidFill>
              </a:rPr>
              <a:t>Sols Argilo-Calcaires</a:t>
            </a:r>
          </a:p>
          <a:p>
            <a:endParaRPr lang="fr-FR" sz="1400" dirty="0">
              <a:solidFill>
                <a:srgbClr val="008000"/>
              </a:solidFill>
            </a:endParaRPr>
          </a:p>
          <a:p>
            <a:r>
              <a:rPr lang="fr-FR" sz="1400" b="1" dirty="0">
                <a:solidFill>
                  <a:srgbClr val="008000"/>
                </a:solidFill>
              </a:rPr>
              <a:t>Coefficient de Fixation</a:t>
            </a:r>
          </a:p>
          <a:p>
            <a:endParaRPr lang="fr-FR" sz="1400" dirty="0">
              <a:solidFill>
                <a:srgbClr val="008000"/>
              </a:solidFill>
            </a:endParaRPr>
          </a:p>
          <a:p>
            <a:r>
              <a:rPr lang="fr-FR" sz="1400" dirty="0">
                <a:solidFill>
                  <a:srgbClr val="008000"/>
                </a:solidFill>
              </a:rPr>
              <a:t>Les plantes indicatrices de déficience / diminution du </a:t>
            </a:r>
            <a:r>
              <a:rPr lang="fr-FR" sz="1400" dirty="0" err="1">
                <a:solidFill>
                  <a:srgbClr val="008000"/>
                </a:solidFill>
              </a:rPr>
              <a:t>Coefficience</a:t>
            </a:r>
            <a:r>
              <a:rPr lang="fr-FR" sz="1400" dirty="0">
                <a:solidFill>
                  <a:srgbClr val="008000"/>
                </a:solidFill>
              </a:rPr>
              <a:t> de Fixation (CF) : perte des argiles, des humus et des limons</a:t>
            </a:r>
          </a:p>
          <a:p>
            <a:endParaRPr lang="fr-FR" sz="1400" dirty="0">
              <a:solidFill>
                <a:srgbClr val="008000"/>
              </a:solidFill>
            </a:endParaRPr>
          </a:p>
          <a:p>
            <a:r>
              <a:rPr lang="fr-FR" sz="1400" b="1" dirty="0">
                <a:solidFill>
                  <a:srgbClr val="008000"/>
                </a:solidFill>
              </a:rPr>
              <a:t>Bases/ Acides</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Les sols riches en bases</a:t>
            </a:r>
          </a:p>
          <a:p>
            <a:pPr marL="285750" indent="-285750">
              <a:buFont typeface="Arial" panose="020B0604020202020204" pitchFamily="34" charset="0"/>
              <a:buChar char="•"/>
            </a:pPr>
            <a:r>
              <a:rPr lang="fr-FR" sz="1400" dirty="0">
                <a:solidFill>
                  <a:srgbClr val="008000"/>
                </a:solidFill>
              </a:rPr>
              <a:t>Les sols "pauvres" en bases, dits acides</a:t>
            </a:r>
          </a:p>
          <a:p>
            <a:pPr marL="285750" indent="-285750">
              <a:buFont typeface="Arial" panose="020B0604020202020204" pitchFamily="34" charset="0"/>
              <a:buChar char="•"/>
            </a:pPr>
            <a:r>
              <a:rPr lang="fr-FR" sz="1400" dirty="0">
                <a:solidFill>
                  <a:srgbClr val="008000"/>
                </a:solidFill>
              </a:rPr>
              <a:t>Calcium</a:t>
            </a:r>
          </a:p>
          <a:p>
            <a:pPr marL="285750" indent="-285750">
              <a:buFont typeface="Arial" panose="020B0604020202020204" pitchFamily="34" charset="0"/>
              <a:buChar char="•"/>
            </a:pPr>
            <a:r>
              <a:rPr lang="fr-FR" sz="1400" dirty="0">
                <a:solidFill>
                  <a:srgbClr val="008000"/>
                </a:solidFill>
              </a:rPr>
              <a:t>Les sols avec Calcium actif et pH &gt; à 7</a:t>
            </a:r>
          </a:p>
          <a:p>
            <a:pPr marL="285750" indent="-285750">
              <a:buFont typeface="Arial" panose="020B0604020202020204" pitchFamily="34" charset="0"/>
              <a:buChar char="•"/>
            </a:pPr>
            <a:r>
              <a:rPr lang="fr-FR" sz="1400" dirty="0">
                <a:solidFill>
                  <a:srgbClr val="008000"/>
                </a:solidFill>
              </a:rPr>
              <a:t>Les plantes qui indiquent un sol en </a:t>
            </a:r>
            <a:r>
              <a:rPr lang="fr-FR" sz="1400" dirty="0" err="1">
                <a:solidFill>
                  <a:srgbClr val="008000"/>
                </a:solidFill>
              </a:rPr>
              <a:t>coeur</a:t>
            </a:r>
            <a:r>
              <a:rPr lang="fr-FR" sz="1400" dirty="0">
                <a:solidFill>
                  <a:srgbClr val="008000"/>
                </a:solidFill>
              </a:rPr>
              <a:t> de décalcification</a:t>
            </a:r>
          </a:p>
          <a:p>
            <a:pPr marL="285750" indent="-285750">
              <a:buFont typeface="Arial" panose="020B0604020202020204" pitchFamily="34" charset="0"/>
              <a:buChar char="•"/>
            </a:pPr>
            <a:r>
              <a:rPr lang="fr-FR" sz="1400" dirty="0">
                <a:solidFill>
                  <a:srgbClr val="008000"/>
                </a:solidFill>
              </a:rPr>
              <a:t>Sol naturellement  carencé en Calcium</a:t>
            </a:r>
          </a:p>
        </p:txBody>
      </p:sp>
      <p:sp>
        <p:nvSpPr>
          <p:cNvPr id="7" name="Rectangle 6"/>
          <p:cNvSpPr/>
          <p:nvPr/>
        </p:nvSpPr>
        <p:spPr>
          <a:xfrm>
            <a:off x="5490883" y="678862"/>
            <a:ext cx="6583680" cy="6019470"/>
          </a:xfrm>
          <a:prstGeom prst="rect">
            <a:avLst/>
          </a:prstGeom>
        </p:spPr>
        <p:txBody>
          <a:bodyPr wrap="square">
            <a:spAutoFit/>
          </a:bodyPr>
          <a:lstStyle/>
          <a:p>
            <a:r>
              <a:rPr lang="fr-FR" sz="1400" b="1" dirty="0">
                <a:solidFill>
                  <a:srgbClr val="008000"/>
                </a:solidFill>
              </a:rPr>
              <a:t>Air</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Sols présentant une battance fait levé</a:t>
            </a:r>
          </a:p>
          <a:p>
            <a:pPr marL="285750" indent="-285750">
              <a:buFont typeface="Arial" panose="020B0604020202020204" pitchFamily="34" charset="0"/>
              <a:buChar char="•"/>
            </a:pPr>
            <a:r>
              <a:rPr lang="fr-FR" sz="1400" dirty="0">
                <a:solidFill>
                  <a:srgbClr val="008000"/>
                </a:solidFill>
              </a:rPr>
              <a:t>Espèces des compactages par piétinement par passage des sols par temps de pluie</a:t>
            </a:r>
          </a:p>
          <a:p>
            <a:pPr marL="285750" indent="-285750">
              <a:buFont typeface="Arial" panose="020B0604020202020204" pitchFamily="34" charset="0"/>
              <a:buChar char="•"/>
            </a:pPr>
            <a:r>
              <a:rPr lang="fr-FR" sz="1400" dirty="0">
                <a:solidFill>
                  <a:srgbClr val="008000"/>
                </a:solidFill>
              </a:rPr>
              <a:t>Sols compactés par des engins très lourds</a:t>
            </a:r>
          </a:p>
          <a:p>
            <a:endParaRPr lang="fr-FR" sz="1400" dirty="0">
              <a:solidFill>
                <a:srgbClr val="008000"/>
              </a:solidFill>
            </a:endParaRPr>
          </a:p>
          <a:p>
            <a:r>
              <a:rPr lang="fr-FR" sz="1400" b="1" dirty="0">
                <a:solidFill>
                  <a:srgbClr val="008000"/>
                </a:solidFill>
              </a:rPr>
              <a:t>Eau</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Terrains secs et lumineux</a:t>
            </a:r>
          </a:p>
          <a:p>
            <a:pPr marL="285750" indent="-285750">
              <a:buFont typeface="Arial" panose="020B0604020202020204" pitchFamily="34" charset="0"/>
              <a:buChar char="•"/>
            </a:pPr>
            <a:r>
              <a:rPr lang="fr-FR" sz="1400" dirty="0">
                <a:solidFill>
                  <a:srgbClr val="008000"/>
                </a:solidFill>
              </a:rPr>
              <a:t>Terrains secs et ombragés</a:t>
            </a:r>
          </a:p>
          <a:p>
            <a:pPr marL="285750" indent="-285750">
              <a:buFont typeface="Arial" panose="020B0604020202020204" pitchFamily="34" charset="0"/>
              <a:buChar char="•"/>
            </a:pPr>
            <a:r>
              <a:rPr lang="fr-FR" sz="1400" dirty="0">
                <a:solidFill>
                  <a:srgbClr val="008000"/>
                </a:solidFill>
              </a:rPr>
              <a:t>Terrains humides mais avec une certaine clarté</a:t>
            </a:r>
          </a:p>
          <a:p>
            <a:pPr marL="285750" indent="-285750">
              <a:buFont typeface="Arial" panose="020B0604020202020204" pitchFamily="34" charset="0"/>
              <a:buChar char="•"/>
            </a:pPr>
            <a:r>
              <a:rPr lang="fr-FR" sz="1400" dirty="0">
                <a:solidFill>
                  <a:srgbClr val="008000"/>
                </a:solidFill>
              </a:rPr>
              <a:t>Terrain ombragé humide</a:t>
            </a:r>
          </a:p>
          <a:p>
            <a:pPr marL="285750" indent="-285750">
              <a:buFont typeface="Arial" panose="020B0604020202020204" pitchFamily="34" charset="0"/>
              <a:buChar char="•"/>
            </a:pPr>
            <a:r>
              <a:rPr lang="fr-FR" sz="1400" dirty="0" err="1">
                <a:solidFill>
                  <a:srgbClr val="008000"/>
                </a:solidFill>
              </a:rPr>
              <a:t>Hydromorphisme</a:t>
            </a:r>
            <a:r>
              <a:rPr lang="fr-FR" sz="1400" dirty="0">
                <a:solidFill>
                  <a:srgbClr val="008000"/>
                </a:solidFill>
              </a:rPr>
              <a:t> géologiquement naturel : zone humide, marais et tourbière</a:t>
            </a:r>
          </a:p>
          <a:p>
            <a:pPr marL="285750" indent="-285750">
              <a:buFont typeface="Arial" panose="020B0604020202020204" pitchFamily="34" charset="0"/>
              <a:buChar char="•"/>
            </a:pPr>
            <a:r>
              <a:rPr lang="fr-FR" sz="1400" dirty="0" err="1">
                <a:solidFill>
                  <a:srgbClr val="008000"/>
                </a:solidFill>
              </a:rPr>
              <a:t>Hydromorphisme</a:t>
            </a:r>
            <a:r>
              <a:rPr lang="fr-FR" sz="1400" dirty="0">
                <a:solidFill>
                  <a:srgbClr val="008000"/>
                </a:solidFill>
              </a:rPr>
              <a:t> induit par les pratiques humaines</a:t>
            </a:r>
          </a:p>
          <a:p>
            <a:pPr marL="285750" indent="-285750">
              <a:buFont typeface="Arial" panose="020B0604020202020204" pitchFamily="34" charset="0"/>
              <a:buChar char="•"/>
            </a:pPr>
            <a:r>
              <a:rPr lang="fr-FR" sz="1400" dirty="0">
                <a:solidFill>
                  <a:srgbClr val="008000"/>
                </a:solidFill>
              </a:rPr>
              <a:t>Excès d'irrigation causant des anaérobioses et salinisation du sol</a:t>
            </a:r>
          </a:p>
          <a:p>
            <a:endParaRPr lang="fr-FR" sz="1400" dirty="0">
              <a:solidFill>
                <a:srgbClr val="008000"/>
              </a:solidFill>
            </a:endParaRPr>
          </a:p>
          <a:p>
            <a:r>
              <a:rPr lang="fr-FR" sz="1400" b="1" dirty="0">
                <a:solidFill>
                  <a:srgbClr val="008000"/>
                </a:solidFill>
              </a:rPr>
              <a:t>Matière Organique</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Sols riche en Carbone, </a:t>
            </a:r>
            <a:r>
              <a:rPr lang="fr-FR" sz="1400" dirty="0" err="1">
                <a:solidFill>
                  <a:srgbClr val="008000"/>
                </a:solidFill>
              </a:rPr>
              <a:t>martière</a:t>
            </a:r>
            <a:r>
              <a:rPr lang="fr-FR" sz="1400" dirty="0">
                <a:solidFill>
                  <a:srgbClr val="008000"/>
                </a:solidFill>
              </a:rPr>
              <a:t> organique archaïque non </a:t>
            </a:r>
            <a:r>
              <a:rPr lang="fr-FR" sz="1400" dirty="0" err="1">
                <a:solidFill>
                  <a:srgbClr val="008000"/>
                </a:solidFill>
              </a:rPr>
              <a:t>minéralisable</a:t>
            </a:r>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Sols carencés en nitrates</a:t>
            </a:r>
          </a:p>
          <a:p>
            <a:pPr marL="285750" indent="-285750">
              <a:buFont typeface="Arial" panose="020B0604020202020204" pitchFamily="34" charset="0"/>
              <a:buChar char="•"/>
            </a:pPr>
            <a:r>
              <a:rPr lang="fr-FR" sz="1400" dirty="0">
                <a:solidFill>
                  <a:srgbClr val="008000"/>
                </a:solidFill>
              </a:rPr>
              <a:t>Sols ayants une minéralisation de la MO</a:t>
            </a:r>
          </a:p>
          <a:p>
            <a:pPr marL="285750" indent="-285750">
              <a:buFont typeface="Arial" panose="020B0604020202020204" pitchFamily="34" charset="0"/>
              <a:buChar char="•"/>
            </a:pPr>
            <a:r>
              <a:rPr lang="fr-FR" sz="1400" dirty="0">
                <a:solidFill>
                  <a:srgbClr val="008000"/>
                </a:solidFill>
              </a:rPr>
              <a:t>Espèces </a:t>
            </a:r>
            <a:r>
              <a:rPr lang="fr-FR" sz="1400" dirty="0" err="1">
                <a:solidFill>
                  <a:srgbClr val="008000"/>
                </a:solidFill>
              </a:rPr>
              <a:t>Nitratophiles</a:t>
            </a:r>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Sols riche en Azote, ou en excès</a:t>
            </a:r>
          </a:p>
          <a:p>
            <a:pPr marL="285750" indent="-285750">
              <a:buFont typeface="Arial" panose="020B0604020202020204" pitchFamily="34" charset="0"/>
              <a:buChar char="•"/>
            </a:pPr>
            <a:r>
              <a:rPr lang="fr-FR" sz="1400" dirty="0">
                <a:solidFill>
                  <a:srgbClr val="008000"/>
                </a:solidFill>
              </a:rPr>
              <a:t>Sols riches en </a:t>
            </a:r>
            <a:r>
              <a:rPr lang="fr-FR" sz="1400" dirty="0" err="1">
                <a:solidFill>
                  <a:srgbClr val="008000"/>
                </a:solidFill>
              </a:rPr>
              <a:t>Nitites</a:t>
            </a:r>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rPr>
              <a:t>Excès de MO et </a:t>
            </a:r>
            <a:r>
              <a:rPr lang="fr-FR" sz="1400" dirty="0" err="1">
                <a:solidFill>
                  <a:srgbClr val="008000"/>
                </a:solidFill>
              </a:rPr>
              <a:t>Hydromorphismes</a:t>
            </a:r>
            <a:r>
              <a:rPr lang="fr-FR" sz="1400" dirty="0">
                <a:solidFill>
                  <a:srgbClr val="008000"/>
                </a:solidFill>
              </a:rPr>
              <a:t>, espèces </a:t>
            </a:r>
            <a:r>
              <a:rPr lang="fr-FR" sz="1400" dirty="0" err="1">
                <a:solidFill>
                  <a:srgbClr val="008000"/>
                </a:solidFill>
              </a:rPr>
              <a:t>nitritophiles</a:t>
            </a:r>
            <a:endParaRPr lang="fr-FR" sz="1400" dirty="0">
              <a:solidFill>
                <a:srgbClr val="008000"/>
              </a:solidFill>
            </a:endParaRPr>
          </a:p>
          <a:p>
            <a:endParaRPr lang="fr-FR" sz="1200" dirty="0">
              <a:solidFill>
                <a:srgbClr val="008000"/>
              </a:solidFill>
            </a:endParaRPr>
          </a:p>
          <a:p>
            <a:r>
              <a:rPr lang="fr-FR" sz="1200" dirty="0">
                <a:solidFill>
                  <a:srgbClr val="008000"/>
                </a:solidFill>
              </a:rPr>
              <a:t>Sources : a)  </a:t>
            </a:r>
            <a:r>
              <a:rPr lang="fr-FR" sz="1200" dirty="0">
                <a:solidFill>
                  <a:srgbClr val="008000"/>
                </a:solidFill>
                <a:hlinkClick r:id="rId2"/>
              </a:rPr>
              <a:t>http://naturalyss.over-blog.com/pages/Les-clefs-de-la-bio-indication-3760532.html</a:t>
            </a:r>
            <a:r>
              <a:rPr lang="fr-FR" sz="1200" dirty="0">
                <a:solidFill>
                  <a:srgbClr val="008000"/>
                </a:solidFill>
              </a:rPr>
              <a:t>, b) </a:t>
            </a:r>
            <a:r>
              <a:rPr lang="fr-FR" sz="1200" dirty="0">
                <a:solidFill>
                  <a:srgbClr val="008000"/>
                </a:solidFill>
                <a:hlinkClick r:id="rId3"/>
              </a:rPr>
              <a:t>http://naturalyss.over-blog.com/pages/Tableau-plantes-indicatrices-en-cours-3561033.html</a:t>
            </a:r>
            <a:r>
              <a:rPr lang="fr-FR" sz="1200" dirty="0">
                <a:solidFill>
                  <a:srgbClr val="008000"/>
                </a:solidFill>
              </a:rPr>
              <a:t> </a:t>
            </a:r>
          </a:p>
        </p:txBody>
      </p:sp>
    </p:spTree>
    <p:extLst>
      <p:ext uri="{BB962C8B-B14F-4D97-AF65-F5344CB8AC3E}">
        <p14:creationId xmlns:p14="http://schemas.microsoft.com/office/powerpoint/2010/main" val="24266092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5026"/>
            <a:ext cx="477819" cy="340583"/>
          </a:xfrm>
        </p:spPr>
        <p:txBody>
          <a:bodyPr/>
          <a:lstStyle/>
          <a:p>
            <a:fld id="{C4B7D875-55FA-44D4-A05D-F243087C8D65}" type="slidenum">
              <a:rPr lang="fr-FR" smtClean="0"/>
              <a:t>125</a:t>
            </a:fld>
            <a:endParaRPr lang="fr-FR"/>
          </a:p>
        </p:txBody>
      </p:sp>
      <p:sp>
        <p:nvSpPr>
          <p:cNvPr id="3" name="Rectangle 2"/>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41115" y="401103"/>
            <a:ext cx="3937553" cy="369332"/>
          </a:xfrm>
          <a:prstGeom prst="rect">
            <a:avLst/>
          </a:prstGeom>
        </p:spPr>
        <p:txBody>
          <a:bodyPr wrap="non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(Gérard </a:t>
            </a:r>
            <a:r>
              <a:rPr lang="fr-FR" altLang="fr-FR" b="1" dirty="0" err="1">
                <a:solidFill>
                  <a:srgbClr val="008000"/>
                </a:solidFill>
                <a:latin typeface="Calibri" panose="020F0502020204030204" pitchFamily="34" charset="0"/>
                <a:ea typeface="Times New Roman" panose="02020603050405020304" pitchFamily="18" charset="0"/>
                <a:cs typeface="Tahoma" panose="020B0604030504040204" pitchFamily="34" charset="0"/>
              </a:rPr>
              <a:t>Ducerf</a:t>
            </a:r>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981" y="849854"/>
            <a:ext cx="9088110" cy="5881743"/>
          </a:xfrm>
          <a:prstGeom prst="rect">
            <a:avLst/>
          </a:prstGeom>
        </p:spPr>
      </p:pic>
      <p:sp>
        <p:nvSpPr>
          <p:cNvPr id="6" name="ZoneTexte 5"/>
          <p:cNvSpPr txBox="1"/>
          <p:nvPr/>
        </p:nvSpPr>
        <p:spPr>
          <a:xfrm>
            <a:off x="141115" y="5161937"/>
            <a:ext cx="2667896" cy="1569660"/>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3"/>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sp>
        <p:nvSpPr>
          <p:cNvPr id="7" name="ZoneTexte 6"/>
          <p:cNvSpPr txBox="1"/>
          <p:nvPr/>
        </p:nvSpPr>
        <p:spPr>
          <a:xfrm>
            <a:off x="141115" y="833879"/>
            <a:ext cx="2194560" cy="369332"/>
          </a:xfrm>
          <a:prstGeom prst="rect">
            <a:avLst/>
          </a:prstGeom>
          <a:noFill/>
        </p:spPr>
        <p:txBody>
          <a:bodyPr wrap="square" rtlCol="0">
            <a:spAutoFit/>
          </a:bodyPr>
          <a:lstStyle/>
          <a:p>
            <a:r>
              <a:rPr lang="fr-FR" b="1" dirty="0">
                <a:solidFill>
                  <a:srgbClr val="0070C0"/>
                </a:solidFill>
                <a:latin typeface="Times New Roman" panose="02020603050405020304" pitchFamily="18" charset="0"/>
                <a:cs typeface="Times New Roman" panose="02020603050405020304" pitchFamily="18" charset="0"/>
              </a:rPr>
              <a:t>Introduction</a:t>
            </a:r>
          </a:p>
        </p:txBody>
      </p:sp>
      <p:pic>
        <p:nvPicPr>
          <p:cNvPr id="8" name="Image 7"/>
          <p:cNvPicPr>
            <a:picLocks noChangeAspect="1"/>
          </p:cNvPicPr>
          <p:nvPr/>
        </p:nvPicPr>
        <p:blipFill>
          <a:blip r:embed="rId4"/>
          <a:stretch>
            <a:fillRect/>
          </a:stretch>
        </p:blipFill>
        <p:spPr>
          <a:xfrm>
            <a:off x="7121562" y="595754"/>
            <a:ext cx="1362075" cy="23812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15" y="1219186"/>
            <a:ext cx="2733256" cy="1825228"/>
          </a:xfrm>
          <a:prstGeom prst="rect">
            <a:avLst/>
          </a:prstGeom>
        </p:spPr>
      </p:pic>
      <p:sp>
        <p:nvSpPr>
          <p:cNvPr id="11" name="ZoneTexte 10"/>
          <p:cNvSpPr txBox="1"/>
          <p:nvPr/>
        </p:nvSpPr>
        <p:spPr>
          <a:xfrm>
            <a:off x="141115" y="3162748"/>
            <a:ext cx="2733256" cy="1200329"/>
          </a:xfrm>
          <a:prstGeom prst="rect">
            <a:avLst/>
          </a:prstGeom>
          <a:noFill/>
        </p:spPr>
        <p:txBody>
          <a:bodyPr wrap="square" rtlCol="0">
            <a:spAutoFit/>
          </a:bodyPr>
          <a:lstStyle/>
          <a:p>
            <a:pPr algn="ctr"/>
            <a:r>
              <a:rPr lang="fr-FR" sz="1200" dirty="0">
                <a:solidFill>
                  <a:srgbClr val="008000"/>
                </a:solidFill>
              </a:rPr>
              <a:t>Le datura (</a:t>
            </a:r>
            <a:r>
              <a:rPr lang="fr-FR" sz="1200" i="1" dirty="0">
                <a:solidFill>
                  <a:srgbClr val="008000"/>
                </a:solidFill>
              </a:rPr>
              <a:t>Datura stramonium</a:t>
            </a:r>
            <a:r>
              <a:rPr lang="fr-FR" sz="1200" dirty="0">
                <a:solidFill>
                  <a:srgbClr val="008000"/>
                </a:solidFill>
              </a:rPr>
              <a:t>) indique qu’une pollution agricole, industrielle ou urbaine intoxique le sol. Source : </a:t>
            </a:r>
            <a:r>
              <a:rPr lang="fr-FR" sz="1200" dirty="0">
                <a:solidFill>
                  <a:srgbClr val="008000"/>
                </a:solidFill>
                <a:hlinkClick r:id="rId6"/>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10623228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74014" y="225365"/>
            <a:ext cx="666974" cy="452367"/>
          </a:xfrm>
        </p:spPr>
        <p:txBody>
          <a:bodyPr/>
          <a:lstStyle/>
          <a:p>
            <a:fld id="{C4B7D875-55FA-44D4-A05D-F243087C8D65}" type="slidenum">
              <a:rPr lang="fr-FR" smtClean="0"/>
              <a:t>126</a:t>
            </a:fld>
            <a:endParaRPr lang="fr-FR"/>
          </a:p>
        </p:txBody>
      </p:sp>
      <p:sp>
        <p:nvSpPr>
          <p:cNvPr id="5" name="Rectangle 4"/>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7" name="Rectangle 6"/>
          <p:cNvSpPr/>
          <p:nvPr/>
        </p:nvSpPr>
        <p:spPr>
          <a:xfrm>
            <a:off x="122003" y="100759"/>
            <a:ext cx="3937553" cy="369332"/>
          </a:xfrm>
          <a:prstGeom prst="rect">
            <a:avLst/>
          </a:prstGeom>
        </p:spPr>
        <p:txBody>
          <a:bodyPr wrap="non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(Gérard </a:t>
            </a:r>
            <a:r>
              <a:rPr lang="fr-FR" altLang="fr-FR" b="1" dirty="0" err="1">
                <a:solidFill>
                  <a:srgbClr val="008000"/>
                </a:solidFill>
                <a:latin typeface="Calibri" panose="020F0502020204030204" pitchFamily="34" charset="0"/>
                <a:ea typeface="Times New Roman" panose="02020603050405020304" pitchFamily="18" charset="0"/>
                <a:cs typeface="Tahoma" panose="020B0604030504040204" pitchFamily="34" charset="0"/>
              </a:rPr>
              <a:t>Ducerf</a:t>
            </a:r>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a:t>
            </a:r>
            <a:endParaRPr lang="fr-FR" dirty="0"/>
          </a:p>
        </p:txBody>
      </p:sp>
      <p:sp>
        <p:nvSpPr>
          <p:cNvPr id="8" name="ZoneTexte 7"/>
          <p:cNvSpPr txBox="1"/>
          <p:nvPr/>
        </p:nvSpPr>
        <p:spPr>
          <a:xfrm>
            <a:off x="122003" y="5145136"/>
            <a:ext cx="2974154" cy="1614084"/>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2"/>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269" y="714817"/>
            <a:ext cx="8916991" cy="6044403"/>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80" y="470091"/>
            <a:ext cx="2189799" cy="3284699"/>
          </a:xfrm>
          <a:prstGeom prst="rect">
            <a:avLst/>
          </a:prstGeom>
        </p:spPr>
      </p:pic>
      <p:sp>
        <p:nvSpPr>
          <p:cNvPr id="3" name="ZoneTexte 2"/>
          <p:cNvSpPr txBox="1"/>
          <p:nvPr/>
        </p:nvSpPr>
        <p:spPr>
          <a:xfrm>
            <a:off x="122003" y="3754790"/>
            <a:ext cx="2974154" cy="1015663"/>
          </a:xfrm>
          <a:prstGeom prst="rect">
            <a:avLst/>
          </a:prstGeom>
          <a:noFill/>
        </p:spPr>
        <p:txBody>
          <a:bodyPr wrap="square" rtlCol="0">
            <a:spAutoFit/>
          </a:bodyPr>
          <a:lstStyle/>
          <a:p>
            <a:pPr algn="ctr"/>
            <a:r>
              <a:rPr lang="fr-FR" sz="1200" dirty="0">
                <a:solidFill>
                  <a:srgbClr val="008000"/>
                </a:solidFill>
              </a:rPr>
              <a:t>Le vérâtre blanc (</a:t>
            </a:r>
            <a:r>
              <a:rPr lang="fr-FR" sz="1200" i="1" dirty="0" err="1">
                <a:solidFill>
                  <a:srgbClr val="008000"/>
                </a:solidFill>
              </a:rPr>
              <a:t>Veratrum</a:t>
            </a:r>
            <a:r>
              <a:rPr lang="fr-FR" sz="1200" i="1" dirty="0">
                <a:solidFill>
                  <a:srgbClr val="008000"/>
                </a:solidFill>
              </a:rPr>
              <a:t> album</a:t>
            </a:r>
            <a:r>
              <a:rPr lang="fr-FR" sz="1200" dirty="0">
                <a:solidFill>
                  <a:srgbClr val="008000"/>
                </a:solidFill>
              </a:rPr>
              <a:t>) apparait dans les cas d’hivers longs et froids qui gênent l’activité des bactéries. Source : </a:t>
            </a:r>
            <a:r>
              <a:rPr lang="fr-FR" sz="1200" dirty="0">
                <a:solidFill>
                  <a:srgbClr val="008000"/>
                </a:solidFill>
                <a:hlinkClick r:id="rId5"/>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40644448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70833" y="225365"/>
            <a:ext cx="563880" cy="484640"/>
          </a:xfrm>
        </p:spPr>
        <p:txBody>
          <a:bodyPr/>
          <a:lstStyle/>
          <a:p>
            <a:fld id="{C4B7D875-55FA-44D4-A05D-F243087C8D65}" type="slidenum">
              <a:rPr lang="fr-FR" smtClean="0"/>
              <a:t>127</a:t>
            </a:fld>
            <a:endParaRPr lang="fr-FR" dirty="0"/>
          </a:p>
        </p:txBody>
      </p:sp>
      <p:sp>
        <p:nvSpPr>
          <p:cNvPr id="3" name="Rectangle 2"/>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56974" y="345485"/>
            <a:ext cx="3916993" cy="369332"/>
          </a:xfrm>
          <a:prstGeom prst="rect">
            <a:avLst/>
          </a:prstGeom>
        </p:spPr>
        <p:txBody>
          <a:bodyPr wrap="squar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(suite)</a:t>
            </a:r>
            <a:endParaRPr lang="fr-FR" dirty="0"/>
          </a:p>
        </p:txBody>
      </p:sp>
      <p:sp>
        <p:nvSpPr>
          <p:cNvPr id="6" name="ZoneTexte 5"/>
          <p:cNvSpPr txBox="1"/>
          <p:nvPr/>
        </p:nvSpPr>
        <p:spPr>
          <a:xfrm>
            <a:off x="141115" y="5055657"/>
            <a:ext cx="2667896" cy="1569660"/>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2"/>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380" y="817581"/>
            <a:ext cx="9032909" cy="5807736"/>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15" y="817581"/>
            <a:ext cx="2674168" cy="1785770"/>
          </a:xfrm>
          <a:prstGeom prst="rect">
            <a:avLst/>
          </a:prstGeom>
        </p:spPr>
      </p:pic>
      <p:sp>
        <p:nvSpPr>
          <p:cNvPr id="8" name="ZoneTexte 7"/>
          <p:cNvSpPr txBox="1"/>
          <p:nvPr/>
        </p:nvSpPr>
        <p:spPr>
          <a:xfrm>
            <a:off x="141115" y="2710927"/>
            <a:ext cx="2868265" cy="1015663"/>
          </a:xfrm>
          <a:prstGeom prst="rect">
            <a:avLst/>
          </a:prstGeom>
          <a:noFill/>
        </p:spPr>
        <p:txBody>
          <a:bodyPr wrap="square" rtlCol="0">
            <a:spAutoFit/>
          </a:bodyPr>
          <a:lstStyle/>
          <a:p>
            <a:pPr algn="ctr"/>
            <a:r>
              <a:rPr lang="fr-FR" sz="1200" dirty="0">
                <a:solidFill>
                  <a:srgbClr val="008000"/>
                </a:solidFill>
              </a:rPr>
              <a:t>Le chardon commun (</a:t>
            </a:r>
            <a:r>
              <a:rPr lang="fr-FR" sz="1200" i="1" dirty="0">
                <a:solidFill>
                  <a:srgbClr val="008000"/>
                </a:solidFill>
              </a:rPr>
              <a:t>Cirsium </a:t>
            </a:r>
            <a:r>
              <a:rPr lang="fr-FR" sz="1200" i="1" dirty="0" err="1">
                <a:solidFill>
                  <a:srgbClr val="008000"/>
                </a:solidFill>
              </a:rPr>
              <a:t>arvense</a:t>
            </a:r>
            <a:r>
              <a:rPr lang="fr-FR" sz="1200" dirty="0">
                <a:solidFill>
                  <a:srgbClr val="008000"/>
                </a:solidFill>
              </a:rPr>
              <a:t>) indique une asphyxie du sol qui bloque le phosphore. Source : </a:t>
            </a:r>
            <a:r>
              <a:rPr lang="fr-FR" sz="1200" dirty="0">
                <a:solidFill>
                  <a:srgbClr val="008000"/>
                </a:solidFill>
                <a:hlinkClick r:id="rId5"/>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2074840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128</a:t>
            </a:fld>
            <a:endParaRPr lang="fr-FR"/>
          </a:p>
        </p:txBody>
      </p:sp>
      <p:sp>
        <p:nvSpPr>
          <p:cNvPr id="3" name="Espace réservé du numéro de diapositive 1"/>
          <p:cNvSpPr txBox="1">
            <a:spLocks/>
          </p:cNvSpPr>
          <p:nvPr/>
        </p:nvSpPr>
        <p:spPr>
          <a:xfrm>
            <a:off x="11575227" y="162923"/>
            <a:ext cx="488577" cy="321172"/>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128</a:t>
            </a:fld>
            <a:endParaRPr lang="fr-FR"/>
          </a:p>
        </p:txBody>
      </p:sp>
      <p:sp>
        <p:nvSpPr>
          <p:cNvPr id="4" name="Rectangle 3"/>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56974" y="345485"/>
            <a:ext cx="3937553" cy="369332"/>
          </a:xfrm>
          <a:prstGeom prst="rect">
            <a:avLst/>
          </a:prstGeom>
        </p:spPr>
        <p:txBody>
          <a:bodyPr wrap="non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(Gérard </a:t>
            </a:r>
            <a:r>
              <a:rPr lang="fr-FR" altLang="fr-FR" b="1" dirty="0" err="1">
                <a:solidFill>
                  <a:srgbClr val="008000"/>
                </a:solidFill>
                <a:latin typeface="Calibri" panose="020F0502020204030204" pitchFamily="34" charset="0"/>
                <a:ea typeface="Times New Roman" panose="02020603050405020304" pitchFamily="18" charset="0"/>
                <a:cs typeface="Tahoma" panose="020B0604030504040204" pitchFamily="34" charset="0"/>
              </a:rPr>
              <a:t>Ducerf</a:t>
            </a:r>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865" y="876580"/>
            <a:ext cx="8429625" cy="5857875"/>
          </a:xfrm>
          <a:prstGeom prst="rect">
            <a:avLst/>
          </a:prstGeom>
        </p:spPr>
      </p:pic>
      <p:sp>
        <p:nvSpPr>
          <p:cNvPr id="7" name="ZoneTexte 6"/>
          <p:cNvSpPr txBox="1"/>
          <p:nvPr/>
        </p:nvSpPr>
        <p:spPr>
          <a:xfrm>
            <a:off x="869969" y="5151815"/>
            <a:ext cx="2667896" cy="1569660"/>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3"/>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83" y="776480"/>
            <a:ext cx="3229834" cy="2156835"/>
          </a:xfrm>
          <a:prstGeom prst="rect">
            <a:avLst/>
          </a:prstGeom>
        </p:spPr>
      </p:pic>
      <p:sp>
        <p:nvSpPr>
          <p:cNvPr id="9" name="ZoneTexte 8"/>
          <p:cNvSpPr txBox="1"/>
          <p:nvPr/>
        </p:nvSpPr>
        <p:spPr>
          <a:xfrm>
            <a:off x="75304" y="3012141"/>
            <a:ext cx="3462561" cy="1384995"/>
          </a:xfrm>
          <a:prstGeom prst="rect">
            <a:avLst/>
          </a:prstGeom>
          <a:noFill/>
        </p:spPr>
        <p:txBody>
          <a:bodyPr wrap="square" rtlCol="0">
            <a:spAutoFit/>
          </a:bodyPr>
          <a:lstStyle/>
          <a:p>
            <a:pPr algn="ctr"/>
            <a:r>
              <a:rPr lang="fr-FR" sz="1200" dirty="0">
                <a:solidFill>
                  <a:srgbClr val="008000"/>
                </a:solidFill>
              </a:rPr>
              <a:t>Le pissenlit (</a:t>
            </a:r>
            <a:r>
              <a:rPr lang="fr-FR" sz="1200" i="1" dirty="0" err="1">
                <a:solidFill>
                  <a:srgbClr val="008000"/>
                </a:solidFill>
              </a:rPr>
              <a:t>Taraxacum</a:t>
            </a:r>
            <a:r>
              <a:rPr lang="fr-FR" sz="1200" i="1" dirty="0">
                <a:solidFill>
                  <a:srgbClr val="008000"/>
                </a:solidFill>
              </a:rPr>
              <a:t> officinale</a:t>
            </a:r>
            <a:r>
              <a:rPr lang="fr-FR" sz="1200" dirty="0">
                <a:solidFill>
                  <a:srgbClr val="008000"/>
                </a:solidFill>
              </a:rPr>
              <a:t>) en abondance nous alerte d’un excès de matière organique d’origine animale : d’où un excès d’azote et de potassium et un début d’anaérobiose qui bloquent certains échanges. Source : </a:t>
            </a:r>
            <a:r>
              <a:rPr lang="fr-FR" sz="1200" dirty="0">
                <a:solidFill>
                  <a:srgbClr val="008000"/>
                </a:solidFill>
                <a:hlinkClick r:id="rId5"/>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26569013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13863" y="202976"/>
            <a:ext cx="574637" cy="431725"/>
          </a:xfrm>
        </p:spPr>
        <p:txBody>
          <a:bodyPr/>
          <a:lstStyle/>
          <a:p>
            <a:fld id="{C4B7D875-55FA-44D4-A05D-F243087C8D65}" type="slidenum">
              <a:rPr lang="fr-FR" smtClean="0"/>
              <a:t>129</a:t>
            </a:fld>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74" y="914400"/>
            <a:ext cx="10095039" cy="4245685"/>
          </a:xfrm>
          <a:prstGeom prst="rect">
            <a:avLst/>
          </a:prstGeom>
        </p:spPr>
      </p:pic>
      <p:sp>
        <p:nvSpPr>
          <p:cNvPr id="4" name="Rectangle 3"/>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56974" y="345485"/>
            <a:ext cx="3916993" cy="369332"/>
          </a:xfrm>
          <a:prstGeom prst="rect">
            <a:avLst/>
          </a:prstGeom>
        </p:spPr>
        <p:txBody>
          <a:bodyPr wrap="squar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(suite)</a:t>
            </a:r>
            <a:endParaRPr lang="fr-FR" dirty="0"/>
          </a:p>
        </p:txBody>
      </p:sp>
      <p:sp>
        <p:nvSpPr>
          <p:cNvPr id="6" name="ZoneTexte 5"/>
          <p:cNvSpPr txBox="1"/>
          <p:nvPr/>
        </p:nvSpPr>
        <p:spPr>
          <a:xfrm>
            <a:off x="141114" y="5359667"/>
            <a:ext cx="3462697" cy="1200329"/>
          </a:xfrm>
          <a:prstGeom prst="rect">
            <a:avLst/>
          </a:prstGeom>
          <a:noFill/>
        </p:spPr>
        <p:txBody>
          <a:bodyPr wrap="square" rtlCol="0">
            <a:spAutoFit/>
          </a:bodyPr>
          <a:lstStyle/>
          <a:p>
            <a:pPr algn="just"/>
            <a:r>
              <a:rPr lang="fr-FR" sz="1200" dirty="0">
                <a:solidFill>
                  <a:srgbClr val="008000"/>
                </a:solidFill>
                <a:sym typeface="Wingdings" panose="05000000000000000000" pitchFamily="2" charset="2"/>
              </a:rPr>
              <a:t> </a:t>
            </a:r>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3"/>
              </a:rPr>
              <a:t>http://librairie-permaculturelle.fr/maraichage/44-fascicule-conditions-de-levee-de-dormance-des-principales-plantes-bio-indicatrices-gerard-ducerf.html</a:t>
            </a:r>
            <a:r>
              <a:rPr lang="fr-FR" sz="1200" dirty="0">
                <a:solidFill>
                  <a:srgbClr val="008000"/>
                </a:solidFill>
              </a:rPr>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2640" y="5244905"/>
            <a:ext cx="2295860" cy="1515268"/>
          </a:xfrm>
          <a:prstGeom prst="rect">
            <a:avLst/>
          </a:prstGeom>
        </p:spPr>
      </p:pic>
      <p:sp>
        <p:nvSpPr>
          <p:cNvPr id="8" name="ZoneTexte 7"/>
          <p:cNvSpPr txBox="1"/>
          <p:nvPr/>
        </p:nvSpPr>
        <p:spPr>
          <a:xfrm>
            <a:off x="6088828" y="5244905"/>
            <a:ext cx="3603811" cy="1569660"/>
          </a:xfrm>
          <a:prstGeom prst="rect">
            <a:avLst/>
          </a:prstGeom>
          <a:noFill/>
        </p:spPr>
        <p:txBody>
          <a:bodyPr wrap="square" rtlCol="0">
            <a:spAutoFit/>
          </a:bodyPr>
          <a:lstStyle/>
          <a:p>
            <a:pPr algn="r"/>
            <a:r>
              <a:rPr lang="fr-FR" sz="1200" dirty="0">
                <a:solidFill>
                  <a:srgbClr val="008000"/>
                </a:solidFill>
              </a:rPr>
              <a:t>Le liseron des champs </a:t>
            </a:r>
            <a:r>
              <a:rPr lang="fr-FR" sz="1200" i="1" dirty="0">
                <a:solidFill>
                  <a:srgbClr val="008000"/>
                </a:solidFill>
              </a:rPr>
              <a:t>(Convolvulus </a:t>
            </a:r>
            <a:r>
              <a:rPr lang="fr-FR" sz="1200" i="1" dirty="0" err="1">
                <a:solidFill>
                  <a:srgbClr val="008000"/>
                </a:solidFill>
              </a:rPr>
              <a:t>arvensis</a:t>
            </a:r>
            <a:r>
              <a:rPr lang="fr-FR" sz="1200" dirty="0">
                <a:solidFill>
                  <a:srgbClr val="008000"/>
                </a:solidFill>
              </a:rPr>
              <a:t>), dont les rhizomes et les tiges volubiles et rampantes ont une forte propension à recouvrir les sols lourds et argileux, se développe sur des sols trop riches en azote. Sa présence nous indique donc un excès de fertilisation. Trop de fumier ?. Source : </a:t>
            </a:r>
            <a:r>
              <a:rPr lang="fr-FR" sz="1200" dirty="0">
                <a:solidFill>
                  <a:srgbClr val="008000"/>
                </a:solidFill>
                <a:hlinkClick r:id="rId5"/>
              </a:rPr>
              <a:t>http://www.gerbeaud.com/jardin/jardinage_naturel/diagnostic-sol-plantes-sauvages.php</a:t>
            </a:r>
            <a:r>
              <a:rPr lang="fr-FR" sz="1200" dirty="0">
                <a:solidFill>
                  <a:srgbClr val="008000"/>
                </a:solidFill>
              </a:rPr>
              <a:t> </a:t>
            </a:r>
          </a:p>
        </p:txBody>
      </p:sp>
    </p:spTree>
    <p:extLst>
      <p:ext uri="{BB962C8B-B14F-4D97-AF65-F5344CB8AC3E}">
        <p14:creationId xmlns:p14="http://schemas.microsoft.com/office/powerpoint/2010/main" val="259331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1590" y="177222"/>
            <a:ext cx="596153" cy="478994"/>
          </a:xfrm>
        </p:spPr>
        <p:txBody>
          <a:bodyPr/>
          <a:lstStyle/>
          <a:p>
            <a:fld id="{C4B7D875-55FA-44D4-A05D-F243087C8D65}" type="slidenum">
              <a:rPr lang="fr-FR" smtClean="0"/>
              <a:t>13</a:t>
            </a:fld>
            <a:endParaRPr lang="fr-FR"/>
          </a:p>
        </p:txBody>
      </p:sp>
      <p:sp>
        <p:nvSpPr>
          <p:cNvPr id="3" name="Rectangle 2"/>
          <p:cNvSpPr/>
          <p:nvPr/>
        </p:nvSpPr>
        <p:spPr>
          <a:xfrm>
            <a:off x="3478887" y="931440"/>
            <a:ext cx="4801827" cy="707886"/>
          </a:xfrm>
          <a:prstGeom prst="rect">
            <a:avLst/>
          </a:prstGeom>
        </p:spPr>
        <p:txBody>
          <a:bodyPr wrap="none">
            <a:spAutoFit/>
          </a:bodyPr>
          <a:lstStyle/>
          <a:p>
            <a:pPr algn="ctr"/>
            <a:r>
              <a:rPr lang="fr-FR" sz="4000" dirty="0">
                <a:solidFill>
                  <a:srgbClr val="008000"/>
                </a:solidFill>
              </a:rPr>
              <a:t>2. </a:t>
            </a:r>
            <a:r>
              <a:rPr lang="fr-FR" sz="4000" b="1" dirty="0">
                <a:solidFill>
                  <a:srgbClr val="008000"/>
                </a:solidFill>
              </a:rPr>
              <a:t>Sols argileux lourds</a:t>
            </a: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8147439" y="6299507"/>
            <a:ext cx="2760499" cy="461665"/>
          </a:xfrm>
          <a:prstGeom prst="rect">
            <a:avLst/>
          </a:prstGeom>
        </p:spPr>
        <p:txBody>
          <a:bodyPr wrap="none">
            <a:spAutoFit/>
          </a:bodyPr>
          <a:lstStyle/>
          <a:p>
            <a:pPr algn="ctr"/>
            <a:r>
              <a:rPr lang="fr-FR" sz="1200" dirty="0">
                <a:solidFill>
                  <a:srgbClr val="008000"/>
                </a:solidFill>
              </a:rPr>
              <a:t>Viorne de Chine (</a:t>
            </a:r>
            <a:r>
              <a:rPr lang="fr-FR" sz="1200" i="1" dirty="0" err="1">
                <a:solidFill>
                  <a:srgbClr val="008000"/>
                </a:solidFill>
              </a:rPr>
              <a:t>Viburnum</a:t>
            </a:r>
            <a:r>
              <a:rPr lang="fr-FR" sz="1200" i="1" dirty="0">
                <a:solidFill>
                  <a:srgbClr val="008000"/>
                </a:solidFill>
              </a:rPr>
              <a:t> </a:t>
            </a:r>
            <a:r>
              <a:rPr lang="fr-FR" sz="1200" i="1" dirty="0" err="1">
                <a:solidFill>
                  <a:srgbClr val="008000"/>
                </a:solidFill>
              </a:rPr>
              <a:t>plicatum</a:t>
            </a:r>
            <a:r>
              <a:rPr lang="fr-FR" sz="1200" dirty="0">
                <a:solidFill>
                  <a:srgbClr val="008000"/>
                </a:solidFill>
              </a:rPr>
              <a:t>)</a:t>
            </a:r>
          </a:p>
          <a:p>
            <a:pPr algn="ctr"/>
            <a:r>
              <a:rPr lang="fr-FR" sz="1200" dirty="0">
                <a:solidFill>
                  <a:srgbClr val="008000"/>
                </a:solidFill>
              </a:rPr>
              <a:t>Arbuste préférant les sols argileux, lourds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967" y="2454899"/>
            <a:ext cx="1905000" cy="14287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217" y="4391025"/>
            <a:ext cx="1809750" cy="18097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621" y="2182345"/>
            <a:ext cx="2476500"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2691" y="4371975"/>
            <a:ext cx="2466975" cy="18478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5437" y="2838537"/>
            <a:ext cx="2932654" cy="2999305"/>
          </a:xfrm>
          <a:prstGeom prst="rect">
            <a:avLst/>
          </a:prstGeom>
        </p:spPr>
      </p:pic>
      <p:sp>
        <p:nvSpPr>
          <p:cNvPr id="11" name="ZoneTexte 10"/>
          <p:cNvSpPr txBox="1"/>
          <p:nvPr/>
        </p:nvSpPr>
        <p:spPr>
          <a:xfrm>
            <a:off x="623943" y="5837842"/>
            <a:ext cx="5475643" cy="461665"/>
          </a:xfrm>
          <a:prstGeom prst="rect">
            <a:avLst/>
          </a:prstGeom>
          <a:noFill/>
        </p:spPr>
        <p:txBody>
          <a:bodyPr wrap="square" rtlCol="0">
            <a:spAutoFit/>
          </a:bodyPr>
          <a:lstStyle/>
          <a:p>
            <a:pPr algn="ctr"/>
            <a:r>
              <a:rPr lang="fr-FR" sz="1200" dirty="0">
                <a:solidFill>
                  <a:srgbClr val="008000"/>
                </a:solidFill>
              </a:rPr>
              <a:t>Amarante réfléchie (</a:t>
            </a:r>
            <a:r>
              <a:rPr lang="fr-FR" sz="1200" i="1" dirty="0" err="1">
                <a:solidFill>
                  <a:srgbClr val="008000"/>
                </a:solidFill>
              </a:rPr>
              <a:t>Amaranthus</a:t>
            </a:r>
            <a:r>
              <a:rPr lang="fr-FR" sz="1200" i="1" dirty="0">
                <a:solidFill>
                  <a:srgbClr val="008000"/>
                </a:solidFill>
              </a:rPr>
              <a:t> </a:t>
            </a:r>
            <a:r>
              <a:rPr lang="fr-FR" sz="1200" i="1" dirty="0" err="1">
                <a:solidFill>
                  <a:srgbClr val="008000"/>
                </a:solidFill>
              </a:rPr>
              <a:t>retroflexus</a:t>
            </a:r>
            <a:r>
              <a:rPr lang="fr-FR" sz="1200" dirty="0">
                <a:solidFill>
                  <a:srgbClr val="008000"/>
                </a:solidFill>
              </a:rPr>
              <a:t>). Source : </a:t>
            </a:r>
            <a:r>
              <a:rPr lang="fr-FR" sz="1200" dirty="0">
                <a:solidFill>
                  <a:srgbClr val="008000"/>
                </a:solidFill>
                <a:hlinkClick r:id="rId7"/>
              </a:rPr>
              <a:t>https://fr.wikipedia.org/wiki/Amarante_r%C3%A9fl%C3%A9chie</a:t>
            </a:r>
            <a:r>
              <a:rPr lang="fr-FR" sz="1200" dirty="0">
                <a:solidFill>
                  <a:srgbClr val="008000"/>
                </a:solidFill>
              </a:rPr>
              <a:t> </a:t>
            </a:r>
          </a:p>
        </p:txBody>
      </p:sp>
    </p:spTree>
    <p:extLst>
      <p:ext uri="{BB962C8B-B14F-4D97-AF65-F5344CB8AC3E}">
        <p14:creationId xmlns:p14="http://schemas.microsoft.com/office/powerpoint/2010/main" val="37422588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2348" y="225365"/>
            <a:ext cx="563880" cy="489452"/>
          </a:xfrm>
        </p:spPr>
        <p:txBody>
          <a:bodyPr/>
          <a:lstStyle/>
          <a:p>
            <a:fld id="{C4B7D875-55FA-44D4-A05D-F243087C8D65}" type="slidenum">
              <a:rPr lang="fr-FR" smtClean="0"/>
              <a:t>130</a:t>
            </a:fld>
            <a:endParaRPr lang="fr-FR"/>
          </a:p>
        </p:txBody>
      </p:sp>
      <p:sp>
        <p:nvSpPr>
          <p:cNvPr id="3" name="Rectangle 2"/>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56974" y="345485"/>
            <a:ext cx="3916993" cy="369332"/>
          </a:xfrm>
          <a:prstGeom prst="rect">
            <a:avLst/>
          </a:prstGeom>
        </p:spPr>
        <p:txBody>
          <a:bodyPr wrap="squar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(suite)</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445" y="714817"/>
            <a:ext cx="8968795" cy="6088129"/>
          </a:xfrm>
          <a:prstGeom prst="rect">
            <a:avLst/>
          </a:prstGeom>
        </p:spPr>
      </p:pic>
      <p:sp>
        <p:nvSpPr>
          <p:cNvPr id="8" name="ZoneTexte 7"/>
          <p:cNvSpPr txBox="1"/>
          <p:nvPr/>
        </p:nvSpPr>
        <p:spPr>
          <a:xfrm>
            <a:off x="141115" y="5055657"/>
            <a:ext cx="2667896" cy="1569660"/>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3"/>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6" y="908455"/>
            <a:ext cx="2838452" cy="2135959"/>
          </a:xfrm>
          <a:prstGeom prst="rect">
            <a:avLst/>
          </a:prstGeom>
        </p:spPr>
      </p:pic>
      <p:sp>
        <p:nvSpPr>
          <p:cNvPr id="6" name="ZoneTexte 5"/>
          <p:cNvSpPr txBox="1"/>
          <p:nvPr/>
        </p:nvSpPr>
        <p:spPr>
          <a:xfrm>
            <a:off x="141115" y="3216536"/>
            <a:ext cx="2860269" cy="1569660"/>
          </a:xfrm>
          <a:prstGeom prst="rect">
            <a:avLst/>
          </a:prstGeom>
          <a:noFill/>
        </p:spPr>
        <p:txBody>
          <a:bodyPr wrap="square" rtlCol="0">
            <a:spAutoFit/>
          </a:bodyPr>
          <a:lstStyle/>
          <a:p>
            <a:pPr algn="ctr"/>
            <a:r>
              <a:rPr lang="fr-FR" sz="1200" dirty="0">
                <a:solidFill>
                  <a:srgbClr val="008000"/>
                </a:solidFill>
              </a:rPr>
              <a:t>La véronique à feuilles de chêne (</a:t>
            </a:r>
            <a:r>
              <a:rPr lang="fr-FR" sz="1200" i="1" dirty="0">
                <a:solidFill>
                  <a:srgbClr val="008000"/>
                </a:solidFill>
              </a:rPr>
              <a:t>Veronica </a:t>
            </a:r>
            <a:r>
              <a:rPr lang="fr-FR" sz="1200" i="1" dirty="0" err="1">
                <a:solidFill>
                  <a:srgbClr val="008000"/>
                </a:solidFill>
              </a:rPr>
              <a:t>chamaedrys</a:t>
            </a:r>
            <a:r>
              <a:rPr lang="fr-FR" sz="1200" dirty="0">
                <a:solidFill>
                  <a:srgbClr val="008000"/>
                </a:solidFill>
              </a:rPr>
              <a:t>) atteste d’un excès de matière organique végétale : provoque des excès de carbone qui fait évoluer le sol vers la forêt en formant un humus archaïque. Source : </a:t>
            </a:r>
            <a:r>
              <a:rPr lang="fr-FR" sz="1200" dirty="0">
                <a:solidFill>
                  <a:srgbClr val="008000"/>
                </a:solidFill>
                <a:hlinkClick r:id="rId5"/>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4884921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2348" y="225365"/>
            <a:ext cx="563880" cy="489452"/>
          </a:xfrm>
        </p:spPr>
        <p:txBody>
          <a:bodyPr/>
          <a:lstStyle/>
          <a:p>
            <a:fld id="{C4B7D875-55FA-44D4-A05D-F243087C8D65}" type="slidenum">
              <a:rPr lang="fr-FR" smtClean="0"/>
              <a:t>131</a:t>
            </a:fld>
            <a:endParaRPr lang="fr-FR"/>
          </a:p>
        </p:txBody>
      </p:sp>
      <p:sp>
        <p:nvSpPr>
          <p:cNvPr id="3" name="Rectangle 2"/>
          <p:cNvSpPr/>
          <p:nvPr/>
        </p:nvSpPr>
        <p:spPr>
          <a:xfrm>
            <a:off x="4725137" y="22536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56974" y="345485"/>
            <a:ext cx="3916993" cy="369332"/>
          </a:xfrm>
          <a:prstGeom prst="rect">
            <a:avLst/>
          </a:prstGeom>
        </p:spPr>
        <p:txBody>
          <a:bodyPr wrap="squar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(suite)</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145" y="714818"/>
            <a:ext cx="8793105" cy="6000140"/>
          </a:xfrm>
          <a:prstGeom prst="rect">
            <a:avLst/>
          </a:prstGeom>
        </p:spPr>
      </p:pic>
      <p:sp>
        <p:nvSpPr>
          <p:cNvPr id="6" name="ZoneTexte 5"/>
          <p:cNvSpPr txBox="1"/>
          <p:nvPr/>
        </p:nvSpPr>
        <p:spPr>
          <a:xfrm>
            <a:off x="141115" y="5055657"/>
            <a:ext cx="2667896" cy="1569660"/>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3"/>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83" y="792842"/>
            <a:ext cx="2719154" cy="2046186"/>
          </a:xfrm>
          <a:prstGeom prst="rect">
            <a:avLst/>
          </a:prstGeom>
        </p:spPr>
      </p:pic>
      <p:sp>
        <p:nvSpPr>
          <p:cNvPr id="8" name="ZoneTexte 7"/>
          <p:cNvSpPr txBox="1"/>
          <p:nvPr/>
        </p:nvSpPr>
        <p:spPr>
          <a:xfrm>
            <a:off x="141115" y="2936838"/>
            <a:ext cx="3110030" cy="1200329"/>
          </a:xfrm>
          <a:prstGeom prst="rect">
            <a:avLst/>
          </a:prstGeom>
          <a:noFill/>
        </p:spPr>
        <p:txBody>
          <a:bodyPr wrap="square" rtlCol="0">
            <a:spAutoFit/>
          </a:bodyPr>
          <a:lstStyle/>
          <a:p>
            <a:pPr algn="ctr"/>
            <a:r>
              <a:rPr lang="fr-FR" sz="1200" dirty="0">
                <a:solidFill>
                  <a:srgbClr val="008000"/>
                </a:solidFill>
              </a:rPr>
              <a:t>La petite oseille (</a:t>
            </a:r>
            <a:r>
              <a:rPr lang="fr-FR" sz="1200" i="1" dirty="0">
                <a:solidFill>
                  <a:srgbClr val="008000"/>
                </a:solidFill>
              </a:rPr>
              <a:t>Rumex </a:t>
            </a:r>
            <a:r>
              <a:rPr lang="fr-FR" sz="1200" i="1" dirty="0" err="1">
                <a:solidFill>
                  <a:srgbClr val="008000"/>
                </a:solidFill>
              </a:rPr>
              <a:t>acetosela</a:t>
            </a:r>
            <a:r>
              <a:rPr lang="fr-FR" sz="1200" dirty="0">
                <a:solidFill>
                  <a:srgbClr val="008000"/>
                </a:solidFill>
              </a:rPr>
              <a:t>) signifie une carence du sol en argile, il ne peut donc y avoir de complexe argilo-humique faute d’argile et/ou d’humus. Source : </a:t>
            </a:r>
            <a:r>
              <a:rPr lang="fr-FR" sz="1200" dirty="0">
                <a:solidFill>
                  <a:srgbClr val="008000"/>
                </a:solidFill>
                <a:hlinkClick r:id="rId5"/>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2336687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3106" y="165026"/>
            <a:ext cx="531606" cy="429671"/>
          </a:xfrm>
        </p:spPr>
        <p:txBody>
          <a:bodyPr/>
          <a:lstStyle/>
          <a:p>
            <a:fld id="{C4B7D875-55FA-44D4-A05D-F243087C8D65}" type="slidenum">
              <a:rPr lang="fr-FR" smtClean="0"/>
              <a:t>132</a:t>
            </a:fld>
            <a:endParaRPr lang="fr-FR"/>
          </a:p>
        </p:txBody>
      </p:sp>
      <p:sp>
        <p:nvSpPr>
          <p:cNvPr id="3" name="Rectangle 2"/>
          <p:cNvSpPr/>
          <p:nvPr/>
        </p:nvSpPr>
        <p:spPr>
          <a:xfrm>
            <a:off x="4757409" y="166584"/>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56974" y="345485"/>
            <a:ext cx="3916993" cy="369332"/>
          </a:xfrm>
          <a:prstGeom prst="rect">
            <a:avLst/>
          </a:prstGeom>
        </p:spPr>
        <p:txBody>
          <a:bodyPr wrap="square">
            <a:spAutoFit/>
          </a:bodyPr>
          <a:lstStyle/>
          <a:p>
            <a:r>
              <a:rPr lang="fr-FR" altLang="fr-FR" b="1" dirty="0">
                <a:solidFill>
                  <a:srgbClr val="008000"/>
                </a:solidFill>
                <a:latin typeface="Calibri" panose="020F0502020204030204" pitchFamily="34" charset="0"/>
                <a:ea typeface="Times New Roman" panose="02020603050405020304" pitchFamily="18" charset="0"/>
                <a:cs typeface="Tahoma" panose="020B0604030504040204" pitchFamily="34" charset="0"/>
              </a:rPr>
              <a:t>15. Levée de dormance (suite)</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163" y="594697"/>
            <a:ext cx="8889849" cy="6263303"/>
          </a:xfrm>
          <a:prstGeom prst="rect">
            <a:avLst/>
          </a:prstGeom>
        </p:spPr>
      </p:pic>
      <p:sp>
        <p:nvSpPr>
          <p:cNvPr id="6" name="ZoneTexte 5"/>
          <p:cNvSpPr txBox="1"/>
          <p:nvPr/>
        </p:nvSpPr>
        <p:spPr>
          <a:xfrm>
            <a:off x="141115" y="5055657"/>
            <a:ext cx="2667896" cy="1569660"/>
          </a:xfrm>
          <a:prstGeom prst="rect">
            <a:avLst/>
          </a:prstGeom>
          <a:noFill/>
        </p:spPr>
        <p:txBody>
          <a:bodyPr wrap="square" rtlCol="0">
            <a:spAutoFit/>
          </a:bodyPr>
          <a:lstStyle/>
          <a:p>
            <a:pPr algn="just"/>
            <a:r>
              <a:rPr lang="fr-FR" sz="1200" dirty="0">
                <a:solidFill>
                  <a:srgbClr val="008000"/>
                </a:solidFill>
              </a:rPr>
              <a:t>Source : Fascicule des conditions de levée de dormance des plantes bio-indicatrices, Gérard </a:t>
            </a:r>
            <a:r>
              <a:rPr lang="fr-FR" sz="1200" dirty="0" err="1">
                <a:solidFill>
                  <a:srgbClr val="008000"/>
                </a:solidFill>
              </a:rPr>
              <a:t>Ducerf</a:t>
            </a:r>
            <a:r>
              <a:rPr lang="fr-FR" sz="1200" dirty="0">
                <a:solidFill>
                  <a:srgbClr val="008000"/>
                </a:solidFill>
              </a:rPr>
              <a:t>, Librairie </a:t>
            </a:r>
            <a:r>
              <a:rPr lang="fr-FR" sz="1200" dirty="0" err="1">
                <a:solidFill>
                  <a:srgbClr val="008000"/>
                </a:solidFill>
              </a:rPr>
              <a:t>permaculturelle</a:t>
            </a:r>
            <a:r>
              <a:rPr lang="fr-FR" sz="1200" dirty="0">
                <a:solidFill>
                  <a:srgbClr val="008000"/>
                </a:solidFill>
              </a:rPr>
              <a:t>, </a:t>
            </a:r>
            <a:r>
              <a:rPr lang="fr-FR" sz="1200" dirty="0">
                <a:solidFill>
                  <a:srgbClr val="008000"/>
                </a:solidFill>
                <a:hlinkClick r:id="rId3"/>
              </a:rPr>
              <a:t>http://librairie-permaculturelle.fr/maraichage/44-fascicule-conditions-de-levee-de-dormance-des-principales-plantes-bio-indicatrices-gerard-ducerf.html</a:t>
            </a:r>
            <a:r>
              <a:rPr lang="fr-FR" sz="1200" dirty="0">
                <a:solidFill>
                  <a:srgbClr val="008000"/>
                </a:solidFill>
              </a:rPr>
              <a:t>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531" y="990510"/>
            <a:ext cx="2734056" cy="2295144"/>
          </a:xfrm>
          <a:prstGeom prst="rect">
            <a:avLst/>
          </a:prstGeom>
        </p:spPr>
      </p:pic>
      <p:sp>
        <p:nvSpPr>
          <p:cNvPr id="8" name="ZoneTexte 7"/>
          <p:cNvSpPr txBox="1"/>
          <p:nvPr/>
        </p:nvSpPr>
        <p:spPr>
          <a:xfrm>
            <a:off x="141115" y="3285654"/>
            <a:ext cx="3031048" cy="1015663"/>
          </a:xfrm>
          <a:prstGeom prst="rect">
            <a:avLst/>
          </a:prstGeom>
          <a:noFill/>
        </p:spPr>
        <p:txBody>
          <a:bodyPr wrap="square" rtlCol="0">
            <a:spAutoFit/>
          </a:bodyPr>
          <a:lstStyle/>
          <a:p>
            <a:pPr algn="ctr"/>
            <a:r>
              <a:rPr lang="fr-FR" sz="1200" dirty="0">
                <a:solidFill>
                  <a:srgbClr val="008000"/>
                </a:solidFill>
              </a:rPr>
              <a:t>Le mouron blanc (</a:t>
            </a:r>
            <a:r>
              <a:rPr lang="fr-FR" sz="1200" i="1" dirty="0" err="1">
                <a:solidFill>
                  <a:srgbClr val="008000"/>
                </a:solidFill>
              </a:rPr>
              <a:t>Stellaria</a:t>
            </a:r>
            <a:r>
              <a:rPr lang="fr-FR" sz="1200" i="1" dirty="0">
                <a:solidFill>
                  <a:srgbClr val="008000"/>
                </a:solidFill>
              </a:rPr>
              <a:t> media﻿</a:t>
            </a:r>
            <a:r>
              <a:rPr lang="fr-FR" sz="1200" dirty="0">
                <a:solidFill>
                  <a:srgbClr val="008000"/>
                </a:solidFill>
              </a:rPr>
              <a:t>) est le signe d’un sol équilibré avec un bon complexe-argilo-humique. Source : </a:t>
            </a:r>
            <a:r>
              <a:rPr lang="fr-FR" sz="1200" dirty="0">
                <a:solidFill>
                  <a:srgbClr val="008000"/>
                </a:solidFill>
                <a:hlinkClick r:id="rId5"/>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12543226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4801" y="155738"/>
            <a:ext cx="617668" cy="365125"/>
          </a:xfrm>
        </p:spPr>
        <p:txBody>
          <a:bodyPr/>
          <a:lstStyle/>
          <a:p>
            <a:fld id="{C4B7D875-55FA-44D4-A05D-F243087C8D65}" type="slidenum">
              <a:rPr lang="fr-FR" smtClean="0"/>
              <a:t>133</a:t>
            </a:fld>
            <a:endParaRPr lang="fr-FR" dirty="0"/>
          </a:p>
        </p:txBody>
      </p:sp>
      <p:sp>
        <p:nvSpPr>
          <p:cNvPr id="3" name="Rectangle 2"/>
          <p:cNvSpPr/>
          <p:nvPr/>
        </p:nvSpPr>
        <p:spPr>
          <a:xfrm>
            <a:off x="145143" y="3169847"/>
            <a:ext cx="10311345" cy="3108543"/>
          </a:xfrm>
          <a:prstGeom prst="rect">
            <a:avLst/>
          </a:prstGeom>
        </p:spPr>
        <p:txBody>
          <a:bodyPr wrap="square">
            <a:spAutoFit/>
          </a:bodyPr>
          <a:lstStyle/>
          <a:p>
            <a:pPr eaLnBrk="0" fontAlgn="base" hangingPunct="0"/>
            <a:r>
              <a:rPr lang="fr-FR" sz="1400" dirty="0">
                <a:solidFill>
                  <a:srgbClr val="008000"/>
                </a:solidFill>
              </a:rPr>
              <a:t>● </a:t>
            </a:r>
            <a:r>
              <a:rPr lang="fr-FR" sz="1400" dirty="0" err="1">
                <a:solidFill>
                  <a:srgbClr val="008000"/>
                </a:solidFill>
              </a:rPr>
              <a:t>Byczynski</a:t>
            </a:r>
            <a:r>
              <a:rPr lang="fr-FR" sz="1400" dirty="0">
                <a:solidFill>
                  <a:srgbClr val="008000"/>
                </a:solidFill>
              </a:rPr>
              <a:t>. Lynn, 1994. </a:t>
            </a:r>
            <a:r>
              <a:rPr lang="fr-FR" sz="1400" dirty="0" err="1">
                <a:solidFill>
                  <a:srgbClr val="008000"/>
                </a:solidFill>
              </a:rPr>
              <a:t>Listen</a:t>
            </a:r>
            <a:r>
              <a:rPr lang="fr-FR" sz="1400" dirty="0">
                <a:solidFill>
                  <a:srgbClr val="008000"/>
                </a:solidFill>
              </a:rPr>
              <a:t> to </a:t>
            </a:r>
            <a:r>
              <a:rPr lang="fr-FR" sz="1400" dirty="0" err="1">
                <a:solidFill>
                  <a:srgbClr val="008000"/>
                </a:solidFill>
              </a:rPr>
              <a:t>your</a:t>
            </a:r>
            <a:r>
              <a:rPr lang="fr-FR" sz="1400" dirty="0">
                <a:solidFill>
                  <a:srgbClr val="008000"/>
                </a:solidFill>
              </a:rPr>
              <a:t> </a:t>
            </a:r>
            <a:r>
              <a:rPr lang="fr-FR" sz="1400" dirty="0" err="1">
                <a:solidFill>
                  <a:srgbClr val="008000"/>
                </a:solidFill>
              </a:rPr>
              <a:t>weeds</a:t>
            </a:r>
            <a:r>
              <a:rPr lang="fr-FR" sz="1400" dirty="0">
                <a:solidFill>
                  <a:srgbClr val="008000"/>
                </a:solidFill>
              </a:rPr>
              <a:t>. </a:t>
            </a:r>
            <a:r>
              <a:rPr lang="fr-FR" sz="1400" dirty="0" err="1">
                <a:solidFill>
                  <a:srgbClr val="008000"/>
                </a:solidFill>
              </a:rPr>
              <a:t>Organic</a:t>
            </a:r>
            <a:r>
              <a:rPr lang="fr-FR" sz="1400" dirty="0">
                <a:solidFill>
                  <a:srgbClr val="008000"/>
                </a:solidFill>
              </a:rPr>
              <a:t> </a:t>
            </a:r>
            <a:r>
              <a:rPr lang="fr-FR" sz="1400" dirty="0" err="1">
                <a:solidFill>
                  <a:srgbClr val="008000"/>
                </a:solidFill>
              </a:rPr>
              <a:t>Garclening</a:t>
            </a:r>
            <a:r>
              <a:rPr lang="fr-FR" sz="1400" dirty="0">
                <a:solidFill>
                  <a:srgbClr val="008000"/>
                </a:solidFill>
              </a:rPr>
              <a:t>, Juin/Août 1994. p,30-33 </a:t>
            </a:r>
          </a:p>
          <a:p>
            <a:pPr eaLnBrk="0" fontAlgn="base" hangingPunct="0"/>
            <a:r>
              <a:rPr lang="fr-FR" sz="1400" dirty="0">
                <a:solidFill>
                  <a:srgbClr val="008000"/>
                </a:solidFill>
              </a:rPr>
              <a:t>● </a:t>
            </a:r>
            <a:r>
              <a:rPr lang="fr-FR" sz="1400" dirty="0" err="1">
                <a:solidFill>
                  <a:srgbClr val="008000"/>
                </a:solidFill>
              </a:rPr>
              <a:t>Cocannouer</a:t>
            </a:r>
            <a:r>
              <a:rPr lang="fr-FR" sz="1400" dirty="0">
                <a:solidFill>
                  <a:srgbClr val="008000"/>
                </a:solidFill>
              </a:rPr>
              <a:t>, J.A. 1950. </a:t>
            </a:r>
            <a:r>
              <a:rPr lang="fr-FR" sz="1400" dirty="0" err="1">
                <a:solidFill>
                  <a:srgbClr val="008000"/>
                </a:solidFill>
              </a:rPr>
              <a:t>Weeds</a:t>
            </a:r>
            <a:r>
              <a:rPr lang="fr-FR" sz="1400" dirty="0">
                <a:solidFill>
                  <a:srgbClr val="008000"/>
                </a:solidFill>
              </a:rPr>
              <a:t>, </a:t>
            </a:r>
            <a:r>
              <a:rPr lang="fr-FR" sz="1400" dirty="0" err="1">
                <a:solidFill>
                  <a:srgbClr val="008000"/>
                </a:solidFill>
              </a:rPr>
              <a:t>Guardians</a:t>
            </a:r>
            <a:r>
              <a:rPr lang="fr-FR" sz="1400" dirty="0">
                <a:solidFill>
                  <a:srgbClr val="008000"/>
                </a:solidFill>
              </a:rPr>
              <a:t> of the </a:t>
            </a:r>
            <a:r>
              <a:rPr lang="fr-FR" sz="1400" dirty="0" err="1">
                <a:solidFill>
                  <a:srgbClr val="008000"/>
                </a:solidFill>
              </a:rPr>
              <a:t>Soil</a:t>
            </a:r>
            <a:r>
              <a:rPr lang="fr-FR" sz="1400" dirty="0">
                <a:solidFill>
                  <a:srgbClr val="008000"/>
                </a:solidFill>
              </a:rPr>
              <a:t>, Devin-</a:t>
            </a:r>
            <a:r>
              <a:rPr lang="fr-FR" sz="1400" dirty="0" err="1">
                <a:solidFill>
                  <a:srgbClr val="008000"/>
                </a:solidFill>
              </a:rPr>
              <a:t>Aclair</a:t>
            </a:r>
            <a:r>
              <a:rPr lang="fr-FR" sz="1400" dirty="0">
                <a:solidFill>
                  <a:srgbClr val="008000"/>
                </a:solidFill>
              </a:rPr>
              <a:t>. Old Greenwich. Conn. 179 p. </a:t>
            </a:r>
          </a:p>
          <a:p>
            <a:pPr eaLnBrk="0" fontAlgn="base" hangingPunct="0"/>
            <a:r>
              <a:rPr lang="fr-FR" sz="1400" dirty="0">
                <a:solidFill>
                  <a:srgbClr val="008000"/>
                </a:solidFill>
              </a:rPr>
              <a:t>● Hill, S.B.et J. </a:t>
            </a:r>
            <a:r>
              <a:rPr lang="fr-FR" sz="1400" dirty="0" err="1">
                <a:solidFill>
                  <a:srgbClr val="008000"/>
                </a:solidFill>
              </a:rPr>
              <a:t>Ramsey</a:t>
            </a:r>
            <a:r>
              <a:rPr lang="fr-FR" sz="1400" dirty="0">
                <a:solidFill>
                  <a:srgbClr val="008000"/>
                </a:solidFill>
              </a:rPr>
              <a:t> 1987. </a:t>
            </a:r>
            <a:r>
              <a:rPr lang="fr-FR" sz="1400" dirty="0" err="1">
                <a:solidFill>
                  <a:srgbClr val="008000"/>
                </a:solidFill>
              </a:rPr>
              <a:t>Weeds</a:t>
            </a:r>
            <a:r>
              <a:rPr lang="fr-FR" sz="1400" dirty="0">
                <a:solidFill>
                  <a:srgbClr val="008000"/>
                </a:solidFill>
              </a:rPr>
              <a:t> as </a:t>
            </a:r>
            <a:r>
              <a:rPr lang="fr-FR" sz="1400" dirty="0" err="1">
                <a:solidFill>
                  <a:srgbClr val="008000"/>
                </a:solidFill>
              </a:rPr>
              <a:t>indicators</a:t>
            </a:r>
            <a:r>
              <a:rPr lang="fr-FR" sz="1400" dirty="0">
                <a:solidFill>
                  <a:srgbClr val="008000"/>
                </a:solidFill>
              </a:rPr>
              <a:t> of soit conditions. Macdonald Journal, </a:t>
            </a:r>
            <a:r>
              <a:rPr lang="fr-FR" sz="1400" dirty="0" err="1">
                <a:solidFill>
                  <a:srgbClr val="008000"/>
                </a:solidFill>
              </a:rPr>
              <a:t>June</a:t>
            </a:r>
            <a:r>
              <a:rPr lang="fr-FR" sz="1400" dirty="0">
                <a:solidFill>
                  <a:srgbClr val="008000"/>
                </a:solidFill>
              </a:rPr>
              <a:t> 1987, p.8-11, 16.</a:t>
            </a:r>
          </a:p>
          <a:p>
            <a:pPr eaLnBrk="0" fontAlgn="base" hangingPunct="0"/>
            <a:r>
              <a:rPr lang="fr-FR" sz="1400" dirty="0">
                <a:solidFill>
                  <a:srgbClr val="008000"/>
                </a:solidFill>
              </a:rPr>
              <a:t>● </a:t>
            </a:r>
            <a:r>
              <a:rPr lang="fr-FR" sz="1400" dirty="0" err="1">
                <a:solidFill>
                  <a:srgbClr val="008000"/>
                </a:solidFill>
              </a:rPr>
              <a:t>Jauzein</a:t>
            </a:r>
            <a:r>
              <a:rPr lang="fr-FR" sz="1400" dirty="0">
                <a:solidFill>
                  <a:srgbClr val="008000"/>
                </a:solidFill>
              </a:rPr>
              <a:t>, Philippe. 1995. Flore des champs cultivés. SOPRA INRA éditions. France. 898 p.</a:t>
            </a:r>
          </a:p>
          <a:p>
            <a:pPr eaLnBrk="0" fontAlgn="base" hangingPunct="0"/>
            <a:r>
              <a:rPr lang="fr-FR" sz="1400" dirty="0">
                <a:solidFill>
                  <a:srgbClr val="008000"/>
                </a:solidFill>
              </a:rPr>
              <a:t>● </a:t>
            </a:r>
            <a:r>
              <a:rPr lang="fr-FR" sz="1400" dirty="0" err="1">
                <a:solidFill>
                  <a:srgbClr val="008000"/>
                </a:solidFill>
              </a:rPr>
              <a:t>Kourik</a:t>
            </a:r>
            <a:r>
              <a:rPr lang="fr-FR" sz="1400" dirty="0">
                <a:solidFill>
                  <a:srgbClr val="008000"/>
                </a:solidFill>
              </a:rPr>
              <a:t>, Robert, 1986, </a:t>
            </a:r>
            <a:r>
              <a:rPr lang="fr-FR" sz="1400" dirty="0" err="1">
                <a:solidFill>
                  <a:srgbClr val="008000"/>
                </a:solidFill>
              </a:rPr>
              <a:t>Designing</a:t>
            </a:r>
            <a:r>
              <a:rPr lang="fr-FR" sz="1400" dirty="0">
                <a:solidFill>
                  <a:srgbClr val="008000"/>
                </a:solidFill>
              </a:rPr>
              <a:t> and </a:t>
            </a:r>
            <a:r>
              <a:rPr lang="fr-FR" sz="1400" dirty="0" err="1">
                <a:solidFill>
                  <a:srgbClr val="008000"/>
                </a:solidFill>
              </a:rPr>
              <a:t>Maintaining</a:t>
            </a:r>
            <a:r>
              <a:rPr lang="fr-FR" sz="1400" dirty="0">
                <a:solidFill>
                  <a:srgbClr val="008000"/>
                </a:solidFill>
              </a:rPr>
              <a:t> </a:t>
            </a:r>
            <a:r>
              <a:rPr lang="fr-FR" sz="1400" dirty="0" err="1">
                <a:solidFill>
                  <a:srgbClr val="008000"/>
                </a:solidFill>
              </a:rPr>
              <a:t>your</a:t>
            </a:r>
            <a:r>
              <a:rPr lang="fr-FR" sz="1400" dirty="0">
                <a:solidFill>
                  <a:srgbClr val="008000"/>
                </a:solidFill>
              </a:rPr>
              <a:t> </a:t>
            </a:r>
            <a:r>
              <a:rPr lang="fr-FR" sz="1400" dirty="0" err="1">
                <a:solidFill>
                  <a:srgbClr val="008000"/>
                </a:solidFill>
              </a:rPr>
              <a:t>edible</a:t>
            </a:r>
            <a:r>
              <a:rPr lang="fr-FR" sz="1400" dirty="0">
                <a:solidFill>
                  <a:srgbClr val="008000"/>
                </a:solidFill>
              </a:rPr>
              <a:t> </a:t>
            </a:r>
            <a:r>
              <a:rPr lang="fr-FR" sz="1400" dirty="0" err="1">
                <a:solidFill>
                  <a:srgbClr val="008000"/>
                </a:solidFill>
              </a:rPr>
              <a:t>landscape</a:t>
            </a:r>
            <a:r>
              <a:rPr lang="fr-FR" sz="1400" dirty="0">
                <a:solidFill>
                  <a:srgbClr val="008000"/>
                </a:solidFill>
              </a:rPr>
              <a:t> </a:t>
            </a:r>
            <a:r>
              <a:rPr lang="fr-FR" sz="1400" dirty="0" err="1">
                <a:solidFill>
                  <a:srgbClr val="008000"/>
                </a:solidFill>
              </a:rPr>
              <a:t>naturally</a:t>
            </a:r>
            <a:r>
              <a:rPr lang="fr-FR" sz="1400" dirty="0">
                <a:solidFill>
                  <a:srgbClr val="008000"/>
                </a:solidFill>
              </a:rPr>
              <a:t>, </a:t>
            </a:r>
            <a:r>
              <a:rPr lang="fr-FR" sz="1400" dirty="0" err="1">
                <a:solidFill>
                  <a:srgbClr val="008000"/>
                </a:solidFill>
              </a:rPr>
              <a:t>Metamorphic</a:t>
            </a:r>
            <a:r>
              <a:rPr lang="fr-FR" sz="1400" dirty="0">
                <a:solidFill>
                  <a:srgbClr val="008000"/>
                </a:solidFill>
              </a:rPr>
              <a:t> </a:t>
            </a:r>
            <a:r>
              <a:rPr lang="fr-FR" sz="1400" dirty="0" err="1">
                <a:solidFill>
                  <a:srgbClr val="008000"/>
                </a:solidFill>
              </a:rPr>
              <a:t>Press</a:t>
            </a:r>
            <a:r>
              <a:rPr lang="fr-FR" sz="1400" dirty="0">
                <a:solidFill>
                  <a:srgbClr val="008000"/>
                </a:solidFill>
              </a:rPr>
              <a:t>. USA. 370 p.</a:t>
            </a:r>
          </a:p>
          <a:p>
            <a:pPr eaLnBrk="0" fontAlgn="base" hangingPunct="0"/>
            <a:r>
              <a:rPr lang="fr-FR" sz="1400" dirty="0">
                <a:solidFill>
                  <a:srgbClr val="008000"/>
                </a:solidFill>
              </a:rPr>
              <a:t>● </a:t>
            </a:r>
            <a:r>
              <a:rPr lang="fr-FR" sz="1400" dirty="0" err="1">
                <a:solidFill>
                  <a:srgbClr val="008000"/>
                </a:solidFill>
              </a:rPr>
              <a:t>Lampkin</a:t>
            </a:r>
            <a:r>
              <a:rPr lang="fr-FR" sz="1400" dirty="0">
                <a:solidFill>
                  <a:srgbClr val="008000"/>
                </a:solidFill>
              </a:rPr>
              <a:t>, Nicolas. 1990.0rganic </a:t>
            </a:r>
            <a:r>
              <a:rPr lang="fr-FR" sz="1400" dirty="0" err="1">
                <a:solidFill>
                  <a:srgbClr val="008000"/>
                </a:solidFill>
              </a:rPr>
              <a:t>Farming</a:t>
            </a:r>
            <a:r>
              <a:rPr lang="fr-FR" sz="1400" dirty="0">
                <a:solidFill>
                  <a:srgbClr val="008000"/>
                </a:solidFill>
              </a:rPr>
              <a:t>. </a:t>
            </a:r>
            <a:r>
              <a:rPr lang="fr-FR" sz="1400" dirty="0" err="1">
                <a:solidFill>
                  <a:srgbClr val="008000"/>
                </a:solidFill>
              </a:rPr>
              <a:t>Farming</a:t>
            </a:r>
            <a:r>
              <a:rPr lang="fr-FR" sz="1400" dirty="0">
                <a:solidFill>
                  <a:srgbClr val="008000"/>
                </a:solidFill>
              </a:rPr>
              <a:t> </a:t>
            </a:r>
            <a:r>
              <a:rPr lang="fr-FR" sz="1400" dirty="0" err="1">
                <a:solidFill>
                  <a:srgbClr val="008000"/>
                </a:solidFill>
              </a:rPr>
              <a:t>Press</a:t>
            </a:r>
            <a:r>
              <a:rPr lang="fr-FR" sz="1400" dirty="0">
                <a:solidFill>
                  <a:srgbClr val="008000"/>
                </a:solidFill>
              </a:rPr>
              <a:t> Book. UK. p. 185-188</a:t>
            </a:r>
          </a:p>
          <a:p>
            <a:pPr eaLnBrk="0" fontAlgn="base" hangingPunct="0"/>
            <a:r>
              <a:rPr lang="fr-FR" sz="1400" dirty="0">
                <a:solidFill>
                  <a:srgbClr val="008000"/>
                </a:solidFill>
              </a:rPr>
              <a:t>● </a:t>
            </a:r>
            <a:r>
              <a:rPr lang="fr-FR" sz="1400" dirty="0" err="1">
                <a:solidFill>
                  <a:srgbClr val="008000"/>
                </a:solidFill>
              </a:rPr>
              <a:t>Maramot</a:t>
            </a:r>
            <a:r>
              <a:rPr lang="fr-FR" sz="1400" dirty="0">
                <a:solidFill>
                  <a:srgbClr val="008000"/>
                </a:solidFill>
              </a:rPr>
              <a:t>, </a:t>
            </a:r>
            <a:r>
              <a:rPr lang="fr-FR" sz="1400" b="1" i="1" dirty="0">
                <a:solidFill>
                  <a:srgbClr val="008000"/>
                </a:solidFill>
              </a:rPr>
              <a:t>J. </a:t>
            </a:r>
            <a:r>
              <a:rPr lang="fr-FR" sz="1400" dirty="0">
                <a:solidFill>
                  <a:srgbClr val="008000"/>
                </a:solidFill>
              </a:rPr>
              <a:t>1996. Mauvaises herbes des cultures. ACTA. Paris. France. 484 p.</a:t>
            </a:r>
          </a:p>
          <a:p>
            <a:pPr eaLnBrk="0" fontAlgn="base" hangingPunct="0"/>
            <a:r>
              <a:rPr lang="fr-FR" sz="1400" dirty="0">
                <a:solidFill>
                  <a:srgbClr val="008000"/>
                </a:solidFill>
              </a:rPr>
              <a:t>● Marie-Victorin. 1990. Flore laurentienne. Presse de l'université de Montréal. Montréal. 925 p. </a:t>
            </a:r>
          </a:p>
          <a:p>
            <a:pPr eaLnBrk="0" fontAlgn="base" hangingPunct="0"/>
            <a:r>
              <a:rPr lang="fr-FR" sz="1400" dirty="0">
                <a:solidFill>
                  <a:srgbClr val="008000"/>
                </a:solidFill>
              </a:rPr>
              <a:t>● </a:t>
            </a:r>
            <a:r>
              <a:rPr lang="fr-FR" sz="1400" dirty="0" err="1">
                <a:solidFill>
                  <a:srgbClr val="008000"/>
                </a:solidFill>
              </a:rPr>
              <a:t>McCaman</a:t>
            </a:r>
            <a:r>
              <a:rPr lang="fr-FR" sz="1400" dirty="0">
                <a:solidFill>
                  <a:srgbClr val="008000"/>
                </a:solidFill>
              </a:rPr>
              <a:t>, Jay. 1986. </a:t>
            </a:r>
            <a:r>
              <a:rPr lang="fr-FR" sz="1400" dirty="0" err="1">
                <a:solidFill>
                  <a:srgbClr val="008000"/>
                </a:solidFill>
              </a:rPr>
              <a:t>Weeds</a:t>
            </a:r>
            <a:r>
              <a:rPr lang="fr-FR" sz="1400" dirty="0">
                <a:solidFill>
                  <a:srgbClr val="008000"/>
                </a:solidFill>
              </a:rPr>
              <a:t> 1 I </a:t>
            </a:r>
            <a:r>
              <a:rPr lang="fr-FR" sz="1400" dirty="0" err="1">
                <a:solidFill>
                  <a:srgbClr val="008000"/>
                </a:solidFill>
              </a:rPr>
              <a:t>I</a:t>
            </a:r>
            <a:r>
              <a:rPr lang="fr-FR" sz="1400" dirty="0">
                <a:solidFill>
                  <a:srgbClr val="008000"/>
                </a:solidFill>
              </a:rPr>
              <a:t> </a:t>
            </a:r>
            <a:r>
              <a:rPr lang="fr-FR" sz="1400" dirty="0" err="1">
                <a:solidFill>
                  <a:srgbClr val="008000"/>
                </a:solidFill>
              </a:rPr>
              <a:t>Why</a:t>
            </a:r>
            <a:r>
              <a:rPr lang="fr-FR" sz="1400" dirty="0">
                <a:solidFill>
                  <a:srgbClr val="008000"/>
                </a:solidFill>
              </a:rPr>
              <a:t> ?. </a:t>
            </a:r>
            <a:r>
              <a:rPr lang="fr-FR" sz="1400" dirty="0" err="1">
                <a:solidFill>
                  <a:srgbClr val="008000"/>
                </a:solidFill>
              </a:rPr>
              <a:t>McCaman</a:t>
            </a:r>
            <a:r>
              <a:rPr lang="fr-FR" sz="1400" dirty="0">
                <a:solidFill>
                  <a:srgbClr val="008000"/>
                </a:solidFill>
              </a:rPr>
              <a:t> </a:t>
            </a:r>
            <a:r>
              <a:rPr lang="fr-FR" sz="1400" dirty="0" err="1">
                <a:solidFill>
                  <a:srgbClr val="008000"/>
                </a:solidFill>
              </a:rPr>
              <a:t>Farms</a:t>
            </a:r>
            <a:r>
              <a:rPr lang="fr-FR" sz="1400" dirty="0">
                <a:solidFill>
                  <a:srgbClr val="008000"/>
                </a:solidFill>
              </a:rPr>
              <a:t>. Michigan. 20 p.</a:t>
            </a:r>
          </a:p>
          <a:p>
            <a:pPr eaLnBrk="0" fontAlgn="base" hangingPunct="0"/>
            <a:r>
              <a:rPr lang="fr-FR" sz="1400" dirty="0">
                <a:solidFill>
                  <a:srgbClr val="008000"/>
                </a:solidFill>
              </a:rPr>
              <a:t>● </a:t>
            </a:r>
            <a:r>
              <a:rPr lang="fr-FR" sz="1400" dirty="0" err="1">
                <a:solidFill>
                  <a:srgbClr val="008000"/>
                </a:solidFill>
              </a:rPr>
              <a:t>Montegut</a:t>
            </a:r>
            <a:r>
              <a:rPr lang="fr-FR" sz="1400" dirty="0">
                <a:solidFill>
                  <a:srgbClr val="008000"/>
                </a:solidFill>
              </a:rPr>
              <a:t>, J. 1980. Les mauvaises herbes des cultures • Aspects généraux et fondamentaux. ENSH. Versailles. France. 33 p.</a:t>
            </a:r>
          </a:p>
          <a:p>
            <a:pPr eaLnBrk="0" fontAlgn="base" hangingPunct="0"/>
            <a:r>
              <a:rPr lang="fr-FR" sz="1400" dirty="0">
                <a:solidFill>
                  <a:srgbClr val="008000"/>
                </a:solidFill>
              </a:rPr>
              <a:t>● Pfeiffer, E. 1990. </a:t>
            </a:r>
            <a:r>
              <a:rPr lang="fr-FR" sz="1400" dirty="0" err="1">
                <a:solidFill>
                  <a:srgbClr val="008000"/>
                </a:solidFill>
              </a:rPr>
              <a:t>Weeds</a:t>
            </a:r>
            <a:r>
              <a:rPr lang="fr-FR" sz="1400" dirty="0">
                <a:solidFill>
                  <a:srgbClr val="008000"/>
                </a:solidFill>
              </a:rPr>
              <a:t> and </a:t>
            </a:r>
            <a:r>
              <a:rPr lang="fr-FR" sz="1400" dirty="0" err="1">
                <a:solidFill>
                  <a:srgbClr val="008000"/>
                </a:solidFill>
              </a:rPr>
              <a:t>whal</a:t>
            </a:r>
            <a:r>
              <a:rPr lang="fr-FR" sz="1400" dirty="0">
                <a:solidFill>
                  <a:srgbClr val="008000"/>
                </a:solidFill>
              </a:rPr>
              <a:t> </a:t>
            </a:r>
            <a:r>
              <a:rPr lang="fr-FR" sz="1400" dirty="0" err="1">
                <a:solidFill>
                  <a:srgbClr val="008000"/>
                </a:solidFill>
              </a:rPr>
              <a:t>they</a:t>
            </a:r>
            <a:r>
              <a:rPr lang="fr-FR" sz="1400" dirty="0">
                <a:solidFill>
                  <a:srgbClr val="008000"/>
                </a:solidFill>
              </a:rPr>
              <a:t> tell. (</a:t>
            </a:r>
            <a:r>
              <a:rPr lang="fr-FR" sz="1400" dirty="0" err="1">
                <a:solidFill>
                  <a:srgbClr val="008000"/>
                </a:solidFill>
              </a:rPr>
              <a:t>Reprinted</a:t>
            </a:r>
            <a:r>
              <a:rPr lang="fr-FR" sz="1400" dirty="0">
                <a:solidFill>
                  <a:srgbClr val="008000"/>
                </a:solidFill>
              </a:rPr>
              <a:t>). </a:t>
            </a:r>
            <a:r>
              <a:rPr lang="fr-FR" sz="1400" dirty="0" err="1">
                <a:solidFill>
                  <a:srgbClr val="008000"/>
                </a:solidFill>
              </a:rPr>
              <a:t>Biodynamic</a:t>
            </a:r>
            <a:r>
              <a:rPr lang="fr-FR" sz="1400" dirty="0">
                <a:solidFill>
                  <a:srgbClr val="008000"/>
                </a:solidFill>
              </a:rPr>
              <a:t> </a:t>
            </a:r>
            <a:r>
              <a:rPr lang="fr-FR" sz="1400" dirty="0" err="1">
                <a:solidFill>
                  <a:srgbClr val="008000"/>
                </a:solidFill>
              </a:rPr>
              <a:t>Farming</a:t>
            </a:r>
            <a:r>
              <a:rPr lang="fr-FR" sz="1400" dirty="0">
                <a:solidFill>
                  <a:srgbClr val="008000"/>
                </a:solidFill>
              </a:rPr>
              <a:t> and </a:t>
            </a:r>
            <a:r>
              <a:rPr lang="fr-FR" sz="1400" dirty="0" err="1">
                <a:solidFill>
                  <a:srgbClr val="008000"/>
                </a:solidFill>
              </a:rPr>
              <a:t>Gardening</a:t>
            </a:r>
            <a:r>
              <a:rPr lang="fr-FR" sz="1400" dirty="0">
                <a:solidFill>
                  <a:srgbClr val="008000"/>
                </a:solidFill>
              </a:rPr>
              <a:t> Association Inc. </a:t>
            </a:r>
            <a:r>
              <a:rPr lang="fr-FR" sz="1400" dirty="0" err="1">
                <a:solidFill>
                  <a:srgbClr val="008000"/>
                </a:solidFill>
              </a:rPr>
              <a:t>Kimber</a:t>
            </a:r>
            <a:r>
              <a:rPr lang="fr-FR" sz="1400" dirty="0">
                <a:solidFill>
                  <a:srgbClr val="008000"/>
                </a:solidFill>
              </a:rPr>
              <a:t>/on. PA. 94 p.</a:t>
            </a:r>
          </a:p>
          <a:p>
            <a:pPr eaLnBrk="0" fontAlgn="base" hangingPunct="0"/>
            <a:r>
              <a:rPr lang="fr-FR" sz="1400" dirty="0">
                <a:solidFill>
                  <a:srgbClr val="008000"/>
                </a:solidFill>
              </a:rPr>
              <a:t>● </a:t>
            </a:r>
            <a:r>
              <a:rPr lang="fr-FR" sz="1400" dirty="0" err="1">
                <a:solidFill>
                  <a:srgbClr val="008000"/>
                </a:solidFill>
              </a:rPr>
              <a:t>Sampson</a:t>
            </a:r>
            <a:r>
              <a:rPr lang="fr-FR" sz="1400" dirty="0">
                <a:solidFill>
                  <a:srgbClr val="008000"/>
                </a:solidFill>
              </a:rPr>
              <a:t>, A. 1939. Plant </a:t>
            </a:r>
            <a:r>
              <a:rPr lang="fr-FR" sz="1400" dirty="0" err="1">
                <a:solidFill>
                  <a:srgbClr val="008000"/>
                </a:solidFill>
              </a:rPr>
              <a:t>indicators</a:t>
            </a:r>
            <a:r>
              <a:rPr lang="fr-FR" sz="1400" dirty="0">
                <a:solidFill>
                  <a:srgbClr val="008000"/>
                </a:solidFill>
              </a:rPr>
              <a:t>- concept and statua. </a:t>
            </a:r>
            <a:r>
              <a:rPr lang="fr-FR" sz="1400" dirty="0" err="1">
                <a:solidFill>
                  <a:srgbClr val="008000"/>
                </a:solidFill>
              </a:rPr>
              <a:t>Botanical</a:t>
            </a:r>
            <a:r>
              <a:rPr lang="fr-FR" sz="1400" dirty="0">
                <a:solidFill>
                  <a:srgbClr val="008000"/>
                </a:solidFill>
              </a:rPr>
              <a:t> </a:t>
            </a:r>
            <a:r>
              <a:rPr lang="fr-FR" sz="1400" dirty="0" err="1">
                <a:solidFill>
                  <a:srgbClr val="008000"/>
                </a:solidFill>
              </a:rPr>
              <a:t>Review</a:t>
            </a:r>
            <a:r>
              <a:rPr lang="fr-FR" sz="1400" dirty="0">
                <a:solidFill>
                  <a:srgbClr val="008000"/>
                </a:solidFill>
              </a:rPr>
              <a:t> vol 5 no 3 :155-206. </a:t>
            </a:r>
          </a:p>
          <a:p>
            <a:pPr eaLnBrk="0" fontAlgn="base" hangingPunct="0"/>
            <a:r>
              <a:rPr lang="fr-FR" sz="1400" dirty="0">
                <a:solidFill>
                  <a:srgbClr val="008000"/>
                </a:solidFill>
              </a:rPr>
              <a:t>● Thorez, Jean-Paul, 1985. Ces bio-indicateurs qui peuplent le jardin. Les Quatre Saisons du jardinage no 32 - mai-juin : 26-32</a:t>
            </a:r>
          </a:p>
          <a:p>
            <a:r>
              <a:rPr lang="fr-FR" sz="1400" dirty="0">
                <a:solidFill>
                  <a:srgbClr val="008000"/>
                </a:solidFill>
              </a:rPr>
              <a:t>● Welters, Charles Jr. 1991. </a:t>
            </a:r>
            <a:r>
              <a:rPr lang="fr-FR" sz="1400" dirty="0" err="1">
                <a:solidFill>
                  <a:srgbClr val="008000"/>
                </a:solidFill>
              </a:rPr>
              <a:t>Weeds</a:t>
            </a:r>
            <a:r>
              <a:rPr lang="fr-FR" sz="1400" dirty="0">
                <a:solidFill>
                  <a:srgbClr val="008000"/>
                </a:solidFill>
              </a:rPr>
              <a:t> - Control </a:t>
            </a:r>
            <a:r>
              <a:rPr lang="fr-FR" sz="1400" dirty="0" err="1">
                <a:solidFill>
                  <a:srgbClr val="008000"/>
                </a:solidFill>
              </a:rPr>
              <a:t>wIthout</a:t>
            </a:r>
            <a:r>
              <a:rPr lang="fr-FR" sz="1400" dirty="0">
                <a:solidFill>
                  <a:srgbClr val="008000"/>
                </a:solidFill>
              </a:rPr>
              <a:t> poisons. Acres USA Kansas City. Missouri. 320 p.</a:t>
            </a:r>
          </a:p>
        </p:txBody>
      </p:sp>
      <p:sp>
        <p:nvSpPr>
          <p:cNvPr id="4" name="Rectangle 3"/>
          <p:cNvSpPr/>
          <p:nvPr/>
        </p:nvSpPr>
        <p:spPr>
          <a:xfrm>
            <a:off x="2783508" y="202814"/>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ZoneTexte 4"/>
          <p:cNvSpPr txBox="1"/>
          <p:nvPr/>
        </p:nvSpPr>
        <p:spPr>
          <a:xfrm>
            <a:off x="113433" y="536979"/>
            <a:ext cx="3636085" cy="369332"/>
          </a:xfrm>
          <a:prstGeom prst="rect">
            <a:avLst/>
          </a:prstGeom>
          <a:noFill/>
        </p:spPr>
        <p:txBody>
          <a:bodyPr wrap="square" rtlCol="0">
            <a:spAutoFit/>
          </a:bodyPr>
          <a:lstStyle/>
          <a:p>
            <a:r>
              <a:rPr lang="fr-FR" dirty="0">
                <a:solidFill>
                  <a:srgbClr val="008000"/>
                </a:solidFill>
              </a:rPr>
              <a:t>16. </a:t>
            </a:r>
            <a:r>
              <a:rPr lang="fr-FR" b="1" dirty="0">
                <a:solidFill>
                  <a:srgbClr val="008000"/>
                </a:solidFill>
              </a:rPr>
              <a:t>Bibliographie</a:t>
            </a:r>
            <a:endParaRPr lang="fr-FR" dirty="0">
              <a:solidFill>
                <a:srgbClr val="008000"/>
              </a:solidFill>
            </a:endParaRPr>
          </a:p>
        </p:txBody>
      </p:sp>
      <p:sp>
        <p:nvSpPr>
          <p:cNvPr id="6" name="ZoneTexte 5"/>
          <p:cNvSpPr txBox="1"/>
          <p:nvPr/>
        </p:nvSpPr>
        <p:spPr>
          <a:xfrm>
            <a:off x="113433" y="955289"/>
            <a:ext cx="3636085" cy="369332"/>
          </a:xfrm>
          <a:prstGeom prst="rect">
            <a:avLst/>
          </a:prstGeom>
          <a:noFill/>
        </p:spPr>
        <p:txBody>
          <a:bodyPr wrap="square" rtlCol="0">
            <a:spAutoFit/>
          </a:bodyPr>
          <a:lstStyle/>
          <a:p>
            <a:r>
              <a:rPr lang="fr-FR" dirty="0">
                <a:solidFill>
                  <a:srgbClr val="008000"/>
                </a:solidFill>
              </a:rPr>
              <a:t>16.1. </a:t>
            </a:r>
            <a:r>
              <a:rPr lang="fr-FR" b="1" dirty="0">
                <a:solidFill>
                  <a:srgbClr val="008000"/>
                </a:solidFill>
              </a:rPr>
              <a:t>Livres</a:t>
            </a:r>
            <a:endParaRPr lang="fr-FR"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896" y="0"/>
            <a:ext cx="1740721" cy="259084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036" y="0"/>
            <a:ext cx="1790700" cy="256222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734" y="11197"/>
            <a:ext cx="1774726" cy="259084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2340" y="3270488"/>
            <a:ext cx="2083236" cy="3401982"/>
          </a:xfrm>
          <a:prstGeom prst="rect">
            <a:avLst/>
          </a:prstGeom>
        </p:spPr>
      </p:pic>
      <p:sp>
        <p:nvSpPr>
          <p:cNvPr id="13" name="ZoneTexte 12"/>
          <p:cNvSpPr txBox="1"/>
          <p:nvPr/>
        </p:nvSpPr>
        <p:spPr>
          <a:xfrm>
            <a:off x="145143" y="1384985"/>
            <a:ext cx="6045798" cy="1815882"/>
          </a:xfrm>
          <a:prstGeom prst="rect">
            <a:avLst/>
          </a:prstGeom>
          <a:noFill/>
        </p:spPr>
        <p:txBody>
          <a:bodyPr wrap="square" rtlCol="0">
            <a:spAutoFit/>
          </a:bodyPr>
          <a:lstStyle/>
          <a:p>
            <a:r>
              <a:rPr lang="fr-FR" sz="1400" dirty="0">
                <a:solidFill>
                  <a:srgbClr val="008000"/>
                </a:solidFill>
              </a:rPr>
              <a:t>● </a:t>
            </a:r>
            <a:r>
              <a:rPr lang="fr-FR" sz="1400" i="1" dirty="0">
                <a:solidFill>
                  <a:srgbClr val="008000"/>
                </a:solidFill>
              </a:rPr>
              <a:t>L’encyclopédie des plantes bio-indicatrices </a:t>
            </a:r>
            <a:r>
              <a:rPr lang="fr-FR" sz="1400" dirty="0">
                <a:solidFill>
                  <a:srgbClr val="008000"/>
                </a:solidFill>
              </a:rPr>
              <a:t>(volume 1), Gérard </a:t>
            </a:r>
            <a:r>
              <a:rPr lang="fr-FR" sz="1400" dirty="0" err="1">
                <a:solidFill>
                  <a:srgbClr val="008000"/>
                </a:solidFill>
              </a:rPr>
              <a:t>Ducerf</a:t>
            </a:r>
            <a:r>
              <a:rPr lang="fr-FR" sz="1400" dirty="0">
                <a:solidFill>
                  <a:srgbClr val="008000"/>
                </a:solidFill>
              </a:rPr>
              <a:t>, Éditions </a:t>
            </a:r>
            <a:r>
              <a:rPr lang="fr-FR" sz="1400" dirty="0" err="1">
                <a:solidFill>
                  <a:srgbClr val="008000"/>
                </a:solidFill>
              </a:rPr>
              <a:t>Promonature</a:t>
            </a:r>
            <a:r>
              <a:rPr lang="fr-FR" sz="1400" dirty="0">
                <a:solidFill>
                  <a:srgbClr val="008000"/>
                </a:solidFill>
              </a:rPr>
              <a:t>, 2005 </a:t>
            </a:r>
          </a:p>
          <a:p>
            <a:r>
              <a:rPr lang="fr-FR" sz="1400" dirty="0">
                <a:solidFill>
                  <a:srgbClr val="008000"/>
                </a:solidFill>
              </a:rPr>
              <a:t>● </a:t>
            </a:r>
            <a:r>
              <a:rPr lang="fr-FR" sz="1400" i="1" dirty="0">
                <a:solidFill>
                  <a:srgbClr val="008000"/>
                </a:solidFill>
              </a:rPr>
              <a:t>L’encyclopédie des plantes bio-indicatrices </a:t>
            </a:r>
            <a:r>
              <a:rPr lang="fr-FR" sz="1400" dirty="0">
                <a:solidFill>
                  <a:srgbClr val="008000"/>
                </a:solidFill>
              </a:rPr>
              <a:t>(volume 2), Gérard </a:t>
            </a:r>
            <a:r>
              <a:rPr lang="fr-FR" sz="1400" dirty="0" err="1">
                <a:solidFill>
                  <a:srgbClr val="008000"/>
                </a:solidFill>
              </a:rPr>
              <a:t>Ducerf</a:t>
            </a:r>
            <a:r>
              <a:rPr lang="fr-FR" sz="1400" dirty="0">
                <a:solidFill>
                  <a:srgbClr val="008000"/>
                </a:solidFill>
              </a:rPr>
              <a:t>, Éditions </a:t>
            </a:r>
            <a:r>
              <a:rPr lang="fr-FR" sz="1400" dirty="0" err="1">
                <a:solidFill>
                  <a:srgbClr val="008000"/>
                </a:solidFill>
              </a:rPr>
              <a:t>Promonature</a:t>
            </a:r>
            <a:r>
              <a:rPr lang="fr-FR" sz="1400" dirty="0">
                <a:solidFill>
                  <a:srgbClr val="008000"/>
                </a:solidFill>
              </a:rPr>
              <a:t>, 2008 </a:t>
            </a:r>
          </a:p>
          <a:p>
            <a:r>
              <a:rPr lang="fr-FR" sz="1400" dirty="0">
                <a:solidFill>
                  <a:srgbClr val="008000"/>
                </a:solidFill>
              </a:rPr>
              <a:t>● </a:t>
            </a:r>
            <a:r>
              <a:rPr lang="fr-FR" sz="1400" i="1" dirty="0">
                <a:solidFill>
                  <a:srgbClr val="008000"/>
                </a:solidFill>
              </a:rPr>
              <a:t>Éloge du </a:t>
            </a:r>
            <a:r>
              <a:rPr lang="fr-FR" sz="1400" i="1" dirty="0" err="1">
                <a:solidFill>
                  <a:srgbClr val="008000"/>
                </a:solidFill>
              </a:rPr>
              <a:t>plantin</a:t>
            </a:r>
            <a:r>
              <a:rPr lang="fr-FR" sz="1400" dirty="0">
                <a:solidFill>
                  <a:srgbClr val="008000"/>
                </a:solidFill>
              </a:rPr>
              <a:t>, Bernard Bertrand, Éditions de </a:t>
            </a:r>
            <a:r>
              <a:rPr lang="fr-FR" sz="1400" dirty="0" err="1">
                <a:solidFill>
                  <a:srgbClr val="008000"/>
                </a:solidFill>
              </a:rPr>
              <a:t>Terran</a:t>
            </a:r>
            <a:r>
              <a:rPr lang="fr-FR" sz="1400" dirty="0">
                <a:solidFill>
                  <a:srgbClr val="008000"/>
                </a:solidFill>
              </a:rPr>
              <a:t> 2000 </a:t>
            </a:r>
          </a:p>
          <a:p>
            <a:r>
              <a:rPr lang="fr-FR" sz="1400" dirty="0">
                <a:solidFill>
                  <a:srgbClr val="008000"/>
                </a:solidFill>
              </a:rPr>
              <a:t>● </a:t>
            </a:r>
            <a:r>
              <a:rPr lang="fr-FR" sz="1400" i="1" dirty="0">
                <a:solidFill>
                  <a:srgbClr val="008000"/>
                </a:solidFill>
              </a:rPr>
              <a:t>Fleurs des prairies</a:t>
            </a:r>
            <a:r>
              <a:rPr lang="fr-FR" sz="1400" dirty="0">
                <a:solidFill>
                  <a:srgbClr val="008000"/>
                </a:solidFill>
              </a:rPr>
              <a:t>, Bruno P. </a:t>
            </a:r>
            <a:r>
              <a:rPr lang="fr-FR" sz="1400" dirty="0" err="1">
                <a:solidFill>
                  <a:srgbClr val="008000"/>
                </a:solidFill>
              </a:rPr>
              <a:t>Kremer</a:t>
            </a:r>
            <a:r>
              <a:rPr lang="fr-FR" sz="1400" dirty="0">
                <a:solidFill>
                  <a:srgbClr val="008000"/>
                </a:solidFill>
              </a:rPr>
              <a:t>, Éditions Nathan 1994</a:t>
            </a:r>
          </a:p>
          <a:p>
            <a:pPr eaLnBrk="0" fontAlgn="base" hangingPunct="0"/>
            <a:r>
              <a:rPr lang="fr-FR" sz="1400" dirty="0">
                <a:solidFill>
                  <a:srgbClr val="008000"/>
                </a:solidFill>
              </a:rPr>
              <a:t>● </a:t>
            </a:r>
            <a:r>
              <a:rPr lang="fr-FR" sz="1400" dirty="0" err="1">
                <a:solidFill>
                  <a:srgbClr val="008000"/>
                </a:solidFill>
              </a:rPr>
              <a:t>Barralis</a:t>
            </a:r>
            <a:r>
              <a:rPr lang="fr-FR" sz="1400" dirty="0">
                <a:solidFill>
                  <a:srgbClr val="008000"/>
                </a:solidFill>
              </a:rPr>
              <a:t>, G et al. 1983. Biologie, Ecologie et répartition des principales mauvaises herbes de France. COLUMA. France. 47 p.</a:t>
            </a:r>
          </a:p>
        </p:txBody>
      </p:sp>
    </p:spTree>
    <p:extLst>
      <p:ext uri="{BB962C8B-B14F-4D97-AF65-F5344CB8AC3E}">
        <p14:creationId xmlns:p14="http://schemas.microsoft.com/office/powerpoint/2010/main" val="10964055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6" y="171854"/>
            <a:ext cx="617668" cy="365125"/>
          </a:xfrm>
        </p:spPr>
        <p:txBody>
          <a:bodyPr/>
          <a:lstStyle/>
          <a:p>
            <a:fld id="{C4B7D875-55FA-44D4-A05D-F243087C8D65}" type="slidenum">
              <a:rPr lang="fr-FR" smtClean="0"/>
              <a:t>134</a:t>
            </a:fld>
            <a:endParaRPr lang="fr-FR" dirty="0"/>
          </a:p>
        </p:txBody>
      </p:sp>
      <p:sp>
        <p:nvSpPr>
          <p:cNvPr id="3" name="Rectangle 2"/>
          <p:cNvSpPr/>
          <p:nvPr/>
        </p:nvSpPr>
        <p:spPr>
          <a:xfrm>
            <a:off x="150606" y="911896"/>
            <a:ext cx="11930231" cy="3754874"/>
          </a:xfrm>
          <a:prstGeom prst="rect">
            <a:avLst/>
          </a:prstGeom>
        </p:spPr>
        <p:txBody>
          <a:bodyPr wrap="square">
            <a:spAutoFit/>
          </a:bodyPr>
          <a:lstStyle/>
          <a:p>
            <a:pPr marL="285750" indent="-285750">
              <a:buFont typeface="Arial" panose="020B0604020202020204" pitchFamily="34" charset="0"/>
              <a:buChar char="•"/>
            </a:pPr>
            <a:r>
              <a:rPr lang="fr-FR" sz="1400" dirty="0">
                <a:solidFill>
                  <a:srgbClr val="008000"/>
                </a:solidFill>
                <a:hlinkClick r:id="rId2"/>
              </a:rPr>
              <a:t>https://www.agrireseau.net/agroenvironnement/documents/Plantes%20pour%20diagnostic%20de%20sol.pdf</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hlinkClick r:id="rId3"/>
              </a:rPr>
              <a:t>http://www.epl.carcassonne.educagri.fr/fileadmin/user_upload/pdf/CFPPA/Plantes_bio-indicatrices.pdf</a:t>
            </a:r>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hlinkClick r:id="rId4"/>
              </a:rPr>
              <a:t>http://vigienature.mnhn.fr/sites/vigienature.mnhn.fr/files/uploads/vf_corine_biotopes_complet.pdf</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hlinkClick r:id="rId5"/>
              </a:rPr>
              <a:t>http://www.agroforesterie.fr/AGREAU/documents/presentation-george-oxley-Colloque-couverts-vegetaux-travail-superficiel-du-sol-et-semis-direct-auch-12-12-2014.pdf</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Plantes comme </a:t>
            </a:r>
            <a:r>
              <a:rPr lang="fr-FR" sz="1400" dirty="0" err="1">
                <a:solidFill>
                  <a:srgbClr val="008000"/>
                </a:solidFill>
              </a:rPr>
              <a:t>bioindicateurs</a:t>
            </a:r>
            <a:r>
              <a:rPr lang="fr-FR" sz="1400" dirty="0">
                <a:solidFill>
                  <a:srgbClr val="008000"/>
                </a:solidFill>
              </a:rPr>
              <a:t> : le test du pH du sol, </a:t>
            </a:r>
            <a:r>
              <a:rPr lang="fr-FR" sz="1400" dirty="0">
                <a:solidFill>
                  <a:srgbClr val="008000"/>
                </a:solidFill>
                <a:hlinkClick r:id="rId6"/>
              </a:rPr>
              <a:t>https://globallab.org/en/project/cover/rastenija_bioindikatory.en.html</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Le diagnostic des sols par les plantes sauvages, </a:t>
            </a:r>
            <a:r>
              <a:rPr lang="fr-FR" sz="1400" dirty="0">
                <a:solidFill>
                  <a:srgbClr val="008000"/>
                </a:solidFill>
                <a:hlinkClick r:id="rId7"/>
              </a:rPr>
              <a:t>http://www.gerbeaud.com/jardin/jardinage_naturel/diagnostic-sol-plantes-sauvages.php</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Plantes bio indicatrices, </a:t>
            </a:r>
            <a:r>
              <a:rPr lang="fr-FR" sz="1400" dirty="0">
                <a:solidFill>
                  <a:srgbClr val="008000"/>
                </a:solidFill>
                <a:hlinkClick r:id="rId8"/>
              </a:rPr>
              <a:t>http://permaforet.blogspot.fr/2013/04/plantes-bio-indicatrices.html</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Plantes bio-indicatrices, </a:t>
            </a:r>
            <a:r>
              <a:rPr lang="fr-FR" sz="1400" dirty="0">
                <a:solidFill>
                  <a:srgbClr val="008000"/>
                </a:solidFill>
                <a:hlinkClick r:id="rId9"/>
              </a:rPr>
              <a:t>http://www.pearltrees.com/t/plantes-indicatrices/id2926962</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La flore adventice, </a:t>
            </a:r>
            <a:r>
              <a:rPr lang="fr-FR" sz="1400" dirty="0">
                <a:solidFill>
                  <a:srgbClr val="008000"/>
                </a:solidFill>
                <a:hlinkClick r:id="rId10"/>
              </a:rPr>
              <a:t>http://www.ruralcat.net/c/document_library/get_file?uuid=de5daf0f-8e6f-43b3-bc92-8fed0e60f5c6&amp;groupId=10136</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Mauvaises herbes (Belgique), </a:t>
            </a:r>
            <a:r>
              <a:rPr lang="fr-FR" sz="1400" dirty="0">
                <a:solidFill>
                  <a:srgbClr val="008000"/>
                </a:solidFill>
                <a:hlinkClick r:id="rId11"/>
              </a:rPr>
              <a:t>http://www.faune-flore.be/plante_theme_mauvaise%20herbe</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rPr>
              <a:t>Plantes invasives (</a:t>
            </a:r>
            <a:r>
              <a:rPr lang="fr-FR" sz="1400" dirty="0" err="1">
                <a:solidFill>
                  <a:srgbClr val="008000"/>
                </a:solidFill>
              </a:rPr>
              <a:t>Belgiques</a:t>
            </a:r>
            <a:r>
              <a:rPr lang="fr-FR" sz="1400" dirty="0">
                <a:solidFill>
                  <a:srgbClr val="008000"/>
                </a:solidFill>
              </a:rPr>
              <a:t>, </a:t>
            </a:r>
            <a:r>
              <a:rPr lang="fr-FR" sz="1400" dirty="0">
                <a:solidFill>
                  <a:srgbClr val="008000"/>
                </a:solidFill>
                <a:hlinkClick r:id="rId12"/>
              </a:rPr>
              <a:t>http://www.faune-flore.be/plante_theme_invasive</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hlinkClick r:id="rId13"/>
              </a:rPr>
              <a:t>http://floraterre.e-monsite.com/pages/ecologie/plantes-indicatrices.html</a:t>
            </a:r>
            <a:r>
              <a:rPr lang="fr-FR" sz="1400" dirty="0">
                <a:solidFill>
                  <a:srgbClr val="008000"/>
                </a:solidFill>
              </a:rPr>
              <a:t> </a:t>
            </a:r>
          </a:p>
          <a:p>
            <a:pPr marL="285750" indent="-285750">
              <a:buFont typeface="Arial" panose="020B0604020202020204" pitchFamily="34" charset="0"/>
              <a:buChar char="•"/>
            </a:pPr>
            <a:r>
              <a:rPr lang="fr-FR" sz="1400" u="sng" dirty="0">
                <a:solidFill>
                  <a:srgbClr val="008000"/>
                </a:solidFill>
                <a:hlinkClick r:id="rId14"/>
              </a:rPr>
              <a:t>http://lamolene33.blogspot.fr/2012/02/petit-resume-concernantles-plantes-bio.html</a:t>
            </a:r>
            <a:endParaRPr lang="fr-FR" sz="1400" u="sng" dirty="0">
              <a:solidFill>
                <a:srgbClr val="008000"/>
              </a:solidFill>
            </a:endParaRPr>
          </a:p>
          <a:p>
            <a:pPr marL="285750" indent="-285750">
              <a:buFont typeface="Arial" panose="020B0604020202020204" pitchFamily="34" charset="0"/>
              <a:buChar char="•"/>
            </a:pPr>
            <a:r>
              <a:rPr lang="fr-FR" sz="1400" dirty="0">
                <a:solidFill>
                  <a:srgbClr val="008000"/>
                </a:solidFill>
                <a:hlinkClick r:id="rId15"/>
              </a:rPr>
              <a:t>http://www.fermedesaintemarthe.com/A-14746-comprendre-son-sol-avec-les-plantes-bio-indicatrices.aspx</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hlinkClick r:id="rId16"/>
              </a:rPr>
              <a:t>http://lamaisonoureventlesarbres.over-blog.org/article-plantes-bio-indicatrices-104541266.html</a:t>
            </a:r>
            <a:r>
              <a:rPr lang="fr-FR" sz="1400" dirty="0">
                <a:solidFill>
                  <a:srgbClr val="008000"/>
                </a:solidFill>
              </a:rPr>
              <a:t> </a:t>
            </a:r>
          </a:p>
          <a:p>
            <a:pPr marL="285750" indent="-285750">
              <a:buFont typeface="Arial" panose="020B0604020202020204" pitchFamily="34" charset="0"/>
              <a:buChar char="•"/>
            </a:pPr>
            <a:r>
              <a:rPr lang="fr-FR" sz="1400" dirty="0">
                <a:solidFill>
                  <a:srgbClr val="008000"/>
                </a:solidFill>
                <a:hlinkClick r:id="rId17"/>
              </a:rPr>
              <a:t>http://conseiljardin.over-blog.com/article-plantes-bio-indicatrices-100252809.html</a:t>
            </a:r>
            <a:r>
              <a:rPr lang="fr-FR" sz="1400" dirty="0">
                <a:solidFill>
                  <a:srgbClr val="008000"/>
                </a:solidFill>
              </a:rPr>
              <a:t> </a:t>
            </a:r>
          </a:p>
        </p:txBody>
      </p:sp>
      <p:sp>
        <p:nvSpPr>
          <p:cNvPr id="4" name="Rectangle 3"/>
          <p:cNvSpPr/>
          <p:nvPr/>
        </p:nvSpPr>
        <p:spPr>
          <a:xfrm>
            <a:off x="5176958" y="145863"/>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ZoneTexte 4"/>
          <p:cNvSpPr txBox="1"/>
          <p:nvPr/>
        </p:nvSpPr>
        <p:spPr>
          <a:xfrm>
            <a:off x="150606" y="182919"/>
            <a:ext cx="3636085" cy="369332"/>
          </a:xfrm>
          <a:prstGeom prst="rect">
            <a:avLst/>
          </a:prstGeom>
          <a:noFill/>
        </p:spPr>
        <p:txBody>
          <a:bodyPr wrap="square" rtlCol="0">
            <a:spAutoFit/>
          </a:bodyPr>
          <a:lstStyle/>
          <a:p>
            <a:r>
              <a:rPr lang="fr-FR" dirty="0">
                <a:solidFill>
                  <a:srgbClr val="008000"/>
                </a:solidFill>
              </a:rPr>
              <a:t>16. </a:t>
            </a:r>
            <a:r>
              <a:rPr lang="fr-FR" b="1" dirty="0">
                <a:solidFill>
                  <a:srgbClr val="008000"/>
                </a:solidFill>
              </a:rPr>
              <a:t>Bibliographie</a:t>
            </a:r>
            <a:endParaRPr lang="fr-FR" dirty="0">
              <a:solidFill>
                <a:srgbClr val="008000"/>
              </a:solidFill>
            </a:endParaRPr>
          </a:p>
        </p:txBody>
      </p:sp>
      <p:sp>
        <p:nvSpPr>
          <p:cNvPr id="6" name="ZoneTexte 5"/>
          <p:cNvSpPr txBox="1"/>
          <p:nvPr/>
        </p:nvSpPr>
        <p:spPr>
          <a:xfrm>
            <a:off x="150606" y="547120"/>
            <a:ext cx="8141882" cy="369332"/>
          </a:xfrm>
          <a:prstGeom prst="rect">
            <a:avLst/>
          </a:prstGeom>
          <a:noFill/>
        </p:spPr>
        <p:txBody>
          <a:bodyPr wrap="square" rtlCol="0">
            <a:spAutoFit/>
          </a:bodyPr>
          <a:lstStyle/>
          <a:p>
            <a:r>
              <a:rPr lang="fr-FR" dirty="0">
                <a:solidFill>
                  <a:srgbClr val="008000"/>
                </a:solidFill>
              </a:rPr>
              <a:t>16.2. </a:t>
            </a:r>
            <a:r>
              <a:rPr lang="fr-FR" b="1" dirty="0">
                <a:solidFill>
                  <a:srgbClr val="008000"/>
                </a:solidFill>
              </a:rPr>
              <a:t>Sites et pages Web, documentation sur Internet (fichier PDF)</a:t>
            </a:r>
            <a:endParaRPr lang="fr-FR" dirty="0">
              <a:solidFill>
                <a:srgbClr val="008000"/>
              </a:solidFill>
            </a:endParaRPr>
          </a:p>
        </p:txBody>
      </p:sp>
      <p:pic>
        <p:nvPicPr>
          <p:cNvPr id="3074" name="Picture 2" descr="_Pic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3704" y="5738421"/>
            <a:ext cx="1371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_Pic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68648" y="5695558"/>
            <a:ext cx="638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20"/>
          <a:stretch>
            <a:fillRect/>
          </a:stretch>
        </p:blipFill>
        <p:spPr>
          <a:xfrm>
            <a:off x="3786691" y="4776396"/>
            <a:ext cx="4638675" cy="1895475"/>
          </a:xfrm>
          <a:prstGeom prst="rect">
            <a:avLst/>
          </a:prstGeom>
        </p:spPr>
      </p:pic>
      <p:pic>
        <p:nvPicPr>
          <p:cNvPr id="8" name="Imag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65926" y="4652571"/>
            <a:ext cx="2019300" cy="2019300"/>
          </a:xfrm>
          <a:prstGeom prst="rect">
            <a:avLst/>
          </a:prstGeom>
        </p:spPr>
      </p:pic>
    </p:spTree>
    <p:extLst>
      <p:ext uri="{BB962C8B-B14F-4D97-AF65-F5344CB8AC3E}">
        <p14:creationId xmlns:p14="http://schemas.microsoft.com/office/powerpoint/2010/main" val="220188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14</a:t>
            </a:fld>
            <a:endParaRPr lang="fr-FR"/>
          </a:p>
        </p:txBody>
      </p:sp>
      <p:sp>
        <p:nvSpPr>
          <p:cNvPr id="3" name="Rectangle 2"/>
          <p:cNvSpPr/>
          <p:nvPr/>
        </p:nvSpPr>
        <p:spPr>
          <a:xfrm>
            <a:off x="2517855"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1410"/>
            <a:ext cx="6656177"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2.1. </a:t>
            </a:r>
            <a:r>
              <a:rPr lang="fr-FR" b="1" dirty="0">
                <a:solidFill>
                  <a:srgbClr val="008000"/>
                </a:solidFill>
              </a:rPr>
              <a:t>Amarante réfléchie </a:t>
            </a:r>
            <a:r>
              <a:rPr lang="fr-FR" dirty="0">
                <a:solidFill>
                  <a:srgbClr val="008000"/>
                </a:solidFill>
              </a:rPr>
              <a:t>(</a:t>
            </a:r>
            <a:r>
              <a:rPr lang="fr-FR" i="1" dirty="0" err="1">
                <a:solidFill>
                  <a:srgbClr val="008000"/>
                </a:solidFill>
              </a:rPr>
              <a:t>Amaranthus</a:t>
            </a:r>
            <a:r>
              <a:rPr lang="fr-FR" i="1" dirty="0">
                <a:solidFill>
                  <a:srgbClr val="008000"/>
                </a:solidFill>
              </a:rPr>
              <a:t> </a:t>
            </a:r>
            <a:r>
              <a:rPr lang="fr-FR" i="1" dirty="0" err="1">
                <a:solidFill>
                  <a:srgbClr val="008000"/>
                </a:solidFill>
              </a:rPr>
              <a:t>retroflexus</a:t>
            </a:r>
            <a:r>
              <a:rPr lang="fr-FR" dirty="0">
                <a:solidFill>
                  <a:srgbClr val="008000"/>
                </a:solidFill>
              </a:rPr>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747" y="4615031"/>
            <a:ext cx="2127897" cy="212789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745" y="2720677"/>
            <a:ext cx="3166029" cy="402225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9526" y="4496695"/>
            <a:ext cx="1684675" cy="2246233"/>
          </a:xfrm>
          <a:prstGeom prst="rect">
            <a:avLst/>
          </a:prstGeom>
        </p:spPr>
      </p:pic>
      <p:sp>
        <p:nvSpPr>
          <p:cNvPr id="8" name="ZoneTexte 7"/>
          <p:cNvSpPr txBox="1"/>
          <p:nvPr/>
        </p:nvSpPr>
        <p:spPr>
          <a:xfrm>
            <a:off x="140817" y="5468146"/>
            <a:ext cx="4407048" cy="1376979"/>
          </a:xfrm>
          <a:prstGeom prst="rect">
            <a:avLst/>
          </a:prstGeom>
          <a:noFill/>
        </p:spPr>
        <p:txBody>
          <a:bodyPr wrap="square" rtlCol="0">
            <a:spAutoFit/>
          </a:bodyPr>
          <a:lstStyle/>
          <a:p>
            <a:r>
              <a:rPr lang="fr-FR" sz="1400" dirty="0">
                <a:solidFill>
                  <a:srgbClr val="008000"/>
                </a:solidFill>
              </a:rPr>
              <a:t>Habitat type : friches annuelles, </a:t>
            </a:r>
            <a:r>
              <a:rPr lang="fr-FR" sz="1400" b="1" dirty="0">
                <a:solidFill>
                  <a:srgbClr val="008000"/>
                </a:solidFill>
              </a:rPr>
              <a:t>nitrophiles</a:t>
            </a:r>
            <a:r>
              <a:rPr lang="fr-FR" sz="1400" dirty="0">
                <a:solidFill>
                  <a:srgbClr val="008000"/>
                </a:solidFill>
              </a:rPr>
              <a:t>, thermophiles</a:t>
            </a:r>
          </a:p>
          <a:p>
            <a:r>
              <a:rPr lang="fr-FR" sz="1400" dirty="0">
                <a:solidFill>
                  <a:srgbClr val="008000"/>
                </a:solidFill>
              </a:rPr>
              <a:t>Couleur dominante des fleurs : vert</a:t>
            </a:r>
          </a:p>
          <a:p>
            <a:r>
              <a:rPr lang="fr-FR" sz="1400" dirty="0">
                <a:solidFill>
                  <a:srgbClr val="008000"/>
                </a:solidFill>
              </a:rPr>
              <a:t>Période de floraison : août-novembre</a:t>
            </a:r>
          </a:p>
          <a:p>
            <a:r>
              <a:rPr lang="fr-FR" sz="1400" dirty="0">
                <a:solidFill>
                  <a:srgbClr val="008000"/>
                </a:solidFill>
                <a:hlinkClick r:id="rId5" tooltip="Glossaire botanique"/>
              </a:rPr>
              <a:t>Inflorescence</a:t>
            </a:r>
            <a:r>
              <a:rPr lang="fr-FR" sz="1400" dirty="0">
                <a:solidFill>
                  <a:srgbClr val="008000"/>
                </a:solidFill>
              </a:rPr>
              <a:t> : </a:t>
            </a:r>
            <a:r>
              <a:rPr lang="fr-FR" sz="1400" dirty="0">
                <a:solidFill>
                  <a:srgbClr val="008000"/>
                </a:solidFill>
                <a:hlinkClick r:id="rId6" tooltip="Glossaire botanique"/>
              </a:rPr>
              <a:t>épi simple</a:t>
            </a:r>
            <a:endParaRPr lang="fr-FR" sz="1400" dirty="0">
              <a:solidFill>
                <a:srgbClr val="008000"/>
              </a:solidFill>
            </a:endParaRPr>
          </a:p>
          <a:p>
            <a:r>
              <a:rPr lang="fr-FR" sz="1400" dirty="0">
                <a:solidFill>
                  <a:srgbClr val="008000"/>
                </a:solidFill>
              </a:rPr>
              <a:t>Sexualité : </a:t>
            </a:r>
            <a:r>
              <a:rPr lang="fr-FR" sz="1400" dirty="0">
                <a:solidFill>
                  <a:srgbClr val="008000"/>
                </a:solidFill>
                <a:hlinkClick r:id="rId7" tooltip="Glossaire botanique"/>
              </a:rPr>
              <a:t>monoïque</a:t>
            </a:r>
            <a:endParaRPr lang="fr-FR" sz="1400" dirty="0">
              <a:solidFill>
                <a:srgbClr val="008000"/>
              </a:solidFill>
            </a:endParaRPr>
          </a:p>
          <a:p>
            <a:r>
              <a:rPr lang="fr-FR" sz="1400" dirty="0">
                <a:solidFill>
                  <a:srgbClr val="008000"/>
                </a:solidFill>
              </a:rPr>
              <a:t>Dissémination : </a:t>
            </a:r>
            <a:r>
              <a:rPr lang="fr-FR" sz="1400" dirty="0" err="1">
                <a:solidFill>
                  <a:srgbClr val="008000"/>
                </a:solidFill>
                <a:hlinkClick r:id="rId6" tooltip="Glossaire botanique"/>
              </a:rPr>
              <a:t>épizoochore</a:t>
            </a:r>
            <a:endParaRPr lang="fr-FR" sz="1400" dirty="0">
              <a:solidFill>
                <a:srgbClr val="008000"/>
              </a:solidFill>
            </a:endParaRPr>
          </a:p>
        </p:txBody>
      </p:sp>
      <p:sp>
        <p:nvSpPr>
          <p:cNvPr id="9" name="ZoneTexte 8"/>
          <p:cNvSpPr txBox="1"/>
          <p:nvPr/>
        </p:nvSpPr>
        <p:spPr>
          <a:xfrm>
            <a:off x="140817" y="997741"/>
            <a:ext cx="11961536" cy="2031325"/>
          </a:xfrm>
          <a:prstGeom prst="rect">
            <a:avLst/>
          </a:prstGeom>
          <a:noFill/>
        </p:spPr>
        <p:txBody>
          <a:bodyPr wrap="square" rtlCol="0">
            <a:spAutoFit/>
          </a:bodyPr>
          <a:lstStyle/>
          <a:p>
            <a:pPr algn="just"/>
            <a:r>
              <a:rPr lang="fr-FR" dirty="0">
                <a:solidFill>
                  <a:srgbClr val="008000"/>
                </a:solidFill>
              </a:rPr>
              <a:t>Cette plante est consommée comme un légume dans différents endroits du monde. Aucune espèce du genre </a:t>
            </a:r>
            <a:r>
              <a:rPr lang="fr-FR" i="1" dirty="0" err="1">
                <a:solidFill>
                  <a:srgbClr val="008000"/>
                </a:solidFill>
                <a:hlinkClick r:id="rId8" tooltip="Amaranthus"/>
              </a:rPr>
              <a:t>Amaranthus</a:t>
            </a:r>
            <a:endParaRPr lang="fr-FR" i="1" dirty="0">
              <a:solidFill>
                <a:srgbClr val="008000"/>
              </a:solidFill>
            </a:endParaRPr>
          </a:p>
          <a:p>
            <a:pPr algn="just"/>
            <a:r>
              <a:rPr lang="fr-FR" dirty="0">
                <a:solidFill>
                  <a:srgbClr val="008000"/>
                </a:solidFill>
              </a:rPr>
              <a:t>n'est connue pour être toxique à faible dose, mais les feuilles contiennent de l'</a:t>
            </a:r>
            <a:r>
              <a:rPr lang="fr-FR" dirty="0">
                <a:solidFill>
                  <a:srgbClr val="008000"/>
                </a:solidFill>
                <a:hlinkClick r:id="rId9" tooltip="Acide oxalique"/>
              </a:rPr>
              <a:t>acide oxalique</a:t>
            </a:r>
            <a:r>
              <a:rPr lang="fr-FR" dirty="0">
                <a:solidFill>
                  <a:srgbClr val="008000"/>
                </a:solidFill>
              </a:rPr>
              <a:t> et peuvent contenir des </a:t>
            </a:r>
            <a:r>
              <a:rPr lang="fr-FR" dirty="0">
                <a:solidFill>
                  <a:srgbClr val="008000"/>
                </a:solidFill>
                <a:hlinkClick r:id="rId10" tooltip="Nitrate"/>
              </a:rPr>
              <a:t>nitrates</a:t>
            </a:r>
            <a:endParaRPr lang="fr-FR" dirty="0">
              <a:solidFill>
                <a:srgbClr val="008000"/>
              </a:solidFill>
            </a:endParaRPr>
          </a:p>
          <a:p>
            <a:pPr algn="just"/>
            <a:r>
              <a:rPr lang="fr-FR" dirty="0">
                <a:solidFill>
                  <a:srgbClr val="008000"/>
                </a:solidFill>
              </a:rPr>
              <a:t>si elles sont cultivées dans des </a:t>
            </a:r>
            <a:r>
              <a:rPr lang="fr-FR" dirty="0">
                <a:solidFill>
                  <a:schemeClr val="accent2">
                    <a:lumMod val="50000"/>
                  </a:schemeClr>
                </a:solidFill>
              </a:rPr>
              <a:t>sols riches en nitrates</a:t>
            </a:r>
            <a:r>
              <a:rPr lang="fr-FR" dirty="0">
                <a:solidFill>
                  <a:srgbClr val="008000"/>
                </a:solidFill>
              </a:rPr>
              <a:t>. L'eau de cuisson ne doit pas être consommée après usage, mais peut être utilisée comme engrais. Les graines sont comestibles crues ou grillées, et peuvent être broyées en farine et utilisés pour le pain, les céréales ou en tant qu'agent épaississant. On appelle aussi cette plante "l'herbe à </a:t>
            </a:r>
            <a:r>
              <a:rPr lang="fr-FR" dirty="0">
                <a:solidFill>
                  <a:srgbClr val="008000"/>
                </a:solidFill>
                <a:hlinkClick r:id="rId11" tooltip="Cochon"/>
              </a:rPr>
              <a:t>cochons</a:t>
            </a:r>
            <a:r>
              <a:rPr lang="fr-FR" dirty="0">
                <a:solidFill>
                  <a:srgbClr val="008000"/>
                </a:solidFill>
              </a:rPr>
              <a:t>" car on peut l'utiliser en </a:t>
            </a:r>
            <a:r>
              <a:rPr lang="fr-FR" dirty="0">
                <a:solidFill>
                  <a:srgbClr val="008000"/>
                </a:solidFill>
                <a:hlinkClick r:id="rId12" tooltip="Fourrage"/>
              </a:rPr>
              <a:t>fourrage</a:t>
            </a:r>
            <a:r>
              <a:rPr lang="fr-FR" dirty="0">
                <a:solidFill>
                  <a:srgbClr val="008000"/>
                </a:solidFill>
              </a:rPr>
              <a:t> pour cochons mais à faible dose et non quotidiennement en raison des problèmes qu'elle peut causer aux </a:t>
            </a:r>
            <a:r>
              <a:rPr lang="fr-FR" dirty="0">
                <a:solidFill>
                  <a:srgbClr val="008000"/>
                </a:solidFill>
                <a:hlinkClick r:id="rId13" tooltip="Rein"/>
              </a:rPr>
              <a:t>reins</a:t>
            </a:r>
            <a:r>
              <a:rPr lang="fr-FR" dirty="0">
                <a:solidFill>
                  <a:srgbClr val="008000"/>
                </a:solidFill>
              </a:rPr>
              <a:t>. Toutefois, en faible quantité, ce fourrage a un apport nutritionnel exceptionnel. </a:t>
            </a:r>
          </a:p>
        </p:txBody>
      </p:sp>
      <p:pic>
        <p:nvPicPr>
          <p:cNvPr id="10" name="Imag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1044" y="3001170"/>
            <a:ext cx="2466975" cy="1857375"/>
          </a:xfrm>
          <a:prstGeom prst="rect">
            <a:avLst/>
          </a:prstGeom>
        </p:spPr>
      </p:pic>
      <p:pic>
        <p:nvPicPr>
          <p:cNvPr id="11" name="Imag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85187" y="3001169"/>
            <a:ext cx="1497444" cy="1531477"/>
          </a:xfrm>
          <a:prstGeom prst="rect">
            <a:avLst/>
          </a:prstGeom>
        </p:spPr>
      </p:pic>
      <p:pic>
        <p:nvPicPr>
          <p:cNvPr id="12" name="Imag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6467" y="3001170"/>
            <a:ext cx="1847850" cy="2466975"/>
          </a:xfrm>
          <a:prstGeom prst="rect">
            <a:avLst/>
          </a:prstGeom>
        </p:spPr>
      </p:pic>
      <p:sp>
        <p:nvSpPr>
          <p:cNvPr id="13" name="Rectangle 12"/>
          <p:cNvSpPr/>
          <p:nvPr/>
        </p:nvSpPr>
        <p:spPr>
          <a:xfrm>
            <a:off x="5114279" y="-37830"/>
            <a:ext cx="6267312" cy="1107996"/>
          </a:xfrm>
          <a:prstGeom prst="rect">
            <a:avLst/>
          </a:prstGeom>
        </p:spPr>
        <p:txBody>
          <a:bodyPr wrap="square">
            <a:spAutoFit/>
          </a:bodyPr>
          <a:lstStyle/>
          <a:p>
            <a:pPr algn="just"/>
            <a:r>
              <a:rPr lang="fr-FR" b="1" dirty="0">
                <a:solidFill>
                  <a:srgbClr val="008000"/>
                </a:solidFill>
              </a:rPr>
              <a:t>Préférence</a:t>
            </a:r>
            <a:r>
              <a:rPr lang="fr-FR" dirty="0">
                <a:solidFill>
                  <a:srgbClr val="008000"/>
                </a:solidFill>
              </a:rPr>
              <a:t> : </a:t>
            </a:r>
            <a:r>
              <a:rPr lang="fr-FR" dirty="0">
                <a:solidFill>
                  <a:schemeClr val="accent2">
                    <a:lumMod val="50000"/>
                  </a:schemeClr>
                </a:solidFill>
              </a:rPr>
              <a:t>sol argileux </a:t>
            </a:r>
            <a:r>
              <a:rPr lang="fr-FR" dirty="0">
                <a:solidFill>
                  <a:srgbClr val="008000"/>
                </a:solidFill>
              </a:rPr>
              <a:t>à limoneux, à pH neutre à basique, sols perméables. </a:t>
            </a:r>
            <a:r>
              <a:rPr lang="fr-FR" dirty="0">
                <a:solidFill>
                  <a:schemeClr val="accent2">
                    <a:lumMod val="50000"/>
                  </a:schemeClr>
                </a:solidFill>
              </a:rPr>
              <a:t>Riches en humus et substances nutritives surtout l'azote</a:t>
            </a:r>
            <a:r>
              <a:rPr lang="fr-FR" dirty="0">
                <a:solidFill>
                  <a:srgbClr val="008000"/>
                </a:solidFill>
              </a:rPr>
              <a:t>. </a:t>
            </a:r>
            <a:r>
              <a:rPr lang="fr-FR" sz="1200" dirty="0">
                <a:solidFill>
                  <a:srgbClr val="008000"/>
                </a:solidFill>
              </a:rPr>
              <a:t>Source : </a:t>
            </a:r>
            <a:r>
              <a:rPr lang="fr-FR" sz="1200" dirty="0">
                <a:solidFill>
                  <a:srgbClr val="008000"/>
                </a:solidFill>
                <a:hlinkClick r:id="rId17"/>
              </a:rPr>
              <a:t>http://www.ruralcat.net/c/document_library/get_file?uuid=de5daf0f-8e6f-43b3-bc92-8fed0e60f5c6&amp;groupId=10136</a:t>
            </a:r>
            <a:r>
              <a:rPr lang="fr-FR" sz="1200" dirty="0">
                <a:solidFill>
                  <a:srgbClr val="008000"/>
                </a:solidFill>
              </a:rPr>
              <a:t> </a:t>
            </a:r>
          </a:p>
        </p:txBody>
      </p:sp>
    </p:spTree>
    <p:extLst>
      <p:ext uri="{BB962C8B-B14F-4D97-AF65-F5344CB8AC3E}">
        <p14:creationId xmlns:p14="http://schemas.microsoft.com/office/powerpoint/2010/main" val="243726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15</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1410"/>
            <a:ext cx="6656177"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2.2. </a:t>
            </a:r>
            <a:r>
              <a:rPr lang="fr-FR" b="1" dirty="0">
                <a:solidFill>
                  <a:srgbClr val="008000"/>
                </a:solidFill>
              </a:rPr>
              <a:t>Arroche étalée </a:t>
            </a:r>
            <a:r>
              <a:rPr lang="fr-FR" dirty="0">
                <a:solidFill>
                  <a:srgbClr val="008000"/>
                </a:solidFill>
              </a:rPr>
              <a:t>(</a:t>
            </a:r>
            <a:r>
              <a:rPr lang="fr-FR" i="1" dirty="0" err="1">
                <a:solidFill>
                  <a:srgbClr val="008000"/>
                </a:solidFill>
              </a:rPr>
              <a:t>Atriplex</a:t>
            </a:r>
            <a:r>
              <a:rPr lang="fr-FR" i="1" dirty="0">
                <a:solidFill>
                  <a:srgbClr val="008000"/>
                </a:solidFill>
              </a:rPr>
              <a:t> </a:t>
            </a:r>
            <a:r>
              <a:rPr lang="fr-FR" i="1" dirty="0" err="1">
                <a:solidFill>
                  <a:srgbClr val="008000"/>
                </a:solidFill>
              </a:rPr>
              <a:t>patula</a:t>
            </a:r>
            <a:r>
              <a:rPr lang="fr-FR" dirty="0">
                <a:solidFill>
                  <a:srgbClr val="008000"/>
                </a:solidFill>
              </a:rPr>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5105" y="3153794"/>
            <a:ext cx="2645318" cy="352709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61" y="3520404"/>
            <a:ext cx="4730895" cy="3158827"/>
          </a:xfrm>
          <a:prstGeom prst="rect">
            <a:avLst/>
          </a:prstGeom>
        </p:spPr>
      </p:pic>
      <p:sp>
        <p:nvSpPr>
          <p:cNvPr id="7" name="ZoneTexte 6"/>
          <p:cNvSpPr txBox="1"/>
          <p:nvPr/>
        </p:nvSpPr>
        <p:spPr>
          <a:xfrm>
            <a:off x="86061" y="997741"/>
            <a:ext cx="9714155" cy="664394"/>
          </a:xfrm>
          <a:prstGeom prst="rect">
            <a:avLst/>
          </a:prstGeom>
          <a:noFill/>
        </p:spPr>
        <p:txBody>
          <a:bodyPr wrap="square" rtlCol="0">
            <a:spAutoFit/>
          </a:bodyPr>
          <a:lstStyle/>
          <a:p>
            <a:pPr algn="just"/>
            <a:r>
              <a:rPr lang="fr-FR" dirty="0">
                <a:solidFill>
                  <a:srgbClr val="008000"/>
                </a:solidFill>
              </a:rPr>
              <a:t>Plante herbacée </a:t>
            </a:r>
            <a:r>
              <a:rPr lang="fr-FR" dirty="0">
                <a:solidFill>
                  <a:srgbClr val="008000"/>
                </a:solidFill>
                <a:hlinkClick r:id="rId4" tooltip="plante annuelle"/>
              </a:rPr>
              <a:t>annuelle</a:t>
            </a:r>
            <a:r>
              <a:rPr lang="fr-FR" dirty="0">
                <a:solidFill>
                  <a:srgbClr val="008000"/>
                </a:solidFill>
              </a:rPr>
              <a:t>, </a:t>
            </a:r>
            <a:r>
              <a:rPr lang="fr-FR" dirty="0" err="1">
                <a:solidFill>
                  <a:srgbClr val="008000"/>
                </a:solidFill>
              </a:rPr>
              <a:t>circumboréale</a:t>
            </a:r>
            <a:r>
              <a:rPr lang="fr-FR" dirty="0">
                <a:solidFill>
                  <a:srgbClr val="008000"/>
                </a:solidFill>
              </a:rPr>
              <a:t> de la famille des </a:t>
            </a:r>
            <a:r>
              <a:rPr lang="fr-FR" dirty="0">
                <a:solidFill>
                  <a:srgbClr val="008000"/>
                </a:solidFill>
                <a:hlinkClick r:id="rId5" tooltip="Chénopodiacées"/>
              </a:rPr>
              <a:t>Chénopodiacées</a:t>
            </a:r>
            <a:r>
              <a:rPr lang="fr-FR" dirty="0">
                <a:solidFill>
                  <a:srgbClr val="008000"/>
                </a:solidFill>
              </a:rPr>
              <a:t> (ou </a:t>
            </a:r>
            <a:r>
              <a:rPr lang="fr-FR" i="1" dirty="0" err="1">
                <a:hlinkClick r:id="rId6" tooltip="Amaranthaceae"/>
              </a:rPr>
              <a:t>Amaranthaceae</a:t>
            </a:r>
            <a:r>
              <a:rPr lang="fr-FR" dirty="0">
                <a:solidFill>
                  <a:srgbClr val="008000"/>
                </a:solidFill>
              </a:rPr>
              <a:t>),  </a:t>
            </a:r>
            <a:r>
              <a:rPr lang="fr-FR" dirty="0" err="1">
                <a:solidFill>
                  <a:srgbClr val="008000"/>
                </a:solidFill>
                <a:hlinkClick r:id="rId7" tooltip="rudérale"/>
              </a:rPr>
              <a:t>ruderale</a:t>
            </a:r>
            <a:r>
              <a:rPr lang="fr-FR" dirty="0">
                <a:solidFill>
                  <a:srgbClr val="008000"/>
                </a:solidFill>
              </a:rPr>
              <a:t>, du genre </a:t>
            </a:r>
            <a:r>
              <a:rPr lang="fr-FR" i="1" dirty="0" err="1">
                <a:solidFill>
                  <a:srgbClr val="008000"/>
                </a:solidFill>
                <a:hlinkClick r:id="rId8" tooltip="Atriplex"/>
              </a:rPr>
              <a:t>Atriplex</a:t>
            </a:r>
            <a:r>
              <a:rPr lang="fr-FR" i="1" dirty="0">
                <a:solidFill>
                  <a:srgbClr val="008000"/>
                </a:solidFill>
              </a:rPr>
              <a:t>,</a:t>
            </a:r>
            <a:r>
              <a:rPr lang="fr-FR" dirty="0">
                <a:solidFill>
                  <a:srgbClr val="008000"/>
                </a:solidFill>
              </a:rPr>
              <a:t> naturalisée dans de nombreuses régions tempérées.</a:t>
            </a: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7492" y="561627"/>
            <a:ext cx="1872931" cy="2494744"/>
          </a:xfrm>
          <a:prstGeom prst="rect">
            <a:avLst/>
          </a:prstGeom>
        </p:spPr>
      </p:pic>
      <p:sp>
        <p:nvSpPr>
          <p:cNvPr id="9" name="ZoneTexte 8"/>
          <p:cNvSpPr txBox="1"/>
          <p:nvPr/>
        </p:nvSpPr>
        <p:spPr>
          <a:xfrm>
            <a:off x="186467" y="1676467"/>
            <a:ext cx="8086164" cy="1477328"/>
          </a:xfrm>
          <a:prstGeom prst="rect">
            <a:avLst/>
          </a:prstGeom>
          <a:noFill/>
        </p:spPr>
        <p:txBody>
          <a:bodyPr wrap="square" rtlCol="0">
            <a:spAutoFit/>
          </a:bodyPr>
          <a:lstStyle/>
          <a:p>
            <a:r>
              <a:rPr lang="fr-FR" dirty="0">
                <a:solidFill>
                  <a:srgbClr val="008000"/>
                </a:solidFill>
                <a:hlinkClick r:id="rId10" tooltip="plante herbacée"/>
              </a:rPr>
              <a:t>plante herbacée </a:t>
            </a:r>
            <a:r>
              <a:rPr lang="fr-FR" dirty="0">
                <a:solidFill>
                  <a:srgbClr val="008000"/>
                </a:solidFill>
                <a:hlinkClick r:id="rId11" tooltip="Monoecius"/>
              </a:rPr>
              <a:t>monoïque</a:t>
            </a:r>
            <a:r>
              <a:rPr lang="fr-FR" dirty="0">
                <a:solidFill>
                  <a:srgbClr val="008000"/>
                </a:solidFill>
              </a:rPr>
              <a:t>, avec des </a:t>
            </a:r>
            <a:r>
              <a:rPr lang="fr-FR" dirty="0">
                <a:solidFill>
                  <a:srgbClr val="008000"/>
                </a:solidFill>
                <a:hlinkClick r:id="rId12" tooltip="tige"/>
              </a:rPr>
              <a:t>tiges</a:t>
            </a:r>
            <a:r>
              <a:rPr lang="fr-FR" dirty="0">
                <a:solidFill>
                  <a:srgbClr val="008000"/>
                </a:solidFill>
              </a:rPr>
              <a:t> dressées, ramifiées la plupart des branches vertes, aux angles obtus et glabres ou striées. Les </a:t>
            </a:r>
            <a:r>
              <a:rPr lang="fr-FR" dirty="0">
                <a:solidFill>
                  <a:srgbClr val="008000"/>
                </a:solidFill>
                <a:hlinkClick r:id="rId13" tooltip="feuille"/>
              </a:rPr>
              <a:t>feuilles</a:t>
            </a:r>
            <a:r>
              <a:rPr lang="fr-FR" dirty="0">
                <a:solidFill>
                  <a:srgbClr val="008000"/>
                </a:solidFill>
              </a:rPr>
              <a:t> sont alternes, à l' exception de la plus proche, les pétioles sont de couleur verte des deux côtés, rhombiques-lancéolées à lancéolées, oblongues, ou étroitement lancéolées-oblongues, entières ou dentées, proximal largement cunéiforme.</a:t>
            </a:r>
          </a:p>
        </p:txBody>
      </p:sp>
      <p:pic>
        <p:nvPicPr>
          <p:cNvPr id="10" name="Imag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36343" y="3168127"/>
            <a:ext cx="2106974" cy="3581855"/>
          </a:xfrm>
          <a:prstGeom prst="rect">
            <a:avLst/>
          </a:prstGeom>
        </p:spPr>
      </p:pic>
      <p:pic>
        <p:nvPicPr>
          <p:cNvPr id="11" name="Imag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47689" y="1592951"/>
            <a:ext cx="1953741" cy="1463420"/>
          </a:xfrm>
          <a:prstGeom prst="rect">
            <a:avLst/>
          </a:prstGeom>
        </p:spPr>
      </p:pic>
      <p:sp>
        <p:nvSpPr>
          <p:cNvPr id="12" name="ZoneTexte 11"/>
          <p:cNvSpPr txBox="1"/>
          <p:nvPr/>
        </p:nvSpPr>
        <p:spPr>
          <a:xfrm>
            <a:off x="4819119" y="6389309"/>
            <a:ext cx="2280621" cy="463485"/>
          </a:xfrm>
          <a:prstGeom prst="rect">
            <a:avLst/>
          </a:prstGeom>
          <a:noFill/>
        </p:spPr>
        <p:txBody>
          <a:bodyPr wrap="square" rtlCol="0">
            <a:spAutoFit/>
          </a:bodyPr>
          <a:lstStyle/>
          <a:p>
            <a:pPr algn="ctr"/>
            <a:r>
              <a:rPr lang="fr-FR" sz="1200" i="1" u="sng" dirty="0" err="1">
                <a:solidFill>
                  <a:srgbClr val="008000"/>
                </a:solidFill>
                <a:hlinkClick r:id="rId16" tooltip="Atriplex patula"/>
              </a:rPr>
              <a:t>Atriplex</a:t>
            </a:r>
            <a:r>
              <a:rPr lang="fr-FR" sz="1200" i="1" u="sng" dirty="0">
                <a:solidFill>
                  <a:srgbClr val="008000"/>
                </a:solidFill>
                <a:hlinkClick r:id="rId16" tooltip="Atriplex patula"/>
              </a:rPr>
              <a:t> </a:t>
            </a:r>
            <a:r>
              <a:rPr lang="fr-FR" sz="1200" i="1" u="sng" dirty="0" err="1">
                <a:solidFill>
                  <a:srgbClr val="008000"/>
                </a:solidFill>
                <a:hlinkClick r:id="rId16" tooltip="Atriplex patula"/>
              </a:rPr>
              <a:t>patula</a:t>
            </a:r>
            <a:r>
              <a:rPr lang="fr-FR" sz="1200" dirty="0">
                <a:solidFill>
                  <a:srgbClr val="008000"/>
                </a:solidFill>
              </a:rPr>
              <a:t>, fleur femelle avec bractéoles et des semences</a:t>
            </a:r>
          </a:p>
        </p:txBody>
      </p:sp>
      <p:pic>
        <p:nvPicPr>
          <p:cNvPr id="13" name="Imag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09027" y="5322441"/>
            <a:ext cx="1700804" cy="1066868"/>
          </a:xfrm>
          <a:prstGeom prst="rect">
            <a:avLst/>
          </a:prstGeom>
        </p:spPr>
      </p:pic>
      <p:pic>
        <p:nvPicPr>
          <p:cNvPr id="14" name="Image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5868" y="3078945"/>
            <a:ext cx="1647124" cy="2196165"/>
          </a:xfrm>
          <a:prstGeom prst="rect">
            <a:avLst/>
          </a:prstGeom>
        </p:spPr>
      </p:pic>
    </p:spTree>
    <p:extLst>
      <p:ext uri="{BB962C8B-B14F-4D97-AF65-F5344CB8AC3E}">
        <p14:creationId xmlns:p14="http://schemas.microsoft.com/office/powerpoint/2010/main" val="159268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95804" y="35313"/>
            <a:ext cx="424031" cy="367229"/>
          </a:xfrm>
        </p:spPr>
        <p:txBody>
          <a:bodyPr/>
          <a:lstStyle/>
          <a:p>
            <a:fld id="{C4B7D875-55FA-44D4-A05D-F243087C8D65}" type="slidenum">
              <a:rPr lang="fr-FR" smtClean="0"/>
              <a:t>16</a:t>
            </a:fld>
            <a:endParaRPr lang="fr-FR" dirty="0"/>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82238" y="684342"/>
            <a:ext cx="6656177" cy="369332"/>
          </a:xfrm>
          <a:prstGeom prst="rect">
            <a:avLst/>
          </a:prstGeom>
        </p:spPr>
        <p:txBody>
          <a:bodyPr wrap="square">
            <a:spAutoFit/>
          </a:bodyPr>
          <a:lstStyle/>
          <a:p>
            <a:r>
              <a:rPr lang="fr-FR" dirty="0">
                <a:solidFill>
                  <a:srgbClr val="008000"/>
                </a:solidFill>
              </a:rPr>
              <a:t>2.3. </a:t>
            </a:r>
            <a:r>
              <a:rPr lang="fr-FR" b="1" dirty="0">
                <a:solidFill>
                  <a:srgbClr val="008000"/>
                </a:solidFill>
              </a:rPr>
              <a:t>Chardon commun </a:t>
            </a:r>
            <a:r>
              <a:rPr lang="fr-FR" dirty="0">
                <a:solidFill>
                  <a:srgbClr val="008000"/>
                </a:solidFill>
              </a:rPr>
              <a:t>ou </a:t>
            </a:r>
            <a:r>
              <a:rPr lang="fr-FR" b="1" dirty="0">
                <a:solidFill>
                  <a:srgbClr val="008000"/>
                </a:solidFill>
              </a:rPr>
              <a:t>gros chardon </a:t>
            </a:r>
            <a:r>
              <a:rPr lang="fr-FR" dirty="0">
                <a:solidFill>
                  <a:srgbClr val="008000"/>
                </a:solidFill>
              </a:rPr>
              <a:t>(</a:t>
            </a:r>
            <a:r>
              <a:rPr lang="fr-FR" i="1" dirty="0">
                <a:solidFill>
                  <a:srgbClr val="008000"/>
                </a:solidFill>
              </a:rPr>
              <a:t>Cirsium </a:t>
            </a:r>
            <a:r>
              <a:rPr lang="fr-FR" i="1" dirty="0" err="1">
                <a:solidFill>
                  <a:srgbClr val="008000"/>
                </a:solidFill>
              </a:rPr>
              <a:t>vulgare</a:t>
            </a:r>
            <a:r>
              <a:rPr lang="fr-FR" dirty="0">
                <a:solidFill>
                  <a:srgbClr val="008000"/>
                </a:solidFill>
              </a:rPr>
              <a:t>)</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708" y="3665466"/>
            <a:ext cx="4050904" cy="3036627"/>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938" y="3665466"/>
            <a:ext cx="4233012" cy="3020183"/>
          </a:xfrm>
          <a:prstGeom prst="rect">
            <a:avLst/>
          </a:prstGeom>
        </p:spPr>
      </p:pic>
      <p:sp>
        <p:nvSpPr>
          <p:cNvPr id="7" name="ZoneTexte 6"/>
          <p:cNvSpPr txBox="1"/>
          <p:nvPr/>
        </p:nvSpPr>
        <p:spPr>
          <a:xfrm>
            <a:off x="129092" y="5257562"/>
            <a:ext cx="3328088" cy="1600438"/>
          </a:xfrm>
          <a:prstGeom prst="rect">
            <a:avLst/>
          </a:prstGeom>
          <a:noFill/>
        </p:spPr>
        <p:txBody>
          <a:bodyPr wrap="square" rtlCol="0">
            <a:spAutoFit/>
          </a:bodyPr>
          <a:lstStyle/>
          <a:p>
            <a:r>
              <a:rPr lang="fr-FR" sz="1400" dirty="0">
                <a:solidFill>
                  <a:srgbClr val="008000"/>
                </a:solidFill>
              </a:rPr>
              <a:t>Couleur dominante des fleurs : rose</a:t>
            </a:r>
          </a:p>
          <a:p>
            <a:r>
              <a:rPr lang="fr-FR" sz="1400" dirty="0">
                <a:solidFill>
                  <a:srgbClr val="008000"/>
                </a:solidFill>
              </a:rPr>
              <a:t>Période de floraison : juillet-octobre</a:t>
            </a:r>
          </a:p>
          <a:p>
            <a:r>
              <a:rPr lang="fr-FR" sz="1400" dirty="0">
                <a:solidFill>
                  <a:srgbClr val="008000"/>
                </a:solidFill>
                <a:hlinkClick r:id="rId4" tooltip="Inflorescence"/>
              </a:rPr>
              <a:t>Inflorescence</a:t>
            </a:r>
            <a:r>
              <a:rPr lang="fr-FR" sz="1400" dirty="0">
                <a:solidFill>
                  <a:srgbClr val="008000"/>
                </a:solidFill>
              </a:rPr>
              <a:t> : </a:t>
            </a:r>
            <a:r>
              <a:rPr lang="fr-FR" sz="1400" dirty="0">
                <a:solidFill>
                  <a:srgbClr val="008000"/>
                </a:solidFill>
                <a:hlinkClick r:id="rId5" tooltip="Racème"/>
              </a:rPr>
              <a:t>racème</a:t>
            </a:r>
            <a:r>
              <a:rPr lang="fr-FR" sz="1400" dirty="0">
                <a:solidFill>
                  <a:srgbClr val="008000"/>
                </a:solidFill>
              </a:rPr>
              <a:t> de </a:t>
            </a:r>
            <a:r>
              <a:rPr lang="fr-FR" sz="1400" dirty="0">
                <a:solidFill>
                  <a:srgbClr val="008000"/>
                </a:solidFill>
                <a:hlinkClick r:id="rId6" tooltip="Capitule (botanique)"/>
              </a:rPr>
              <a:t>capitules</a:t>
            </a:r>
            <a:endParaRPr lang="fr-FR" sz="1400" dirty="0">
              <a:solidFill>
                <a:srgbClr val="008000"/>
              </a:solidFill>
            </a:endParaRPr>
          </a:p>
          <a:p>
            <a:r>
              <a:rPr lang="fr-FR" sz="1400" dirty="0">
                <a:solidFill>
                  <a:srgbClr val="008000"/>
                </a:solidFill>
                <a:hlinkClick r:id="rId7" tooltip="Reproduction dans le règne végétal"/>
              </a:rPr>
              <a:t>Sexualité</a:t>
            </a:r>
            <a:r>
              <a:rPr lang="fr-FR" sz="1400" dirty="0">
                <a:solidFill>
                  <a:srgbClr val="008000"/>
                </a:solidFill>
              </a:rPr>
              <a:t> : </a:t>
            </a:r>
            <a:r>
              <a:rPr lang="fr-FR" sz="1400" dirty="0">
                <a:solidFill>
                  <a:srgbClr val="008000"/>
                </a:solidFill>
                <a:hlinkClick r:id="rId8" tooltip="Glossaire botanique"/>
              </a:rPr>
              <a:t>hermaphrodite</a:t>
            </a:r>
            <a:endParaRPr lang="fr-FR" sz="1400" dirty="0">
              <a:solidFill>
                <a:srgbClr val="008000"/>
              </a:solidFill>
            </a:endParaRPr>
          </a:p>
          <a:p>
            <a:r>
              <a:rPr lang="fr-FR" sz="1400" dirty="0">
                <a:solidFill>
                  <a:srgbClr val="008000"/>
                </a:solidFill>
                <a:hlinkClick r:id="rId9" tooltip="Pollinisation"/>
              </a:rPr>
              <a:t>Pollinisation</a:t>
            </a:r>
            <a:r>
              <a:rPr lang="fr-FR" sz="1400" dirty="0">
                <a:solidFill>
                  <a:srgbClr val="008000"/>
                </a:solidFill>
              </a:rPr>
              <a:t> : </a:t>
            </a:r>
            <a:r>
              <a:rPr lang="fr-FR" sz="1400" dirty="0" err="1">
                <a:solidFill>
                  <a:srgbClr val="008000"/>
                </a:solidFill>
                <a:hlinkClick r:id="rId10" tooltip="Glossaire botanique"/>
              </a:rPr>
              <a:t>entomogame</a:t>
            </a:r>
            <a:r>
              <a:rPr lang="fr-FR" sz="1400" dirty="0">
                <a:solidFill>
                  <a:srgbClr val="008000"/>
                </a:solidFill>
              </a:rPr>
              <a:t>, </a:t>
            </a:r>
            <a:r>
              <a:rPr lang="fr-FR" sz="1400" dirty="0">
                <a:solidFill>
                  <a:srgbClr val="008000"/>
                </a:solidFill>
                <a:hlinkClick r:id="rId11" tooltip="Autogame"/>
              </a:rPr>
              <a:t>autogame</a:t>
            </a:r>
            <a:endParaRPr lang="fr-FR" sz="1400" dirty="0">
              <a:solidFill>
                <a:srgbClr val="008000"/>
              </a:solidFill>
            </a:endParaRPr>
          </a:p>
          <a:p>
            <a:r>
              <a:rPr lang="fr-FR" sz="1400" dirty="0">
                <a:solidFill>
                  <a:srgbClr val="008000"/>
                </a:solidFill>
              </a:rPr>
              <a:t>Fruit : </a:t>
            </a:r>
            <a:r>
              <a:rPr lang="fr-FR" sz="1400" dirty="0">
                <a:solidFill>
                  <a:srgbClr val="008000"/>
                </a:solidFill>
                <a:hlinkClick r:id="rId12" tooltip="Akène"/>
              </a:rPr>
              <a:t>akène</a:t>
            </a:r>
            <a:endParaRPr lang="fr-FR" sz="1400" dirty="0">
              <a:solidFill>
                <a:srgbClr val="008000"/>
              </a:solidFill>
            </a:endParaRPr>
          </a:p>
          <a:p>
            <a:r>
              <a:rPr lang="fr-FR" sz="1400" dirty="0">
                <a:solidFill>
                  <a:srgbClr val="008000"/>
                </a:solidFill>
              </a:rPr>
              <a:t>Dissémination : </a:t>
            </a:r>
            <a:r>
              <a:rPr lang="fr-FR" sz="1400" u="sng" dirty="0">
                <a:solidFill>
                  <a:srgbClr val="008000"/>
                </a:solidFill>
                <a:hlinkClick r:id="rId13" tooltip="Anémochore"/>
              </a:rPr>
              <a:t>anémochore</a:t>
            </a:r>
            <a:endParaRPr lang="fr-FR" sz="1400" dirty="0">
              <a:solidFill>
                <a:srgbClr val="008000"/>
              </a:solidFill>
            </a:endParaRPr>
          </a:p>
        </p:txBody>
      </p:sp>
      <p:sp>
        <p:nvSpPr>
          <p:cNvPr id="8" name="ZoneTexte 7"/>
          <p:cNvSpPr txBox="1"/>
          <p:nvPr/>
        </p:nvSpPr>
        <p:spPr>
          <a:xfrm>
            <a:off x="0" y="997741"/>
            <a:ext cx="12052612" cy="1477328"/>
          </a:xfrm>
          <a:prstGeom prst="rect">
            <a:avLst/>
          </a:prstGeom>
          <a:noFill/>
        </p:spPr>
        <p:txBody>
          <a:bodyPr wrap="square" rtlCol="0">
            <a:spAutoFit/>
          </a:bodyPr>
          <a:lstStyle/>
          <a:p>
            <a:pPr algn="just"/>
            <a:r>
              <a:rPr lang="fr-FR" dirty="0">
                <a:solidFill>
                  <a:srgbClr val="008000"/>
                </a:solidFill>
              </a:rPr>
              <a:t>Ou </a:t>
            </a:r>
            <a:r>
              <a:rPr lang="fr-FR" b="1" dirty="0">
                <a:solidFill>
                  <a:srgbClr val="008000"/>
                </a:solidFill>
              </a:rPr>
              <a:t>Cirse commun</a:t>
            </a:r>
            <a:r>
              <a:rPr lang="fr-FR" dirty="0">
                <a:solidFill>
                  <a:srgbClr val="008000"/>
                </a:solidFill>
              </a:rPr>
              <a:t> (</a:t>
            </a:r>
            <a:r>
              <a:rPr lang="fr-FR" i="1" dirty="0">
                <a:solidFill>
                  <a:srgbClr val="008000"/>
                </a:solidFill>
              </a:rPr>
              <a:t>Cirsium </a:t>
            </a:r>
            <a:r>
              <a:rPr lang="fr-FR" i="1" dirty="0" err="1">
                <a:solidFill>
                  <a:srgbClr val="008000"/>
                </a:solidFill>
              </a:rPr>
              <a:t>vulgare</a:t>
            </a:r>
            <a:r>
              <a:rPr lang="fr-FR" dirty="0">
                <a:solidFill>
                  <a:srgbClr val="008000"/>
                </a:solidFill>
              </a:rPr>
              <a:t>), ou </a:t>
            </a:r>
            <a:r>
              <a:rPr lang="fr-FR" b="1" dirty="0">
                <a:solidFill>
                  <a:srgbClr val="008000"/>
                </a:solidFill>
              </a:rPr>
              <a:t>Cirse à feuilles lancéolées</a:t>
            </a:r>
            <a:r>
              <a:rPr lang="fr-FR" dirty="0">
                <a:solidFill>
                  <a:srgbClr val="008000"/>
                </a:solidFill>
              </a:rPr>
              <a:t>, plante bisannuelle appartenant au genre </a:t>
            </a:r>
            <a:r>
              <a:rPr lang="fr-FR" i="1" dirty="0">
                <a:solidFill>
                  <a:srgbClr val="008000"/>
                </a:solidFill>
                <a:hlinkClick r:id="rId14" tooltip="Cirsium"/>
              </a:rPr>
              <a:t>Cirsium</a:t>
            </a:r>
            <a:r>
              <a:rPr lang="fr-FR" dirty="0">
                <a:solidFill>
                  <a:srgbClr val="008000"/>
                </a:solidFill>
              </a:rPr>
              <a:t> et à la famille des </a:t>
            </a:r>
            <a:r>
              <a:rPr lang="fr-FR" dirty="0">
                <a:solidFill>
                  <a:srgbClr val="008000"/>
                </a:solidFill>
                <a:hlinkClick r:id="rId15" tooltip="Asteraceae"/>
              </a:rPr>
              <a:t>Astéracées</a:t>
            </a:r>
            <a:r>
              <a:rPr lang="fr-FR" dirty="0">
                <a:solidFill>
                  <a:srgbClr val="008000"/>
                </a:solidFill>
              </a:rPr>
              <a:t> (ou Composées). </a:t>
            </a:r>
            <a:r>
              <a:rPr lang="fr-FR" i="1" dirty="0">
                <a:solidFill>
                  <a:srgbClr val="008000"/>
                </a:solidFill>
              </a:rPr>
              <a:t>Cirsium </a:t>
            </a:r>
            <a:r>
              <a:rPr lang="fr-FR" i="1" dirty="0" err="1">
                <a:solidFill>
                  <a:srgbClr val="008000"/>
                </a:solidFill>
              </a:rPr>
              <a:t>vulgare</a:t>
            </a:r>
            <a:r>
              <a:rPr lang="fr-FR" dirty="0">
                <a:solidFill>
                  <a:srgbClr val="008000"/>
                </a:solidFill>
              </a:rPr>
              <a:t> est une plante commune qui pousse en terrain découvert (chemins, </a:t>
            </a:r>
            <a:r>
              <a:rPr lang="fr-FR" dirty="0">
                <a:solidFill>
                  <a:srgbClr val="008000"/>
                </a:solidFill>
                <a:hlinkClick r:id="rId16" tooltip="Clairière"/>
              </a:rPr>
              <a:t>clairières</a:t>
            </a:r>
            <a:r>
              <a:rPr lang="fr-FR" dirty="0">
                <a:solidFill>
                  <a:srgbClr val="008000"/>
                </a:solidFill>
              </a:rPr>
              <a:t>, décombres, terrains vagues...). On la rencontre sur tous les continents soit à l'état spontané (</a:t>
            </a:r>
            <a:r>
              <a:rPr lang="fr-FR" dirty="0">
                <a:solidFill>
                  <a:srgbClr val="008000"/>
                </a:solidFill>
                <a:hlinkClick r:id="rId17" tooltip="Europe"/>
              </a:rPr>
              <a:t>Europe</a:t>
            </a:r>
            <a:r>
              <a:rPr lang="fr-FR" dirty="0">
                <a:solidFill>
                  <a:srgbClr val="008000"/>
                </a:solidFill>
              </a:rPr>
              <a:t>, </a:t>
            </a:r>
            <a:r>
              <a:rPr lang="fr-FR" dirty="0">
                <a:solidFill>
                  <a:srgbClr val="008000"/>
                </a:solidFill>
                <a:hlinkClick r:id="rId18" tooltip="Asie"/>
              </a:rPr>
              <a:t>Asie</a:t>
            </a:r>
            <a:r>
              <a:rPr lang="fr-FR" dirty="0">
                <a:solidFill>
                  <a:srgbClr val="008000"/>
                </a:solidFill>
              </a:rPr>
              <a:t>, </a:t>
            </a:r>
            <a:r>
              <a:rPr lang="fr-FR" dirty="0">
                <a:solidFill>
                  <a:srgbClr val="008000"/>
                </a:solidFill>
                <a:hlinkClick r:id="rId19" tooltip="Afrique du Nord"/>
              </a:rPr>
              <a:t>Afrique du Nord</a:t>
            </a:r>
            <a:r>
              <a:rPr lang="fr-FR" dirty="0">
                <a:solidFill>
                  <a:srgbClr val="008000"/>
                </a:solidFill>
              </a:rPr>
              <a:t>) soit naturalisé (</a:t>
            </a:r>
            <a:r>
              <a:rPr lang="fr-FR" u="sng" dirty="0">
                <a:solidFill>
                  <a:srgbClr val="008000"/>
                </a:solidFill>
                <a:hlinkClick r:id="rId20" tooltip="Afrique subsaharienne"/>
              </a:rPr>
              <a:t>Afrique subsaharienne</a:t>
            </a:r>
            <a:r>
              <a:rPr lang="fr-FR" dirty="0">
                <a:solidFill>
                  <a:srgbClr val="008000"/>
                </a:solidFill>
              </a:rPr>
              <a:t>, </a:t>
            </a:r>
            <a:r>
              <a:rPr lang="fr-FR" dirty="0">
                <a:solidFill>
                  <a:srgbClr val="008000"/>
                </a:solidFill>
                <a:hlinkClick r:id="rId21" tooltip="Amérique du Nord"/>
              </a:rPr>
              <a:t>Amérique du Nord</a:t>
            </a:r>
            <a:r>
              <a:rPr lang="fr-FR" dirty="0">
                <a:solidFill>
                  <a:srgbClr val="008000"/>
                </a:solidFill>
              </a:rPr>
              <a:t>, </a:t>
            </a:r>
            <a:r>
              <a:rPr lang="fr-FR" dirty="0">
                <a:solidFill>
                  <a:srgbClr val="008000"/>
                </a:solidFill>
                <a:hlinkClick r:id="rId22" tooltip="Amérique du Sud"/>
              </a:rPr>
              <a:t>Amérique du Sud</a:t>
            </a:r>
            <a:r>
              <a:rPr lang="fr-FR" dirty="0">
                <a:solidFill>
                  <a:srgbClr val="008000"/>
                </a:solidFill>
              </a:rPr>
              <a:t>, </a:t>
            </a:r>
            <a:r>
              <a:rPr lang="fr-FR" dirty="0">
                <a:solidFill>
                  <a:srgbClr val="008000"/>
                </a:solidFill>
                <a:hlinkClick r:id="rId23" tooltip="Australie"/>
              </a:rPr>
              <a:t>Australie</a:t>
            </a:r>
            <a:r>
              <a:rPr lang="fr-FR" dirty="0">
                <a:solidFill>
                  <a:srgbClr val="008000"/>
                </a:solidFill>
              </a:rPr>
              <a:t>, </a:t>
            </a:r>
            <a:r>
              <a:rPr lang="fr-FR" dirty="0">
                <a:solidFill>
                  <a:srgbClr val="008000"/>
                </a:solidFill>
                <a:hlinkClick r:id="rId24" tooltip="Océanie"/>
              </a:rPr>
              <a:t>Océanie</a:t>
            </a:r>
            <a:r>
              <a:rPr lang="fr-FR" dirty="0">
                <a:solidFill>
                  <a:srgbClr val="008000"/>
                </a:solidFill>
              </a:rPr>
              <a:t>). En France elle est présente sur tout le territoire y compris en </a:t>
            </a:r>
            <a:r>
              <a:rPr lang="fr-FR" dirty="0">
                <a:solidFill>
                  <a:srgbClr val="008000"/>
                </a:solidFill>
                <a:hlinkClick r:id="rId25" tooltip="Corse"/>
              </a:rPr>
              <a:t>Corse</a:t>
            </a:r>
            <a:r>
              <a:rPr lang="fr-FR" dirty="0">
                <a:solidFill>
                  <a:srgbClr val="008000"/>
                </a:solidFill>
              </a:rPr>
              <a:t>.</a:t>
            </a:r>
          </a:p>
        </p:txBody>
      </p:sp>
      <p:pic>
        <p:nvPicPr>
          <p:cNvPr id="9" name="Image 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0220" y="2592533"/>
            <a:ext cx="1752600" cy="2609850"/>
          </a:xfrm>
          <a:prstGeom prst="rect">
            <a:avLst/>
          </a:prstGeom>
        </p:spPr>
      </p:pic>
      <p:pic>
        <p:nvPicPr>
          <p:cNvPr id="11" name="Image 1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78240" y="2169056"/>
            <a:ext cx="1637513" cy="1389201"/>
          </a:xfrm>
          <a:prstGeom prst="rect">
            <a:avLst/>
          </a:prstGeom>
        </p:spPr>
      </p:pic>
      <p:pic>
        <p:nvPicPr>
          <p:cNvPr id="13" name="Image 1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14268" y="2399190"/>
            <a:ext cx="1538344" cy="1183804"/>
          </a:xfrm>
          <a:prstGeom prst="rect">
            <a:avLst/>
          </a:prstGeom>
        </p:spPr>
      </p:pic>
      <p:pic>
        <p:nvPicPr>
          <p:cNvPr id="14" name="Image 1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2238" y="2565929"/>
            <a:ext cx="1771650" cy="2581275"/>
          </a:xfrm>
          <a:prstGeom prst="rect">
            <a:avLst/>
          </a:prstGeom>
        </p:spPr>
      </p:pic>
      <p:pic>
        <p:nvPicPr>
          <p:cNvPr id="15" name="Image 1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573059" y="2452620"/>
            <a:ext cx="1516380" cy="1086739"/>
          </a:xfrm>
          <a:prstGeom prst="rect">
            <a:avLst/>
          </a:prstGeom>
        </p:spPr>
      </p:pic>
      <p:pic>
        <p:nvPicPr>
          <p:cNvPr id="16" name="Image 1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38179" y="2461661"/>
            <a:ext cx="1055248" cy="1055248"/>
          </a:xfrm>
          <a:prstGeom prst="rect">
            <a:avLst/>
          </a:prstGeom>
        </p:spPr>
      </p:pic>
      <p:pic>
        <p:nvPicPr>
          <p:cNvPr id="17" name="Image 1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259202" y="2475069"/>
            <a:ext cx="1041840" cy="1041840"/>
          </a:xfrm>
          <a:prstGeom prst="rect">
            <a:avLst/>
          </a:prstGeom>
        </p:spPr>
      </p:pic>
      <p:pic>
        <p:nvPicPr>
          <p:cNvPr id="18" name="Image 1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81749" y="2557541"/>
            <a:ext cx="1280749" cy="960562"/>
          </a:xfrm>
          <a:prstGeom prst="rect">
            <a:avLst/>
          </a:prstGeom>
        </p:spPr>
      </p:pic>
      <p:sp>
        <p:nvSpPr>
          <p:cNvPr id="19" name="Flèche : droite 18"/>
          <p:cNvSpPr/>
          <p:nvPr/>
        </p:nvSpPr>
        <p:spPr>
          <a:xfrm>
            <a:off x="11491410" y="429721"/>
            <a:ext cx="542362" cy="344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10060643" y="461874"/>
            <a:ext cx="1430767" cy="307777"/>
          </a:xfrm>
          <a:prstGeom prst="rect">
            <a:avLst/>
          </a:prstGeom>
          <a:noFill/>
        </p:spPr>
        <p:txBody>
          <a:bodyPr wrap="square" rtlCol="0">
            <a:spAutoFit/>
          </a:bodyPr>
          <a:lstStyle/>
          <a:p>
            <a:pPr algn="r"/>
            <a:r>
              <a:rPr lang="fr-FR" sz="1400" dirty="0">
                <a:solidFill>
                  <a:srgbClr val="008000"/>
                </a:solidFill>
              </a:rPr>
              <a:t>Voir page suivant</a:t>
            </a:r>
          </a:p>
        </p:txBody>
      </p:sp>
      <p:sp>
        <p:nvSpPr>
          <p:cNvPr id="10" name="Rectangle 9"/>
          <p:cNvSpPr/>
          <p:nvPr/>
        </p:nvSpPr>
        <p:spPr>
          <a:xfrm>
            <a:off x="129092" y="256278"/>
            <a:ext cx="2253437" cy="369332"/>
          </a:xfrm>
          <a:prstGeom prst="rect">
            <a:avLst/>
          </a:prstGeom>
        </p:spPr>
        <p:txBody>
          <a:bodyPr wrap="none">
            <a:spAutoFit/>
          </a:bodyPr>
          <a:lstStyle/>
          <a:p>
            <a:r>
              <a:rPr lang="fr-FR" dirty="0">
                <a:solidFill>
                  <a:srgbClr val="008000"/>
                </a:solidFill>
              </a:rPr>
              <a:t>2. </a:t>
            </a:r>
            <a:r>
              <a:rPr lang="fr-FR" b="1" dirty="0">
                <a:solidFill>
                  <a:srgbClr val="008000"/>
                </a:solidFill>
              </a:rPr>
              <a:t>Sols argileux lourds</a:t>
            </a:r>
          </a:p>
        </p:txBody>
      </p:sp>
    </p:spTree>
    <p:extLst>
      <p:ext uri="{BB962C8B-B14F-4D97-AF65-F5344CB8AC3E}">
        <p14:creationId xmlns:p14="http://schemas.microsoft.com/office/powerpoint/2010/main" val="41287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6894" y="309450"/>
            <a:ext cx="520850" cy="411312"/>
          </a:xfrm>
        </p:spPr>
        <p:txBody>
          <a:bodyPr/>
          <a:lstStyle/>
          <a:p>
            <a:fld id="{C4B7D875-55FA-44D4-A05D-F243087C8D65}" type="slidenum">
              <a:rPr lang="fr-FR" smtClean="0"/>
              <a:t>17</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1410"/>
            <a:ext cx="6656177"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 (suite)</a:t>
            </a:r>
          </a:p>
          <a:p>
            <a:r>
              <a:rPr lang="fr-FR" dirty="0">
                <a:solidFill>
                  <a:srgbClr val="008000"/>
                </a:solidFill>
              </a:rPr>
              <a:t>2.3. </a:t>
            </a:r>
            <a:r>
              <a:rPr lang="fr-FR" b="1" dirty="0">
                <a:solidFill>
                  <a:srgbClr val="008000"/>
                </a:solidFill>
              </a:rPr>
              <a:t>Chardon commun </a:t>
            </a:r>
            <a:r>
              <a:rPr lang="fr-FR" dirty="0">
                <a:solidFill>
                  <a:srgbClr val="008000"/>
                </a:solidFill>
              </a:rPr>
              <a:t>ou </a:t>
            </a:r>
            <a:r>
              <a:rPr lang="fr-FR" b="1" dirty="0">
                <a:solidFill>
                  <a:srgbClr val="008000"/>
                </a:solidFill>
              </a:rPr>
              <a:t>gros chardon </a:t>
            </a:r>
            <a:r>
              <a:rPr lang="fr-FR" dirty="0">
                <a:solidFill>
                  <a:srgbClr val="008000"/>
                </a:solidFill>
              </a:rPr>
              <a:t>(</a:t>
            </a:r>
            <a:r>
              <a:rPr lang="fr-FR" i="1" dirty="0">
                <a:solidFill>
                  <a:srgbClr val="008000"/>
                </a:solidFill>
              </a:rPr>
              <a:t>Cirsium </a:t>
            </a:r>
            <a:r>
              <a:rPr lang="fr-FR" i="1" dirty="0" err="1">
                <a:solidFill>
                  <a:srgbClr val="008000"/>
                </a:solidFill>
              </a:rPr>
              <a:t>vulgare</a:t>
            </a:r>
            <a:r>
              <a:rPr lang="fr-FR" dirty="0">
                <a:solidFill>
                  <a:srgbClr val="008000"/>
                </a:solidFill>
              </a:rPr>
              <a:t>) (suite)</a:t>
            </a:r>
          </a:p>
        </p:txBody>
      </p:sp>
      <p:sp>
        <p:nvSpPr>
          <p:cNvPr id="5" name="Rectangle 4"/>
          <p:cNvSpPr/>
          <p:nvPr/>
        </p:nvSpPr>
        <p:spPr>
          <a:xfrm>
            <a:off x="186468" y="997742"/>
            <a:ext cx="9656780" cy="2585323"/>
          </a:xfrm>
          <a:prstGeom prst="rect">
            <a:avLst/>
          </a:prstGeom>
        </p:spPr>
        <p:txBody>
          <a:bodyPr wrap="square">
            <a:spAutoFit/>
          </a:bodyPr>
          <a:lstStyle/>
          <a:p>
            <a:r>
              <a:rPr lang="fr-FR" b="1" dirty="0">
                <a:solidFill>
                  <a:srgbClr val="008000"/>
                </a:solidFill>
                <a:latin typeface="Arial" panose="020B0604020202020204" pitchFamily="34" charset="0"/>
              </a:rPr>
              <a:t>Habitat naturel :</a:t>
            </a:r>
            <a:r>
              <a:rPr lang="fr-FR" dirty="0">
                <a:solidFill>
                  <a:srgbClr val="008000"/>
                </a:solidFill>
                <a:latin typeface="Arial" panose="020B0604020202020204" pitchFamily="34" charset="0"/>
              </a:rPr>
              <a:t> Bois et prairies des vallées alluviales. Clairières forestières. Le chardon commun existe partout en France, mais il est rare en région méditerranéenne. Le chardon est une plante riche en phosphore. </a:t>
            </a:r>
          </a:p>
          <a:p>
            <a:r>
              <a:rPr lang="fr-FR" b="1" dirty="0">
                <a:solidFill>
                  <a:srgbClr val="008000"/>
                </a:solidFill>
                <a:latin typeface="Arial" panose="020B0604020202020204" pitchFamily="34" charset="0"/>
              </a:rPr>
              <a:t>Indications sur l’état du sol : </a:t>
            </a:r>
            <a:r>
              <a:rPr lang="fr-FR" dirty="0">
                <a:solidFill>
                  <a:srgbClr val="008000"/>
                </a:solidFill>
                <a:latin typeface="Arial" panose="020B0604020202020204" pitchFamily="34" charset="0"/>
              </a:rPr>
              <a:t>Saturation du complexe argilo-humique par </a:t>
            </a:r>
            <a:r>
              <a:rPr lang="fr-FR" b="1" dirty="0">
                <a:solidFill>
                  <a:schemeClr val="accent2">
                    <a:lumMod val="50000"/>
                  </a:schemeClr>
                </a:solidFill>
                <a:latin typeface="Arial" panose="020B0604020202020204" pitchFamily="34" charset="0"/>
              </a:rPr>
              <a:t>excès de matière organique, d’engrais azotés ou d’épandage de fumiers, lisiers et purins non compostés</a:t>
            </a:r>
            <a:r>
              <a:rPr lang="fr-FR" b="1" dirty="0">
                <a:solidFill>
                  <a:srgbClr val="008000"/>
                </a:solidFill>
                <a:latin typeface="Arial" panose="020B0604020202020204" pitchFamily="34" charset="0"/>
              </a:rPr>
              <a:t> </a:t>
            </a:r>
            <a:r>
              <a:rPr lang="fr-FR" dirty="0">
                <a:solidFill>
                  <a:srgbClr val="008000"/>
                </a:solidFill>
                <a:latin typeface="Arial" panose="020B0604020202020204" pitchFamily="34" charset="0"/>
              </a:rPr>
              <a:t>provoquant le blocage de phosphore. Saturation naturelle du complexe argilo-humique par un pH trop élevé. </a:t>
            </a:r>
            <a:r>
              <a:rPr lang="fr-FR" b="1" dirty="0">
                <a:solidFill>
                  <a:schemeClr val="accent2">
                    <a:lumMod val="50000"/>
                  </a:schemeClr>
                </a:solidFill>
                <a:latin typeface="Arial" panose="020B0604020202020204" pitchFamily="34" charset="0"/>
              </a:rPr>
              <a:t>Le surpâturage risque de provoquer l’explosion des chardons par excès de matières organiques et compactage des sols</a:t>
            </a:r>
            <a:r>
              <a:rPr lang="fr-FR" dirty="0">
                <a:solidFill>
                  <a:srgbClr val="008000"/>
                </a:solidFill>
                <a:latin typeface="Arial" panose="020B0604020202020204" pitchFamily="34" charset="0"/>
              </a:rPr>
              <a:t>. </a:t>
            </a:r>
          </a:p>
          <a:p>
            <a:r>
              <a:rPr lang="fr-FR" b="1" dirty="0">
                <a:solidFill>
                  <a:srgbClr val="008000"/>
                </a:solidFill>
              </a:rPr>
              <a:t>Cuisine</a:t>
            </a:r>
            <a:r>
              <a:rPr lang="fr-FR" dirty="0">
                <a:solidFill>
                  <a:srgbClr val="008000"/>
                </a:solidFill>
              </a:rPr>
              <a:t> : Bon comestible, </a:t>
            </a:r>
            <a:r>
              <a:rPr lang="fr-FR" i="1" dirty="0">
                <a:solidFill>
                  <a:srgbClr val="C00000"/>
                </a:solidFill>
              </a:rPr>
              <a:t>malgré ses épines</a:t>
            </a:r>
            <a:r>
              <a:rPr lang="fr-FR" dirty="0">
                <a:solidFill>
                  <a:srgbClr val="008000"/>
                </a:solidFill>
              </a:rPr>
              <a:t>.</a:t>
            </a:r>
          </a:p>
        </p:txBody>
      </p:sp>
      <p:pic>
        <p:nvPicPr>
          <p:cNvPr id="6" name="Image 5"/>
          <p:cNvPicPr>
            <a:picLocks noChangeAspect="1"/>
          </p:cNvPicPr>
          <p:nvPr/>
        </p:nvPicPr>
        <p:blipFill>
          <a:blip r:embed="rId2"/>
          <a:stretch>
            <a:fillRect/>
          </a:stretch>
        </p:blipFill>
        <p:spPr>
          <a:xfrm>
            <a:off x="9860604" y="3884570"/>
            <a:ext cx="2121600" cy="2509200"/>
          </a:xfrm>
          <a:prstGeom prst="rect">
            <a:avLst/>
          </a:prstGeom>
        </p:spPr>
      </p:pic>
      <p:pic>
        <p:nvPicPr>
          <p:cNvPr id="7" name="Image 6"/>
          <p:cNvPicPr>
            <a:picLocks noChangeAspect="1"/>
          </p:cNvPicPr>
          <p:nvPr/>
        </p:nvPicPr>
        <p:blipFill>
          <a:blip r:embed="rId3"/>
          <a:stretch>
            <a:fillRect/>
          </a:stretch>
        </p:blipFill>
        <p:spPr>
          <a:xfrm>
            <a:off x="6441556" y="4824569"/>
            <a:ext cx="2978400" cy="1774800"/>
          </a:xfrm>
          <a:prstGeom prst="rect">
            <a:avLst/>
          </a:prstGeom>
        </p:spPr>
      </p:pic>
      <p:sp>
        <p:nvSpPr>
          <p:cNvPr id="8" name="Rectangle 7"/>
          <p:cNvSpPr/>
          <p:nvPr/>
        </p:nvSpPr>
        <p:spPr>
          <a:xfrm>
            <a:off x="9565352" y="6460870"/>
            <a:ext cx="2412392" cy="276999"/>
          </a:xfrm>
          <a:prstGeom prst="rect">
            <a:avLst/>
          </a:prstGeom>
        </p:spPr>
        <p:txBody>
          <a:bodyPr wrap="none">
            <a:spAutoFit/>
          </a:bodyPr>
          <a:lstStyle/>
          <a:p>
            <a:r>
              <a:rPr lang="fr-FR" sz="1200" dirty="0">
                <a:solidFill>
                  <a:srgbClr val="008000"/>
                </a:solidFill>
              </a:rPr>
              <a:t>Fleurs et fruits de chardon commun</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104" y="1119451"/>
            <a:ext cx="1752600" cy="260985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458" y="4627694"/>
            <a:ext cx="2324100" cy="19716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412" y="4073481"/>
            <a:ext cx="1771650" cy="25908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6006" y="3146083"/>
            <a:ext cx="2093707" cy="1611173"/>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0" y="4018094"/>
            <a:ext cx="1771650" cy="2581275"/>
          </a:xfrm>
          <a:prstGeom prst="rect">
            <a:avLst/>
          </a:prstGeom>
        </p:spPr>
      </p:pic>
    </p:spTree>
    <p:extLst>
      <p:ext uri="{BB962C8B-B14F-4D97-AF65-F5344CB8AC3E}">
        <p14:creationId xmlns:p14="http://schemas.microsoft.com/office/powerpoint/2010/main" val="201280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18</a:t>
            </a:fld>
            <a:endParaRPr lang="fr-FR"/>
          </a:p>
        </p:txBody>
      </p:sp>
      <p:sp>
        <p:nvSpPr>
          <p:cNvPr id="3" name="Rectangle 2"/>
          <p:cNvSpPr/>
          <p:nvPr/>
        </p:nvSpPr>
        <p:spPr>
          <a:xfrm>
            <a:off x="5037890" y="146668"/>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57881" y="188171"/>
            <a:ext cx="4632959"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2.4. </a:t>
            </a:r>
            <a:r>
              <a:rPr lang="fr-FR" b="1" dirty="0">
                <a:solidFill>
                  <a:srgbClr val="008000"/>
                </a:solidFill>
              </a:rPr>
              <a:t>Liseron des champs </a:t>
            </a:r>
            <a:r>
              <a:rPr lang="fr-FR" dirty="0">
                <a:solidFill>
                  <a:srgbClr val="008000"/>
                </a:solidFill>
              </a:rPr>
              <a:t>(</a:t>
            </a:r>
            <a:r>
              <a:rPr lang="fr-FR" i="1" dirty="0">
                <a:solidFill>
                  <a:srgbClr val="008000"/>
                </a:solidFill>
              </a:rPr>
              <a:t>Convolvulus </a:t>
            </a:r>
            <a:r>
              <a:rPr lang="fr-FR" i="1" dirty="0" err="1">
                <a:solidFill>
                  <a:srgbClr val="008000"/>
                </a:solidFill>
              </a:rPr>
              <a:t>arvensis</a:t>
            </a:r>
            <a:r>
              <a:rPr lang="fr-FR" dirty="0">
                <a:solidFill>
                  <a:srgbClr val="008000"/>
                </a:solidFill>
              </a:rPr>
              <a:t>)</a:t>
            </a:r>
          </a:p>
        </p:txBody>
      </p:sp>
      <p:sp>
        <p:nvSpPr>
          <p:cNvPr id="5" name="ZoneTexte 4"/>
          <p:cNvSpPr txBox="1"/>
          <p:nvPr/>
        </p:nvSpPr>
        <p:spPr>
          <a:xfrm>
            <a:off x="186467" y="962748"/>
            <a:ext cx="11862098" cy="1923604"/>
          </a:xfrm>
          <a:prstGeom prst="rect">
            <a:avLst/>
          </a:prstGeom>
          <a:noFill/>
        </p:spPr>
        <p:txBody>
          <a:bodyPr wrap="square" rtlCol="0">
            <a:spAutoFit/>
          </a:bodyPr>
          <a:lstStyle/>
          <a:p>
            <a:r>
              <a:rPr lang="fr-FR" sz="1700" dirty="0">
                <a:solidFill>
                  <a:srgbClr val="008000"/>
                </a:solidFill>
              </a:rPr>
              <a:t>une </a:t>
            </a:r>
            <a:r>
              <a:rPr lang="fr-FR" sz="1700" dirty="0">
                <a:solidFill>
                  <a:srgbClr val="008000"/>
                </a:solidFill>
                <a:hlinkClick r:id="rId2" tooltip="Plante herbacée"/>
              </a:rPr>
              <a:t>plante herbacée</a:t>
            </a:r>
            <a:r>
              <a:rPr lang="fr-FR" sz="1700" dirty="0">
                <a:solidFill>
                  <a:srgbClr val="008000"/>
                </a:solidFill>
              </a:rPr>
              <a:t> vivace de la famille des </a:t>
            </a:r>
            <a:r>
              <a:rPr lang="fr-FR" sz="1700" dirty="0">
                <a:solidFill>
                  <a:srgbClr val="008000"/>
                </a:solidFill>
                <a:hlinkClick r:id="rId3" tooltip="Convolvulaceae"/>
              </a:rPr>
              <a:t>Convolvulacées</a:t>
            </a:r>
            <a:r>
              <a:rPr lang="fr-FR" sz="1700" dirty="0">
                <a:solidFill>
                  <a:srgbClr val="008000"/>
                </a:solidFill>
              </a:rPr>
              <a:t>, rampante ou grimpante, atteignant 2 mètres au maximum. On trouve le liseron des champs en terrains cultivés ou vagues, dans les gazons tondus à ras et au bord des chemins et des routes. C'est une </a:t>
            </a:r>
            <a:r>
              <a:rPr lang="fr-FR" sz="1700" dirty="0">
                <a:solidFill>
                  <a:srgbClr val="008000"/>
                </a:solidFill>
                <a:hlinkClick r:id="rId4" tooltip="Adventice"/>
              </a:rPr>
              <a:t>adventice</a:t>
            </a:r>
            <a:r>
              <a:rPr lang="fr-FR" sz="1700" dirty="0">
                <a:solidFill>
                  <a:srgbClr val="008000"/>
                </a:solidFill>
              </a:rPr>
              <a:t> qui peut étouffer les plantes qu'elle prend pour support. Elle est cependant utilisée en jardinage écologique pour attirer les </a:t>
            </a:r>
            <a:r>
              <a:rPr lang="fr-FR" sz="1700" dirty="0">
                <a:solidFill>
                  <a:srgbClr val="008000"/>
                </a:solidFill>
                <a:hlinkClick r:id="rId5" tooltip="Syrphidae"/>
              </a:rPr>
              <a:t>syrphes</a:t>
            </a:r>
            <a:r>
              <a:rPr lang="fr-FR" sz="1700" dirty="0">
                <a:solidFill>
                  <a:srgbClr val="008000"/>
                </a:solidFill>
              </a:rPr>
              <a:t> et limiter ainsi les populations de pucerons. Les liserons sont par leur racine un des moyens de maintenir les bonnes </a:t>
            </a:r>
            <a:r>
              <a:rPr lang="fr-FR" sz="1700" dirty="0">
                <a:solidFill>
                  <a:srgbClr val="008000"/>
                </a:solidFill>
                <a:hlinkClick r:id="rId6" tooltip="Mycorhize"/>
              </a:rPr>
              <a:t>mycorhizes</a:t>
            </a:r>
            <a:r>
              <a:rPr lang="fr-FR" sz="1700" dirty="0">
                <a:solidFill>
                  <a:srgbClr val="008000"/>
                </a:solidFill>
              </a:rPr>
              <a:t> dans les parcelles potagères pendant l'hiver, le </a:t>
            </a:r>
            <a:r>
              <a:rPr lang="fr-FR" sz="1700" dirty="0">
                <a:solidFill>
                  <a:srgbClr val="008000"/>
                </a:solidFill>
                <a:hlinkClick r:id="rId7" tooltip="Labour"/>
              </a:rPr>
              <a:t>labour</a:t>
            </a:r>
            <a:r>
              <a:rPr lang="fr-FR" sz="1700" dirty="0">
                <a:solidFill>
                  <a:srgbClr val="008000"/>
                </a:solidFill>
              </a:rPr>
              <a:t> et le sol nu stérilisant le lieu. </a:t>
            </a:r>
          </a:p>
          <a:p>
            <a:r>
              <a:rPr lang="fr-FR" sz="1700" dirty="0">
                <a:solidFill>
                  <a:srgbClr val="008000"/>
                </a:solidFill>
              </a:rPr>
              <a:t>Le liseron des champs, dont les rhizomes et les tiges volubiles et rampantes ont une forte propension à recouvrir les </a:t>
            </a:r>
            <a:r>
              <a:rPr lang="fr-FR" sz="1700" b="1" dirty="0">
                <a:solidFill>
                  <a:srgbClr val="008000"/>
                </a:solidFill>
                <a:hlinkClick r:id="rId8"/>
              </a:rPr>
              <a:t>sols lourds et argileux</a:t>
            </a:r>
            <a:r>
              <a:rPr lang="fr-FR" sz="1700" dirty="0">
                <a:solidFill>
                  <a:srgbClr val="008000"/>
                </a:solidFill>
              </a:rPr>
              <a:t>, se </a:t>
            </a:r>
            <a:r>
              <a:rPr lang="fr-FR" sz="1700" dirty="0">
                <a:solidFill>
                  <a:schemeClr val="accent2">
                    <a:lumMod val="50000"/>
                  </a:schemeClr>
                </a:solidFill>
              </a:rPr>
              <a:t>développe sur des sols trop riches en azote</a:t>
            </a:r>
            <a:r>
              <a:rPr lang="fr-FR" sz="1700" dirty="0">
                <a:solidFill>
                  <a:srgbClr val="008000"/>
                </a:solidFill>
              </a:rPr>
              <a:t>. </a:t>
            </a:r>
            <a:r>
              <a:rPr lang="fr-FR" sz="1700" dirty="0">
                <a:solidFill>
                  <a:schemeClr val="accent2">
                    <a:lumMod val="50000"/>
                  </a:schemeClr>
                </a:solidFill>
              </a:rPr>
              <a:t>Sa présence nous indique donc un excès de fertilisation. Trop de fumier ?</a:t>
            </a: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9396" y="4493572"/>
            <a:ext cx="1762411" cy="1674291"/>
          </a:xfrm>
          <a:prstGeom prst="rect">
            <a:avLst/>
          </a:prstGeom>
        </p:spPr>
      </p:pic>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7340" y="3027566"/>
            <a:ext cx="1905000" cy="1428750"/>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9140" y="5310391"/>
            <a:ext cx="3019425" cy="1514475"/>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44306" y="3027566"/>
            <a:ext cx="2143125" cy="2143125"/>
          </a:xfrm>
          <a:prstGeom prst="rect">
            <a:avLst/>
          </a:prstGeom>
        </p:spPr>
      </p:pic>
      <p:pic>
        <p:nvPicPr>
          <p:cNvPr id="11" name="Imag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0348" y="5042058"/>
            <a:ext cx="2619375" cy="1743075"/>
          </a:xfrm>
          <a:prstGeom prst="rect">
            <a:avLst/>
          </a:prstGeom>
        </p:spPr>
      </p:pic>
      <p:pic>
        <p:nvPicPr>
          <p:cNvPr id="12" name="Imag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8888" y="3027566"/>
            <a:ext cx="2533650" cy="1809750"/>
          </a:xfrm>
          <a:prstGeom prst="rect">
            <a:avLst/>
          </a:prstGeom>
        </p:spPr>
      </p:pic>
      <p:pic>
        <p:nvPicPr>
          <p:cNvPr id="13" name="Imag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10935" y="4643123"/>
            <a:ext cx="1319429" cy="1759239"/>
          </a:xfrm>
          <a:prstGeom prst="rect">
            <a:avLst/>
          </a:prstGeom>
        </p:spPr>
      </p:pic>
      <p:pic>
        <p:nvPicPr>
          <p:cNvPr id="14" name="Imag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58263" y="2994394"/>
            <a:ext cx="1270791" cy="2182255"/>
          </a:xfrm>
          <a:prstGeom prst="rect">
            <a:avLst/>
          </a:prstGeom>
        </p:spPr>
      </p:pic>
      <p:pic>
        <p:nvPicPr>
          <p:cNvPr id="15" name="Imag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685" y="4669016"/>
            <a:ext cx="2069702" cy="1690257"/>
          </a:xfrm>
          <a:prstGeom prst="rect">
            <a:avLst/>
          </a:prstGeom>
        </p:spPr>
      </p:pic>
      <p:sp>
        <p:nvSpPr>
          <p:cNvPr id="25" name="Rectangle 24"/>
          <p:cNvSpPr/>
          <p:nvPr/>
        </p:nvSpPr>
        <p:spPr>
          <a:xfrm>
            <a:off x="2337419" y="6363201"/>
            <a:ext cx="1412703"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Liseron des champs : habitus.</a:t>
            </a:r>
            <a:endParaRPr lang="fr-FR" sz="1200" dirty="0">
              <a:solidFill>
                <a:srgbClr val="008000"/>
              </a:solidFill>
            </a:endParaRPr>
          </a:p>
        </p:txBody>
      </p:sp>
      <p:sp>
        <p:nvSpPr>
          <p:cNvPr id="26" name="Rectangle 25"/>
          <p:cNvSpPr/>
          <p:nvPr/>
        </p:nvSpPr>
        <p:spPr>
          <a:xfrm>
            <a:off x="51951" y="6363200"/>
            <a:ext cx="2150952"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Fleur, avec des </a:t>
            </a:r>
            <a:r>
              <a:rPr lang="fr-FR" sz="1200" dirty="0">
                <a:solidFill>
                  <a:srgbClr val="008000"/>
                </a:solidFill>
                <a:latin typeface="Arial" panose="020B0604020202020204" pitchFamily="34" charset="0"/>
                <a:hlinkClick r:id="rId18" tooltip="Trombidion"/>
              </a:rPr>
              <a:t>trombidions</a:t>
            </a:r>
            <a:r>
              <a:rPr lang="fr-FR" sz="1200" dirty="0">
                <a:solidFill>
                  <a:srgbClr val="008000"/>
                </a:solidFill>
                <a:latin typeface="Arial" panose="020B0604020202020204" pitchFamily="34" charset="0"/>
              </a:rPr>
              <a:t>, forme adulte des </a:t>
            </a:r>
            <a:r>
              <a:rPr lang="fr-FR" sz="1200" dirty="0">
                <a:solidFill>
                  <a:srgbClr val="008000"/>
                </a:solidFill>
                <a:latin typeface="Arial" panose="020B0604020202020204" pitchFamily="34" charset="0"/>
                <a:hlinkClick r:id="rId19" tooltip="Aoûtat"/>
              </a:rPr>
              <a:t>aoûtats</a:t>
            </a:r>
            <a:r>
              <a:rPr lang="fr-FR" sz="1200" dirty="0">
                <a:solidFill>
                  <a:srgbClr val="008000"/>
                </a:solidFill>
                <a:latin typeface="Arial" panose="020B0604020202020204" pitchFamily="34" charset="0"/>
              </a:rPr>
              <a:t>.</a:t>
            </a:r>
            <a:endParaRPr lang="fr-FR" sz="1200" dirty="0">
              <a:solidFill>
                <a:srgbClr val="008000"/>
              </a:solidFill>
            </a:endParaRPr>
          </a:p>
        </p:txBody>
      </p:sp>
      <p:sp>
        <p:nvSpPr>
          <p:cNvPr id="27" name="Rectangle 26"/>
          <p:cNvSpPr/>
          <p:nvPr/>
        </p:nvSpPr>
        <p:spPr>
          <a:xfrm>
            <a:off x="3899396" y="6255307"/>
            <a:ext cx="1975821" cy="461665"/>
          </a:xfrm>
          <a:prstGeom prst="rect">
            <a:avLst/>
          </a:prstGeom>
        </p:spPr>
        <p:txBody>
          <a:bodyPr wrap="square">
            <a:spAutoFit/>
          </a:bodyPr>
          <a:lstStyle/>
          <a:p>
            <a:pPr algn="ctr"/>
            <a:r>
              <a:rPr lang="fr-FR" sz="1200" dirty="0">
                <a:solidFill>
                  <a:srgbClr val="008000"/>
                </a:solidFill>
                <a:hlinkClick r:id="rId20" tooltip="Capsule (botanique)"/>
              </a:rPr>
              <a:t>Capsules</a:t>
            </a:r>
            <a:r>
              <a:rPr lang="fr-FR" sz="1200" dirty="0">
                <a:solidFill>
                  <a:srgbClr val="008000"/>
                </a:solidFill>
              </a:rPr>
              <a:t> et graines</a:t>
            </a:r>
            <a:br>
              <a:rPr lang="fr-FR" sz="1200" dirty="0">
                <a:solidFill>
                  <a:srgbClr val="008000"/>
                </a:solidFill>
              </a:rPr>
            </a:br>
            <a:r>
              <a:rPr lang="fr-FR" sz="1200" dirty="0">
                <a:solidFill>
                  <a:srgbClr val="008000"/>
                </a:solidFill>
                <a:hlinkClick r:id="rId21" tooltip="Muséum de Toulouse"/>
              </a:rPr>
              <a:t>Muséum de Toulouse</a:t>
            </a:r>
            <a:endParaRPr lang="fr-FR" sz="1200" dirty="0">
              <a:solidFill>
                <a:srgbClr val="008000"/>
              </a:solidFill>
            </a:endParaRPr>
          </a:p>
        </p:txBody>
      </p:sp>
      <p:sp>
        <p:nvSpPr>
          <p:cNvPr id="28" name="ZoneTexte 27"/>
          <p:cNvSpPr txBox="1"/>
          <p:nvPr/>
        </p:nvSpPr>
        <p:spPr>
          <a:xfrm>
            <a:off x="155602" y="2855878"/>
            <a:ext cx="3624112" cy="1708160"/>
          </a:xfrm>
          <a:prstGeom prst="rect">
            <a:avLst/>
          </a:prstGeom>
          <a:noFill/>
        </p:spPr>
        <p:txBody>
          <a:bodyPr wrap="square" rtlCol="0">
            <a:spAutoFit/>
          </a:bodyPr>
          <a:lstStyle/>
          <a:p>
            <a:r>
              <a:rPr lang="fr-FR" sz="1500" dirty="0">
                <a:solidFill>
                  <a:srgbClr val="008000"/>
                </a:solidFill>
              </a:rPr>
              <a:t>Habitat type : friches vivaces rudérales pionnières, </a:t>
            </a:r>
            <a:r>
              <a:rPr lang="fr-FR" sz="1500" dirty="0" err="1">
                <a:solidFill>
                  <a:srgbClr val="008000"/>
                </a:solidFill>
              </a:rPr>
              <a:t>mésoxérophiles</a:t>
            </a:r>
            <a:r>
              <a:rPr lang="fr-FR" sz="1500" dirty="0">
                <a:solidFill>
                  <a:srgbClr val="008000"/>
                </a:solidFill>
              </a:rPr>
              <a:t>, </a:t>
            </a:r>
            <a:r>
              <a:rPr lang="fr-FR" sz="1500" dirty="0" err="1">
                <a:solidFill>
                  <a:srgbClr val="008000"/>
                </a:solidFill>
              </a:rPr>
              <a:t>médioeuropéennes</a:t>
            </a:r>
            <a:r>
              <a:rPr lang="fr-FR" sz="1500" dirty="0">
                <a:solidFill>
                  <a:srgbClr val="008000"/>
                </a:solidFill>
              </a:rPr>
              <a:t>, psychrophiles</a:t>
            </a:r>
          </a:p>
          <a:p>
            <a:r>
              <a:rPr lang="fr-FR" sz="1500" dirty="0">
                <a:solidFill>
                  <a:srgbClr val="008000"/>
                </a:solidFill>
              </a:rPr>
              <a:t>Fruit : </a:t>
            </a:r>
            <a:r>
              <a:rPr lang="fr-FR" sz="1500" dirty="0">
                <a:solidFill>
                  <a:srgbClr val="008000"/>
                </a:solidFill>
                <a:hlinkClick r:id="rId22" tooltip="Glossaire botanique"/>
              </a:rPr>
              <a:t>capsule</a:t>
            </a:r>
            <a:endParaRPr lang="fr-FR" sz="1500" dirty="0">
              <a:solidFill>
                <a:srgbClr val="008000"/>
              </a:solidFill>
            </a:endParaRPr>
          </a:p>
          <a:p>
            <a:r>
              <a:rPr lang="fr-FR" sz="1500" dirty="0">
                <a:solidFill>
                  <a:srgbClr val="008000"/>
                </a:solidFill>
              </a:rPr>
              <a:t>Dissémination : </a:t>
            </a:r>
            <a:r>
              <a:rPr lang="fr-FR" sz="1500" dirty="0" err="1">
                <a:solidFill>
                  <a:srgbClr val="008000"/>
                </a:solidFill>
                <a:hlinkClick r:id="rId23" tooltip="Glossaire botanique"/>
              </a:rPr>
              <a:t>barochore</a:t>
            </a:r>
            <a:endParaRPr lang="fr-FR" sz="1500" dirty="0">
              <a:solidFill>
                <a:srgbClr val="008000"/>
              </a:solidFill>
            </a:endParaRPr>
          </a:p>
          <a:p>
            <a:r>
              <a:rPr lang="fr-FR" sz="1500" dirty="0">
                <a:solidFill>
                  <a:srgbClr val="008000"/>
                </a:solidFill>
              </a:rPr>
              <a:t>Ordre de maturation : </a:t>
            </a:r>
            <a:r>
              <a:rPr lang="fr-FR" sz="1500" dirty="0">
                <a:solidFill>
                  <a:srgbClr val="008000"/>
                </a:solidFill>
                <a:hlinkClick r:id="rId24" tooltip="Glossaire botanique"/>
              </a:rPr>
              <a:t>homogame</a:t>
            </a:r>
            <a:endParaRPr lang="fr-FR" sz="1500" dirty="0">
              <a:solidFill>
                <a:srgbClr val="008000"/>
              </a:solidFill>
            </a:endParaRPr>
          </a:p>
          <a:p>
            <a:r>
              <a:rPr lang="fr-FR" sz="1500" dirty="0">
                <a:solidFill>
                  <a:srgbClr val="008000"/>
                </a:solidFill>
                <a:hlinkClick r:id="rId25" tooltip="Pollinisation"/>
              </a:rPr>
              <a:t>Pollinisation</a:t>
            </a:r>
            <a:r>
              <a:rPr lang="fr-FR" sz="1500" dirty="0">
                <a:solidFill>
                  <a:srgbClr val="008000"/>
                </a:solidFill>
              </a:rPr>
              <a:t> : </a:t>
            </a:r>
            <a:r>
              <a:rPr lang="fr-FR" sz="1500" dirty="0" err="1">
                <a:solidFill>
                  <a:srgbClr val="008000"/>
                </a:solidFill>
                <a:hlinkClick r:id="rId26" tooltip="Glossaire botanique"/>
              </a:rPr>
              <a:t>entomogame</a:t>
            </a:r>
            <a:r>
              <a:rPr lang="fr-FR" sz="1500" dirty="0">
                <a:solidFill>
                  <a:srgbClr val="008000"/>
                </a:solidFill>
                <a:hlinkClick r:id="rId26" tooltip="Glossaire botanique"/>
              </a:rPr>
              <a:t>, autogame</a:t>
            </a:r>
            <a:endParaRPr lang="fr-FR" sz="1500" dirty="0">
              <a:solidFill>
                <a:srgbClr val="008000"/>
              </a:solidFill>
            </a:endParaRPr>
          </a:p>
        </p:txBody>
      </p:sp>
      <p:sp>
        <p:nvSpPr>
          <p:cNvPr id="29" name="Rectangle 28"/>
          <p:cNvSpPr/>
          <p:nvPr/>
        </p:nvSpPr>
        <p:spPr>
          <a:xfrm>
            <a:off x="7781365" y="59925"/>
            <a:ext cx="3707801" cy="954107"/>
          </a:xfrm>
          <a:prstGeom prst="rect">
            <a:avLst/>
          </a:prstGeom>
        </p:spPr>
        <p:txBody>
          <a:bodyPr wrap="square">
            <a:spAutoFit/>
          </a:bodyPr>
          <a:lstStyle/>
          <a:p>
            <a:pPr>
              <a:buFont typeface="Arial" panose="020B0604020202020204" pitchFamily="34" charset="0"/>
              <a:buChar char="•"/>
            </a:pPr>
            <a:r>
              <a:rPr lang="fr-FR" sz="1400" dirty="0">
                <a:solidFill>
                  <a:srgbClr val="008000"/>
                </a:solidFill>
                <a:latin typeface="Arial" panose="020B0604020202020204" pitchFamily="34" charset="0"/>
              </a:rPr>
              <a:t>Couleur dominante des fleurs : blanc, rose</a:t>
            </a:r>
          </a:p>
          <a:p>
            <a:pPr>
              <a:buFont typeface="Arial" panose="020B0604020202020204" pitchFamily="34" charset="0"/>
              <a:buChar char="•"/>
            </a:pPr>
            <a:r>
              <a:rPr lang="fr-FR" sz="1400" dirty="0">
                <a:solidFill>
                  <a:srgbClr val="008000"/>
                </a:solidFill>
                <a:latin typeface="Arial" panose="020B0604020202020204" pitchFamily="34" charset="0"/>
              </a:rPr>
              <a:t>Période de floraison : juin-novembre</a:t>
            </a:r>
          </a:p>
          <a:p>
            <a:pPr>
              <a:buFont typeface="Arial" panose="020B0604020202020204" pitchFamily="34" charset="0"/>
              <a:buChar char="•"/>
            </a:pPr>
            <a:r>
              <a:rPr lang="fr-FR" sz="1400" dirty="0">
                <a:solidFill>
                  <a:srgbClr val="008000"/>
                </a:solidFill>
                <a:latin typeface="Arial" panose="020B0604020202020204" pitchFamily="34" charset="0"/>
                <a:hlinkClick r:id="rId27" tooltip="Glossaire botanique"/>
              </a:rPr>
              <a:t>Inflorescence</a:t>
            </a:r>
            <a:r>
              <a:rPr lang="fr-FR" sz="1400" dirty="0">
                <a:solidFill>
                  <a:srgbClr val="008000"/>
                </a:solidFill>
                <a:latin typeface="Arial" panose="020B0604020202020204" pitchFamily="34" charset="0"/>
              </a:rPr>
              <a:t> : </a:t>
            </a:r>
            <a:r>
              <a:rPr lang="fr-FR" sz="1400" dirty="0">
                <a:solidFill>
                  <a:srgbClr val="008000"/>
                </a:solidFill>
                <a:latin typeface="Arial" panose="020B0604020202020204" pitchFamily="34" charset="0"/>
                <a:hlinkClick r:id="rId28" tooltip="Glossaire botanique"/>
              </a:rPr>
              <a:t>racème simple</a:t>
            </a:r>
            <a:endParaRPr lang="fr-FR" sz="1400" dirty="0">
              <a:solidFill>
                <a:srgbClr val="008000"/>
              </a:solidFill>
              <a:latin typeface="Arial" panose="020B0604020202020204" pitchFamily="34" charset="0"/>
            </a:endParaRPr>
          </a:p>
          <a:p>
            <a:pPr>
              <a:buFont typeface="Arial" panose="020B0604020202020204" pitchFamily="34" charset="0"/>
              <a:buChar char="•"/>
            </a:pPr>
            <a:r>
              <a:rPr lang="fr-FR" sz="1400" dirty="0">
                <a:solidFill>
                  <a:srgbClr val="008000"/>
                </a:solidFill>
                <a:latin typeface="Arial" panose="020B0604020202020204" pitchFamily="34" charset="0"/>
              </a:rPr>
              <a:t>Sexualité : </a:t>
            </a:r>
            <a:r>
              <a:rPr lang="fr-FR" sz="1400" dirty="0">
                <a:solidFill>
                  <a:srgbClr val="008000"/>
                </a:solidFill>
                <a:latin typeface="Arial" panose="020B0604020202020204" pitchFamily="34" charset="0"/>
                <a:hlinkClick r:id="rId24" tooltip="Glossaire botanique"/>
              </a:rPr>
              <a:t>hermaphrodite</a:t>
            </a:r>
            <a:endParaRPr lang="fr-FR" sz="1400" b="0" i="0" dirty="0">
              <a:solidFill>
                <a:srgbClr val="008000"/>
              </a:solidFill>
              <a:effectLst/>
              <a:latin typeface="Arial" panose="020B0604020202020204" pitchFamily="34" charset="0"/>
            </a:endParaRPr>
          </a:p>
        </p:txBody>
      </p:sp>
    </p:spTree>
    <p:extLst>
      <p:ext uri="{BB962C8B-B14F-4D97-AF65-F5344CB8AC3E}">
        <p14:creationId xmlns:p14="http://schemas.microsoft.com/office/powerpoint/2010/main" val="292999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96743" y="238544"/>
            <a:ext cx="430305" cy="421920"/>
          </a:xfrm>
        </p:spPr>
        <p:txBody>
          <a:bodyPr/>
          <a:lstStyle/>
          <a:p>
            <a:fld id="{C4B7D875-55FA-44D4-A05D-F243087C8D65}" type="slidenum">
              <a:rPr lang="fr-FR" smtClean="0"/>
              <a:t>19</a:t>
            </a:fld>
            <a:endParaRPr lang="fr-FR"/>
          </a:p>
        </p:txBody>
      </p:sp>
      <p:sp>
        <p:nvSpPr>
          <p:cNvPr id="3" name="Rectangle 2"/>
          <p:cNvSpPr/>
          <p:nvPr/>
        </p:nvSpPr>
        <p:spPr>
          <a:xfrm>
            <a:off x="143435" y="1056462"/>
            <a:ext cx="11883614" cy="2862322"/>
          </a:xfrm>
          <a:prstGeom prst="rect">
            <a:avLst/>
          </a:prstGeom>
        </p:spPr>
        <p:txBody>
          <a:bodyPr wrap="square">
            <a:spAutoFit/>
          </a:bodyPr>
          <a:lstStyle/>
          <a:p>
            <a:r>
              <a:rPr lang="fr-FR" b="1" dirty="0">
                <a:solidFill>
                  <a:srgbClr val="008000"/>
                </a:solidFill>
              </a:rPr>
              <a:t>Indications sur l’état du sol: </a:t>
            </a:r>
            <a:r>
              <a:rPr lang="fr-FR" dirty="0">
                <a:solidFill>
                  <a:srgbClr val="008000"/>
                </a:solidFill>
              </a:rPr>
              <a:t>Cette mauvaise herbe désigne une </a:t>
            </a:r>
            <a:r>
              <a:rPr lang="fr-FR" b="1" dirty="0">
                <a:solidFill>
                  <a:schemeClr val="accent2">
                    <a:lumMod val="50000"/>
                  </a:schemeClr>
                </a:solidFill>
              </a:rPr>
              <a:t>terre asphyxiée par trop de matière organique </a:t>
            </a:r>
            <a:r>
              <a:rPr lang="fr-FR" dirty="0">
                <a:solidFill>
                  <a:srgbClr val="008000"/>
                </a:solidFill>
              </a:rPr>
              <a:t>et </a:t>
            </a:r>
            <a:r>
              <a:rPr lang="fr-FR" b="1" dirty="0">
                <a:solidFill>
                  <a:srgbClr val="002060"/>
                </a:solidFill>
              </a:rPr>
              <a:t>d’eau</a:t>
            </a:r>
            <a:r>
              <a:rPr lang="fr-FR" dirty="0">
                <a:solidFill>
                  <a:srgbClr val="008000"/>
                </a:solidFill>
              </a:rPr>
              <a:t>, voire par le travail sur un sol détrempé. Les nitrates, le fer et l’aluminium prennent leur forme toxique. Ce terrain produit des aliments nocifs pour l’homme et les animaux. </a:t>
            </a:r>
            <a:r>
              <a:rPr lang="fr-FR" b="1" dirty="0">
                <a:solidFill>
                  <a:schemeClr val="accent2">
                    <a:lumMod val="50000"/>
                  </a:schemeClr>
                </a:solidFill>
              </a:rPr>
              <a:t>Engorgement en matière organique animale </a:t>
            </a:r>
            <a:r>
              <a:rPr lang="fr-FR" dirty="0">
                <a:solidFill>
                  <a:srgbClr val="008000"/>
                </a:solidFill>
              </a:rPr>
              <a:t>sur sols frais et </a:t>
            </a:r>
            <a:r>
              <a:rPr lang="fr-FR" b="1" dirty="0">
                <a:solidFill>
                  <a:srgbClr val="002060"/>
                </a:solidFill>
              </a:rPr>
              <a:t>humides</a:t>
            </a:r>
            <a:r>
              <a:rPr lang="fr-FR" dirty="0">
                <a:solidFill>
                  <a:srgbClr val="008000"/>
                </a:solidFill>
              </a:rPr>
              <a:t> provoquant des anaérobioses complètes et la </a:t>
            </a:r>
            <a:r>
              <a:rPr lang="fr-FR" dirty="0">
                <a:solidFill>
                  <a:schemeClr val="accent2">
                    <a:lumMod val="50000"/>
                  </a:schemeClr>
                </a:solidFill>
              </a:rPr>
              <a:t>production de nitrites et de nitrates</a:t>
            </a:r>
            <a:r>
              <a:rPr lang="fr-FR" dirty="0">
                <a:solidFill>
                  <a:srgbClr val="008000"/>
                </a:solidFill>
              </a:rPr>
              <a:t>. </a:t>
            </a:r>
            <a:r>
              <a:rPr lang="fr-FR" dirty="0" err="1">
                <a:solidFill>
                  <a:srgbClr val="002060"/>
                </a:solidFill>
              </a:rPr>
              <a:t>Hydromorphismes</a:t>
            </a:r>
            <a:r>
              <a:rPr lang="fr-FR" dirty="0">
                <a:solidFill>
                  <a:srgbClr val="008000"/>
                </a:solidFill>
              </a:rPr>
              <a:t>, par engorgement naturels ou induits, </a:t>
            </a:r>
            <a:r>
              <a:rPr lang="fr-FR" dirty="0">
                <a:solidFill>
                  <a:srgbClr val="002060"/>
                </a:solidFill>
              </a:rPr>
              <a:t>en eau </a:t>
            </a:r>
            <a:r>
              <a:rPr lang="fr-FR" dirty="0">
                <a:solidFill>
                  <a:srgbClr val="008000"/>
                </a:solidFill>
              </a:rPr>
              <a:t>et </a:t>
            </a:r>
            <a:r>
              <a:rPr lang="fr-FR" dirty="0">
                <a:solidFill>
                  <a:schemeClr val="accent2">
                    <a:lumMod val="50000"/>
                  </a:schemeClr>
                </a:solidFill>
              </a:rPr>
              <a:t>en matière organique</a:t>
            </a:r>
            <a:r>
              <a:rPr lang="fr-FR" dirty="0">
                <a:solidFill>
                  <a:srgbClr val="008000"/>
                </a:solidFill>
              </a:rPr>
              <a:t>. </a:t>
            </a:r>
            <a:r>
              <a:rPr lang="fr-FR" dirty="0">
                <a:solidFill>
                  <a:schemeClr val="accent2">
                    <a:lumMod val="50000"/>
                  </a:schemeClr>
                </a:solidFill>
              </a:rPr>
              <a:t>Engorgement des sols en matière organique ou en nitrate d’ammonium produisant les mêmes effets. </a:t>
            </a:r>
            <a:r>
              <a:rPr lang="fr-FR" dirty="0">
                <a:solidFill>
                  <a:srgbClr val="008000"/>
                </a:solidFill>
              </a:rPr>
              <a:t>Dissociation du complexe argilo-humique par les </a:t>
            </a:r>
            <a:r>
              <a:rPr lang="fr-FR" dirty="0" err="1">
                <a:solidFill>
                  <a:srgbClr val="008000"/>
                </a:solidFill>
              </a:rPr>
              <a:t>hydromorphismes</a:t>
            </a:r>
            <a:r>
              <a:rPr lang="fr-FR" dirty="0">
                <a:solidFill>
                  <a:srgbClr val="008000"/>
                </a:solidFill>
              </a:rPr>
              <a:t> avec libération d’Al3+ et de Fe3+, et production de nitrites. </a:t>
            </a:r>
            <a:r>
              <a:rPr lang="fr-FR" dirty="0">
                <a:solidFill>
                  <a:schemeClr val="accent2">
                    <a:lumMod val="50000"/>
                  </a:schemeClr>
                </a:solidFill>
              </a:rPr>
              <a:t>Le liseron des haies est une espèce </a:t>
            </a:r>
            <a:r>
              <a:rPr lang="fr-FR" dirty="0" err="1">
                <a:solidFill>
                  <a:schemeClr val="accent2">
                    <a:lumMod val="50000"/>
                  </a:schemeClr>
                </a:solidFill>
              </a:rPr>
              <a:t>nitritophile</a:t>
            </a:r>
            <a:r>
              <a:rPr lang="fr-FR" dirty="0">
                <a:solidFill>
                  <a:srgbClr val="008000"/>
                </a:solidFill>
              </a:rPr>
              <a:t>. </a:t>
            </a:r>
            <a:endParaRPr lang="fr-FR" dirty="0"/>
          </a:p>
          <a:p>
            <a:r>
              <a:rPr lang="fr-FR" b="1" dirty="0">
                <a:solidFill>
                  <a:srgbClr val="008000"/>
                </a:solidFill>
              </a:rPr>
              <a:t>Habitat naturel: </a:t>
            </a:r>
            <a:r>
              <a:rPr lang="fr-FR" dirty="0">
                <a:solidFill>
                  <a:srgbClr val="008000"/>
                </a:solidFill>
              </a:rPr>
              <a:t>Sur l'ensemble des lieux boisés, buissonnants et herbacés présents sur les </a:t>
            </a:r>
            <a:r>
              <a:rPr lang="fr-FR" dirty="0">
                <a:solidFill>
                  <a:srgbClr val="002060"/>
                </a:solidFill>
              </a:rPr>
              <a:t>rives d'un cours d'eau, forêts riveraines inondables, bras morts des cours d’eau. </a:t>
            </a:r>
            <a:r>
              <a:rPr lang="fr-FR" dirty="0">
                <a:solidFill>
                  <a:srgbClr val="008000"/>
                </a:solidFill>
              </a:rPr>
              <a:t>Forêts intermédiaires des vallées alluviales.</a:t>
            </a:r>
            <a:endParaRPr lang="fr-FR" dirty="0"/>
          </a:p>
          <a:p>
            <a:r>
              <a:rPr lang="fr-FR" dirty="0">
                <a:solidFill>
                  <a:srgbClr val="FF0000"/>
                </a:solidFill>
              </a:rPr>
              <a:t>Cuisine: Plante </a:t>
            </a:r>
            <a:r>
              <a:rPr lang="fr-FR" b="1" dirty="0">
                <a:solidFill>
                  <a:srgbClr val="FF0000"/>
                </a:solidFill>
              </a:rPr>
              <a:t>toxique</a:t>
            </a:r>
            <a:r>
              <a:rPr lang="fr-FR" dirty="0">
                <a:solidFill>
                  <a:srgbClr val="FF0000"/>
                </a:solidFill>
              </a:rPr>
              <a:t>.</a:t>
            </a:r>
          </a:p>
        </p:txBody>
      </p:sp>
      <p:sp>
        <p:nvSpPr>
          <p:cNvPr id="4" name="Rectangle 3"/>
          <p:cNvSpPr/>
          <p:nvPr/>
        </p:nvSpPr>
        <p:spPr>
          <a:xfrm>
            <a:off x="337073" y="264466"/>
            <a:ext cx="2253437" cy="369332"/>
          </a:xfrm>
          <a:prstGeom prst="rect">
            <a:avLst/>
          </a:prstGeom>
        </p:spPr>
        <p:txBody>
          <a:bodyPr wrap="none">
            <a:spAutoFit/>
          </a:bodyPr>
          <a:lstStyle/>
          <a:p>
            <a:r>
              <a:rPr lang="fr-FR" dirty="0">
                <a:solidFill>
                  <a:srgbClr val="008000"/>
                </a:solidFill>
              </a:rPr>
              <a:t>2. </a:t>
            </a:r>
            <a:r>
              <a:rPr lang="fr-FR" b="1" dirty="0">
                <a:solidFill>
                  <a:srgbClr val="008000"/>
                </a:solidFill>
              </a:rPr>
              <a:t>Sols argileux lourds</a:t>
            </a:r>
          </a:p>
        </p:txBody>
      </p:sp>
      <p:sp>
        <p:nvSpPr>
          <p:cNvPr id="5" name="Rectangle 4"/>
          <p:cNvSpPr/>
          <p:nvPr/>
        </p:nvSpPr>
        <p:spPr>
          <a:xfrm>
            <a:off x="5037890" y="146668"/>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337073" y="660464"/>
            <a:ext cx="4423134" cy="369332"/>
          </a:xfrm>
          <a:prstGeom prst="rect">
            <a:avLst/>
          </a:prstGeom>
        </p:spPr>
        <p:txBody>
          <a:bodyPr wrap="none">
            <a:spAutoFit/>
          </a:bodyPr>
          <a:lstStyle/>
          <a:p>
            <a:r>
              <a:rPr lang="fr-FR" b="1" dirty="0">
                <a:solidFill>
                  <a:srgbClr val="008000"/>
                </a:solidFill>
              </a:rPr>
              <a:t>2.4bis. Liseron des haies </a:t>
            </a:r>
            <a:r>
              <a:rPr lang="fr-FR" dirty="0">
                <a:solidFill>
                  <a:srgbClr val="008000"/>
                </a:solidFill>
              </a:rPr>
              <a:t>(</a:t>
            </a:r>
            <a:r>
              <a:rPr lang="fr-FR" i="1" dirty="0" err="1">
                <a:solidFill>
                  <a:srgbClr val="008000"/>
                </a:solidFill>
              </a:rPr>
              <a:t>Calystegia</a:t>
            </a:r>
            <a:r>
              <a:rPr lang="fr-FR" i="1" dirty="0">
                <a:solidFill>
                  <a:srgbClr val="008000"/>
                </a:solidFill>
              </a:rPr>
              <a:t> </a:t>
            </a:r>
            <a:r>
              <a:rPr lang="fr-FR" i="1" dirty="0" err="1">
                <a:solidFill>
                  <a:srgbClr val="008000"/>
                </a:solidFill>
              </a:rPr>
              <a:t>sepium</a:t>
            </a:r>
            <a:r>
              <a:rPr lang="fr-FR" dirty="0">
                <a:solidFill>
                  <a:srgbClr val="008000"/>
                </a:solidFill>
              </a:rPr>
              <a:t>)</a:t>
            </a:r>
            <a:r>
              <a:rPr lang="fr-FR" b="1" dirty="0">
                <a:solidFill>
                  <a:srgbClr val="008000"/>
                </a:solidFill>
              </a:rPr>
              <a:t> </a:t>
            </a:r>
            <a:endParaRPr lang="fr-FR" dirty="0">
              <a:solidFill>
                <a:srgbClr val="008000"/>
              </a:solidFill>
            </a:endParaRPr>
          </a:p>
        </p:txBody>
      </p:sp>
      <p:pic>
        <p:nvPicPr>
          <p:cNvPr id="7" name="Image 6"/>
          <p:cNvPicPr>
            <a:picLocks noChangeAspect="1"/>
          </p:cNvPicPr>
          <p:nvPr/>
        </p:nvPicPr>
        <p:blipFill>
          <a:blip r:embed="rId2"/>
          <a:stretch>
            <a:fillRect/>
          </a:stretch>
        </p:blipFill>
        <p:spPr>
          <a:xfrm>
            <a:off x="10139095" y="3369371"/>
            <a:ext cx="1672800" cy="3131400"/>
          </a:xfrm>
          <a:prstGeom prst="rect">
            <a:avLst/>
          </a:prstGeom>
        </p:spPr>
      </p:pic>
      <p:pic>
        <p:nvPicPr>
          <p:cNvPr id="8" name="Image 7"/>
          <p:cNvPicPr>
            <a:picLocks noChangeAspect="1"/>
          </p:cNvPicPr>
          <p:nvPr/>
        </p:nvPicPr>
        <p:blipFill>
          <a:blip r:embed="rId3"/>
          <a:stretch>
            <a:fillRect/>
          </a:stretch>
        </p:blipFill>
        <p:spPr>
          <a:xfrm>
            <a:off x="7375443" y="4566575"/>
            <a:ext cx="2652000" cy="1978800"/>
          </a:xfrm>
          <a:prstGeom prst="rect">
            <a:avLst/>
          </a:prstGeom>
        </p:spPr>
      </p:pic>
      <p:sp>
        <p:nvSpPr>
          <p:cNvPr id="9" name="Rectangle 8"/>
          <p:cNvSpPr/>
          <p:nvPr/>
        </p:nvSpPr>
        <p:spPr>
          <a:xfrm>
            <a:off x="7772651" y="6545375"/>
            <a:ext cx="2028829"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 de liseron des haies </a:t>
            </a:r>
            <a:endParaRPr lang="fr-FR" sz="1200" dirty="0">
              <a:solidFill>
                <a:srgbClr val="008000"/>
              </a:solidFill>
            </a:endParaRPr>
          </a:p>
        </p:txBody>
      </p:sp>
      <p:sp>
        <p:nvSpPr>
          <p:cNvPr id="10" name="Rectangle 9"/>
          <p:cNvSpPr/>
          <p:nvPr/>
        </p:nvSpPr>
        <p:spPr>
          <a:xfrm>
            <a:off x="9961080" y="6500771"/>
            <a:ext cx="2028829"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Liseron des haies </a:t>
            </a:r>
            <a:endParaRPr lang="fr-FR" sz="1200" dirty="0">
              <a:solidFill>
                <a:srgbClr val="008000"/>
              </a:solidFill>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369" y="5252375"/>
            <a:ext cx="1676400" cy="1343025"/>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453" y="4823750"/>
            <a:ext cx="1133475" cy="177165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4052" y="4566575"/>
            <a:ext cx="2247900" cy="2028825"/>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951" y="4128425"/>
            <a:ext cx="1847850" cy="2466975"/>
          </a:xfrm>
          <a:prstGeom prst="rect">
            <a:avLst/>
          </a:prstGeom>
        </p:spPr>
      </p:pic>
    </p:spTree>
    <p:extLst>
      <p:ext uri="{BB962C8B-B14F-4D97-AF65-F5344CB8AC3E}">
        <p14:creationId xmlns:p14="http://schemas.microsoft.com/office/powerpoint/2010/main" val="424464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13028" y="183306"/>
            <a:ext cx="2743200" cy="365125"/>
          </a:xfrm>
        </p:spPr>
        <p:txBody>
          <a:bodyPr/>
          <a:lstStyle/>
          <a:p>
            <a:fld id="{C4B7D875-55FA-44D4-A05D-F243087C8D65}" type="slidenum">
              <a:rPr lang="fr-FR" smtClean="0"/>
              <a:t>2</a:t>
            </a:fld>
            <a:endParaRPr lang="fr-FR"/>
          </a:p>
        </p:txBody>
      </p:sp>
      <p:sp>
        <p:nvSpPr>
          <p:cNvPr id="3" name="ZoneTexte 2"/>
          <p:cNvSpPr txBox="1"/>
          <p:nvPr/>
        </p:nvSpPr>
        <p:spPr>
          <a:xfrm>
            <a:off x="182878" y="408792"/>
            <a:ext cx="11876443" cy="2585323"/>
          </a:xfrm>
          <a:prstGeom prst="rect">
            <a:avLst/>
          </a:prstGeom>
          <a:noFill/>
        </p:spPr>
        <p:txBody>
          <a:bodyPr wrap="square" rtlCol="0">
            <a:spAutoFit/>
          </a:bodyPr>
          <a:lstStyle/>
          <a:p>
            <a:r>
              <a:rPr lang="fr-FR" u="sng" dirty="0">
                <a:solidFill>
                  <a:srgbClr val="008000"/>
                </a:solidFill>
              </a:rPr>
              <a:t>Remerciements</a:t>
            </a:r>
            <a:r>
              <a:rPr lang="fr-FR" dirty="0">
                <a:solidFill>
                  <a:srgbClr val="008000"/>
                </a:solidFill>
              </a:rPr>
              <a:t> :</a:t>
            </a:r>
          </a:p>
          <a:p>
            <a:endParaRPr lang="fr-FR" dirty="0">
              <a:solidFill>
                <a:srgbClr val="008000"/>
              </a:solidFill>
            </a:endParaRPr>
          </a:p>
          <a:p>
            <a:r>
              <a:rPr lang="fr-FR" dirty="0">
                <a:solidFill>
                  <a:srgbClr val="008000"/>
                </a:solidFill>
              </a:rPr>
              <a:t>Pour réalisé ce document, deux documents, en particulier, nous ont été d’une aide précieuses. Nous remercions les auteurs de ces documents :</a:t>
            </a:r>
          </a:p>
          <a:p>
            <a:endParaRPr lang="fr-FR" dirty="0">
              <a:solidFill>
                <a:srgbClr val="008000"/>
              </a:solidFill>
            </a:endParaRPr>
          </a:p>
          <a:p>
            <a:pPr marL="285750" indent="-285750">
              <a:buFont typeface="Arial" panose="020B0604020202020204" pitchFamily="34" charset="0"/>
              <a:buChar char="•"/>
            </a:pPr>
            <a:r>
              <a:rPr lang="fr-FR" dirty="0">
                <a:solidFill>
                  <a:srgbClr val="008000"/>
                </a:solidFill>
              </a:rPr>
              <a:t>Plantes Bio Indicatrices.pdf - EPL Carcassonne, </a:t>
            </a:r>
            <a:r>
              <a:rPr lang="fr-FR" dirty="0">
                <a:solidFill>
                  <a:srgbClr val="008000"/>
                </a:solidFill>
                <a:hlinkClick r:id="rId2"/>
              </a:rPr>
              <a:t>http://www.epl.carcassonne.educagri.fr/fileadmin/user_upload/pdf/CFPPA/Plantes_bio-indicatrices.pdf</a:t>
            </a:r>
            <a:endParaRPr lang="fr-FR" dirty="0">
              <a:solidFill>
                <a:srgbClr val="008000"/>
              </a:solidFill>
            </a:endParaRPr>
          </a:p>
          <a:p>
            <a:pPr marL="285750" indent="-285750">
              <a:buFont typeface="Arial" panose="020B0604020202020204" pitchFamily="34" charset="0"/>
              <a:buChar char="•"/>
            </a:pPr>
            <a:r>
              <a:rPr lang="fr-FR" dirty="0">
                <a:solidFill>
                  <a:srgbClr val="008000"/>
                </a:solidFill>
              </a:rPr>
              <a:t>Les plantes indicatrices outils de diagnostic des sols, </a:t>
            </a:r>
            <a:r>
              <a:rPr lang="fr-FR" dirty="0">
                <a:solidFill>
                  <a:srgbClr val="008000"/>
                </a:solidFill>
                <a:hlinkClick r:id="rId3"/>
              </a:rPr>
              <a:t>https://www.agrireseau.net/agroenvironnement/documents/Plantes%20pour%20diagnostic%20de%20sol.pdf</a:t>
            </a:r>
            <a:r>
              <a:rPr lang="fr-FR" dirty="0">
                <a:solidFill>
                  <a:srgbClr val="008000"/>
                </a:solidFill>
              </a:rPr>
              <a:t>  </a:t>
            </a:r>
          </a:p>
        </p:txBody>
      </p:sp>
      <p:sp>
        <p:nvSpPr>
          <p:cNvPr id="4" name="ZoneTexte 3"/>
          <p:cNvSpPr txBox="1"/>
          <p:nvPr/>
        </p:nvSpPr>
        <p:spPr>
          <a:xfrm>
            <a:off x="4927003" y="172122"/>
            <a:ext cx="2485016" cy="369332"/>
          </a:xfrm>
          <a:prstGeom prst="rect">
            <a:avLst/>
          </a:prstGeom>
          <a:noFill/>
          <a:ln>
            <a:solidFill>
              <a:srgbClr val="008000"/>
            </a:solidFill>
          </a:ln>
        </p:spPr>
        <p:txBody>
          <a:bodyPr wrap="square" rtlCol="0">
            <a:spAutoFit/>
          </a:bodyPr>
          <a:lstStyle/>
          <a:p>
            <a:pPr algn="ctr"/>
            <a:r>
              <a:rPr lang="fr-FR" dirty="0">
                <a:solidFill>
                  <a:srgbClr val="008000"/>
                </a:solidFill>
              </a:rPr>
              <a:t>Plantes bio-indicatrices</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431" y="3178512"/>
            <a:ext cx="3784600" cy="25273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7923" y="3079963"/>
            <a:ext cx="3797300" cy="2540000"/>
          </a:xfrm>
          <a:prstGeom prst="rect">
            <a:avLst/>
          </a:prstGeom>
        </p:spPr>
      </p:pic>
      <p:sp>
        <p:nvSpPr>
          <p:cNvPr id="7" name="ZoneTexte 6"/>
          <p:cNvSpPr txBox="1"/>
          <p:nvPr/>
        </p:nvSpPr>
        <p:spPr>
          <a:xfrm>
            <a:off x="591669" y="5705812"/>
            <a:ext cx="4744125" cy="1015663"/>
          </a:xfrm>
          <a:prstGeom prst="rect">
            <a:avLst/>
          </a:prstGeom>
          <a:noFill/>
        </p:spPr>
        <p:txBody>
          <a:bodyPr wrap="square" rtlCol="0">
            <a:spAutoFit/>
          </a:bodyPr>
          <a:lstStyle/>
          <a:p>
            <a:pPr algn="ctr"/>
            <a:r>
              <a:rPr lang="fr-FR" sz="1200" i="1" dirty="0">
                <a:solidFill>
                  <a:srgbClr val="008000"/>
                </a:solidFill>
              </a:rPr>
              <a:t>Vicia </a:t>
            </a:r>
            <a:r>
              <a:rPr lang="fr-FR" sz="1200" i="1" dirty="0" err="1">
                <a:solidFill>
                  <a:srgbClr val="008000"/>
                </a:solidFill>
              </a:rPr>
              <a:t>cracca</a:t>
            </a:r>
            <a:r>
              <a:rPr lang="fr-FR" sz="1200" i="1" dirty="0">
                <a:solidFill>
                  <a:srgbClr val="008000"/>
                </a:solidFill>
              </a:rPr>
              <a:t> </a:t>
            </a:r>
            <a:r>
              <a:rPr lang="fr-FR" sz="1200" dirty="0">
                <a:solidFill>
                  <a:srgbClr val="008000"/>
                </a:solidFill>
              </a:rPr>
              <a:t>– Photo </a:t>
            </a:r>
            <a:r>
              <a:rPr lang="fr-FR" sz="1200" dirty="0" err="1">
                <a:solidFill>
                  <a:srgbClr val="008000"/>
                </a:solidFill>
              </a:rPr>
              <a:t>Vavou</a:t>
            </a:r>
            <a:r>
              <a:rPr lang="fr-FR" sz="1200" dirty="0">
                <a:solidFill>
                  <a:srgbClr val="008000"/>
                </a:solidFill>
              </a:rPr>
              <a:t>.</a:t>
            </a:r>
          </a:p>
          <a:p>
            <a:pPr algn="ctr"/>
            <a:r>
              <a:rPr lang="fr-FR" sz="1200" dirty="0">
                <a:solidFill>
                  <a:srgbClr val="008000"/>
                </a:solidFill>
              </a:rPr>
              <a:t>Les légumineuses comme la vesce jarosse </a:t>
            </a:r>
            <a:r>
              <a:rPr lang="fr-FR" sz="1200" i="1" dirty="0">
                <a:solidFill>
                  <a:srgbClr val="008000"/>
                </a:solidFill>
              </a:rPr>
              <a:t>(Vicia </a:t>
            </a:r>
            <a:r>
              <a:rPr lang="fr-FR" sz="1200" i="1" dirty="0" err="1">
                <a:solidFill>
                  <a:srgbClr val="008000"/>
                </a:solidFill>
              </a:rPr>
              <a:t>cracca</a:t>
            </a:r>
            <a:r>
              <a:rPr lang="fr-FR" sz="1200" dirty="0">
                <a:solidFill>
                  <a:srgbClr val="008000"/>
                </a:solidFill>
              </a:rPr>
              <a:t>) ou la moutarde des champs (</a:t>
            </a:r>
            <a:r>
              <a:rPr lang="fr-FR" sz="1200" i="1" dirty="0" err="1">
                <a:solidFill>
                  <a:srgbClr val="008000"/>
                </a:solidFill>
              </a:rPr>
              <a:t>Sinapis</a:t>
            </a:r>
            <a:r>
              <a:rPr lang="fr-FR" sz="1200" i="1" dirty="0">
                <a:solidFill>
                  <a:srgbClr val="008000"/>
                </a:solidFill>
              </a:rPr>
              <a:t> </a:t>
            </a:r>
            <a:r>
              <a:rPr lang="fr-FR" sz="1200" i="1" dirty="0" err="1">
                <a:solidFill>
                  <a:srgbClr val="008000"/>
                </a:solidFill>
              </a:rPr>
              <a:t>arvensis</a:t>
            </a:r>
            <a:r>
              <a:rPr lang="fr-FR" sz="1200" dirty="0">
                <a:solidFill>
                  <a:srgbClr val="008000"/>
                </a:solidFill>
              </a:rPr>
              <a:t>) est le signe d’une élévation du pH qui ralentit l’activité des bactéries. Source : </a:t>
            </a:r>
            <a:r>
              <a:rPr lang="fr-FR" sz="1200" dirty="0">
                <a:solidFill>
                  <a:srgbClr val="008000"/>
                </a:solidFill>
                <a:hlinkClick r:id="rId6"/>
              </a:rPr>
              <a:t>http://conseiljardin.over-blog.com/article-plantes-bio-indicatrices-100252809.html</a:t>
            </a:r>
            <a:r>
              <a:rPr lang="fr-FR" sz="1200" dirty="0">
                <a:solidFill>
                  <a:srgbClr val="008000"/>
                </a:solidFill>
              </a:rPr>
              <a:t> </a:t>
            </a:r>
          </a:p>
        </p:txBody>
      </p:sp>
      <p:sp>
        <p:nvSpPr>
          <p:cNvPr id="8" name="ZoneTexte 7"/>
          <p:cNvSpPr txBox="1"/>
          <p:nvPr/>
        </p:nvSpPr>
        <p:spPr>
          <a:xfrm>
            <a:off x="6368527" y="5705812"/>
            <a:ext cx="5325035" cy="830997"/>
          </a:xfrm>
          <a:prstGeom prst="rect">
            <a:avLst/>
          </a:prstGeom>
          <a:noFill/>
        </p:spPr>
        <p:txBody>
          <a:bodyPr wrap="square" rtlCol="0">
            <a:spAutoFit/>
          </a:bodyPr>
          <a:lstStyle/>
          <a:p>
            <a:pPr algn="ctr"/>
            <a:r>
              <a:rPr lang="fr-FR" sz="1200" i="1" dirty="0">
                <a:solidFill>
                  <a:srgbClr val="008000"/>
                </a:solidFill>
              </a:rPr>
              <a:t>Oxalis</a:t>
            </a:r>
            <a:r>
              <a:rPr lang="fr-FR" sz="1200" dirty="0">
                <a:solidFill>
                  <a:srgbClr val="008000"/>
                </a:solidFill>
              </a:rPr>
              <a:t> – Photo </a:t>
            </a:r>
            <a:r>
              <a:rPr lang="fr-FR" sz="1200" dirty="0" err="1">
                <a:solidFill>
                  <a:srgbClr val="008000"/>
                </a:solidFill>
              </a:rPr>
              <a:t>Vavou</a:t>
            </a:r>
            <a:r>
              <a:rPr lang="fr-FR" sz="1200" dirty="0">
                <a:solidFill>
                  <a:srgbClr val="008000"/>
                </a:solidFill>
              </a:rPr>
              <a:t>.</a:t>
            </a:r>
          </a:p>
          <a:p>
            <a:pPr algn="ctr"/>
            <a:r>
              <a:rPr lang="fr-FR" sz="1200" dirty="0">
                <a:solidFill>
                  <a:srgbClr val="008000"/>
                </a:solidFill>
              </a:rPr>
              <a:t>L’</a:t>
            </a:r>
            <a:r>
              <a:rPr lang="fr-FR" sz="1200" i="1" dirty="0">
                <a:solidFill>
                  <a:srgbClr val="008000"/>
                </a:solidFill>
              </a:rPr>
              <a:t>Oxalis</a:t>
            </a:r>
            <a:r>
              <a:rPr lang="fr-FR" sz="1200" dirty="0">
                <a:solidFill>
                  <a:srgbClr val="008000"/>
                </a:solidFill>
              </a:rPr>
              <a:t> se développe en climat trop sec et trop chaud qui gêne l’activité des bactéries. Source : </a:t>
            </a:r>
            <a:r>
              <a:rPr lang="fr-FR" sz="1200" dirty="0">
                <a:solidFill>
                  <a:srgbClr val="008000"/>
                </a:solidFill>
                <a:hlinkClick r:id="rId6"/>
              </a:rPr>
              <a:t>http://conseiljardin.over-blog.com/article-plantes-bio-indicatrices-100252809.html</a:t>
            </a:r>
            <a:r>
              <a:rPr lang="fr-FR" sz="1200" dirty="0">
                <a:solidFill>
                  <a:srgbClr val="008000"/>
                </a:solidFill>
              </a:rPr>
              <a:t> </a:t>
            </a:r>
          </a:p>
        </p:txBody>
      </p:sp>
    </p:spTree>
    <p:extLst>
      <p:ext uri="{BB962C8B-B14F-4D97-AF65-F5344CB8AC3E}">
        <p14:creationId xmlns:p14="http://schemas.microsoft.com/office/powerpoint/2010/main" val="260662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757" y="16618"/>
            <a:ext cx="424031" cy="367229"/>
          </a:xfrm>
        </p:spPr>
        <p:txBody>
          <a:bodyPr/>
          <a:lstStyle/>
          <a:p>
            <a:fld id="{C4B7D875-55FA-44D4-A05D-F243087C8D65}" type="slidenum">
              <a:rPr lang="fr-FR" smtClean="0"/>
              <a:t>20</a:t>
            </a:fld>
            <a:endParaRPr lang="fr-FR" dirty="0"/>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03732"/>
            <a:ext cx="2535218" cy="369332"/>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p:txBody>
      </p:sp>
      <p:sp>
        <p:nvSpPr>
          <p:cNvPr id="5" name="Rectangle 4"/>
          <p:cNvSpPr/>
          <p:nvPr/>
        </p:nvSpPr>
        <p:spPr>
          <a:xfrm>
            <a:off x="186467" y="997742"/>
            <a:ext cx="9084886" cy="3139321"/>
          </a:xfrm>
          <a:prstGeom prst="rect">
            <a:avLst/>
          </a:prstGeom>
        </p:spPr>
        <p:txBody>
          <a:bodyPr wrap="square">
            <a:spAutoFit/>
          </a:bodyPr>
          <a:lstStyle/>
          <a:p>
            <a:r>
              <a:rPr lang="fr-FR" dirty="0" err="1">
                <a:solidFill>
                  <a:srgbClr val="008000"/>
                </a:solidFill>
              </a:rPr>
              <a:t>Dandelion</a:t>
            </a:r>
            <a:endParaRPr lang="fr-FR" dirty="0">
              <a:solidFill>
                <a:srgbClr val="008000"/>
              </a:solidFill>
            </a:endParaRPr>
          </a:p>
          <a:p>
            <a:r>
              <a:rPr lang="fr-FR" dirty="0">
                <a:solidFill>
                  <a:srgbClr val="008000"/>
                </a:solidFill>
              </a:rPr>
              <a:t>Vivace</a:t>
            </a:r>
          </a:p>
          <a:p>
            <a:endParaRPr lang="fr-FR" dirty="0">
              <a:solidFill>
                <a:srgbClr val="008000"/>
              </a:solidFill>
            </a:endParaRPr>
          </a:p>
          <a:p>
            <a:r>
              <a:rPr lang="fr-FR" dirty="0">
                <a:solidFill>
                  <a:srgbClr val="008000"/>
                </a:solidFill>
              </a:rPr>
              <a:t>Propagation par graines et bourgeons au collet.</a:t>
            </a:r>
          </a:p>
          <a:p>
            <a:r>
              <a:rPr lang="fr-FR" dirty="0">
                <a:solidFill>
                  <a:srgbClr val="008000"/>
                </a:solidFill>
              </a:rPr>
              <a:t>Germe le printemps et l'automne.</a:t>
            </a:r>
          </a:p>
          <a:p>
            <a:r>
              <a:rPr lang="fr-FR" dirty="0">
                <a:solidFill>
                  <a:srgbClr val="008000"/>
                </a:solidFill>
              </a:rPr>
              <a:t>Plante de milieu ensoleillé.</a:t>
            </a:r>
          </a:p>
          <a:p>
            <a:r>
              <a:rPr lang="fr-FR" dirty="0">
                <a:solidFill>
                  <a:srgbClr val="008000"/>
                </a:solidFill>
              </a:rPr>
              <a:t>Poussant en terrains argileux, limoneux et/ou limon battants, souvent riches, profonds, répond bien à l'azote, mais peu élevé en calcium, humidité, humus et pH </a:t>
            </a:r>
          </a:p>
          <a:p>
            <a:r>
              <a:rPr lang="fr-FR" b="1" dirty="0">
                <a:solidFill>
                  <a:srgbClr val="008000"/>
                </a:solidFill>
              </a:rPr>
              <a:t>Indique des sols acides, fertilité et surtout calcium peu élevés</a:t>
            </a:r>
            <a:r>
              <a:rPr lang="fr-FR" dirty="0">
                <a:solidFill>
                  <a:srgbClr val="008000"/>
                </a:solidFill>
              </a:rPr>
              <a:t>.</a:t>
            </a:r>
          </a:p>
          <a:p>
            <a:r>
              <a:rPr lang="fr-FR" dirty="0">
                <a:solidFill>
                  <a:srgbClr val="008000"/>
                </a:solidFill>
              </a:rPr>
              <a:t>Minéraux accumulés : cuivre, fer, magnésium, phosphore, potassium. silice et sodium.</a:t>
            </a:r>
          </a:p>
          <a:p>
            <a:r>
              <a:rPr lang="fr-FR" dirty="0">
                <a:solidFill>
                  <a:srgbClr val="008000"/>
                </a:solidFill>
              </a:rPr>
              <a:t>Plantes associées: renouée des oiseaux, stellaire moyenne, bourse-à-pasteur et plantain majeur.</a:t>
            </a:r>
          </a:p>
        </p:txBody>
      </p:sp>
      <p:pic>
        <p:nvPicPr>
          <p:cNvPr id="6" name="Image 5"/>
          <p:cNvPicPr>
            <a:picLocks noChangeAspect="1"/>
          </p:cNvPicPr>
          <p:nvPr/>
        </p:nvPicPr>
        <p:blipFill>
          <a:blip r:embed="rId2"/>
          <a:stretch>
            <a:fillRect/>
          </a:stretch>
        </p:blipFill>
        <p:spPr>
          <a:xfrm>
            <a:off x="9709997" y="3431439"/>
            <a:ext cx="2203200" cy="2397000"/>
          </a:xfrm>
          <a:prstGeom prst="rect">
            <a:avLst/>
          </a:prstGeom>
        </p:spPr>
      </p:pic>
      <p:pic>
        <p:nvPicPr>
          <p:cNvPr id="7" name="Image 6"/>
          <p:cNvPicPr>
            <a:picLocks noChangeAspect="1"/>
          </p:cNvPicPr>
          <p:nvPr/>
        </p:nvPicPr>
        <p:blipFill>
          <a:blip r:embed="rId3"/>
          <a:stretch>
            <a:fillRect/>
          </a:stretch>
        </p:blipFill>
        <p:spPr>
          <a:xfrm>
            <a:off x="9485596" y="957488"/>
            <a:ext cx="2652000" cy="1978800"/>
          </a:xfrm>
          <a:prstGeom prst="rect">
            <a:avLst/>
          </a:prstGeom>
        </p:spPr>
      </p:pic>
      <p:sp>
        <p:nvSpPr>
          <p:cNvPr id="8" name="Rectangle 7"/>
          <p:cNvSpPr/>
          <p:nvPr/>
        </p:nvSpPr>
        <p:spPr>
          <a:xfrm>
            <a:off x="186467" y="4199677"/>
            <a:ext cx="9065109" cy="2577642"/>
          </a:xfrm>
          <a:prstGeom prst="rect">
            <a:avLst/>
          </a:prstGeom>
        </p:spPr>
        <p:txBody>
          <a:bodyPr wrap="square">
            <a:spAutoFit/>
          </a:bodyPr>
          <a:lstStyle/>
          <a:p>
            <a:pPr algn="just"/>
            <a:r>
              <a:rPr lang="fr-FR" b="1" dirty="0">
                <a:solidFill>
                  <a:srgbClr val="008000"/>
                </a:solidFill>
              </a:rPr>
              <a:t>Habitat naturel </a:t>
            </a:r>
            <a:r>
              <a:rPr lang="fr-FR" dirty="0">
                <a:solidFill>
                  <a:srgbClr val="008000"/>
                </a:solidFill>
              </a:rPr>
              <a:t>: Prairies naturelles des plaines et des montagnes. Des plateaux calcaires et des vallées alluviales. Lisières et clairières forestières.</a:t>
            </a:r>
          </a:p>
          <a:p>
            <a:pPr algn="just"/>
            <a:r>
              <a:rPr lang="fr-FR" b="1" dirty="0">
                <a:solidFill>
                  <a:srgbClr val="008000"/>
                </a:solidFill>
              </a:rPr>
              <a:t>Indications sur l’état du sol </a:t>
            </a:r>
            <a:r>
              <a:rPr lang="fr-FR" dirty="0">
                <a:solidFill>
                  <a:srgbClr val="008000"/>
                </a:solidFill>
              </a:rPr>
              <a:t>: </a:t>
            </a:r>
            <a:r>
              <a:rPr lang="fr-FR" dirty="0">
                <a:solidFill>
                  <a:schemeClr val="accent2">
                    <a:lumMod val="50000"/>
                  </a:schemeClr>
                </a:solidFill>
              </a:rPr>
              <a:t>Engorgement en matière organique animale (fumiers).</a:t>
            </a:r>
            <a:r>
              <a:rPr lang="fr-FR" dirty="0">
                <a:solidFill>
                  <a:srgbClr val="008000"/>
                </a:solidFill>
              </a:rPr>
              <a:t> Blocage de la matière organique par le froid. </a:t>
            </a:r>
            <a:r>
              <a:rPr lang="fr-FR" dirty="0">
                <a:solidFill>
                  <a:schemeClr val="accent2">
                    <a:lumMod val="50000"/>
                  </a:schemeClr>
                </a:solidFill>
              </a:rPr>
              <a:t>Compactage des sols </a:t>
            </a:r>
            <a:r>
              <a:rPr lang="fr-FR" dirty="0">
                <a:solidFill>
                  <a:srgbClr val="008000"/>
                </a:solidFill>
              </a:rPr>
              <a:t>riches en calcaire et </a:t>
            </a:r>
            <a:r>
              <a:rPr lang="fr-FR" dirty="0">
                <a:solidFill>
                  <a:schemeClr val="accent2">
                    <a:lumMod val="50000"/>
                  </a:schemeClr>
                </a:solidFill>
              </a:rPr>
              <a:t>en matière organique. </a:t>
            </a:r>
            <a:r>
              <a:rPr lang="fr-FR" dirty="0">
                <a:solidFill>
                  <a:srgbClr val="008000"/>
                </a:solidFill>
              </a:rPr>
              <a:t>Bon indicateur de prairie riche tant que le pissenlit n’est pas dominant, mais </a:t>
            </a:r>
            <a:r>
              <a:rPr lang="fr-FR" dirty="0">
                <a:solidFill>
                  <a:schemeClr val="accent2">
                    <a:lumMod val="50000"/>
                  </a:schemeClr>
                </a:solidFill>
              </a:rPr>
              <a:t>révélateur d’aggravation des engorgement et des compactages du sol lorsque la présence du pissenlit explose</a:t>
            </a:r>
            <a:r>
              <a:rPr lang="fr-FR" dirty="0">
                <a:solidFill>
                  <a:srgbClr val="008000"/>
                </a:solidFill>
              </a:rPr>
              <a:t>.</a:t>
            </a:r>
          </a:p>
          <a:p>
            <a:pPr algn="just"/>
            <a:r>
              <a:rPr lang="fr-FR" b="1" dirty="0">
                <a:solidFill>
                  <a:srgbClr val="008000"/>
                </a:solidFill>
              </a:rPr>
              <a:t>Cuisine</a:t>
            </a:r>
            <a:r>
              <a:rPr lang="fr-FR" dirty="0">
                <a:solidFill>
                  <a:srgbClr val="008000"/>
                </a:solidFill>
              </a:rPr>
              <a:t> : La plante entière est comestible crue ou cuite. On peut utiliser les racines, les fleurs et les feuilles.</a:t>
            </a:r>
          </a:p>
        </p:txBody>
      </p:sp>
      <p:sp>
        <p:nvSpPr>
          <p:cNvPr id="9" name="Rectangle 8"/>
          <p:cNvSpPr/>
          <p:nvPr/>
        </p:nvSpPr>
        <p:spPr>
          <a:xfrm>
            <a:off x="10069853" y="5828439"/>
            <a:ext cx="1714253" cy="276999"/>
          </a:xfrm>
          <a:prstGeom prst="rect">
            <a:avLst/>
          </a:prstGeom>
        </p:spPr>
        <p:txBody>
          <a:bodyPr wrap="square">
            <a:spAutoFit/>
          </a:bodyPr>
          <a:lstStyle/>
          <a:p>
            <a:pPr algn="ctr"/>
            <a:r>
              <a:rPr lang="fr-FR" sz="1200" dirty="0">
                <a:solidFill>
                  <a:srgbClr val="008000"/>
                </a:solidFill>
              </a:rPr>
              <a:t>Fleur et fruit du pissenlit</a:t>
            </a:r>
          </a:p>
        </p:txBody>
      </p:sp>
      <p:sp>
        <p:nvSpPr>
          <p:cNvPr id="10" name="Rectangle 9"/>
          <p:cNvSpPr/>
          <p:nvPr/>
        </p:nvSpPr>
        <p:spPr>
          <a:xfrm>
            <a:off x="10100402" y="3009005"/>
            <a:ext cx="1422389" cy="276999"/>
          </a:xfrm>
          <a:prstGeom prst="rect">
            <a:avLst/>
          </a:prstGeom>
        </p:spPr>
        <p:txBody>
          <a:bodyPr wrap="square">
            <a:spAutoFit/>
          </a:bodyPr>
          <a:lstStyle/>
          <a:p>
            <a:pPr algn="ctr"/>
            <a:r>
              <a:rPr lang="fr-FR" sz="1200" dirty="0">
                <a:solidFill>
                  <a:srgbClr val="008000"/>
                </a:solidFill>
              </a:rPr>
              <a:t>Pissenlits en fleurs</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394" y="1132510"/>
            <a:ext cx="1714500" cy="1390650"/>
          </a:xfrm>
          <a:prstGeom prst="rect">
            <a:avLst/>
          </a:prstGeom>
        </p:spPr>
      </p:pic>
      <p:sp>
        <p:nvSpPr>
          <p:cNvPr id="12" name="Flèche : droite 11"/>
          <p:cNvSpPr/>
          <p:nvPr/>
        </p:nvSpPr>
        <p:spPr>
          <a:xfrm>
            <a:off x="11370835" y="6368527"/>
            <a:ext cx="542362" cy="29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9854005" y="6368527"/>
            <a:ext cx="1430767" cy="307777"/>
          </a:xfrm>
          <a:prstGeom prst="rect">
            <a:avLst/>
          </a:prstGeom>
          <a:noFill/>
        </p:spPr>
        <p:txBody>
          <a:bodyPr wrap="square" rtlCol="0">
            <a:spAutoFit/>
          </a:bodyPr>
          <a:lstStyle/>
          <a:p>
            <a:pPr algn="r"/>
            <a:r>
              <a:rPr lang="fr-FR" sz="1400" dirty="0">
                <a:solidFill>
                  <a:srgbClr val="008000"/>
                </a:solidFill>
              </a:rPr>
              <a:t>Voir page suivant</a:t>
            </a:r>
          </a:p>
        </p:txBody>
      </p:sp>
      <p:sp>
        <p:nvSpPr>
          <p:cNvPr id="14" name="Rectangle 13"/>
          <p:cNvSpPr/>
          <p:nvPr/>
        </p:nvSpPr>
        <p:spPr>
          <a:xfrm>
            <a:off x="198998" y="673064"/>
            <a:ext cx="7594106" cy="369332"/>
          </a:xfrm>
          <a:prstGeom prst="rect">
            <a:avLst/>
          </a:prstGeom>
        </p:spPr>
        <p:txBody>
          <a:bodyPr wrap="square">
            <a:spAutoFit/>
          </a:bodyPr>
          <a:lstStyle/>
          <a:p>
            <a:r>
              <a:rPr lang="fr-FR" dirty="0">
                <a:solidFill>
                  <a:srgbClr val="008000"/>
                </a:solidFill>
              </a:rPr>
              <a:t>2.5. </a:t>
            </a:r>
            <a:r>
              <a:rPr lang="fr-FR" b="1" dirty="0">
                <a:solidFill>
                  <a:srgbClr val="008000"/>
                </a:solidFill>
              </a:rPr>
              <a:t>Pissenlit commun ou pissenlit officinal </a:t>
            </a:r>
            <a:r>
              <a:rPr lang="fr-FR" dirty="0">
                <a:solidFill>
                  <a:srgbClr val="008000"/>
                </a:solidFill>
              </a:rPr>
              <a:t>(</a:t>
            </a:r>
            <a:r>
              <a:rPr lang="fr-FR" i="1" dirty="0" err="1">
                <a:solidFill>
                  <a:srgbClr val="008000"/>
                </a:solidFill>
              </a:rPr>
              <a:t>Taraxacum</a:t>
            </a:r>
            <a:r>
              <a:rPr lang="fr-FR" i="1" dirty="0">
                <a:solidFill>
                  <a:srgbClr val="008000"/>
                </a:solidFill>
              </a:rPr>
              <a:t> officinale </a:t>
            </a:r>
            <a:r>
              <a:rPr lang="fr-FR" dirty="0">
                <a:solidFill>
                  <a:srgbClr val="008000"/>
                </a:solidFill>
              </a:rPr>
              <a:t>Weber)</a:t>
            </a:r>
          </a:p>
        </p:txBody>
      </p:sp>
    </p:spTree>
    <p:extLst>
      <p:ext uri="{BB962C8B-B14F-4D97-AF65-F5344CB8AC3E}">
        <p14:creationId xmlns:p14="http://schemas.microsoft.com/office/powerpoint/2010/main" val="86701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04" y="968188"/>
            <a:ext cx="11815482" cy="1477328"/>
          </a:xfrm>
          <a:prstGeom prst="rect">
            <a:avLst/>
          </a:prstGeom>
        </p:spPr>
        <p:txBody>
          <a:bodyPr wrap="square">
            <a:spAutoFit/>
          </a:bodyPr>
          <a:lstStyle/>
          <a:p>
            <a:pPr fontAlgn="base"/>
            <a:r>
              <a:rPr lang="fr-FR" dirty="0">
                <a:solidFill>
                  <a:srgbClr val="008000"/>
                </a:solidFill>
              </a:rPr>
              <a:t>Que peut bien nous apprendre cette Astéracée </a:t>
            </a:r>
            <a:r>
              <a:rPr lang="fr-FR" dirty="0" err="1">
                <a:solidFill>
                  <a:srgbClr val="008000"/>
                </a:solidFill>
              </a:rPr>
              <a:t>vivave</a:t>
            </a:r>
            <a:r>
              <a:rPr lang="fr-FR" dirty="0">
                <a:solidFill>
                  <a:srgbClr val="008000"/>
                </a:solidFill>
              </a:rPr>
              <a:t>, avec ses jolies fleurs jaunes lumineuses et ses graines qui volent à tous vents ? Originaire des prairies naturelles des plaines et des montagnes et des plateaux calcaires et basaltiques, elle a un biotope secondaire assez étendu : prairies agricoles, vignes, vergers, bords de chemin, etc.  </a:t>
            </a:r>
          </a:p>
          <a:p>
            <a:pPr fontAlgn="base"/>
            <a:r>
              <a:rPr lang="fr-FR" b="1" dirty="0">
                <a:solidFill>
                  <a:srgbClr val="008000"/>
                </a:solidFill>
              </a:rPr>
              <a:t>Que nous apprend le pissenlit ? </a:t>
            </a:r>
            <a:r>
              <a:rPr lang="fr-FR" dirty="0">
                <a:solidFill>
                  <a:srgbClr val="008000"/>
                </a:solidFill>
              </a:rPr>
              <a:t>Le pissenlit indique un </a:t>
            </a:r>
            <a:r>
              <a:rPr lang="fr-FR" dirty="0">
                <a:solidFill>
                  <a:schemeClr val="accent2">
                    <a:lumMod val="50000"/>
                  </a:schemeClr>
                </a:solidFill>
              </a:rPr>
              <a:t>engorgement du sol en matière organique</a:t>
            </a:r>
            <a:r>
              <a:rPr lang="fr-FR" dirty="0">
                <a:solidFill>
                  <a:srgbClr val="008000"/>
                </a:solidFill>
              </a:rPr>
              <a:t>, un blocage par le froid et </a:t>
            </a:r>
            <a:r>
              <a:rPr lang="fr-FR" dirty="0">
                <a:solidFill>
                  <a:schemeClr val="accent2">
                    <a:lumMod val="50000"/>
                  </a:schemeClr>
                </a:solidFill>
              </a:rPr>
              <a:t>un compactage</a:t>
            </a:r>
            <a:r>
              <a:rPr lang="fr-FR" dirty="0">
                <a:solidFill>
                  <a:srgbClr val="008000"/>
                </a:solidFill>
              </a:rPr>
              <a:t>. </a:t>
            </a:r>
            <a:r>
              <a:rPr lang="fr-FR" i="1" dirty="0">
                <a:solidFill>
                  <a:srgbClr val="008000"/>
                </a:solidFill>
              </a:rPr>
              <a:t>Tant qu'il n'est pas dominant, c'est un bon indicateur de prairies riches</a:t>
            </a:r>
            <a:r>
              <a:rPr lang="fr-FR" dirty="0">
                <a:solidFill>
                  <a:srgbClr val="008000"/>
                </a:solidFill>
              </a:rPr>
              <a:t>.  </a:t>
            </a:r>
          </a:p>
        </p:txBody>
      </p:sp>
      <p:sp>
        <p:nvSpPr>
          <p:cNvPr id="4" name="Espace réservé du numéro de diapositive 1"/>
          <p:cNvSpPr txBox="1">
            <a:spLocks/>
          </p:cNvSpPr>
          <p:nvPr/>
        </p:nvSpPr>
        <p:spPr>
          <a:xfrm>
            <a:off x="11489166" y="169750"/>
            <a:ext cx="424031" cy="36722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21</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7" y="351411"/>
            <a:ext cx="8817684"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2.5. </a:t>
            </a:r>
            <a:r>
              <a:rPr lang="fr-FR" b="1" dirty="0">
                <a:solidFill>
                  <a:srgbClr val="008000"/>
                </a:solidFill>
              </a:rPr>
              <a:t>Pissenlit commun ou pissenlit officinal </a:t>
            </a:r>
            <a:r>
              <a:rPr lang="fr-FR" dirty="0">
                <a:solidFill>
                  <a:srgbClr val="008000"/>
                </a:solidFill>
              </a:rPr>
              <a:t>(</a:t>
            </a:r>
            <a:r>
              <a:rPr lang="fr-FR" i="1" dirty="0" err="1">
                <a:solidFill>
                  <a:srgbClr val="008000"/>
                </a:solidFill>
              </a:rPr>
              <a:t>Taraxacum</a:t>
            </a:r>
            <a:r>
              <a:rPr lang="fr-FR" i="1" dirty="0">
                <a:solidFill>
                  <a:srgbClr val="008000"/>
                </a:solidFill>
              </a:rPr>
              <a:t> officinale </a:t>
            </a:r>
            <a:r>
              <a:rPr lang="fr-FR" dirty="0">
                <a:solidFill>
                  <a:srgbClr val="008000"/>
                </a:solidFill>
              </a:rPr>
              <a:t>Weber)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700" y="4710393"/>
            <a:ext cx="2409825" cy="189547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58" y="2445516"/>
            <a:ext cx="2975495" cy="4112727"/>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527" y="4739865"/>
            <a:ext cx="2466975" cy="184785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206" y="4710393"/>
            <a:ext cx="2466975" cy="1847850"/>
          </a:xfrm>
          <a:prstGeom prst="rect">
            <a:avLst/>
          </a:prstGeom>
        </p:spPr>
      </p:pic>
    </p:spTree>
    <p:extLst>
      <p:ext uri="{BB962C8B-B14F-4D97-AF65-F5344CB8AC3E}">
        <p14:creationId xmlns:p14="http://schemas.microsoft.com/office/powerpoint/2010/main" val="161960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0405" y="75914"/>
            <a:ext cx="424031" cy="367229"/>
          </a:xfrm>
        </p:spPr>
        <p:txBody>
          <a:bodyPr/>
          <a:lstStyle/>
          <a:p>
            <a:fld id="{C4B7D875-55FA-44D4-A05D-F243087C8D65}" type="slidenum">
              <a:rPr lang="fr-FR" smtClean="0"/>
              <a:t>22</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1410"/>
            <a:ext cx="6656177"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2.6. </a:t>
            </a:r>
            <a:r>
              <a:rPr lang="fr-FR" b="1" dirty="0">
                <a:solidFill>
                  <a:srgbClr val="008000"/>
                </a:solidFill>
              </a:rPr>
              <a:t>Plantain majeur ou grand plantain </a:t>
            </a:r>
            <a:r>
              <a:rPr lang="fr-FR" dirty="0">
                <a:solidFill>
                  <a:srgbClr val="008000"/>
                </a:solidFill>
              </a:rPr>
              <a:t>(</a:t>
            </a:r>
            <a:r>
              <a:rPr lang="fr-FR" i="1" dirty="0" err="1">
                <a:solidFill>
                  <a:srgbClr val="008000"/>
                </a:solidFill>
              </a:rPr>
              <a:t>Plantago</a:t>
            </a:r>
            <a:r>
              <a:rPr lang="fr-FR" i="1" dirty="0">
                <a:solidFill>
                  <a:srgbClr val="008000"/>
                </a:solidFill>
              </a:rPr>
              <a:t> major</a:t>
            </a:r>
            <a:r>
              <a:rPr lang="fr-FR" dirty="0">
                <a:solidFill>
                  <a:srgbClr val="008000"/>
                </a:solidFill>
              </a:rPr>
              <a:t> L.)</a:t>
            </a:r>
          </a:p>
        </p:txBody>
      </p:sp>
      <p:sp>
        <p:nvSpPr>
          <p:cNvPr id="5" name="Rectangle 4"/>
          <p:cNvSpPr/>
          <p:nvPr/>
        </p:nvSpPr>
        <p:spPr>
          <a:xfrm>
            <a:off x="186466" y="1006661"/>
            <a:ext cx="11507095" cy="3693319"/>
          </a:xfrm>
          <a:prstGeom prst="rect">
            <a:avLst/>
          </a:prstGeom>
        </p:spPr>
        <p:txBody>
          <a:bodyPr wrap="square">
            <a:spAutoFit/>
          </a:bodyPr>
          <a:lstStyle/>
          <a:p>
            <a:r>
              <a:rPr lang="fr-FR" dirty="0">
                <a:solidFill>
                  <a:srgbClr val="008000"/>
                </a:solidFill>
              </a:rPr>
              <a:t>Broad-</a:t>
            </a:r>
            <a:r>
              <a:rPr lang="fr-FR" dirty="0" err="1">
                <a:solidFill>
                  <a:srgbClr val="008000"/>
                </a:solidFill>
              </a:rPr>
              <a:t>lived</a:t>
            </a:r>
            <a:r>
              <a:rPr lang="fr-FR" dirty="0">
                <a:solidFill>
                  <a:srgbClr val="008000"/>
                </a:solidFill>
              </a:rPr>
              <a:t> plantain</a:t>
            </a:r>
          </a:p>
          <a:p>
            <a:r>
              <a:rPr lang="fr-FR" dirty="0">
                <a:solidFill>
                  <a:srgbClr val="008000"/>
                </a:solidFill>
              </a:rPr>
              <a:t>Vivace</a:t>
            </a:r>
          </a:p>
          <a:p>
            <a:endParaRPr lang="fr-FR" dirty="0">
              <a:solidFill>
                <a:srgbClr val="008000"/>
              </a:solidFill>
            </a:endParaRPr>
          </a:p>
          <a:p>
            <a:r>
              <a:rPr lang="fr-FR" dirty="0">
                <a:solidFill>
                  <a:srgbClr val="008000"/>
                </a:solidFill>
              </a:rPr>
              <a:t>Propagation par graines et nouvelles tiges au collet.</a:t>
            </a:r>
          </a:p>
          <a:p>
            <a:r>
              <a:rPr lang="fr-FR" dirty="0">
                <a:solidFill>
                  <a:srgbClr val="008000"/>
                </a:solidFill>
              </a:rPr>
              <a:t>Germe le printemps et l'été.</a:t>
            </a:r>
          </a:p>
          <a:p>
            <a:r>
              <a:rPr lang="fr-FR" dirty="0">
                <a:solidFill>
                  <a:srgbClr val="008000"/>
                </a:solidFill>
              </a:rPr>
              <a:t>Plante de milieu ensoleillé.</a:t>
            </a:r>
          </a:p>
          <a:p>
            <a:r>
              <a:rPr lang="fr-FR" dirty="0">
                <a:solidFill>
                  <a:srgbClr val="008000"/>
                </a:solidFill>
              </a:rPr>
              <a:t>Poussant surtout en terrains argileux. Compactés, limons battants, s'encroûtant facilement en surface.</a:t>
            </a:r>
          </a:p>
          <a:p>
            <a:r>
              <a:rPr lang="fr-FR" dirty="0">
                <a:solidFill>
                  <a:srgbClr val="008000"/>
                </a:solidFill>
              </a:rPr>
              <a:t>Calcium, phosphate et humus peu élevé. Répond beaucoup à l'aime et plus faiblement au magnésium. </a:t>
            </a:r>
          </a:p>
          <a:p>
            <a:r>
              <a:rPr lang="fr-FR" dirty="0">
                <a:solidFill>
                  <a:srgbClr val="008000"/>
                </a:solidFill>
              </a:rPr>
              <a:t>Peu sensible au pH.</a:t>
            </a:r>
          </a:p>
          <a:p>
            <a:r>
              <a:rPr lang="fr-FR" b="1" dirty="0">
                <a:solidFill>
                  <a:srgbClr val="008000"/>
                </a:solidFill>
              </a:rPr>
              <a:t>Indique des sols compactés, humides.</a:t>
            </a:r>
          </a:p>
          <a:p>
            <a:r>
              <a:rPr lang="fr-FR" dirty="0">
                <a:solidFill>
                  <a:srgbClr val="008000"/>
                </a:solidFill>
              </a:rPr>
              <a:t>cultures irriguées.</a:t>
            </a:r>
          </a:p>
          <a:p>
            <a:r>
              <a:rPr lang="fr-FR" b="1" dirty="0">
                <a:solidFill>
                  <a:srgbClr val="008000"/>
                </a:solidFill>
              </a:rPr>
              <a:t>Minéraux accumulés </a:t>
            </a:r>
            <a:r>
              <a:rPr lang="fr-FR" dirty="0">
                <a:solidFill>
                  <a:srgbClr val="008000"/>
                </a:solidFill>
              </a:rPr>
              <a:t>: calcium, cuivre, fer, potassium, silice et soufre.</a:t>
            </a:r>
          </a:p>
          <a:p>
            <a:r>
              <a:rPr lang="fr-FR" b="1" dirty="0">
                <a:solidFill>
                  <a:srgbClr val="008000"/>
                </a:solidFill>
              </a:rPr>
              <a:t>Plantes associées </a:t>
            </a:r>
            <a:r>
              <a:rPr lang="fr-FR" dirty="0">
                <a:solidFill>
                  <a:srgbClr val="008000"/>
                </a:solidFill>
              </a:rPr>
              <a:t>: pâturin annuel, renouée des oiseaux et matricaire odorante.</a:t>
            </a:r>
          </a:p>
        </p:txBody>
      </p:sp>
      <p:pic>
        <p:nvPicPr>
          <p:cNvPr id="6" name="Image 5"/>
          <p:cNvPicPr>
            <a:picLocks noChangeAspect="1"/>
          </p:cNvPicPr>
          <p:nvPr/>
        </p:nvPicPr>
        <p:blipFill>
          <a:blip r:embed="rId2"/>
          <a:stretch>
            <a:fillRect/>
          </a:stretch>
        </p:blipFill>
        <p:spPr>
          <a:xfrm>
            <a:off x="10053846" y="3887142"/>
            <a:ext cx="1999200" cy="2641800"/>
          </a:xfrm>
          <a:prstGeom prst="rect">
            <a:avLst/>
          </a:prstGeom>
        </p:spPr>
      </p:pic>
      <p:pic>
        <p:nvPicPr>
          <p:cNvPr id="7" name="Image 6"/>
          <p:cNvPicPr>
            <a:picLocks noChangeAspect="1"/>
          </p:cNvPicPr>
          <p:nvPr/>
        </p:nvPicPr>
        <p:blipFill>
          <a:blip r:embed="rId3"/>
          <a:stretch>
            <a:fillRect/>
          </a:stretch>
        </p:blipFill>
        <p:spPr>
          <a:xfrm>
            <a:off x="7477345" y="4708900"/>
            <a:ext cx="2451186" cy="1828962"/>
          </a:xfrm>
          <a:prstGeom prst="rect">
            <a:avLst/>
          </a:prstGeom>
        </p:spPr>
      </p:pic>
      <p:sp>
        <p:nvSpPr>
          <p:cNvPr id="8" name="Rectangle 7"/>
          <p:cNvSpPr/>
          <p:nvPr/>
        </p:nvSpPr>
        <p:spPr>
          <a:xfrm>
            <a:off x="100405" y="4708900"/>
            <a:ext cx="7290879" cy="2031325"/>
          </a:xfrm>
          <a:prstGeom prst="rect">
            <a:avLst/>
          </a:prstGeom>
        </p:spPr>
        <p:txBody>
          <a:bodyPr wrap="square">
            <a:spAutoFit/>
          </a:bodyPr>
          <a:lstStyle/>
          <a:p>
            <a:r>
              <a:rPr lang="fr-FR" b="1" dirty="0">
                <a:solidFill>
                  <a:srgbClr val="008000"/>
                </a:solidFill>
              </a:rPr>
              <a:t>Habitat naturel: </a:t>
            </a:r>
            <a:r>
              <a:rPr lang="fr-FR" dirty="0">
                <a:solidFill>
                  <a:srgbClr val="008000"/>
                </a:solidFill>
              </a:rPr>
              <a:t>Sables et limons compactés des grandes vallées alluviales. </a:t>
            </a:r>
          </a:p>
          <a:p>
            <a:r>
              <a:rPr lang="fr-FR" b="1" dirty="0">
                <a:solidFill>
                  <a:srgbClr val="008000"/>
                </a:solidFill>
              </a:rPr>
              <a:t>Indications sur l’état du sol: </a:t>
            </a:r>
            <a:r>
              <a:rPr lang="fr-FR" dirty="0">
                <a:solidFill>
                  <a:schemeClr val="accent2">
                    <a:lumMod val="50000"/>
                  </a:schemeClr>
                </a:solidFill>
              </a:rPr>
              <a:t>Tassement et compactage provoquant l’anaérobiose des sols, piétinement du bétail dans les prairies surchargées</a:t>
            </a:r>
            <a:r>
              <a:rPr lang="fr-FR" dirty="0">
                <a:solidFill>
                  <a:srgbClr val="008000"/>
                </a:solidFill>
              </a:rPr>
              <a:t>. </a:t>
            </a:r>
            <a:r>
              <a:rPr lang="fr-FR" dirty="0" err="1">
                <a:solidFill>
                  <a:srgbClr val="008000"/>
                </a:solidFill>
              </a:rPr>
              <a:t>Hydromorphismes</a:t>
            </a:r>
            <a:r>
              <a:rPr lang="fr-FR" dirty="0">
                <a:solidFill>
                  <a:srgbClr val="008000"/>
                </a:solidFill>
              </a:rPr>
              <a:t> induits par le </a:t>
            </a:r>
            <a:r>
              <a:rPr lang="fr-FR" dirty="0">
                <a:solidFill>
                  <a:schemeClr val="accent2">
                    <a:lumMod val="50000"/>
                  </a:schemeClr>
                </a:solidFill>
              </a:rPr>
              <a:t>tassement du sol </a:t>
            </a:r>
            <a:r>
              <a:rPr lang="fr-FR" dirty="0">
                <a:solidFill>
                  <a:srgbClr val="008000"/>
                </a:solidFill>
              </a:rPr>
              <a:t>par temps humide (travail du sol, piétinement du bétail). </a:t>
            </a:r>
          </a:p>
          <a:p>
            <a:r>
              <a:rPr lang="fr-FR" b="1" dirty="0">
                <a:solidFill>
                  <a:srgbClr val="008000"/>
                </a:solidFill>
              </a:rPr>
              <a:t>Cuisine</a:t>
            </a:r>
            <a:r>
              <a:rPr lang="fr-FR" dirty="0">
                <a:solidFill>
                  <a:srgbClr val="008000"/>
                </a:solidFill>
              </a:rPr>
              <a:t>: Les jeunes feuilles du centre ont un goût de champignon (en salade). Les jeunes plantes se mangent crues ou cuites </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8485" y="138623"/>
            <a:ext cx="3284561" cy="246342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500" y="744669"/>
            <a:ext cx="2476500" cy="1857375"/>
          </a:xfrm>
          <a:prstGeom prst="rect">
            <a:avLst/>
          </a:prstGeom>
        </p:spPr>
      </p:pic>
    </p:spTree>
    <p:extLst>
      <p:ext uri="{BB962C8B-B14F-4D97-AF65-F5344CB8AC3E}">
        <p14:creationId xmlns:p14="http://schemas.microsoft.com/office/powerpoint/2010/main" val="2882335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23</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1410"/>
            <a:ext cx="6656177"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2.7. Renoncule rampante (</a:t>
            </a:r>
            <a:r>
              <a:rPr lang="fr-FR" i="1" dirty="0" err="1">
                <a:solidFill>
                  <a:srgbClr val="008000"/>
                </a:solidFill>
              </a:rPr>
              <a:t>Ranunculus</a:t>
            </a:r>
            <a:r>
              <a:rPr lang="fr-FR" i="1" dirty="0">
                <a:solidFill>
                  <a:srgbClr val="008000"/>
                </a:solidFill>
              </a:rPr>
              <a:t> repens</a:t>
            </a:r>
            <a:r>
              <a:rPr lang="fr-FR" dirty="0">
                <a:solidFill>
                  <a:srgbClr val="008000"/>
                </a:solidFill>
              </a:rPr>
              <a:t>)</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5368" y="1152507"/>
            <a:ext cx="3244300" cy="5705493"/>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632" y="2891612"/>
            <a:ext cx="5524500" cy="39052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94" y="4776395"/>
            <a:ext cx="3030701" cy="2020467"/>
          </a:xfrm>
          <a:prstGeom prst="rect">
            <a:avLst/>
          </a:prstGeom>
        </p:spPr>
      </p:pic>
      <p:sp>
        <p:nvSpPr>
          <p:cNvPr id="8" name="Rectangle 7"/>
          <p:cNvSpPr/>
          <p:nvPr/>
        </p:nvSpPr>
        <p:spPr>
          <a:xfrm>
            <a:off x="4607858" y="1181504"/>
            <a:ext cx="4342504" cy="1661993"/>
          </a:xfrm>
          <a:prstGeom prst="rect">
            <a:avLst/>
          </a:prstGeom>
        </p:spPr>
        <p:txBody>
          <a:bodyPr wrap="square">
            <a:spAutoFit/>
          </a:bodyPr>
          <a:lstStyle/>
          <a:p>
            <a:r>
              <a:rPr lang="fr-FR" sz="1700" b="1" dirty="0">
                <a:solidFill>
                  <a:srgbClr val="008000"/>
                </a:solidFill>
              </a:rPr>
              <a:t>Indications sur l’état du sol: </a:t>
            </a:r>
            <a:r>
              <a:rPr lang="fr-FR" sz="1700" dirty="0">
                <a:solidFill>
                  <a:srgbClr val="002060"/>
                </a:solidFill>
              </a:rPr>
              <a:t>Engorgement des sols en eau et en matières organiques. </a:t>
            </a:r>
            <a:r>
              <a:rPr lang="fr-FR" sz="1700" dirty="0" err="1">
                <a:solidFill>
                  <a:srgbClr val="002060"/>
                </a:solidFill>
              </a:rPr>
              <a:t>Hydromorphismes</a:t>
            </a:r>
            <a:r>
              <a:rPr lang="fr-FR" sz="1700" dirty="0">
                <a:solidFill>
                  <a:srgbClr val="002060"/>
                </a:solidFill>
              </a:rPr>
              <a:t>. </a:t>
            </a:r>
            <a:r>
              <a:rPr lang="fr-FR" sz="1700" dirty="0">
                <a:solidFill>
                  <a:srgbClr val="008000"/>
                </a:solidFill>
              </a:rPr>
              <a:t>Piétinement des jardins par temps humide. </a:t>
            </a:r>
            <a:r>
              <a:rPr lang="fr-FR" sz="1700" dirty="0">
                <a:solidFill>
                  <a:schemeClr val="accent2">
                    <a:lumMod val="50000"/>
                  </a:schemeClr>
                </a:solidFill>
              </a:rPr>
              <a:t>Compactage des sols, battance. </a:t>
            </a:r>
            <a:r>
              <a:rPr lang="fr-FR" sz="1700" dirty="0">
                <a:solidFill>
                  <a:srgbClr val="008000"/>
                </a:solidFill>
              </a:rPr>
              <a:t>Travail du sol par temps très humide.</a:t>
            </a:r>
          </a:p>
          <a:p>
            <a:r>
              <a:rPr lang="fr-FR" sz="1700" b="1" dirty="0">
                <a:solidFill>
                  <a:srgbClr val="FF0000"/>
                </a:solidFill>
              </a:rPr>
              <a:t>Cuisine</a:t>
            </a:r>
            <a:r>
              <a:rPr lang="fr-FR" sz="1700" dirty="0">
                <a:solidFill>
                  <a:srgbClr val="FF0000"/>
                </a:solidFill>
              </a:rPr>
              <a:t>: Plante </a:t>
            </a:r>
            <a:r>
              <a:rPr lang="fr-FR" sz="1700" b="1" dirty="0">
                <a:solidFill>
                  <a:srgbClr val="FF0000"/>
                </a:solidFill>
              </a:rPr>
              <a:t>toxique </a:t>
            </a:r>
            <a:r>
              <a:rPr lang="fr-FR" sz="1700" dirty="0">
                <a:solidFill>
                  <a:srgbClr val="FF0000"/>
                </a:solidFill>
              </a:rPr>
              <a:t>pour l’homme.</a:t>
            </a:r>
          </a:p>
        </p:txBody>
      </p:sp>
      <p:sp>
        <p:nvSpPr>
          <p:cNvPr id="9" name="Rectangle 8"/>
          <p:cNvSpPr/>
          <p:nvPr/>
        </p:nvSpPr>
        <p:spPr>
          <a:xfrm>
            <a:off x="4607858" y="550576"/>
            <a:ext cx="7481810" cy="646331"/>
          </a:xfrm>
          <a:prstGeom prst="rect">
            <a:avLst/>
          </a:prstGeom>
        </p:spPr>
        <p:txBody>
          <a:bodyPr wrap="square">
            <a:spAutoFit/>
          </a:bodyPr>
          <a:lstStyle/>
          <a:p>
            <a:r>
              <a:rPr lang="fr-FR" b="1" dirty="0">
                <a:solidFill>
                  <a:srgbClr val="008000"/>
                </a:solidFill>
              </a:rPr>
              <a:t>Habitat naturel: </a:t>
            </a:r>
            <a:r>
              <a:rPr lang="fr-FR" dirty="0">
                <a:solidFill>
                  <a:srgbClr val="008000"/>
                </a:solidFill>
              </a:rPr>
              <a:t>Vallées alluviales, forêts alluviales et riveraines. Marécages et tourbières. </a:t>
            </a:r>
          </a:p>
        </p:txBody>
      </p:sp>
      <p:sp>
        <p:nvSpPr>
          <p:cNvPr id="10" name="Rectangle 9"/>
          <p:cNvSpPr/>
          <p:nvPr/>
        </p:nvSpPr>
        <p:spPr>
          <a:xfrm>
            <a:off x="186467" y="996837"/>
            <a:ext cx="4421392" cy="3693319"/>
          </a:xfrm>
          <a:prstGeom prst="rect">
            <a:avLst/>
          </a:prstGeom>
        </p:spPr>
        <p:txBody>
          <a:bodyPr wrap="square">
            <a:spAutoFit/>
          </a:bodyPr>
          <a:lstStyle/>
          <a:p>
            <a:r>
              <a:rPr lang="fr-FR" dirty="0">
                <a:solidFill>
                  <a:srgbClr val="008000"/>
                </a:solidFill>
              </a:rPr>
              <a:t>Vivace  (anglais : </a:t>
            </a:r>
            <a:r>
              <a:rPr lang="fr-FR" dirty="0" err="1">
                <a:solidFill>
                  <a:srgbClr val="008000"/>
                </a:solidFill>
              </a:rPr>
              <a:t>Creeping</a:t>
            </a:r>
            <a:r>
              <a:rPr lang="fr-FR" dirty="0">
                <a:solidFill>
                  <a:srgbClr val="008000"/>
                </a:solidFill>
              </a:rPr>
              <a:t> </a:t>
            </a:r>
            <a:r>
              <a:rPr lang="fr-FR" dirty="0" err="1">
                <a:solidFill>
                  <a:srgbClr val="008000"/>
                </a:solidFill>
              </a:rPr>
              <a:t>buttercup</a:t>
            </a:r>
            <a:r>
              <a:rPr lang="fr-FR" dirty="0">
                <a:solidFill>
                  <a:srgbClr val="008000"/>
                </a:solidFill>
              </a:rPr>
              <a:t>)</a:t>
            </a:r>
          </a:p>
          <a:p>
            <a:r>
              <a:rPr lang="fr-FR" dirty="0">
                <a:solidFill>
                  <a:srgbClr val="008000"/>
                </a:solidFill>
              </a:rPr>
              <a:t>Propagation par graines.</a:t>
            </a:r>
          </a:p>
          <a:p>
            <a:r>
              <a:rPr lang="fr-FR" dirty="0">
                <a:solidFill>
                  <a:srgbClr val="008000"/>
                </a:solidFill>
              </a:rPr>
              <a:t>Germe le printemps et l'automne.</a:t>
            </a:r>
          </a:p>
          <a:p>
            <a:r>
              <a:rPr lang="fr-FR" dirty="0">
                <a:solidFill>
                  <a:srgbClr val="008000"/>
                </a:solidFill>
              </a:rPr>
              <a:t>Plante de milieu humide.</a:t>
            </a:r>
          </a:p>
          <a:p>
            <a:r>
              <a:rPr lang="fr-FR" dirty="0">
                <a:solidFill>
                  <a:srgbClr val="008000"/>
                </a:solidFill>
              </a:rPr>
              <a:t>Poussant en terrains argileux, argilo-sableux, argilo-limoneux, compactés, humides ou saturés temporairement, cultures irriguées, sol neutre à faiblement basique. rare en terrain acide, faible en humus.</a:t>
            </a:r>
          </a:p>
          <a:p>
            <a:r>
              <a:rPr lang="fr-FR" b="1" dirty="0">
                <a:solidFill>
                  <a:srgbClr val="008000"/>
                </a:solidFill>
              </a:rPr>
              <a:t>Indiques des sols argileux. mal drainés, facilement compactés.</a:t>
            </a:r>
          </a:p>
          <a:p>
            <a:r>
              <a:rPr lang="fr-FR" dirty="0">
                <a:solidFill>
                  <a:srgbClr val="008000"/>
                </a:solidFill>
              </a:rPr>
              <a:t>Plantes associées : prêle des champs, tussilage pas-d‘âne et chiendent.</a:t>
            </a:r>
          </a:p>
        </p:txBody>
      </p:sp>
    </p:spTree>
    <p:extLst>
      <p:ext uri="{BB962C8B-B14F-4D97-AF65-F5344CB8AC3E}">
        <p14:creationId xmlns:p14="http://schemas.microsoft.com/office/powerpoint/2010/main" val="3381626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24</a:t>
            </a:fld>
            <a:endParaRPr lang="fr-FR"/>
          </a:p>
        </p:txBody>
      </p:sp>
      <p:sp>
        <p:nvSpPr>
          <p:cNvPr id="3" name="Rectangle 2"/>
          <p:cNvSpPr/>
          <p:nvPr/>
        </p:nvSpPr>
        <p:spPr>
          <a:xfrm>
            <a:off x="5571267"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1410"/>
            <a:ext cx="6656177" cy="646331"/>
          </a:xfrm>
          <a:prstGeom prst="rect">
            <a:avLst/>
          </a:prstGeom>
        </p:spPr>
        <p:txBody>
          <a:bodyPr wrap="square">
            <a:spAutoFit/>
          </a:bodyPr>
          <a:lstStyle/>
          <a:p>
            <a:r>
              <a:rPr lang="fr-FR" dirty="0">
                <a:solidFill>
                  <a:srgbClr val="008000"/>
                </a:solidFill>
              </a:rPr>
              <a:t>2. </a:t>
            </a:r>
            <a:r>
              <a:rPr lang="fr-FR" b="1" dirty="0">
                <a:solidFill>
                  <a:srgbClr val="008000"/>
                </a:solidFill>
              </a:rPr>
              <a:t>Sols argileux lourds</a:t>
            </a:r>
          </a:p>
          <a:p>
            <a:r>
              <a:rPr lang="fr-FR" dirty="0">
                <a:solidFill>
                  <a:srgbClr val="008000"/>
                </a:solidFill>
              </a:rPr>
              <a:t>2.8. Tussilage pas d’âne (</a:t>
            </a:r>
            <a:r>
              <a:rPr lang="fr-FR" i="1" dirty="0" err="1">
                <a:solidFill>
                  <a:srgbClr val="008000"/>
                </a:solidFill>
              </a:rPr>
              <a:t>Tussilago</a:t>
            </a:r>
            <a:r>
              <a:rPr lang="fr-FR" i="1" dirty="0">
                <a:solidFill>
                  <a:srgbClr val="008000"/>
                </a:solidFill>
              </a:rPr>
              <a:t> </a:t>
            </a:r>
            <a:r>
              <a:rPr lang="fr-FR" i="1" dirty="0" err="1">
                <a:solidFill>
                  <a:srgbClr val="008000"/>
                </a:solidFill>
              </a:rPr>
              <a:t>farfara</a:t>
            </a:r>
            <a:r>
              <a:rPr lang="fr-FR" dirty="0">
                <a:solidFill>
                  <a:srgbClr val="008000"/>
                </a:solidFill>
              </a:rPr>
              <a:t>)</a:t>
            </a:r>
          </a:p>
        </p:txBody>
      </p:sp>
      <p:sp>
        <p:nvSpPr>
          <p:cNvPr id="5" name="Rectangle 4"/>
          <p:cNvSpPr/>
          <p:nvPr/>
        </p:nvSpPr>
        <p:spPr>
          <a:xfrm>
            <a:off x="186467" y="1086138"/>
            <a:ext cx="6341708" cy="4247317"/>
          </a:xfrm>
          <a:prstGeom prst="rect">
            <a:avLst/>
          </a:prstGeom>
        </p:spPr>
        <p:txBody>
          <a:bodyPr wrap="square">
            <a:spAutoFit/>
          </a:bodyPr>
          <a:lstStyle/>
          <a:p>
            <a:r>
              <a:rPr lang="fr-FR" dirty="0">
                <a:solidFill>
                  <a:srgbClr val="008000"/>
                </a:solidFill>
              </a:rPr>
              <a:t>Colts-foot</a:t>
            </a:r>
          </a:p>
          <a:p>
            <a:endParaRPr lang="fr-FR" dirty="0">
              <a:solidFill>
                <a:srgbClr val="008000"/>
              </a:solidFill>
            </a:endParaRPr>
          </a:p>
          <a:p>
            <a:r>
              <a:rPr lang="fr-FR" dirty="0">
                <a:solidFill>
                  <a:srgbClr val="008000"/>
                </a:solidFill>
              </a:rPr>
              <a:t>Vivace</a:t>
            </a:r>
          </a:p>
          <a:p>
            <a:r>
              <a:rPr lang="fr-FR" dirty="0">
                <a:solidFill>
                  <a:srgbClr val="008000"/>
                </a:solidFill>
              </a:rPr>
              <a:t>Propagation par graines et rhizomes.</a:t>
            </a:r>
          </a:p>
          <a:p>
            <a:r>
              <a:rPr lang="fr-FR" dirty="0">
                <a:solidFill>
                  <a:srgbClr val="008000"/>
                </a:solidFill>
              </a:rPr>
              <a:t>Germe le printemps et l’été.</a:t>
            </a:r>
          </a:p>
          <a:p>
            <a:r>
              <a:rPr lang="fr-FR" dirty="0">
                <a:solidFill>
                  <a:srgbClr val="008000"/>
                </a:solidFill>
              </a:rPr>
              <a:t>Plante de milieu humide.</a:t>
            </a:r>
          </a:p>
          <a:p>
            <a:r>
              <a:rPr lang="fr-FR" dirty="0">
                <a:solidFill>
                  <a:srgbClr val="008000"/>
                </a:solidFill>
              </a:rPr>
              <a:t>Poussant surtout en terrains argileux, argilo-limoneux, argilo-sableux, argilocalcaire, limon battants, mal drainés ou saturés pouvant contenir du gravier ou des cailloux. pH neutre à faiblement basique.</a:t>
            </a:r>
          </a:p>
          <a:p>
            <a:r>
              <a:rPr lang="fr-FR" dirty="0">
                <a:solidFill>
                  <a:srgbClr val="008000"/>
                </a:solidFill>
              </a:rPr>
              <a:t>Indique des sols argileux et humides ou mal drainés.</a:t>
            </a:r>
          </a:p>
          <a:p>
            <a:r>
              <a:rPr lang="fr-FR" dirty="0">
                <a:solidFill>
                  <a:srgbClr val="008000"/>
                </a:solidFill>
              </a:rPr>
              <a:t>Minéraux accumulés : calcium, cobalt, fer, magnésium, phosphore et soufre.</a:t>
            </a:r>
          </a:p>
          <a:p>
            <a:r>
              <a:rPr lang="fr-FR" dirty="0">
                <a:solidFill>
                  <a:srgbClr val="008000"/>
                </a:solidFill>
              </a:rPr>
              <a:t>Plantes associées : renoncule rampante, prèle des champs, </a:t>
            </a:r>
            <a:r>
              <a:rPr lang="fr-FR" dirty="0" err="1">
                <a:solidFill>
                  <a:srgbClr val="008000"/>
                </a:solidFill>
              </a:rPr>
              <a:t>échinochloa</a:t>
            </a:r>
            <a:r>
              <a:rPr lang="fr-FR" dirty="0">
                <a:solidFill>
                  <a:srgbClr val="008000"/>
                </a:solidFill>
              </a:rPr>
              <a:t> pied-de-coq et pourpier potager.</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6070" y="870758"/>
            <a:ext cx="2338854" cy="1758173"/>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065" y="1746952"/>
            <a:ext cx="2684132" cy="48790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175" y="3178090"/>
            <a:ext cx="2534645" cy="3379527"/>
          </a:xfrm>
          <a:prstGeom prst="rect">
            <a:avLst/>
          </a:prstGeom>
        </p:spPr>
      </p:pic>
    </p:spTree>
    <p:extLst>
      <p:ext uri="{BB962C8B-B14F-4D97-AF65-F5344CB8AC3E}">
        <p14:creationId xmlns:p14="http://schemas.microsoft.com/office/powerpoint/2010/main" val="2233744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27970" y="227693"/>
            <a:ext cx="424543" cy="371021"/>
          </a:xfrm>
        </p:spPr>
        <p:txBody>
          <a:bodyPr/>
          <a:lstStyle/>
          <a:p>
            <a:fld id="{C4B7D875-55FA-44D4-A05D-F243087C8D65}" type="slidenum">
              <a:rPr lang="fr-FR" smtClean="0"/>
              <a:t>25</a:t>
            </a:fld>
            <a:endParaRPr lang="fr-FR"/>
          </a:p>
        </p:txBody>
      </p:sp>
      <p:sp>
        <p:nvSpPr>
          <p:cNvPr id="3" name="Rectangle 2"/>
          <p:cNvSpPr/>
          <p:nvPr/>
        </p:nvSpPr>
        <p:spPr>
          <a:xfrm>
            <a:off x="3465925" y="989326"/>
            <a:ext cx="5348004" cy="707886"/>
          </a:xfrm>
          <a:prstGeom prst="rect">
            <a:avLst/>
          </a:prstGeom>
        </p:spPr>
        <p:txBody>
          <a:bodyPr wrap="none">
            <a:spAutoFit/>
          </a:bodyPr>
          <a:lstStyle/>
          <a:p>
            <a:pPr algn="ctr"/>
            <a:r>
              <a:rPr lang="fr-FR" sz="4000" dirty="0">
                <a:solidFill>
                  <a:srgbClr val="008000"/>
                </a:solidFill>
              </a:rPr>
              <a:t>3. </a:t>
            </a:r>
            <a:r>
              <a:rPr lang="fr-FR" sz="4000" b="1" dirty="0">
                <a:solidFill>
                  <a:srgbClr val="008000"/>
                </a:solidFill>
              </a:rPr>
              <a:t>Sols argileux et acides</a:t>
            </a:r>
          </a:p>
        </p:txBody>
      </p:sp>
      <p:sp>
        <p:nvSpPr>
          <p:cNvPr id="4" name="Rectangle 3"/>
          <p:cNvSpPr/>
          <p:nvPr/>
        </p:nvSpPr>
        <p:spPr>
          <a:xfrm>
            <a:off x="5299125" y="227693"/>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ZoneTexte 4"/>
          <p:cNvSpPr txBox="1"/>
          <p:nvPr/>
        </p:nvSpPr>
        <p:spPr>
          <a:xfrm>
            <a:off x="6770146" y="6250193"/>
            <a:ext cx="5378823" cy="461665"/>
          </a:xfrm>
          <a:prstGeom prst="rect">
            <a:avLst/>
          </a:prstGeom>
          <a:noFill/>
        </p:spPr>
        <p:txBody>
          <a:bodyPr wrap="square" rtlCol="0">
            <a:spAutoFit/>
          </a:bodyPr>
          <a:lstStyle/>
          <a:p>
            <a:pPr algn="ctr"/>
            <a:r>
              <a:rPr lang="fr-FR" sz="1200" dirty="0" err="1">
                <a:solidFill>
                  <a:srgbClr val="008000"/>
                </a:solidFill>
              </a:rPr>
              <a:t>Houttuynie</a:t>
            </a:r>
            <a:r>
              <a:rPr lang="fr-FR" sz="1200" dirty="0">
                <a:solidFill>
                  <a:srgbClr val="008000"/>
                </a:solidFill>
              </a:rPr>
              <a:t>, ici la variété tricolore (</a:t>
            </a:r>
            <a:r>
              <a:rPr lang="fr-FR" sz="1200" i="1" dirty="0" err="1">
                <a:solidFill>
                  <a:srgbClr val="008000"/>
                </a:solidFill>
              </a:rPr>
              <a:t>Houttuynia</a:t>
            </a:r>
            <a:r>
              <a:rPr lang="fr-FR" sz="1200" i="1" dirty="0">
                <a:solidFill>
                  <a:srgbClr val="008000"/>
                </a:solidFill>
              </a:rPr>
              <a:t> </a:t>
            </a:r>
            <a:r>
              <a:rPr lang="fr-FR" sz="1200" i="1" dirty="0" err="1">
                <a:solidFill>
                  <a:srgbClr val="008000"/>
                </a:solidFill>
              </a:rPr>
              <a:t>cordata</a:t>
            </a:r>
            <a:r>
              <a:rPr lang="fr-FR" sz="1200" dirty="0">
                <a:solidFill>
                  <a:srgbClr val="008000"/>
                </a:solidFill>
              </a:rPr>
              <a:t> '</a:t>
            </a:r>
            <a:r>
              <a:rPr lang="fr-FR" sz="1200" dirty="0" err="1">
                <a:solidFill>
                  <a:srgbClr val="008000"/>
                </a:solidFill>
              </a:rPr>
              <a:t>Chameleon</a:t>
            </a:r>
            <a:r>
              <a:rPr lang="fr-FR" sz="1200" dirty="0">
                <a:solidFill>
                  <a:srgbClr val="008000"/>
                </a:solidFill>
              </a:rPr>
              <a:t>')</a:t>
            </a:r>
          </a:p>
          <a:p>
            <a:pPr algn="ctr"/>
            <a:r>
              <a:rPr lang="fr-FR" sz="1200" dirty="0">
                <a:solidFill>
                  <a:srgbClr val="008000"/>
                </a:solidFill>
              </a:rPr>
              <a:t>Commune dans les lieux marécageux, ayant tendance à devenir envahissante.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082" y="3964193"/>
            <a:ext cx="3048000" cy="2286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607" y="1786270"/>
            <a:ext cx="2708238" cy="4463923"/>
          </a:xfrm>
          <a:prstGeom prst="rect">
            <a:avLst/>
          </a:prstGeom>
        </p:spPr>
      </p:pic>
      <p:sp>
        <p:nvSpPr>
          <p:cNvPr id="8" name="ZoneTexte 7"/>
          <p:cNvSpPr txBox="1"/>
          <p:nvPr/>
        </p:nvSpPr>
        <p:spPr>
          <a:xfrm>
            <a:off x="2248348" y="6339251"/>
            <a:ext cx="3560782" cy="461665"/>
          </a:xfrm>
          <a:prstGeom prst="rect">
            <a:avLst/>
          </a:prstGeom>
          <a:noFill/>
        </p:spPr>
        <p:txBody>
          <a:bodyPr wrap="square" rtlCol="0">
            <a:spAutoFit/>
          </a:bodyPr>
          <a:lstStyle/>
          <a:p>
            <a:r>
              <a:rPr lang="fr-FR" sz="1200" dirty="0">
                <a:solidFill>
                  <a:srgbClr val="008000"/>
                </a:solidFill>
              </a:rPr>
              <a:t>Renoncule rampante (</a:t>
            </a:r>
            <a:r>
              <a:rPr lang="fr-FR" sz="1200" dirty="0" err="1">
                <a:solidFill>
                  <a:srgbClr val="008000"/>
                </a:solidFill>
              </a:rPr>
              <a:t>Ranunculus</a:t>
            </a:r>
            <a:r>
              <a:rPr lang="fr-FR" sz="1200" dirty="0">
                <a:solidFill>
                  <a:srgbClr val="008000"/>
                </a:solidFill>
              </a:rPr>
              <a:t> repens). Source : </a:t>
            </a:r>
            <a:r>
              <a:rPr lang="fr-FR" sz="1200" dirty="0">
                <a:solidFill>
                  <a:srgbClr val="008000"/>
                </a:solidFill>
                <a:hlinkClick r:id="rId4"/>
              </a:rPr>
              <a:t>https://fr.wikipedia.org/wiki/Renoncule_rampante</a:t>
            </a:r>
            <a:r>
              <a:rPr lang="fr-FR" sz="1200" dirty="0">
                <a:solidFill>
                  <a:srgbClr val="008000"/>
                </a:solidFill>
              </a:rPr>
              <a:t> </a:t>
            </a:r>
          </a:p>
        </p:txBody>
      </p:sp>
    </p:spTree>
    <p:extLst>
      <p:ext uri="{BB962C8B-B14F-4D97-AF65-F5344CB8AC3E}">
        <p14:creationId xmlns:p14="http://schemas.microsoft.com/office/powerpoint/2010/main" val="100767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26</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32107" y="344441"/>
            <a:ext cx="6656177" cy="369332"/>
          </a:xfrm>
          <a:prstGeom prst="rect">
            <a:avLst/>
          </a:prstGeom>
        </p:spPr>
        <p:txBody>
          <a:bodyPr wrap="square">
            <a:spAutoFit/>
          </a:bodyPr>
          <a:lstStyle/>
          <a:p>
            <a:r>
              <a:rPr lang="fr-FR" dirty="0">
                <a:solidFill>
                  <a:srgbClr val="008000"/>
                </a:solidFill>
              </a:rPr>
              <a:t>3. </a:t>
            </a:r>
            <a:r>
              <a:rPr lang="fr-FR" b="1" dirty="0">
                <a:solidFill>
                  <a:srgbClr val="008000"/>
                </a:solidFill>
              </a:rPr>
              <a:t>Sols argileux et acides</a:t>
            </a:r>
          </a:p>
        </p:txBody>
      </p:sp>
      <p:sp>
        <p:nvSpPr>
          <p:cNvPr id="6" name="ZoneTexte 5"/>
          <p:cNvSpPr txBox="1"/>
          <p:nvPr/>
        </p:nvSpPr>
        <p:spPr>
          <a:xfrm>
            <a:off x="186468" y="730800"/>
            <a:ext cx="8796168" cy="3600986"/>
          </a:xfrm>
          <a:prstGeom prst="rect">
            <a:avLst/>
          </a:prstGeom>
          <a:noFill/>
        </p:spPr>
        <p:txBody>
          <a:bodyPr wrap="square" rtlCol="0">
            <a:spAutoFit/>
          </a:bodyPr>
          <a:lstStyle/>
          <a:p>
            <a:r>
              <a:rPr lang="fr-FR" dirty="0">
                <a:solidFill>
                  <a:srgbClr val="008000"/>
                </a:solidFill>
              </a:rPr>
              <a:t>3.1. </a:t>
            </a:r>
            <a:r>
              <a:rPr lang="fr-FR" b="1" dirty="0">
                <a:solidFill>
                  <a:srgbClr val="008000"/>
                </a:solidFill>
              </a:rPr>
              <a:t>Petite oseille </a:t>
            </a:r>
            <a:r>
              <a:rPr lang="fr-FR" dirty="0">
                <a:solidFill>
                  <a:srgbClr val="008000"/>
                </a:solidFill>
              </a:rPr>
              <a:t>(</a:t>
            </a:r>
            <a:r>
              <a:rPr lang="fr-FR" i="1" dirty="0">
                <a:solidFill>
                  <a:srgbClr val="008000"/>
                </a:solidFill>
              </a:rPr>
              <a:t>Rumex </a:t>
            </a:r>
            <a:r>
              <a:rPr lang="fr-FR" i="1" dirty="0" err="1">
                <a:solidFill>
                  <a:srgbClr val="008000"/>
                </a:solidFill>
              </a:rPr>
              <a:t>acetosella</a:t>
            </a:r>
            <a:r>
              <a:rPr lang="fr-FR" i="1" dirty="0">
                <a:solidFill>
                  <a:srgbClr val="008000"/>
                </a:solidFill>
              </a:rPr>
              <a:t> </a:t>
            </a:r>
            <a:r>
              <a:rPr lang="fr-FR" dirty="0">
                <a:solidFill>
                  <a:srgbClr val="008000"/>
                </a:solidFill>
              </a:rPr>
              <a:t>L) (</a:t>
            </a:r>
            <a:r>
              <a:rPr lang="fr-FR" i="1" u="sng" dirty="0" err="1">
                <a:hlinkClick r:id="rId2" tooltip="Polygonaceae"/>
              </a:rPr>
              <a:t>Polygonaceae</a:t>
            </a:r>
            <a:r>
              <a:rPr lang="fr-FR" dirty="0">
                <a:solidFill>
                  <a:srgbClr val="008000"/>
                </a:solidFill>
              </a:rPr>
              <a:t>)</a:t>
            </a:r>
          </a:p>
          <a:p>
            <a:r>
              <a:rPr lang="fr-FR" dirty="0" err="1">
                <a:solidFill>
                  <a:srgbClr val="008000"/>
                </a:solidFill>
              </a:rPr>
              <a:t>Sheep</a:t>
            </a:r>
            <a:r>
              <a:rPr lang="fr-FR" dirty="0">
                <a:solidFill>
                  <a:srgbClr val="008000"/>
                </a:solidFill>
              </a:rPr>
              <a:t> secret</a:t>
            </a:r>
          </a:p>
          <a:p>
            <a:endParaRPr lang="fr-FR" dirty="0">
              <a:solidFill>
                <a:srgbClr val="008000"/>
              </a:solidFill>
            </a:endParaRPr>
          </a:p>
          <a:p>
            <a:r>
              <a:rPr lang="fr-FR" dirty="0">
                <a:solidFill>
                  <a:srgbClr val="008000"/>
                </a:solidFill>
              </a:rPr>
              <a:t>Vivace. Propagation par graines et rhizomes. Germe du printemps à l'automne. Plante de milieu ensoleillé. Poussant en terrains sableux, argilo-sableux, Limono-sableux. battants ou non, toujours acides et souvent secs, parfois mal drainés. Sol pauvre en phosphore, calcifuge et faible décomposition de la matière organique.</a:t>
            </a:r>
          </a:p>
          <a:p>
            <a:r>
              <a:rPr lang="fr-FR" b="1" dirty="0">
                <a:solidFill>
                  <a:srgbClr val="008000"/>
                </a:solidFill>
              </a:rPr>
              <a:t>Indique des sols acides, pauvres, à activité microbienne faible.</a:t>
            </a:r>
          </a:p>
          <a:p>
            <a:r>
              <a:rPr lang="fr-FR" dirty="0">
                <a:solidFill>
                  <a:srgbClr val="008000"/>
                </a:solidFill>
              </a:rPr>
              <a:t>Minéraux accumulés calcium. Phosphore et sodium.</a:t>
            </a:r>
          </a:p>
          <a:p>
            <a:r>
              <a:rPr lang="fr-FR" dirty="0">
                <a:solidFill>
                  <a:srgbClr val="008000"/>
                </a:solidFill>
              </a:rPr>
              <a:t>Plantes associées : </a:t>
            </a:r>
            <a:r>
              <a:rPr lang="fr-FR" dirty="0" err="1">
                <a:solidFill>
                  <a:srgbClr val="008000"/>
                </a:solidFill>
              </a:rPr>
              <a:t>digitaire</a:t>
            </a:r>
            <a:r>
              <a:rPr lang="fr-FR" dirty="0">
                <a:solidFill>
                  <a:srgbClr val="008000"/>
                </a:solidFill>
              </a:rPr>
              <a:t> sanguine, </a:t>
            </a:r>
            <a:r>
              <a:rPr lang="fr-FR" dirty="0" err="1">
                <a:solidFill>
                  <a:srgbClr val="008000"/>
                </a:solidFill>
              </a:rPr>
              <a:t>spargoute</a:t>
            </a:r>
            <a:r>
              <a:rPr lang="fr-FR" dirty="0">
                <a:solidFill>
                  <a:srgbClr val="008000"/>
                </a:solidFill>
              </a:rPr>
              <a:t> des champs, prêle des champs et épervière orangée.</a:t>
            </a:r>
          </a:p>
          <a:p>
            <a:r>
              <a:rPr lang="fr-FR" dirty="0">
                <a:solidFill>
                  <a:srgbClr val="008000"/>
                </a:solidFill>
              </a:rPr>
              <a:t>Elle pousse dans les endroits rocailleux, en terrain acide.</a:t>
            </a:r>
          </a:p>
          <a:p>
            <a:r>
              <a:rPr lang="fr-FR" sz="1200" dirty="0">
                <a:solidFill>
                  <a:srgbClr val="008000"/>
                </a:solidFill>
              </a:rPr>
              <a:t>Source : </a:t>
            </a:r>
            <a:r>
              <a:rPr lang="fr-FR" sz="1200" dirty="0">
                <a:solidFill>
                  <a:srgbClr val="008000"/>
                </a:solidFill>
                <a:hlinkClick r:id="rId3"/>
              </a:rPr>
              <a:t>https://fr.wikipedia.org/wiki/Petite_oseille</a:t>
            </a:r>
            <a:r>
              <a:rPr lang="fr-FR" sz="1200" dirty="0">
                <a:solidFill>
                  <a:srgbClr val="008000"/>
                </a:solidFill>
              </a:rPr>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108" y="4073979"/>
            <a:ext cx="2533650" cy="26860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8730" y="5190141"/>
            <a:ext cx="1069747" cy="1569888"/>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030" y="5429405"/>
            <a:ext cx="2022166" cy="1314408"/>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99" y="3505841"/>
            <a:ext cx="2215422" cy="3254188"/>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9645" y="1755913"/>
            <a:ext cx="2092527" cy="4987900"/>
          </a:xfrm>
          <a:prstGeom prst="rect">
            <a:avLst/>
          </a:prstGeom>
        </p:spPr>
      </p:pic>
      <p:sp>
        <p:nvSpPr>
          <p:cNvPr id="12" name="ZoneTexte 11"/>
          <p:cNvSpPr txBox="1"/>
          <p:nvPr/>
        </p:nvSpPr>
        <p:spPr>
          <a:xfrm>
            <a:off x="186467" y="4261940"/>
            <a:ext cx="4649641" cy="1477328"/>
          </a:xfrm>
          <a:prstGeom prst="rect">
            <a:avLst/>
          </a:prstGeom>
          <a:noFill/>
        </p:spPr>
        <p:txBody>
          <a:bodyPr wrap="square" rtlCol="0">
            <a:spAutoFit/>
          </a:bodyPr>
          <a:lstStyle/>
          <a:p>
            <a:r>
              <a:rPr lang="fr-FR" dirty="0">
                <a:solidFill>
                  <a:srgbClr val="008000"/>
                </a:solidFill>
              </a:rPr>
              <a:t>C'est une </a:t>
            </a:r>
            <a:r>
              <a:rPr lang="fr-FR" dirty="0">
                <a:solidFill>
                  <a:srgbClr val="008000"/>
                </a:solidFill>
                <a:hlinkClick r:id="rId9" tooltip="Mauvaise herbe"/>
              </a:rPr>
              <a:t>mauvaise herbe</a:t>
            </a:r>
            <a:r>
              <a:rPr lang="fr-FR" dirty="0">
                <a:solidFill>
                  <a:srgbClr val="008000"/>
                </a:solidFill>
              </a:rPr>
              <a:t> qui peut se rencontrer dans de nombreuses cultures, et est difficile à combattre à cause de sa propagation par </a:t>
            </a:r>
            <a:r>
              <a:rPr lang="fr-FR" dirty="0">
                <a:solidFill>
                  <a:srgbClr val="008000"/>
                </a:solidFill>
                <a:hlinkClick r:id="rId10" tooltip="Rhizome"/>
              </a:rPr>
              <a:t>rhizome</a:t>
            </a:r>
            <a:r>
              <a:rPr lang="fr-FR" dirty="0">
                <a:solidFill>
                  <a:srgbClr val="008000"/>
                </a:solidFill>
              </a:rPr>
              <a:t>.</a:t>
            </a:r>
          </a:p>
          <a:p>
            <a:endParaRPr lang="fr-FR" dirty="0"/>
          </a:p>
        </p:txBody>
      </p:sp>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8301" y="0"/>
            <a:ext cx="2333625" cy="1743075"/>
          </a:xfrm>
          <a:prstGeom prst="rect">
            <a:avLst/>
          </a:prstGeom>
        </p:spPr>
      </p:pic>
    </p:spTree>
    <p:extLst>
      <p:ext uri="{BB962C8B-B14F-4D97-AF65-F5344CB8AC3E}">
        <p14:creationId xmlns:p14="http://schemas.microsoft.com/office/powerpoint/2010/main" val="772567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27</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186466" y="1183130"/>
            <a:ext cx="11726731" cy="2862322"/>
          </a:xfrm>
          <a:prstGeom prst="rect">
            <a:avLst/>
          </a:prstGeom>
        </p:spPr>
        <p:txBody>
          <a:bodyPr wrap="square">
            <a:spAutoFit/>
          </a:bodyPr>
          <a:lstStyle/>
          <a:p>
            <a:r>
              <a:rPr lang="fr-FR" dirty="0" err="1">
                <a:solidFill>
                  <a:srgbClr val="008000"/>
                </a:solidFill>
              </a:rPr>
              <a:t>Creeping</a:t>
            </a:r>
            <a:r>
              <a:rPr lang="fr-FR" dirty="0">
                <a:solidFill>
                  <a:srgbClr val="008000"/>
                </a:solidFill>
              </a:rPr>
              <a:t> </a:t>
            </a:r>
            <a:r>
              <a:rPr lang="fr-FR" dirty="0" err="1">
                <a:solidFill>
                  <a:srgbClr val="008000"/>
                </a:solidFill>
              </a:rPr>
              <a:t>buttercup</a:t>
            </a:r>
            <a:endParaRPr lang="fr-FR" dirty="0">
              <a:solidFill>
                <a:srgbClr val="008000"/>
              </a:solidFill>
            </a:endParaRPr>
          </a:p>
          <a:p>
            <a:endParaRPr lang="fr-FR" dirty="0">
              <a:solidFill>
                <a:srgbClr val="008000"/>
              </a:solidFill>
            </a:endParaRPr>
          </a:p>
          <a:p>
            <a:r>
              <a:rPr lang="fr-FR" dirty="0">
                <a:solidFill>
                  <a:srgbClr val="008000"/>
                </a:solidFill>
              </a:rPr>
              <a:t>Vivace</a:t>
            </a:r>
          </a:p>
          <a:p>
            <a:r>
              <a:rPr lang="fr-FR" dirty="0">
                <a:solidFill>
                  <a:srgbClr val="008000"/>
                </a:solidFill>
              </a:rPr>
              <a:t>Propagation par graines.</a:t>
            </a:r>
          </a:p>
          <a:p>
            <a:r>
              <a:rPr lang="fr-FR" dirty="0">
                <a:solidFill>
                  <a:srgbClr val="008000"/>
                </a:solidFill>
              </a:rPr>
              <a:t>Germe le printemps et l'automne.</a:t>
            </a:r>
          </a:p>
          <a:p>
            <a:r>
              <a:rPr lang="fr-FR" dirty="0">
                <a:solidFill>
                  <a:srgbClr val="008000"/>
                </a:solidFill>
              </a:rPr>
              <a:t>Plante de milieu humide.</a:t>
            </a:r>
          </a:p>
          <a:p>
            <a:r>
              <a:rPr lang="fr-FR" dirty="0">
                <a:solidFill>
                  <a:srgbClr val="008000"/>
                </a:solidFill>
              </a:rPr>
              <a:t>Poussant en terrains argileux, argilo-sableux, argilo-limoneux, compactés, humides ou saturés temporairement, cultures irriguées, sol neutre à faiblement basique. rare en terrain acide, faible en humus.</a:t>
            </a:r>
          </a:p>
          <a:p>
            <a:r>
              <a:rPr lang="fr-FR" b="1" dirty="0">
                <a:solidFill>
                  <a:srgbClr val="008000"/>
                </a:solidFill>
              </a:rPr>
              <a:t>Indiques des sols argileux. mal drainés, facilement compactés.</a:t>
            </a:r>
          </a:p>
          <a:p>
            <a:r>
              <a:rPr lang="fr-FR" dirty="0">
                <a:solidFill>
                  <a:srgbClr val="008000"/>
                </a:solidFill>
              </a:rPr>
              <a:t>Plantes associées : prêle des champs, tussilage pas-d‘âne et chiendent.</a:t>
            </a:r>
          </a:p>
        </p:txBody>
      </p:sp>
      <p:pic>
        <p:nvPicPr>
          <p:cNvPr id="6" name="Image 5"/>
          <p:cNvPicPr>
            <a:picLocks noChangeAspect="1"/>
          </p:cNvPicPr>
          <p:nvPr/>
        </p:nvPicPr>
        <p:blipFill>
          <a:blip r:embed="rId2"/>
          <a:stretch>
            <a:fillRect/>
          </a:stretch>
        </p:blipFill>
        <p:spPr>
          <a:xfrm>
            <a:off x="8094585" y="3765112"/>
            <a:ext cx="1999200" cy="2641800"/>
          </a:xfrm>
          <a:prstGeom prst="rect">
            <a:avLst/>
          </a:prstGeom>
        </p:spPr>
      </p:pic>
      <p:pic>
        <p:nvPicPr>
          <p:cNvPr id="7" name="Image 6"/>
          <p:cNvPicPr>
            <a:picLocks noChangeAspect="1"/>
          </p:cNvPicPr>
          <p:nvPr/>
        </p:nvPicPr>
        <p:blipFill>
          <a:blip r:embed="rId3"/>
          <a:stretch>
            <a:fillRect/>
          </a:stretch>
        </p:blipFill>
        <p:spPr>
          <a:xfrm>
            <a:off x="111861" y="4423011"/>
            <a:ext cx="2529600" cy="2080800"/>
          </a:xfrm>
          <a:prstGeom prst="rect">
            <a:avLst/>
          </a:prstGeom>
        </p:spPr>
      </p:pic>
      <p:pic>
        <p:nvPicPr>
          <p:cNvPr id="8" name="Image 7"/>
          <p:cNvPicPr>
            <a:picLocks noChangeAspect="1"/>
          </p:cNvPicPr>
          <p:nvPr/>
        </p:nvPicPr>
        <p:blipFill>
          <a:blip r:embed="rId4"/>
          <a:stretch>
            <a:fillRect/>
          </a:stretch>
        </p:blipFill>
        <p:spPr>
          <a:xfrm>
            <a:off x="2735445" y="4525011"/>
            <a:ext cx="2652000" cy="1978800"/>
          </a:xfrm>
          <a:prstGeom prst="rect">
            <a:avLst/>
          </a:prstGeom>
        </p:spPr>
      </p:pic>
      <p:pic>
        <p:nvPicPr>
          <p:cNvPr id="9" name="Image 8"/>
          <p:cNvPicPr>
            <a:picLocks noChangeAspect="1"/>
          </p:cNvPicPr>
          <p:nvPr/>
        </p:nvPicPr>
        <p:blipFill>
          <a:blip r:embed="rId5"/>
          <a:stretch>
            <a:fillRect/>
          </a:stretch>
        </p:blipFill>
        <p:spPr>
          <a:xfrm>
            <a:off x="10194209" y="3719212"/>
            <a:ext cx="1917600" cy="2733600"/>
          </a:xfrm>
          <a:prstGeom prst="rect">
            <a:avLst/>
          </a:prstGeom>
        </p:spPr>
      </p:pic>
      <p:sp>
        <p:nvSpPr>
          <p:cNvPr id="10" name="Rectangle 9"/>
          <p:cNvSpPr/>
          <p:nvPr/>
        </p:nvSpPr>
        <p:spPr>
          <a:xfrm>
            <a:off x="5221044" y="711831"/>
            <a:ext cx="6773732" cy="2031325"/>
          </a:xfrm>
          <a:prstGeom prst="rect">
            <a:avLst/>
          </a:prstGeom>
        </p:spPr>
        <p:txBody>
          <a:bodyPr wrap="square">
            <a:spAutoFit/>
          </a:bodyPr>
          <a:lstStyle/>
          <a:p>
            <a:r>
              <a:rPr lang="fr-FR" b="1" dirty="0">
                <a:solidFill>
                  <a:srgbClr val="008000"/>
                </a:solidFill>
                <a:latin typeface="Arial" panose="020B0604020202020204" pitchFamily="34" charset="0"/>
              </a:rPr>
              <a:t>Habitat naturel: </a:t>
            </a:r>
            <a:r>
              <a:rPr lang="fr-FR" dirty="0">
                <a:solidFill>
                  <a:srgbClr val="008000"/>
                </a:solidFill>
                <a:latin typeface="Arial" panose="020B0604020202020204" pitchFamily="34" charset="0"/>
              </a:rPr>
              <a:t>Vallées alluviales, forêts alluviales et riveraines. Marécages et tourbières. </a:t>
            </a:r>
            <a:endParaRPr lang="fr-FR" dirty="0">
              <a:solidFill>
                <a:srgbClr val="008000"/>
              </a:solidFill>
            </a:endParaRPr>
          </a:p>
          <a:p>
            <a:r>
              <a:rPr lang="fr-FR" b="1" dirty="0">
                <a:solidFill>
                  <a:srgbClr val="008000"/>
                </a:solidFill>
              </a:rPr>
              <a:t>Indications sur l’état du sol: </a:t>
            </a:r>
            <a:r>
              <a:rPr lang="fr-FR" dirty="0">
                <a:solidFill>
                  <a:srgbClr val="002060"/>
                </a:solidFill>
              </a:rPr>
              <a:t>Engorgement des sols en eau et en matières organiques. </a:t>
            </a:r>
            <a:r>
              <a:rPr lang="fr-FR" dirty="0" err="1">
                <a:solidFill>
                  <a:srgbClr val="002060"/>
                </a:solidFill>
              </a:rPr>
              <a:t>Hydromorphismes</a:t>
            </a:r>
            <a:r>
              <a:rPr lang="fr-FR" dirty="0">
                <a:solidFill>
                  <a:srgbClr val="002060"/>
                </a:solidFill>
              </a:rPr>
              <a:t>. </a:t>
            </a:r>
            <a:r>
              <a:rPr lang="fr-FR" dirty="0">
                <a:solidFill>
                  <a:srgbClr val="008000"/>
                </a:solidFill>
              </a:rPr>
              <a:t>Piétinement des jardins par temps humide. </a:t>
            </a:r>
            <a:r>
              <a:rPr lang="fr-FR" dirty="0">
                <a:solidFill>
                  <a:schemeClr val="accent2">
                    <a:lumMod val="50000"/>
                  </a:schemeClr>
                </a:solidFill>
              </a:rPr>
              <a:t>Compactage des sols, battance. </a:t>
            </a:r>
            <a:r>
              <a:rPr lang="fr-FR" dirty="0">
                <a:solidFill>
                  <a:srgbClr val="008000"/>
                </a:solidFill>
              </a:rPr>
              <a:t>Travail du sol par temps très humide.</a:t>
            </a:r>
          </a:p>
          <a:p>
            <a:r>
              <a:rPr lang="fr-FR" b="1" dirty="0">
                <a:solidFill>
                  <a:srgbClr val="FF0000"/>
                </a:solidFill>
              </a:rPr>
              <a:t>Cuisine</a:t>
            </a:r>
            <a:r>
              <a:rPr lang="fr-FR" dirty="0">
                <a:solidFill>
                  <a:srgbClr val="FF0000"/>
                </a:solidFill>
              </a:rPr>
              <a:t>: Plante </a:t>
            </a:r>
            <a:r>
              <a:rPr lang="fr-FR" b="1" dirty="0">
                <a:solidFill>
                  <a:srgbClr val="FF0000"/>
                </a:solidFill>
              </a:rPr>
              <a:t>toxique </a:t>
            </a:r>
            <a:r>
              <a:rPr lang="fr-FR" dirty="0">
                <a:solidFill>
                  <a:srgbClr val="FF0000"/>
                </a:solidFill>
              </a:rPr>
              <a:t>pour l’homme.</a:t>
            </a:r>
          </a:p>
        </p:txBody>
      </p:sp>
      <p:sp>
        <p:nvSpPr>
          <p:cNvPr id="11" name="Rectangle 10"/>
          <p:cNvSpPr/>
          <p:nvPr/>
        </p:nvSpPr>
        <p:spPr>
          <a:xfrm>
            <a:off x="10400075" y="6452812"/>
            <a:ext cx="1721223"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Renoncule rampante </a:t>
            </a:r>
            <a:endParaRPr lang="fr-FR" sz="1200" dirty="0">
              <a:solidFill>
                <a:srgbClr val="008000"/>
              </a:solidFill>
            </a:endParaRPr>
          </a:p>
        </p:txBody>
      </p:sp>
      <p:sp>
        <p:nvSpPr>
          <p:cNvPr id="12" name="Rectangle 11"/>
          <p:cNvSpPr/>
          <p:nvPr/>
        </p:nvSpPr>
        <p:spPr>
          <a:xfrm>
            <a:off x="8021165" y="6459094"/>
            <a:ext cx="2173044"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Fruit de renoncule rampante </a:t>
            </a:r>
            <a:endParaRPr lang="fr-FR" sz="1200" dirty="0">
              <a:solidFill>
                <a:srgbClr val="008000"/>
              </a:solidFill>
            </a:endParaRPr>
          </a:p>
        </p:txBody>
      </p:sp>
      <p:sp>
        <p:nvSpPr>
          <p:cNvPr id="13" name="Rectangle 12"/>
          <p:cNvSpPr/>
          <p:nvPr/>
        </p:nvSpPr>
        <p:spPr>
          <a:xfrm>
            <a:off x="113519" y="6469851"/>
            <a:ext cx="2395369"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 de renoncule rampante </a:t>
            </a:r>
            <a:endParaRPr lang="fr-FR" sz="1200" dirty="0">
              <a:solidFill>
                <a:srgbClr val="008000"/>
              </a:solidFill>
            </a:endParaRPr>
          </a:p>
        </p:txBody>
      </p:sp>
      <p:sp>
        <p:nvSpPr>
          <p:cNvPr id="14" name="Rectangle 13"/>
          <p:cNvSpPr/>
          <p:nvPr/>
        </p:nvSpPr>
        <p:spPr>
          <a:xfrm>
            <a:off x="2613830" y="6471656"/>
            <a:ext cx="2463501"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Feuille de renoncule rampante </a:t>
            </a:r>
            <a:endParaRPr lang="fr-FR" sz="1200" dirty="0">
              <a:solidFill>
                <a:srgbClr val="008000"/>
              </a:solidFill>
            </a:endParaRP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722" y="4813839"/>
            <a:ext cx="2534959" cy="1689972"/>
          </a:xfrm>
          <a:prstGeom prst="rect">
            <a:avLst/>
          </a:prstGeom>
        </p:spPr>
      </p:pic>
      <p:sp>
        <p:nvSpPr>
          <p:cNvPr id="16" name="Rectangle 15"/>
          <p:cNvSpPr/>
          <p:nvPr/>
        </p:nvSpPr>
        <p:spPr>
          <a:xfrm>
            <a:off x="143785" y="730220"/>
            <a:ext cx="4730206" cy="369332"/>
          </a:xfrm>
          <a:prstGeom prst="rect">
            <a:avLst/>
          </a:prstGeom>
        </p:spPr>
        <p:txBody>
          <a:bodyPr wrap="none">
            <a:spAutoFit/>
          </a:bodyPr>
          <a:lstStyle/>
          <a:p>
            <a:r>
              <a:rPr lang="fr-FR" dirty="0">
                <a:solidFill>
                  <a:srgbClr val="008000"/>
                </a:solidFill>
              </a:rPr>
              <a:t>3.2. </a:t>
            </a:r>
            <a:r>
              <a:rPr lang="fr-FR" b="1" dirty="0">
                <a:solidFill>
                  <a:srgbClr val="008000"/>
                </a:solidFill>
              </a:rPr>
              <a:t>Renoncule rampante </a:t>
            </a:r>
            <a:r>
              <a:rPr lang="fr-FR" dirty="0">
                <a:solidFill>
                  <a:srgbClr val="008000"/>
                </a:solidFill>
              </a:rPr>
              <a:t>(</a:t>
            </a:r>
            <a:r>
              <a:rPr lang="fr-FR" i="1" dirty="0" err="1">
                <a:solidFill>
                  <a:srgbClr val="008000"/>
                </a:solidFill>
              </a:rPr>
              <a:t>Ranunculus</a:t>
            </a:r>
            <a:r>
              <a:rPr lang="fr-FR" i="1" dirty="0">
                <a:solidFill>
                  <a:srgbClr val="008000"/>
                </a:solidFill>
              </a:rPr>
              <a:t> repens </a:t>
            </a:r>
            <a:r>
              <a:rPr lang="fr-FR" dirty="0">
                <a:solidFill>
                  <a:srgbClr val="008000"/>
                </a:solidFill>
              </a:rPr>
              <a:t>L.)</a:t>
            </a:r>
          </a:p>
        </p:txBody>
      </p:sp>
      <p:sp>
        <p:nvSpPr>
          <p:cNvPr id="17" name="Rectangle 16"/>
          <p:cNvSpPr/>
          <p:nvPr/>
        </p:nvSpPr>
        <p:spPr>
          <a:xfrm>
            <a:off x="186466" y="352313"/>
            <a:ext cx="3362006" cy="369332"/>
          </a:xfrm>
          <a:prstGeom prst="rect">
            <a:avLst/>
          </a:prstGeom>
        </p:spPr>
        <p:txBody>
          <a:bodyPr wrap="square">
            <a:spAutoFit/>
          </a:bodyPr>
          <a:lstStyle/>
          <a:p>
            <a:r>
              <a:rPr lang="fr-FR" dirty="0">
                <a:solidFill>
                  <a:srgbClr val="008000"/>
                </a:solidFill>
              </a:rPr>
              <a:t>3. </a:t>
            </a:r>
            <a:r>
              <a:rPr lang="fr-FR" b="1" dirty="0">
                <a:solidFill>
                  <a:srgbClr val="008000"/>
                </a:solidFill>
              </a:rPr>
              <a:t>Sols argileux et acides (suite)</a:t>
            </a:r>
          </a:p>
        </p:txBody>
      </p:sp>
    </p:spTree>
    <p:extLst>
      <p:ext uri="{BB962C8B-B14F-4D97-AF65-F5344CB8AC3E}">
        <p14:creationId xmlns:p14="http://schemas.microsoft.com/office/powerpoint/2010/main" val="3808309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28</a:t>
            </a:fld>
            <a:endParaRPr lang="fr-FR"/>
          </a:p>
        </p:txBody>
      </p:sp>
      <p:sp>
        <p:nvSpPr>
          <p:cNvPr id="3" name="Rectangle 2"/>
          <p:cNvSpPr/>
          <p:nvPr/>
        </p:nvSpPr>
        <p:spPr>
          <a:xfrm>
            <a:off x="144987" y="880321"/>
            <a:ext cx="6901272" cy="369332"/>
          </a:xfrm>
          <a:prstGeom prst="rect">
            <a:avLst/>
          </a:prstGeom>
        </p:spPr>
        <p:txBody>
          <a:bodyPr wrap="square">
            <a:spAutoFit/>
          </a:bodyPr>
          <a:lstStyle/>
          <a:p>
            <a:r>
              <a:rPr lang="fr-FR" dirty="0">
                <a:solidFill>
                  <a:srgbClr val="008000"/>
                </a:solidFill>
              </a:rPr>
              <a:t>3.3. </a:t>
            </a:r>
            <a:r>
              <a:rPr lang="fr-FR" b="1" dirty="0">
                <a:solidFill>
                  <a:srgbClr val="008000"/>
                </a:solidFill>
              </a:rPr>
              <a:t>Pâquerette</a:t>
            </a:r>
            <a:r>
              <a:rPr lang="fr-FR" dirty="0">
                <a:solidFill>
                  <a:srgbClr val="008000"/>
                </a:solidFill>
              </a:rPr>
              <a:t> (</a:t>
            </a:r>
            <a:r>
              <a:rPr lang="fr-FR" i="1" dirty="0">
                <a:solidFill>
                  <a:srgbClr val="008000"/>
                </a:solidFill>
              </a:rPr>
              <a:t>Bellis </a:t>
            </a:r>
            <a:r>
              <a:rPr lang="fr-FR" i="1" dirty="0" err="1">
                <a:solidFill>
                  <a:srgbClr val="008000"/>
                </a:solidFill>
              </a:rPr>
              <a:t>perennis</a:t>
            </a:r>
            <a:r>
              <a:rPr lang="fr-FR" dirty="0">
                <a:solidFill>
                  <a:srgbClr val="008000"/>
                </a:solidFill>
              </a:rPr>
              <a:t>) (famille des Astéracées)</a:t>
            </a:r>
          </a:p>
        </p:txBody>
      </p:sp>
      <p:sp>
        <p:nvSpPr>
          <p:cNvPr id="4" name="Rectangle 3"/>
          <p:cNvSpPr/>
          <p:nvPr/>
        </p:nvSpPr>
        <p:spPr>
          <a:xfrm>
            <a:off x="144987" y="1333948"/>
            <a:ext cx="11935851" cy="2031325"/>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Pelouses alluviales des plateaux calcaires et basaltiques. Pelouses alpines et alluviales. Prairie naturelle. Clairières forestières. La pâquerette est une plante très courante dans toute la France. </a:t>
            </a:r>
          </a:p>
          <a:p>
            <a:r>
              <a:rPr lang="fr-FR" b="1" dirty="0">
                <a:solidFill>
                  <a:srgbClr val="008000"/>
                </a:solidFill>
                <a:latin typeface="Arial" panose="020B0604020202020204" pitchFamily="34" charset="0"/>
              </a:rPr>
              <a:t>Indications sur l’état du sol : </a:t>
            </a:r>
            <a:r>
              <a:rPr lang="fr-FR" dirty="0">
                <a:solidFill>
                  <a:schemeClr val="accent2">
                    <a:lumMod val="50000"/>
                  </a:schemeClr>
                </a:solidFill>
                <a:latin typeface="Arial" panose="020B0604020202020204" pitchFamily="34" charset="0"/>
              </a:rPr>
              <a:t>Décalcification des sols en début d’érosion et de lessivage</a:t>
            </a:r>
            <a:r>
              <a:rPr lang="fr-FR" dirty="0">
                <a:solidFill>
                  <a:srgbClr val="008000"/>
                </a:solidFill>
                <a:latin typeface="Arial" panose="020B0604020202020204" pitchFamily="34" charset="0"/>
              </a:rPr>
              <a:t>. Déficience du complexe argilo-humique et baisse importante du pouvoir de fixation. Perte des ions Fer et Calcium assurant la cohésion du complexe argilo-humique. </a:t>
            </a:r>
          </a:p>
          <a:p>
            <a:r>
              <a:rPr lang="fr-FR" b="1" dirty="0">
                <a:solidFill>
                  <a:srgbClr val="008000"/>
                </a:solidFill>
                <a:latin typeface="Arial" panose="020B0604020202020204" pitchFamily="34" charset="0"/>
              </a:rPr>
              <a:t>Cuisine</a:t>
            </a:r>
            <a:r>
              <a:rPr lang="fr-FR" dirty="0">
                <a:solidFill>
                  <a:srgbClr val="008000"/>
                </a:solidFill>
                <a:latin typeface="Arial" panose="020B0604020202020204" pitchFamily="34" charset="0"/>
              </a:rPr>
              <a:t> : Les jeunes feuilles et les fleurs sont comestibles crues ou cuites. La plante entière, fleurie ou non, s’utilise comme le pissenlit. </a:t>
            </a:r>
            <a:endParaRPr lang="fr-FR" dirty="0">
              <a:solidFill>
                <a:srgbClr val="008000"/>
              </a:solidFill>
            </a:endParaRPr>
          </a:p>
        </p:txBody>
      </p:sp>
      <p:pic>
        <p:nvPicPr>
          <p:cNvPr id="5" name="Image 4"/>
          <p:cNvPicPr>
            <a:picLocks noChangeAspect="1"/>
          </p:cNvPicPr>
          <p:nvPr/>
        </p:nvPicPr>
        <p:blipFill>
          <a:blip r:embed="rId2"/>
          <a:stretch>
            <a:fillRect/>
          </a:stretch>
        </p:blipFill>
        <p:spPr>
          <a:xfrm>
            <a:off x="9234424" y="4526584"/>
            <a:ext cx="2652000" cy="1978800"/>
          </a:xfrm>
          <a:prstGeom prst="rect">
            <a:avLst/>
          </a:prstGeom>
        </p:spPr>
      </p:pic>
      <p:sp>
        <p:nvSpPr>
          <p:cNvPr id="6" name="Rectangle 5"/>
          <p:cNvSpPr/>
          <p:nvPr/>
        </p:nvSpPr>
        <p:spPr>
          <a:xfrm>
            <a:off x="9613751" y="6505384"/>
            <a:ext cx="1893346"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Fleurs de pâquerette </a:t>
            </a:r>
            <a:endParaRPr lang="fr-FR" sz="1200" dirty="0">
              <a:solidFill>
                <a:srgbClr val="008000"/>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7" y="3535605"/>
            <a:ext cx="4144370" cy="310827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684" y="3365273"/>
            <a:ext cx="2730264" cy="3318977"/>
          </a:xfrm>
          <a:prstGeom prst="rect">
            <a:avLst/>
          </a:prstGeom>
        </p:spPr>
      </p:pic>
      <p:sp>
        <p:nvSpPr>
          <p:cNvPr id="9" name="Rectangle 8"/>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10" name="Rectangle 9"/>
          <p:cNvSpPr/>
          <p:nvPr/>
        </p:nvSpPr>
        <p:spPr>
          <a:xfrm>
            <a:off x="144987" y="510989"/>
            <a:ext cx="3362006" cy="369332"/>
          </a:xfrm>
          <a:prstGeom prst="rect">
            <a:avLst/>
          </a:prstGeom>
        </p:spPr>
        <p:txBody>
          <a:bodyPr wrap="square">
            <a:spAutoFit/>
          </a:bodyPr>
          <a:lstStyle/>
          <a:p>
            <a:r>
              <a:rPr lang="fr-FR" dirty="0">
                <a:solidFill>
                  <a:srgbClr val="008000"/>
                </a:solidFill>
              </a:rPr>
              <a:t>3. </a:t>
            </a:r>
            <a:r>
              <a:rPr lang="fr-FR" b="1" dirty="0">
                <a:solidFill>
                  <a:srgbClr val="008000"/>
                </a:solidFill>
              </a:rPr>
              <a:t>Sols argileux et acides (suite)</a:t>
            </a:r>
          </a:p>
        </p:txBody>
      </p:sp>
    </p:spTree>
    <p:extLst>
      <p:ext uri="{BB962C8B-B14F-4D97-AF65-F5344CB8AC3E}">
        <p14:creationId xmlns:p14="http://schemas.microsoft.com/office/powerpoint/2010/main" val="632000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29</a:t>
            </a:fld>
            <a:endParaRPr lang="fr-FR"/>
          </a:p>
        </p:txBody>
      </p:sp>
      <p:sp>
        <p:nvSpPr>
          <p:cNvPr id="3" name="Rectangle 2"/>
          <p:cNvSpPr/>
          <p:nvPr/>
        </p:nvSpPr>
        <p:spPr>
          <a:xfrm>
            <a:off x="874476" y="747103"/>
            <a:ext cx="10163424" cy="707886"/>
          </a:xfrm>
          <a:prstGeom prst="rect">
            <a:avLst/>
          </a:prstGeom>
        </p:spPr>
        <p:txBody>
          <a:bodyPr wrap="none">
            <a:spAutoFit/>
          </a:bodyPr>
          <a:lstStyle/>
          <a:p>
            <a:pPr algn="ctr"/>
            <a:r>
              <a:rPr lang="fr-FR" sz="4000" dirty="0">
                <a:solidFill>
                  <a:srgbClr val="008000"/>
                </a:solidFill>
              </a:rPr>
              <a:t>4. </a:t>
            </a:r>
            <a:r>
              <a:rPr lang="fr-FR" sz="4000" b="1" dirty="0">
                <a:solidFill>
                  <a:srgbClr val="008000"/>
                </a:solidFill>
              </a:rPr>
              <a:t>Sols riche en azote (ou sol de bonne fertilité)</a:t>
            </a: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216" y="1454989"/>
            <a:ext cx="9127943" cy="295487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448" y="4607397"/>
            <a:ext cx="1730392" cy="189135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363" y="4644417"/>
            <a:ext cx="1289076" cy="1854339"/>
          </a:xfrm>
          <a:prstGeom prst="rect">
            <a:avLst/>
          </a:prstGeom>
        </p:spPr>
      </p:pic>
      <p:sp>
        <p:nvSpPr>
          <p:cNvPr id="8" name="ZoneTexte 7"/>
          <p:cNvSpPr txBox="1"/>
          <p:nvPr/>
        </p:nvSpPr>
        <p:spPr>
          <a:xfrm>
            <a:off x="4906118" y="6487016"/>
            <a:ext cx="2168735" cy="276999"/>
          </a:xfrm>
          <a:prstGeom prst="rect">
            <a:avLst/>
          </a:prstGeom>
          <a:noFill/>
        </p:spPr>
        <p:txBody>
          <a:bodyPr wrap="none" rtlCol="0">
            <a:spAutoFit/>
          </a:bodyPr>
          <a:lstStyle/>
          <a:p>
            <a:pPr algn="ctr"/>
            <a:r>
              <a:rPr lang="fr-FR" sz="1200" dirty="0">
                <a:solidFill>
                  <a:srgbClr val="008000"/>
                </a:solidFill>
              </a:rPr>
              <a:t>Chiendent (</a:t>
            </a:r>
            <a:r>
              <a:rPr lang="fr-FR" sz="1200" i="1" dirty="0" err="1">
                <a:solidFill>
                  <a:srgbClr val="008000"/>
                </a:solidFill>
              </a:rPr>
              <a:t>Elytrigia</a:t>
            </a:r>
            <a:r>
              <a:rPr lang="fr-FR" sz="1200" i="1" dirty="0">
                <a:solidFill>
                  <a:srgbClr val="008000"/>
                </a:solidFill>
              </a:rPr>
              <a:t> </a:t>
            </a:r>
            <a:r>
              <a:rPr lang="fr-FR" sz="1200" i="1" dirty="0" err="1">
                <a:solidFill>
                  <a:srgbClr val="008000"/>
                </a:solidFill>
              </a:rPr>
              <a:t>campestris</a:t>
            </a:r>
            <a:r>
              <a:rPr lang="fr-FR" sz="1200" dirty="0">
                <a:solidFill>
                  <a:srgbClr val="008000"/>
                </a:solidFill>
              </a:rPr>
              <a:t>)</a:t>
            </a:r>
          </a:p>
        </p:txBody>
      </p:sp>
    </p:spTree>
    <p:extLst>
      <p:ext uri="{BB962C8B-B14F-4D97-AF65-F5344CB8AC3E}">
        <p14:creationId xmlns:p14="http://schemas.microsoft.com/office/powerpoint/2010/main" val="2339531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27003" y="172122"/>
            <a:ext cx="2485016" cy="369332"/>
          </a:xfrm>
          <a:prstGeom prst="rect">
            <a:avLst/>
          </a:prstGeom>
          <a:noFill/>
          <a:ln>
            <a:solidFill>
              <a:srgbClr val="008000"/>
            </a:solidFill>
          </a:ln>
        </p:spPr>
        <p:txBody>
          <a:bodyPr wrap="square" rtlCol="0">
            <a:spAutoFit/>
          </a:bodyPr>
          <a:lstStyle/>
          <a:p>
            <a:pPr algn="ctr"/>
            <a:r>
              <a:rPr lang="fr-FR" dirty="0">
                <a:solidFill>
                  <a:srgbClr val="008000"/>
                </a:solidFill>
              </a:rPr>
              <a:t>Plantes bio-indicatrices</a:t>
            </a:r>
          </a:p>
        </p:txBody>
      </p:sp>
      <p:sp>
        <p:nvSpPr>
          <p:cNvPr id="3" name="ZoneTexte 2"/>
          <p:cNvSpPr txBox="1"/>
          <p:nvPr/>
        </p:nvSpPr>
        <p:spPr>
          <a:xfrm>
            <a:off x="360381" y="470838"/>
            <a:ext cx="1527586" cy="369332"/>
          </a:xfrm>
          <a:prstGeom prst="rect">
            <a:avLst/>
          </a:prstGeom>
          <a:noFill/>
        </p:spPr>
        <p:txBody>
          <a:bodyPr wrap="square" rtlCol="0">
            <a:spAutoFit/>
          </a:bodyPr>
          <a:lstStyle/>
          <a:p>
            <a:r>
              <a:rPr lang="fr-FR" dirty="0">
                <a:solidFill>
                  <a:srgbClr val="008000"/>
                </a:solidFill>
              </a:rPr>
              <a:t>0. </a:t>
            </a:r>
            <a:r>
              <a:rPr lang="fr-FR" b="1" dirty="0">
                <a:solidFill>
                  <a:srgbClr val="008000"/>
                </a:solidFill>
              </a:rPr>
              <a:t>Sommaire</a:t>
            </a:r>
            <a:endParaRPr lang="fr-FR" dirty="0">
              <a:solidFill>
                <a:srgbClr val="008000"/>
              </a:solidFill>
            </a:endParaRPr>
          </a:p>
        </p:txBody>
      </p:sp>
      <p:sp>
        <p:nvSpPr>
          <p:cNvPr id="4" name="ZoneTexte 3"/>
          <p:cNvSpPr txBox="1"/>
          <p:nvPr/>
        </p:nvSpPr>
        <p:spPr>
          <a:xfrm>
            <a:off x="209774" y="1015000"/>
            <a:ext cx="6110344" cy="3539430"/>
          </a:xfrm>
          <a:prstGeom prst="rect">
            <a:avLst/>
          </a:prstGeom>
          <a:noFill/>
        </p:spPr>
        <p:txBody>
          <a:bodyPr wrap="square" rtlCol="0">
            <a:spAutoFit/>
          </a:bodyPr>
          <a:lstStyle/>
          <a:p>
            <a:r>
              <a:rPr lang="fr-FR" sz="1400" dirty="0">
                <a:solidFill>
                  <a:srgbClr val="008000"/>
                </a:solidFill>
              </a:rPr>
              <a:t>1. </a:t>
            </a:r>
            <a:r>
              <a:rPr lang="fr-FR" sz="1400" b="1" dirty="0">
                <a:solidFill>
                  <a:srgbClr val="008000"/>
                </a:solidFill>
              </a:rPr>
              <a:t>Introduction</a:t>
            </a:r>
          </a:p>
          <a:p>
            <a:endParaRPr lang="fr-FR" sz="1400" dirty="0">
              <a:solidFill>
                <a:srgbClr val="008000"/>
              </a:solidFill>
            </a:endParaRPr>
          </a:p>
          <a:p>
            <a:r>
              <a:rPr lang="fr-FR" sz="1400" dirty="0">
                <a:solidFill>
                  <a:srgbClr val="008000"/>
                </a:solidFill>
              </a:rPr>
              <a:t>2. </a:t>
            </a:r>
            <a:r>
              <a:rPr lang="fr-FR" sz="1400" b="1" dirty="0">
                <a:solidFill>
                  <a:srgbClr val="008000"/>
                </a:solidFill>
              </a:rPr>
              <a:t>Sols argileux lourds</a:t>
            </a:r>
          </a:p>
          <a:p>
            <a:r>
              <a:rPr lang="fr-FR" sz="1400" dirty="0">
                <a:solidFill>
                  <a:srgbClr val="008000"/>
                </a:solidFill>
              </a:rPr>
              <a:t>2.1. Amarante réfléchie ou Amarante à racine rouge (</a:t>
            </a:r>
            <a:r>
              <a:rPr lang="fr-FR" sz="1400" i="1" dirty="0" err="1">
                <a:solidFill>
                  <a:srgbClr val="008000"/>
                </a:solidFill>
              </a:rPr>
              <a:t>Amaranthus</a:t>
            </a:r>
            <a:r>
              <a:rPr lang="fr-FR" sz="1400" i="1" dirty="0">
                <a:solidFill>
                  <a:srgbClr val="008000"/>
                </a:solidFill>
              </a:rPr>
              <a:t> </a:t>
            </a:r>
            <a:r>
              <a:rPr lang="fr-FR" sz="1400" i="1" dirty="0" err="1">
                <a:solidFill>
                  <a:srgbClr val="008000"/>
                </a:solidFill>
              </a:rPr>
              <a:t>retroflexus</a:t>
            </a:r>
            <a:r>
              <a:rPr lang="fr-FR" sz="1400" dirty="0">
                <a:solidFill>
                  <a:srgbClr val="008000"/>
                </a:solidFill>
              </a:rPr>
              <a:t>)</a:t>
            </a:r>
          </a:p>
          <a:p>
            <a:r>
              <a:rPr lang="fr-FR" sz="1400" dirty="0">
                <a:solidFill>
                  <a:srgbClr val="008000"/>
                </a:solidFill>
              </a:rPr>
              <a:t>2.2. Arroche étalée (</a:t>
            </a:r>
            <a:r>
              <a:rPr lang="fr-FR" sz="1400" i="1" dirty="0" err="1">
                <a:solidFill>
                  <a:srgbClr val="008000"/>
                </a:solidFill>
              </a:rPr>
              <a:t>Atriplex</a:t>
            </a:r>
            <a:r>
              <a:rPr lang="fr-FR" sz="1400" i="1" dirty="0">
                <a:solidFill>
                  <a:srgbClr val="008000"/>
                </a:solidFill>
              </a:rPr>
              <a:t> </a:t>
            </a:r>
            <a:r>
              <a:rPr lang="fr-FR" sz="1400" i="1" dirty="0" err="1">
                <a:solidFill>
                  <a:srgbClr val="008000"/>
                </a:solidFill>
              </a:rPr>
              <a:t>patula</a:t>
            </a:r>
            <a:r>
              <a:rPr lang="fr-FR" sz="1400" dirty="0">
                <a:solidFill>
                  <a:srgbClr val="008000"/>
                </a:solidFill>
              </a:rPr>
              <a:t>)</a:t>
            </a:r>
          </a:p>
          <a:p>
            <a:r>
              <a:rPr lang="fr-FR" sz="1400" dirty="0">
                <a:solidFill>
                  <a:srgbClr val="008000"/>
                </a:solidFill>
              </a:rPr>
              <a:t>2.3. Chardon commun ou Cirse commun (gros chardon) (</a:t>
            </a:r>
            <a:r>
              <a:rPr lang="fr-FR" sz="1400" i="1" dirty="0">
                <a:solidFill>
                  <a:srgbClr val="008000"/>
                </a:solidFill>
              </a:rPr>
              <a:t>Cirsium </a:t>
            </a:r>
            <a:r>
              <a:rPr lang="fr-FR" sz="1400" i="1" dirty="0" err="1">
                <a:solidFill>
                  <a:srgbClr val="008000"/>
                </a:solidFill>
              </a:rPr>
              <a:t>vulgare</a:t>
            </a:r>
            <a:r>
              <a:rPr lang="fr-FR" sz="1400" dirty="0">
                <a:solidFill>
                  <a:srgbClr val="008000"/>
                </a:solidFill>
              </a:rPr>
              <a:t>)</a:t>
            </a:r>
          </a:p>
          <a:p>
            <a:r>
              <a:rPr lang="fr-FR" sz="1400" dirty="0">
                <a:solidFill>
                  <a:srgbClr val="008000"/>
                </a:solidFill>
              </a:rPr>
              <a:t>2.4. Liseron des champs (</a:t>
            </a:r>
            <a:r>
              <a:rPr lang="fr-FR" sz="1400" i="1" dirty="0">
                <a:solidFill>
                  <a:srgbClr val="008000"/>
                </a:solidFill>
              </a:rPr>
              <a:t>Convolvulus </a:t>
            </a:r>
            <a:r>
              <a:rPr lang="fr-FR" sz="1400" i="1" dirty="0" err="1">
                <a:solidFill>
                  <a:srgbClr val="008000"/>
                </a:solidFill>
              </a:rPr>
              <a:t>arvensis</a:t>
            </a:r>
            <a:r>
              <a:rPr lang="fr-FR" sz="1400" dirty="0">
                <a:solidFill>
                  <a:srgbClr val="008000"/>
                </a:solidFill>
              </a:rPr>
              <a:t>)</a:t>
            </a:r>
          </a:p>
          <a:p>
            <a:r>
              <a:rPr lang="fr-FR" sz="1400" dirty="0">
                <a:solidFill>
                  <a:srgbClr val="008000"/>
                </a:solidFill>
              </a:rPr>
              <a:t>2.5. Pissenlit commun ou pissenlit officinal (</a:t>
            </a:r>
            <a:r>
              <a:rPr lang="fr-FR" sz="1400" i="1" dirty="0" err="1">
                <a:solidFill>
                  <a:srgbClr val="008000"/>
                </a:solidFill>
              </a:rPr>
              <a:t>Taraxacum</a:t>
            </a:r>
            <a:r>
              <a:rPr lang="fr-FR" sz="1400" i="1" dirty="0">
                <a:solidFill>
                  <a:srgbClr val="008000"/>
                </a:solidFill>
              </a:rPr>
              <a:t> officinale </a:t>
            </a:r>
            <a:r>
              <a:rPr lang="fr-FR" sz="1400" dirty="0">
                <a:solidFill>
                  <a:srgbClr val="008000"/>
                </a:solidFill>
              </a:rPr>
              <a:t>Weber)</a:t>
            </a:r>
          </a:p>
          <a:p>
            <a:r>
              <a:rPr lang="fr-FR" sz="1400" dirty="0">
                <a:solidFill>
                  <a:srgbClr val="008000"/>
                </a:solidFill>
              </a:rPr>
              <a:t>2.6. Plantain majeur ou grand plantain (</a:t>
            </a:r>
            <a:r>
              <a:rPr lang="fr-FR" sz="1400" i="1" dirty="0" err="1">
                <a:solidFill>
                  <a:srgbClr val="008000"/>
                </a:solidFill>
              </a:rPr>
              <a:t>Plantago</a:t>
            </a:r>
            <a:r>
              <a:rPr lang="fr-FR" sz="1400" i="1" dirty="0">
                <a:solidFill>
                  <a:srgbClr val="008000"/>
                </a:solidFill>
              </a:rPr>
              <a:t> major</a:t>
            </a:r>
            <a:r>
              <a:rPr lang="fr-FR" sz="1400" dirty="0">
                <a:solidFill>
                  <a:srgbClr val="008000"/>
                </a:solidFill>
              </a:rPr>
              <a:t>)</a:t>
            </a:r>
          </a:p>
          <a:p>
            <a:r>
              <a:rPr lang="fr-FR" sz="1400" dirty="0">
                <a:solidFill>
                  <a:srgbClr val="008000"/>
                </a:solidFill>
              </a:rPr>
              <a:t>2.7. Renoncule rampante (</a:t>
            </a:r>
            <a:r>
              <a:rPr lang="fr-FR" sz="1400" i="1" dirty="0" err="1">
                <a:solidFill>
                  <a:srgbClr val="008000"/>
                </a:solidFill>
              </a:rPr>
              <a:t>Ranunculus</a:t>
            </a:r>
            <a:r>
              <a:rPr lang="fr-FR" sz="1400" i="1" dirty="0">
                <a:solidFill>
                  <a:srgbClr val="008000"/>
                </a:solidFill>
              </a:rPr>
              <a:t> repens</a:t>
            </a:r>
            <a:r>
              <a:rPr lang="fr-FR" sz="1400" dirty="0">
                <a:solidFill>
                  <a:srgbClr val="008000"/>
                </a:solidFill>
              </a:rPr>
              <a:t>)</a:t>
            </a:r>
          </a:p>
          <a:p>
            <a:r>
              <a:rPr lang="fr-FR" sz="1400" dirty="0">
                <a:solidFill>
                  <a:srgbClr val="008000"/>
                </a:solidFill>
              </a:rPr>
              <a:t>2.8. Tussilage </a:t>
            </a:r>
            <a:r>
              <a:rPr lang="fr-FR" sz="1400" dirty="0" err="1">
                <a:solidFill>
                  <a:srgbClr val="008000"/>
                </a:solidFill>
              </a:rPr>
              <a:t>pas-dâne</a:t>
            </a:r>
            <a:r>
              <a:rPr lang="fr-FR" sz="1400" dirty="0">
                <a:solidFill>
                  <a:srgbClr val="008000"/>
                </a:solidFill>
              </a:rPr>
              <a:t> (</a:t>
            </a:r>
            <a:r>
              <a:rPr lang="fr-FR" sz="1400" i="1" dirty="0" err="1">
                <a:solidFill>
                  <a:srgbClr val="008000"/>
                </a:solidFill>
              </a:rPr>
              <a:t>Tussilago</a:t>
            </a:r>
            <a:r>
              <a:rPr lang="fr-FR" sz="1400" i="1" dirty="0">
                <a:solidFill>
                  <a:srgbClr val="008000"/>
                </a:solidFill>
              </a:rPr>
              <a:t> </a:t>
            </a:r>
            <a:r>
              <a:rPr lang="fr-FR" sz="1400" i="1" dirty="0" err="1">
                <a:solidFill>
                  <a:srgbClr val="008000"/>
                </a:solidFill>
              </a:rPr>
              <a:t>farfara</a:t>
            </a:r>
            <a:r>
              <a:rPr lang="fr-FR" sz="1400" dirty="0">
                <a:solidFill>
                  <a:srgbClr val="008000"/>
                </a:solidFill>
              </a:rPr>
              <a:t>) </a:t>
            </a:r>
          </a:p>
          <a:p>
            <a:endParaRPr lang="fr-FR" sz="1400" dirty="0">
              <a:solidFill>
                <a:srgbClr val="008000"/>
              </a:solidFill>
            </a:endParaRPr>
          </a:p>
          <a:p>
            <a:r>
              <a:rPr lang="fr-FR" sz="1400" dirty="0">
                <a:solidFill>
                  <a:srgbClr val="008000"/>
                </a:solidFill>
              </a:rPr>
              <a:t>3. </a:t>
            </a:r>
            <a:r>
              <a:rPr lang="fr-FR" sz="1400" b="1" dirty="0">
                <a:solidFill>
                  <a:srgbClr val="008000"/>
                </a:solidFill>
              </a:rPr>
              <a:t>Sols argileux et acides</a:t>
            </a:r>
          </a:p>
          <a:p>
            <a:r>
              <a:rPr lang="fr-FR" sz="1400" dirty="0">
                <a:solidFill>
                  <a:srgbClr val="008000"/>
                </a:solidFill>
              </a:rPr>
              <a:t>3.1. Petite oseille (</a:t>
            </a:r>
            <a:r>
              <a:rPr lang="fr-FR" sz="1400" i="1" dirty="0">
                <a:solidFill>
                  <a:srgbClr val="008000"/>
                </a:solidFill>
              </a:rPr>
              <a:t>Rumex </a:t>
            </a:r>
            <a:r>
              <a:rPr lang="fr-FR" sz="1400" i="1" dirty="0" err="1">
                <a:solidFill>
                  <a:srgbClr val="008000"/>
                </a:solidFill>
              </a:rPr>
              <a:t>acetosella</a:t>
            </a:r>
            <a:r>
              <a:rPr lang="fr-FR" sz="1400" dirty="0">
                <a:solidFill>
                  <a:srgbClr val="008000"/>
                </a:solidFill>
              </a:rPr>
              <a:t>)</a:t>
            </a:r>
          </a:p>
          <a:p>
            <a:r>
              <a:rPr lang="fr-FR" sz="1400" dirty="0">
                <a:solidFill>
                  <a:srgbClr val="008000"/>
                </a:solidFill>
              </a:rPr>
              <a:t>3.2. Renoncule rampante (</a:t>
            </a:r>
            <a:r>
              <a:rPr lang="fr-FR" sz="1400" i="1" dirty="0" err="1">
                <a:solidFill>
                  <a:srgbClr val="008000"/>
                </a:solidFill>
              </a:rPr>
              <a:t>Ranunculus</a:t>
            </a:r>
            <a:r>
              <a:rPr lang="fr-FR" sz="1400" i="1" dirty="0">
                <a:solidFill>
                  <a:srgbClr val="008000"/>
                </a:solidFill>
              </a:rPr>
              <a:t> repens</a:t>
            </a:r>
            <a:r>
              <a:rPr lang="fr-FR" sz="1400" dirty="0">
                <a:solidFill>
                  <a:srgbClr val="008000"/>
                </a:solidFill>
              </a:rPr>
              <a:t>)</a:t>
            </a:r>
          </a:p>
          <a:p>
            <a:r>
              <a:rPr lang="fr-FR" sz="1400" dirty="0">
                <a:solidFill>
                  <a:srgbClr val="008000"/>
                </a:solidFill>
              </a:rPr>
              <a:t>3.3. Pâquerette (</a:t>
            </a:r>
            <a:r>
              <a:rPr lang="fr-FR" sz="1400" i="1" dirty="0">
                <a:solidFill>
                  <a:srgbClr val="008000"/>
                </a:solidFill>
              </a:rPr>
              <a:t>Bellis </a:t>
            </a:r>
            <a:r>
              <a:rPr lang="fr-FR" sz="1400" i="1" dirty="0" err="1">
                <a:solidFill>
                  <a:srgbClr val="008000"/>
                </a:solidFill>
              </a:rPr>
              <a:t>perennis</a:t>
            </a:r>
            <a:r>
              <a:rPr lang="fr-FR" sz="1400" dirty="0">
                <a:solidFill>
                  <a:srgbClr val="008000"/>
                </a:solidFill>
              </a:rPr>
              <a:t>)</a:t>
            </a:r>
          </a:p>
        </p:txBody>
      </p:sp>
      <p:sp>
        <p:nvSpPr>
          <p:cNvPr id="6" name="Espace réservé du numéro de diapositive 5"/>
          <p:cNvSpPr>
            <a:spLocks noGrp="1"/>
          </p:cNvSpPr>
          <p:nvPr>
            <p:ph type="sldNum" sz="quarter" idx="12"/>
          </p:nvPr>
        </p:nvSpPr>
        <p:spPr>
          <a:xfrm>
            <a:off x="11613777" y="82776"/>
            <a:ext cx="456304" cy="423620"/>
          </a:xfrm>
        </p:spPr>
        <p:txBody>
          <a:bodyPr/>
          <a:lstStyle/>
          <a:p>
            <a:fld id="{C4B7D875-55FA-44D4-A05D-F243087C8D65}" type="slidenum">
              <a:rPr lang="fr-FR" smtClean="0"/>
              <a:t>3</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735764"/>
            <a:ext cx="5715000" cy="5715000"/>
          </a:xfrm>
          <a:prstGeom prst="rect">
            <a:avLst/>
          </a:prstGeom>
        </p:spPr>
      </p:pic>
      <p:sp>
        <p:nvSpPr>
          <p:cNvPr id="5" name="Rectangle 4"/>
          <p:cNvSpPr/>
          <p:nvPr/>
        </p:nvSpPr>
        <p:spPr>
          <a:xfrm>
            <a:off x="8984538" y="6450764"/>
            <a:ext cx="1452064" cy="276999"/>
          </a:xfrm>
          <a:prstGeom prst="rect">
            <a:avLst/>
          </a:prstGeom>
        </p:spPr>
        <p:txBody>
          <a:bodyPr wrap="none">
            <a:spAutoFit/>
          </a:bodyPr>
          <a:lstStyle/>
          <a:p>
            <a:pPr algn="ctr"/>
            <a:r>
              <a:rPr lang="fr-FR" sz="1200" dirty="0">
                <a:solidFill>
                  <a:srgbClr val="008000"/>
                </a:solidFill>
              </a:rPr>
              <a:t>Menthe des champs</a:t>
            </a:r>
          </a:p>
        </p:txBody>
      </p:sp>
    </p:spTree>
    <p:extLst>
      <p:ext uri="{BB962C8B-B14F-4D97-AF65-F5344CB8AC3E}">
        <p14:creationId xmlns:p14="http://schemas.microsoft.com/office/powerpoint/2010/main" val="1353126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30</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40817" y="403081"/>
            <a:ext cx="8731623"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a:t>
            </a:r>
          </a:p>
          <a:p>
            <a:r>
              <a:rPr lang="fr-FR" dirty="0">
                <a:solidFill>
                  <a:srgbClr val="008000"/>
                </a:solidFill>
              </a:rPr>
              <a:t>4.1. </a:t>
            </a:r>
            <a:r>
              <a:rPr lang="fr-FR" b="1" dirty="0">
                <a:solidFill>
                  <a:srgbClr val="008000"/>
                </a:solidFill>
              </a:rPr>
              <a:t>Amarante réfléchie ou Amarante à racine rouge </a:t>
            </a:r>
            <a:r>
              <a:rPr lang="fr-FR" dirty="0">
                <a:solidFill>
                  <a:srgbClr val="008000"/>
                </a:solidFill>
              </a:rPr>
              <a:t>(</a:t>
            </a:r>
            <a:r>
              <a:rPr lang="fr-FR" i="1" dirty="0" err="1">
                <a:solidFill>
                  <a:srgbClr val="008000"/>
                </a:solidFill>
              </a:rPr>
              <a:t>Amaranthus</a:t>
            </a:r>
            <a:r>
              <a:rPr lang="fr-FR" i="1" dirty="0">
                <a:solidFill>
                  <a:srgbClr val="008000"/>
                </a:solidFill>
              </a:rPr>
              <a:t> </a:t>
            </a:r>
            <a:r>
              <a:rPr lang="fr-FR" i="1" dirty="0" err="1">
                <a:solidFill>
                  <a:srgbClr val="008000"/>
                </a:solidFill>
              </a:rPr>
              <a:t>retroflexus</a:t>
            </a:r>
            <a:r>
              <a:rPr lang="fr-FR" dirty="0">
                <a:solidFill>
                  <a:srgbClr val="008000"/>
                </a:solidFill>
              </a:rPr>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498" y="4752246"/>
            <a:ext cx="2466975" cy="18573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224" y="4823683"/>
            <a:ext cx="1676400" cy="17145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347" y="4142646"/>
            <a:ext cx="1847850" cy="2466975"/>
          </a:xfrm>
          <a:prstGeom prst="rect">
            <a:avLst/>
          </a:prstGeom>
        </p:spPr>
      </p:pic>
      <p:sp>
        <p:nvSpPr>
          <p:cNvPr id="8" name="ZoneTexte 7"/>
          <p:cNvSpPr txBox="1"/>
          <p:nvPr/>
        </p:nvSpPr>
        <p:spPr>
          <a:xfrm>
            <a:off x="140817" y="997741"/>
            <a:ext cx="11961536" cy="2031325"/>
          </a:xfrm>
          <a:prstGeom prst="rect">
            <a:avLst/>
          </a:prstGeom>
          <a:noFill/>
        </p:spPr>
        <p:txBody>
          <a:bodyPr wrap="square" rtlCol="0">
            <a:spAutoFit/>
          </a:bodyPr>
          <a:lstStyle/>
          <a:p>
            <a:pPr algn="just"/>
            <a:r>
              <a:rPr lang="fr-FR" dirty="0">
                <a:solidFill>
                  <a:srgbClr val="008000"/>
                </a:solidFill>
              </a:rPr>
              <a:t>Cette plante est consommée comme un légume dans différents endroits du monde. Aucune espèce du genre </a:t>
            </a:r>
            <a:r>
              <a:rPr lang="fr-FR" i="1" dirty="0" err="1">
                <a:solidFill>
                  <a:srgbClr val="008000"/>
                </a:solidFill>
                <a:hlinkClick r:id="rId5" tooltip="Amaranthus"/>
              </a:rPr>
              <a:t>Amaranthus</a:t>
            </a:r>
            <a:endParaRPr lang="fr-FR" i="1" dirty="0">
              <a:solidFill>
                <a:srgbClr val="008000"/>
              </a:solidFill>
            </a:endParaRPr>
          </a:p>
          <a:p>
            <a:pPr algn="just"/>
            <a:r>
              <a:rPr lang="fr-FR" dirty="0">
                <a:solidFill>
                  <a:srgbClr val="008000"/>
                </a:solidFill>
              </a:rPr>
              <a:t>n'est connue pour être toxique à faible dose, mais les feuilles contiennent de l'</a:t>
            </a:r>
            <a:r>
              <a:rPr lang="fr-FR" dirty="0">
                <a:solidFill>
                  <a:srgbClr val="008000"/>
                </a:solidFill>
                <a:hlinkClick r:id="rId6" tooltip="Acide oxalique"/>
              </a:rPr>
              <a:t>acide oxalique</a:t>
            </a:r>
            <a:r>
              <a:rPr lang="fr-FR" dirty="0">
                <a:solidFill>
                  <a:srgbClr val="008000"/>
                </a:solidFill>
              </a:rPr>
              <a:t> et peuvent contenir des </a:t>
            </a:r>
            <a:r>
              <a:rPr lang="fr-FR" dirty="0">
                <a:solidFill>
                  <a:srgbClr val="008000"/>
                </a:solidFill>
                <a:hlinkClick r:id="rId7" tooltip="Nitrate"/>
              </a:rPr>
              <a:t>nitrates</a:t>
            </a:r>
            <a:endParaRPr lang="fr-FR" dirty="0">
              <a:solidFill>
                <a:srgbClr val="008000"/>
              </a:solidFill>
            </a:endParaRPr>
          </a:p>
          <a:p>
            <a:pPr algn="just"/>
            <a:r>
              <a:rPr lang="fr-FR" dirty="0">
                <a:solidFill>
                  <a:srgbClr val="008000"/>
                </a:solidFill>
              </a:rPr>
              <a:t>si elles sont cultivées dans des </a:t>
            </a:r>
            <a:r>
              <a:rPr lang="fr-FR" dirty="0">
                <a:solidFill>
                  <a:schemeClr val="accent2">
                    <a:lumMod val="50000"/>
                  </a:schemeClr>
                </a:solidFill>
              </a:rPr>
              <a:t>sols riches en nitrates</a:t>
            </a:r>
            <a:r>
              <a:rPr lang="fr-FR" dirty="0">
                <a:solidFill>
                  <a:srgbClr val="008000"/>
                </a:solidFill>
              </a:rPr>
              <a:t>. L'eau de cuisson ne doit pas être consommée après usage, mais peut être utilisée comme engrais. Les graines sont comestibles crues ou grillées, et peuvent être broyées en farine et utilisés pour le pain, les céréales ou en tant qu'agent épaississant. On appelle aussi cette plante "l'herbe à </a:t>
            </a:r>
            <a:r>
              <a:rPr lang="fr-FR" dirty="0">
                <a:solidFill>
                  <a:srgbClr val="008000"/>
                </a:solidFill>
                <a:hlinkClick r:id="rId8" tooltip="Cochon"/>
              </a:rPr>
              <a:t>cochons</a:t>
            </a:r>
            <a:r>
              <a:rPr lang="fr-FR" dirty="0">
                <a:solidFill>
                  <a:srgbClr val="008000"/>
                </a:solidFill>
              </a:rPr>
              <a:t>" car on peut l'utiliser en </a:t>
            </a:r>
            <a:r>
              <a:rPr lang="fr-FR" dirty="0">
                <a:solidFill>
                  <a:srgbClr val="008000"/>
                </a:solidFill>
                <a:hlinkClick r:id="rId9" tooltip="Fourrage"/>
              </a:rPr>
              <a:t>fourrage</a:t>
            </a:r>
            <a:r>
              <a:rPr lang="fr-FR" dirty="0">
                <a:solidFill>
                  <a:srgbClr val="008000"/>
                </a:solidFill>
              </a:rPr>
              <a:t> pour cochons mais à faible dose et non quotidiennement en raison des problèmes qu'elle peut causer aux </a:t>
            </a:r>
            <a:r>
              <a:rPr lang="fr-FR" dirty="0">
                <a:solidFill>
                  <a:srgbClr val="008000"/>
                </a:solidFill>
                <a:hlinkClick r:id="rId10" tooltip="Rein"/>
              </a:rPr>
              <a:t>reins</a:t>
            </a:r>
            <a:r>
              <a:rPr lang="fr-FR" dirty="0">
                <a:solidFill>
                  <a:srgbClr val="008000"/>
                </a:solidFill>
              </a:rPr>
              <a:t>. Toutefois, en faible quantité, ce fourrage a un apport nutritionnel exceptionnel. </a:t>
            </a:r>
          </a:p>
        </p:txBody>
      </p:sp>
      <p:sp>
        <p:nvSpPr>
          <p:cNvPr id="9" name="Rectangle 8"/>
          <p:cNvSpPr/>
          <p:nvPr/>
        </p:nvSpPr>
        <p:spPr>
          <a:xfrm>
            <a:off x="140817" y="3029065"/>
            <a:ext cx="11961536" cy="646331"/>
          </a:xfrm>
          <a:prstGeom prst="rect">
            <a:avLst/>
          </a:prstGeom>
        </p:spPr>
        <p:txBody>
          <a:bodyPr wrap="square">
            <a:spAutoFit/>
          </a:bodyPr>
          <a:lstStyle/>
          <a:p>
            <a:pPr algn="just"/>
            <a:r>
              <a:rPr lang="fr-FR" b="1" dirty="0">
                <a:solidFill>
                  <a:srgbClr val="008000"/>
                </a:solidFill>
              </a:rPr>
              <a:t>Préférence</a:t>
            </a:r>
            <a:r>
              <a:rPr lang="fr-FR" dirty="0">
                <a:solidFill>
                  <a:srgbClr val="008000"/>
                </a:solidFill>
              </a:rPr>
              <a:t> : sol argileux à limoneux, à pH neutre à basique, sols perméables. </a:t>
            </a:r>
            <a:r>
              <a:rPr lang="fr-FR" dirty="0">
                <a:solidFill>
                  <a:schemeClr val="accent2">
                    <a:lumMod val="50000"/>
                  </a:schemeClr>
                </a:solidFill>
              </a:rPr>
              <a:t>Riches en humus et substances nutritives surtout l'azote</a:t>
            </a:r>
            <a:r>
              <a:rPr lang="fr-FR" dirty="0">
                <a:solidFill>
                  <a:srgbClr val="008000"/>
                </a:solidFill>
              </a:rPr>
              <a:t>. </a:t>
            </a:r>
            <a:r>
              <a:rPr lang="fr-FR" sz="1200" dirty="0">
                <a:solidFill>
                  <a:srgbClr val="008000"/>
                </a:solidFill>
              </a:rPr>
              <a:t>Source : </a:t>
            </a:r>
            <a:r>
              <a:rPr lang="fr-FR" sz="1200" dirty="0">
                <a:solidFill>
                  <a:srgbClr val="008000"/>
                </a:solidFill>
                <a:hlinkClick r:id="rId11"/>
              </a:rPr>
              <a:t>http://www.ruralcat.net/c/document_library/get_file?uuid=de5daf0f-8e6f-43b3-bc92-8fed0e60f5c6&amp;groupId=10136</a:t>
            </a:r>
            <a:r>
              <a:rPr lang="fr-FR" sz="1200" dirty="0">
                <a:solidFill>
                  <a:srgbClr val="008000"/>
                </a:solidFill>
              </a:rPr>
              <a:t> </a:t>
            </a:r>
          </a:p>
        </p:txBody>
      </p:sp>
    </p:spTree>
    <p:extLst>
      <p:ext uri="{BB962C8B-B14F-4D97-AF65-F5344CB8AC3E}">
        <p14:creationId xmlns:p14="http://schemas.microsoft.com/office/powerpoint/2010/main" val="763922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6463" y="27798"/>
            <a:ext cx="424031" cy="367229"/>
          </a:xfrm>
        </p:spPr>
        <p:txBody>
          <a:bodyPr/>
          <a:lstStyle/>
          <a:p>
            <a:fld id="{C4B7D875-55FA-44D4-A05D-F243087C8D65}" type="slidenum">
              <a:rPr lang="fr-FR" smtClean="0"/>
              <a:t>31</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4.2. </a:t>
            </a:r>
            <a:r>
              <a:rPr lang="fr-FR" b="1" dirty="0">
                <a:solidFill>
                  <a:srgbClr val="008000"/>
                </a:solidFill>
              </a:rPr>
              <a:t>Armoise commune ou Armoise citronnelle </a:t>
            </a:r>
            <a:r>
              <a:rPr lang="fr-FR" dirty="0">
                <a:solidFill>
                  <a:srgbClr val="008000"/>
                </a:solidFill>
              </a:rPr>
              <a:t>(</a:t>
            </a:r>
            <a:r>
              <a:rPr lang="fr-FR" i="1" dirty="0" err="1">
                <a:solidFill>
                  <a:srgbClr val="008000"/>
                </a:solidFill>
              </a:rPr>
              <a:t>Artemisia</a:t>
            </a:r>
            <a:r>
              <a:rPr lang="fr-FR" i="1" dirty="0">
                <a:solidFill>
                  <a:srgbClr val="008000"/>
                </a:solidFill>
              </a:rPr>
              <a:t> </a:t>
            </a:r>
            <a:r>
              <a:rPr lang="fr-FR" i="1" dirty="0" err="1">
                <a:solidFill>
                  <a:srgbClr val="008000"/>
                </a:solidFill>
              </a:rPr>
              <a:t>vulgaris</a:t>
            </a:r>
            <a:r>
              <a:rPr lang="fr-FR" dirty="0">
                <a:solidFill>
                  <a:srgbClr val="008000"/>
                </a:solidFill>
              </a:rPr>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63" y="3116428"/>
            <a:ext cx="1323975" cy="17716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815" y="1882940"/>
            <a:ext cx="1847850" cy="246697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2019" y="27798"/>
            <a:ext cx="2619375" cy="174307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153" y="2705100"/>
            <a:ext cx="1600200" cy="22098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8042" y="2705100"/>
            <a:ext cx="1990725" cy="229552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66" y="5000625"/>
            <a:ext cx="2619375" cy="17430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3054" y="5038724"/>
            <a:ext cx="2743200" cy="1666875"/>
          </a:xfrm>
          <a:prstGeom prst="rect">
            <a:avLst/>
          </a:prstGeom>
        </p:spPr>
      </p:pic>
      <p:sp>
        <p:nvSpPr>
          <p:cNvPr id="12" name="ZoneTexte 11"/>
          <p:cNvSpPr txBox="1"/>
          <p:nvPr/>
        </p:nvSpPr>
        <p:spPr>
          <a:xfrm>
            <a:off x="166463" y="1183310"/>
            <a:ext cx="9275556" cy="1754326"/>
          </a:xfrm>
          <a:prstGeom prst="rect">
            <a:avLst/>
          </a:prstGeom>
          <a:noFill/>
        </p:spPr>
        <p:txBody>
          <a:bodyPr wrap="square" rtlCol="0">
            <a:spAutoFit/>
          </a:bodyPr>
          <a:lstStyle/>
          <a:p>
            <a:r>
              <a:rPr lang="fr-FR" dirty="0">
                <a:solidFill>
                  <a:srgbClr val="008000"/>
                </a:solidFill>
              </a:rPr>
              <a:t>Commune dans les régions tempérées, parfois cultivée comme ornementale, appréciée pour ses propriétés médicinales. Les armoises communes vivent principalement au bord des chemins et des routes, remblais, décombres, berges, terrains vagues. </a:t>
            </a:r>
            <a:r>
              <a:rPr lang="fr-FR" dirty="0">
                <a:solidFill>
                  <a:schemeClr val="accent2">
                    <a:lumMod val="50000"/>
                  </a:schemeClr>
                </a:solidFill>
              </a:rPr>
              <a:t>Appréciant les sols riches en azote</a:t>
            </a:r>
            <a:r>
              <a:rPr lang="fr-FR" dirty="0">
                <a:solidFill>
                  <a:srgbClr val="008000"/>
                </a:solidFill>
              </a:rPr>
              <a:t>, elles peuvent pousser jusqu’à une altitude de 1600 m et endurer des températures de l’ordre de -15 degrés. Elles sont présentes partout en Europe (Cf. </a:t>
            </a:r>
            <a:r>
              <a:rPr lang="fr-FR" dirty="0">
                <a:solidFill>
                  <a:srgbClr val="008000"/>
                </a:solidFill>
                <a:hlinkClick r:id="rId8" tooltip="Liste des principales mauvaises herbes en France"/>
              </a:rPr>
              <a:t>Liste des principales mauvaises herbes en France</a:t>
            </a:r>
            <a:r>
              <a:rPr lang="fr-FR" dirty="0">
                <a:solidFill>
                  <a:srgbClr val="008000"/>
                </a:solidFill>
              </a:rPr>
              <a:t>).</a:t>
            </a:r>
          </a:p>
        </p:txBody>
      </p:sp>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0889" y="2607248"/>
            <a:ext cx="2159000" cy="2971800"/>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3500" y="2824432"/>
            <a:ext cx="2025426" cy="1519070"/>
          </a:xfrm>
          <a:prstGeom prst="rect">
            <a:avLst/>
          </a:prstGeom>
        </p:spPr>
      </p:pic>
      <p:pic>
        <p:nvPicPr>
          <p:cNvPr id="15" name="Imag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6732" y="4461982"/>
            <a:ext cx="1342016" cy="2091966"/>
          </a:xfrm>
          <a:prstGeom prst="rect">
            <a:avLst/>
          </a:prstGeom>
        </p:spPr>
      </p:pic>
      <p:sp>
        <p:nvSpPr>
          <p:cNvPr id="16" name="ZoneTexte 15"/>
          <p:cNvSpPr txBox="1"/>
          <p:nvPr/>
        </p:nvSpPr>
        <p:spPr>
          <a:xfrm>
            <a:off x="9926113" y="6527515"/>
            <a:ext cx="2485017" cy="276999"/>
          </a:xfrm>
          <a:prstGeom prst="rect">
            <a:avLst/>
          </a:prstGeom>
          <a:noFill/>
        </p:spPr>
        <p:txBody>
          <a:bodyPr wrap="square" rtlCol="0">
            <a:spAutoFit/>
          </a:bodyPr>
          <a:lstStyle/>
          <a:p>
            <a:pPr algn="ctr"/>
            <a:r>
              <a:rPr lang="fr-FR" sz="1200" i="1" dirty="0" err="1">
                <a:solidFill>
                  <a:srgbClr val="008000"/>
                </a:solidFill>
              </a:rPr>
              <a:t>Artemisia</a:t>
            </a:r>
            <a:r>
              <a:rPr lang="fr-FR" sz="1200" i="1" dirty="0">
                <a:solidFill>
                  <a:srgbClr val="008000"/>
                </a:solidFill>
              </a:rPr>
              <a:t> </a:t>
            </a:r>
            <a:r>
              <a:rPr lang="fr-FR" sz="1200" i="1" dirty="0" err="1">
                <a:solidFill>
                  <a:srgbClr val="008000"/>
                </a:solidFill>
              </a:rPr>
              <a:t>vulgaris</a:t>
            </a:r>
            <a:r>
              <a:rPr lang="fr-FR" sz="1200" i="1" dirty="0">
                <a:solidFill>
                  <a:srgbClr val="008000"/>
                </a:solidFill>
              </a:rPr>
              <a:t> </a:t>
            </a:r>
            <a:r>
              <a:rPr lang="fr-FR" sz="1200" dirty="0">
                <a:solidFill>
                  <a:srgbClr val="008000"/>
                </a:solidFill>
              </a:rPr>
              <a:t>en fleur</a:t>
            </a:r>
          </a:p>
        </p:txBody>
      </p:sp>
      <p:sp>
        <p:nvSpPr>
          <p:cNvPr id="17" name="ZoneTexte 16"/>
          <p:cNvSpPr txBox="1"/>
          <p:nvPr/>
        </p:nvSpPr>
        <p:spPr>
          <a:xfrm>
            <a:off x="5237320" y="4349915"/>
            <a:ext cx="2485017" cy="276999"/>
          </a:xfrm>
          <a:prstGeom prst="rect">
            <a:avLst/>
          </a:prstGeom>
          <a:noFill/>
        </p:spPr>
        <p:txBody>
          <a:bodyPr wrap="square" rtlCol="0">
            <a:spAutoFit/>
          </a:bodyPr>
          <a:lstStyle/>
          <a:p>
            <a:pPr algn="ctr"/>
            <a:r>
              <a:rPr lang="fr-FR" sz="1200" i="1" dirty="0" err="1">
                <a:solidFill>
                  <a:srgbClr val="008000"/>
                </a:solidFill>
              </a:rPr>
              <a:t>Artemisia</a:t>
            </a:r>
            <a:r>
              <a:rPr lang="fr-FR" sz="1200" i="1" dirty="0">
                <a:solidFill>
                  <a:srgbClr val="008000"/>
                </a:solidFill>
              </a:rPr>
              <a:t> </a:t>
            </a:r>
            <a:r>
              <a:rPr lang="fr-FR" sz="1200" i="1" dirty="0" err="1">
                <a:solidFill>
                  <a:srgbClr val="008000"/>
                </a:solidFill>
              </a:rPr>
              <a:t>vulgaris</a:t>
            </a:r>
            <a:r>
              <a:rPr lang="fr-FR" sz="1200" i="1" dirty="0">
                <a:solidFill>
                  <a:srgbClr val="008000"/>
                </a:solidFill>
              </a:rPr>
              <a:t> </a:t>
            </a:r>
            <a:r>
              <a:rPr lang="fr-FR" sz="1200" dirty="0">
                <a:solidFill>
                  <a:srgbClr val="008000"/>
                </a:solidFill>
              </a:rPr>
              <a:t>au printemps</a:t>
            </a:r>
          </a:p>
        </p:txBody>
      </p:sp>
    </p:spTree>
    <p:extLst>
      <p:ext uri="{BB962C8B-B14F-4D97-AF65-F5344CB8AC3E}">
        <p14:creationId xmlns:p14="http://schemas.microsoft.com/office/powerpoint/2010/main" val="2118421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32</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4.3. Chénopode blanc (</a:t>
            </a:r>
            <a:r>
              <a:rPr lang="fr-FR" i="1" dirty="0" err="1">
                <a:solidFill>
                  <a:srgbClr val="008000"/>
                </a:solidFill>
              </a:rPr>
              <a:t>Chenopodium</a:t>
            </a:r>
            <a:r>
              <a:rPr lang="fr-FR" i="1" dirty="0">
                <a:solidFill>
                  <a:srgbClr val="008000"/>
                </a:solidFill>
              </a:rPr>
              <a:t> album </a:t>
            </a:r>
            <a:r>
              <a:rPr lang="fr-FR" dirty="0">
                <a:solidFill>
                  <a:srgbClr val="008000"/>
                </a:solidFill>
              </a:rPr>
              <a:t>L.)</a:t>
            </a:r>
          </a:p>
        </p:txBody>
      </p:sp>
      <p:sp>
        <p:nvSpPr>
          <p:cNvPr id="5" name="Rectangle 4"/>
          <p:cNvSpPr/>
          <p:nvPr/>
        </p:nvSpPr>
        <p:spPr>
          <a:xfrm>
            <a:off x="186464" y="1183310"/>
            <a:ext cx="11894374" cy="3693319"/>
          </a:xfrm>
          <a:prstGeom prst="rect">
            <a:avLst/>
          </a:prstGeom>
        </p:spPr>
        <p:txBody>
          <a:bodyPr wrap="square">
            <a:spAutoFit/>
          </a:bodyPr>
          <a:lstStyle/>
          <a:p>
            <a:r>
              <a:rPr lang="fr-FR" dirty="0" err="1">
                <a:solidFill>
                  <a:srgbClr val="008000"/>
                </a:solidFill>
              </a:rPr>
              <a:t>Lambs’quarter</a:t>
            </a:r>
            <a:endParaRPr lang="fr-FR" dirty="0">
              <a:solidFill>
                <a:srgbClr val="008000"/>
              </a:solidFill>
            </a:endParaRPr>
          </a:p>
          <a:p>
            <a:endParaRPr lang="fr-FR" dirty="0">
              <a:solidFill>
                <a:srgbClr val="008000"/>
              </a:solidFill>
            </a:endParaRPr>
          </a:p>
          <a:p>
            <a:r>
              <a:rPr lang="fr-FR" dirty="0">
                <a:solidFill>
                  <a:srgbClr val="008000"/>
                </a:solidFill>
              </a:rPr>
              <a:t>Annuelle</a:t>
            </a:r>
          </a:p>
          <a:p>
            <a:r>
              <a:rPr lang="fr-FR" dirty="0">
                <a:solidFill>
                  <a:srgbClr val="008000"/>
                </a:solidFill>
              </a:rPr>
              <a:t>Propagation par graines.</a:t>
            </a:r>
          </a:p>
          <a:p>
            <a:r>
              <a:rPr lang="fr-FR" dirty="0">
                <a:solidFill>
                  <a:srgbClr val="008000"/>
                </a:solidFill>
              </a:rPr>
              <a:t>Germe le printemps et l'automne.</a:t>
            </a:r>
          </a:p>
          <a:p>
            <a:r>
              <a:rPr lang="fr-FR" dirty="0">
                <a:solidFill>
                  <a:srgbClr val="008000"/>
                </a:solidFill>
              </a:rPr>
              <a:t>Plante de milieu ensoleillé, aimant l’azote.</a:t>
            </a:r>
          </a:p>
          <a:p>
            <a:r>
              <a:rPr lang="fr-FR" dirty="0">
                <a:solidFill>
                  <a:srgbClr val="008000"/>
                </a:solidFill>
              </a:rPr>
              <a:t>Poussant surtout en terrains limoneux à sableux, meubles. riches, contenant de l'azote et de l'humus. Sol frais, bien drainé mais aussi en sol plus pauvre. </a:t>
            </a:r>
            <a:r>
              <a:rPr lang="fr-FR" dirty="0">
                <a:solidFill>
                  <a:schemeClr val="accent2">
                    <a:lumMod val="50000"/>
                  </a:schemeClr>
                </a:solidFill>
              </a:rPr>
              <a:t>Répond beaucoup à l'azote</a:t>
            </a:r>
            <a:r>
              <a:rPr lang="fr-FR" dirty="0">
                <a:solidFill>
                  <a:srgbClr val="008000"/>
                </a:solidFill>
              </a:rPr>
              <a:t> et plus faiblement au potassium.</a:t>
            </a:r>
          </a:p>
          <a:p>
            <a:r>
              <a:rPr lang="fr-FR" dirty="0">
                <a:solidFill>
                  <a:srgbClr val="008000"/>
                </a:solidFill>
              </a:rPr>
              <a:t>Peu sensible au pH.</a:t>
            </a:r>
          </a:p>
          <a:p>
            <a:r>
              <a:rPr lang="fr-FR" b="1" dirty="0">
                <a:solidFill>
                  <a:schemeClr val="accent2">
                    <a:lumMod val="50000"/>
                  </a:schemeClr>
                </a:solidFill>
              </a:rPr>
              <a:t>Indique des sols riches lorsque bien établie</a:t>
            </a:r>
            <a:r>
              <a:rPr lang="fr-FR" b="1" dirty="0">
                <a:solidFill>
                  <a:srgbClr val="008000"/>
                </a:solidFill>
              </a:rPr>
              <a:t>.</a:t>
            </a:r>
          </a:p>
          <a:p>
            <a:r>
              <a:rPr lang="fr-FR" dirty="0">
                <a:solidFill>
                  <a:srgbClr val="008000"/>
                </a:solidFill>
              </a:rPr>
              <a:t>Minéraux accumulés : azote, calcium, manganèse, phosphore et potassium.</a:t>
            </a:r>
          </a:p>
          <a:p>
            <a:r>
              <a:rPr lang="fr-FR" dirty="0">
                <a:solidFill>
                  <a:srgbClr val="008000"/>
                </a:solidFill>
              </a:rPr>
              <a:t>Plantes associées : amarante à racine rouge, ortie royale, stellaire moyenne </a:t>
            </a:r>
          </a:p>
          <a:p>
            <a:r>
              <a:rPr lang="fr-FR" dirty="0">
                <a:solidFill>
                  <a:srgbClr val="008000"/>
                </a:solidFill>
              </a:rPr>
              <a:t>et euphorbe réveille-matin.</a:t>
            </a:r>
          </a:p>
        </p:txBody>
      </p:sp>
      <p:sp>
        <p:nvSpPr>
          <p:cNvPr id="6" name="ZoneTexte 5"/>
          <p:cNvSpPr txBox="1"/>
          <p:nvPr/>
        </p:nvSpPr>
        <p:spPr>
          <a:xfrm>
            <a:off x="186464" y="6581001"/>
            <a:ext cx="5364482"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2"/>
              </a:rPr>
              <a:t>http://pfaf.org/user/plant.aspx?LatinName=Chenopodium+album</a:t>
            </a:r>
            <a:r>
              <a:rPr lang="fr-FR" sz="1200" dirty="0">
                <a:solidFill>
                  <a:srgbClr val="00800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260" y="4669520"/>
            <a:ext cx="2466975" cy="18478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036" y="3442878"/>
            <a:ext cx="2226530" cy="3293409"/>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6052" y="4776395"/>
            <a:ext cx="2324292" cy="17409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018" y="167647"/>
            <a:ext cx="1743075" cy="26289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6275" y="485775"/>
            <a:ext cx="2143125" cy="21431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64" y="4870013"/>
            <a:ext cx="2115672" cy="1628076"/>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3963" y="1074344"/>
            <a:ext cx="2619375" cy="1743075"/>
          </a:xfrm>
          <a:prstGeom prst="rect">
            <a:avLst/>
          </a:prstGeom>
        </p:spPr>
      </p:pic>
      <p:sp>
        <p:nvSpPr>
          <p:cNvPr id="14" name="ZoneTexte 13"/>
          <p:cNvSpPr txBox="1"/>
          <p:nvPr/>
        </p:nvSpPr>
        <p:spPr>
          <a:xfrm>
            <a:off x="9703398" y="3184907"/>
            <a:ext cx="2531241" cy="1200329"/>
          </a:xfrm>
          <a:prstGeom prst="rect">
            <a:avLst/>
          </a:prstGeom>
          <a:noFill/>
        </p:spPr>
        <p:txBody>
          <a:bodyPr wrap="square" rtlCol="0">
            <a:spAutoFit/>
          </a:bodyPr>
          <a:lstStyle/>
          <a:p>
            <a:r>
              <a:rPr lang="fr-FR" dirty="0">
                <a:solidFill>
                  <a:srgbClr val="008000"/>
                </a:solidFill>
              </a:rPr>
              <a:t>Préférence : tous types de sols </a:t>
            </a:r>
            <a:r>
              <a:rPr lang="fr-FR" dirty="0">
                <a:solidFill>
                  <a:schemeClr val="accent2">
                    <a:lumMod val="50000"/>
                  </a:schemeClr>
                </a:solidFill>
              </a:rPr>
              <a:t>mais sols fertiles, particulièrement les sols cultivés</a:t>
            </a:r>
            <a:r>
              <a:rPr lang="fr-FR" dirty="0">
                <a:solidFill>
                  <a:srgbClr val="008000"/>
                </a:solidFill>
              </a:rPr>
              <a:t>, non calcaires.</a:t>
            </a:r>
          </a:p>
        </p:txBody>
      </p:sp>
    </p:spTree>
    <p:extLst>
      <p:ext uri="{BB962C8B-B14F-4D97-AF65-F5344CB8AC3E}">
        <p14:creationId xmlns:p14="http://schemas.microsoft.com/office/powerpoint/2010/main" val="2443709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33</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9689054"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endParaRPr lang="fr-FR" dirty="0">
              <a:solidFill>
                <a:srgbClr val="008000"/>
              </a:solidFill>
            </a:endParaRPr>
          </a:p>
          <a:p>
            <a:r>
              <a:rPr lang="fr-FR" dirty="0">
                <a:solidFill>
                  <a:srgbClr val="008000"/>
                </a:solidFill>
              </a:rPr>
              <a:t>4.4. </a:t>
            </a:r>
            <a:r>
              <a:rPr lang="fr-FR" b="1" dirty="0">
                <a:solidFill>
                  <a:srgbClr val="008000"/>
                </a:solidFill>
              </a:rPr>
              <a:t>Fumeterre</a:t>
            </a:r>
            <a:r>
              <a:rPr lang="fr-FR" dirty="0">
                <a:solidFill>
                  <a:srgbClr val="008000"/>
                </a:solidFill>
              </a:rPr>
              <a:t> (</a:t>
            </a:r>
            <a:r>
              <a:rPr lang="fr-FR" i="1" dirty="0" err="1">
                <a:solidFill>
                  <a:srgbClr val="008000"/>
                </a:solidFill>
              </a:rPr>
              <a:t>Fumaria</a:t>
            </a:r>
            <a:r>
              <a:rPr lang="fr-FR" i="1" dirty="0">
                <a:solidFill>
                  <a:srgbClr val="008000"/>
                </a:solidFill>
              </a:rPr>
              <a:t> </a:t>
            </a:r>
            <a:r>
              <a:rPr lang="fr-FR" i="1" dirty="0" err="1">
                <a:solidFill>
                  <a:srgbClr val="008000"/>
                </a:solidFill>
              </a:rPr>
              <a:t>sp</a:t>
            </a:r>
            <a:r>
              <a:rPr lang="fr-FR" dirty="0">
                <a:solidFill>
                  <a:srgbClr val="008000"/>
                </a:solidFill>
              </a:rPr>
              <a:t>.), </a:t>
            </a:r>
            <a:r>
              <a:rPr lang="fr-FR" dirty="0"/>
              <a:t> </a:t>
            </a:r>
            <a:r>
              <a:rPr lang="fr-FR" b="1" dirty="0">
                <a:solidFill>
                  <a:srgbClr val="008000"/>
                </a:solidFill>
              </a:rPr>
              <a:t>Fumeterre officinale</a:t>
            </a:r>
            <a:r>
              <a:rPr lang="fr-FR" dirty="0">
                <a:solidFill>
                  <a:srgbClr val="008000"/>
                </a:solidFill>
              </a:rPr>
              <a:t> ou </a:t>
            </a:r>
            <a:r>
              <a:rPr lang="fr-FR" b="1" dirty="0">
                <a:solidFill>
                  <a:srgbClr val="008000"/>
                </a:solidFill>
              </a:rPr>
              <a:t>Pied-de-Céline</a:t>
            </a:r>
            <a:r>
              <a:rPr lang="fr-FR" dirty="0">
                <a:solidFill>
                  <a:srgbClr val="008000"/>
                </a:solidFill>
              </a:rPr>
              <a:t> (</a:t>
            </a:r>
            <a:r>
              <a:rPr lang="fr-FR" i="1" dirty="0" err="1">
                <a:solidFill>
                  <a:srgbClr val="008000"/>
                </a:solidFill>
              </a:rPr>
              <a:t>Fumaria</a:t>
            </a:r>
            <a:r>
              <a:rPr lang="fr-FR" i="1" dirty="0">
                <a:solidFill>
                  <a:srgbClr val="008000"/>
                </a:solidFill>
              </a:rPr>
              <a:t> </a:t>
            </a:r>
            <a:r>
              <a:rPr lang="fr-FR" i="1" dirty="0" err="1">
                <a:solidFill>
                  <a:srgbClr val="008000"/>
                </a:solidFill>
              </a:rPr>
              <a:t>officinalis</a:t>
            </a:r>
            <a:r>
              <a:rPr lang="fr-FR" dirty="0">
                <a:solidFill>
                  <a:srgbClr val="008000"/>
                </a:solidFill>
              </a:rPr>
              <a:t>)</a:t>
            </a:r>
            <a:r>
              <a:rPr lang="fr-FR" dirty="0"/>
              <a:t> </a:t>
            </a:r>
            <a:endParaRPr lang="fr-FR" dirty="0">
              <a:solidFill>
                <a:srgbClr val="008000"/>
              </a:solidFill>
            </a:endParaRPr>
          </a:p>
        </p:txBody>
      </p:sp>
      <p:sp>
        <p:nvSpPr>
          <p:cNvPr id="5" name="ZoneTexte 4"/>
          <p:cNvSpPr txBox="1"/>
          <p:nvPr/>
        </p:nvSpPr>
        <p:spPr>
          <a:xfrm>
            <a:off x="186466" y="1183310"/>
            <a:ext cx="11726731" cy="1200329"/>
          </a:xfrm>
          <a:prstGeom prst="rect">
            <a:avLst/>
          </a:prstGeom>
          <a:noFill/>
        </p:spPr>
        <p:txBody>
          <a:bodyPr wrap="square" rtlCol="0">
            <a:spAutoFit/>
          </a:bodyPr>
          <a:lstStyle/>
          <a:p>
            <a:r>
              <a:rPr lang="fr-FR" dirty="0">
                <a:solidFill>
                  <a:srgbClr val="008000"/>
                </a:solidFill>
              </a:rPr>
              <a:t>Herbacées rudérales annuelles, </a:t>
            </a:r>
            <a:r>
              <a:rPr lang="fr-FR" dirty="0">
                <a:solidFill>
                  <a:schemeClr val="accent2">
                    <a:lumMod val="50000"/>
                  </a:schemeClr>
                </a:solidFill>
              </a:rPr>
              <a:t>relativement commune pouvant se trouver dans la plupart des régions de France, </a:t>
            </a:r>
            <a:r>
              <a:rPr lang="fr-FR" dirty="0">
                <a:solidFill>
                  <a:srgbClr val="008000"/>
                </a:solidFill>
              </a:rPr>
              <a:t>elles fleurissent depuis le mois d'avril jusqu'au milieu de l'été et poussent dans les champs, les terrains vagues, les décombres et sur les bords des chemins. Elle croît en particulier autour des habitations, dans les </a:t>
            </a:r>
            <a:r>
              <a:rPr lang="fr-FR" dirty="0">
                <a:solidFill>
                  <a:schemeClr val="accent2">
                    <a:lumMod val="50000"/>
                  </a:schemeClr>
                </a:solidFill>
              </a:rPr>
              <a:t>champs cultivés ou les champs en jachère</a:t>
            </a:r>
            <a:r>
              <a:rPr lang="fr-FR" dirty="0">
                <a:solidFill>
                  <a:srgbClr val="008000"/>
                </a:solidFill>
              </a:rPr>
              <a:t>, dans les crevasses des vieux murs.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104" y="2796091"/>
            <a:ext cx="2143125" cy="21431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031" y="2850217"/>
            <a:ext cx="1752600" cy="17716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66" y="2774017"/>
            <a:ext cx="2466975" cy="184785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681" y="5256566"/>
            <a:ext cx="3295650" cy="13906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843" y="2896607"/>
            <a:ext cx="2636127" cy="3961393"/>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787" y="4783398"/>
            <a:ext cx="2514600" cy="181927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66" y="4859598"/>
            <a:ext cx="2619375" cy="1743075"/>
          </a:xfrm>
          <a:prstGeom prst="rect">
            <a:avLst/>
          </a:prstGeom>
        </p:spPr>
      </p:pic>
    </p:spTree>
    <p:extLst>
      <p:ext uri="{BB962C8B-B14F-4D97-AF65-F5344CB8AC3E}">
        <p14:creationId xmlns:p14="http://schemas.microsoft.com/office/powerpoint/2010/main" val="3525795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34</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endParaRPr lang="fr-FR" dirty="0">
              <a:solidFill>
                <a:srgbClr val="008000"/>
              </a:solidFill>
            </a:endParaRPr>
          </a:p>
          <a:p>
            <a:r>
              <a:rPr lang="fr-FR" dirty="0">
                <a:solidFill>
                  <a:srgbClr val="008000"/>
                </a:solidFill>
              </a:rPr>
              <a:t>4.5. </a:t>
            </a:r>
            <a:r>
              <a:rPr lang="fr-FR" b="1" dirty="0">
                <a:solidFill>
                  <a:srgbClr val="008000"/>
                </a:solidFill>
              </a:rPr>
              <a:t>Gaillet gratteron </a:t>
            </a:r>
            <a:r>
              <a:rPr lang="fr-FR" dirty="0">
                <a:solidFill>
                  <a:srgbClr val="008000"/>
                </a:solidFill>
              </a:rPr>
              <a:t>(</a:t>
            </a:r>
            <a:r>
              <a:rPr lang="fr-FR" i="1" dirty="0">
                <a:solidFill>
                  <a:srgbClr val="008000"/>
                </a:solidFill>
              </a:rPr>
              <a:t>Galium </a:t>
            </a:r>
            <a:r>
              <a:rPr lang="fr-FR" i="1" dirty="0" err="1">
                <a:solidFill>
                  <a:srgbClr val="008000"/>
                </a:solidFill>
              </a:rPr>
              <a:t>aparine</a:t>
            </a:r>
            <a:r>
              <a:rPr lang="fr-FR" dirty="0">
                <a:solidFill>
                  <a:srgbClr val="008000"/>
                </a:solidFill>
              </a:rPr>
              <a:t>)</a:t>
            </a:r>
          </a:p>
        </p:txBody>
      </p:sp>
      <p:sp>
        <p:nvSpPr>
          <p:cNvPr id="5" name="ZoneTexte 4"/>
          <p:cNvSpPr txBox="1"/>
          <p:nvPr/>
        </p:nvSpPr>
        <p:spPr>
          <a:xfrm>
            <a:off x="186466" y="1183310"/>
            <a:ext cx="11862099" cy="2031325"/>
          </a:xfrm>
          <a:prstGeom prst="rect">
            <a:avLst/>
          </a:prstGeom>
          <a:noFill/>
        </p:spPr>
        <p:txBody>
          <a:bodyPr wrap="square" rtlCol="0">
            <a:spAutoFit/>
          </a:bodyPr>
          <a:lstStyle/>
          <a:p>
            <a:r>
              <a:rPr lang="fr-FR" dirty="0">
                <a:solidFill>
                  <a:srgbClr val="008000"/>
                </a:solidFill>
              </a:rPr>
              <a:t>C'est une mauvaise herbe, </a:t>
            </a:r>
            <a:r>
              <a:rPr lang="fr-FR" u="sng" dirty="0">
                <a:solidFill>
                  <a:srgbClr val="008000"/>
                </a:solidFill>
                <a:hlinkClick r:id="rId2" tooltip="Plante annuelle"/>
              </a:rPr>
              <a:t>plante annuelle</a:t>
            </a:r>
            <a:r>
              <a:rPr lang="fr-FR" dirty="0">
                <a:solidFill>
                  <a:srgbClr val="008000"/>
                </a:solidFill>
              </a:rPr>
              <a:t>, fleurissant de mai à octobre, </a:t>
            </a:r>
            <a:r>
              <a:rPr lang="fr-FR" b="1" dirty="0">
                <a:solidFill>
                  <a:srgbClr val="008000"/>
                </a:solidFill>
              </a:rPr>
              <a:t>très </a:t>
            </a:r>
            <a:r>
              <a:rPr lang="fr-FR" b="1" dirty="0" err="1">
                <a:solidFill>
                  <a:srgbClr val="008000"/>
                </a:solidFill>
              </a:rPr>
              <a:t>accrochante</a:t>
            </a:r>
            <a:r>
              <a:rPr lang="fr-FR" b="1" dirty="0">
                <a:solidFill>
                  <a:srgbClr val="008000"/>
                </a:solidFill>
              </a:rPr>
              <a:t> </a:t>
            </a:r>
            <a:r>
              <a:rPr lang="fr-FR" dirty="0">
                <a:solidFill>
                  <a:srgbClr val="008000"/>
                </a:solidFill>
              </a:rPr>
              <a:t>à tige quadrangulaire longue de 30 cm à 1 m, très rude parce que garnie sur les angles de petits aiguillons rebroussés qui lui permettent de s'agripper alentour. Ses fleurs sont blanchâtres en inflorescence partant de l'aisselle des feuilles et les dépassant longuement. Elle porte de gros fruits par deux, de 4 à 7 mm, hérissés de poils crochus. Cette plante très répandue se rencontre </a:t>
            </a:r>
            <a:r>
              <a:rPr lang="fr-FR" dirty="0">
                <a:solidFill>
                  <a:schemeClr val="accent2">
                    <a:lumMod val="50000"/>
                  </a:schemeClr>
                </a:solidFill>
              </a:rPr>
              <a:t>dans les moissons</a:t>
            </a:r>
            <a:r>
              <a:rPr lang="fr-FR" dirty="0">
                <a:solidFill>
                  <a:srgbClr val="008000"/>
                </a:solidFill>
              </a:rPr>
              <a:t>, les haies et les broussailles jusqu'à 1 000 m d'altitude. Elle apprécie les </a:t>
            </a:r>
            <a:r>
              <a:rPr lang="fr-FR" dirty="0">
                <a:solidFill>
                  <a:srgbClr val="002060"/>
                </a:solidFill>
              </a:rPr>
              <a:t>sols argileux humides </a:t>
            </a:r>
            <a:r>
              <a:rPr lang="fr-FR" dirty="0">
                <a:solidFill>
                  <a:srgbClr val="008000"/>
                </a:solidFill>
              </a:rPr>
              <a:t>et </a:t>
            </a:r>
            <a:r>
              <a:rPr lang="fr-FR" dirty="0">
                <a:solidFill>
                  <a:schemeClr val="accent2">
                    <a:lumMod val="50000"/>
                  </a:schemeClr>
                </a:solidFill>
              </a:rPr>
              <a:t>aussi les nitrates (c'est un </a:t>
            </a:r>
            <a:r>
              <a:rPr lang="fr-FR" dirty="0" err="1">
                <a:solidFill>
                  <a:schemeClr val="accent2">
                    <a:lumMod val="50000"/>
                  </a:schemeClr>
                </a:solidFill>
                <a:hlinkClick r:id="rId3" tooltip="Nitrophyte"/>
              </a:rPr>
              <a:t>nitrophyte</a:t>
            </a:r>
            <a:r>
              <a:rPr lang="fr-FR" dirty="0">
                <a:solidFill>
                  <a:schemeClr val="accent2">
                    <a:lumMod val="50000"/>
                  </a:schemeClr>
                </a:solidFill>
              </a:rPr>
              <a:t> ou plante nitrophile).</a:t>
            </a:r>
            <a:endParaRPr lang="fr-FR" dirty="0">
              <a:solidFill>
                <a:srgbClr val="008000"/>
              </a:solidFill>
            </a:endParaRPr>
          </a:p>
          <a:p>
            <a:r>
              <a:rPr lang="fr-FR" dirty="0">
                <a:solidFill>
                  <a:srgbClr val="008000"/>
                </a:solidFill>
              </a:rPr>
              <a:t>Les feuilles et tiges peuvent être consommées crues (en salade) ou cuites (en soupe). Elle est riche en vitamine C.</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895" y="4980230"/>
            <a:ext cx="2466975" cy="18478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701" y="5056430"/>
            <a:ext cx="2695575" cy="169545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219" y="3706466"/>
            <a:ext cx="1763345" cy="2955236"/>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760" y="3616289"/>
            <a:ext cx="2103459" cy="3135591"/>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47" y="4949640"/>
            <a:ext cx="2466975" cy="1847850"/>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4898" y="3294674"/>
            <a:ext cx="2245179" cy="1681717"/>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4657" y="106120"/>
            <a:ext cx="1615785" cy="1077190"/>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466" y="3307225"/>
            <a:ext cx="1524000" cy="1371600"/>
          </a:xfrm>
          <a:prstGeom prst="rect">
            <a:avLst/>
          </a:prstGeom>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62237" y="167647"/>
            <a:ext cx="1304654" cy="956746"/>
          </a:xfrm>
          <a:prstGeom prst="rect">
            <a:avLst/>
          </a:prstGeom>
        </p:spPr>
      </p:pic>
    </p:spTree>
    <p:extLst>
      <p:ext uri="{BB962C8B-B14F-4D97-AF65-F5344CB8AC3E}">
        <p14:creationId xmlns:p14="http://schemas.microsoft.com/office/powerpoint/2010/main" val="519832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35</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80"/>
            <a:ext cx="11636187"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4.6. </a:t>
            </a:r>
            <a:r>
              <a:rPr lang="fr-FR" b="1" dirty="0">
                <a:solidFill>
                  <a:srgbClr val="008000"/>
                </a:solidFill>
              </a:rPr>
              <a:t>Morelle noire ou </a:t>
            </a:r>
            <a:r>
              <a:rPr lang="fr-FR" dirty="0">
                <a:solidFill>
                  <a:srgbClr val="008000"/>
                </a:solidFill>
              </a:rPr>
              <a:t>« tue-chien » ou </a:t>
            </a:r>
            <a:r>
              <a:rPr lang="fr-FR" b="1" dirty="0">
                <a:solidFill>
                  <a:srgbClr val="008000"/>
                </a:solidFill>
              </a:rPr>
              <a:t>« raisin de loup » </a:t>
            </a:r>
            <a:r>
              <a:rPr lang="fr-FR" dirty="0">
                <a:solidFill>
                  <a:srgbClr val="008000"/>
                </a:solidFill>
              </a:rPr>
              <a:t>(</a:t>
            </a:r>
            <a:r>
              <a:rPr lang="fr-FR" i="1" dirty="0" err="1">
                <a:solidFill>
                  <a:srgbClr val="008000"/>
                </a:solidFill>
              </a:rPr>
              <a:t>Solanum</a:t>
            </a:r>
            <a:r>
              <a:rPr lang="fr-FR" i="1" dirty="0">
                <a:solidFill>
                  <a:srgbClr val="008000"/>
                </a:solidFill>
              </a:rPr>
              <a:t> </a:t>
            </a:r>
            <a:r>
              <a:rPr lang="fr-FR" i="1" dirty="0" err="1">
                <a:solidFill>
                  <a:srgbClr val="008000"/>
                </a:solidFill>
              </a:rPr>
              <a:t>nigrum</a:t>
            </a:r>
            <a:r>
              <a:rPr lang="fr-FR" dirty="0">
                <a:solidFill>
                  <a:srgbClr val="008000"/>
                </a:solidFill>
              </a:rPr>
              <a:t>) (</a:t>
            </a:r>
            <a:r>
              <a:rPr lang="fr-FR" dirty="0">
                <a:solidFill>
                  <a:srgbClr val="008000"/>
                </a:solidFill>
                <a:hlinkClick r:id="rId2" tooltip="Famille (biologie)"/>
              </a:rPr>
              <a:t>famille</a:t>
            </a:r>
            <a:r>
              <a:rPr lang="fr-FR" dirty="0">
                <a:solidFill>
                  <a:srgbClr val="008000"/>
                </a:solidFill>
              </a:rPr>
              <a:t> des </a:t>
            </a:r>
            <a:r>
              <a:rPr lang="fr-FR" dirty="0">
                <a:solidFill>
                  <a:srgbClr val="008000"/>
                </a:solidFill>
                <a:hlinkClick r:id="rId3" tooltip="Solanaceae"/>
              </a:rPr>
              <a:t>Solanacées</a:t>
            </a:r>
            <a:r>
              <a:rPr lang="fr-FR" dirty="0">
                <a:solidFill>
                  <a:srgbClr val="008000"/>
                </a:solidFill>
              </a:rPr>
              <a:t>, </a:t>
            </a:r>
            <a:r>
              <a:rPr lang="fr-FR" dirty="0">
                <a:solidFill>
                  <a:srgbClr val="008000"/>
                </a:solidFill>
                <a:hlinkClick r:id="rId4" tooltip="Genre (biologie)"/>
              </a:rPr>
              <a:t>genre</a:t>
            </a:r>
            <a:r>
              <a:rPr lang="fr-FR" dirty="0">
                <a:solidFill>
                  <a:srgbClr val="008000"/>
                </a:solidFill>
              </a:rPr>
              <a:t> </a:t>
            </a:r>
            <a:r>
              <a:rPr lang="fr-FR" i="1" dirty="0" err="1">
                <a:solidFill>
                  <a:srgbClr val="008000"/>
                </a:solidFill>
              </a:rPr>
              <a:t>Solanum</a:t>
            </a:r>
            <a:r>
              <a:rPr lang="fr-FR" dirty="0">
                <a:solidFill>
                  <a:srgbClr val="008000"/>
                </a:solidFill>
              </a:rPr>
              <a:t>) </a:t>
            </a:r>
          </a:p>
        </p:txBody>
      </p:sp>
      <p:sp>
        <p:nvSpPr>
          <p:cNvPr id="5" name="ZoneTexte 4"/>
          <p:cNvSpPr txBox="1"/>
          <p:nvPr/>
        </p:nvSpPr>
        <p:spPr>
          <a:xfrm>
            <a:off x="186467" y="1183311"/>
            <a:ext cx="11851340" cy="1477328"/>
          </a:xfrm>
          <a:prstGeom prst="rect">
            <a:avLst/>
          </a:prstGeom>
          <a:noFill/>
        </p:spPr>
        <p:txBody>
          <a:bodyPr wrap="square" rtlCol="0">
            <a:spAutoFit/>
          </a:bodyPr>
          <a:lstStyle/>
          <a:p>
            <a:r>
              <a:rPr lang="fr-FR" dirty="0">
                <a:solidFill>
                  <a:srgbClr val="008000"/>
                </a:solidFill>
              </a:rPr>
              <a:t> </a:t>
            </a:r>
            <a:r>
              <a:rPr lang="fr-FR" dirty="0">
                <a:solidFill>
                  <a:srgbClr val="008000"/>
                </a:solidFill>
                <a:hlinkClick r:id="rId5" tooltip="Plante herbacée"/>
              </a:rPr>
              <a:t>plante herbacée</a:t>
            </a:r>
            <a:r>
              <a:rPr lang="fr-FR" dirty="0">
                <a:solidFill>
                  <a:srgbClr val="008000"/>
                </a:solidFill>
              </a:rPr>
              <a:t>, annuelles commensales des cultures, fleurissant de juin à novembre,  </a:t>
            </a:r>
            <a:r>
              <a:rPr lang="fr-FR" dirty="0">
                <a:solidFill>
                  <a:srgbClr val="008000"/>
                </a:solidFill>
                <a:hlinkClick r:id="rId6" tooltip="Adventice"/>
              </a:rPr>
              <a:t>adventice</a:t>
            </a:r>
            <a:r>
              <a:rPr lang="fr-FR" dirty="0">
                <a:solidFill>
                  <a:srgbClr val="008000"/>
                </a:solidFill>
              </a:rPr>
              <a:t> à </a:t>
            </a:r>
            <a:r>
              <a:rPr lang="fr-FR" dirty="0">
                <a:solidFill>
                  <a:srgbClr val="008000"/>
                </a:solidFill>
                <a:hlinkClick r:id="rId7" tooltip="Germination"/>
              </a:rPr>
              <a:t>germination</a:t>
            </a:r>
            <a:r>
              <a:rPr lang="fr-FR" dirty="0">
                <a:solidFill>
                  <a:srgbClr val="008000"/>
                </a:solidFill>
              </a:rPr>
              <a:t> printanière qui peut devenir </a:t>
            </a:r>
            <a:r>
              <a:rPr lang="fr-FR" dirty="0">
                <a:solidFill>
                  <a:srgbClr val="C00000"/>
                </a:solidFill>
              </a:rPr>
              <a:t>très gênante, principalement dans des cultures estivales </a:t>
            </a:r>
            <a:r>
              <a:rPr lang="fr-FR" dirty="0">
                <a:solidFill>
                  <a:srgbClr val="008000"/>
                </a:solidFill>
              </a:rPr>
              <a:t>comme celle du </a:t>
            </a:r>
            <a:r>
              <a:rPr lang="fr-FR" dirty="0">
                <a:solidFill>
                  <a:srgbClr val="008000"/>
                </a:solidFill>
                <a:hlinkClick r:id="rId8" tooltip="Maïs"/>
              </a:rPr>
              <a:t>maïs</a:t>
            </a:r>
            <a:r>
              <a:rPr lang="fr-FR" dirty="0">
                <a:solidFill>
                  <a:srgbClr val="008000"/>
                </a:solidFill>
              </a:rPr>
              <a:t>. Elle est parfois utilisée en </a:t>
            </a:r>
            <a:r>
              <a:rPr lang="fr-FR" dirty="0">
                <a:solidFill>
                  <a:srgbClr val="008000"/>
                </a:solidFill>
                <a:hlinkClick r:id="rId9" tooltip="Compagnonnage (botanique)"/>
              </a:rPr>
              <a:t>compagnonnage</a:t>
            </a:r>
            <a:r>
              <a:rPr lang="fr-FR" dirty="0">
                <a:solidFill>
                  <a:srgbClr val="008000"/>
                </a:solidFill>
              </a:rPr>
              <a:t> car elle attire les </a:t>
            </a:r>
            <a:r>
              <a:rPr lang="fr-FR" dirty="0">
                <a:solidFill>
                  <a:srgbClr val="008000"/>
                </a:solidFill>
                <a:hlinkClick r:id="rId10" tooltip="Doryphore"/>
              </a:rPr>
              <a:t>doryphores</a:t>
            </a:r>
            <a:r>
              <a:rPr lang="fr-FR" dirty="0">
                <a:solidFill>
                  <a:srgbClr val="008000"/>
                </a:solidFill>
              </a:rPr>
              <a:t> qui la préfèrent aux </a:t>
            </a:r>
            <a:r>
              <a:rPr lang="fr-FR" dirty="0">
                <a:solidFill>
                  <a:srgbClr val="008000"/>
                </a:solidFill>
                <a:hlinkClick r:id="rId11" tooltip="Pommes de terre"/>
              </a:rPr>
              <a:t>pommes de terre</a:t>
            </a:r>
            <a:r>
              <a:rPr lang="fr-FR" dirty="0">
                <a:solidFill>
                  <a:srgbClr val="008000"/>
                </a:solidFill>
              </a:rPr>
              <a:t>. La morelle est également une </a:t>
            </a:r>
            <a:r>
              <a:rPr lang="fr-FR" dirty="0">
                <a:solidFill>
                  <a:srgbClr val="008000"/>
                </a:solidFill>
                <a:hlinkClick r:id="rId12" tooltip="Plante médicinale"/>
              </a:rPr>
              <a:t>plante médicinale</a:t>
            </a:r>
            <a:r>
              <a:rPr lang="fr-FR" dirty="0">
                <a:solidFill>
                  <a:srgbClr val="008000"/>
                </a:solidFill>
              </a:rPr>
              <a:t> aux vertus antispasmodique, analgésique et sédative. </a:t>
            </a:r>
            <a:r>
              <a:rPr lang="fr-FR" dirty="0">
                <a:solidFill>
                  <a:srgbClr val="FF0000"/>
                </a:solidFill>
              </a:rPr>
              <a:t>L’</a:t>
            </a:r>
            <a:r>
              <a:rPr lang="fr-FR" b="1" dirty="0">
                <a:solidFill>
                  <a:srgbClr val="FF0000"/>
                </a:solidFill>
              </a:rPr>
              <a:t>ingestion de ses baies toxiques peut provoquer de graves intoxications, menant à la mort si l'on dépasse la dizaine de baies.</a:t>
            </a:r>
            <a:endParaRPr lang="fr-FR" dirty="0">
              <a:solidFill>
                <a:srgbClr val="FF0000"/>
              </a:solidFill>
            </a:endParaRPr>
          </a:p>
        </p:txBody>
      </p:sp>
      <p:pic>
        <p:nvPicPr>
          <p:cNvPr id="6" name="Imag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2633" y="4951207"/>
            <a:ext cx="2590800" cy="1762125"/>
          </a:xfrm>
          <a:prstGeom prst="rect">
            <a:avLst/>
          </a:prstGeom>
        </p:spPr>
      </p:pic>
      <p:pic>
        <p:nvPicPr>
          <p:cNvPr id="7" name="Imag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08197" y="5258541"/>
            <a:ext cx="1905000" cy="1457325"/>
          </a:xfrm>
          <a:prstGeom prst="rect">
            <a:avLst/>
          </a:prstGeom>
        </p:spPr>
      </p:pic>
      <p:pic>
        <p:nvPicPr>
          <p:cNvPr id="8" name="Imag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84732" y="4881112"/>
            <a:ext cx="2466975" cy="1847850"/>
          </a:xfrm>
          <a:prstGeom prst="rect">
            <a:avLst/>
          </a:prstGeom>
        </p:spPr>
      </p:pic>
      <p:pic>
        <p:nvPicPr>
          <p:cNvPr id="9" name="Imag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65" y="5133134"/>
            <a:ext cx="2209800" cy="1647825"/>
          </a:xfrm>
          <a:prstGeom prst="rect">
            <a:avLst/>
          </a:prstGeom>
        </p:spPr>
      </p:pic>
      <p:pic>
        <p:nvPicPr>
          <p:cNvPr id="10" name="Imag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6466" y="5195047"/>
            <a:ext cx="2286000" cy="1524000"/>
          </a:xfrm>
          <a:prstGeom prst="rect">
            <a:avLst/>
          </a:prstGeom>
        </p:spPr>
      </p:pic>
      <p:pic>
        <p:nvPicPr>
          <p:cNvPr id="11" name="Imag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92762" y="3056305"/>
            <a:ext cx="2619375" cy="1743075"/>
          </a:xfrm>
          <a:prstGeom prst="rect">
            <a:avLst/>
          </a:prstGeom>
        </p:spPr>
      </p:pic>
      <p:pic>
        <p:nvPicPr>
          <p:cNvPr id="12" name="Imag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40033" y="3108693"/>
            <a:ext cx="2790825" cy="1638300"/>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46222" y="2930890"/>
            <a:ext cx="2466975" cy="1847850"/>
          </a:xfrm>
          <a:prstGeom prst="rect">
            <a:avLst/>
          </a:prstGeom>
        </p:spPr>
      </p:pic>
    </p:spTree>
    <p:extLst>
      <p:ext uri="{BB962C8B-B14F-4D97-AF65-F5344CB8AC3E}">
        <p14:creationId xmlns:p14="http://schemas.microsoft.com/office/powerpoint/2010/main" val="3044338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36</a:t>
            </a:fld>
            <a:endParaRPr lang="fr-FR"/>
          </a:p>
        </p:txBody>
      </p:sp>
      <p:sp>
        <p:nvSpPr>
          <p:cNvPr id="3" name="Rectangle 2"/>
          <p:cNvSpPr/>
          <p:nvPr/>
        </p:nvSpPr>
        <p:spPr>
          <a:xfrm>
            <a:off x="5080920" y="96681"/>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08037" y="265351"/>
            <a:ext cx="11883614" cy="923330"/>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4.7. </a:t>
            </a:r>
            <a:r>
              <a:rPr lang="fr-FR" b="1" dirty="0">
                <a:solidFill>
                  <a:srgbClr val="008000"/>
                </a:solidFill>
              </a:rPr>
              <a:t>Moutarde </a:t>
            </a:r>
            <a:r>
              <a:rPr lang="fr-FR" dirty="0">
                <a:solidFill>
                  <a:srgbClr val="008000"/>
                </a:solidFill>
              </a:rPr>
              <a:t>sauvage ou </a:t>
            </a:r>
            <a:r>
              <a:rPr lang="fr-FR" b="1" dirty="0">
                <a:solidFill>
                  <a:srgbClr val="008000"/>
                </a:solidFill>
              </a:rPr>
              <a:t>Moutarde des champs </a:t>
            </a:r>
            <a:r>
              <a:rPr lang="fr-FR" dirty="0">
                <a:solidFill>
                  <a:srgbClr val="008000"/>
                </a:solidFill>
              </a:rPr>
              <a:t>(</a:t>
            </a:r>
            <a:r>
              <a:rPr lang="fr-FR" i="1" dirty="0" err="1">
                <a:solidFill>
                  <a:srgbClr val="008000"/>
                </a:solidFill>
              </a:rPr>
              <a:t>Sinapis</a:t>
            </a:r>
            <a:r>
              <a:rPr lang="fr-FR" i="1" dirty="0">
                <a:solidFill>
                  <a:srgbClr val="008000"/>
                </a:solidFill>
              </a:rPr>
              <a:t> </a:t>
            </a:r>
            <a:r>
              <a:rPr lang="fr-FR" i="1" dirty="0" err="1">
                <a:solidFill>
                  <a:srgbClr val="008000"/>
                </a:solidFill>
              </a:rPr>
              <a:t>arvensis</a:t>
            </a:r>
            <a:r>
              <a:rPr lang="fr-FR" dirty="0">
                <a:solidFill>
                  <a:srgbClr val="008000"/>
                </a:solidFill>
              </a:rPr>
              <a:t> ou </a:t>
            </a:r>
            <a:r>
              <a:rPr lang="fr-FR" i="1" dirty="0" err="1">
                <a:solidFill>
                  <a:srgbClr val="008000"/>
                </a:solidFill>
              </a:rPr>
              <a:t>Brassica</a:t>
            </a:r>
            <a:r>
              <a:rPr lang="fr-FR" i="1" dirty="0">
                <a:solidFill>
                  <a:srgbClr val="008000"/>
                </a:solidFill>
              </a:rPr>
              <a:t> </a:t>
            </a:r>
            <a:r>
              <a:rPr lang="fr-FR" i="1" dirty="0" err="1">
                <a:solidFill>
                  <a:srgbClr val="008000"/>
                </a:solidFill>
              </a:rPr>
              <a:t>arvensis</a:t>
            </a:r>
            <a:r>
              <a:rPr lang="fr-FR" dirty="0">
                <a:solidFill>
                  <a:srgbClr val="008000"/>
                </a:solidFill>
              </a:rPr>
              <a:t>) </a:t>
            </a:r>
          </a:p>
          <a:p>
            <a:r>
              <a:rPr lang="fr-FR" dirty="0">
                <a:solidFill>
                  <a:srgbClr val="008000"/>
                </a:solidFill>
              </a:rPr>
              <a:t>(famille des </a:t>
            </a:r>
            <a:r>
              <a:rPr lang="fr-FR" dirty="0" err="1">
                <a:solidFill>
                  <a:srgbClr val="008000"/>
                </a:solidFill>
                <a:hlinkClick r:id="rId2" tooltip="Brassicacées"/>
              </a:rPr>
              <a:t>Brassicacées</a:t>
            </a:r>
            <a:r>
              <a:rPr lang="fr-FR" dirty="0">
                <a:solidFill>
                  <a:srgbClr val="008000"/>
                </a:solidFill>
              </a:rPr>
              <a:t> ou </a:t>
            </a:r>
            <a:r>
              <a:rPr lang="fr-FR" dirty="0">
                <a:solidFill>
                  <a:srgbClr val="008000"/>
                </a:solidFill>
                <a:hlinkClick r:id="rId3" tooltip="Crucifères"/>
              </a:rPr>
              <a:t>Crucifères</a:t>
            </a:r>
            <a:r>
              <a:rPr lang="fr-FR" dirty="0">
                <a:solidFill>
                  <a:srgbClr val="008000"/>
                </a:solidFill>
              </a:rPr>
              <a:t>)</a:t>
            </a:r>
          </a:p>
        </p:txBody>
      </p:sp>
      <p:sp>
        <p:nvSpPr>
          <p:cNvPr id="5" name="ZoneTexte 4"/>
          <p:cNvSpPr txBox="1"/>
          <p:nvPr/>
        </p:nvSpPr>
        <p:spPr>
          <a:xfrm>
            <a:off x="208037" y="1208902"/>
            <a:ext cx="10140819" cy="2031325"/>
          </a:xfrm>
          <a:prstGeom prst="rect">
            <a:avLst/>
          </a:prstGeom>
          <a:noFill/>
        </p:spPr>
        <p:txBody>
          <a:bodyPr wrap="square" rtlCol="0">
            <a:spAutoFit/>
          </a:bodyPr>
          <a:lstStyle/>
          <a:p>
            <a:r>
              <a:rPr lang="fr-FR" dirty="0">
                <a:solidFill>
                  <a:srgbClr val="008000"/>
                </a:solidFill>
              </a:rPr>
              <a:t>Plante annuelle herbacée, </a:t>
            </a:r>
            <a:r>
              <a:rPr lang="fr-FR" dirty="0">
                <a:solidFill>
                  <a:srgbClr val="008000"/>
                </a:solidFill>
                <a:hlinkClick r:id="rId4" tooltip="Mauvaise herbe"/>
              </a:rPr>
              <a:t>mauvaises herbes</a:t>
            </a:r>
            <a:r>
              <a:rPr lang="fr-FR" dirty="0">
                <a:solidFill>
                  <a:srgbClr val="008000"/>
                </a:solidFill>
              </a:rPr>
              <a:t> (adventices), </a:t>
            </a:r>
            <a:r>
              <a:rPr lang="fr-FR" dirty="0">
                <a:solidFill>
                  <a:srgbClr val="FF0000"/>
                </a:solidFill>
              </a:rPr>
              <a:t>envahissant champs et jardins</a:t>
            </a:r>
            <a:r>
              <a:rPr lang="fr-FR" dirty="0">
                <a:solidFill>
                  <a:srgbClr val="008000"/>
                </a:solidFill>
              </a:rPr>
              <a:t>. Elle se rencontre en plaine et en montagne, dans les champs et aux bords des chemins, dans les terrains vagues mais principalement dans </a:t>
            </a:r>
            <a:r>
              <a:rPr lang="fr-FR" dirty="0">
                <a:solidFill>
                  <a:schemeClr val="accent2">
                    <a:lumMod val="50000"/>
                  </a:schemeClr>
                </a:solidFill>
              </a:rPr>
              <a:t>les lieux cultivés </a:t>
            </a:r>
            <a:r>
              <a:rPr lang="fr-FR" dirty="0">
                <a:solidFill>
                  <a:srgbClr val="008000"/>
                </a:solidFill>
              </a:rPr>
              <a:t>calcaires. La floraison a lieu de mai à septembre.</a:t>
            </a:r>
            <a:r>
              <a:rPr lang="fr-FR" dirty="0"/>
              <a:t> </a:t>
            </a:r>
            <a:endParaRPr lang="fr-FR" dirty="0">
              <a:solidFill>
                <a:srgbClr val="008000"/>
              </a:solidFill>
            </a:endParaRPr>
          </a:p>
          <a:p>
            <a:r>
              <a:rPr lang="fr-FR" dirty="0">
                <a:solidFill>
                  <a:srgbClr val="008000"/>
                </a:solidFill>
              </a:rPr>
              <a:t>Les jeunes plantes peuvent être consommées. Les graines une fois moulues peuvent donner une sorte de </a:t>
            </a:r>
            <a:r>
              <a:rPr lang="fr-FR" dirty="0">
                <a:solidFill>
                  <a:srgbClr val="008000"/>
                </a:solidFill>
                <a:hlinkClick r:id="rId5" tooltip="Moutarde (condiment)"/>
              </a:rPr>
              <a:t>moutarde</a:t>
            </a:r>
            <a:r>
              <a:rPr lang="fr-FR" dirty="0">
                <a:solidFill>
                  <a:srgbClr val="008000"/>
                </a:solidFill>
              </a:rPr>
              <a:t>.</a:t>
            </a:r>
          </a:p>
          <a:p>
            <a:r>
              <a:rPr lang="fr-FR" dirty="0">
                <a:solidFill>
                  <a:srgbClr val="FF0000"/>
                </a:solidFill>
              </a:rPr>
              <a:t>La Moutarde des champs a été signalée comme responsable d'empoisonnements du bétail au Canada, dus à la consommation de foin en contenant une grande quantité</a:t>
            </a:r>
            <a:r>
              <a:rPr lang="fr-FR" dirty="0">
                <a:solidFill>
                  <a:srgbClr val="008000"/>
                </a:solidFill>
              </a:rPr>
              <a:t>.</a:t>
            </a: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3654" y="4238625"/>
            <a:ext cx="1752600" cy="2619375"/>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7456" y="3212291"/>
            <a:ext cx="2169095" cy="1624728"/>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8857" y="1442676"/>
            <a:ext cx="1659422" cy="2725106"/>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6155" y="4925544"/>
            <a:ext cx="2466975" cy="1847850"/>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1991" y="4352925"/>
            <a:ext cx="1762125" cy="2600325"/>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037" y="3214636"/>
            <a:ext cx="2619375" cy="1743075"/>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466" y="4977932"/>
            <a:ext cx="2619375" cy="1743075"/>
          </a:xfrm>
          <a:prstGeom prst="rect">
            <a:avLst/>
          </a:prstGeom>
        </p:spPr>
      </p:pic>
      <p:pic>
        <p:nvPicPr>
          <p:cNvPr id="13" name="Imag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2222" y="4457700"/>
            <a:ext cx="1905000" cy="2400300"/>
          </a:xfrm>
          <a:prstGeom prst="rect">
            <a:avLst/>
          </a:prstGeom>
        </p:spPr>
      </p:pic>
    </p:spTree>
    <p:extLst>
      <p:ext uri="{BB962C8B-B14F-4D97-AF65-F5344CB8AC3E}">
        <p14:creationId xmlns:p14="http://schemas.microsoft.com/office/powerpoint/2010/main" val="2887269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37</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5" y="523100"/>
            <a:ext cx="6656177"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4.8. </a:t>
            </a:r>
            <a:r>
              <a:rPr lang="fr-FR" b="1" dirty="0">
                <a:solidFill>
                  <a:srgbClr val="008000"/>
                </a:solidFill>
              </a:rPr>
              <a:t>Ortie brûlante</a:t>
            </a:r>
            <a:r>
              <a:rPr lang="fr-FR" dirty="0">
                <a:solidFill>
                  <a:srgbClr val="008000"/>
                </a:solidFill>
              </a:rPr>
              <a:t> </a:t>
            </a:r>
            <a:r>
              <a:rPr lang="fr-FR" i="1" dirty="0">
                <a:solidFill>
                  <a:srgbClr val="008000"/>
                </a:solidFill>
              </a:rPr>
              <a:t>(</a:t>
            </a:r>
            <a:r>
              <a:rPr lang="fr-FR" i="1" dirty="0" err="1">
                <a:solidFill>
                  <a:srgbClr val="008000"/>
                </a:solidFill>
              </a:rPr>
              <a:t>Urtica</a:t>
            </a:r>
            <a:r>
              <a:rPr lang="fr-FR" i="1" dirty="0">
                <a:solidFill>
                  <a:srgbClr val="008000"/>
                </a:solidFill>
              </a:rPr>
              <a:t> </a:t>
            </a:r>
            <a:r>
              <a:rPr lang="fr-FR" i="1" dirty="0" err="1">
                <a:solidFill>
                  <a:srgbClr val="008000"/>
                </a:solidFill>
              </a:rPr>
              <a:t>urens</a:t>
            </a:r>
            <a:r>
              <a:rPr lang="fr-FR" i="1" dirty="0">
                <a:solidFill>
                  <a:srgbClr val="008000"/>
                </a:solidFill>
              </a:rPr>
              <a:t>)</a:t>
            </a:r>
            <a:r>
              <a:rPr lang="fr-FR" b="1" i="1" dirty="0">
                <a:solidFill>
                  <a:srgbClr val="008000"/>
                </a:solidFill>
              </a:rPr>
              <a:t>,</a:t>
            </a:r>
            <a:r>
              <a:rPr lang="fr-FR" b="1" dirty="0">
                <a:solidFill>
                  <a:srgbClr val="008000"/>
                </a:solidFill>
              </a:rPr>
              <a:t> Ortie dioïque </a:t>
            </a:r>
            <a:r>
              <a:rPr lang="fr-FR" dirty="0">
                <a:solidFill>
                  <a:srgbClr val="008000"/>
                </a:solidFill>
              </a:rPr>
              <a:t>(</a:t>
            </a:r>
            <a:r>
              <a:rPr lang="fr-FR" i="1" dirty="0" err="1">
                <a:solidFill>
                  <a:srgbClr val="008000"/>
                </a:solidFill>
              </a:rPr>
              <a:t>Urtica</a:t>
            </a:r>
            <a:r>
              <a:rPr lang="fr-FR" i="1" dirty="0">
                <a:solidFill>
                  <a:srgbClr val="008000"/>
                </a:solidFill>
              </a:rPr>
              <a:t> </a:t>
            </a:r>
            <a:r>
              <a:rPr lang="fr-FR" i="1" dirty="0" err="1">
                <a:solidFill>
                  <a:srgbClr val="008000"/>
                </a:solidFill>
              </a:rPr>
              <a:t>dioca</a:t>
            </a:r>
            <a:r>
              <a:rPr lang="fr-FR" dirty="0">
                <a:solidFill>
                  <a:srgbClr val="008000"/>
                </a:solidFill>
              </a:rPr>
              <a:t>)</a:t>
            </a:r>
          </a:p>
        </p:txBody>
      </p:sp>
      <p:sp>
        <p:nvSpPr>
          <p:cNvPr id="5" name="Rectangle 4"/>
          <p:cNvSpPr/>
          <p:nvPr/>
        </p:nvSpPr>
        <p:spPr>
          <a:xfrm>
            <a:off x="186465" y="1280160"/>
            <a:ext cx="11726731" cy="1477328"/>
          </a:xfrm>
          <a:prstGeom prst="rect">
            <a:avLst/>
          </a:prstGeom>
        </p:spPr>
        <p:txBody>
          <a:bodyPr wrap="square">
            <a:spAutoFit/>
          </a:bodyPr>
          <a:lstStyle/>
          <a:p>
            <a:r>
              <a:rPr lang="fr-FR" b="1" dirty="0">
                <a:solidFill>
                  <a:srgbClr val="008000"/>
                </a:solidFill>
              </a:rPr>
              <a:t>Habitat naturel</a:t>
            </a:r>
            <a:r>
              <a:rPr lang="fr-FR" dirty="0">
                <a:solidFill>
                  <a:srgbClr val="008000"/>
                </a:solidFill>
              </a:rPr>
              <a:t>: Forêts alluviales et riveraines. Lisières et clairières forestières.</a:t>
            </a:r>
          </a:p>
          <a:p>
            <a:r>
              <a:rPr lang="fr-FR" b="1" dirty="0">
                <a:solidFill>
                  <a:srgbClr val="008000"/>
                </a:solidFill>
              </a:rPr>
              <a:t>Indications sur l’état du sol</a:t>
            </a:r>
            <a:r>
              <a:rPr lang="fr-FR" dirty="0">
                <a:solidFill>
                  <a:srgbClr val="008000"/>
                </a:solidFill>
              </a:rPr>
              <a:t>: Changement d’état du fer dans le sol, par </a:t>
            </a:r>
            <a:r>
              <a:rPr lang="fr-FR" dirty="0" err="1">
                <a:solidFill>
                  <a:srgbClr val="008000"/>
                </a:solidFill>
              </a:rPr>
              <a:t>hydromorphisme</a:t>
            </a:r>
            <a:r>
              <a:rPr lang="fr-FR" dirty="0">
                <a:solidFill>
                  <a:srgbClr val="008000"/>
                </a:solidFill>
              </a:rPr>
              <a:t>. </a:t>
            </a:r>
            <a:r>
              <a:rPr lang="fr-FR" b="1" dirty="0">
                <a:solidFill>
                  <a:schemeClr val="accent2">
                    <a:lumMod val="50000"/>
                  </a:schemeClr>
                </a:solidFill>
              </a:rPr>
              <a:t>Excès de matière organique végétale archaïque. Excès de matière organique animale. </a:t>
            </a:r>
            <a:r>
              <a:rPr lang="fr-FR" dirty="0">
                <a:solidFill>
                  <a:srgbClr val="008000"/>
                </a:solidFill>
              </a:rPr>
              <a:t>Pollution ou apport de fer (boîtes de conserve, vieilles ferrailles…).</a:t>
            </a:r>
          </a:p>
          <a:p>
            <a:r>
              <a:rPr lang="fr-FR" b="1" dirty="0">
                <a:solidFill>
                  <a:srgbClr val="008000"/>
                </a:solidFill>
              </a:rPr>
              <a:t>Cuisine</a:t>
            </a:r>
            <a:r>
              <a:rPr lang="fr-FR" dirty="0">
                <a:solidFill>
                  <a:srgbClr val="008000"/>
                </a:solidFill>
              </a:rPr>
              <a:t>: Les jeunes orties, avant floraison, sont excellentes crues ou cuites.</a:t>
            </a:r>
          </a:p>
        </p:txBody>
      </p:sp>
      <p:pic>
        <p:nvPicPr>
          <p:cNvPr id="6" name="Image 5"/>
          <p:cNvPicPr>
            <a:picLocks noChangeAspect="1"/>
          </p:cNvPicPr>
          <p:nvPr/>
        </p:nvPicPr>
        <p:blipFill>
          <a:blip r:embed="rId2"/>
          <a:stretch>
            <a:fillRect/>
          </a:stretch>
        </p:blipFill>
        <p:spPr>
          <a:xfrm>
            <a:off x="262145" y="4791885"/>
            <a:ext cx="1958400" cy="1693200"/>
          </a:xfrm>
          <a:prstGeom prst="rect">
            <a:avLst/>
          </a:prstGeom>
        </p:spPr>
      </p:pic>
      <p:pic>
        <p:nvPicPr>
          <p:cNvPr id="7" name="Image 6"/>
          <p:cNvPicPr>
            <a:picLocks noChangeAspect="1"/>
          </p:cNvPicPr>
          <p:nvPr/>
        </p:nvPicPr>
        <p:blipFill>
          <a:blip r:embed="rId3"/>
          <a:stretch>
            <a:fillRect/>
          </a:stretch>
        </p:blipFill>
        <p:spPr>
          <a:xfrm>
            <a:off x="2553924" y="4506285"/>
            <a:ext cx="2652000" cy="1978800"/>
          </a:xfrm>
          <a:prstGeom prst="rect">
            <a:avLst/>
          </a:prstGeom>
        </p:spPr>
      </p:pic>
      <p:sp>
        <p:nvSpPr>
          <p:cNvPr id="8" name="Rectangle 7"/>
          <p:cNvSpPr/>
          <p:nvPr/>
        </p:nvSpPr>
        <p:spPr>
          <a:xfrm>
            <a:off x="3139440" y="6485085"/>
            <a:ext cx="1480969"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Ortie en fleurs </a:t>
            </a:r>
            <a:endParaRPr lang="fr-FR" sz="1200" dirty="0">
              <a:solidFill>
                <a:srgbClr val="008000"/>
              </a:solidFill>
            </a:endParaRPr>
          </a:p>
        </p:txBody>
      </p:sp>
      <p:sp>
        <p:nvSpPr>
          <p:cNvPr id="9" name="Rectangle 8"/>
          <p:cNvSpPr/>
          <p:nvPr/>
        </p:nvSpPr>
        <p:spPr>
          <a:xfrm>
            <a:off x="262145" y="6485085"/>
            <a:ext cx="2007344" cy="276999"/>
          </a:xfrm>
          <a:prstGeom prst="rect">
            <a:avLst/>
          </a:prstGeom>
        </p:spPr>
        <p:txBody>
          <a:bodyPr wrap="none">
            <a:spAutoFit/>
          </a:bodyPr>
          <a:lstStyle/>
          <a:p>
            <a:pPr algn="ctr"/>
            <a:r>
              <a:rPr lang="fr-FR" sz="1200" dirty="0">
                <a:solidFill>
                  <a:srgbClr val="008000"/>
                </a:solidFill>
              </a:rPr>
              <a:t>Ortie dioïque ou grande ortie</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1210" y="2694144"/>
            <a:ext cx="2734203" cy="392944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4426" y="3093783"/>
            <a:ext cx="2337721" cy="3396204"/>
          </a:xfrm>
          <a:prstGeom prst="rect">
            <a:avLst/>
          </a:prstGeom>
        </p:spPr>
      </p:pic>
      <p:sp>
        <p:nvSpPr>
          <p:cNvPr id="12" name="Rectangle 11"/>
          <p:cNvSpPr/>
          <p:nvPr/>
        </p:nvSpPr>
        <p:spPr>
          <a:xfrm>
            <a:off x="7070063" y="6485084"/>
            <a:ext cx="1066446" cy="276999"/>
          </a:xfrm>
          <a:prstGeom prst="rect">
            <a:avLst/>
          </a:prstGeom>
        </p:spPr>
        <p:txBody>
          <a:bodyPr wrap="none">
            <a:spAutoFit/>
          </a:bodyPr>
          <a:lstStyle/>
          <a:p>
            <a:pPr algn="ctr"/>
            <a:r>
              <a:rPr lang="fr-FR" sz="1200" dirty="0">
                <a:solidFill>
                  <a:srgbClr val="008000"/>
                </a:solidFill>
              </a:rPr>
              <a:t>Ortie brûlante</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78" y="2710948"/>
            <a:ext cx="1438275" cy="1771650"/>
          </a:xfrm>
          <a:prstGeom prst="rect">
            <a:avLst/>
          </a:prstGeom>
        </p:spPr>
      </p:pic>
      <p:sp>
        <p:nvSpPr>
          <p:cNvPr id="14" name="Rectangle 13"/>
          <p:cNvSpPr/>
          <p:nvPr/>
        </p:nvSpPr>
        <p:spPr>
          <a:xfrm>
            <a:off x="541916" y="4468713"/>
            <a:ext cx="1066446" cy="276999"/>
          </a:xfrm>
          <a:prstGeom prst="rect">
            <a:avLst/>
          </a:prstGeom>
        </p:spPr>
        <p:txBody>
          <a:bodyPr wrap="none">
            <a:spAutoFit/>
          </a:bodyPr>
          <a:lstStyle/>
          <a:p>
            <a:pPr algn="ctr"/>
            <a:r>
              <a:rPr lang="fr-FR" sz="1200" dirty="0">
                <a:solidFill>
                  <a:srgbClr val="008000"/>
                </a:solidFill>
              </a:rPr>
              <a:t>Ortie brûlante</a:t>
            </a:r>
          </a:p>
        </p:txBody>
      </p:sp>
    </p:spTree>
    <p:extLst>
      <p:ext uri="{BB962C8B-B14F-4D97-AF65-F5344CB8AC3E}">
        <p14:creationId xmlns:p14="http://schemas.microsoft.com/office/powerpoint/2010/main" val="32118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38</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80"/>
            <a:ext cx="11302700"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4.9. </a:t>
            </a:r>
            <a:r>
              <a:rPr lang="fr-FR" b="1" dirty="0">
                <a:solidFill>
                  <a:srgbClr val="008000"/>
                </a:solidFill>
              </a:rPr>
              <a:t>Sisymbre officinal </a:t>
            </a:r>
            <a:r>
              <a:rPr lang="fr-FR" dirty="0">
                <a:solidFill>
                  <a:srgbClr val="008000"/>
                </a:solidFill>
              </a:rPr>
              <a:t>(</a:t>
            </a:r>
            <a:r>
              <a:rPr lang="fr-FR" i="1" dirty="0" err="1">
                <a:solidFill>
                  <a:srgbClr val="008000"/>
                </a:solidFill>
              </a:rPr>
              <a:t>Sisymbrium</a:t>
            </a:r>
            <a:r>
              <a:rPr lang="fr-FR" i="1" dirty="0">
                <a:solidFill>
                  <a:srgbClr val="008000"/>
                </a:solidFill>
              </a:rPr>
              <a:t> officinale</a:t>
            </a:r>
            <a:r>
              <a:rPr lang="fr-FR" dirty="0">
                <a:solidFill>
                  <a:srgbClr val="008000"/>
                </a:solidFill>
              </a:rPr>
              <a:t>) (famille des Crucifères (</a:t>
            </a:r>
            <a:r>
              <a:rPr lang="fr-FR" i="1" dirty="0" err="1">
                <a:solidFill>
                  <a:srgbClr val="008000"/>
                </a:solidFill>
                <a:hlinkClick r:id="rId2" tooltip="Brassicaceae"/>
              </a:rPr>
              <a:t>Brassicaceae</a:t>
            </a:r>
            <a:r>
              <a:rPr lang="fr-FR" dirty="0">
                <a:solidFill>
                  <a:srgbClr val="008000"/>
                </a:solidFill>
              </a:rPr>
              <a:t>))</a:t>
            </a:r>
          </a:p>
        </p:txBody>
      </p:sp>
      <p:sp>
        <p:nvSpPr>
          <p:cNvPr id="5" name="ZoneTexte 4"/>
          <p:cNvSpPr txBox="1"/>
          <p:nvPr/>
        </p:nvSpPr>
        <p:spPr>
          <a:xfrm>
            <a:off x="186466" y="1183311"/>
            <a:ext cx="11872856" cy="1200329"/>
          </a:xfrm>
          <a:prstGeom prst="rect">
            <a:avLst/>
          </a:prstGeom>
          <a:noFill/>
        </p:spPr>
        <p:txBody>
          <a:bodyPr wrap="square" rtlCol="0">
            <a:spAutoFit/>
          </a:bodyPr>
          <a:lstStyle/>
          <a:p>
            <a:pPr algn="just"/>
            <a:r>
              <a:rPr lang="fr-FR" dirty="0">
                <a:solidFill>
                  <a:srgbClr val="008000"/>
                </a:solidFill>
              </a:rPr>
              <a:t>Le Sisymbre est une plante annuelle pouvant atteindre 90 centimètres de haut. La tige est longue et raide et est ramifiée. Les fleurs sont jaunes et petites (3 mm) et ne restent que de mai à septembre. Les </a:t>
            </a:r>
            <a:r>
              <a:rPr lang="fr-FR" dirty="0">
                <a:solidFill>
                  <a:srgbClr val="008000"/>
                </a:solidFill>
                <a:hlinkClick r:id="rId3" tooltip="Silique"/>
              </a:rPr>
              <a:t>siliques</a:t>
            </a:r>
            <a:r>
              <a:rPr lang="fr-FR" dirty="0">
                <a:solidFill>
                  <a:srgbClr val="008000"/>
                </a:solidFill>
              </a:rPr>
              <a:t> sont appliquées contre la tige. La semence est petite (&lt;1 mm) et jaune. Il fleurit de juin-octobre. Habitat type : </a:t>
            </a:r>
            <a:r>
              <a:rPr lang="fr-FR" dirty="0">
                <a:solidFill>
                  <a:schemeClr val="accent2">
                    <a:lumMod val="50000"/>
                  </a:schemeClr>
                </a:solidFill>
              </a:rPr>
              <a:t>friches annuelles, </a:t>
            </a:r>
            <a:r>
              <a:rPr lang="fr-FR" dirty="0" err="1">
                <a:solidFill>
                  <a:schemeClr val="accent2">
                    <a:lumMod val="50000"/>
                  </a:schemeClr>
                </a:solidFill>
              </a:rPr>
              <a:t>subnitrophiles</a:t>
            </a:r>
            <a:r>
              <a:rPr lang="fr-FR" dirty="0">
                <a:solidFill>
                  <a:srgbClr val="008000"/>
                </a:solidFill>
              </a:rPr>
              <a:t>, </a:t>
            </a:r>
            <a:r>
              <a:rPr lang="fr-FR" dirty="0" err="1">
                <a:solidFill>
                  <a:srgbClr val="008000"/>
                </a:solidFill>
              </a:rPr>
              <a:t>médioeuropéennes</a:t>
            </a:r>
            <a:r>
              <a:rPr lang="fr-FR" dirty="0">
                <a:solidFill>
                  <a:srgbClr val="008000"/>
                </a:solidFill>
              </a:rPr>
              <a:t>. On crée des huiles, des crèmes antirides à base de Sisymbre.</a:t>
            </a: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753" y="4882515"/>
            <a:ext cx="2466975" cy="1847850"/>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84" y="4587240"/>
            <a:ext cx="2143125" cy="2143125"/>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146" y="2320253"/>
            <a:ext cx="1669416" cy="1669416"/>
          </a:xfrm>
          <a:prstGeom prst="rect">
            <a:avLst/>
          </a:prstGeom>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3145" y="4110990"/>
            <a:ext cx="1743075" cy="2619375"/>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5449" y="4882515"/>
            <a:ext cx="2466975" cy="1847850"/>
          </a:xfrm>
          <a:prstGeom prst="rect">
            <a:avLst/>
          </a:prstGeom>
        </p:spPr>
      </p:pic>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6708" y="3029971"/>
            <a:ext cx="2472614" cy="3700394"/>
          </a:xfrm>
          <a:prstGeom prst="rect">
            <a:avLst/>
          </a:prstGeom>
        </p:spPr>
      </p:pic>
    </p:spTree>
    <p:extLst>
      <p:ext uri="{BB962C8B-B14F-4D97-AF65-F5344CB8AC3E}">
        <p14:creationId xmlns:p14="http://schemas.microsoft.com/office/powerpoint/2010/main" val="591487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39</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4" y="293026"/>
            <a:ext cx="11840583"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4.10. </a:t>
            </a:r>
            <a:r>
              <a:rPr lang="fr-FR" b="1" dirty="0">
                <a:solidFill>
                  <a:srgbClr val="008000"/>
                </a:solidFill>
              </a:rPr>
              <a:t>Mouron blanc ou Mouron des oiseaux, stellaire intermédiaire ou stellaire moyenne </a:t>
            </a:r>
            <a:r>
              <a:rPr lang="fr-FR" dirty="0">
                <a:solidFill>
                  <a:srgbClr val="008000"/>
                </a:solidFill>
              </a:rPr>
              <a:t>(</a:t>
            </a:r>
            <a:r>
              <a:rPr lang="fr-FR" i="1" dirty="0" err="1">
                <a:solidFill>
                  <a:srgbClr val="008000"/>
                </a:solidFill>
              </a:rPr>
              <a:t>Stellaria</a:t>
            </a:r>
            <a:r>
              <a:rPr lang="fr-FR" i="1" dirty="0">
                <a:solidFill>
                  <a:srgbClr val="008000"/>
                </a:solidFill>
              </a:rPr>
              <a:t> media </a:t>
            </a:r>
            <a:r>
              <a:rPr lang="fr-FR" dirty="0">
                <a:solidFill>
                  <a:srgbClr val="008000"/>
                </a:solidFill>
              </a:rPr>
              <a:t>(L.))</a:t>
            </a:r>
            <a:endParaRPr lang="fr-FR" b="1" dirty="0">
              <a:solidFill>
                <a:srgbClr val="008000"/>
              </a:solidFill>
            </a:endParaRPr>
          </a:p>
        </p:txBody>
      </p:sp>
      <p:sp>
        <p:nvSpPr>
          <p:cNvPr id="5" name="Rectangle 4"/>
          <p:cNvSpPr/>
          <p:nvPr/>
        </p:nvSpPr>
        <p:spPr>
          <a:xfrm>
            <a:off x="186465" y="1183310"/>
            <a:ext cx="11726732" cy="2862322"/>
          </a:xfrm>
          <a:prstGeom prst="rect">
            <a:avLst/>
          </a:prstGeom>
        </p:spPr>
        <p:txBody>
          <a:bodyPr wrap="square">
            <a:spAutoFit/>
          </a:bodyPr>
          <a:lstStyle/>
          <a:p>
            <a:r>
              <a:rPr lang="fr-FR" dirty="0" err="1">
                <a:solidFill>
                  <a:srgbClr val="008000"/>
                </a:solidFill>
              </a:rPr>
              <a:t>Chickweed</a:t>
            </a:r>
            <a:endParaRPr lang="fr-FR" dirty="0">
              <a:solidFill>
                <a:srgbClr val="008000"/>
              </a:solidFill>
            </a:endParaRPr>
          </a:p>
          <a:p>
            <a:r>
              <a:rPr lang="fr-FR" dirty="0">
                <a:solidFill>
                  <a:srgbClr val="008000"/>
                </a:solidFill>
              </a:rPr>
              <a:t>Annuelle à bisannuelle</a:t>
            </a:r>
          </a:p>
          <a:p>
            <a:r>
              <a:rPr lang="fr-FR" dirty="0">
                <a:solidFill>
                  <a:srgbClr val="008000"/>
                </a:solidFill>
              </a:rPr>
              <a:t>Propagation par graines et tiges rampantes produisant des racines aux nœuds.</a:t>
            </a:r>
          </a:p>
          <a:p>
            <a:r>
              <a:rPr lang="fr-FR" dirty="0">
                <a:solidFill>
                  <a:srgbClr val="008000"/>
                </a:solidFill>
              </a:rPr>
              <a:t>Germe du printemps à l'automne.</a:t>
            </a:r>
          </a:p>
          <a:p>
            <a:r>
              <a:rPr lang="fr-FR" dirty="0">
                <a:solidFill>
                  <a:srgbClr val="008000"/>
                </a:solidFill>
              </a:rPr>
              <a:t>Plante de milieu ensoleillé à légèrement ombragé, aimant l'azote.</a:t>
            </a:r>
          </a:p>
          <a:p>
            <a:r>
              <a:rPr lang="fr-FR" dirty="0">
                <a:solidFill>
                  <a:srgbClr val="008000"/>
                </a:solidFill>
              </a:rPr>
              <a:t>Poussant en terrains bien aérés, meubles, humides sans être détrempés, bonne quantité de matière organique à la surface, diminuant en profondeur. Peu sensible au pH.</a:t>
            </a:r>
          </a:p>
          <a:p>
            <a:r>
              <a:rPr lang="fr-FR" b="1" dirty="0">
                <a:solidFill>
                  <a:srgbClr val="008000"/>
                </a:solidFill>
              </a:rPr>
              <a:t>Indique des sols à fertilité élevée, bien aérés mais possédant une bonne humidité.</a:t>
            </a:r>
          </a:p>
          <a:p>
            <a:r>
              <a:rPr lang="fr-FR" dirty="0">
                <a:solidFill>
                  <a:srgbClr val="008000"/>
                </a:solidFill>
              </a:rPr>
              <a:t>Minéraux accumulés : azote, manganèse, phosphore, potassium.</a:t>
            </a:r>
          </a:p>
          <a:p>
            <a:r>
              <a:rPr lang="fr-FR" dirty="0">
                <a:solidFill>
                  <a:srgbClr val="008000"/>
                </a:solidFill>
              </a:rPr>
              <a:t>Plantes associées : euphorbe réveille-matin, chénopode blanc, tabouret des champs et bourse-à-pasteur.</a:t>
            </a:r>
          </a:p>
        </p:txBody>
      </p:sp>
      <p:pic>
        <p:nvPicPr>
          <p:cNvPr id="6" name="Image 5"/>
          <p:cNvPicPr>
            <a:picLocks noChangeAspect="1"/>
          </p:cNvPicPr>
          <p:nvPr/>
        </p:nvPicPr>
        <p:blipFill>
          <a:blip r:embed="rId2"/>
          <a:stretch>
            <a:fillRect/>
          </a:stretch>
        </p:blipFill>
        <p:spPr>
          <a:xfrm>
            <a:off x="7197669" y="4529735"/>
            <a:ext cx="2815200" cy="1866600"/>
          </a:xfrm>
          <a:prstGeom prst="rect">
            <a:avLst/>
          </a:prstGeom>
        </p:spPr>
      </p:pic>
      <p:sp>
        <p:nvSpPr>
          <p:cNvPr id="7" name="Rectangle 6"/>
          <p:cNvSpPr/>
          <p:nvPr/>
        </p:nvSpPr>
        <p:spPr>
          <a:xfrm>
            <a:off x="7308972" y="6381651"/>
            <a:ext cx="2592593"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Mouron blanc ou Mouron des oiseaux ou stellaire intermédiaire </a:t>
            </a:r>
            <a:endParaRPr lang="fr-FR" sz="1200" dirty="0">
              <a:solidFill>
                <a:srgbClr val="008000"/>
              </a:solidFill>
            </a:endParaRPr>
          </a:p>
        </p:txBody>
      </p:sp>
      <p:pic>
        <p:nvPicPr>
          <p:cNvPr id="8" name="Image 7"/>
          <p:cNvPicPr>
            <a:picLocks noChangeAspect="1"/>
          </p:cNvPicPr>
          <p:nvPr/>
        </p:nvPicPr>
        <p:blipFill>
          <a:blip r:embed="rId3"/>
          <a:stretch>
            <a:fillRect/>
          </a:stretch>
        </p:blipFill>
        <p:spPr>
          <a:xfrm>
            <a:off x="10022705" y="4287676"/>
            <a:ext cx="1890491" cy="2208437"/>
          </a:xfrm>
          <a:prstGeom prst="rect">
            <a:avLst/>
          </a:prstGeom>
        </p:spPr>
      </p:pic>
      <p:sp>
        <p:nvSpPr>
          <p:cNvPr id="9" name="Rectangle 8"/>
          <p:cNvSpPr/>
          <p:nvPr/>
        </p:nvSpPr>
        <p:spPr>
          <a:xfrm>
            <a:off x="9689584" y="6505386"/>
            <a:ext cx="2556734" cy="281474"/>
          </a:xfrm>
          <a:prstGeom prst="rect">
            <a:avLst/>
          </a:prstGeom>
        </p:spPr>
        <p:txBody>
          <a:bodyPr wrap="square">
            <a:spAutoFit/>
          </a:bodyPr>
          <a:lstStyle/>
          <a:p>
            <a:r>
              <a:rPr lang="fr-FR" sz="1200" dirty="0">
                <a:solidFill>
                  <a:srgbClr val="008000"/>
                </a:solidFill>
                <a:latin typeface="Arial" panose="020B0604020202020204" pitchFamily="34" charset="0"/>
              </a:rPr>
              <a:t>Fleurs et bouton de Mouron blanc </a:t>
            </a:r>
            <a:endParaRPr lang="fr-FR" sz="1200" dirty="0">
              <a:solidFill>
                <a:srgbClr val="008000"/>
              </a:solidFill>
            </a:endParaRPr>
          </a:p>
        </p:txBody>
      </p:sp>
      <p:sp>
        <p:nvSpPr>
          <p:cNvPr id="10" name="Rectangle 9"/>
          <p:cNvSpPr/>
          <p:nvPr/>
        </p:nvSpPr>
        <p:spPr>
          <a:xfrm>
            <a:off x="186464" y="4074906"/>
            <a:ext cx="6656179" cy="2246769"/>
          </a:xfrm>
          <a:prstGeom prst="rect">
            <a:avLst/>
          </a:prstGeom>
        </p:spPr>
        <p:txBody>
          <a:bodyPr wrap="square">
            <a:spAutoFit/>
          </a:bodyPr>
          <a:lstStyle/>
          <a:p>
            <a:r>
              <a:rPr lang="fr-FR" sz="1400" b="1" dirty="0">
                <a:solidFill>
                  <a:srgbClr val="008000"/>
                </a:solidFill>
              </a:rPr>
              <a:t>Habitat naturel: </a:t>
            </a:r>
            <a:r>
              <a:rPr lang="fr-FR" sz="1400" dirty="0">
                <a:solidFill>
                  <a:srgbClr val="008000"/>
                </a:solidFill>
              </a:rPr>
              <a:t>Lisières et clairières forestières. Forêts alluviales et riveraines.</a:t>
            </a:r>
          </a:p>
          <a:p>
            <a:r>
              <a:rPr lang="fr-FR" sz="1400" b="1" dirty="0">
                <a:solidFill>
                  <a:srgbClr val="008000"/>
                </a:solidFill>
              </a:rPr>
              <a:t>Indications sur l’état du sol: </a:t>
            </a:r>
            <a:r>
              <a:rPr lang="fr-FR" sz="1400" dirty="0">
                <a:solidFill>
                  <a:srgbClr val="008000"/>
                </a:solidFill>
              </a:rPr>
              <a:t>Cette plante annuelle signale une terre équilibrée, c’est la légion d’honneur du potager. De l’air, du carbone, des nitrates, de la vie bactérienne, le sol est en bonne santé, continuez sur cette voie</a:t>
            </a:r>
            <a:r>
              <a:rPr lang="fr-FR" sz="1400" b="1" dirty="0">
                <a:solidFill>
                  <a:srgbClr val="008000"/>
                </a:solidFill>
              </a:rPr>
              <a:t>. C’est une des rares plantes indicatrices De bon équilibre du sol. </a:t>
            </a:r>
            <a:r>
              <a:rPr lang="fr-FR" sz="1400" dirty="0">
                <a:solidFill>
                  <a:srgbClr val="008000"/>
                </a:solidFill>
              </a:rPr>
              <a:t>Minéralisation active de la matière organique par les bactéries aérobies. Libération de nitrates. Équilibre des sols. </a:t>
            </a:r>
            <a:endParaRPr lang="fr-FR" dirty="0"/>
          </a:p>
          <a:p>
            <a:r>
              <a:rPr lang="fr-FR" sz="1400" b="1" dirty="0">
                <a:solidFill>
                  <a:srgbClr val="008000"/>
                </a:solidFill>
              </a:rPr>
              <a:t>Cuisine</a:t>
            </a:r>
            <a:r>
              <a:rPr lang="fr-FR" sz="1400" dirty="0">
                <a:solidFill>
                  <a:srgbClr val="008000"/>
                </a:solidFill>
              </a:rPr>
              <a:t>: La partie aérienne fleurie ou non est un très bon comestible, crue ou cuite (en jus, en salade...) </a:t>
            </a:r>
          </a:p>
          <a:p>
            <a:r>
              <a:rPr lang="fr-FR" sz="1400" b="1" dirty="0">
                <a:solidFill>
                  <a:srgbClr val="FF0000"/>
                </a:solidFill>
              </a:rPr>
              <a:t>Attention à ne pas confondre avec le mouron des champs </a:t>
            </a:r>
            <a:r>
              <a:rPr lang="fr-FR" sz="1400" i="1" dirty="0">
                <a:solidFill>
                  <a:srgbClr val="FF0000"/>
                </a:solidFill>
              </a:rPr>
              <a:t>(Anagallis </a:t>
            </a:r>
            <a:r>
              <a:rPr lang="fr-FR" sz="1400" i="1" dirty="0" err="1">
                <a:solidFill>
                  <a:srgbClr val="FF0000"/>
                </a:solidFill>
              </a:rPr>
              <a:t>arvensis</a:t>
            </a:r>
            <a:r>
              <a:rPr lang="fr-FR" sz="1400" i="1" dirty="0">
                <a:solidFill>
                  <a:srgbClr val="FF0000"/>
                </a:solidFill>
              </a:rPr>
              <a:t>) </a:t>
            </a:r>
            <a:r>
              <a:rPr lang="fr-FR" sz="1400" dirty="0">
                <a:solidFill>
                  <a:srgbClr val="FF0000"/>
                </a:solidFill>
              </a:rPr>
              <a:t>aux fleurs rouges (sol acide) ou bleues (sol calcaire), qui est </a:t>
            </a:r>
            <a:r>
              <a:rPr lang="fr-FR" sz="1400" b="1" dirty="0">
                <a:solidFill>
                  <a:srgbClr val="FF0000"/>
                </a:solidFill>
              </a:rPr>
              <a:t>toxique</a:t>
            </a:r>
            <a:r>
              <a:rPr lang="fr-FR" sz="1400" dirty="0">
                <a:solidFill>
                  <a:srgbClr val="FF0000"/>
                </a:solidFill>
              </a:rPr>
              <a:t>.  </a:t>
            </a:r>
          </a:p>
        </p:txBody>
      </p:sp>
      <p:pic>
        <p:nvPicPr>
          <p:cNvPr id="11" name="Image 10"/>
          <p:cNvPicPr>
            <a:picLocks noChangeAspect="1"/>
          </p:cNvPicPr>
          <p:nvPr/>
        </p:nvPicPr>
        <p:blipFill>
          <a:blip r:embed="rId4"/>
          <a:stretch>
            <a:fillRect/>
          </a:stretch>
        </p:blipFill>
        <p:spPr>
          <a:xfrm>
            <a:off x="10012869" y="912006"/>
            <a:ext cx="1879398" cy="1245474"/>
          </a:xfrm>
          <a:prstGeom prst="rect">
            <a:avLst/>
          </a:prstGeom>
        </p:spPr>
      </p:pic>
      <p:pic>
        <p:nvPicPr>
          <p:cNvPr id="12" name="Image 11"/>
          <p:cNvPicPr>
            <a:picLocks noChangeAspect="1"/>
          </p:cNvPicPr>
          <p:nvPr/>
        </p:nvPicPr>
        <p:blipFill>
          <a:blip r:embed="rId5"/>
          <a:stretch>
            <a:fillRect/>
          </a:stretch>
        </p:blipFill>
        <p:spPr>
          <a:xfrm>
            <a:off x="7932930" y="888206"/>
            <a:ext cx="1677018" cy="1394974"/>
          </a:xfrm>
          <a:prstGeom prst="rect">
            <a:avLst/>
          </a:prstGeom>
        </p:spPr>
      </p:pic>
      <p:sp>
        <p:nvSpPr>
          <p:cNvPr id="13" name="Rectangle 12"/>
          <p:cNvSpPr/>
          <p:nvPr/>
        </p:nvSpPr>
        <p:spPr>
          <a:xfrm>
            <a:off x="7607126" y="2229923"/>
            <a:ext cx="2405743" cy="461665"/>
          </a:xfrm>
          <a:prstGeom prst="rect">
            <a:avLst/>
          </a:prstGeom>
        </p:spPr>
        <p:txBody>
          <a:bodyPr wrap="square">
            <a:spAutoFit/>
          </a:bodyPr>
          <a:lstStyle/>
          <a:p>
            <a:pPr algn="ctr"/>
            <a:r>
              <a:rPr lang="fr-FR" sz="1200" dirty="0">
                <a:solidFill>
                  <a:srgbClr val="FF0000"/>
                </a:solidFill>
                <a:latin typeface="Arial" panose="020B0604020202020204" pitchFamily="34" charset="0"/>
              </a:rPr>
              <a:t>Mouron des champs (toxique) aux fleurs rouges </a:t>
            </a:r>
            <a:endParaRPr lang="fr-FR" sz="1200" dirty="0">
              <a:solidFill>
                <a:srgbClr val="FF0000"/>
              </a:solidFill>
            </a:endParaRPr>
          </a:p>
        </p:txBody>
      </p:sp>
      <p:sp>
        <p:nvSpPr>
          <p:cNvPr id="14" name="Rectangle 13"/>
          <p:cNvSpPr/>
          <p:nvPr/>
        </p:nvSpPr>
        <p:spPr>
          <a:xfrm>
            <a:off x="10050436" y="2168691"/>
            <a:ext cx="1835028" cy="461665"/>
          </a:xfrm>
          <a:prstGeom prst="rect">
            <a:avLst/>
          </a:prstGeom>
        </p:spPr>
        <p:txBody>
          <a:bodyPr wrap="square">
            <a:spAutoFit/>
          </a:bodyPr>
          <a:lstStyle/>
          <a:p>
            <a:pPr algn="ctr"/>
            <a:r>
              <a:rPr lang="fr-FR" sz="1200" dirty="0">
                <a:solidFill>
                  <a:srgbClr val="FF0000"/>
                </a:solidFill>
                <a:latin typeface="Arial" panose="020B0604020202020204" pitchFamily="34" charset="0"/>
              </a:rPr>
              <a:t>Mouron des champs rouge ou bleue (toxique) </a:t>
            </a:r>
            <a:endParaRPr lang="fr-FR" sz="1200" dirty="0">
              <a:solidFill>
                <a:srgbClr val="FF0000"/>
              </a:solidFill>
            </a:endParaRPr>
          </a:p>
        </p:txBody>
      </p:sp>
      <p:sp>
        <p:nvSpPr>
          <p:cNvPr id="15" name="Flèche : droite 14"/>
          <p:cNvSpPr/>
          <p:nvPr/>
        </p:nvSpPr>
        <p:spPr>
          <a:xfrm>
            <a:off x="11567266" y="3517922"/>
            <a:ext cx="542362" cy="344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0050436" y="3571710"/>
            <a:ext cx="1430767" cy="307777"/>
          </a:xfrm>
          <a:prstGeom prst="rect">
            <a:avLst/>
          </a:prstGeom>
          <a:noFill/>
        </p:spPr>
        <p:txBody>
          <a:bodyPr wrap="square" rtlCol="0">
            <a:spAutoFit/>
          </a:bodyPr>
          <a:lstStyle/>
          <a:p>
            <a:pPr algn="r"/>
            <a:r>
              <a:rPr lang="fr-FR" sz="1400" dirty="0">
                <a:solidFill>
                  <a:srgbClr val="008000"/>
                </a:solidFill>
              </a:rPr>
              <a:t>Voir page suivant</a:t>
            </a:r>
          </a:p>
        </p:txBody>
      </p:sp>
    </p:spTree>
    <p:extLst>
      <p:ext uri="{BB962C8B-B14F-4D97-AF65-F5344CB8AC3E}">
        <p14:creationId xmlns:p14="http://schemas.microsoft.com/office/powerpoint/2010/main" val="182091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27003" y="172122"/>
            <a:ext cx="2485016" cy="369332"/>
          </a:xfrm>
          <a:prstGeom prst="rect">
            <a:avLst/>
          </a:prstGeom>
          <a:noFill/>
          <a:ln>
            <a:solidFill>
              <a:srgbClr val="008000"/>
            </a:solidFill>
          </a:ln>
        </p:spPr>
        <p:txBody>
          <a:bodyPr wrap="square" rtlCol="0">
            <a:spAutoFit/>
          </a:bodyPr>
          <a:lstStyle/>
          <a:p>
            <a:pPr algn="ctr"/>
            <a:r>
              <a:rPr lang="fr-FR" dirty="0">
                <a:solidFill>
                  <a:srgbClr val="008000"/>
                </a:solidFill>
              </a:rPr>
              <a:t>Plantes bio-indicatrices</a:t>
            </a:r>
          </a:p>
        </p:txBody>
      </p:sp>
      <p:sp>
        <p:nvSpPr>
          <p:cNvPr id="3" name="ZoneTexte 2"/>
          <p:cNvSpPr txBox="1"/>
          <p:nvPr/>
        </p:nvSpPr>
        <p:spPr>
          <a:xfrm>
            <a:off x="225464" y="506396"/>
            <a:ext cx="3566160" cy="369332"/>
          </a:xfrm>
          <a:prstGeom prst="rect">
            <a:avLst/>
          </a:prstGeom>
          <a:noFill/>
        </p:spPr>
        <p:txBody>
          <a:bodyPr wrap="square" rtlCol="0">
            <a:spAutoFit/>
          </a:bodyPr>
          <a:lstStyle/>
          <a:p>
            <a:r>
              <a:rPr lang="fr-FR" dirty="0">
                <a:solidFill>
                  <a:srgbClr val="008000"/>
                </a:solidFill>
              </a:rPr>
              <a:t>0. </a:t>
            </a:r>
            <a:r>
              <a:rPr lang="fr-FR" b="1" dirty="0">
                <a:solidFill>
                  <a:srgbClr val="008000"/>
                </a:solidFill>
              </a:rPr>
              <a:t>Sommaire (suite)</a:t>
            </a:r>
            <a:endParaRPr lang="fr-FR" dirty="0">
              <a:solidFill>
                <a:srgbClr val="008000"/>
              </a:solidFill>
            </a:endParaRPr>
          </a:p>
        </p:txBody>
      </p:sp>
      <p:sp>
        <p:nvSpPr>
          <p:cNvPr id="6" name="Espace réservé du numéro de diapositive 5"/>
          <p:cNvSpPr>
            <a:spLocks noGrp="1"/>
          </p:cNvSpPr>
          <p:nvPr>
            <p:ph type="sldNum" sz="quarter" idx="12"/>
          </p:nvPr>
        </p:nvSpPr>
        <p:spPr>
          <a:xfrm>
            <a:off x="11613777" y="82776"/>
            <a:ext cx="456304" cy="423620"/>
          </a:xfrm>
        </p:spPr>
        <p:txBody>
          <a:bodyPr/>
          <a:lstStyle/>
          <a:p>
            <a:fld id="{C4B7D875-55FA-44D4-A05D-F243087C8D65}" type="slidenum">
              <a:rPr lang="fr-FR" smtClean="0"/>
              <a:t>4</a:t>
            </a:fld>
            <a:endParaRPr lang="fr-FR"/>
          </a:p>
        </p:txBody>
      </p:sp>
      <p:sp>
        <p:nvSpPr>
          <p:cNvPr id="8" name="Rectangle 7"/>
          <p:cNvSpPr/>
          <p:nvPr/>
        </p:nvSpPr>
        <p:spPr>
          <a:xfrm>
            <a:off x="225464" y="1054250"/>
            <a:ext cx="8305350" cy="3108543"/>
          </a:xfrm>
          <a:prstGeom prst="rect">
            <a:avLst/>
          </a:prstGeom>
        </p:spPr>
        <p:txBody>
          <a:bodyPr wrap="square">
            <a:spAutoFit/>
          </a:bodyPr>
          <a:lstStyle/>
          <a:p>
            <a:r>
              <a:rPr lang="fr-FR" sz="1400" dirty="0">
                <a:solidFill>
                  <a:srgbClr val="008000"/>
                </a:solidFill>
              </a:rPr>
              <a:t>4. </a:t>
            </a:r>
            <a:r>
              <a:rPr lang="fr-FR" sz="1400" b="1" dirty="0">
                <a:solidFill>
                  <a:srgbClr val="008000"/>
                </a:solidFill>
              </a:rPr>
              <a:t>Sols riche en azote (ou sols de bonne fertilité)</a:t>
            </a:r>
          </a:p>
          <a:p>
            <a:r>
              <a:rPr lang="fr-FR" sz="1400" dirty="0">
                <a:solidFill>
                  <a:srgbClr val="008000"/>
                </a:solidFill>
              </a:rPr>
              <a:t>4.1. Amarante réfléchie ou Amarante à racine rouge (</a:t>
            </a:r>
            <a:r>
              <a:rPr lang="fr-FR" sz="1400" i="1" dirty="0" err="1">
                <a:solidFill>
                  <a:srgbClr val="008000"/>
                </a:solidFill>
              </a:rPr>
              <a:t>Amaranthus</a:t>
            </a:r>
            <a:r>
              <a:rPr lang="fr-FR" sz="1400" i="1" dirty="0">
                <a:solidFill>
                  <a:srgbClr val="008000"/>
                </a:solidFill>
              </a:rPr>
              <a:t> </a:t>
            </a:r>
            <a:r>
              <a:rPr lang="fr-FR" sz="1400" i="1" dirty="0" err="1">
                <a:solidFill>
                  <a:srgbClr val="008000"/>
                </a:solidFill>
              </a:rPr>
              <a:t>retroflexus</a:t>
            </a:r>
            <a:r>
              <a:rPr lang="fr-FR" sz="1400" dirty="0">
                <a:solidFill>
                  <a:srgbClr val="008000"/>
                </a:solidFill>
              </a:rPr>
              <a:t>)</a:t>
            </a:r>
          </a:p>
          <a:p>
            <a:r>
              <a:rPr lang="fr-FR" sz="1400" dirty="0">
                <a:solidFill>
                  <a:srgbClr val="008000"/>
                </a:solidFill>
              </a:rPr>
              <a:t>4.2. Armoise commune ou Armoise citronnelle (</a:t>
            </a:r>
            <a:r>
              <a:rPr lang="fr-FR" sz="1400" dirty="0" err="1">
                <a:solidFill>
                  <a:srgbClr val="008000"/>
                </a:solidFill>
              </a:rPr>
              <a:t>Artemisia</a:t>
            </a:r>
            <a:r>
              <a:rPr lang="fr-FR" sz="1400" dirty="0">
                <a:solidFill>
                  <a:srgbClr val="008000"/>
                </a:solidFill>
              </a:rPr>
              <a:t> </a:t>
            </a:r>
            <a:r>
              <a:rPr lang="fr-FR" sz="1400" dirty="0" err="1">
                <a:solidFill>
                  <a:srgbClr val="008000"/>
                </a:solidFill>
              </a:rPr>
              <a:t>vulgaris</a:t>
            </a:r>
            <a:r>
              <a:rPr lang="fr-FR" sz="1400" dirty="0">
                <a:solidFill>
                  <a:srgbClr val="008000"/>
                </a:solidFill>
              </a:rPr>
              <a:t>)</a:t>
            </a:r>
          </a:p>
          <a:p>
            <a:r>
              <a:rPr lang="fr-FR" sz="1400" dirty="0">
                <a:solidFill>
                  <a:srgbClr val="008000"/>
                </a:solidFill>
              </a:rPr>
              <a:t>4.3. Chénopode blanc ou Ansérine blanche (</a:t>
            </a:r>
            <a:r>
              <a:rPr lang="fr-FR" sz="1400" i="1" dirty="0" err="1">
                <a:solidFill>
                  <a:srgbClr val="008000"/>
                </a:solidFill>
              </a:rPr>
              <a:t>Chenopodium</a:t>
            </a:r>
            <a:r>
              <a:rPr lang="fr-FR" sz="1400" i="1" dirty="0">
                <a:solidFill>
                  <a:srgbClr val="008000"/>
                </a:solidFill>
              </a:rPr>
              <a:t> album</a:t>
            </a:r>
            <a:r>
              <a:rPr lang="fr-FR" sz="1400" dirty="0">
                <a:solidFill>
                  <a:srgbClr val="008000"/>
                </a:solidFill>
              </a:rPr>
              <a:t>)</a:t>
            </a:r>
          </a:p>
          <a:p>
            <a:r>
              <a:rPr lang="fr-FR" sz="1400" dirty="0">
                <a:solidFill>
                  <a:srgbClr val="008000"/>
                </a:solidFill>
              </a:rPr>
              <a:t>4.4. Fumeterre (</a:t>
            </a:r>
            <a:r>
              <a:rPr lang="fr-FR" sz="1400" i="1" dirty="0" err="1">
                <a:solidFill>
                  <a:srgbClr val="008000"/>
                </a:solidFill>
              </a:rPr>
              <a:t>Fumaria</a:t>
            </a:r>
            <a:r>
              <a:rPr lang="fr-FR" sz="1400" i="1" dirty="0">
                <a:solidFill>
                  <a:srgbClr val="008000"/>
                </a:solidFill>
              </a:rPr>
              <a:t> </a:t>
            </a:r>
            <a:r>
              <a:rPr lang="fr-FR" sz="1400" i="1" dirty="0" err="1">
                <a:solidFill>
                  <a:srgbClr val="008000"/>
                </a:solidFill>
              </a:rPr>
              <a:t>sp</a:t>
            </a:r>
            <a:r>
              <a:rPr lang="fr-FR" sz="1400" dirty="0">
                <a:solidFill>
                  <a:srgbClr val="008000"/>
                </a:solidFill>
              </a:rPr>
              <a:t>.)</a:t>
            </a:r>
          </a:p>
          <a:p>
            <a:r>
              <a:rPr lang="fr-FR" sz="1400" dirty="0">
                <a:solidFill>
                  <a:srgbClr val="008000"/>
                </a:solidFill>
              </a:rPr>
              <a:t>4.5. Gaillet gratteron (</a:t>
            </a:r>
            <a:r>
              <a:rPr lang="fr-FR" sz="1400" i="1" dirty="0">
                <a:solidFill>
                  <a:srgbClr val="008000"/>
                </a:solidFill>
              </a:rPr>
              <a:t>Galium </a:t>
            </a:r>
            <a:r>
              <a:rPr lang="fr-FR" sz="1400" i="1" dirty="0" err="1">
                <a:solidFill>
                  <a:srgbClr val="008000"/>
                </a:solidFill>
              </a:rPr>
              <a:t>aparine</a:t>
            </a:r>
            <a:r>
              <a:rPr lang="fr-FR" sz="1400" dirty="0">
                <a:solidFill>
                  <a:srgbClr val="008000"/>
                </a:solidFill>
              </a:rPr>
              <a:t>)</a:t>
            </a:r>
          </a:p>
          <a:p>
            <a:r>
              <a:rPr lang="fr-FR" sz="1400" dirty="0">
                <a:solidFill>
                  <a:srgbClr val="008000"/>
                </a:solidFill>
              </a:rPr>
              <a:t>4.6. Morelle noire (</a:t>
            </a:r>
            <a:r>
              <a:rPr lang="fr-FR" sz="1400" i="1" dirty="0" err="1">
                <a:solidFill>
                  <a:srgbClr val="008000"/>
                </a:solidFill>
              </a:rPr>
              <a:t>Solanum</a:t>
            </a:r>
            <a:r>
              <a:rPr lang="fr-FR" sz="1400" i="1" dirty="0">
                <a:solidFill>
                  <a:srgbClr val="008000"/>
                </a:solidFill>
              </a:rPr>
              <a:t> </a:t>
            </a:r>
            <a:r>
              <a:rPr lang="fr-FR" sz="1400" i="1" dirty="0" err="1">
                <a:solidFill>
                  <a:srgbClr val="008000"/>
                </a:solidFill>
              </a:rPr>
              <a:t>nigrum</a:t>
            </a:r>
            <a:r>
              <a:rPr lang="fr-FR" sz="1400" dirty="0">
                <a:solidFill>
                  <a:srgbClr val="008000"/>
                </a:solidFill>
              </a:rPr>
              <a:t>)</a:t>
            </a:r>
          </a:p>
          <a:p>
            <a:r>
              <a:rPr lang="fr-FR" sz="1400" dirty="0">
                <a:solidFill>
                  <a:srgbClr val="008000"/>
                </a:solidFill>
              </a:rPr>
              <a:t>4.7. Moutarde sauvage (</a:t>
            </a:r>
            <a:r>
              <a:rPr lang="fr-FR" sz="1400" i="1" dirty="0" err="1">
                <a:solidFill>
                  <a:srgbClr val="008000"/>
                </a:solidFill>
              </a:rPr>
              <a:t>Sinapis</a:t>
            </a:r>
            <a:r>
              <a:rPr lang="fr-FR" sz="1400" i="1" dirty="0">
                <a:solidFill>
                  <a:srgbClr val="008000"/>
                </a:solidFill>
              </a:rPr>
              <a:t> </a:t>
            </a:r>
            <a:r>
              <a:rPr lang="fr-FR" sz="1400" i="1" dirty="0" err="1">
                <a:solidFill>
                  <a:srgbClr val="008000"/>
                </a:solidFill>
              </a:rPr>
              <a:t>arvensis</a:t>
            </a:r>
            <a:r>
              <a:rPr lang="fr-FR" sz="1400" dirty="0">
                <a:solidFill>
                  <a:srgbClr val="008000"/>
                </a:solidFill>
              </a:rPr>
              <a:t>)</a:t>
            </a:r>
          </a:p>
          <a:p>
            <a:r>
              <a:rPr lang="fr-FR" sz="1400" dirty="0">
                <a:solidFill>
                  <a:srgbClr val="008000"/>
                </a:solidFill>
              </a:rPr>
              <a:t>4.8. Ortie brûlante (</a:t>
            </a:r>
            <a:r>
              <a:rPr lang="fr-FR" sz="1400" i="1" dirty="0" err="1">
                <a:solidFill>
                  <a:srgbClr val="008000"/>
                </a:solidFill>
              </a:rPr>
              <a:t>Urtica</a:t>
            </a:r>
            <a:r>
              <a:rPr lang="fr-FR" sz="1400" i="1" dirty="0">
                <a:solidFill>
                  <a:srgbClr val="008000"/>
                </a:solidFill>
              </a:rPr>
              <a:t> </a:t>
            </a:r>
            <a:r>
              <a:rPr lang="fr-FR" sz="1400" i="1" dirty="0" err="1">
                <a:solidFill>
                  <a:srgbClr val="008000"/>
                </a:solidFill>
              </a:rPr>
              <a:t>urens</a:t>
            </a:r>
            <a:r>
              <a:rPr lang="fr-FR" sz="1400" dirty="0">
                <a:solidFill>
                  <a:srgbClr val="008000"/>
                </a:solidFill>
              </a:rPr>
              <a:t>), Ortie dioïque, Grande ortie ou Ortie commune (</a:t>
            </a:r>
            <a:r>
              <a:rPr lang="fr-FR" sz="1400" i="1" dirty="0" err="1">
                <a:solidFill>
                  <a:srgbClr val="008000"/>
                </a:solidFill>
              </a:rPr>
              <a:t>Urtica</a:t>
            </a:r>
            <a:r>
              <a:rPr lang="fr-FR" sz="1400" i="1" dirty="0">
                <a:solidFill>
                  <a:srgbClr val="008000"/>
                </a:solidFill>
              </a:rPr>
              <a:t> </a:t>
            </a:r>
            <a:r>
              <a:rPr lang="fr-FR" sz="1400" i="1" dirty="0" err="1">
                <a:solidFill>
                  <a:srgbClr val="008000"/>
                </a:solidFill>
              </a:rPr>
              <a:t>dioica</a:t>
            </a:r>
            <a:r>
              <a:rPr lang="fr-FR" sz="1400" dirty="0">
                <a:solidFill>
                  <a:srgbClr val="008000"/>
                </a:solidFill>
              </a:rPr>
              <a:t>)</a:t>
            </a:r>
          </a:p>
          <a:p>
            <a:r>
              <a:rPr lang="fr-FR" sz="1400" dirty="0">
                <a:solidFill>
                  <a:srgbClr val="008000"/>
                </a:solidFill>
              </a:rPr>
              <a:t>4.9. Sisymbre officinal (</a:t>
            </a:r>
            <a:r>
              <a:rPr lang="fr-FR" sz="1400" i="1" dirty="0" err="1">
                <a:solidFill>
                  <a:srgbClr val="008000"/>
                </a:solidFill>
              </a:rPr>
              <a:t>Sisymbrium</a:t>
            </a:r>
            <a:r>
              <a:rPr lang="fr-FR" sz="1400" i="1" dirty="0">
                <a:solidFill>
                  <a:srgbClr val="008000"/>
                </a:solidFill>
              </a:rPr>
              <a:t> officinale</a:t>
            </a:r>
            <a:r>
              <a:rPr lang="fr-FR" sz="1400" dirty="0">
                <a:solidFill>
                  <a:srgbClr val="008000"/>
                </a:solidFill>
              </a:rPr>
              <a:t>)</a:t>
            </a:r>
          </a:p>
          <a:p>
            <a:r>
              <a:rPr lang="fr-FR" sz="1400" dirty="0">
                <a:solidFill>
                  <a:srgbClr val="008000"/>
                </a:solidFill>
              </a:rPr>
              <a:t>4.10. Stellaire moyenne ou stellaire intermédiaire ou morgeline (</a:t>
            </a:r>
            <a:r>
              <a:rPr lang="fr-FR" sz="1400" i="1" dirty="0" err="1">
                <a:solidFill>
                  <a:srgbClr val="008000"/>
                </a:solidFill>
              </a:rPr>
              <a:t>Stellaria</a:t>
            </a:r>
            <a:r>
              <a:rPr lang="fr-FR" sz="1400" i="1" dirty="0">
                <a:solidFill>
                  <a:srgbClr val="008000"/>
                </a:solidFill>
              </a:rPr>
              <a:t> media</a:t>
            </a:r>
            <a:r>
              <a:rPr lang="fr-FR" sz="1400" dirty="0">
                <a:solidFill>
                  <a:srgbClr val="008000"/>
                </a:solidFill>
              </a:rPr>
              <a:t>)</a:t>
            </a:r>
          </a:p>
          <a:p>
            <a:r>
              <a:rPr lang="fr-FR" sz="1400" dirty="0">
                <a:solidFill>
                  <a:srgbClr val="008000"/>
                </a:solidFill>
              </a:rPr>
              <a:t>4.11. Bourse à pasteur (</a:t>
            </a:r>
            <a:r>
              <a:rPr lang="fr-FR" sz="1400" i="1" dirty="0" err="1">
                <a:solidFill>
                  <a:srgbClr val="008000"/>
                </a:solidFill>
              </a:rPr>
              <a:t>Capsella</a:t>
            </a:r>
            <a:r>
              <a:rPr lang="fr-FR" sz="1400" i="1" dirty="0">
                <a:solidFill>
                  <a:srgbClr val="008000"/>
                </a:solidFill>
              </a:rPr>
              <a:t> </a:t>
            </a:r>
            <a:r>
              <a:rPr lang="fr-FR" sz="1400" i="1" dirty="0" err="1">
                <a:solidFill>
                  <a:srgbClr val="008000"/>
                </a:solidFill>
              </a:rPr>
              <a:t>bursa-pastoris</a:t>
            </a:r>
            <a:r>
              <a:rPr lang="fr-FR" sz="1400" dirty="0">
                <a:solidFill>
                  <a:srgbClr val="008000"/>
                </a:solidFill>
              </a:rPr>
              <a:t>)</a:t>
            </a:r>
          </a:p>
          <a:p>
            <a:r>
              <a:rPr lang="fr-FR" sz="1400" dirty="0">
                <a:solidFill>
                  <a:srgbClr val="008000"/>
                </a:solidFill>
              </a:rPr>
              <a:t>4.12. Chiendent des champs (</a:t>
            </a:r>
            <a:r>
              <a:rPr lang="fr-FR" sz="1400" i="1" dirty="0" err="1">
                <a:solidFill>
                  <a:srgbClr val="008000"/>
                </a:solidFill>
              </a:rPr>
              <a:t>Elytrigia</a:t>
            </a:r>
            <a:r>
              <a:rPr lang="fr-FR" sz="1400" i="1" dirty="0">
                <a:solidFill>
                  <a:srgbClr val="008000"/>
                </a:solidFill>
              </a:rPr>
              <a:t> </a:t>
            </a:r>
            <a:r>
              <a:rPr lang="fr-FR" sz="1400" i="1" dirty="0" err="1">
                <a:solidFill>
                  <a:srgbClr val="008000"/>
                </a:solidFill>
              </a:rPr>
              <a:t>campestris</a:t>
            </a:r>
            <a:r>
              <a:rPr lang="fr-FR" sz="1400" dirty="0">
                <a:solidFill>
                  <a:srgbClr val="008000"/>
                </a:solidFill>
              </a:rPr>
              <a:t>)</a:t>
            </a:r>
          </a:p>
          <a:p>
            <a:r>
              <a:rPr lang="fr-FR" sz="1400" dirty="0">
                <a:solidFill>
                  <a:srgbClr val="008000"/>
                </a:solidFill>
              </a:rPr>
              <a:t>4.13. Datura (</a:t>
            </a:r>
            <a:r>
              <a:rPr lang="fr-FR" sz="1400" i="1" dirty="0">
                <a:solidFill>
                  <a:srgbClr val="008000"/>
                </a:solidFill>
              </a:rPr>
              <a:t>Datura stramonium</a:t>
            </a:r>
            <a:r>
              <a:rPr lang="fr-FR" sz="1400" dirty="0">
                <a:solidFill>
                  <a:srgbClr val="008000"/>
                </a:solidFill>
              </a:rPr>
              <a:t>)</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964" y="407919"/>
            <a:ext cx="3741867" cy="6077308"/>
          </a:xfrm>
          <a:prstGeom prst="rect">
            <a:avLst/>
          </a:prstGeom>
        </p:spPr>
      </p:pic>
      <p:sp>
        <p:nvSpPr>
          <p:cNvPr id="10" name="Rectangle 9"/>
          <p:cNvSpPr/>
          <p:nvPr/>
        </p:nvSpPr>
        <p:spPr>
          <a:xfrm>
            <a:off x="8026766" y="6485227"/>
            <a:ext cx="3173240" cy="276999"/>
          </a:xfrm>
          <a:prstGeom prst="rect">
            <a:avLst/>
          </a:prstGeom>
        </p:spPr>
        <p:txBody>
          <a:bodyPr wrap="none">
            <a:spAutoFit/>
          </a:bodyPr>
          <a:lstStyle/>
          <a:p>
            <a:pPr algn="ctr"/>
            <a:r>
              <a:rPr lang="fr-FR" sz="1200" dirty="0">
                <a:solidFill>
                  <a:srgbClr val="008000"/>
                </a:solidFill>
              </a:rPr>
              <a:t>Laîche des bois (</a:t>
            </a:r>
            <a:r>
              <a:rPr lang="fr-FR" sz="1200" i="1" dirty="0">
                <a:solidFill>
                  <a:srgbClr val="008000"/>
                </a:solidFill>
              </a:rPr>
              <a:t>Carex </a:t>
            </a:r>
            <a:r>
              <a:rPr lang="fr-FR" sz="1200" i="1" dirty="0" err="1">
                <a:solidFill>
                  <a:srgbClr val="008000"/>
                </a:solidFill>
              </a:rPr>
              <a:t>sylvatica</a:t>
            </a:r>
            <a:r>
              <a:rPr lang="fr-FR" sz="1200" dirty="0">
                <a:solidFill>
                  <a:srgbClr val="008000"/>
                </a:solidFill>
              </a:rPr>
              <a:t>) &amp; </a:t>
            </a:r>
            <a:r>
              <a:rPr lang="fr-FR" sz="1200" i="1" u="sng" dirty="0">
                <a:hlinkClick r:id="rId3" tooltip="Carex distans"/>
              </a:rPr>
              <a:t>Carex </a:t>
            </a:r>
            <a:r>
              <a:rPr lang="fr-FR" sz="1200" i="1" u="sng" dirty="0" err="1">
                <a:hlinkClick r:id="rId3" tooltip="Carex distans"/>
              </a:rPr>
              <a:t>distans</a:t>
            </a:r>
            <a:endParaRPr lang="fr-FR" sz="1200" dirty="0">
              <a:solidFill>
                <a:srgbClr val="008000"/>
              </a:solidFill>
            </a:endParaRPr>
          </a:p>
        </p:txBody>
      </p:sp>
    </p:spTree>
    <p:extLst>
      <p:ext uri="{BB962C8B-B14F-4D97-AF65-F5344CB8AC3E}">
        <p14:creationId xmlns:p14="http://schemas.microsoft.com/office/powerpoint/2010/main" val="1999046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63" y="1062633"/>
            <a:ext cx="11726733" cy="1477328"/>
          </a:xfrm>
          <a:prstGeom prst="rect">
            <a:avLst/>
          </a:prstGeom>
        </p:spPr>
        <p:txBody>
          <a:bodyPr wrap="square">
            <a:spAutoFit/>
          </a:bodyPr>
          <a:lstStyle/>
          <a:p>
            <a:r>
              <a:rPr lang="fr-FR" dirty="0">
                <a:solidFill>
                  <a:srgbClr val="008000"/>
                </a:solidFill>
              </a:rPr>
              <a:t>Cette petite plante annuelle est originaire des lisières et des clairières forestières, des </a:t>
            </a:r>
            <a:r>
              <a:rPr lang="fr-FR" dirty="0" err="1">
                <a:solidFill>
                  <a:srgbClr val="008000"/>
                </a:solidFill>
              </a:rPr>
              <a:t>fôrets</a:t>
            </a:r>
            <a:r>
              <a:rPr lang="fr-FR" dirty="0">
                <a:solidFill>
                  <a:srgbClr val="008000"/>
                </a:solidFill>
              </a:rPr>
              <a:t> alluviales et riveraines. De ce </a:t>
            </a:r>
            <a:r>
              <a:rPr lang="fr-FR" dirty="0" err="1">
                <a:solidFill>
                  <a:srgbClr val="008000"/>
                </a:solidFill>
              </a:rPr>
              <a:t>biotiope</a:t>
            </a:r>
            <a:r>
              <a:rPr lang="fr-FR" dirty="0">
                <a:solidFill>
                  <a:srgbClr val="008000"/>
                </a:solidFill>
              </a:rPr>
              <a:t> primaire, le mouron blanc a évolué vers les terrains de grande culture, de maraîchage, les vignes, les vergers et les prairies agricoles.  </a:t>
            </a:r>
          </a:p>
          <a:p>
            <a:r>
              <a:rPr lang="fr-FR" dirty="0">
                <a:solidFill>
                  <a:srgbClr val="008000"/>
                </a:solidFill>
              </a:rPr>
              <a:t>Que nous apprend le </a:t>
            </a:r>
            <a:r>
              <a:rPr lang="fr-FR" dirty="0" err="1">
                <a:solidFill>
                  <a:srgbClr val="008000"/>
                </a:solidFill>
              </a:rPr>
              <a:t>mourron</a:t>
            </a:r>
            <a:r>
              <a:rPr lang="fr-FR" dirty="0">
                <a:solidFill>
                  <a:srgbClr val="008000"/>
                </a:solidFill>
              </a:rPr>
              <a:t> blanc ? Le mouron blanc est une des </a:t>
            </a:r>
            <a:r>
              <a:rPr lang="fr-FR" b="1" dirty="0">
                <a:solidFill>
                  <a:srgbClr val="008000"/>
                </a:solidFill>
              </a:rPr>
              <a:t>rares plantes indicatrices d'équilibre et d'une bonne minéralisation du sol.</a:t>
            </a:r>
            <a:r>
              <a:rPr lang="fr-FR" dirty="0">
                <a:solidFill>
                  <a:srgbClr val="008000"/>
                </a:solidFill>
              </a:rPr>
              <a:t> Nous sommes donc heureux de la voir arriver ! </a:t>
            </a:r>
          </a:p>
        </p:txBody>
      </p:sp>
      <p:sp>
        <p:nvSpPr>
          <p:cNvPr id="4" name="Espace réservé du numéro de diapositive 1"/>
          <p:cNvSpPr txBox="1">
            <a:spLocks/>
          </p:cNvSpPr>
          <p:nvPr/>
        </p:nvSpPr>
        <p:spPr>
          <a:xfrm>
            <a:off x="11489166" y="169750"/>
            <a:ext cx="424031" cy="36722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40</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4" y="293026"/>
            <a:ext cx="11840583"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4.10. </a:t>
            </a:r>
            <a:r>
              <a:rPr lang="fr-FR" b="1" dirty="0">
                <a:solidFill>
                  <a:srgbClr val="008000"/>
                </a:solidFill>
              </a:rPr>
              <a:t>Mouron blanc ou Mouron des oiseaux, stellaire intermédiaire ou stellaire moyenne </a:t>
            </a:r>
            <a:r>
              <a:rPr lang="fr-FR" dirty="0">
                <a:solidFill>
                  <a:srgbClr val="008000"/>
                </a:solidFill>
              </a:rPr>
              <a:t>(</a:t>
            </a:r>
            <a:r>
              <a:rPr lang="fr-FR" i="1" dirty="0" err="1">
                <a:solidFill>
                  <a:srgbClr val="008000"/>
                </a:solidFill>
              </a:rPr>
              <a:t>Stellaria</a:t>
            </a:r>
            <a:r>
              <a:rPr lang="fr-FR" i="1" dirty="0">
                <a:solidFill>
                  <a:srgbClr val="008000"/>
                </a:solidFill>
              </a:rPr>
              <a:t> media </a:t>
            </a:r>
            <a:r>
              <a:rPr lang="fr-FR" dirty="0">
                <a:solidFill>
                  <a:srgbClr val="008000"/>
                </a:solidFill>
              </a:rPr>
              <a:t>(L.)) (suite)</a:t>
            </a:r>
            <a:endParaRPr lang="fr-FR" b="1"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644" y="5195292"/>
            <a:ext cx="3000375" cy="1524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851" y="3023592"/>
            <a:ext cx="2466975" cy="18478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4553" y="4871442"/>
            <a:ext cx="2466975" cy="184785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546" y="4281768"/>
            <a:ext cx="1771650" cy="257175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63" y="4884944"/>
            <a:ext cx="2466975" cy="184785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9196" y="2294068"/>
            <a:ext cx="1524000" cy="1143000"/>
          </a:xfrm>
          <a:prstGeom prst="rect">
            <a:avLst/>
          </a:prstGeom>
        </p:spPr>
      </p:pic>
    </p:spTree>
    <p:extLst>
      <p:ext uri="{BB962C8B-B14F-4D97-AF65-F5344CB8AC3E}">
        <p14:creationId xmlns:p14="http://schemas.microsoft.com/office/powerpoint/2010/main" val="1164148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13864" y="150339"/>
            <a:ext cx="531606" cy="452089"/>
          </a:xfrm>
        </p:spPr>
        <p:txBody>
          <a:bodyPr/>
          <a:lstStyle/>
          <a:p>
            <a:fld id="{C4B7D875-55FA-44D4-A05D-F243087C8D65}" type="slidenum">
              <a:rPr lang="fr-FR" smtClean="0"/>
              <a:t>41</a:t>
            </a:fld>
            <a:endParaRPr lang="fr-FR"/>
          </a:p>
        </p:txBody>
      </p:sp>
      <p:sp>
        <p:nvSpPr>
          <p:cNvPr id="3" name="Rectangle 2"/>
          <p:cNvSpPr/>
          <p:nvPr/>
        </p:nvSpPr>
        <p:spPr>
          <a:xfrm>
            <a:off x="4994859" y="146132"/>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4" name="Image 3"/>
          <p:cNvPicPr>
            <a:picLocks noChangeAspect="1"/>
          </p:cNvPicPr>
          <p:nvPr/>
        </p:nvPicPr>
        <p:blipFill>
          <a:blip r:embed="rId2"/>
          <a:stretch>
            <a:fillRect/>
          </a:stretch>
        </p:blipFill>
        <p:spPr>
          <a:xfrm>
            <a:off x="7772925" y="4969564"/>
            <a:ext cx="2080800" cy="1458600"/>
          </a:xfrm>
          <a:prstGeom prst="rect">
            <a:avLst/>
          </a:prstGeom>
        </p:spPr>
      </p:pic>
      <p:sp>
        <p:nvSpPr>
          <p:cNvPr id="5" name="Rectangle 4"/>
          <p:cNvSpPr/>
          <p:nvPr/>
        </p:nvSpPr>
        <p:spPr>
          <a:xfrm>
            <a:off x="96819" y="279262"/>
            <a:ext cx="6096000" cy="646331"/>
          </a:xfrm>
          <a:prstGeom prst="rect">
            <a:avLst/>
          </a:prstGeom>
        </p:spPr>
        <p:txBody>
          <a:bodyPr>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4.10bis. </a:t>
            </a:r>
            <a:r>
              <a:rPr lang="fr-FR" b="1" dirty="0">
                <a:solidFill>
                  <a:srgbClr val="008000"/>
                </a:solidFill>
              </a:rPr>
              <a:t>Céraiste commun </a:t>
            </a:r>
            <a:r>
              <a:rPr lang="fr-FR" dirty="0">
                <a:solidFill>
                  <a:srgbClr val="008000"/>
                </a:solidFill>
              </a:rPr>
              <a:t>(</a:t>
            </a:r>
            <a:r>
              <a:rPr lang="fr-FR" i="1" dirty="0">
                <a:solidFill>
                  <a:srgbClr val="008000"/>
                </a:solidFill>
              </a:rPr>
              <a:t>Cerastium triviale</a:t>
            </a:r>
            <a:r>
              <a:rPr lang="fr-FR" dirty="0">
                <a:solidFill>
                  <a:srgbClr val="008000"/>
                </a:solidFill>
              </a:rPr>
              <a:t>)</a:t>
            </a:r>
          </a:p>
        </p:txBody>
      </p:sp>
      <p:pic>
        <p:nvPicPr>
          <p:cNvPr id="6" name="Image 5"/>
          <p:cNvPicPr>
            <a:picLocks noChangeAspect="1"/>
          </p:cNvPicPr>
          <p:nvPr/>
        </p:nvPicPr>
        <p:blipFill>
          <a:blip r:embed="rId3"/>
          <a:stretch>
            <a:fillRect/>
          </a:stretch>
        </p:blipFill>
        <p:spPr>
          <a:xfrm>
            <a:off x="10068670" y="3726208"/>
            <a:ext cx="1876800" cy="2805000"/>
          </a:xfrm>
          <a:prstGeom prst="rect">
            <a:avLst/>
          </a:prstGeom>
        </p:spPr>
      </p:pic>
      <p:pic>
        <p:nvPicPr>
          <p:cNvPr id="7" name="Image 6"/>
          <p:cNvPicPr>
            <a:picLocks noChangeAspect="1"/>
          </p:cNvPicPr>
          <p:nvPr/>
        </p:nvPicPr>
        <p:blipFill>
          <a:blip r:embed="rId4"/>
          <a:stretch>
            <a:fillRect/>
          </a:stretch>
        </p:blipFill>
        <p:spPr>
          <a:xfrm>
            <a:off x="5232380" y="5030764"/>
            <a:ext cx="2325600" cy="1397400"/>
          </a:xfrm>
          <a:prstGeom prst="rect">
            <a:avLst/>
          </a:prstGeom>
        </p:spPr>
      </p:pic>
      <p:sp>
        <p:nvSpPr>
          <p:cNvPr id="8" name="Rectangle 7"/>
          <p:cNvSpPr/>
          <p:nvPr/>
        </p:nvSpPr>
        <p:spPr>
          <a:xfrm>
            <a:off x="96819" y="925593"/>
            <a:ext cx="11848651" cy="1200329"/>
          </a:xfrm>
          <a:prstGeom prst="rect">
            <a:avLst/>
          </a:prstGeom>
        </p:spPr>
        <p:txBody>
          <a:bodyPr wrap="square">
            <a:spAutoFit/>
          </a:bodyPr>
          <a:lstStyle/>
          <a:p>
            <a:r>
              <a:rPr lang="fr-FR" b="1" dirty="0">
                <a:solidFill>
                  <a:srgbClr val="008000"/>
                </a:solidFill>
              </a:rPr>
              <a:t>Habitat naturel: </a:t>
            </a:r>
            <a:r>
              <a:rPr lang="fr-FR" dirty="0">
                <a:solidFill>
                  <a:srgbClr val="008000"/>
                </a:solidFill>
              </a:rPr>
              <a:t>Pelouses des plateaux calcaires et basaltiques. Pelouse des vallées alluviales et pelouses alpines. </a:t>
            </a:r>
            <a:endParaRPr lang="fr-FR" sz="2800" dirty="0">
              <a:solidFill>
                <a:srgbClr val="008000"/>
              </a:solidFill>
            </a:endParaRPr>
          </a:p>
          <a:p>
            <a:r>
              <a:rPr lang="fr-FR" b="1" dirty="0">
                <a:solidFill>
                  <a:srgbClr val="008000"/>
                </a:solidFill>
              </a:rPr>
              <a:t>Indications sur l’état du sol: </a:t>
            </a:r>
            <a:r>
              <a:rPr lang="fr-FR" dirty="0">
                <a:solidFill>
                  <a:srgbClr val="008000"/>
                </a:solidFill>
              </a:rPr>
              <a:t>Sols dans lesquels la matière organique est en cours de minéralisation par la vie microbiennes aérobie. Sols riches en matières organiques et en azote.</a:t>
            </a:r>
          </a:p>
          <a:p>
            <a:r>
              <a:rPr lang="fr-FR" b="1" dirty="0">
                <a:solidFill>
                  <a:srgbClr val="008000"/>
                </a:solidFill>
              </a:rPr>
              <a:t>Cuisine</a:t>
            </a:r>
            <a:r>
              <a:rPr lang="fr-FR" dirty="0">
                <a:solidFill>
                  <a:srgbClr val="008000"/>
                </a:solidFill>
              </a:rPr>
              <a:t>: La partie aérienne s’utilise pour les salades composées et pour les plats cuisinés.</a:t>
            </a:r>
          </a:p>
        </p:txBody>
      </p:sp>
      <p:sp>
        <p:nvSpPr>
          <p:cNvPr id="9" name="Rectangle 8"/>
          <p:cNvSpPr/>
          <p:nvPr/>
        </p:nvSpPr>
        <p:spPr>
          <a:xfrm>
            <a:off x="10318534" y="6581001"/>
            <a:ext cx="1377072"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Céraiste commun </a:t>
            </a:r>
            <a:endParaRPr lang="fr-FR" sz="1200" dirty="0">
              <a:solidFill>
                <a:srgbClr val="008000"/>
              </a:solidFill>
            </a:endParaRPr>
          </a:p>
        </p:txBody>
      </p:sp>
      <p:sp>
        <p:nvSpPr>
          <p:cNvPr id="10" name="Rectangle 9"/>
          <p:cNvSpPr/>
          <p:nvPr/>
        </p:nvSpPr>
        <p:spPr>
          <a:xfrm>
            <a:off x="5393482" y="6531208"/>
            <a:ext cx="1979407"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Tige de Céraiste commun </a:t>
            </a:r>
            <a:endParaRPr lang="fr-FR" sz="1200" dirty="0">
              <a:solidFill>
                <a:srgbClr val="008000"/>
              </a:solidFill>
            </a:endParaRPr>
          </a:p>
        </p:txBody>
      </p:sp>
      <p:sp>
        <p:nvSpPr>
          <p:cNvPr id="11" name="Rectangle 10"/>
          <p:cNvSpPr/>
          <p:nvPr/>
        </p:nvSpPr>
        <p:spPr>
          <a:xfrm>
            <a:off x="7699199" y="6531207"/>
            <a:ext cx="2184380"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 de Céraiste commun </a:t>
            </a:r>
            <a:endParaRPr lang="fr-FR" sz="1200" dirty="0">
              <a:solidFill>
                <a:srgbClr val="008000"/>
              </a:solidFill>
            </a:endParaRPr>
          </a:p>
        </p:txBody>
      </p:sp>
    </p:spTree>
    <p:extLst>
      <p:ext uri="{BB962C8B-B14F-4D97-AF65-F5344CB8AC3E}">
        <p14:creationId xmlns:p14="http://schemas.microsoft.com/office/powerpoint/2010/main" val="1106539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2347" y="167647"/>
            <a:ext cx="520849" cy="369332"/>
          </a:xfrm>
        </p:spPr>
        <p:txBody>
          <a:bodyPr/>
          <a:lstStyle/>
          <a:p>
            <a:fld id="{C4B7D875-55FA-44D4-A05D-F243087C8D65}" type="slidenum">
              <a:rPr lang="fr-FR" smtClean="0"/>
              <a:t>42</a:t>
            </a:fld>
            <a:endParaRPr lang="fr-FR"/>
          </a:p>
        </p:txBody>
      </p:sp>
      <p:sp>
        <p:nvSpPr>
          <p:cNvPr id="3" name="Rectangle 2"/>
          <p:cNvSpPr/>
          <p:nvPr/>
        </p:nvSpPr>
        <p:spPr>
          <a:xfrm>
            <a:off x="304799" y="536979"/>
            <a:ext cx="9011323" cy="646331"/>
          </a:xfrm>
          <a:prstGeom prst="rect">
            <a:avLst/>
          </a:prstGeom>
        </p:spPr>
        <p:txBody>
          <a:bodyPr wrap="square">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4.11. </a:t>
            </a:r>
            <a:r>
              <a:rPr lang="fr-FR" b="1" dirty="0">
                <a:solidFill>
                  <a:srgbClr val="008000"/>
                </a:solidFill>
              </a:rPr>
              <a:t>Amarante réfléchie ou Amarante à racine rouge </a:t>
            </a:r>
            <a:r>
              <a:rPr lang="fr-FR" dirty="0">
                <a:solidFill>
                  <a:srgbClr val="008000"/>
                </a:solidFill>
              </a:rPr>
              <a:t>(</a:t>
            </a:r>
            <a:r>
              <a:rPr lang="fr-FR" i="1" dirty="0" err="1">
                <a:solidFill>
                  <a:srgbClr val="008000"/>
                </a:solidFill>
              </a:rPr>
              <a:t>Amaranthus</a:t>
            </a:r>
            <a:r>
              <a:rPr lang="fr-FR" i="1" dirty="0">
                <a:solidFill>
                  <a:srgbClr val="008000"/>
                </a:solidFill>
              </a:rPr>
              <a:t> </a:t>
            </a:r>
            <a:r>
              <a:rPr lang="fr-FR" i="1" dirty="0" err="1">
                <a:solidFill>
                  <a:srgbClr val="008000"/>
                </a:solidFill>
              </a:rPr>
              <a:t>retroflexus</a:t>
            </a:r>
            <a:r>
              <a:rPr lang="fr-FR" i="1" dirty="0">
                <a:solidFill>
                  <a:srgbClr val="008000"/>
                </a:solidFill>
              </a:rPr>
              <a:t> </a:t>
            </a:r>
            <a:r>
              <a:rPr lang="fr-FR" dirty="0">
                <a:solidFill>
                  <a:srgbClr val="008000"/>
                </a:solidFill>
              </a:rPr>
              <a:t>L)</a:t>
            </a:r>
            <a:endParaRPr lang="fr-FR" dirty="0"/>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304799" y="1064976"/>
            <a:ext cx="11608397" cy="3693319"/>
          </a:xfrm>
          <a:prstGeom prst="rect">
            <a:avLst/>
          </a:prstGeom>
        </p:spPr>
        <p:txBody>
          <a:bodyPr wrap="square">
            <a:spAutoFit/>
          </a:bodyPr>
          <a:lstStyle/>
          <a:p>
            <a:r>
              <a:rPr lang="fr-FR" dirty="0" err="1">
                <a:solidFill>
                  <a:srgbClr val="008000"/>
                </a:solidFill>
              </a:rPr>
              <a:t>Redroot</a:t>
            </a:r>
            <a:r>
              <a:rPr lang="fr-FR" dirty="0">
                <a:solidFill>
                  <a:srgbClr val="008000"/>
                </a:solidFill>
              </a:rPr>
              <a:t> </a:t>
            </a:r>
            <a:r>
              <a:rPr lang="fr-FR" dirty="0" err="1">
                <a:solidFill>
                  <a:srgbClr val="008000"/>
                </a:solidFill>
              </a:rPr>
              <a:t>pigweed</a:t>
            </a:r>
            <a:endParaRPr lang="fr-FR" dirty="0">
              <a:solidFill>
                <a:srgbClr val="008000"/>
              </a:solidFill>
            </a:endParaRPr>
          </a:p>
          <a:p>
            <a:endParaRPr lang="fr-FR" dirty="0">
              <a:solidFill>
                <a:srgbClr val="008000"/>
              </a:solidFill>
            </a:endParaRPr>
          </a:p>
          <a:p>
            <a:r>
              <a:rPr lang="fr-FR" dirty="0">
                <a:solidFill>
                  <a:srgbClr val="008000"/>
                </a:solidFill>
              </a:rPr>
              <a:t>Annuelle</a:t>
            </a:r>
          </a:p>
          <a:p>
            <a:r>
              <a:rPr lang="fr-FR" dirty="0">
                <a:solidFill>
                  <a:srgbClr val="008000"/>
                </a:solidFill>
              </a:rPr>
              <a:t>Propagation par graine.</a:t>
            </a:r>
          </a:p>
          <a:p>
            <a:r>
              <a:rPr lang="fr-FR" dirty="0">
                <a:solidFill>
                  <a:srgbClr val="008000"/>
                </a:solidFill>
              </a:rPr>
              <a:t>Germe le printemps et l'automne.</a:t>
            </a:r>
          </a:p>
          <a:p>
            <a:r>
              <a:rPr lang="fr-FR" dirty="0">
                <a:solidFill>
                  <a:srgbClr val="008000"/>
                </a:solidFill>
              </a:rPr>
              <a:t>Plante de milieu ensoleillé, aimant l'azote.</a:t>
            </a:r>
          </a:p>
          <a:p>
            <a:r>
              <a:rPr lang="fr-FR" dirty="0">
                <a:solidFill>
                  <a:srgbClr val="008000"/>
                </a:solidFill>
              </a:rPr>
              <a:t>Poussant sur de </a:t>
            </a:r>
            <a:r>
              <a:rPr lang="fr-FR" dirty="0">
                <a:solidFill>
                  <a:schemeClr val="accent2">
                    <a:lumMod val="50000"/>
                  </a:schemeClr>
                </a:solidFill>
              </a:rPr>
              <a:t>terrains meubles, riches </a:t>
            </a:r>
            <a:r>
              <a:rPr lang="fr-FR" dirty="0">
                <a:solidFill>
                  <a:srgbClr val="008000"/>
                </a:solidFill>
              </a:rPr>
              <a:t>à bonne structure, bon drainage, indifférent à la texture du sol. Souvent peu élevé en calcium.</a:t>
            </a:r>
          </a:p>
          <a:p>
            <a:r>
              <a:rPr lang="fr-FR" dirty="0">
                <a:solidFill>
                  <a:srgbClr val="008000"/>
                </a:solidFill>
              </a:rPr>
              <a:t>phosphore et </a:t>
            </a:r>
            <a:r>
              <a:rPr lang="fr-FR" dirty="0">
                <a:solidFill>
                  <a:schemeClr val="accent2">
                    <a:lumMod val="50000"/>
                  </a:schemeClr>
                </a:solidFill>
              </a:rPr>
              <a:t>humus</a:t>
            </a:r>
            <a:r>
              <a:rPr lang="fr-FR" dirty="0">
                <a:solidFill>
                  <a:srgbClr val="008000"/>
                </a:solidFill>
              </a:rPr>
              <a:t> mais fort en potassium.</a:t>
            </a:r>
          </a:p>
          <a:p>
            <a:r>
              <a:rPr lang="fr-FR" dirty="0">
                <a:solidFill>
                  <a:srgbClr val="008000"/>
                </a:solidFill>
              </a:rPr>
              <a:t>Peu sensible au pH.</a:t>
            </a:r>
          </a:p>
          <a:p>
            <a:r>
              <a:rPr lang="fr-FR" dirty="0">
                <a:solidFill>
                  <a:srgbClr val="008000"/>
                </a:solidFill>
              </a:rPr>
              <a:t>Indique des </a:t>
            </a:r>
            <a:r>
              <a:rPr lang="fr-FR" dirty="0">
                <a:solidFill>
                  <a:schemeClr val="accent2">
                    <a:lumMod val="50000"/>
                  </a:schemeClr>
                </a:solidFill>
              </a:rPr>
              <a:t>sols possédant une bonne fertilité</a:t>
            </a:r>
            <a:r>
              <a:rPr lang="fr-FR" dirty="0">
                <a:solidFill>
                  <a:srgbClr val="008000"/>
                </a:solidFill>
              </a:rPr>
              <a:t>.</a:t>
            </a:r>
          </a:p>
          <a:p>
            <a:r>
              <a:rPr lang="fr-FR" dirty="0">
                <a:solidFill>
                  <a:srgbClr val="008000"/>
                </a:solidFill>
              </a:rPr>
              <a:t>Minéraux accumulés : calcium, fer, potassium et phosphore.</a:t>
            </a:r>
          </a:p>
          <a:p>
            <a:r>
              <a:rPr lang="fr-FR" dirty="0">
                <a:solidFill>
                  <a:srgbClr val="008000"/>
                </a:solidFill>
              </a:rPr>
              <a:t>Plantes associées : chénopode blanc, stellaire moyenne et renouée liseron.</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528" y="4895850"/>
            <a:ext cx="2466975" cy="185737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281" y="5038725"/>
            <a:ext cx="1676400" cy="17145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9350" y="4286250"/>
            <a:ext cx="1847850" cy="2466975"/>
          </a:xfrm>
          <a:prstGeom prst="rect">
            <a:avLst/>
          </a:prstGeom>
        </p:spPr>
      </p:pic>
    </p:spTree>
    <p:extLst>
      <p:ext uri="{BB962C8B-B14F-4D97-AF65-F5344CB8AC3E}">
        <p14:creationId xmlns:p14="http://schemas.microsoft.com/office/powerpoint/2010/main" val="1821877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7031" y="266572"/>
            <a:ext cx="2743200" cy="365125"/>
          </a:xfrm>
        </p:spPr>
        <p:txBody>
          <a:bodyPr/>
          <a:lstStyle/>
          <a:p>
            <a:fld id="{C4B7D875-55FA-44D4-A05D-F243087C8D65}" type="slidenum">
              <a:rPr lang="fr-FR" smtClean="0"/>
              <a:t>43</a:t>
            </a:fld>
            <a:endParaRPr lang="fr-FR" dirty="0"/>
          </a:p>
        </p:txBody>
      </p:sp>
      <p:sp>
        <p:nvSpPr>
          <p:cNvPr id="3" name="Rectangle 2"/>
          <p:cNvSpPr/>
          <p:nvPr/>
        </p:nvSpPr>
        <p:spPr>
          <a:xfrm>
            <a:off x="201313" y="143793"/>
            <a:ext cx="6096000" cy="646331"/>
          </a:xfrm>
          <a:prstGeom prst="rect">
            <a:avLst/>
          </a:prstGeom>
        </p:spPr>
        <p:txBody>
          <a:bodyPr>
            <a:spAutoFit/>
          </a:bodyPr>
          <a:lstStyle/>
          <a:p>
            <a:r>
              <a:rPr lang="fr-FR" dirty="0">
                <a:solidFill>
                  <a:srgbClr val="008000"/>
                </a:solidFill>
              </a:rPr>
              <a:t>4. </a:t>
            </a:r>
            <a:r>
              <a:rPr lang="fr-FR" b="1" dirty="0">
                <a:solidFill>
                  <a:srgbClr val="008000"/>
                </a:solidFill>
              </a:rPr>
              <a:t>Sols riche en azote (suite)</a:t>
            </a:r>
          </a:p>
          <a:p>
            <a:r>
              <a:rPr lang="fr-FR" dirty="0">
                <a:solidFill>
                  <a:srgbClr val="008000"/>
                </a:solidFill>
              </a:rPr>
              <a:t>4.12. Bourse à pasteur (</a:t>
            </a:r>
            <a:r>
              <a:rPr lang="fr-FR" i="1" dirty="0">
                <a:solidFill>
                  <a:srgbClr val="008000"/>
                </a:solidFill>
              </a:rPr>
              <a:t>Capselle </a:t>
            </a:r>
            <a:r>
              <a:rPr lang="fr-FR" i="1" dirty="0" err="1">
                <a:solidFill>
                  <a:srgbClr val="008000"/>
                </a:solidFill>
              </a:rPr>
              <a:t>bursa-pastoris</a:t>
            </a:r>
            <a:r>
              <a:rPr lang="fr-FR" i="1" dirty="0">
                <a:solidFill>
                  <a:srgbClr val="008000"/>
                </a:solidFill>
              </a:rPr>
              <a:t> </a:t>
            </a:r>
            <a:r>
              <a:rPr lang="fr-FR" dirty="0">
                <a:solidFill>
                  <a:srgbClr val="008000"/>
                </a:solidFill>
              </a:rPr>
              <a:t>(L) </a:t>
            </a:r>
            <a:r>
              <a:rPr lang="fr-FR" dirty="0" err="1">
                <a:solidFill>
                  <a:srgbClr val="008000"/>
                </a:solidFill>
              </a:rPr>
              <a:t>Atedic</a:t>
            </a:r>
            <a:r>
              <a:rPr lang="fr-FR" dirty="0">
                <a:solidFill>
                  <a:srgbClr val="008000"/>
                </a:solidFill>
              </a:rPr>
              <a:t>.</a:t>
            </a:r>
          </a:p>
        </p:txBody>
      </p:sp>
      <p:sp>
        <p:nvSpPr>
          <p:cNvPr id="4" name="Rectangle 3"/>
          <p:cNvSpPr/>
          <p:nvPr/>
        </p:nvSpPr>
        <p:spPr>
          <a:xfrm>
            <a:off x="5651075" y="9762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01313" y="768375"/>
            <a:ext cx="11617868" cy="3416320"/>
          </a:xfrm>
          <a:prstGeom prst="rect">
            <a:avLst/>
          </a:prstGeom>
        </p:spPr>
        <p:txBody>
          <a:bodyPr wrap="square">
            <a:spAutoFit/>
          </a:bodyPr>
          <a:lstStyle/>
          <a:p>
            <a:r>
              <a:rPr lang="fr-FR" dirty="0" err="1">
                <a:solidFill>
                  <a:srgbClr val="008000"/>
                </a:solidFill>
              </a:rPr>
              <a:t>Shepherd's</a:t>
            </a:r>
            <a:r>
              <a:rPr lang="fr-FR" dirty="0">
                <a:solidFill>
                  <a:srgbClr val="008000"/>
                </a:solidFill>
              </a:rPr>
              <a:t> </a:t>
            </a:r>
            <a:r>
              <a:rPr lang="fr-FR" dirty="0" err="1">
                <a:solidFill>
                  <a:srgbClr val="008000"/>
                </a:solidFill>
              </a:rPr>
              <a:t>purse</a:t>
            </a:r>
            <a:endParaRPr lang="fr-FR" dirty="0">
              <a:solidFill>
                <a:srgbClr val="008000"/>
              </a:solidFill>
            </a:endParaRPr>
          </a:p>
          <a:p>
            <a:endParaRPr lang="fr-FR" dirty="0">
              <a:solidFill>
                <a:srgbClr val="008000"/>
              </a:solidFill>
            </a:endParaRPr>
          </a:p>
          <a:p>
            <a:r>
              <a:rPr lang="fr-FR" dirty="0">
                <a:solidFill>
                  <a:srgbClr val="008000"/>
                </a:solidFill>
              </a:rPr>
              <a:t>Annuelle à bisannuelle</a:t>
            </a:r>
          </a:p>
          <a:p>
            <a:r>
              <a:rPr lang="fr-FR" dirty="0">
                <a:solidFill>
                  <a:srgbClr val="008000"/>
                </a:solidFill>
              </a:rPr>
              <a:t>Propagation par graines.</a:t>
            </a:r>
          </a:p>
          <a:p>
            <a:r>
              <a:rPr lang="fr-FR" dirty="0">
                <a:solidFill>
                  <a:srgbClr val="008000"/>
                </a:solidFill>
              </a:rPr>
              <a:t>Germe le printemps ex l'automne.</a:t>
            </a:r>
          </a:p>
          <a:p>
            <a:r>
              <a:rPr lang="fr-FR" dirty="0">
                <a:solidFill>
                  <a:srgbClr val="008000"/>
                </a:solidFill>
              </a:rPr>
              <a:t>Plante de milieu ensoleillé, aimant l'azote.</a:t>
            </a:r>
          </a:p>
          <a:p>
            <a:r>
              <a:rPr lang="fr-FR" dirty="0">
                <a:solidFill>
                  <a:srgbClr val="008000"/>
                </a:solidFill>
              </a:rPr>
              <a:t>Poussant en terrains limoneux, sableux, </a:t>
            </a:r>
            <a:r>
              <a:rPr lang="fr-FR" dirty="0">
                <a:solidFill>
                  <a:schemeClr val="accent2">
                    <a:lumMod val="50000"/>
                  </a:schemeClr>
                </a:solidFill>
              </a:rPr>
              <a:t>riches en azotes</a:t>
            </a:r>
            <a:r>
              <a:rPr lang="fr-FR" dirty="0">
                <a:solidFill>
                  <a:srgbClr val="008000"/>
                </a:solidFill>
              </a:rPr>
              <a:t>, meubles, bien pourvus en eau, peu sensible au pH et aimant les sols sains.</a:t>
            </a:r>
          </a:p>
          <a:p>
            <a:r>
              <a:rPr lang="fr-FR" dirty="0">
                <a:solidFill>
                  <a:srgbClr val="008000"/>
                </a:solidFill>
              </a:rPr>
              <a:t>Réagissant bien à la fumure.</a:t>
            </a:r>
          </a:p>
          <a:p>
            <a:r>
              <a:rPr lang="fr-FR" dirty="0">
                <a:solidFill>
                  <a:srgbClr val="008000"/>
                </a:solidFill>
              </a:rPr>
              <a:t>Indique des sols de bonne fertilité pouvant être riche en sels.</a:t>
            </a:r>
          </a:p>
          <a:p>
            <a:r>
              <a:rPr lang="fr-FR" dirty="0">
                <a:solidFill>
                  <a:srgbClr val="008000"/>
                </a:solidFill>
              </a:rPr>
              <a:t>Minéraux accumulés : calcium et sodium.</a:t>
            </a:r>
          </a:p>
          <a:p>
            <a:r>
              <a:rPr lang="fr-FR" dirty="0">
                <a:solidFill>
                  <a:srgbClr val="008000"/>
                </a:solidFill>
              </a:rPr>
              <a:t>Plantes associées : stellaire moyenne, euphorbe réveille-matin et pâturin annuel.</a:t>
            </a:r>
          </a:p>
        </p:txBody>
      </p:sp>
      <p:pic>
        <p:nvPicPr>
          <p:cNvPr id="8" name="Image 7"/>
          <p:cNvPicPr>
            <a:picLocks noChangeAspect="1"/>
          </p:cNvPicPr>
          <p:nvPr/>
        </p:nvPicPr>
        <p:blipFill>
          <a:blip r:embed="rId2"/>
          <a:stretch>
            <a:fillRect/>
          </a:stretch>
        </p:blipFill>
        <p:spPr>
          <a:xfrm>
            <a:off x="7235636" y="4507860"/>
            <a:ext cx="2570400" cy="1917600"/>
          </a:xfrm>
          <a:prstGeom prst="rect">
            <a:avLst/>
          </a:prstGeom>
        </p:spPr>
      </p:pic>
      <p:pic>
        <p:nvPicPr>
          <p:cNvPr id="9" name="Image 8"/>
          <p:cNvPicPr>
            <a:picLocks noChangeAspect="1"/>
          </p:cNvPicPr>
          <p:nvPr/>
        </p:nvPicPr>
        <p:blipFill>
          <a:blip r:embed="rId3"/>
          <a:stretch>
            <a:fillRect/>
          </a:stretch>
        </p:blipFill>
        <p:spPr>
          <a:xfrm>
            <a:off x="10012631" y="3656272"/>
            <a:ext cx="1917600" cy="2754000"/>
          </a:xfrm>
          <a:prstGeom prst="rect">
            <a:avLst/>
          </a:prstGeom>
        </p:spPr>
      </p:pic>
      <p:pic>
        <p:nvPicPr>
          <p:cNvPr id="10" name="Image 9"/>
          <p:cNvPicPr>
            <a:picLocks noChangeAspect="1"/>
          </p:cNvPicPr>
          <p:nvPr/>
        </p:nvPicPr>
        <p:blipFill>
          <a:blip r:embed="rId4"/>
          <a:stretch>
            <a:fillRect/>
          </a:stretch>
        </p:blipFill>
        <p:spPr>
          <a:xfrm>
            <a:off x="9842444" y="130973"/>
            <a:ext cx="1591200" cy="1652400"/>
          </a:xfrm>
          <a:prstGeom prst="rect">
            <a:avLst/>
          </a:prstGeom>
        </p:spPr>
      </p:pic>
      <p:sp>
        <p:nvSpPr>
          <p:cNvPr id="11" name="ZoneTexte 10"/>
          <p:cNvSpPr txBox="1"/>
          <p:nvPr/>
        </p:nvSpPr>
        <p:spPr>
          <a:xfrm>
            <a:off x="122613" y="4227898"/>
            <a:ext cx="7009725" cy="2585323"/>
          </a:xfrm>
          <a:prstGeom prst="rect">
            <a:avLst/>
          </a:prstGeom>
          <a:noFill/>
        </p:spPr>
        <p:txBody>
          <a:bodyPr wrap="square" rtlCol="0">
            <a:spAutoFit/>
          </a:bodyPr>
          <a:lstStyle/>
          <a:p>
            <a:r>
              <a:rPr lang="fr-FR" b="1" dirty="0">
                <a:solidFill>
                  <a:srgbClr val="008000"/>
                </a:solidFill>
              </a:rPr>
              <a:t>Habitat naturel </a:t>
            </a:r>
            <a:r>
              <a:rPr lang="fr-FR" dirty="0">
                <a:solidFill>
                  <a:srgbClr val="008000"/>
                </a:solidFill>
              </a:rPr>
              <a:t>: Sables et limons riches en calcaire des grandes vallées alluviales subissant des alternances de </a:t>
            </a:r>
            <a:r>
              <a:rPr lang="fr-FR" dirty="0">
                <a:solidFill>
                  <a:schemeClr val="accent5">
                    <a:lumMod val="50000"/>
                  </a:schemeClr>
                </a:solidFill>
              </a:rPr>
              <a:t>périodes d’inondation </a:t>
            </a:r>
            <a:r>
              <a:rPr lang="fr-FR" dirty="0">
                <a:solidFill>
                  <a:srgbClr val="008000"/>
                </a:solidFill>
              </a:rPr>
              <a:t>et de grande sécheresse.</a:t>
            </a:r>
          </a:p>
          <a:p>
            <a:r>
              <a:rPr lang="fr-FR" b="1" dirty="0">
                <a:solidFill>
                  <a:srgbClr val="008000"/>
                </a:solidFill>
              </a:rPr>
              <a:t>Indications sur l’état du sol </a:t>
            </a:r>
            <a:r>
              <a:rPr lang="fr-FR" dirty="0">
                <a:solidFill>
                  <a:srgbClr val="008000"/>
                </a:solidFill>
              </a:rPr>
              <a:t>: Variations hydriques importantes sur des terrains limoneux ou sableux. </a:t>
            </a:r>
            <a:r>
              <a:rPr lang="fr-FR" dirty="0">
                <a:solidFill>
                  <a:schemeClr val="accent2">
                    <a:lumMod val="50000"/>
                  </a:schemeClr>
                </a:solidFill>
              </a:rPr>
              <a:t>Compactage des sols </a:t>
            </a:r>
            <a:r>
              <a:rPr lang="fr-FR" dirty="0">
                <a:solidFill>
                  <a:srgbClr val="008000"/>
                </a:solidFill>
              </a:rPr>
              <a:t>riches en calcaire. Blocage de phosphore et de potassium par anaérobiose sur </a:t>
            </a:r>
            <a:r>
              <a:rPr lang="fr-FR" dirty="0">
                <a:solidFill>
                  <a:schemeClr val="accent2">
                    <a:lumMod val="50000"/>
                  </a:schemeClr>
                </a:solidFill>
              </a:rPr>
              <a:t>sols</a:t>
            </a:r>
            <a:r>
              <a:rPr lang="fr-FR" dirty="0">
                <a:solidFill>
                  <a:srgbClr val="008000"/>
                </a:solidFill>
              </a:rPr>
              <a:t> riches en calcaire et </a:t>
            </a:r>
            <a:r>
              <a:rPr lang="fr-FR" dirty="0">
                <a:solidFill>
                  <a:schemeClr val="accent2">
                    <a:lumMod val="50000"/>
                  </a:schemeClr>
                </a:solidFill>
              </a:rPr>
              <a:t>compactés</a:t>
            </a:r>
            <a:r>
              <a:rPr lang="fr-FR" dirty="0">
                <a:solidFill>
                  <a:srgbClr val="008000"/>
                </a:solidFill>
              </a:rPr>
              <a:t>.</a:t>
            </a:r>
          </a:p>
          <a:p>
            <a:r>
              <a:rPr lang="fr-FR" b="1" dirty="0">
                <a:solidFill>
                  <a:srgbClr val="008000"/>
                </a:solidFill>
              </a:rPr>
              <a:t>Cuisine</a:t>
            </a:r>
            <a:r>
              <a:rPr lang="fr-FR" dirty="0">
                <a:solidFill>
                  <a:srgbClr val="008000"/>
                </a:solidFill>
              </a:rPr>
              <a:t> : Très bonne comestible: rosettes de feuilles à utiliser dans les salades composées ou les plats cuisinés.</a:t>
            </a:r>
          </a:p>
        </p:txBody>
      </p:sp>
      <p:sp>
        <p:nvSpPr>
          <p:cNvPr id="12" name="Rectangle 11"/>
          <p:cNvSpPr/>
          <p:nvPr/>
        </p:nvSpPr>
        <p:spPr>
          <a:xfrm>
            <a:off x="7300571" y="6502090"/>
            <a:ext cx="2335084" cy="276999"/>
          </a:xfrm>
          <a:prstGeom prst="rect">
            <a:avLst/>
          </a:prstGeom>
        </p:spPr>
        <p:txBody>
          <a:bodyPr wrap="square">
            <a:spAutoFit/>
          </a:bodyPr>
          <a:lstStyle/>
          <a:p>
            <a:pPr algn="ctr"/>
            <a:r>
              <a:rPr lang="fr-FR" sz="1200" dirty="0">
                <a:solidFill>
                  <a:srgbClr val="008000"/>
                </a:solidFill>
              </a:rPr>
              <a:t>Fruits des bourse à pasteur</a:t>
            </a:r>
          </a:p>
        </p:txBody>
      </p:sp>
      <p:sp>
        <p:nvSpPr>
          <p:cNvPr id="13" name="Rectangle 12"/>
          <p:cNvSpPr/>
          <p:nvPr/>
        </p:nvSpPr>
        <p:spPr>
          <a:xfrm>
            <a:off x="9470502" y="1839468"/>
            <a:ext cx="2335084" cy="276999"/>
          </a:xfrm>
          <a:prstGeom prst="rect">
            <a:avLst/>
          </a:prstGeom>
        </p:spPr>
        <p:txBody>
          <a:bodyPr wrap="square">
            <a:spAutoFit/>
          </a:bodyPr>
          <a:lstStyle/>
          <a:p>
            <a:pPr algn="ctr"/>
            <a:r>
              <a:rPr lang="fr-FR" sz="1200" dirty="0">
                <a:solidFill>
                  <a:srgbClr val="008000"/>
                </a:solidFill>
              </a:rPr>
              <a:t>Feuilles de bourse à pasteur</a:t>
            </a:r>
          </a:p>
        </p:txBody>
      </p:sp>
      <p:sp>
        <p:nvSpPr>
          <p:cNvPr id="14" name="Rectangle 13"/>
          <p:cNvSpPr/>
          <p:nvPr/>
        </p:nvSpPr>
        <p:spPr>
          <a:xfrm>
            <a:off x="9803889" y="6486315"/>
            <a:ext cx="2335084" cy="276999"/>
          </a:xfrm>
          <a:prstGeom prst="rect">
            <a:avLst/>
          </a:prstGeom>
        </p:spPr>
        <p:txBody>
          <a:bodyPr wrap="square">
            <a:spAutoFit/>
          </a:bodyPr>
          <a:lstStyle/>
          <a:p>
            <a:pPr algn="ctr"/>
            <a:r>
              <a:rPr lang="fr-FR" sz="1200" dirty="0">
                <a:solidFill>
                  <a:srgbClr val="008000"/>
                </a:solidFill>
              </a:rPr>
              <a:t>Fleur de bourse à pasteur</a:t>
            </a:r>
          </a:p>
        </p:txBody>
      </p:sp>
    </p:spTree>
    <p:extLst>
      <p:ext uri="{BB962C8B-B14F-4D97-AF65-F5344CB8AC3E}">
        <p14:creationId xmlns:p14="http://schemas.microsoft.com/office/powerpoint/2010/main" val="2649200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2348" y="171854"/>
            <a:ext cx="563880" cy="365125"/>
          </a:xfrm>
        </p:spPr>
        <p:txBody>
          <a:bodyPr/>
          <a:lstStyle/>
          <a:p>
            <a:fld id="{C4B7D875-55FA-44D4-A05D-F243087C8D65}" type="slidenum">
              <a:rPr lang="fr-FR" smtClean="0"/>
              <a:t>44</a:t>
            </a:fld>
            <a:endParaRPr lang="fr-FR"/>
          </a:p>
        </p:txBody>
      </p:sp>
      <p:sp>
        <p:nvSpPr>
          <p:cNvPr id="3" name="Rectangle 2"/>
          <p:cNvSpPr/>
          <p:nvPr/>
        </p:nvSpPr>
        <p:spPr>
          <a:xfrm>
            <a:off x="286459" y="536979"/>
            <a:ext cx="4856073" cy="369332"/>
          </a:xfrm>
          <a:prstGeom prst="rect">
            <a:avLst/>
          </a:prstGeom>
        </p:spPr>
        <p:txBody>
          <a:bodyPr wrap="none">
            <a:spAutoFit/>
          </a:bodyPr>
          <a:lstStyle/>
          <a:p>
            <a:r>
              <a:rPr lang="fr-FR" dirty="0">
                <a:solidFill>
                  <a:srgbClr val="008000"/>
                </a:solidFill>
              </a:rPr>
              <a:t>4.13. </a:t>
            </a:r>
            <a:r>
              <a:rPr lang="fr-FR" b="1" dirty="0">
                <a:solidFill>
                  <a:srgbClr val="008000"/>
                </a:solidFill>
              </a:rPr>
              <a:t>Chiendent des champs </a:t>
            </a:r>
            <a:r>
              <a:rPr lang="fr-FR" dirty="0">
                <a:solidFill>
                  <a:srgbClr val="008000"/>
                </a:solidFill>
              </a:rPr>
              <a:t>(</a:t>
            </a:r>
            <a:r>
              <a:rPr lang="fr-FR" i="1" dirty="0" err="1">
                <a:solidFill>
                  <a:srgbClr val="008000"/>
                </a:solidFill>
              </a:rPr>
              <a:t>Elytrigia</a:t>
            </a:r>
            <a:r>
              <a:rPr lang="fr-FR" i="1" dirty="0">
                <a:solidFill>
                  <a:srgbClr val="008000"/>
                </a:solidFill>
              </a:rPr>
              <a:t> </a:t>
            </a:r>
            <a:r>
              <a:rPr lang="fr-FR" i="1" dirty="0" err="1">
                <a:solidFill>
                  <a:srgbClr val="008000"/>
                </a:solidFill>
              </a:rPr>
              <a:t>campestris</a:t>
            </a:r>
            <a:r>
              <a:rPr lang="fr-FR" dirty="0">
                <a:solidFill>
                  <a:srgbClr val="008000"/>
                </a:solidFill>
              </a:rPr>
              <a:t>)</a:t>
            </a: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86459" y="167647"/>
            <a:ext cx="2840842" cy="369332"/>
          </a:xfrm>
          <a:prstGeom prst="rect">
            <a:avLst/>
          </a:prstGeom>
        </p:spPr>
        <p:txBody>
          <a:bodyPr wrap="none">
            <a:spAutoFit/>
          </a:bodyPr>
          <a:lstStyle/>
          <a:p>
            <a:r>
              <a:rPr lang="fr-FR" dirty="0">
                <a:solidFill>
                  <a:srgbClr val="008000"/>
                </a:solidFill>
              </a:rPr>
              <a:t>4. </a:t>
            </a:r>
            <a:r>
              <a:rPr lang="fr-FR" b="1" dirty="0">
                <a:solidFill>
                  <a:srgbClr val="008000"/>
                </a:solidFill>
              </a:rPr>
              <a:t>Sols riche en azote (suite)</a:t>
            </a:r>
          </a:p>
        </p:txBody>
      </p:sp>
      <p:sp>
        <p:nvSpPr>
          <p:cNvPr id="6" name="Rectangle 5"/>
          <p:cNvSpPr/>
          <p:nvPr/>
        </p:nvSpPr>
        <p:spPr>
          <a:xfrm>
            <a:off x="50687" y="1000461"/>
            <a:ext cx="11905541" cy="3416320"/>
          </a:xfrm>
          <a:prstGeom prst="rect">
            <a:avLst/>
          </a:prstGeom>
        </p:spPr>
        <p:txBody>
          <a:bodyPr wrap="square">
            <a:spAutoFit/>
          </a:bodyPr>
          <a:lstStyle/>
          <a:p>
            <a:r>
              <a:rPr lang="fr-FR" b="1" dirty="0">
                <a:solidFill>
                  <a:srgbClr val="008000"/>
                </a:solidFill>
              </a:rPr>
              <a:t>Habitat naturel </a:t>
            </a:r>
            <a:r>
              <a:rPr lang="fr-FR" dirty="0">
                <a:solidFill>
                  <a:srgbClr val="008000"/>
                </a:solidFill>
              </a:rPr>
              <a:t>: Sables alluviaux régulièrement remaniés des fleuves et des rivières. Ce chiendent se rencontre surtout en </a:t>
            </a:r>
            <a:r>
              <a:rPr lang="fr-FR" i="1" dirty="0">
                <a:solidFill>
                  <a:srgbClr val="008000"/>
                </a:solidFill>
              </a:rPr>
              <a:t>zone méditerranéenne</a:t>
            </a:r>
            <a:r>
              <a:rPr lang="fr-FR" dirty="0">
                <a:solidFill>
                  <a:srgbClr val="008000"/>
                </a:solidFill>
              </a:rPr>
              <a:t>.</a:t>
            </a:r>
          </a:p>
          <a:p>
            <a:r>
              <a:rPr lang="fr-FR" b="1" dirty="0">
                <a:solidFill>
                  <a:srgbClr val="008000"/>
                </a:solidFill>
              </a:rPr>
              <a:t>Indications sur l’état du sol </a:t>
            </a:r>
            <a:r>
              <a:rPr lang="fr-FR" dirty="0">
                <a:solidFill>
                  <a:srgbClr val="008000"/>
                </a:solidFill>
              </a:rPr>
              <a:t>: </a:t>
            </a:r>
            <a:r>
              <a:rPr lang="fr-FR" dirty="0">
                <a:solidFill>
                  <a:schemeClr val="accent2">
                    <a:lumMod val="50000"/>
                  </a:schemeClr>
                </a:solidFill>
              </a:rPr>
              <a:t>Fatigue des sols </a:t>
            </a:r>
            <a:r>
              <a:rPr lang="fr-FR" dirty="0">
                <a:solidFill>
                  <a:srgbClr val="008000"/>
                </a:solidFill>
              </a:rPr>
              <a:t>qui méritent une régénération par la prairie naturelle multiflore. Destruction des sols par les labours. </a:t>
            </a:r>
            <a:r>
              <a:rPr lang="fr-FR" dirty="0">
                <a:solidFill>
                  <a:schemeClr val="accent2">
                    <a:lumMod val="50000"/>
                  </a:schemeClr>
                </a:solidFill>
              </a:rPr>
              <a:t>Excès de nitrates et de potasse, compactage des sols limoneux </a:t>
            </a:r>
            <a:r>
              <a:rPr lang="fr-FR" dirty="0">
                <a:solidFill>
                  <a:srgbClr val="008000"/>
                </a:solidFill>
              </a:rPr>
              <a:t>à pH élevé, fort contraste hydrique.</a:t>
            </a:r>
          </a:p>
          <a:p>
            <a:r>
              <a:rPr lang="fr-FR" b="1" dirty="0">
                <a:solidFill>
                  <a:srgbClr val="008000"/>
                </a:solidFill>
              </a:rPr>
              <a:t>Cuisine</a:t>
            </a:r>
            <a:r>
              <a:rPr lang="fr-FR" dirty="0">
                <a:solidFill>
                  <a:srgbClr val="008000"/>
                </a:solidFill>
              </a:rPr>
              <a:t> : Les parties tendre du rhizome sont comestibles.</a:t>
            </a:r>
          </a:p>
          <a:p>
            <a:r>
              <a:rPr lang="fr-FR" dirty="0">
                <a:solidFill>
                  <a:srgbClr val="008000"/>
                </a:solidFill>
              </a:rPr>
              <a:t>Chaque jardinier a eu l'occasion au moins une fois dans sa vie de se frotter à cette Poacée vivace aux longs rhizomes traçants et à leur extraordinaire capacité de multiplication. Si son biotope primaire était les sables alluviaux des fleuves et des rivières, son biotope secondaire est devenu celui des champs en culture intensive, des vignes, des vergers et des jardins cultivés de longue date, des haies et des talus routiers, des digues de canaux, de fleuves et de rivières.  </a:t>
            </a:r>
          </a:p>
          <a:p>
            <a:r>
              <a:rPr lang="fr-FR" dirty="0">
                <a:solidFill>
                  <a:srgbClr val="008000"/>
                </a:solidFill>
              </a:rPr>
              <a:t>Que nous apprend le chiendent ? </a:t>
            </a:r>
            <a:r>
              <a:rPr lang="fr-FR" dirty="0">
                <a:solidFill>
                  <a:schemeClr val="accent2">
                    <a:lumMod val="50000"/>
                  </a:schemeClr>
                </a:solidFill>
              </a:rPr>
              <a:t>Une fatigue ou une dégénération du sol par labours successifs, des excès de nitrate et de potasse, un compactage des sols </a:t>
            </a:r>
            <a:r>
              <a:rPr lang="fr-FR" dirty="0">
                <a:solidFill>
                  <a:srgbClr val="008000"/>
                </a:solidFill>
              </a:rPr>
              <a:t>limoneux à pH élevé et un </a:t>
            </a:r>
            <a:r>
              <a:rPr lang="fr-FR" dirty="0">
                <a:solidFill>
                  <a:srgbClr val="002060"/>
                </a:solidFill>
              </a:rPr>
              <a:t>fort contraste hydrique</a:t>
            </a:r>
            <a:r>
              <a:rPr lang="fr-FR" dirty="0">
                <a:solidFill>
                  <a:srgbClr val="008000"/>
                </a:solidFill>
              </a:rPr>
              <a:t>. </a:t>
            </a:r>
          </a:p>
          <a:p>
            <a:endParaRPr lang="fr-FR" dirty="0">
              <a:solidFill>
                <a:srgbClr val="008000"/>
              </a:solidFill>
            </a:endParaRPr>
          </a:p>
        </p:txBody>
      </p:sp>
      <p:pic>
        <p:nvPicPr>
          <p:cNvPr id="7" name="Image 6"/>
          <p:cNvPicPr>
            <a:picLocks noChangeAspect="1"/>
          </p:cNvPicPr>
          <p:nvPr/>
        </p:nvPicPr>
        <p:blipFill>
          <a:blip r:embed="rId2"/>
          <a:stretch>
            <a:fillRect/>
          </a:stretch>
        </p:blipFill>
        <p:spPr>
          <a:xfrm>
            <a:off x="4879381" y="4578706"/>
            <a:ext cx="2815200" cy="1866600"/>
          </a:xfrm>
          <a:prstGeom prst="rect">
            <a:avLst/>
          </a:prstGeom>
        </p:spPr>
      </p:pic>
      <p:pic>
        <p:nvPicPr>
          <p:cNvPr id="8" name="Image 7"/>
          <p:cNvPicPr>
            <a:picLocks noChangeAspect="1"/>
          </p:cNvPicPr>
          <p:nvPr/>
        </p:nvPicPr>
        <p:blipFill>
          <a:blip r:embed="rId3"/>
          <a:stretch>
            <a:fillRect/>
          </a:stretch>
        </p:blipFill>
        <p:spPr>
          <a:xfrm>
            <a:off x="9957028" y="3818565"/>
            <a:ext cx="1999200" cy="2641800"/>
          </a:xfrm>
          <a:prstGeom prst="rect">
            <a:avLst/>
          </a:prstGeom>
        </p:spPr>
      </p:pic>
      <p:pic>
        <p:nvPicPr>
          <p:cNvPr id="9" name="Image 8"/>
          <p:cNvPicPr>
            <a:picLocks noChangeAspect="1"/>
          </p:cNvPicPr>
          <p:nvPr/>
        </p:nvPicPr>
        <p:blipFill>
          <a:blip r:embed="rId4"/>
          <a:stretch>
            <a:fillRect/>
          </a:stretch>
        </p:blipFill>
        <p:spPr>
          <a:xfrm>
            <a:off x="7875650" y="4077147"/>
            <a:ext cx="1889175" cy="2486771"/>
          </a:xfrm>
          <a:prstGeom prst="rect">
            <a:avLst/>
          </a:prstGeom>
        </p:spPr>
      </p:pic>
      <p:sp>
        <p:nvSpPr>
          <p:cNvPr id="10" name="Rectangle 9"/>
          <p:cNvSpPr/>
          <p:nvPr/>
        </p:nvSpPr>
        <p:spPr>
          <a:xfrm>
            <a:off x="8013480" y="6563919"/>
            <a:ext cx="1943548" cy="276999"/>
          </a:xfrm>
          <a:prstGeom prst="rect">
            <a:avLst/>
          </a:prstGeom>
        </p:spPr>
        <p:txBody>
          <a:bodyPr wrap="square">
            <a:spAutoFit/>
          </a:bodyPr>
          <a:lstStyle/>
          <a:p>
            <a:r>
              <a:rPr lang="fr-FR" sz="1200" dirty="0">
                <a:solidFill>
                  <a:srgbClr val="008000"/>
                </a:solidFill>
              </a:rPr>
              <a:t>Chiendent des champs</a:t>
            </a:r>
          </a:p>
        </p:txBody>
      </p:sp>
      <p:sp>
        <p:nvSpPr>
          <p:cNvPr id="11" name="Rectangle 10"/>
          <p:cNvSpPr/>
          <p:nvPr/>
        </p:nvSpPr>
        <p:spPr>
          <a:xfrm>
            <a:off x="10204882" y="6460365"/>
            <a:ext cx="1430355" cy="276999"/>
          </a:xfrm>
          <a:prstGeom prst="rect">
            <a:avLst/>
          </a:prstGeom>
        </p:spPr>
        <p:txBody>
          <a:bodyPr wrap="square">
            <a:spAutoFit/>
          </a:bodyPr>
          <a:lstStyle/>
          <a:p>
            <a:pPr algn="ctr"/>
            <a:r>
              <a:rPr lang="fr-FR" sz="1200" dirty="0">
                <a:solidFill>
                  <a:srgbClr val="008000"/>
                </a:solidFill>
              </a:rPr>
              <a:t>Fleur de chiendent</a:t>
            </a:r>
          </a:p>
        </p:txBody>
      </p:sp>
      <p:sp>
        <p:nvSpPr>
          <p:cNvPr id="12" name="Rectangle 11"/>
          <p:cNvSpPr/>
          <p:nvPr/>
        </p:nvSpPr>
        <p:spPr>
          <a:xfrm>
            <a:off x="5879757" y="6460365"/>
            <a:ext cx="1430355" cy="276999"/>
          </a:xfrm>
          <a:prstGeom prst="rect">
            <a:avLst/>
          </a:prstGeom>
        </p:spPr>
        <p:txBody>
          <a:bodyPr wrap="square">
            <a:spAutoFit/>
          </a:bodyPr>
          <a:lstStyle/>
          <a:p>
            <a:pPr algn="ctr"/>
            <a:r>
              <a:rPr lang="fr-FR" sz="1200" dirty="0">
                <a:solidFill>
                  <a:srgbClr val="008000"/>
                </a:solidFill>
              </a:rPr>
              <a:t>Épis de chiendent</a:t>
            </a: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169" y="4449449"/>
            <a:ext cx="2028825" cy="2247900"/>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7" y="4510931"/>
            <a:ext cx="2143125" cy="2143125"/>
          </a:xfrm>
          <a:prstGeom prst="rect">
            <a:avLst/>
          </a:prstGeom>
        </p:spPr>
      </p:pic>
    </p:spTree>
    <p:extLst>
      <p:ext uri="{BB962C8B-B14F-4D97-AF65-F5344CB8AC3E}">
        <p14:creationId xmlns:p14="http://schemas.microsoft.com/office/powerpoint/2010/main" val="2683400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30983" y="167647"/>
            <a:ext cx="660699" cy="369332"/>
          </a:xfrm>
        </p:spPr>
        <p:txBody>
          <a:bodyPr/>
          <a:lstStyle/>
          <a:p>
            <a:fld id="{C4B7D875-55FA-44D4-A05D-F243087C8D65}" type="slidenum">
              <a:rPr lang="fr-FR" smtClean="0"/>
              <a:t>45</a:t>
            </a:fld>
            <a:endParaRPr lang="fr-FR"/>
          </a:p>
        </p:txBody>
      </p:sp>
      <p:sp>
        <p:nvSpPr>
          <p:cNvPr id="3" name="Rectangle 2"/>
          <p:cNvSpPr/>
          <p:nvPr/>
        </p:nvSpPr>
        <p:spPr>
          <a:xfrm>
            <a:off x="286459" y="536979"/>
            <a:ext cx="3376437" cy="369332"/>
          </a:xfrm>
          <a:prstGeom prst="rect">
            <a:avLst/>
          </a:prstGeom>
        </p:spPr>
        <p:txBody>
          <a:bodyPr wrap="none">
            <a:spAutoFit/>
          </a:bodyPr>
          <a:lstStyle/>
          <a:p>
            <a:r>
              <a:rPr lang="fr-FR" dirty="0">
                <a:solidFill>
                  <a:srgbClr val="008000"/>
                </a:solidFill>
              </a:rPr>
              <a:t>4.14. </a:t>
            </a:r>
            <a:r>
              <a:rPr lang="fr-FR" b="1" dirty="0">
                <a:solidFill>
                  <a:srgbClr val="008000"/>
                </a:solidFill>
              </a:rPr>
              <a:t>Datura</a:t>
            </a:r>
            <a:r>
              <a:rPr lang="fr-FR" dirty="0">
                <a:solidFill>
                  <a:srgbClr val="008000"/>
                </a:solidFill>
              </a:rPr>
              <a:t> (</a:t>
            </a:r>
            <a:r>
              <a:rPr lang="fr-FR" i="1" dirty="0">
                <a:solidFill>
                  <a:srgbClr val="008000"/>
                </a:solidFill>
              </a:rPr>
              <a:t>Datura stramonium</a:t>
            </a:r>
            <a:r>
              <a:rPr lang="fr-FR" dirty="0">
                <a:solidFill>
                  <a:srgbClr val="008000"/>
                </a:solidFill>
              </a:rPr>
              <a:t>)</a:t>
            </a:r>
          </a:p>
        </p:txBody>
      </p:sp>
      <p:sp>
        <p:nvSpPr>
          <p:cNvPr id="4" name="Rectangle 3"/>
          <p:cNvSpPr/>
          <p:nvPr/>
        </p:nvSpPr>
        <p:spPr>
          <a:xfrm>
            <a:off x="286459" y="167647"/>
            <a:ext cx="2840842" cy="369332"/>
          </a:xfrm>
          <a:prstGeom prst="rect">
            <a:avLst/>
          </a:prstGeom>
        </p:spPr>
        <p:txBody>
          <a:bodyPr wrap="none">
            <a:spAutoFit/>
          </a:bodyPr>
          <a:lstStyle/>
          <a:p>
            <a:r>
              <a:rPr lang="fr-FR" dirty="0">
                <a:solidFill>
                  <a:srgbClr val="008000"/>
                </a:solidFill>
              </a:rPr>
              <a:t>4. </a:t>
            </a:r>
            <a:r>
              <a:rPr lang="fr-FR" b="1" dirty="0">
                <a:solidFill>
                  <a:srgbClr val="008000"/>
                </a:solidFill>
              </a:rPr>
              <a:t>Sols riche en azote (suite)</a:t>
            </a: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286459" y="906311"/>
            <a:ext cx="11740590" cy="2585323"/>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Espèce exotique, originaire d’Amérique, naturalisée dans les sables et limons des rivières dans toute la France. Le datura est une plante thermophile, beaucoup plus fréquente et abondante dans le sud de la France, mais il est possible de le rencontrer sur l’ensemble du territoire </a:t>
            </a:r>
          </a:p>
          <a:p>
            <a:r>
              <a:rPr lang="fr-FR" b="1" dirty="0">
                <a:solidFill>
                  <a:srgbClr val="008000"/>
                </a:solidFill>
                <a:latin typeface="Arial" panose="020B0604020202020204" pitchFamily="34" charset="0"/>
              </a:rPr>
              <a:t>Indications sur l’état du sol : </a:t>
            </a:r>
            <a:r>
              <a:rPr lang="fr-FR" dirty="0">
                <a:solidFill>
                  <a:srgbClr val="C00000"/>
                </a:solidFill>
                <a:latin typeface="Arial" panose="020B0604020202020204" pitchFamily="34" charset="0"/>
              </a:rPr>
              <a:t>Pollution des sols par les eaux des rivières et des fleuves lors des crues. Ces pollutions peuvent être d’origine agricoles (engrais, pesticides), industrielles ou urbaines. Dans certains cas, beaucoup plus rares, la pollution peut provenir d’infiltrations de lisiers, de purins ou de fosses septiques</a:t>
            </a:r>
            <a:r>
              <a:rPr lang="fr-FR" dirty="0">
                <a:solidFill>
                  <a:srgbClr val="008000"/>
                </a:solidFill>
                <a:latin typeface="Arial" panose="020B0604020202020204" pitchFamily="34" charset="0"/>
              </a:rPr>
              <a:t>. </a:t>
            </a:r>
            <a:r>
              <a:rPr lang="fr-FR" dirty="0">
                <a:solidFill>
                  <a:srgbClr val="7030A0"/>
                </a:solidFill>
                <a:latin typeface="Arial" panose="020B0604020202020204" pitchFamily="34" charset="0"/>
              </a:rPr>
              <a:t>Remontées de sels dans les sols compactés des régions littorales. Salinisation des sols par excès d’irrigation</a:t>
            </a:r>
            <a:r>
              <a:rPr lang="fr-FR" dirty="0">
                <a:solidFill>
                  <a:srgbClr val="008000"/>
                </a:solidFill>
                <a:latin typeface="Arial" panose="020B0604020202020204" pitchFamily="34" charset="0"/>
              </a:rPr>
              <a:t>. </a:t>
            </a:r>
          </a:p>
          <a:p>
            <a:r>
              <a:rPr lang="fr-FR" b="1" dirty="0">
                <a:solidFill>
                  <a:srgbClr val="FF0000"/>
                </a:solidFill>
                <a:latin typeface="Arial" panose="020B0604020202020204" pitchFamily="34" charset="0"/>
              </a:rPr>
              <a:t>Cuisine</a:t>
            </a:r>
            <a:r>
              <a:rPr lang="fr-FR" dirty="0">
                <a:solidFill>
                  <a:srgbClr val="FF0000"/>
                </a:solidFill>
                <a:latin typeface="Arial" panose="020B0604020202020204" pitchFamily="34" charset="0"/>
              </a:rPr>
              <a:t> : </a:t>
            </a:r>
            <a:r>
              <a:rPr lang="fr-FR" b="1" dirty="0">
                <a:solidFill>
                  <a:srgbClr val="FF0000"/>
                </a:solidFill>
                <a:latin typeface="Arial" panose="020B0604020202020204" pitchFamily="34" charset="0"/>
              </a:rPr>
              <a:t>Extrêmement toxique, souvent mortelle. Ne pas désherber </a:t>
            </a:r>
            <a:r>
              <a:rPr lang="fr-FR" dirty="0">
                <a:solidFill>
                  <a:srgbClr val="FF0000"/>
                </a:solidFill>
                <a:latin typeface="Arial" panose="020B0604020202020204" pitchFamily="34" charset="0"/>
              </a:rPr>
              <a:t>votre jardin ou vos champs </a:t>
            </a:r>
            <a:r>
              <a:rPr lang="fr-FR" b="1" dirty="0">
                <a:solidFill>
                  <a:srgbClr val="FF0000"/>
                </a:solidFill>
                <a:latin typeface="Arial" panose="020B0604020202020204" pitchFamily="34" charset="0"/>
              </a:rPr>
              <a:t>sans gants et masques, </a:t>
            </a:r>
            <a:r>
              <a:rPr lang="fr-FR" dirty="0">
                <a:solidFill>
                  <a:srgbClr val="FF0000"/>
                </a:solidFill>
                <a:latin typeface="Arial" panose="020B0604020202020204" pitchFamily="34" charset="0"/>
              </a:rPr>
              <a:t>la plante est extrêmement dangereuse, même par simple contact. </a:t>
            </a:r>
          </a:p>
        </p:txBody>
      </p:sp>
      <p:pic>
        <p:nvPicPr>
          <p:cNvPr id="7" name="Image 6"/>
          <p:cNvPicPr>
            <a:picLocks noChangeAspect="1"/>
          </p:cNvPicPr>
          <p:nvPr/>
        </p:nvPicPr>
        <p:blipFill>
          <a:blip r:embed="rId2"/>
          <a:stretch>
            <a:fillRect/>
          </a:stretch>
        </p:blipFill>
        <p:spPr>
          <a:xfrm>
            <a:off x="9321282" y="4068861"/>
            <a:ext cx="2570400" cy="2550000"/>
          </a:xfrm>
          <a:prstGeom prst="rect">
            <a:avLst/>
          </a:prstGeom>
        </p:spPr>
      </p:pic>
      <p:pic>
        <p:nvPicPr>
          <p:cNvPr id="8" name="Image 7"/>
          <p:cNvPicPr>
            <a:picLocks noChangeAspect="1"/>
          </p:cNvPicPr>
          <p:nvPr/>
        </p:nvPicPr>
        <p:blipFill>
          <a:blip r:embed="rId3"/>
          <a:stretch>
            <a:fillRect/>
          </a:stretch>
        </p:blipFill>
        <p:spPr>
          <a:xfrm>
            <a:off x="6824509" y="4068861"/>
            <a:ext cx="2121600" cy="2509200"/>
          </a:xfrm>
          <a:prstGeom prst="rect">
            <a:avLst/>
          </a:prstGeom>
        </p:spPr>
      </p:pic>
      <p:pic>
        <p:nvPicPr>
          <p:cNvPr id="9" name="Image 8"/>
          <p:cNvPicPr>
            <a:picLocks noChangeAspect="1"/>
          </p:cNvPicPr>
          <p:nvPr/>
        </p:nvPicPr>
        <p:blipFill>
          <a:blip r:embed="rId4"/>
          <a:stretch>
            <a:fillRect/>
          </a:stretch>
        </p:blipFill>
        <p:spPr>
          <a:xfrm>
            <a:off x="3004338" y="4542544"/>
            <a:ext cx="2611200" cy="2009400"/>
          </a:xfrm>
          <a:prstGeom prst="rect">
            <a:avLst/>
          </a:prstGeom>
        </p:spPr>
      </p:pic>
      <p:sp>
        <p:nvSpPr>
          <p:cNvPr id="10" name="Rectangle 9"/>
          <p:cNvSpPr/>
          <p:nvPr/>
        </p:nvSpPr>
        <p:spPr>
          <a:xfrm>
            <a:off x="8293593" y="6578061"/>
            <a:ext cx="2055378"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Fruit et graines de datura </a:t>
            </a:r>
            <a:endParaRPr lang="fr-FR" sz="1200" dirty="0">
              <a:solidFill>
                <a:srgbClr val="008000"/>
              </a:solidFill>
            </a:endParaRPr>
          </a:p>
        </p:txBody>
      </p:sp>
      <p:sp>
        <p:nvSpPr>
          <p:cNvPr id="11" name="Rectangle 10"/>
          <p:cNvSpPr/>
          <p:nvPr/>
        </p:nvSpPr>
        <p:spPr>
          <a:xfrm>
            <a:off x="3418530" y="6556184"/>
            <a:ext cx="2055378"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 de datura </a:t>
            </a:r>
            <a:endParaRPr lang="fr-FR" sz="1200" dirty="0">
              <a:solidFill>
                <a:srgbClr val="008000"/>
              </a:solidFill>
            </a:endParaRPr>
          </a:p>
        </p:txBody>
      </p:sp>
    </p:spTree>
    <p:extLst>
      <p:ext uri="{BB962C8B-B14F-4D97-AF65-F5344CB8AC3E}">
        <p14:creationId xmlns:p14="http://schemas.microsoft.com/office/powerpoint/2010/main" val="677651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46</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5" name="ZoneTexte 4"/>
          <p:cNvSpPr txBox="1"/>
          <p:nvPr/>
        </p:nvSpPr>
        <p:spPr>
          <a:xfrm>
            <a:off x="774550" y="1323190"/>
            <a:ext cx="10467191" cy="923330"/>
          </a:xfrm>
          <a:prstGeom prst="rect">
            <a:avLst/>
          </a:prstGeom>
          <a:noFill/>
        </p:spPr>
        <p:txBody>
          <a:bodyPr wrap="square" rtlCol="0">
            <a:spAutoFit/>
          </a:bodyPr>
          <a:lstStyle/>
          <a:p>
            <a:pPr algn="ctr"/>
            <a:r>
              <a:rPr lang="fr-FR" sz="5400" b="1" dirty="0">
                <a:solidFill>
                  <a:srgbClr val="008000"/>
                </a:solidFill>
              </a:rPr>
              <a:t>Plantes indicatrices de sols acides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488" y="2398730"/>
            <a:ext cx="8425926" cy="2646605"/>
          </a:xfrm>
          <a:prstGeom prst="rect">
            <a:avLst/>
          </a:prstGeom>
        </p:spPr>
      </p:pic>
    </p:spTree>
    <p:extLst>
      <p:ext uri="{BB962C8B-B14F-4D97-AF65-F5344CB8AC3E}">
        <p14:creationId xmlns:p14="http://schemas.microsoft.com/office/powerpoint/2010/main" val="1108722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13028" y="169750"/>
            <a:ext cx="2743200" cy="365125"/>
          </a:xfrm>
        </p:spPr>
        <p:txBody>
          <a:bodyPr/>
          <a:lstStyle/>
          <a:p>
            <a:fld id="{C4B7D875-55FA-44D4-A05D-F243087C8D65}" type="slidenum">
              <a:rPr lang="fr-FR" smtClean="0"/>
              <a:t>47</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 (suite)</a:t>
            </a:r>
          </a:p>
        </p:txBody>
      </p:sp>
      <p:sp>
        <p:nvSpPr>
          <p:cNvPr id="5" name="ZoneTexte 4"/>
          <p:cNvSpPr txBox="1"/>
          <p:nvPr/>
        </p:nvSpPr>
        <p:spPr>
          <a:xfrm>
            <a:off x="186466" y="647868"/>
            <a:ext cx="11413864" cy="3323987"/>
          </a:xfrm>
          <a:prstGeom prst="rect">
            <a:avLst/>
          </a:prstGeom>
          <a:noFill/>
        </p:spPr>
        <p:txBody>
          <a:bodyPr wrap="square" rtlCol="0">
            <a:spAutoFit/>
          </a:bodyPr>
          <a:lstStyle/>
          <a:p>
            <a:r>
              <a:rPr lang="fr-FR" dirty="0">
                <a:solidFill>
                  <a:srgbClr val="008000"/>
                </a:solidFill>
              </a:rPr>
              <a:t>5.1. </a:t>
            </a:r>
            <a:r>
              <a:rPr lang="fr-FR" b="1" dirty="0">
                <a:solidFill>
                  <a:srgbClr val="008000"/>
                </a:solidFill>
              </a:rPr>
              <a:t>Epervière orangée </a:t>
            </a:r>
            <a:r>
              <a:rPr lang="fr-FR" dirty="0">
                <a:solidFill>
                  <a:srgbClr val="008000"/>
                </a:solidFill>
              </a:rPr>
              <a:t>(</a:t>
            </a:r>
            <a:r>
              <a:rPr lang="fr-FR" i="1" dirty="0" err="1">
                <a:solidFill>
                  <a:srgbClr val="008000"/>
                </a:solidFill>
              </a:rPr>
              <a:t>Hieracium</a:t>
            </a:r>
            <a:r>
              <a:rPr lang="fr-FR" i="1" dirty="0">
                <a:solidFill>
                  <a:srgbClr val="008000"/>
                </a:solidFill>
              </a:rPr>
              <a:t> </a:t>
            </a:r>
            <a:r>
              <a:rPr lang="fr-FR" i="1" dirty="0" err="1">
                <a:solidFill>
                  <a:srgbClr val="008000"/>
                </a:solidFill>
              </a:rPr>
              <a:t>aurantiacum</a:t>
            </a:r>
            <a:r>
              <a:rPr lang="fr-FR" i="1" dirty="0">
                <a:solidFill>
                  <a:srgbClr val="008000"/>
                </a:solidFill>
              </a:rPr>
              <a:t> </a:t>
            </a:r>
            <a:r>
              <a:rPr lang="fr-FR" dirty="0">
                <a:solidFill>
                  <a:srgbClr val="008000"/>
                </a:solidFill>
              </a:rPr>
              <a:t>L.)</a:t>
            </a:r>
          </a:p>
          <a:p>
            <a:r>
              <a:rPr lang="fr-FR" dirty="0">
                <a:solidFill>
                  <a:srgbClr val="008000"/>
                </a:solidFill>
              </a:rPr>
              <a:t>Orange </a:t>
            </a:r>
            <a:r>
              <a:rPr lang="fr-FR" dirty="0" err="1">
                <a:solidFill>
                  <a:srgbClr val="008000"/>
                </a:solidFill>
              </a:rPr>
              <a:t>hawkweed</a:t>
            </a:r>
            <a:endParaRPr lang="fr-FR" dirty="0">
              <a:solidFill>
                <a:srgbClr val="008000"/>
              </a:solidFill>
            </a:endParaRPr>
          </a:p>
          <a:p>
            <a:endParaRPr lang="fr-FR" dirty="0">
              <a:solidFill>
                <a:srgbClr val="008000"/>
              </a:solidFill>
            </a:endParaRPr>
          </a:p>
          <a:p>
            <a:r>
              <a:rPr lang="fr-FR" dirty="0">
                <a:solidFill>
                  <a:srgbClr val="008000"/>
                </a:solidFill>
              </a:rPr>
              <a:t>Vivace. Propagation par graines et stolons.</a:t>
            </a:r>
          </a:p>
          <a:p>
            <a:r>
              <a:rPr lang="fr-FR" dirty="0">
                <a:solidFill>
                  <a:srgbClr val="008000"/>
                </a:solidFill>
              </a:rPr>
              <a:t>Germe le printemps.</a:t>
            </a:r>
          </a:p>
          <a:p>
            <a:r>
              <a:rPr lang="fr-FR" dirty="0">
                <a:solidFill>
                  <a:srgbClr val="008000"/>
                </a:solidFill>
              </a:rPr>
              <a:t>Plante de milieu ensoleillé, très résistante à la sécheresse.</a:t>
            </a:r>
          </a:p>
          <a:p>
            <a:r>
              <a:rPr lang="fr-FR" dirty="0">
                <a:solidFill>
                  <a:srgbClr val="008000"/>
                </a:solidFill>
              </a:rPr>
              <a:t>Poussant surtout sur des terrains au pH peu élevé, pauvres et secs à particules grossières.</a:t>
            </a:r>
          </a:p>
          <a:p>
            <a:r>
              <a:rPr lang="fr-FR" dirty="0">
                <a:solidFill>
                  <a:srgbClr val="008000"/>
                </a:solidFill>
              </a:rPr>
              <a:t>Indique des sols acides, bien drainés à fertilité peu élevée. </a:t>
            </a:r>
          </a:p>
          <a:p>
            <a:r>
              <a:rPr lang="fr-FR" dirty="0">
                <a:solidFill>
                  <a:srgbClr val="008000"/>
                </a:solidFill>
              </a:rPr>
              <a:t>Plantes associée : petite oseille, renouée persicaire, prêle des champs et marguerite blanche.</a:t>
            </a:r>
          </a:p>
          <a:p>
            <a:r>
              <a:rPr lang="fr-FR" dirty="0">
                <a:solidFill>
                  <a:srgbClr val="008000"/>
                </a:solidFill>
              </a:rPr>
              <a:t>Période de floraison : juillet-septembre</a:t>
            </a:r>
          </a:p>
          <a:p>
            <a:r>
              <a:rPr lang="fr-FR" dirty="0">
                <a:solidFill>
                  <a:srgbClr val="008000"/>
                </a:solidFill>
              </a:rPr>
              <a:t>Habitat type : </a:t>
            </a:r>
            <a:r>
              <a:rPr lang="fr-FR" dirty="0" err="1">
                <a:solidFill>
                  <a:srgbClr val="008000"/>
                </a:solidFill>
              </a:rPr>
              <a:t>mégaphorbiaies</a:t>
            </a:r>
            <a:r>
              <a:rPr lang="fr-FR" dirty="0">
                <a:solidFill>
                  <a:srgbClr val="008000"/>
                </a:solidFill>
              </a:rPr>
              <a:t> subalpines à montagnardes, </a:t>
            </a:r>
            <a:r>
              <a:rPr lang="fr-FR" dirty="0" err="1">
                <a:solidFill>
                  <a:srgbClr val="008000"/>
                </a:solidFill>
              </a:rPr>
              <a:t>mésohydriques</a:t>
            </a:r>
            <a:r>
              <a:rPr lang="fr-FR" dirty="0">
                <a:solidFill>
                  <a:srgbClr val="008000"/>
                </a:solidFill>
              </a:rPr>
              <a:t> </a:t>
            </a:r>
            <a:r>
              <a:rPr lang="fr-FR" dirty="0" err="1">
                <a:solidFill>
                  <a:srgbClr val="008000"/>
                </a:solidFill>
              </a:rPr>
              <a:t>oligotrophiles</a:t>
            </a:r>
            <a:r>
              <a:rPr lang="fr-FR" dirty="0">
                <a:solidFill>
                  <a:srgbClr val="008000"/>
                </a:solidFill>
              </a:rPr>
              <a:t>, </a:t>
            </a:r>
            <a:r>
              <a:rPr lang="fr-FR" b="1" dirty="0">
                <a:solidFill>
                  <a:srgbClr val="008000"/>
                </a:solidFill>
              </a:rPr>
              <a:t>acidophiles</a:t>
            </a:r>
            <a:r>
              <a:rPr lang="fr-FR" dirty="0">
                <a:solidFill>
                  <a:srgbClr val="008000"/>
                </a:solidFill>
              </a:rPr>
              <a:t>, occidentales</a:t>
            </a:r>
          </a:p>
          <a:p>
            <a:r>
              <a:rPr lang="fr-FR" sz="1200" dirty="0">
                <a:solidFill>
                  <a:srgbClr val="008000"/>
                </a:solidFill>
              </a:rPr>
              <a:t>Source : </a:t>
            </a:r>
            <a:r>
              <a:rPr lang="fr-FR" sz="1200" dirty="0">
                <a:solidFill>
                  <a:srgbClr val="008000"/>
                </a:solidFill>
                <a:hlinkClick r:id="rId2"/>
              </a:rPr>
              <a:t>https://fr.wikipedia.org/wiki/%C3%89pervi%C3%A8re_orang%C3%A9e</a:t>
            </a:r>
            <a:r>
              <a:rPr lang="fr-FR" sz="1200" dirty="0">
                <a:solidFill>
                  <a:srgbClr val="008000"/>
                </a:solidFill>
              </a:rPr>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9764" y="4416119"/>
            <a:ext cx="2409825" cy="22669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4103" y="4082744"/>
            <a:ext cx="1762125" cy="26003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0879" y="5737538"/>
            <a:ext cx="1028700" cy="81915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093" y="5704201"/>
            <a:ext cx="723900" cy="885825"/>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0250" y="5194614"/>
            <a:ext cx="1905000" cy="1428750"/>
          </a:xfrm>
          <a:prstGeom prst="rect">
            <a:avLst/>
          </a:prstGeom>
        </p:spPr>
      </p:pic>
    </p:spTree>
    <p:extLst>
      <p:ext uri="{BB962C8B-B14F-4D97-AF65-F5344CB8AC3E}">
        <p14:creationId xmlns:p14="http://schemas.microsoft.com/office/powerpoint/2010/main" val="4106350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99924" y="246523"/>
            <a:ext cx="424031" cy="369332"/>
          </a:xfrm>
        </p:spPr>
        <p:txBody>
          <a:bodyPr/>
          <a:lstStyle/>
          <a:p>
            <a:fld id="{C4B7D875-55FA-44D4-A05D-F243087C8D65}" type="slidenum">
              <a:rPr lang="fr-FR" smtClean="0"/>
              <a:t>48</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0305" y="4008457"/>
            <a:ext cx="2533650" cy="27051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719" y="5717579"/>
            <a:ext cx="1171575" cy="8763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551" y="5361007"/>
            <a:ext cx="1695450" cy="12763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66" y="4899885"/>
            <a:ext cx="1695450" cy="1771650"/>
          </a:xfrm>
          <a:prstGeom prst="rect">
            <a:avLst/>
          </a:prstGeom>
        </p:spPr>
      </p:pic>
      <p:sp>
        <p:nvSpPr>
          <p:cNvPr id="9" name="ZoneTexte 8"/>
          <p:cNvSpPr txBox="1"/>
          <p:nvPr/>
        </p:nvSpPr>
        <p:spPr>
          <a:xfrm>
            <a:off x="186466" y="712750"/>
            <a:ext cx="11205882" cy="3877985"/>
          </a:xfrm>
          <a:prstGeom prst="rect">
            <a:avLst/>
          </a:prstGeom>
          <a:noFill/>
        </p:spPr>
        <p:txBody>
          <a:bodyPr wrap="square" rtlCol="0">
            <a:spAutoFit/>
          </a:bodyPr>
          <a:lstStyle/>
          <a:p>
            <a:r>
              <a:rPr lang="fr-FR" dirty="0">
                <a:solidFill>
                  <a:srgbClr val="008000"/>
                </a:solidFill>
              </a:rPr>
              <a:t>5.2. </a:t>
            </a:r>
            <a:r>
              <a:rPr lang="fr-FR" b="1" dirty="0">
                <a:solidFill>
                  <a:srgbClr val="008000"/>
                </a:solidFill>
              </a:rPr>
              <a:t>Oxalide d'Europe </a:t>
            </a:r>
            <a:r>
              <a:rPr lang="fr-FR" dirty="0">
                <a:solidFill>
                  <a:srgbClr val="008000"/>
                </a:solidFill>
              </a:rPr>
              <a:t>(</a:t>
            </a:r>
            <a:r>
              <a:rPr lang="fr-FR" i="1" dirty="0">
                <a:solidFill>
                  <a:srgbClr val="008000"/>
                </a:solidFill>
              </a:rPr>
              <a:t>Oxalis </a:t>
            </a:r>
            <a:r>
              <a:rPr lang="fr-FR" i="1" dirty="0" err="1">
                <a:solidFill>
                  <a:srgbClr val="008000"/>
                </a:solidFill>
              </a:rPr>
              <a:t>stricta</a:t>
            </a:r>
            <a:r>
              <a:rPr lang="fr-FR" i="1" dirty="0">
                <a:solidFill>
                  <a:srgbClr val="008000"/>
                </a:solidFill>
              </a:rPr>
              <a:t> </a:t>
            </a:r>
            <a:r>
              <a:rPr lang="fr-FR" dirty="0">
                <a:solidFill>
                  <a:srgbClr val="008000"/>
                </a:solidFill>
              </a:rPr>
              <a:t>L.) (</a:t>
            </a:r>
            <a:r>
              <a:rPr lang="fr-FR" i="1" u="sng" dirty="0" err="1">
                <a:hlinkClick r:id="rId6" tooltip="Oxalidaceae"/>
              </a:rPr>
              <a:t>Oxalidaceae</a:t>
            </a:r>
            <a:r>
              <a:rPr lang="fr-FR" dirty="0">
                <a:solidFill>
                  <a:srgbClr val="008000"/>
                </a:solidFill>
              </a:rPr>
              <a:t>)</a:t>
            </a:r>
          </a:p>
          <a:p>
            <a:r>
              <a:rPr lang="fr-FR" dirty="0" err="1">
                <a:solidFill>
                  <a:srgbClr val="008000"/>
                </a:solidFill>
              </a:rPr>
              <a:t>Lady’s</a:t>
            </a:r>
            <a:r>
              <a:rPr lang="fr-FR" dirty="0">
                <a:solidFill>
                  <a:srgbClr val="008000"/>
                </a:solidFill>
              </a:rPr>
              <a:t> </a:t>
            </a:r>
            <a:r>
              <a:rPr lang="fr-FR" dirty="0" err="1">
                <a:solidFill>
                  <a:srgbClr val="008000"/>
                </a:solidFill>
              </a:rPr>
              <a:t>sorrel</a:t>
            </a:r>
            <a:endParaRPr lang="fr-FR" dirty="0">
              <a:solidFill>
                <a:srgbClr val="008000"/>
              </a:solidFill>
            </a:endParaRPr>
          </a:p>
          <a:p>
            <a:endParaRPr lang="fr-FR" dirty="0">
              <a:solidFill>
                <a:srgbClr val="008000"/>
              </a:solidFill>
            </a:endParaRPr>
          </a:p>
          <a:p>
            <a:r>
              <a:rPr lang="fr-FR" dirty="0">
                <a:solidFill>
                  <a:srgbClr val="008000"/>
                </a:solidFill>
              </a:rPr>
              <a:t>Annuelle. Propagation par graines.</a:t>
            </a:r>
          </a:p>
          <a:p>
            <a:r>
              <a:rPr lang="fr-FR" dirty="0">
                <a:solidFill>
                  <a:srgbClr val="008000"/>
                </a:solidFill>
              </a:rPr>
              <a:t>Germe le printemps et l'automne.</a:t>
            </a:r>
          </a:p>
          <a:p>
            <a:r>
              <a:rPr lang="fr-FR" dirty="0">
                <a:solidFill>
                  <a:srgbClr val="008000"/>
                </a:solidFill>
              </a:rPr>
              <a:t>Plante de milieu ensoleillé.</a:t>
            </a:r>
          </a:p>
          <a:p>
            <a:r>
              <a:rPr lang="fr-FR" dirty="0">
                <a:solidFill>
                  <a:srgbClr val="008000"/>
                </a:solidFill>
              </a:rPr>
              <a:t>Poussant surtout en terrains sablonneux, secs.</a:t>
            </a:r>
          </a:p>
          <a:p>
            <a:r>
              <a:rPr lang="fr-FR" dirty="0">
                <a:solidFill>
                  <a:srgbClr val="008000"/>
                </a:solidFill>
              </a:rPr>
              <a:t>pauvres et au </a:t>
            </a:r>
            <a:r>
              <a:rPr lang="fr-FR" b="1" dirty="0">
                <a:solidFill>
                  <a:srgbClr val="008000"/>
                </a:solidFill>
              </a:rPr>
              <a:t>pH faible</a:t>
            </a:r>
            <a:r>
              <a:rPr lang="fr-FR" dirty="0">
                <a:solidFill>
                  <a:srgbClr val="008000"/>
                </a:solidFill>
              </a:rPr>
              <a:t>.</a:t>
            </a:r>
          </a:p>
          <a:p>
            <a:r>
              <a:rPr lang="fr-FR" dirty="0">
                <a:solidFill>
                  <a:srgbClr val="008000"/>
                </a:solidFill>
              </a:rPr>
              <a:t>Indique des </a:t>
            </a:r>
            <a:r>
              <a:rPr lang="fr-FR" b="1" dirty="0">
                <a:solidFill>
                  <a:srgbClr val="008000"/>
                </a:solidFill>
              </a:rPr>
              <a:t>sols acides</a:t>
            </a:r>
            <a:r>
              <a:rPr lang="fr-FR" dirty="0">
                <a:solidFill>
                  <a:srgbClr val="008000"/>
                </a:solidFill>
              </a:rPr>
              <a:t>, pauvres.</a:t>
            </a:r>
          </a:p>
          <a:p>
            <a:r>
              <a:rPr lang="fr-FR" dirty="0">
                <a:solidFill>
                  <a:srgbClr val="008000"/>
                </a:solidFill>
              </a:rPr>
              <a:t>Plantes associées : </a:t>
            </a:r>
            <a:r>
              <a:rPr lang="fr-FR" dirty="0" err="1">
                <a:solidFill>
                  <a:srgbClr val="008000"/>
                </a:solidFill>
              </a:rPr>
              <a:t>spargoute</a:t>
            </a:r>
            <a:r>
              <a:rPr lang="fr-FR" dirty="0">
                <a:solidFill>
                  <a:srgbClr val="008000"/>
                </a:solidFill>
              </a:rPr>
              <a:t> des champs, petite oseille et pissenlit.</a:t>
            </a:r>
          </a:p>
          <a:p>
            <a:r>
              <a:rPr lang="fr-FR" dirty="0">
                <a:solidFill>
                  <a:srgbClr val="008000"/>
                </a:solidFill>
              </a:rPr>
              <a:t>Habitat : milieux boisés frais et ombreux, mais aussi dans les prés et lieux qui ont été remués, occasionnellement dans les jardins, des champs, et des pelouses dont le sol est un </a:t>
            </a:r>
            <a:r>
              <a:rPr lang="fr-FR" b="1" dirty="0">
                <a:solidFill>
                  <a:srgbClr val="008000"/>
                </a:solidFill>
              </a:rPr>
              <a:t>peu acide</a:t>
            </a:r>
            <a:r>
              <a:rPr lang="fr-FR" dirty="0">
                <a:solidFill>
                  <a:srgbClr val="008000"/>
                </a:solidFill>
              </a:rPr>
              <a:t>.</a:t>
            </a:r>
          </a:p>
          <a:p>
            <a:r>
              <a:rPr lang="fr-FR" dirty="0">
                <a:solidFill>
                  <a:srgbClr val="008000"/>
                </a:solidFill>
              </a:rPr>
              <a:t>Comestible</a:t>
            </a:r>
            <a:endParaRPr lang="fr-FR" sz="1200" dirty="0">
              <a:solidFill>
                <a:srgbClr val="008000"/>
              </a:solidFill>
            </a:endParaRPr>
          </a:p>
          <a:p>
            <a:r>
              <a:rPr lang="fr-FR" sz="1200" dirty="0">
                <a:solidFill>
                  <a:srgbClr val="008000"/>
                </a:solidFill>
              </a:rPr>
              <a:t>Source : </a:t>
            </a:r>
            <a:r>
              <a:rPr lang="fr-FR" sz="1200" dirty="0">
                <a:solidFill>
                  <a:srgbClr val="008000"/>
                </a:solidFill>
                <a:hlinkClick r:id="rId7"/>
              </a:rPr>
              <a:t>https://fr.wikipedia.org/wiki/Oxalis_stricta</a:t>
            </a:r>
            <a:r>
              <a:rPr lang="fr-FR" sz="1200" dirty="0">
                <a:solidFill>
                  <a:srgbClr val="008000"/>
                </a:solidFill>
              </a:rPr>
              <a:t> </a:t>
            </a:r>
          </a:p>
        </p:txBody>
      </p:sp>
      <p:sp>
        <p:nvSpPr>
          <p:cNvPr id="12" name="Rectangle 11"/>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 (suite)</a:t>
            </a:r>
          </a:p>
        </p:txBody>
      </p:sp>
    </p:spTree>
    <p:extLst>
      <p:ext uri="{BB962C8B-B14F-4D97-AF65-F5344CB8AC3E}">
        <p14:creationId xmlns:p14="http://schemas.microsoft.com/office/powerpoint/2010/main" val="3666361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1590" y="167647"/>
            <a:ext cx="628425" cy="448208"/>
          </a:xfrm>
        </p:spPr>
        <p:txBody>
          <a:bodyPr/>
          <a:lstStyle/>
          <a:p>
            <a:fld id="{C4B7D875-55FA-44D4-A05D-F243087C8D65}" type="slidenum">
              <a:rPr lang="fr-FR" smtClean="0"/>
              <a:t>49</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ZoneTexte 4"/>
          <p:cNvSpPr txBox="1"/>
          <p:nvPr/>
        </p:nvSpPr>
        <p:spPr>
          <a:xfrm>
            <a:off x="139577" y="734158"/>
            <a:ext cx="11898229" cy="2862322"/>
          </a:xfrm>
          <a:prstGeom prst="rect">
            <a:avLst/>
          </a:prstGeom>
          <a:noFill/>
        </p:spPr>
        <p:txBody>
          <a:bodyPr wrap="square" rtlCol="0">
            <a:spAutoFit/>
          </a:bodyPr>
          <a:lstStyle/>
          <a:p>
            <a:r>
              <a:rPr lang="fr-FR" dirty="0">
                <a:solidFill>
                  <a:srgbClr val="008000"/>
                </a:solidFill>
              </a:rPr>
              <a:t>5.3. </a:t>
            </a:r>
            <a:r>
              <a:rPr lang="fr-FR" b="1" dirty="0">
                <a:solidFill>
                  <a:srgbClr val="008000"/>
                </a:solidFill>
              </a:rPr>
              <a:t>Pissenlit commun</a:t>
            </a:r>
            <a:r>
              <a:rPr lang="fr-FR" dirty="0">
                <a:solidFill>
                  <a:srgbClr val="008000"/>
                </a:solidFill>
              </a:rPr>
              <a:t> ou </a:t>
            </a:r>
            <a:r>
              <a:rPr lang="fr-FR" b="1" dirty="0">
                <a:solidFill>
                  <a:srgbClr val="008000"/>
                </a:solidFill>
              </a:rPr>
              <a:t>pissenlit officinal</a:t>
            </a:r>
            <a:r>
              <a:rPr lang="fr-FR" dirty="0">
                <a:solidFill>
                  <a:srgbClr val="008000"/>
                </a:solidFill>
              </a:rPr>
              <a:t> (</a:t>
            </a:r>
            <a:r>
              <a:rPr lang="fr-FR" i="1" dirty="0" err="1">
                <a:solidFill>
                  <a:srgbClr val="008000"/>
                </a:solidFill>
              </a:rPr>
              <a:t>Taraxacum</a:t>
            </a:r>
            <a:r>
              <a:rPr lang="fr-FR" i="1" dirty="0">
                <a:solidFill>
                  <a:srgbClr val="008000"/>
                </a:solidFill>
              </a:rPr>
              <a:t> officinale </a:t>
            </a:r>
            <a:r>
              <a:rPr lang="fr-FR" dirty="0">
                <a:solidFill>
                  <a:srgbClr val="008000"/>
                </a:solidFill>
              </a:rPr>
              <a:t>Weber) (Astéracées, </a:t>
            </a:r>
            <a:r>
              <a:rPr lang="fr-FR" i="1" dirty="0" err="1">
                <a:solidFill>
                  <a:srgbClr val="008000"/>
                </a:solidFill>
              </a:rPr>
              <a:t>Asteraceae</a:t>
            </a:r>
            <a:r>
              <a:rPr lang="fr-FR" dirty="0">
                <a:solidFill>
                  <a:srgbClr val="008000"/>
                </a:solidFill>
              </a:rPr>
              <a:t>)</a:t>
            </a:r>
          </a:p>
          <a:p>
            <a:r>
              <a:rPr lang="fr-FR" dirty="0" err="1">
                <a:solidFill>
                  <a:srgbClr val="008000"/>
                </a:solidFill>
              </a:rPr>
              <a:t>Dandelion</a:t>
            </a:r>
            <a:endParaRPr lang="fr-FR" dirty="0">
              <a:solidFill>
                <a:srgbClr val="008000"/>
              </a:solidFill>
            </a:endParaRPr>
          </a:p>
          <a:p>
            <a:endParaRPr lang="fr-FR" dirty="0">
              <a:solidFill>
                <a:srgbClr val="008000"/>
              </a:solidFill>
            </a:endParaRPr>
          </a:p>
          <a:p>
            <a:r>
              <a:rPr lang="fr-FR" dirty="0">
                <a:solidFill>
                  <a:srgbClr val="008000"/>
                </a:solidFill>
              </a:rPr>
              <a:t>Vivace. Propagation par graines et bourgeons au collet. Germe le printemps et l'automne. Plante de milieu ensoleillé.</a:t>
            </a:r>
          </a:p>
          <a:p>
            <a:r>
              <a:rPr lang="fr-FR" dirty="0">
                <a:solidFill>
                  <a:srgbClr val="008000"/>
                </a:solidFill>
              </a:rPr>
              <a:t>Poussant en terrains </a:t>
            </a:r>
            <a:r>
              <a:rPr lang="fr-FR" b="1" dirty="0">
                <a:solidFill>
                  <a:srgbClr val="008000"/>
                </a:solidFill>
              </a:rPr>
              <a:t>argileux, limoneux </a:t>
            </a:r>
            <a:r>
              <a:rPr lang="fr-FR" dirty="0">
                <a:solidFill>
                  <a:srgbClr val="008000"/>
                </a:solidFill>
              </a:rPr>
              <a:t>et/ou </a:t>
            </a:r>
            <a:r>
              <a:rPr lang="fr-FR" b="1" dirty="0">
                <a:solidFill>
                  <a:srgbClr val="008000"/>
                </a:solidFill>
              </a:rPr>
              <a:t>limon battants</a:t>
            </a:r>
            <a:r>
              <a:rPr lang="fr-FR" dirty="0">
                <a:solidFill>
                  <a:srgbClr val="008000"/>
                </a:solidFill>
              </a:rPr>
              <a:t>, souvent riches, profonds, répond bien à l'azote, mais </a:t>
            </a:r>
            <a:r>
              <a:rPr lang="fr-FR" b="1" dirty="0">
                <a:solidFill>
                  <a:srgbClr val="008000"/>
                </a:solidFill>
              </a:rPr>
              <a:t>peu élevé </a:t>
            </a:r>
            <a:r>
              <a:rPr lang="fr-FR" dirty="0">
                <a:solidFill>
                  <a:srgbClr val="008000"/>
                </a:solidFill>
              </a:rPr>
              <a:t>en calcium, humidité, humus et </a:t>
            </a:r>
            <a:r>
              <a:rPr lang="fr-FR" b="1" dirty="0">
                <a:solidFill>
                  <a:srgbClr val="008000"/>
                </a:solidFill>
              </a:rPr>
              <a:t>en pH</a:t>
            </a:r>
            <a:r>
              <a:rPr lang="fr-FR" dirty="0">
                <a:solidFill>
                  <a:srgbClr val="008000"/>
                </a:solidFill>
              </a:rPr>
              <a:t>.</a:t>
            </a:r>
          </a:p>
          <a:p>
            <a:r>
              <a:rPr lang="fr-FR" dirty="0">
                <a:solidFill>
                  <a:srgbClr val="008000"/>
                </a:solidFill>
              </a:rPr>
              <a:t>Indique des </a:t>
            </a:r>
            <a:r>
              <a:rPr lang="fr-FR" b="1" dirty="0">
                <a:solidFill>
                  <a:srgbClr val="008000"/>
                </a:solidFill>
              </a:rPr>
              <a:t>sols acides</a:t>
            </a:r>
            <a:r>
              <a:rPr lang="fr-FR" dirty="0">
                <a:solidFill>
                  <a:srgbClr val="008000"/>
                </a:solidFill>
              </a:rPr>
              <a:t>, fertilité et surtout calcium peu élevés.</a:t>
            </a:r>
          </a:p>
          <a:p>
            <a:r>
              <a:rPr lang="fr-FR" dirty="0">
                <a:solidFill>
                  <a:srgbClr val="008000"/>
                </a:solidFill>
              </a:rPr>
              <a:t>Minéraux accumulés cuivre. fer, magnésium, phosphore, potassium. silice et sodium.</a:t>
            </a:r>
          </a:p>
          <a:p>
            <a:r>
              <a:rPr lang="fr-FR" dirty="0">
                <a:solidFill>
                  <a:srgbClr val="008000"/>
                </a:solidFill>
              </a:rPr>
              <a:t>Plantes associées: renouée des oiseaux. Stellaire moyenne, bourse-à-pasteur el plantain majeur.</a:t>
            </a:r>
          </a:p>
          <a:p>
            <a:r>
              <a:rPr lang="fr-FR" dirty="0">
                <a:solidFill>
                  <a:srgbClr val="008000"/>
                </a:solidFill>
              </a:rPr>
              <a:t>Comestible : feuilles, fleurs, racines (</a:t>
            </a:r>
            <a:r>
              <a:rPr lang="fr-FR" dirty="0">
                <a:solidFill>
                  <a:srgbClr val="008000"/>
                </a:solidFill>
                <a:hlinkClick r:id="rId2" tooltip="Salade de barabans"/>
              </a:rPr>
              <a:t>salade de </a:t>
            </a:r>
            <a:r>
              <a:rPr lang="fr-FR" dirty="0" err="1">
                <a:solidFill>
                  <a:srgbClr val="008000"/>
                </a:solidFill>
                <a:hlinkClick r:id="rId2" tooltip="Salade de barabans"/>
              </a:rPr>
              <a:t>barabans</a:t>
            </a:r>
            <a:r>
              <a:rPr lang="fr-FR" dirty="0">
                <a:solidFill>
                  <a:srgbClr val="008000"/>
                </a:solidFill>
              </a:rPr>
              <a:t>). Vertus </a:t>
            </a:r>
            <a:r>
              <a:rPr lang="fr-FR" dirty="0">
                <a:solidFill>
                  <a:srgbClr val="008000"/>
                </a:solidFill>
                <a:hlinkClick r:id="rId3" tooltip="Diurétique"/>
              </a:rPr>
              <a:t>diurétiques</a:t>
            </a:r>
            <a:r>
              <a:rPr lang="fr-FR" dirty="0">
                <a:solidFill>
                  <a:srgbClr val="008000"/>
                </a:solidFill>
              </a:rPr>
              <a:t>.</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583" y="3909321"/>
            <a:ext cx="2552700" cy="27146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7235" y="4852296"/>
            <a:ext cx="1266825" cy="177165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197" y="3872205"/>
            <a:ext cx="1104900" cy="866775"/>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3673" y="338888"/>
            <a:ext cx="1304925" cy="866775"/>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3806" y="2902846"/>
            <a:ext cx="2794000" cy="3860800"/>
          </a:xfrm>
          <a:prstGeom prst="rect">
            <a:avLst/>
          </a:prstGeom>
        </p:spPr>
      </p:pic>
      <p:sp>
        <p:nvSpPr>
          <p:cNvPr id="12" name="Rectangle 11"/>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 (suite)</a:t>
            </a:r>
          </a:p>
        </p:txBody>
      </p:sp>
      <p:sp>
        <p:nvSpPr>
          <p:cNvPr id="13" name="ZoneTexte 12"/>
          <p:cNvSpPr txBox="1"/>
          <p:nvPr/>
        </p:nvSpPr>
        <p:spPr>
          <a:xfrm>
            <a:off x="186466" y="3596480"/>
            <a:ext cx="4805082" cy="2215991"/>
          </a:xfrm>
          <a:prstGeom prst="rect">
            <a:avLst/>
          </a:prstGeom>
          <a:noFill/>
        </p:spPr>
        <p:txBody>
          <a:bodyPr wrap="square" rtlCol="0">
            <a:spAutoFit/>
          </a:bodyPr>
          <a:lstStyle/>
          <a:p>
            <a:pPr algn="just"/>
            <a:r>
              <a:rPr lang="fr-FR" dirty="0">
                <a:solidFill>
                  <a:srgbClr val="008000"/>
                </a:solidFill>
              </a:rPr>
              <a:t>Caractère indicateur : Engorgement en matière organique animale par un excès ou un blocage par le froid ou une richesse en base. Bon indicateur de prairies riches tant qu'elle n'est pas dominante, mais révélateur d'aggravation des engorgements et des anaérobioses lorsqu'elle explose.</a:t>
            </a:r>
          </a:p>
          <a:p>
            <a:pPr algn="just"/>
            <a:r>
              <a:rPr lang="fr-FR" sz="1200" dirty="0">
                <a:solidFill>
                  <a:srgbClr val="008000"/>
                </a:solidFill>
              </a:rPr>
              <a:t>Source : </a:t>
            </a:r>
            <a:r>
              <a:rPr lang="fr-FR" sz="1200" dirty="0">
                <a:solidFill>
                  <a:srgbClr val="008000"/>
                </a:solidFill>
                <a:hlinkClick r:id="rId9"/>
              </a:rPr>
              <a:t>https://fr.wikipedia.org/wiki/Pissenlit</a:t>
            </a:r>
            <a:r>
              <a:rPr lang="fr-FR" sz="1200" dirty="0">
                <a:solidFill>
                  <a:srgbClr val="008000"/>
                </a:solidFill>
              </a:rPr>
              <a:t> </a:t>
            </a:r>
          </a:p>
        </p:txBody>
      </p:sp>
    </p:spTree>
    <p:extLst>
      <p:ext uri="{BB962C8B-B14F-4D97-AF65-F5344CB8AC3E}">
        <p14:creationId xmlns:p14="http://schemas.microsoft.com/office/powerpoint/2010/main" val="372139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27003" y="172122"/>
            <a:ext cx="2485016" cy="369332"/>
          </a:xfrm>
          <a:prstGeom prst="rect">
            <a:avLst/>
          </a:prstGeom>
          <a:noFill/>
          <a:ln>
            <a:solidFill>
              <a:srgbClr val="008000"/>
            </a:solidFill>
          </a:ln>
        </p:spPr>
        <p:txBody>
          <a:bodyPr wrap="square" rtlCol="0">
            <a:spAutoFit/>
          </a:bodyPr>
          <a:lstStyle/>
          <a:p>
            <a:pPr algn="ctr"/>
            <a:r>
              <a:rPr lang="fr-FR" dirty="0">
                <a:solidFill>
                  <a:srgbClr val="008000"/>
                </a:solidFill>
              </a:rPr>
              <a:t>Plantes bio-indicatrices</a:t>
            </a:r>
          </a:p>
        </p:txBody>
      </p:sp>
      <p:sp>
        <p:nvSpPr>
          <p:cNvPr id="3" name="ZoneTexte 2"/>
          <p:cNvSpPr txBox="1"/>
          <p:nvPr/>
        </p:nvSpPr>
        <p:spPr>
          <a:xfrm>
            <a:off x="263563" y="157793"/>
            <a:ext cx="2689412" cy="369332"/>
          </a:xfrm>
          <a:prstGeom prst="rect">
            <a:avLst/>
          </a:prstGeom>
          <a:noFill/>
        </p:spPr>
        <p:txBody>
          <a:bodyPr wrap="square" rtlCol="0">
            <a:spAutoFit/>
          </a:bodyPr>
          <a:lstStyle/>
          <a:p>
            <a:r>
              <a:rPr lang="fr-FR" dirty="0">
                <a:solidFill>
                  <a:srgbClr val="008000"/>
                </a:solidFill>
              </a:rPr>
              <a:t>0. </a:t>
            </a:r>
            <a:r>
              <a:rPr lang="fr-FR" b="1" dirty="0">
                <a:solidFill>
                  <a:srgbClr val="008000"/>
                </a:solidFill>
              </a:rPr>
              <a:t>Sommaire (suite)</a:t>
            </a:r>
            <a:endParaRPr lang="fr-FR" dirty="0">
              <a:solidFill>
                <a:srgbClr val="008000"/>
              </a:solidFill>
            </a:endParaRPr>
          </a:p>
        </p:txBody>
      </p:sp>
      <p:sp>
        <p:nvSpPr>
          <p:cNvPr id="5" name="ZoneTexte 4"/>
          <p:cNvSpPr txBox="1"/>
          <p:nvPr/>
        </p:nvSpPr>
        <p:spPr>
          <a:xfrm>
            <a:off x="263562" y="541455"/>
            <a:ext cx="8256493" cy="5909310"/>
          </a:xfrm>
          <a:prstGeom prst="rect">
            <a:avLst/>
          </a:prstGeom>
          <a:noFill/>
        </p:spPr>
        <p:txBody>
          <a:bodyPr wrap="square" rtlCol="0">
            <a:spAutoFit/>
          </a:bodyPr>
          <a:lstStyle/>
          <a:p>
            <a:r>
              <a:rPr lang="fr-FR" sz="1400" dirty="0">
                <a:solidFill>
                  <a:srgbClr val="008000"/>
                </a:solidFill>
              </a:rPr>
              <a:t>5. </a:t>
            </a:r>
            <a:r>
              <a:rPr lang="fr-FR" sz="1400" b="1" dirty="0">
                <a:solidFill>
                  <a:srgbClr val="008000"/>
                </a:solidFill>
              </a:rPr>
              <a:t>Sols acides</a:t>
            </a:r>
          </a:p>
          <a:p>
            <a:r>
              <a:rPr lang="fr-FR" sz="1400" dirty="0">
                <a:solidFill>
                  <a:srgbClr val="008000"/>
                </a:solidFill>
              </a:rPr>
              <a:t>5.1. Epervière orangée (</a:t>
            </a:r>
            <a:r>
              <a:rPr lang="fr-FR" sz="1400" i="1" dirty="0" err="1">
                <a:solidFill>
                  <a:srgbClr val="008000"/>
                </a:solidFill>
              </a:rPr>
              <a:t>Hieracium</a:t>
            </a:r>
            <a:r>
              <a:rPr lang="fr-FR" sz="1400" i="1" dirty="0">
                <a:solidFill>
                  <a:srgbClr val="008000"/>
                </a:solidFill>
              </a:rPr>
              <a:t> </a:t>
            </a:r>
            <a:r>
              <a:rPr lang="fr-FR" sz="1400" i="1" dirty="0" err="1">
                <a:solidFill>
                  <a:srgbClr val="008000"/>
                </a:solidFill>
              </a:rPr>
              <a:t>aurantiacum</a:t>
            </a:r>
            <a:r>
              <a:rPr lang="fr-FR" sz="1400" i="1" dirty="0">
                <a:solidFill>
                  <a:srgbClr val="008000"/>
                </a:solidFill>
              </a:rPr>
              <a:t> </a:t>
            </a:r>
            <a:r>
              <a:rPr lang="fr-FR" sz="1400" dirty="0">
                <a:solidFill>
                  <a:srgbClr val="008000"/>
                </a:solidFill>
              </a:rPr>
              <a:t>L.)</a:t>
            </a:r>
          </a:p>
          <a:p>
            <a:r>
              <a:rPr lang="fr-FR" sz="1400" dirty="0">
                <a:solidFill>
                  <a:srgbClr val="008000"/>
                </a:solidFill>
              </a:rPr>
              <a:t>5.2. Oxalide d'Europe (</a:t>
            </a:r>
            <a:r>
              <a:rPr lang="fr-FR" sz="1400" i="1" dirty="0">
                <a:solidFill>
                  <a:srgbClr val="008000"/>
                </a:solidFill>
              </a:rPr>
              <a:t>Oxalis </a:t>
            </a:r>
            <a:r>
              <a:rPr lang="fr-FR" sz="1400" i="1" dirty="0" err="1">
                <a:solidFill>
                  <a:srgbClr val="008000"/>
                </a:solidFill>
              </a:rPr>
              <a:t>stricta</a:t>
            </a:r>
            <a:r>
              <a:rPr lang="fr-FR" sz="1400" i="1" dirty="0">
                <a:solidFill>
                  <a:srgbClr val="008000"/>
                </a:solidFill>
              </a:rPr>
              <a:t> </a:t>
            </a:r>
            <a:r>
              <a:rPr lang="fr-FR" sz="1400" dirty="0">
                <a:solidFill>
                  <a:srgbClr val="008000"/>
                </a:solidFill>
              </a:rPr>
              <a:t>L.)</a:t>
            </a:r>
          </a:p>
          <a:p>
            <a:r>
              <a:rPr lang="fr-FR" sz="1400" dirty="0">
                <a:solidFill>
                  <a:srgbClr val="008000"/>
                </a:solidFill>
              </a:rPr>
              <a:t>5.3. Pissenlit commun ou pissenlit officinal (</a:t>
            </a:r>
            <a:r>
              <a:rPr lang="fr-FR" sz="1400" i="1" dirty="0" err="1">
                <a:solidFill>
                  <a:srgbClr val="008000"/>
                </a:solidFill>
              </a:rPr>
              <a:t>Taraxacum</a:t>
            </a:r>
            <a:r>
              <a:rPr lang="fr-FR" sz="1400" i="1" dirty="0">
                <a:solidFill>
                  <a:srgbClr val="008000"/>
                </a:solidFill>
              </a:rPr>
              <a:t> officinale </a:t>
            </a:r>
            <a:r>
              <a:rPr lang="fr-FR" sz="1400" dirty="0">
                <a:solidFill>
                  <a:srgbClr val="008000"/>
                </a:solidFill>
              </a:rPr>
              <a:t>Weber)</a:t>
            </a:r>
          </a:p>
          <a:p>
            <a:r>
              <a:rPr lang="fr-FR" sz="1400" dirty="0">
                <a:solidFill>
                  <a:srgbClr val="008000"/>
                </a:solidFill>
              </a:rPr>
              <a:t>5.4. Ajonc d'Europe, ou Grand Ajonc (</a:t>
            </a:r>
            <a:r>
              <a:rPr lang="fr-FR" sz="1400" i="1" dirty="0" err="1">
                <a:solidFill>
                  <a:srgbClr val="008000"/>
                </a:solidFill>
              </a:rPr>
              <a:t>Ulex</a:t>
            </a:r>
            <a:r>
              <a:rPr lang="fr-FR" sz="1400" i="1" dirty="0">
                <a:solidFill>
                  <a:srgbClr val="008000"/>
                </a:solidFill>
              </a:rPr>
              <a:t> </a:t>
            </a:r>
            <a:r>
              <a:rPr lang="fr-FR" sz="1400" i="1" dirty="0" err="1">
                <a:solidFill>
                  <a:srgbClr val="008000"/>
                </a:solidFill>
              </a:rPr>
              <a:t>europaeus</a:t>
            </a:r>
            <a:r>
              <a:rPr lang="fr-FR" sz="1400" dirty="0">
                <a:solidFill>
                  <a:srgbClr val="008000"/>
                </a:solidFill>
              </a:rPr>
              <a:t>)</a:t>
            </a:r>
          </a:p>
          <a:p>
            <a:r>
              <a:rPr lang="fr-FR" sz="1400" dirty="0">
                <a:solidFill>
                  <a:srgbClr val="008000"/>
                </a:solidFill>
              </a:rPr>
              <a:t>5.5. Bruyère commune (</a:t>
            </a:r>
            <a:r>
              <a:rPr lang="fr-FR" sz="1400" i="1" dirty="0">
                <a:solidFill>
                  <a:srgbClr val="008000"/>
                </a:solidFill>
              </a:rPr>
              <a:t>Calluna </a:t>
            </a:r>
            <a:r>
              <a:rPr lang="fr-FR" sz="1400" i="1" dirty="0" err="1">
                <a:solidFill>
                  <a:srgbClr val="008000"/>
                </a:solidFill>
              </a:rPr>
              <a:t>vulgaris</a:t>
            </a:r>
            <a:r>
              <a:rPr lang="fr-FR" sz="1400" dirty="0">
                <a:solidFill>
                  <a:srgbClr val="008000"/>
                </a:solidFill>
              </a:rPr>
              <a:t>)</a:t>
            </a:r>
          </a:p>
          <a:p>
            <a:r>
              <a:rPr lang="fr-FR" sz="1400" dirty="0">
                <a:solidFill>
                  <a:srgbClr val="008000"/>
                </a:solidFill>
              </a:rPr>
              <a:t>5.6. Châtaignier commun (</a:t>
            </a:r>
            <a:r>
              <a:rPr lang="fr-FR" sz="1400" i="1" dirty="0" err="1">
                <a:solidFill>
                  <a:srgbClr val="008000"/>
                </a:solidFill>
              </a:rPr>
              <a:t>Castanea</a:t>
            </a:r>
            <a:r>
              <a:rPr lang="fr-FR" sz="1400" i="1" dirty="0">
                <a:solidFill>
                  <a:srgbClr val="008000"/>
                </a:solidFill>
              </a:rPr>
              <a:t> </a:t>
            </a:r>
            <a:r>
              <a:rPr lang="fr-FR" sz="1400" i="1" dirty="0" err="1">
                <a:solidFill>
                  <a:srgbClr val="008000"/>
                </a:solidFill>
              </a:rPr>
              <a:t>sativa</a:t>
            </a:r>
            <a:r>
              <a:rPr lang="fr-FR" sz="1400" dirty="0">
                <a:solidFill>
                  <a:srgbClr val="008000"/>
                </a:solidFill>
              </a:rPr>
              <a:t>)</a:t>
            </a:r>
          </a:p>
          <a:p>
            <a:r>
              <a:rPr lang="fr-FR" sz="1400" dirty="0">
                <a:solidFill>
                  <a:srgbClr val="008000"/>
                </a:solidFill>
              </a:rPr>
              <a:t>5.7. Fougère-Aigle ou Grande Fougère (</a:t>
            </a:r>
            <a:r>
              <a:rPr lang="fr-FR" sz="1400" i="1" dirty="0" err="1">
                <a:solidFill>
                  <a:srgbClr val="008000"/>
                </a:solidFill>
              </a:rPr>
              <a:t>Pteridium</a:t>
            </a:r>
            <a:r>
              <a:rPr lang="fr-FR" sz="1400" i="1" dirty="0">
                <a:solidFill>
                  <a:srgbClr val="008000"/>
                </a:solidFill>
              </a:rPr>
              <a:t> </a:t>
            </a:r>
            <a:r>
              <a:rPr lang="fr-FR" sz="1400" i="1" dirty="0" err="1">
                <a:solidFill>
                  <a:srgbClr val="008000"/>
                </a:solidFill>
              </a:rPr>
              <a:t>aquilinum</a:t>
            </a:r>
            <a:r>
              <a:rPr lang="fr-FR" sz="1400" i="1" dirty="0">
                <a:solidFill>
                  <a:srgbClr val="008000"/>
                </a:solidFill>
              </a:rPr>
              <a:t> var. </a:t>
            </a:r>
            <a:r>
              <a:rPr lang="fr-FR" sz="1400" i="1" dirty="0" err="1">
                <a:solidFill>
                  <a:srgbClr val="008000"/>
                </a:solidFill>
              </a:rPr>
              <a:t>latiusculum</a:t>
            </a:r>
            <a:r>
              <a:rPr lang="fr-FR" sz="1400" dirty="0">
                <a:solidFill>
                  <a:srgbClr val="008000"/>
                </a:solidFill>
              </a:rPr>
              <a:t>)</a:t>
            </a:r>
          </a:p>
          <a:p>
            <a:r>
              <a:rPr lang="fr-FR" sz="1400" dirty="0">
                <a:solidFill>
                  <a:srgbClr val="008000"/>
                </a:solidFill>
              </a:rPr>
              <a:t>5.8. Genêt à balais (</a:t>
            </a:r>
            <a:r>
              <a:rPr lang="fr-FR" sz="1400" i="1" dirty="0" err="1">
                <a:solidFill>
                  <a:srgbClr val="008000"/>
                </a:solidFill>
              </a:rPr>
              <a:t>Cytisus</a:t>
            </a:r>
            <a:r>
              <a:rPr lang="fr-FR" sz="1400" i="1" dirty="0">
                <a:solidFill>
                  <a:srgbClr val="008000"/>
                </a:solidFill>
              </a:rPr>
              <a:t> </a:t>
            </a:r>
            <a:r>
              <a:rPr lang="fr-FR" sz="1400" i="1" dirty="0" err="1">
                <a:solidFill>
                  <a:srgbClr val="008000"/>
                </a:solidFill>
              </a:rPr>
              <a:t>scoparius</a:t>
            </a:r>
            <a:r>
              <a:rPr lang="fr-FR" sz="1400" dirty="0">
                <a:solidFill>
                  <a:srgbClr val="008000"/>
                </a:solidFill>
              </a:rPr>
              <a:t>)</a:t>
            </a:r>
          </a:p>
          <a:p>
            <a:r>
              <a:rPr lang="fr-FR" sz="1400" dirty="0">
                <a:solidFill>
                  <a:srgbClr val="008000"/>
                </a:solidFill>
              </a:rPr>
              <a:t>5.9. </a:t>
            </a:r>
            <a:r>
              <a:rPr lang="fr-FR" sz="1400" dirty="0" err="1">
                <a:solidFill>
                  <a:srgbClr val="008000"/>
                </a:solidFill>
              </a:rPr>
              <a:t>Myrtillier</a:t>
            </a:r>
            <a:r>
              <a:rPr lang="fr-FR" sz="1400" dirty="0">
                <a:solidFill>
                  <a:srgbClr val="008000"/>
                </a:solidFill>
              </a:rPr>
              <a:t> commun, Myrtille ou Airelle (</a:t>
            </a:r>
            <a:r>
              <a:rPr lang="fr-FR" sz="1400" i="1" dirty="0">
                <a:solidFill>
                  <a:srgbClr val="008000"/>
                </a:solidFill>
              </a:rPr>
              <a:t>Vaccinium </a:t>
            </a:r>
            <a:r>
              <a:rPr lang="fr-FR" sz="1400" i="1" dirty="0" err="1">
                <a:solidFill>
                  <a:srgbClr val="008000"/>
                </a:solidFill>
              </a:rPr>
              <a:t>myrtillus</a:t>
            </a:r>
            <a:r>
              <a:rPr lang="fr-FR" sz="1400" dirty="0">
                <a:solidFill>
                  <a:srgbClr val="008000"/>
                </a:solidFill>
              </a:rPr>
              <a:t>)</a:t>
            </a:r>
          </a:p>
          <a:p>
            <a:r>
              <a:rPr lang="fr-FR" sz="1400" dirty="0">
                <a:solidFill>
                  <a:srgbClr val="008000"/>
                </a:solidFill>
              </a:rPr>
              <a:t>5.10. Oseille des prés, Oseille commune, Grande oseille (</a:t>
            </a:r>
            <a:r>
              <a:rPr lang="fr-FR" sz="1400" i="1" dirty="0">
                <a:solidFill>
                  <a:srgbClr val="008000"/>
                </a:solidFill>
              </a:rPr>
              <a:t>Rumex </a:t>
            </a:r>
            <a:r>
              <a:rPr lang="fr-FR" sz="1400" i="1" dirty="0" err="1">
                <a:solidFill>
                  <a:srgbClr val="008000"/>
                </a:solidFill>
              </a:rPr>
              <a:t>acetosa</a:t>
            </a:r>
            <a:r>
              <a:rPr lang="fr-FR" sz="1400" dirty="0">
                <a:solidFill>
                  <a:srgbClr val="008000"/>
                </a:solidFill>
              </a:rPr>
              <a:t>)</a:t>
            </a:r>
          </a:p>
          <a:p>
            <a:r>
              <a:rPr lang="fr-FR" sz="1400" dirty="0">
                <a:solidFill>
                  <a:srgbClr val="008000"/>
                </a:solidFill>
              </a:rPr>
              <a:t>5.11. Petite oseille (</a:t>
            </a:r>
            <a:r>
              <a:rPr lang="fr-FR" sz="1400" i="1" dirty="0">
                <a:solidFill>
                  <a:srgbClr val="008000"/>
                </a:solidFill>
              </a:rPr>
              <a:t>Rumex </a:t>
            </a:r>
            <a:r>
              <a:rPr lang="fr-FR" sz="1400" i="1" dirty="0" err="1">
                <a:solidFill>
                  <a:srgbClr val="008000"/>
                </a:solidFill>
              </a:rPr>
              <a:t>acetosella</a:t>
            </a:r>
            <a:r>
              <a:rPr lang="fr-FR" sz="1400" i="1" dirty="0">
                <a:solidFill>
                  <a:srgbClr val="008000"/>
                </a:solidFill>
              </a:rPr>
              <a:t> </a:t>
            </a:r>
            <a:r>
              <a:rPr lang="fr-FR" sz="1400" dirty="0">
                <a:solidFill>
                  <a:srgbClr val="008000"/>
                </a:solidFill>
              </a:rPr>
              <a:t>L)</a:t>
            </a:r>
          </a:p>
          <a:p>
            <a:r>
              <a:rPr lang="fr-FR" sz="1400" dirty="0">
                <a:solidFill>
                  <a:srgbClr val="008000"/>
                </a:solidFill>
              </a:rPr>
              <a:t>5.11bis. Rumex à feuilles obtuses (</a:t>
            </a:r>
            <a:r>
              <a:rPr lang="fr-FR" sz="1400" i="1" dirty="0">
                <a:solidFill>
                  <a:srgbClr val="008000"/>
                </a:solidFill>
              </a:rPr>
              <a:t>Rumex </a:t>
            </a:r>
            <a:r>
              <a:rPr lang="fr-FR" sz="1400" i="1" dirty="0" err="1">
                <a:solidFill>
                  <a:srgbClr val="008000"/>
                </a:solidFill>
              </a:rPr>
              <a:t>obtusifolius</a:t>
            </a:r>
            <a:r>
              <a:rPr lang="fr-FR" sz="1400" dirty="0">
                <a:solidFill>
                  <a:srgbClr val="008000"/>
                </a:solidFill>
              </a:rPr>
              <a:t>)</a:t>
            </a:r>
          </a:p>
          <a:p>
            <a:r>
              <a:rPr lang="fr-FR" sz="1400" dirty="0">
                <a:solidFill>
                  <a:srgbClr val="008000"/>
                </a:solidFill>
              </a:rPr>
              <a:t>5.12. Pâturin annuel (</a:t>
            </a:r>
            <a:r>
              <a:rPr lang="fr-FR" sz="1400" i="1" dirty="0" err="1">
                <a:solidFill>
                  <a:srgbClr val="008000"/>
                </a:solidFill>
              </a:rPr>
              <a:t>Poa</a:t>
            </a:r>
            <a:r>
              <a:rPr lang="fr-FR" sz="1400" i="1" dirty="0">
                <a:solidFill>
                  <a:srgbClr val="008000"/>
                </a:solidFill>
              </a:rPr>
              <a:t> </a:t>
            </a:r>
            <a:r>
              <a:rPr lang="fr-FR" sz="1400" i="1" dirty="0" err="1">
                <a:solidFill>
                  <a:srgbClr val="008000"/>
                </a:solidFill>
              </a:rPr>
              <a:t>annua</a:t>
            </a:r>
            <a:r>
              <a:rPr lang="fr-FR" sz="1400" dirty="0">
                <a:solidFill>
                  <a:srgbClr val="008000"/>
                </a:solidFill>
              </a:rPr>
              <a:t>)</a:t>
            </a:r>
          </a:p>
          <a:p>
            <a:endParaRPr lang="fr-FR" sz="1400" dirty="0">
              <a:solidFill>
                <a:srgbClr val="008000"/>
              </a:solidFill>
            </a:endParaRPr>
          </a:p>
          <a:p>
            <a:r>
              <a:rPr lang="fr-FR" sz="1400" dirty="0">
                <a:solidFill>
                  <a:srgbClr val="008000"/>
                </a:solidFill>
              </a:rPr>
              <a:t>6. </a:t>
            </a:r>
            <a:r>
              <a:rPr lang="fr-FR" sz="1400" b="1" dirty="0">
                <a:solidFill>
                  <a:srgbClr val="008000"/>
                </a:solidFill>
              </a:rPr>
              <a:t>Sols humides et insuffisamment aérés (plantes indicatrices d’excès d’eau ou de mauvais drainage)</a:t>
            </a:r>
          </a:p>
          <a:p>
            <a:r>
              <a:rPr lang="fr-FR" sz="1400" dirty="0">
                <a:solidFill>
                  <a:srgbClr val="008000"/>
                </a:solidFill>
              </a:rPr>
              <a:t>6.1. Renouée bistorte (</a:t>
            </a:r>
            <a:r>
              <a:rPr lang="fr-FR" sz="1400" i="1" dirty="0" err="1">
                <a:solidFill>
                  <a:srgbClr val="008000"/>
                </a:solidFill>
              </a:rPr>
              <a:t>Bistorta</a:t>
            </a:r>
            <a:r>
              <a:rPr lang="fr-FR" sz="1400" i="1" dirty="0">
                <a:solidFill>
                  <a:srgbClr val="008000"/>
                </a:solidFill>
              </a:rPr>
              <a:t> </a:t>
            </a:r>
            <a:r>
              <a:rPr lang="fr-FR" sz="1400" i="1" dirty="0" err="1">
                <a:solidFill>
                  <a:srgbClr val="008000"/>
                </a:solidFill>
              </a:rPr>
              <a:t>officinalis</a:t>
            </a:r>
            <a:r>
              <a:rPr lang="fr-FR" sz="1400" i="1" dirty="0">
                <a:solidFill>
                  <a:srgbClr val="008000"/>
                </a:solidFill>
              </a:rPr>
              <a:t> </a:t>
            </a:r>
            <a:r>
              <a:rPr lang="fr-FR" sz="1400" dirty="0">
                <a:solidFill>
                  <a:srgbClr val="008000"/>
                </a:solidFill>
              </a:rPr>
              <a:t>ou </a:t>
            </a:r>
            <a:r>
              <a:rPr lang="fr-FR" sz="1400" i="1" dirty="0" err="1">
                <a:solidFill>
                  <a:srgbClr val="008000"/>
                </a:solidFill>
              </a:rPr>
              <a:t>Polygonum</a:t>
            </a:r>
            <a:r>
              <a:rPr lang="fr-FR" sz="1400" i="1" dirty="0">
                <a:solidFill>
                  <a:srgbClr val="008000"/>
                </a:solidFill>
              </a:rPr>
              <a:t> </a:t>
            </a:r>
            <a:r>
              <a:rPr lang="fr-FR" sz="1400" i="1" dirty="0" err="1">
                <a:solidFill>
                  <a:srgbClr val="008000"/>
                </a:solidFill>
              </a:rPr>
              <a:t>bistorta</a:t>
            </a:r>
            <a:r>
              <a:rPr lang="fr-FR" sz="1400" dirty="0">
                <a:solidFill>
                  <a:srgbClr val="008000"/>
                </a:solidFill>
              </a:rPr>
              <a:t>) </a:t>
            </a:r>
          </a:p>
          <a:p>
            <a:r>
              <a:rPr lang="fr-FR" sz="1400" dirty="0">
                <a:solidFill>
                  <a:srgbClr val="008000"/>
                </a:solidFill>
              </a:rPr>
              <a:t>6.2. Carex ou laîches (</a:t>
            </a:r>
            <a:r>
              <a:rPr lang="fr-FR" sz="1400" i="1" dirty="0">
                <a:solidFill>
                  <a:srgbClr val="008000"/>
                </a:solidFill>
              </a:rPr>
              <a:t>Carex </a:t>
            </a:r>
            <a:r>
              <a:rPr lang="fr-FR" sz="1400" i="1" dirty="0" err="1">
                <a:solidFill>
                  <a:srgbClr val="008000"/>
                </a:solidFill>
              </a:rPr>
              <a:t>sp</a:t>
            </a:r>
            <a:r>
              <a:rPr lang="fr-FR" sz="1400" dirty="0">
                <a:solidFill>
                  <a:srgbClr val="008000"/>
                </a:solidFill>
              </a:rPr>
              <a:t>.), Laîche des bois (</a:t>
            </a:r>
            <a:r>
              <a:rPr lang="fr-FR" sz="1400" i="1" dirty="0">
                <a:solidFill>
                  <a:srgbClr val="008000"/>
                </a:solidFill>
              </a:rPr>
              <a:t>Carex </a:t>
            </a:r>
            <a:r>
              <a:rPr lang="fr-FR" sz="1400" i="1" dirty="0" err="1">
                <a:solidFill>
                  <a:srgbClr val="008000"/>
                </a:solidFill>
              </a:rPr>
              <a:t>sylvatica</a:t>
            </a:r>
            <a:r>
              <a:rPr lang="fr-FR" sz="1400" dirty="0">
                <a:solidFill>
                  <a:srgbClr val="008000"/>
                </a:solidFill>
              </a:rPr>
              <a:t>)</a:t>
            </a:r>
          </a:p>
          <a:p>
            <a:r>
              <a:rPr lang="fr-FR" sz="1400" dirty="0">
                <a:solidFill>
                  <a:srgbClr val="008000"/>
                </a:solidFill>
              </a:rPr>
              <a:t>6.3. Colchique d'automne (</a:t>
            </a:r>
            <a:r>
              <a:rPr lang="fr-FR" sz="1400" i="1" dirty="0" err="1">
                <a:solidFill>
                  <a:srgbClr val="008000"/>
                </a:solidFill>
              </a:rPr>
              <a:t>Colchicum</a:t>
            </a:r>
            <a:r>
              <a:rPr lang="fr-FR" sz="1400" i="1" dirty="0">
                <a:solidFill>
                  <a:srgbClr val="008000"/>
                </a:solidFill>
              </a:rPr>
              <a:t> </a:t>
            </a:r>
            <a:r>
              <a:rPr lang="fr-FR" sz="1400" i="1" dirty="0" err="1">
                <a:solidFill>
                  <a:srgbClr val="008000"/>
                </a:solidFill>
              </a:rPr>
              <a:t>autumnale</a:t>
            </a:r>
            <a:r>
              <a:rPr lang="fr-FR" sz="1400" dirty="0">
                <a:solidFill>
                  <a:srgbClr val="008000"/>
                </a:solidFill>
              </a:rPr>
              <a:t>)</a:t>
            </a:r>
          </a:p>
          <a:p>
            <a:r>
              <a:rPr lang="fr-FR" sz="1400" dirty="0">
                <a:solidFill>
                  <a:srgbClr val="008000"/>
                </a:solidFill>
              </a:rPr>
              <a:t>6.4. Consoude officinale (</a:t>
            </a:r>
            <a:r>
              <a:rPr lang="fr-FR" sz="1400" i="1" dirty="0" err="1">
                <a:solidFill>
                  <a:srgbClr val="008000"/>
                </a:solidFill>
              </a:rPr>
              <a:t>Symphytum</a:t>
            </a:r>
            <a:r>
              <a:rPr lang="fr-FR" sz="1400" i="1" dirty="0">
                <a:solidFill>
                  <a:srgbClr val="008000"/>
                </a:solidFill>
              </a:rPr>
              <a:t> officinale</a:t>
            </a:r>
            <a:r>
              <a:rPr lang="fr-FR" sz="1400" dirty="0">
                <a:solidFill>
                  <a:srgbClr val="008000"/>
                </a:solidFill>
              </a:rPr>
              <a:t>)</a:t>
            </a:r>
          </a:p>
          <a:p>
            <a:r>
              <a:rPr lang="fr-FR" sz="1400" dirty="0">
                <a:solidFill>
                  <a:srgbClr val="008000"/>
                </a:solidFill>
              </a:rPr>
              <a:t>6.5. Menthe des champs (</a:t>
            </a:r>
            <a:r>
              <a:rPr lang="fr-FR" sz="1400" i="1" dirty="0" err="1">
                <a:solidFill>
                  <a:srgbClr val="008000"/>
                </a:solidFill>
              </a:rPr>
              <a:t>Mentha</a:t>
            </a:r>
            <a:r>
              <a:rPr lang="fr-FR" sz="1400" i="1" dirty="0">
                <a:solidFill>
                  <a:srgbClr val="008000"/>
                </a:solidFill>
              </a:rPr>
              <a:t> </a:t>
            </a:r>
            <a:r>
              <a:rPr lang="fr-FR" sz="1400" i="1" dirty="0" err="1">
                <a:solidFill>
                  <a:srgbClr val="008000"/>
                </a:solidFill>
              </a:rPr>
              <a:t>arvensis</a:t>
            </a:r>
            <a:r>
              <a:rPr lang="fr-FR" sz="1400" dirty="0">
                <a:solidFill>
                  <a:srgbClr val="008000"/>
                </a:solidFill>
              </a:rPr>
              <a:t>)</a:t>
            </a:r>
          </a:p>
          <a:p>
            <a:r>
              <a:rPr lang="fr-FR" sz="1400" dirty="0">
                <a:solidFill>
                  <a:srgbClr val="008000"/>
                </a:solidFill>
              </a:rPr>
              <a:t>6.5bis. Menthe à feuilles rondes (</a:t>
            </a:r>
            <a:r>
              <a:rPr lang="fr-FR" sz="1400" i="1" dirty="0" err="1">
                <a:solidFill>
                  <a:srgbClr val="008000"/>
                </a:solidFill>
              </a:rPr>
              <a:t>Mentha</a:t>
            </a:r>
            <a:r>
              <a:rPr lang="fr-FR" sz="1400" i="1" dirty="0">
                <a:solidFill>
                  <a:srgbClr val="008000"/>
                </a:solidFill>
              </a:rPr>
              <a:t> </a:t>
            </a:r>
            <a:r>
              <a:rPr lang="fr-FR" sz="1400" i="1" dirty="0" err="1">
                <a:solidFill>
                  <a:srgbClr val="008000"/>
                </a:solidFill>
              </a:rPr>
              <a:t>rotundifolium</a:t>
            </a:r>
            <a:r>
              <a:rPr lang="fr-FR" sz="1400" dirty="0">
                <a:solidFill>
                  <a:srgbClr val="008000"/>
                </a:solidFill>
              </a:rPr>
              <a:t>) </a:t>
            </a:r>
          </a:p>
          <a:p>
            <a:r>
              <a:rPr lang="fr-FR" sz="1400" dirty="0">
                <a:solidFill>
                  <a:srgbClr val="008000"/>
                </a:solidFill>
              </a:rPr>
              <a:t>6.6. Prêle des champs (</a:t>
            </a:r>
            <a:r>
              <a:rPr lang="fr-FR" sz="1400" i="1" dirty="0">
                <a:solidFill>
                  <a:srgbClr val="008000"/>
                </a:solidFill>
              </a:rPr>
              <a:t>Equisetum </a:t>
            </a:r>
            <a:r>
              <a:rPr lang="fr-FR" sz="1400" i="1" dirty="0" err="1">
                <a:solidFill>
                  <a:srgbClr val="008000"/>
                </a:solidFill>
              </a:rPr>
              <a:t>arvense</a:t>
            </a:r>
            <a:r>
              <a:rPr lang="fr-FR" sz="1400" dirty="0">
                <a:solidFill>
                  <a:srgbClr val="008000"/>
                </a:solidFill>
              </a:rPr>
              <a:t>)</a:t>
            </a:r>
          </a:p>
          <a:p>
            <a:r>
              <a:rPr lang="fr-FR" sz="1400" dirty="0">
                <a:solidFill>
                  <a:srgbClr val="008000"/>
                </a:solidFill>
              </a:rPr>
              <a:t>6.7. Renouée persicaire (</a:t>
            </a:r>
            <a:r>
              <a:rPr lang="fr-FR" sz="1400" i="1" dirty="0" err="1">
                <a:solidFill>
                  <a:srgbClr val="008000"/>
                </a:solidFill>
              </a:rPr>
              <a:t>Persicaria</a:t>
            </a:r>
            <a:r>
              <a:rPr lang="fr-FR" sz="1400" i="1" dirty="0">
                <a:solidFill>
                  <a:srgbClr val="008000"/>
                </a:solidFill>
              </a:rPr>
              <a:t> </a:t>
            </a:r>
            <a:r>
              <a:rPr lang="fr-FR" sz="1400" i="1" dirty="0" err="1">
                <a:solidFill>
                  <a:srgbClr val="008000"/>
                </a:solidFill>
              </a:rPr>
              <a:t>maculosa</a:t>
            </a:r>
            <a:r>
              <a:rPr lang="fr-FR" sz="1400" dirty="0">
                <a:solidFill>
                  <a:srgbClr val="008000"/>
                </a:solidFill>
              </a:rPr>
              <a:t>)</a:t>
            </a:r>
          </a:p>
          <a:p>
            <a:r>
              <a:rPr lang="fr-FR" sz="1400" dirty="0">
                <a:solidFill>
                  <a:srgbClr val="008000"/>
                </a:solidFill>
              </a:rPr>
              <a:t>6.8. Tussilage </a:t>
            </a:r>
            <a:r>
              <a:rPr lang="fr-FR" sz="1400" dirty="0" err="1">
                <a:solidFill>
                  <a:srgbClr val="008000"/>
                </a:solidFill>
              </a:rPr>
              <a:t>pas-dâne</a:t>
            </a:r>
            <a:r>
              <a:rPr lang="fr-FR" sz="1400" dirty="0">
                <a:solidFill>
                  <a:srgbClr val="008000"/>
                </a:solidFill>
              </a:rPr>
              <a:t> (</a:t>
            </a:r>
            <a:r>
              <a:rPr lang="fr-FR" sz="1400" i="1" dirty="0" err="1">
                <a:solidFill>
                  <a:srgbClr val="008000"/>
                </a:solidFill>
              </a:rPr>
              <a:t>Tussilago</a:t>
            </a:r>
            <a:r>
              <a:rPr lang="fr-FR" sz="1400" i="1" dirty="0">
                <a:solidFill>
                  <a:srgbClr val="008000"/>
                </a:solidFill>
              </a:rPr>
              <a:t> </a:t>
            </a:r>
            <a:r>
              <a:rPr lang="fr-FR" sz="1400" i="1" dirty="0" err="1">
                <a:solidFill>
                  <a:srgbClr val="008000"/>
                </a:solidFill>
              </a:rPr>
              <a:t>farfara</a:t>
            </a:r>
            <a:r>
              <a:rPr lang="fr-FR" sz="1400" dirty="0">
                <a:solidFill>
                  <a:srgbClr val="008000"/>
                </a:solidFill>
              </a:rPr>
              <a:t>)  </a:t>
            </a:r>
          </a:p>
          <a:p>
            <a:r>
              <a:rPr lang="fr-FR" sz="1400" dirty="0">
                <a:solidFill>
                  <a:srgbClr val="008000"/>
                </a:solidFill>
              </a:rPr>
              <a:t>6.9. Renoncule rampante (</a:t>
            </a:r>
            <a:r>
              <a:rPr lang="fr-FR" sz="1400" i="1" dirty="0" err="1">
                <a:solidFill>
                  <a:srgbClr val="008000"/>
                </a:solidFill>
              </a:rPr>
              <a:t>Ranunculus</a:t>
            </a:r>
            <a:r>
              <a:rPr lang="fr-FR" sz="1400" i="1" dirty="0">
                <a:solidFill>
                  <a:srgbClr val="008000"/>
                </a:solidFill>
              </a:rPr>
              <a:t> repens</a:t>
            </a:r>
            <a:r>
              <a:rPr lang="fr-FR" sz="1400" dirty="0">
                <a:solidFill>
                  <a:srgbClr val="008000"/>
                </a:solidFill>
              </a:rPr>
              <a:t>)</a:t>
            </a:r>
          </a:p>
          <a:p>
            <a:r>
              <a:rPr lang="fr-FR" sz="1400" dirty="0">
                <a:solidFill>
                  <a:srgbClr val="008000"/>
                </a:solidFill>
              </a:rPr>
              <a:t>6.10. Verge d'or (</a:t>
            </a:r>
            <a:r>
              <a:rPr lang="fr-FR" sz="1400" i="1" dirty="0">
                <a:solidFill>
                  <a:srgbClr val="008000"/>
                </a:solidFill>
              </a:rPr>
              <a:t>Solidago </a:t>
            </a:r>
            <a:r>
              <a:rPr lang="fr-FR" sz="1400" i="1" dirty="0" err="1">
                <a:solidFill>
                  <a:srgbClr val="008000"/>
                </a:solidFill>
              </a:rPr>
              <a:t>canadensis</a:t>
            </a:r>
            <a:r>
              <a:rPr lang="fr-FR" sz="1400" i="1" dirty="0">
                <a:solidFill>
                  <a:srgbClr val="008000"/>
                </a:solidFill>
              </a:rPr>
              <a:t> </a:t>
            </a:r>
            <a:r>
              <a:rPr lang="fr-FR" sz="1400" dirty="0">
                <a:solidFill>
                  <a:srgbClr val="008000"/>
                </a:solidFill>
              </a:rPr>
              <a:t>L.)</a:t>
            </a:r>
          </a:p>
        </p:txBody>
      </p:sp>
      <p:sp>
        <p:nvSpPr>
          <p:cNvPr id="6" name="Espace réservé du numéro de diapositive 5"/>
          <p:cNvSpPr>
            <a:spLocks noGrp="1"/>
          </p:cNvSpPr>
          <p:nvPr>
            <p:ph type="sldNum" sz="quarter" idx="12"/>
          </p:nvPr>
        </p:nvSpPr>
        <p:spPr>
          <a:xfrm>
            <a:off x="11360075" y="176329"/>
            <a:ext cx="554020" cy="365125"/>
          </a:xfrm>
        </p:spPr>
        <p:txBody>
          <a:bodyPr/>
          <a:lstStyle/>
          <a:p>
            <a:fld id="{C4B7D875-55FA-44D4-A05D-F243087C8D65}" type="slidenum">
              <a:rPr lang="fr-FR" smtClean="0"/>
              <a:t>5</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370" y="701258"/>
            <a:ext cx="3400425" cy="4762500"/>
          </a:xfrm>
          <a:prstGeom prst="rect">
            <a:avLst/>
          </a:prstGeom>
        </p:spPr>
      </p:pic>
      <p:sp>
        <p:nvSpPr>
          <p:cNvPr id="4" name="ZoneTexte 3"/>
          <p:cNvSpPr txBox="1"/>
          <p:nvPr/>
        </p:nvSpPr>
        <p:spPr>
          <a:xfrm>
            <a:off x="9649609" y="5485062"/>
            <a:ext cx="1710466" cy="276999"/>
          </a:xfrm>
          <a:prstGeom prst="rect">
            <a:avLst/>
          </a:prstGeom>
          <a:noFill/>
        </p:spPr>
        <p:txBody>
          <a:bodyPr wrap="square" rtlCol="0">
            <a:spAutoFit/>
          </a:bodyPr>
          <a:lstStyle/>
          <a:p>
            <a:pPr algn="ctr"/>
            <a:r>
              <a:rPr lang="fr-FR" sz="1200" dirty="0">
                <a:solidFill>
                  <a:srgbClr val="008000"/>
                </a:solidFill>
              </a:rPr>
              <a:t>Petite oseille</a:t>
            </a:r>
          </a:p>
        </p:txBody>
      </p:sp>
    </p:spTree>
    <p:extLst>
      <p:ext uri="{BB962C8B-B14F-4D97-AF65-F5344CB8AC3E}">
        <p14:creationId xmlns:p14="http://schemas.microsoft.com/office/powerpoint/2010/main" val="3433331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53" y="653033"/>
            <a:ext cx="11586627" cy="369332"/>
          </a:xfrm>
          <a:prstGeom prst="rect">
            <a:avLst/>
          </a:prstGeom>
        </p:spPr>
        <p:txBody>
          <a:bodyPr wrap="square">
            <a:spAutoFit/>
          </a:bodyPr>
          <a:lstStyle/>
          <a:p>
            <a:r>
              <a:rPr lang="fr-FR" dirty="0">
                <a:solidFill>
                  <a:srgbClr val="008000"/>
                </a:solidFill>
              </a:rPr>
              <a:t>5.4. </a:t>
            </a:r>
            <a:r>
              <a:rPr lang="fr-FR" b="1" dirty="0">
                <a:solidFill>
                  <a:srgbClr val="008000"/>
                </a:solidFill>
              </a:rPr>
              <a:t>Ajonc d'Europe </a:t>
            </a:r>
            <a:r>
              <a:rPr lang="fr-FR" dirty="0">
                <a:solidFill>
                  <a:srgbClr val="008000"/>
                </a:solidFill>
              </a:rPr>
              <a:t>ou </a:t>
            </a:r>
            <a:r>
              <a:rPr lang="fr-FR" b="1" dirty="0">
                <a:solidFill>
                  <a:srgbClr val="008000"/>
                </a:solidFill>
              </a:rPr>
              <a:t>Grand Ajonc </a:t>
            </a:r>
            <a:r>
              <a:rPr lang="fr-FR" dirty="0">
                <a:solidFill>
                  <a:srgbClr val="008000"/>
                </a:solidFill>
              </a:rPr>
              <a:t>(</a:t>
            </a:r>
            <a:r>
              <a:rPr lang="fr-FR" i="1" dirty="0" err="1">
                <a:solidFill>
                  <a:srgbClr val="008000"/>
                </a:solidFill>
              </a:rPr>
              <a:t>Ulex</a:t>
            </a:r>
            <a:r>
              <a:rPr lang="fr-FR" i="1" dirty="0">
                <a:solidFill>
                  <a:srgbClr val="008000"/>
                </a:solidFill>
              </a:rPr>
              <a:t> </a:t>
            </a:r>
            <a:r>
              <a:rPr lang="fr-FR" i="1" dirty="0" err="1">
                <a:solidFill>
                  <a:srgbClr val="008000"/>
                </a:solidFill>
              </a:rPr>
              <a:t>europaeus</a:t>
            </a:r>
            <a:r>
              <a:rPr lang="fr-FR" dirty="0">
                <a:solidFill>
                  <a:srgbClr val="008000"/>
                </a:solidFill>
              </a:rPr>
              <a:t>) (</a:t>
            </a:r>
            <a:r>
              <a:rPr lang="fr-FR" dirty="0"/>
              <a:t> </a:t>
            </a:r>
            <a:r>
              <a:rPr lang="fr-FR" dirty="0">
                <a:solidFill>
                  <a:srgbClr val="008000"/>
                </a:solidFill>
              </a:rPr>
              <a:t>famille des </a:t>
            </a:r>
            <a:r>
              <a:rPr lang="fr-FR" i="1" dirty="0" err="1">
                <a:solidFill>
                  <a:srgbClr val="008000"/>
                </a:solidFill>
              </a:rPr>
              <a:t>Fabaceae</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50</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Rectangle 6"/>
          <p:cNvSpPr/>
          <p:nvPr/>
        </p:nvSpPr>
        <p:spPr>
          <a:xfrm>
            <a:off x="203753" y="1138419"/>
            <a:ext cx="11806261" cy="2308324"/>
          </a:xfrm>
          <a:prstGeom prst="rect">
            <a:avLst/>
          </a:prstGeom>
        </p:spPr>
        <p:txBody>
          <a:bodyPr wrap="square">
            <a:spAutoFit/>
          </a:bodyPr>
          <a:lstStyle/>
          <a:p>
            <a:r>
              <a:rPr lang="fr-FR" dirty="0">
                <a:solidFill>
                  <a:srgbClr val="008000"/>
                </a:solidFill>
                <a:latin typeface="Arial" panose="020B0604020202020204" pitchFamily="34" charset="0"/>
              </a:rPr>
              <a:t>Arbuste épineux, </a:t>
            </a:r>
            <a:r>
              <a:rPr lang="fr-FR" dirty="0">
                <a:solidFill>
                  <a:srgbClr val="008000"/>
                </a:solidFill>
              </a:rPr>
              <a:t>buissonnant</a:t>
            </a:r>
            <a:r>
              <a:rPr lang="fr-FR" dirty="0">
                <a:solidFill>
                  <a:srgbClr val="008000"/>
                </a:solidFill>
                <a:latin typeface="Arial" panose="020B0604020202020204" pitchFamily="34" charset="0"/>
              </a:rPr>
              <a:t>, </a:t>
            </a:r>
            <a:r>
              <a:rPr lang="fr-FR" dirty="0">
                <a:solidFill>
                  <a:srgbClr val="C00000"/>
                </a:solidFill>
                <a:latin typeface="Arial" panose="020B0604020202020204" pitchFamily="34" charset="0"/>
              </a:rPr>
              <a:t>invasif</a:t>
            </a:r>
            <a:r>
              <a:rPr lang="fr-FR" dirty="0">
                <a:solidFill>
                  <a:srgbClr val="008000"/>
                </a:solidFill>
                <a:latin typeface="Arial" panose="020B0604020202020204" pitchFamily="34" charset="0"/>
              </a:rPr>
              <a:t>, p</a:t>
            </a:r>
            <a:r>
              <a:rPr lang="fr-FR" dirty="0">
                <a:solidFill>
                  <a:srgbClr val="008000"/>
                </a:solidFill>
              </a:rPr>
              <a:t>arfois appelé </a:t>
            </a:r>
            <a:r>
              <a:rPr lang="fr-FR" b="1" dirty="0">
                <a:solidFill>
                  <a:srgbClr val="008000"/>
                </a:solidFill>
              </a:rPr>
              <a:t>Landier</a:t>
            </a:r>
            <a:r>
              <a:rPr lang="fr-FR" dirty="0">
                <a:solidFill>
                  <a:srgbClr val="008000"/>
                </a:solidFill>
              </a:rPr>
              <a:t> et plus rarement </a:t>
            </a:r>
            <a:r>
              <a:rPr lang="fr-FR" b="1" dirty="0">
                <a:solidFill>
                  <a:srgbClr val="008000"/>
                </a:solidFill>
              </a:rPr>
              <a:t>Genêt épineux</a:t>
            </a:r>
            <a:r>
              <a:rPr lang="fr-FR" dirty="0">
                <a:solidFill>
                  <a:srgbClr val="008000"/>
                </a:solidFill>
              </a:rPr>
              <a:t>,  dont la taille varie de 1 à 2 mètres. Les </a:t>
            </a:r>
            <a:r>
              <a:rPr lang="fr-FR" dirty="0">
                <a:solidFill>
                  <a:srgbClr val="008000"/>
                </a:solidFill>
                <a:hlinkClick r:id="rId2" tooltip="Fleur"/>
              </a:rPr>
              <a:t>fleurs</a:t>
            </a:r>
            <a:r>
              <a:rPr lang="fr-FR" dirty="0">
                <a:solidFill>
                  <a:srgbClr val="008000"/>
                </a:solidFill>
              </a:rPr>
              <a:t> </a:t>
            </a:r>
            <a:r>
              <a:rPr lang="fr-FR" dirty="0">
                <a:solidFill>
                  <a:srgbClr val="008000"/>
                </a:solidFill>
                <a:hlinkClick r:id="rId3" tooltip="wikt:axillaire"/>
              </a:rPr>
              <a:t>axillaires</a:t>
            </a:r>
            <a:r>
              <a:rPr lang="fr-FR" dirty="0">
                <a:solidFill>
                  <a:srgbClr val="008000"/>
                </a:solidFill>
              </a:rPr>
              <a:t>, solitaires mais très nombreuses sur les </a:t>
            </a:r>
            <a:r>
              <a:rPr lang="fr-FR" dirty="0">
                <a:solidFill>
                  <a:srgbClr val="008000"/>
                </a:solidFill>
                <a:hlinkClick r:id="rId4" tooltip="Rameau (botanique)"/>
              </a:rPr>
              <a:t>rameaux</a:t>
            </a:r>
            <a:r>
              <a:rPr lang="fr-FR" dirty="0">
                <a:solidFill>
                  <a:srgbClr val="008000"/>
                </a:solidFill>
              </a:rPr>
              <a:t>, mesurent de 12 à 15 mm et sont jaune d'or.</a:t>
            </a:r>
          </a:p>
          <a:p>
            <a:r>
              <a:rPr lang="fr-FR" dirty="0">
                <a:solidFill>
                  <a:srgbClr val="008000"/>
                </a:solidFill>
              </a:rPr>
              <a:t>Habitat type : fourrés arbustifs médio-européens, </a:t>
            </a:r>
            <a:r>
              <a:rPr lang="fr-FR" dirty="0" err="1">
                <a:solidFill>
                  <a:srgbClr val="008000"/>
                </a:solidFill>
              </a:rPr>
              <a:t>planitiaires</a:t>
            </a:r>
            <a:r>
              <a:rPr lang="fr-FR" dirty="0">
                <a:solidFill>
                  <a:srgbClr val="008000"/>
                </a:solidFill>
              </a:rPr>
              <a:t>-collinéens, thermophiles. Plante indicatrice d'un sol sec et </a:t>
            </a:r>
            <a:r>
              <a:rPr lang="fr-FR" dirty="0">
                <a:solidFill>
                  <a:srgbClr val="C00000"/>
                </a:solidFill>
              </a:rPr>
              <a:t>très acide</a:t>
            </a:r>
            <a:r>
              <a:rPr lang="fr-FR" dirty="0">
                <a:solidFill>
                  <a:srgbClr val="008000"/>
                </a:solidFill>
              </a:rPr>
              <a:t> pouvant évoluer en </a:t>
            </a:r>
            <a:r>
              <a:rPr lang="fr-FR" dirty="0">
                <a:solidFill>
                  <a:srgbClr val="008000"/>
                </a:solidFill>
                <a:hlinkClick r:id="rId5" tooltip="Lande"/>
              </a:rPr>
              <a:t>lande</a:t>
            </a:r>
            <a:r>
              <a:rPr lang="fr-FR" dirty="0">
                <a:solidFill>
                  <a:srgbClr val="008000"/>
                </a:solidFill>
              </a:rPr>
              <a:t> à </a:t>
            </a:r>
            <a:r>
              <a:rPr lang="fr-FR" dirty="0">
                <a:solidFill>
                  <a:srgbClr val="008000"/>
                </a:solidFill>
                <a:hlinkClick r:id="rId6" tooltip="Pin (plante)"/>
              </a:rPr>
              <a:t>pin</a:t>
            </a:r>
            <a:r>
              <a:rPr lang="fr-FR" dirty="0">
                <a:solidFill>
                  <a:srgbClr val="008000"/>
                </a:solidFill>
              </a:rPr>
              <a:t>. Période de floraison : février à juin. Grâce à ses </a:t>
            </a:r>
            <a:r>
              <a:rPr lang="fr-FR" dirty="0">
                <a:solidFill>
                  <a:srgbClr val="008000"/>
                </a:solidFill>
                <a:hlinkClick r:id="rId7" tooltip="Épine"/>
              </a:rPr>
              <a:t>épines</a:t>
            </a:r>
            <a:r>
              <a:rPr lang="fr-FR" dirty="0">
                <a:solidFill>
                  <a:srgbClr val="008000"/>
                </a:solidFill>
              </a:rPr>
              <a:t> il forme des </a:t>
            </a:r>
            <a:r>
              <a:rPr lang="fr-FR" dirty="0">
                <a:solidFill>
                  <a:srgbClr val="008000"/>
                </a:solidFill>
                <a:hlinkClick r:id="rId8" tooltip="Arbrisseau"/>
              </a:rPr>
              <a:t>buissons</a:t>
            </a:r>
            <a:r>
              <a:rPr lang="fr-FR" dirty="0">
                <a:solidFill>
                  <a:srgbClr val="008000"/>
                </a:solidFill>
              </a:rPr>
              <a:t> quasiment impénétrables, ce pourquoi on l'a utilisé en </a:t>
            </a:r>
            <a:r>
              <a:rPr lang="fr-FR" dirty="0">
                <a:solidFill>
                  <a:srgbClr val="008000"/>
                </a:solidFill>
                <a:hlinkClick r:id="rId9" tooltip="Haie"/>
              </a:rPr>
              <a:t>haies</a:t>
            </a:r>
            <a:r>
              <a:rPr lang="fr-FR" dirty="0">
                <a:solidFill>
                  <a:srgbClr val="008000"/>
                </a:solidFill>
              </a:rPr>
              <a:t> défensives ou </a:t>
            </a:r>
            <a:r>
              <a:rPr lang="fr-FR" dirty="0">
                <a:solidFill>
                  <a:srgbClr val="008000"/>
                </a:solidFill>
                <a:hlinkClick r:id="rId10" tooltip="Clôture"/>
              </a:rPr>
              <a:t>clôture</a:t>
            </a:r>
            <a:r>
              <a:rPr lang="fr-FR" dirty="0">
                <a:solidFill>
                  <a:srgbClr val="008000"/>
                </a:solidFill>
              </a:rPr>
              <a:t> pour le </a:t>
            </a:r>
            <a:r>
              <a:rPr lang="fr-FR" dirty="0">
                <a:solidFill>
                  <a:srgbClr val="008000"/>
                </a:solidFill>
                <a:hlinkClick r:id="rId11" tooltip="Pacage"/>
              </a:rPr>
              <a:t>pacage</a:t>
            </a:r>
            <a:r>
              <a:rPr lang="fr-FR" dirty="0">
                <a:solidFill>
                  <a:srgbClr val="008000"/>
                </a:solidFill>
              </a:rPr>
              <a:t> des animaux. Autrefois, une fois séché, en raison de sa forte </a:t>
            </a:r>
            <a:r>
              <a:rPr lang="fr-FR" dirty="0">
                <a:solidFill>
                  <a:srgbClr val="008000"/>
                </a:solidFill>
                <a:hlinkClick r:id="rId12" tooltip="Inflammabilité"/>
              </a:rPr>
              <a:t>inflammabilité</a:t>
            </a:r>
            <a:r>
              <a:rPr lang="fr-FR" dirty="0">
                <a:solidFill>
                  <a:srgbClr val="008000"/>
                </a:solidFill>
              </a:rPr>
              <a:t>, il servait de </a:t>
            </a:r>
            <a:r>
              <a:rPr lang="fr-FR" dirty="0">
                <a:solidFill>
                  <a:srgbClr val="008000"/>
                </a:solidFill>
                <a:hlinkClick r:id="rId13" tooltip="Combustible"/>
              </a:rPr>
              <a:t>combustible</a:t>
            </a:r>
            <a:r>
              <a:rPr lang="fr-FR" dirty="0">
                <a:solidFill>
                  <a:srgbClr val="008000"/>
                </a:solidFill>
              </a:rPr>
              <a:t> dans le four ou la cheminée domestique (souvent associé à la </a:t>
            </a:r>
            <a:r>
              <a:rPr lang="fr-FR" dirty="0">
                <a:solidFill>
                  <a:srgbClr val="008000"/>
                </a:solidFill>
                <a:hlinkClick r:id="rId14" tooltip="Bruyère"/>
              </a:rPr>
              <a:t>bruyère</a:t>
            </a:r>
            <a:r>
              <a:rPr lang="fr-FR" dirty="0">
                <a:solidFill>
                  <a:srgbClr val="008000"/>
                </a:solidFill>
              </a:rPr>
              <a:t>) chez les paysans pauvres. Même frais ou humide, l'ajonc peut être utilisé comme du petit bois pour démarrer un feu.  « l'ajonc a été pendant plusieurs siècles le </a:t>
            </a:r>
            <a:r>
              <a:rPr lang="fr-FR" dirty="0">
                <a:solidFill>
                  <a:srgbClr val="008000"/>
                </a:solidFill>
                <a:hlinkClick r:id="rId15" tooltip="Sainfoin"/>
              </a:rPr>
              <a:t>sainfoin</a:t>
            </a:r>
            <a:r>
              <a:rPr lang="fr-FR" dirty="0">
                <a:solidFill>
                  <a:srgbClr val="008000"/>
                </a:solidFill>
              </a:rPr>
              <a:t> ou la </a:t>
            </a:r>
            <a:r>
              <a:rPr lang="fr-FR" dirty="0">
                <a:solidFill>
                  <a:srgbClr val="008000"/>
                </a:solidFill>
                <a:hlinkClick r:id="rId16" tooltip="Luzerne cultivée"/>
              </a:rPr>
              <a:t>luzerne</a:t>
            </a:r>
            <a:r>
              <a:rPr lang="fr-FR" dirty="0">
                <a:solidFill>
                  <a:srgbClr val="008000"/>
                </a:solidFill>
              </a:rPr>
              <a:t> des </a:t>
            </a:r>
            <a:r>
              <a:rPr lang="fr-FR" dirty="0">
                <a:solidFill>
                  <a:srgbClr val="C00000"/>
                </a:solidFill>
              </a:rPr>
              <a:t>terres acides</a:t>
            </a:r>
            <a:r>
              <a:rPr lang="fr-FR" dirty="0">
                <a:solidFill>
                  <a:srgbClr val="008000"/>
                </a:solidFill>
              </a:rPr>
              <a:t> ».</a:t>
            </a:r>
          </a:p>
        </p:txBody>
      </p:sp>
      <p:pic>
        <p:nvPicPr>
          <p:cNvPr id="8" name="Imag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84776" y="4397681"/>
            <a:ext cx="1524000" cy="2286000"/>
          </a:xfrm>
          <a:prstGeom prst="rect">
            <a:avLst/>
          </a:prstGeom>
        </p:spPr>
      </p:pic>
      <p:pic>
        <p:nvPicPr>
          <p:cNvPr id="9" name="Imag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89356" y="5331872"/>
            <a:ext cx="1907688" cy="1430765"/>
          </a:xfrm>
          <a:prstGeom prst="rect">
            <a:avLst/>
          </a:prstGeom>
        </p:spPr>
      </p:pic>
      <p:pic>
        <p:nvPicPr>
          <p:cNvPr id="10" name="Imag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86278" y="3254811"/>
            <a:ext cx="2123736" cy="3507826"/>
          </a:xfrm>
          <a:prstGeom prst="rect">
            <a:avLst/>
          </a:prstGeom>
        </p:spPr>
      </p:pic>
      <p:pic>
        <p:nvPicPr>
          <p:cNvPr id="11" name="Imag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6466" y="5313941"/>
            <a:ext cx="1448696" cy="1448696"/>
          </a:xfrm>
          <a:prstGeom prst="rect">
            <a:avLst/>
          </a:prstGeom>
        </p:spPr>
      </p:pic>
      <p:pic>
        <p:nvPicPr>
          <p:cNvPr id="12" name="Image 1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14592" y="3386918"/>
            <a:ext cx="2139709" cy="1602716"/>
          </a:xfrm>
          <a:prstGeom prst="rect">
            <a:avLst/>
          </a:prstGeom>
        </p:spPr>
      </p:pic>
      <p:pic>
        <p:nvPicPr>
          <p:cNvPr id="15" name="Image 1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43200" y="3386918"/>
            <a:ext cx="2466975" cy="1847850"/>
          </a:xfrm>
          <a:prstGeom prst="rect">
            <a:avLst/>
          </a:prstGeom>
        </p:spPr>
      </p:pic>
      <p:pic>
        <p:nvPicPr>
          <p:cNvPr id="16" name="Image 1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160" y="3405065"/>
            <a:ext cx="2466975" cy="1847850"/>
          </a:xfrm>
          <a:prstGeom prst="rect">
            <a:avLst/>
          </a:prstGeom>
        </p:spPr>
      </p:pic>
      <p:pic>
        <p:nvPicPr>
          <p:cNvPr id="17" name="Image 1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79996" y="5029137"/>
            <a:ext cx="2208902" cy="1654544"/>
          </a:xfrm>
          <a:prstGeom prst="rect">
            <a:avLst/>
          </a:prstGeom>
        </p:spPr>
      </p:pic>
    </p:spTree>
    <p:extLst>
      <p:ext uri="{BB962C8B-B14F-4D97-AF65-F5344CB8AC3E}">
        <p14:creationId xmlns:p14="http://schemas.microsoft.com/office/powerpoint/2010/main" val="434961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54" y="653034"/>
            <a:ext cx="7240538" cy="368942"/>
          </a:xfrm>
          <a:prstGeom prst="rect">
            <a:avLst/>
          </a:prstGeom>
        </p:spPr>
        <p:txBody>
          <a:bodyPr wrap="square">
            <a:spAutoFit/>
          </a:bodyPr>
          <a:lstStyle/>
          <a:p>
            <a:r>
              <a:rPr lang="fr-FR" dirty="0">
                <a:solidFill>
                  <a:srgbClr val="008000"/>
                </a:solidFill>
              </a:rPr>
              <a:t>5.5. </a:t>
            </a:r>
            <a:r>
              <a:rPr lang="fr-FR" b="1" dirty="0">
                <a:solidFill>
                  <a:srgbClr val="008000"/>
                </a:solidFill>
              </a:rPr>
              <a:t>Bruyère commune </a:t>
            </a:r>
            <a:r>
              <a:rPr lang="fr-FR" dirty="0">
                <a:solidFill>
                  <a:srgbClr val="008000"/>
                </a:solidFill>
              </a:rPr>
              <a:t>(</a:t>
            </a:r>
            <a:r>
              <a:rPr lang="fr-FR" i="1" dirty="0">
                <a:solidFill>
                  <a:srgbClr val="008000"/>
                </a:solidFill>
              </a:rPr>
              <a:t>Calluna </a:t>
            </a:r>
            <a:r>
              <a:rPr lang="fr-FR" i="1" dirty="0" err="1">
                <a:solidFill>
                  <a:srgbClr val="008000"/>
                </a:solidFill>
              </a:rPr>
              <a:t>vulgaris</a:t>
            </a:r>
            <a:r>
              <a:rPr lang="fr-FR" dirty="0">
                <a:solidFill>
                  <a:srgbClr val="008000"/>
                </a:solidFill>
              </a:rPr>
              <a:t>) (</a:t>
            </a:r>
            <a:r>
              <a:rPr lang="fr-FR" dirty="0">
                <a:solidFill>
                  <a:srgbClr val="008000"/>
                </a:solidFill>
                <a:hlinkClick r:id="rId2" tooltip="Famille (biologie)"/>
              </a:rPr>
              <a:t>famille</a:t>
            </a:r>
            <a:r>
              <a:rPr lang="fr-FR" dirty="0">
                <a:solidFill>
                  <a:srgbClr val="008000"/>
                </a:solidFill>
              </a:rPr>
              <a:t> des </a:t>
            </a:r>
            <a:r>
              <a:rPr lang="fr-FR" i="1" dirty="0" err="1">
                <a:solidFill>
                  <a:srgbClr val="008000"/>
                </a:solidFill>
                <a:hlinkClick r:id="rId3" tooltip="Ericaceae"/>
              </a:rPr>
              <a:t>Ericaceae</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51</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186466" y="1021976"/>
            <a:ext cx="11823549" cy="1477328"/>
          </a:xfrm>
          <a:prstGeom prst="rect">
            <a:avLst/>
          </a:prstGeom>
          <a:noFill/>
        </p:spPr>
        <p:txBody>
          <a:bodyPr wrap="square" rtlCol="0">
            <a:spAutoFit/>
          </a:bodyPr>
          <a:lstStyle/>
          <a:p>
            <a:r>
              <a:rPr lang="fr-FR" dirty="0">
                <a:solidFill>
                  <a:srgbClr val="008000"/>
                </a:solidFill>
              </a:rPr>
              <a:t>Plante vivace,  caractéristique des </a:t>
            </a:r>
            <a:r>
              <a:rPr lang="fr-FR" dirty="0">
                <a:solidFill>
                  <a:srgbClr val="C00000"/>
                </a:solidFill>
              </a:rPr>
              <a:t>sols acides</a:t>
            </a:r>
            <a:r>
              <a:rPr lang="fr-FR" dirty="0">
                <a:solidFill>
                  <a:srgbClr val="008000"/>
                </a:solidFill>
              </a:rPr>
              <a:t>, </a:t>
            </a:r>
            <a:r>
              <a:rPr lang="fr-FR" dirty="0">
                <a:solidFill>
                  <a:srgbClr val="008000"/>
                </a:solidFill>
                <a:hlinkClick r:id="rId4" tooltip="Lande"/>
              </a:rPr>
              <a:t>landes</a:t>
            </a:r>
            <a:r>
              <a:rPr lang="fr-FR" dirty="0">
                <a:solidFill>
                  <a:srgbClr val="008000"/>
                </a:solidFill>
              </a:rPr>
              <a:t>, </a:t>
            </a:r>
            <a:r>
              <a:rPr lang="fr-FR" dirty="0">
                <a:solidFill>
                  <a:srgbClr val="008000"/>
                </a:solidFill>
                <a:hlinkClick r:id="rId5" tooltip="Tourbière"/>
              </a:rPr>
              <a:t>tourbières</a:t>
            </a:r>
            <a:r>
              <a:rPr lang="fr-FR" dirty="0">
                <a:solidFill>
                  <a:srgbClr val="008000"/>
                </a:solidFill>
              </a:rPr>
              <a:t> et </a:t>
            </a:r>
            <a:r>
              <a:rPr lang="fr-FR" dirty="0">
                <a:solidFill>
                  <a:srgbClr val="008000"/>
                </a:solidFill>
                <a:hlinkClick r:id="rId6" tooltip="Pinède"/>
              </a:rPr>
              <a:t>pinèdes</a:t>
            </a:r>
            <a:r>
              <a:rPr lang="fr-FR" dirty="0">
                <a:solidFill>
                  <a:srgbClr val="008000"/>
                </a:solidFill>
              </a:rPr>
              <a:t>, pouvant être </a:t>
            </a:r>
            <a:r>
              <a:rPr lang="fr-FR" dirty="0">
                <a:solidFill>
                  <a:srgbClr val="C00000"/>
                </a:solidFill>
              </a:rPr>
              <a:t>envahissante</a:t>
            </a:r>
            <a:r>
              <a:rPr lang="fr-FR" dirty="0">
                <a:solidFill>
                  <a:srgbClr val="008000"/>
                </a:solidFill>
              </a:rPr>
              <a:t>. </a:t>
            </a:r>
            <a:r>
              <a:rPr lang="fr-FR" dirty="0">
                <a:solidFill>
                  <a:srgbClr val="008000"/>
                </a:solidFill>
                <a:hlinkClick r:id="rId7" tooltip="Plante mellifère"/>
              </a:rPr>
              <a:t>Plante mellifère</a:t>
            </a:r>
            <a:r>
              <a:rPr lang="fr-FR" dirty="0">
                <a:solidFill>
                  <a:srgbClr val="008000"/>
                </a:solidFill>
              </a:rPr>
              <a:t>, la bruyère est utilisée en </a:t>
            </a:r>
            <a:r>
              <a:rPr lang="fr-FR" dirty="0">
                <a:solidFill>
                  <a:srgbClr val="008000"/>
                </a:solidFill>
                <a:hlinkClick r:id="rId8" tooltip="Apiculture"/>
              </a:rPr>
              <a:t>apiculture</a:t>
            </a:r>
            <a:r>
              <a:rPr lang="fr-FR" dirty="0">
                <a:solidFill>
                  <a:srgbClr val="008000"/>
                </a:solidFill>
              </a:rPr>
              <a:t> car son </a:t>
            </a:r>
            <a:r>
              <a:rPr lang="fr-FR" dirty="0">
                <a:solidFill>
                  <a:srgbClr val="008000"/>
                </a:solidFill>
                <a:hlinkClick r:id="rId9" tooltip="Nectar (botanique)"/>
              </a:rPr>
              <a:t>nectar</a:t>
            </a:r>
            <a:r>
              <a:rPr lang="fr-FR" dirty="0">
                <a:solidFill>
                  <a:srgbClr val="008000"/>
                </a:solidFill>
              </a:rPr>
              <a:t> contient 24 % de sucre, principalement du </a:t>
            </a:r>
            <a:r>
              <a:rPr lang="fr-FR" dirty="0">
                <a:solidFill>
                  <a:srgbClr val="008000"/>
                </a:solidFill>
                <a:hlinkClick r:id="rId10" tooltip="Saccharose"/>
              </a:rPr>
              <a:t>saccharose</a:t>
            </a:r>
            <a:r>
              <a:rPr lang="fr-FR" dirty="0">
                <a:solidFill>
                  <a:srgbClr val="008000"/>
                </a:solidFill>
              </a:rPr>
              <a:t>, et chaque fleur produisant une moyenne de 0,12 mg de sucre par jour. Le miel de bruyère est caractérisé par sa texture gélatineuse.</a:t>
            </a:r>
          </a:p>
          <a:p>
            <a:r>
              <a:rPr lang="fr-FR" dirty="0">
                <a:solidFill>
                  <a:srgbClr val="008000"/>
                </a:solidFill>
              </a:rPr>
              <a:t>Parfois appelée </a:t>
            </a:r>
            <a:r>
              <a:rPr lang="fr-FR" b="1" dirty="0" err="1">
                <a:solidFill>
                  <a:srgbClr val="008000"/>
                </a:solidFill>
              </a:rPr>
              <a:t>Béruée</a:t>
            </a:r>
            <a:r>
              <a:rPr lang="fr-FR" dirty="0">
                <a:solidFill>
                  <a:srgbClr val="008000"/>
                </a:solidFill>
              </a:rPr>
              <a:t>, </a:t>
            </a:r>
            <a:r>
              <a:rPr lang="fr-FR" b="1" dirty="0">
                <a:solidFill>
                  <a:srgbClr val="008000"/>
                </a:solidFill>
              </a:rPr>
              <a:t>Brande</a:t>
            </a:r>
            <a:r>
              <a:rPr lang="fr-FR" dirty="0">
                <a:solidFill>
                  <a:srgbClr val="008000"/>
                </a:solidFill>
              </a:rPr>
              <a:t>, </a:t>
            </a:r>
            <a:r>
              <a:rPr lang="fr-FR" b="1" dirty="0">
                <a:solidFill>
                  <a:srgbClr val="008000"/>
                </a:solidFill>
              </a:rPr>
              <a:t>Bruyère commune</a:t>
            </a:r>
            <a:r>
              <a:rPr lang="fr-FR" dirty="0">
                <a:solidFill>
                  <a:srgbClr val="008000"/>
                </a:solidFill>
              </a:rPr>
              <a:t>, </a:t>
            </a:r>
            <a:r>
              <a:rPr lang="fr-FR" b="1" dirty="0" err="1">
                <a:solidFill>
                  <a:srgbClr val="008000"/>
                </a:solidFill>
              </a:rPr>
              <a:t>Bucane</a:t>
            </a:r>
            <a:r>
              <a:rPr lang="fr-FR" dirty="0">
                <a:solidFill>
                  <a:srgbClr val="008000"/>
                </a:solidFill>
              </a:rPr>
              <a:t>, </a:t>
            </a:r>
            <a:r>
              <a:rPr lang="fr-FR" b="1" dirty="0">
                <a:solidFill>
                  <a:srgbClr val="008000"/>
                </a:solidFill>
              </a:rPr>
              <a:t>Fausse Bruyère</a:t>
            </a:r>
            <a:r>
              <a:rPr lang="fr-FR" dirty="0">
                <a:solidFill>
                  <a:srgbClr val="008000"/>
                </a:solidFill>
              </a:rPr>
              <a:t>, </a:t>
            </a:r>
            <a:r>
              <a:rPr lang="fr-FR" b="1" dirty="0">
                <a:solidFill>
                  <a:srgbClr val="008000"/>
                </a:solidFill>
              </a:rPr>
              <a:t>Grosse Brande</a:t>
            </a:r>
            <a:r>
              <a:rPr lang="fr-FR" dirty="0">
                <a:solidFill>
                  <a:srgbClr val="008000"/>
                </a:solidFill>
              </a:rPr>
              <a:t>, </a:t>
            </a:r>
            <a:r>
              <a:rPr lang="fr-FR" b="1" dirty="0" err="1">
                <a:solidFill>
                  <a:srgbClr val="008000"/>
                </a:solidFill>
              </a:rPr>
              <a:t>Péterolle</a:t>
            </a:r>
            <a:r>
              <a:rPr lang="fr-FR" dirty="0">
                <a:solidFill>
                  <a:srgbClr val="008000"/>
                </a:solidFill>
              </a:rPr>
              <a:t> ou </a:t>
            </a:r>
            <a:r>
              <a:rPr lang="fr-FR" b="1" dirty="0">
                <a:solidFill>
                  <a:srgbClr val="008000"/>
                </a:solidFill>
              </a:rPr>
              <a:t>Bruyère callune</a:t>
            </a:r>
            <a:r>
              <a:rPr lang="fr-FR" dirty="0">
                <a:solidFill>
                  <a:srgbClr val="008000"/>
                </a:solidFill>
              </a:rPr>
              <a:t>.</a:t>
            </a:r>
          </a:p>
          <a:p>
            <a:r>
              <a:rPr lang="fr-FR" dirty="0">
                <a:solidFill>
                  <a:srgbClr val="008000"/>
                </a:solidFill>
              </a:rPr>
              <a:t>Les sont sommités fleurie sont </a:t>
            </a:r>
            <a:r>
              <a:rPr lang="fr-FR" dirty="0">
                <a:solidFill>
                  <a:srgbClr val="008000"/>
                </a:solidFill>
                <a:hlinkClick r:id="rId11" tooltip="Diurétique"/>
              </a:rPr>
              <a:t>diurétique</a:t>
            </a:r>
            <a:r>
              <a:rPr lang="fr-FR" dirty="0">
                <a:solidFill>
                  <a:srgbClr val="008000"/>
                </a:solidFill>
              </a:rPr>
              <a:t>, </a:t>
            </a:r>
            <a:r>
              <a:rPr lang="fr-FR" dirty="0">
                <a:solidFill>
                  <a:srgbClr val="008000"/>
                </a:solidFill>
                <a:hlinkClick r:id="rId12" tooltip="Antiseptique"/>
              </a:rPr>
              <a:t>antiseptique</a:t>
            </a:r>
            <a:r>
              <a:rPr lang="fr-FR" dirty="0">
                <a:solidFill>
                  <a:srgbClr val="008000"/>
                </a:solidFill>
              </a:rPr>
              <a:t> urogénital, sternutatoire, dépuratif.</a:t>
            </a:r>
          </a:p>
        </p:txBody>
      </p:sp>
      <p:pic>
        <p:nvPicPr>
          <p:cNvPr id="8" name="Imag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4920" y="4686748"/>
            <a:ext cx="2794000" cy="2095500"/>
          </a:xfrm>
          <a:prstGeom prst="rect">
            <a:avLst/>
          </a:prstGeom>
        </p:spPr>
      </p:pic>
      <p:pic>
        <p:nvPicPr>
          <p:cNvPr id="9" name="Imag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5137" y="4797911"/>
            <a:ext cx="2951065" cy="1984337"/>
          </a:xfrm>
          <a:prstGeom prst="rect">
            <a:avLst/>
          </a:prstGeom>
        </p:spPr>
      </p:pic>
      <p:pic>
        <p:nvPicPr>
          <p:cNvPr id="10" name="Imag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37638" y="2312928"/>
            <a:ext cx="2672377" cy="4469320"/>
          </a:xfrm>
          <a:prstGeom prst="rect">
            <a:avLst/>
          </a:prstGeom>
        </p:spPr>
      </p:pic>
      <p:pic>
        <p:nvPicPr>
          <p:cNvPr id="11" name="Imag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347" y="4883973"/>
            <a:ext cx="2154072" cy="1898276"/>
          </a:xfrm>
          <a:prstGeom prst="rect">
            <a:avLst/>
          </a:prstGeom>
        </p:spPr>
      </p:pic>
    </p:spTree>
    <p:extLst>
      <p:ext uri="{BB962C8B-B14F-4D97-AF65-F5344CB8AC3E}">
        <p14:creationId xmlns:p14="http://schemas.microsoft.com/office/powerpoint/2010/main" val="1855857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54" y="653034"/>
            <a:ext cx="7036142" cy="369332"/>
          </a:xfrm>
          <a:prstGeom prst="rect">
            <a:avLst/>
          </a:prstGeom>
        </p:spPr>
        <p:txBody>
          <a:bodyPr wrap="square">
            <a:spAutoFit/>
          </a:bodyPr>
          <a:lstStyle/>
          <a:p>
            <a:r>
              <a:rPr lang="fr-FR" dirty="0">
                <a:solidFill>
                  <a:srgbClr val="008000"/>
                </a:solidFill>
              </a:rPr>
              <a:t>5.6. </a:t>
            </a:r>
            <a:r>
              <a:rPr lang="fr-FR" b="1" dirty="0">
                <a:solidFill>
                  <a:srgbClr val="008000"/>
                </a:solidFill>
              </a:rPr>
              <a:t>Châtaignier commun </a:t>
            </a:r>
            <a:r>
              <a:rPr lang="fr-FR" dirty="0">
                <a:solidFill>
                  <a:srgbClr val="008000"/>
                </a:solidFill>
              </a:rPr>
              <a:t>(</a:t>
            </a:r>
            <a:r>
              <a:rPr lang="fr-FR" i="1" dirty="0" err="1">
                <a:solidFill>
                  <a:srgbClr val="008000"/>
                </a:solidFill>
              </a:rPr>
              <a:t>Castanea</a:t>
            </a:r>
            <a:r>
              <a:rPr lang="fr-FR" i="1" dirty="0">
                <a:solidFill>
                  <a:srgbClr val="008000"/>
                </a:solidFill>
              </a:rPr>
              <a:t> </a:t>
            </a:r>
            <a:r>
              <a:rPr lang="fr-FR" i="1" dirty="0" err="1">
                <a:solidFill>
                  <a:srgbClr val="008000"/>
                </a:solidFill>
              </a:rPr>
              <a:t>sativa</a:t>
            </a:r>
            <a:r>
              <a:rPr lang="fr-FR" dirty="0">
                <a:solidFill>
                  <a:srgbClr val="008000"/>
                </a:solidFill>
              </a:rPr>
              <a:t>) (famille des</a:t>
            </a:r>
            <a:r>
              <a:rPr lang="fr-FR" dirty="0"/>
              <a:t> </a:t>
            </a:r>
            <a:r>
              <a:rPr lang="fr-FR" u="sng" dirty="0">
                <a:hlinkClick r:id="rId2" tooltip="Fagaceae"/>
              </a:rPr>
              <a:t>fagacées</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52</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186466" y="1022366"/>
            <a:ext cx="11823549" cy="1754326"/>
          </a:xfrm>
          <a:prstGeom prst="rect">
            <a:avLst/>
          </a:prstGeom>
          <a:noFill/>
        </p:spPr>
        <p:txBody>
          <a:bodyPr wrap="square" rtlCol="0">
            <a:spAutoFit/>
          </a:bodyPr>
          <a:lstStyle/>
          <a:p>
            <a:pPr algn="just"/>
            <a:r>
              <a:rPr lang="fr-FR" dirty="0">
                <a:solidFill>
                  <a:srgbClr val="008000"/>
                </a:solidFill>
              </a:rPr>
              <a:t> </a:t>
            </a:r>
            <a:r>
              <a:rPr lang="fr-FR" dirty="0">
                <a:solidFill>
                  <a:srgbClr val="008000"/>
                </a:solidFill>
                <a:hlinkClick r:id="rId3" tooltip="Arbre"/>
              </a:rPr>
              <a:t>Arbre</a:t>
            </a:r>
            <a:r>
              <a:rPr lang="fr-FR" dirty="0">
                <a:solidFill>
                  <a:srgbClr val="008000"/>
                </a:solidFill>
              </a:rPr>
              <a:t> à feuilles </a:t>
            </a:r>
            <a:r>
              <a:rPr lang="fr-FR" u="sng" dirty="0">
                <a:solidFill>
                  <a:srgbClr val="008000"/>
                </a:solidFill>
                <a:hlinkClick r:id="rId4" tooltip="Glossaire de botanique"/>
              </a:rPr>
              <a:t>caduques</a:t>
            </a:r>
            <a:r>
              <a:rPr lang="fr-FR" dirty="0">
                <a:solidFill>
                  <a:srgbClr val="008000"/>
                </a:solidFill>
              </a:rPr>
              <a:t>. Il produit des fruits : les </a:t>
            </a:r>
            <a:r>
              <a:rPr lang="fr-FR" dirty="0">
                <a:solidFill>
                  <a:srgbClr val="008000"/>
                </a:solidFill>
                <a:hlinkClick r:id="rId5" tooltip="Châtaigne"/>
              </a:rPr>
              <a:t>châtaignes</a:t>
            </a:r>
            <a:r>
              <a:rPr lang="fr-FR" dirty="0">
                <a:solidFill>
                  <a:srgbClr val="008000"/>
                </a:solidFill>
              </a:rPr>
              <a:t>. Le châtaignier est une espèce spontanée autour de la </a:t>
            </a:r>
            <a:r>
              <a:rPr lang="fr-FR" dirty="0">
                <a:solidFill>
                  <a:srgbClr val="008000"/>
                </a:solidFill>
                <a:hlinkClick r:id="rId6" tooltip="Méditerranée"/>
              </a:rPr>
              <a:t>Méditerranée</a:t>
            </a:r>
            <a:r>
              <a:rPr lang="fr-FR" dirty="0">
                <a:solidFill>
                  <a:srgbClr val="008000"/>
                </a:solidFill>
              </a:rPr>
              <a:t>. Le bois de châtaignier est dur et durable; il est mis à de multiples contributions. Le châtaignier est une espèce </a:t>
            </a:r>
            <a:r>
              <a:rPr lang="fr-FR" dirty="0">
                <a:solidFill>
                  <a:srgbClr val="008000"/>
                </a:solidFill>
                <a:hlinkClick r:id="rId7" tooltip="Thermophile"/>
              </a:rPr>
              <a:t>thermophile</a:t>
            </a:r>
            <a:r>
              <a:rPr lang="fr-FR" dirty="0">
                <a:solidFill>
                  <a:srgbClr val="008000"/>
                </a:solidFill>
              </a:rPr>
              <a:t> (il aime la chaleur), </a:t>
            </a:r>
            <a:r>
              <a:rPr lang="fr-FR" dirty="0">
                <a:solidFill>
                  <a:srgbClr val="008000"/>
                </a:solidFill>
                <a:hlinkClick r:id="rId8" tooltip="Héliophile"/>
              </a:rPr>
              <a:t>héliophile</a:t>
            </a:r>
            <a:r>
              <a:rPr lang="fr-FR" dirty="0">
                <a:solidFill>
                  <a:srgbClr val="008000"/>
                </a:solidFill>
              </a:rPr>
              <a:t> (il aime la lumière) ou de demi-ombre. Sensible au gel de printemps, il a besoin de chaleur en été et d'eau en septembre. </a:t>
            </a:r>
            <a:r>
              <a:rPr lang="fr-FR" sz="1200" dirty="0">
                <a:solidFill>
                  <a:srgbClr val="008000"/>
                </a:solidFill>
              </a:rPr>
              <a:t>Il lui faut une </a:t>
            </a:r>
            <a:r>
              <a:rPr lang="fr-FR" sz="1200" dirty="0">
                <a:solidFill>
                  <a:srgbClr val="008000"/>
                </a:solidFill>
                <a:hlinkClick r:id="rId9" tooltip="Pluviométrie"/>
              </a:rPr>
              <a:t>pluviométrie</a:t>
            </a:r>
            <a:r>
              <a:rPr lang="fr-FR" sz="1200" dirty="0">
                <a:solidFill>
                  <a:srgbClr val="008000"/>
                </a:solidFill>
              </a:rPr>
              <a:t> d'au moins 700 mm/an qui peut être compensée par un système d'</a:t>
            </a:r>
            <a:r>
              <a:rPr lang="fr-FR" sz="1200" dirty="0">
                <a:solidFill>
                  <a:srgbClr val="008000"/>
                </a:solidFill>
                <a:hlinkClick r:id="rId10" tooltip="Irrigation"/>
              </a:rPr>
              <a:t>irrigation</a:t>
            </a:r>
            <a:r>
              <a:rPr lang="fr-FR" sz="1200" dirty="0">
                <a:solidFill>
                  <a:srgbClr val="008000"/>
                </a:solidFill>
              </a:rPr>
              <a:t> à défaut.</a:t>
            </a:r>
          </a:p>
          <a:p>
            <a:pPr algn="just"/>
            <a:r>
              <a:rPr lang="fr-FR" sz="1200" dirty="0">
                <a:solidFill>
                  <a:srgbClr val="C00000"/>
                </a:solidFill>
              </a:rPr>
              <a:t>C'est un arbre </a:t>
            </a:r>
            <a:r>
              <a:rPr lang="fr-FR" sz="1200" dirty="0">
                <a:solidFill>
                  <a:srgbClr val="C00000"/>
                </a:solidFill>
                <a:hlinkClick r:id="rId11" tooltip="wikt:silicicole"/>
              </a:rPr>
              <a:t>silicicole</a:t>
            </a:r>
            <a:r>
              <a:rPr lang="fr-FR" sz="1200" dirty="0">
                <a:solidFill>
                  <a:srgbClr val="C00000"/>
                </a:solidFill>
              </a:rPr>
              <a:t>, qui aime les </a:t>
            </a:r>
            <a:r>
              <a:rPr lang="fr-FR" sz="1200" dirty="0">
                <a:solidFill>
                  <a:srgbClr val="C00000"/>
                </a:solidFill>
                <a:hlinkClick r:id="rId12" tooltip="Sol (pédologie)"/>
              </a:rPr>
              <a:t>sols</a:t>
            </a:r>
            <a:r>
              <a:rPr lang="fr-FR" sz="1200" dirty="0">
                <a:solidFill>
                  <a:srgbClr val="C00000"/>
                </a:solidFill>
              </a:rPr>
              <a:t> </a:t>
            </a:r>
            <a:r>
              <a:rPr lang="fr-FR" sz="1200" dirty="0">
                <a:solidFill>
                  <a:srgbClr val="C00000"/>
                </a:solidFill>
                <a:hlinkClick r:id="rId13" tooltip="Schiste"/>
              </a:rPr>
              <a:t>schisteux</a:t>
            </a:r>
            <a:r>
              <a:rPr lang="fr-FR" sz="1200" dirty="0">
                <a:solidFill>
                  <a:srgbClr val="C00000"/>
                </a:solidFill>
              </a:rPr>
              <a:t>, </a:t>
            </a:r>
            <a:r>
              <a:rPr lang="fr-FR" sz="1200" dirty="0">
                <a:solidFill>
                  <a:srgbClr val="C00000"/>
                </a:solidFill>
                <a:hlinkClick r:id="rId14" tooltip="Granit"/>
              </a:rPr>
              <a:t>granitiques</a:t>
            </a:r>
            <a:r>
              <a:rPr lang="fr-FR" sz="1200" dirty="0">
                <a:solidFill>
                  <a:srgbClr val="008000"/>
                </a:solidFill>
              </a:rPr>
              <a:t> et </a:t>
            </a:r>
            <a:r>
              <a:rPr lang="fr-FR" sz="1200" dirty="0">
                <a:solidFill>
                  <a:srgbClr val="008000"/>
                </a:solidFill>
                <a:hlinkClick r:id="rId15" tooltip="Alluvion"/>
              </a:rPr>
              <a:t>alluvionnaires</a:t>
            </a:r>
            <a:r>
              <a:rPr lang="fr-FR" sz="1200" dirty="0">
                <a:solidFill>
                  <a:srgbClr val="008000"/>
                </a:solidFill>
              </a:rPr>
              <a:t> et qui </a:t>
            </a:r>
            <a:r>
              <a:rPr lang="fr-FR" sz="1200" dirty="0">
                <a:solidFill>
                  <a:srgbClr val="FF0000"/>
                </a:solidFill>
              </a:rPr>
              <a:t>redoute avant tous les sols basiques ou riche en </a:t>
            </a:r>
            <a:r>
              <a:rPr lang="fr-FR" sz="1200" dirty="0">
                <a:solidFill>
                  <a:srgbClr val="FF0000"/>
                </a:solidFill>
                <a:hlinkClick r:id="rId16" tooltip="Calcaire"/>
              </a:rPr>
              <a:t>calcaire</a:t>
            </a:r>
            <a:r>
              <a:rPr lang="fr-FR" sz="1200" dirty="0">
                <a:solidFill>
                  <a:srgbClr val="008000"/>
                </a:solidFill>
              </a:rPr>
              <a:t>. C'est une </a:t>
            </a:r>
            <a:r>
              <a:rPr lang="fr-FR" sz="1200" dirty="0">
                <a:solidFill>
                  <a:srgbClr val="C00000"/>
                </a:solidFill>
              </a:rPr>
              <a:t>espèce </a:t>
            </a:r>
            <a:r>
              <a:rPr lang="fr-FR" sz="1200" dirty="0">
                <a:solidFill>
                  <a:srgbClr val="C00000"/>
                </a:solidFill>
                <a:hlinkClick r:id="rId17" tooltip="Acidophile"/>
              </a:rPr>
              <a:t>acidophile</a:t>
            </a:r>
            <a:r>
              <a:rPr lang="fr-FR" sz="1200" dirty="0">
                <a:solidFill>
                  <a:srgbClr val="C00000"/>
                </a:solidFill>
              </a:rPr>
              <a:t> (aime les sols acides, c'est-à-dire </a:t>
            </a:r>
            <a:r>
              <a:rPr lang="fr-FR" sz="1200" dirty="0">
                <a:solidFill>
                  <a:srgbClr val="C00000"/>
                </a:solidFill>
                <a:hlinkClick r:id="rId18" tooltip="Potentiel hydrogène"/>
              </a:rPr>
              <a:t>potentiel hydrogène</a:t>
            </a:r>
            <a:r>
              <a:rPr lang="fr-FR" sz="1200" dirty="0">
                <a:solidFill>
                  <a:srgbClr val="C00000"/>
                </a:solidFill>
              </a:rPr>
              <a:t> allant de 4,5 à 6,5) </a:t>
            </a:r>
            <a:r>
              <a:rPr lang="fr-FR" sz="1200" dirty="0">
                <a:solidFill>
                  <a:srgbClr val="008000"/>
                </a:solidFill>
              </a:rPr>
              <a:t>qui, une fois établie, supporte bien la </a:t>
            </a:r>
            <a:r>
              <a:rPr lang="fr-FR" sz="1200" dirty="0">
                <a:solidFill>
                  <a:srgbClr val="008000"/>
                </a:solidFill>
                <a:hlinkClick r:id="rId19" tooltip="Sécheresse"/>
              </a:rPr>
              <a:t>sécheresse</a:t>
            </a:r>
            <a:r>
              <a:rPr lang="fr-FR" sz="1200" dirty="0">
                <a:solidFill>
                  <a:srgbClr val="008000"/>
                </a:solidFill>
              </a:rPr>
              <a:t>. Il exige une profondeur de sol d'au moins 50 cm. Il aime les sols profonds, frais perméables. </a:t>
            </a:r>
            <a:r>
              <a:rPr lang="fr-FR" sz="1200" b="1" dirty="0">
                <a:solidFill>
                  <a:srgbClr val="008000"/>
                </a:solidFill>
              </a:rPr>
              <a:t>Là où prospèrent fougère aigle, </a:t>
            </a:r>
            <a:r>
              <a:rPr lang="fr-FR" sz="1200" b="1" dirty="0" err="1">
                <a:solidFill>
                  <a:srgbClr val="008000"/>
                </a:solidFill>
              </a:rPr>
              <a:t>calune</a:t>
            </a:r>
            <a:r>
              <a:rPr lang="fr-FR" sz="1200" b="1" dirty="0">
                <a:solidFill>
                  <a:srgbClr val="008000"/>
                </a:solidFill>
              </a:rPr>
              <a:t>, chêne vert</a:t>
            </a:r>
            <a:r>
              <a:rPr lang="fr-FR" sz="1200" dirty="0">
                <a:solidFill>
                  <a:srgbClr val="008000"/>
                </a:solidFill>
              </a:rPr>
              <a:t>. Il prospère en montagne moyenne (800 m), parfois jusqu'à 1 200 m d'altitude.</a:t>
            </a:r>
          </a:p>
        </p:txBody>
      </p:sp>
      <p:pic>
        <p:nvPicPr>
          <p:cNvPr id="8" name="Image 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93829" y="4570753"/>
            <a:ext cx="1524000" cy="2181225"/>
          </a:xfrm>
          <a:prstGeom prst="rect">
            <a:avLst/>
          </a:prstGeom>
        </p:spPr>
      </p:pic>
      <p:pic>
        <p:nvPicPr>
          <p:cNvPr id="9" name="Imag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32206" y="2787897"/>
            <a:ext cx="1009650" cy="1771650"/>
          </a:xfrm>
          <a:prstGeom prst="rect">
            <a:avLst/>
          </a:prstGeom>
        </p:spPr>
      </p:pic>
      <p:pic>
        <p:nvPicPr>
          <p:cNvPr id="10" name="Image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96599" y="2787897"/>
            <a:ext cx="1550388" cy="1832277"/>
          </a:xfrm>
          <a:prstGeom prst="rect">
            <a:avLst/>
          </a:prstGeom>
        </p:spPr>
      </p:pic>
      <p:pic>
        <p:nvPicPr>
          <p:cNvPr id="11" name="Image 1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32145" y="41679"/>
            <a:ext cx="1323975" cy="990600"/>
          </a:xfrm>
          <a:prstGeom prst="rect">
            <a:avLst/>
          </a:prstGeom>
        </p:spPr>
      </p:pic>
      <p:pic>
        <p:nvPicPr>
          <p:cNvPr id="12" name="Imag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01227" y="2747245"/>
            <a:ext cx="1047750" cy="1685925"/>
          </a:xfrm>
          <a:prstGeom prst="rect">
            <a:avLst/>
          </a:prstGeom>
        </p:spPr>
      </p:pic>
      <p:pic>
        <p:nvPicPr>
          <p:cNvPr id="13" name="Image 1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17404" y="4462349"/>
            <a:ext cx="1676400" cy="2276475"/>
          </a:xfrm>
          <a:prstGeom prst="rect">
            <a:avLst/>
          </a:prstGeom>
        </p:spPr>
      </p:pic>
      <p:pic>
        <p:nvPicPr>
          <p:cNvPr id="14" name="Image 1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37032" y="4782890"/>
            <a:ext cx="2400300" cy="1905000"/>
          </a:xfrm>
          <a:prstGeom prst="rect">
            <a:avLst/>
          </a:prstGeom>
        </p:spPr>
      </p:pic>
      <p:pic>
        <p:nvPicPr>
          <p:cNvPr id="15" name="Image 1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1848" y="2787897"/>
            <a:ext cx="2443036" cy="1832277"/>
          </a:xfrm>
          <a:prstGeom prst="rect">
            <a:avLst/>
          </a:prstGeom>
        </p:spPr>
      </p:pic>
      <p:pic>
        <p:nvPicPr>
          <p:cNvPr id="16" name="Image 1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7271" y="4782890"/>
            <a:ext cx="2543175" cy="1800225"/>
          </a:xfrm>
          <a:prstGeom prst="rect">
            <a:avLst/>
          </a:prstGeom>
        </p:spPr>
      </p:pic>
      <p:pic>
        <p:nvPicPr>
          <p:cNvPr id="17" name="Image 1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92718" y="2941524"/>
            <a:ext cx="2794000" cy="3797300"/>
          </a:xfrm>
          <a:prstGeom prst="rect">
            <a:avLst/>
          </a:prstGeom>
        </p:spPr>
      </p:pic>
    </p:spTree>
    <p:extLst>
      <p:ext uri="{BB962C8B-B14F-4D97-AF65-F5344CB8AC3E}">
        <p14:creationId xmlns:p14="http://schemas.microsoft.com/office/powerpoint/2010/main" val="1653590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53" y="653035"/>
            <a:ext cx="11806261" cy="369332"/>
          </a:xfrm>
          <a:prstGeom prst="rect">
            <a:avLst/>
          </a:prstGeom>
        </p:spPr>
        <p:txBody>
          <a:bodyPr wrap="square">
            <a:spAutoFit/>
          </a:bodyPr>
          <a:lstStyle/>
          <a:p>
            <a:r>
              <a:rPr lang="fr-FR" dirty="0">
                <a:solidFill>
                  <a:srgbClr val="008000"/>
                </a:solidFill>
              </a:rPr>
              <a:t>5.7. </a:t>
            </a:r>
            <a:r>
              <a:rPr lang="fr-FR" b="1" dirty="0">
                <a:solidFill>
                  <a:srgbClr val="008000"/>
                </a:solidFill>
              </a:rPr>
              <a:t>Fougère-Aigle</a:t>
            </a:r>
            <a:r>
              <a:rPr lang="fr-FR" dirty="0">
                <a:solidFill>
                  <a:srgbClr val="008000"/>
                </a:solidFill>
              </a:rPr>
              <a:t> ou </a:t>
            </a:r>
            <a:r>
              <a:rPr lang="fr-FR" b="1" dirty="0">
                <a:solidFill>
                  <a:srgbClr val="008000"/>
                </a:solidFill>
              </a:rPr>
              <a:t>Grande Fougère </a:t>
            </a:r>
            <a:r>
              <a:rPr lang="fr-FR" dirty="0">
                <a:solidFill>
                  <a:srgbClr val="008000"/>
                </a:solidFill>
              </a:rPr>
              <a:t>(</a:t>
            </a:r>
            <a:r>
              <a:rPr lang="fr-FR" i="1" dirty="0" err="1">
                <a:solidFill>
                  <a:srgbClr val="008000"/>
                </a:solidFill>
              </a:rPr>
              <a:t>Pteridium</a:t>
            </a:r>
            <a:r>
              <a:rPr lang="fr-FR" i="1" dirty="0">
                <a:solidFill>
                  <a:srgbClr val="008000"/>
                </a:solidFill>
              </a:rPr>
              <a:t> </a:t>
            </a:r>
            <a:r>
              <a:rPr lang="fr-FR" i="1" dirty="0" err="1">
                <a:solidFill>
                  <a:srgbClr val="008000"/>
                </a:solidFill>
              </a:rPr>
              <a:t>aquilinum</a:t>
            </a:r>
            <a:r>
              <a:rPr lang="fr-FR" i="1" dirty="0">
                <a:solidFill>
                  <a:srgbClr val="008000"/>
                </a:solidFill>
              </a:rPr>
              <a:t> </a:t>
            </a:r>
            <a:r>
              <a:rPr lang="fr-FR" dirty="0">
                <a:solidFill>
                  <a:srgbClr val="008000"/>
                </a:solidFill>
              </a:rPr>
              <a:t>var. </a:t>
            </a:r>
            <a:r>
              <a:rPr lang="fr-FR" i="1" dirty="0" err="1">
                <a:solidFill>
                  <a:srgbClr val="008000"/>
                </a:solidFill>
              </a:rPr>
              <a:t>latiusculum</a:t>
            </a:r>
            <a:r>
              <a:rPr lang="fr-FR" dirty="0">
                <a:solidFill>
                  <a:srgbClr val="008000"/>
                </a:solidFill>
              </a:rPr>
              <a:t>) (</a:t>
            </a:r>
            <a:r>
              <a:rPr lang="fr-FR" dirty="0">
                <a:hlinkClick r:id="rId2" tooltip="Famille (biologie)"/>
              </a:rPr>
              <a:t>famille</a:t>
            </a:r>
            <a:r>
              <a:rPr lang="fr-FR" dirty="0"/>
              <a:t> </a:t>
            </a:r>
            <a:r>
              <a:rPr lang="fr-FR" dirty="0">
                <a:solidFill>
                  <a:srgbClr val="008000"/>
                </a:solidFill>
              </a:rPr>
              <a:t>des</a:t>
            </a:r>
            <a:r>
              <a:rPr lang="fr-FR" dirty="0"/>
              <a:t> </a:t>
            </a:r>
            <a:r>
              <a:rPr lang="fr-FR" i="1" dirty="0" err="1">
                <a:hlinkClick r:id="rId3" tooltip="Dennstaedtiaceae"/>
              </a:rPr>
              <a:t>Dennstaedtiaceae</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53</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186466" y="1226372"/>
            <a:ext cx="11823549" cy="1477328"/>
          </a:xfrm>
          <a:prstGeom prst="rect">
            <a:avLst/>
          </a:prstGeom>
          <a:noFill/>
        </p:spPr>
        <p:txBody>
          <a:bodyPr wrap="square" rtlCol="0">
            <a:spAutoFit/>
          </a:bodyPr>
          <a:lstStyle/>
          <a:p>
            <a:pPr algn="just"/>
            <a:r>
              <a:rPr lang="fr-FR" u="sng" dirty="0">
                <a:solidFill>
                  <a:srgbClr val="008000"/>
                </a:solidFill>
                <a:hlinkClick r:id="rId4" tooltip="Fougère"/>
              </a:rPr>
              <a:t>Fougère</a:t>
            </a:r>
            <a:r>
              <a:rPr lang="fr-FR" u="sng" dirty="0">
                <a:solidFill>
                  <a:srgbClr val="008000"/>
                </a:solidFill>
              </a:rPr>
              <a:t> </a:t>
            </a:r>
            <a:r>
              <a:rPr lang="fr-FR" dirty="0">
                <a:solidFill>
                  <a:srgbClr val="008000"/>
                </a:solidFill>
              </a:rPr>
              <a:t>très commune, voire envahissante, et </a:t>
            </a:r>
            <a:r>
              <a:rPr lang="fr-FR" dirty="0">
                <a:solidFill>
                  <a:srgbClr val="008000"/>
                </a:solidFill>
                <a:hlinkClick r:id="rId5" tooltip="Répartition cosmopolite"/>
              </a:rPr>
              <a:t>cosmopolite</a:t>
            </a:r>
            <a:r>
              <a:rPr lang="fr-FR" dirty="0">
                <a:solidFill>
                  <a:srgbClr val="008000"/>
                </a:solidFill>
              </a:rPr>
              <a:t>. On la retrouve jusqu'à 2 000 m d'altitude. Cette </a:t>
            </a:r>
            <a:r>
              <a:rPr lang="fr-FR" dirty="0">
                <a:solidFill>
                  <a:srgbClr val="FF0000"/>
                </a:solidFill>
              </a:rPr>
              <a:t>plante toxique </a:t>
            </a:r>
            <a:r>
              <a:rPr lang="fr-FR" dirty="0">
                <a:solidFill>
                  <a:srgbClr val="008000"/>
                </a:solidFill>
              </a:rPr>
              <a:t>a longtemps été utilisée à des fins alimentaires et médicinales. Parfois appelée Fougère bizard</a:t>
            </a:r>
            <a:r>
              <a:rPr lang="fr-FR" baseline="30000" dirty="0">
                <a:solidFill>
                  <a:srgbClr val="008000"/>
                </a:solidFill>
                <a:hlinkClick r:id="rId6"/>
              </a:rPr>
              <a:t>1</a:t>
            </a:r>
            <a:r>
              <a:rPr lang="fr-FR" dirty="0">
                <a:solidFill>
                  <a:srgbClr val="008000"/>
                </a:solidFill>
              </a:rPr>
              <a:t>, Fougère </a:t>
            </a:r>
            <a:r>
              <a:rPr lang="fr-FR" dirty="0" err="1">
                <a:solidFill>
                  <a:srgbClr val="008000"/>
                </a:solidFill>
              </a:rPr>
              <a:t>aquiline</a:t>
            </a:r>
            <a:r>
              <a:rPr lang="fr-FR" dirty="0">
                <a:solidFill>
                  <a:srgbClr val="008000"/>
                </a:solidFill>
              </a:rPr>
              <a:t>, Fougère commune, Fougère impériale, Porte-aigle, ou encore Aigle impérial. Elle développe dans des stations en pleine lumière ou semi-ombragées, souvent sur des sols pierreux ou sableux et </a:t>
            </a:r>
            <a:r>
              <a:rPr lang="fr-FR" dirty="0">
                <a:solidFill>
                  <a:srgbClr val="FF0000"/>
                </a:solidFill>
              </a:rPr>
              <a:t>acides</a:t>
            </a:r>
            <a:r>
              <a:rPr lang="fr-FR" dirty="0">
                <a:solidFill>
                  <a:srgbClr val="008000"/>
                </a:solidFill>
              </a:rPr>
              <a:t> et assez profonds. Elle est indifférente à l'humidité du sol. Depuis le niveau de la mer jusqu'à 2 000 m d'altitude, des étages collinéens à montagnards et supra-méditerranéens.</a:t>
            </a:r>
          </a:p>
        </p:txBody>
      </p:sp>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9575" y="2725736"/>
            <a:ext cx="2794000" cy="2095500"/>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7706" y="2793058"/>
            <a:ext cx="1270000" cy="1587500"/>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024" y="2662883"/>
            <a:ext cx="2466975" cy="1847850"/>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9227" y="5064125"/>
            <a:ext cx="2514600" cy="1676400"/>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3119" y="4843272"/>
            <a:ext cx="2466975" cy="1847850"/>
          </a:xfrm>
          <a:prstGeom prst="rect">
            <a:avLst/>
          </a:prstGeom>
        </p:spPr>
      </p:pic>
      <p:pic>
        <p:nvPicPr>
          <p:cNvPr id="14" name="Imag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7061" y="2689900"/>
            <a:ext cx="1876425" cy="2428875"/>
          </a:xfrm>
          <a:prstGeom prst="rect">
            <a:avLst/>
          </a:prstGeom>
        </p:spPr>
      </p:pic>
      <p:pic>
        <p:nvPicPr>
          <p:cNvPr id="15" name="Imag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6733" y="4267200"/>
            <a:ext cx="1828800" cy="2505075"/>
          </a:xfrm>
          <a:prstGeom prst="rect">
            <a:avLst/>
          </a:prstGeom>
        </p:spPr>
      </p:pic>
      <p:pic>
        <p:nvPicPr>
          <p:cNvPr id="16" name="Imag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6670" y="4519803"/>
            <a:ext cx="1258824" cy="2252472"/>
          </a:xfrm>
          <a:prstGeom prst="rect">
            <a:avLst/>
          </a:prstGeom>
        </p:spPr>
      </p:pic>
      <p:pic>
        <p:nvPicPr>
          <p:cNvPr id="17" name="Imag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90518" y="172975"/>
            <a:ext cx="508000" cy="960120"/>
          </a:xfrm>
          <a:prstGeom prst="rect">
            <a:avLst/>
          </a:prstGeom>
        </p:spPr>
      </p:pic>
      <p:pic>
        <p:nvPicPr>
          <p:cNvPr id="18" name="Imag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18299" y="4892675"/>
            <a:ext cx="2466975" cy="1847850"/>
          </a:xfrm>
          <a:prstGeom prst="rect">
            <a:avLst/>
          </a:prstGeom>
        </p:spPr>
      </p:pic>
    </p:spTree>
    <p:extLst>
      <p:ext uri="{BB962C8B-B14F-4D97-AF65-F5344CB8AC3E}">
        <p14:creationId xmlns:p14="http://schemas.microsoft.com/office/powerpoint/2010/main" val="1575962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54</a:t>
            </a:fld>
            <a:endParaRPr lang="fr-FR"/>
          </a:p>
        </p:txBody>
      </p:sp>
      <p:sp>
        <p:nvSpPr>
          <p:cNvPr id="3" name="Rectangle 2"/>
          <p:cNvSpPr/>
          <p:nvPr/>
        </p:nvSpPr>
        <p:spPr>
          <a:xfrm>
            <a:off x="203754" y="653034"/>
            <a:ext cx="6096000" cy="369332"/>
          </a:xfrm>
          <a:prstGeom prst="rect">
            <a:avLst/>
          </a:prstGeom>
        </p:spPr>
        <p:txBody>
          <a:bodyPr>
            <a:spAutoFit/>
          </a:bodyPr>
          <a:lstStyle/>
          <a:p>
            <a:r>
              <a:rPr lang="fr-FR" dirty="0">
                <a:solidFill>
                  <a:srgbClr val="008000"/>
                </a:solidFill>
              </a:rPr>
              <a:t>5.8. </a:t>
            </a:r>
            <a:r>
              <a:rPr lang="fr-FR" b="1" dirty="0">
                <a:solidFill>
                  <a:srgbClr val="008000"/>
                </a:solidFill>
              </a:rPr>
              <a:t>Genêt à balais </a:t>
            </a:r>
            <a:r>
              <a:rPr lang="fr-FR" dirty="0">
                <a:solidFill>
                  <a:srgbClr val="008000"/>
                </a:solidFill>
              </a:rPr>
              <a:t>(</a:t>
            </a:r>
            <a:r>
              <a:rPr lang="fr-FR" i="1" dirty="0" err="1">
                <a:solidFill>
                  <a:srgbClr val="008000"/>
                </a:solidFill>
              </a:rPr>
              <a:t>Cytisus</a:t>
            </a:r>
            <a:r>
              <a:rPr lang="fr-FR" i="1" dirty="0">
                <a:solidFill>
                  <a:srgbClr val="008000"/>
                </a:solidFill>
              </a:rPr>
              <a:t> </a:t>
            </a:r>
            <a:r>
              <a:rPr lang="fr-FR" i="1" dirty="0" err="1">
                <a:solidFill>
                  <a:srgbClr val="008000"/>
                </a:solidFill>
              </a:rPr>
              <a:t>scoparius</a:t>
            </a:r>
            <a:r>
              <a:rPr lang="fr-FR" dirty="0">
                <a:solidFill>
                  <a:srgbClr val="008000"/>
                </a:solidFill>
              </a:rPr>
              <a:t>) (famille des</a:t>
            </a:r>
            <a:r>
              <a:rPr lang="fr-FR" dirty="0"/>
              <a:t> </a:t>
            </a:r>
            <a:r>
              <a:rPr lang="fr-FR" i="1" u="sng" dirty="0" err="1">
                <a:hlinkClick r:id="rId2" tooltip="Fabaceae"/>
              </a:rPr>
              <a:t>Fabaceae</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54</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186466" y="1022366"/>
            <a:ext cx="11823549" cy="1477328"/>
          </a:xfrm>
          <a:prstGeom prst="rect">
            <a:avLst/>
          </a:prstGeom>
          <a:noFill/>
        </p:spPr>
        <p:txBody>
          <a:bodyPr wrap="square" rtlCol="0">
            <a:spAutoFit/>
          </a:bodyPr>
          <a:lstStyle/>
          <a:p>
            <a:pPr algn="just"/>
            <a:r>
              <a:rPr lang="fr-FR" dirty="0">
                <a:solidFill>
                  <a:srgbClr val="008000"/>
                </a:solidFill>
              </a:rPr>
              <a:t>Arbuste </a:t>
            </a:r>
            <a:r>
              <a:rPr lang="fr-FR" dirty="0">
                <a:solidFill>
                  <a:srgbClr val="FF0000"/>
                </a:solidFill>
              </a:rPr>
              <a:t>toxique</a:t>
            </a:r>
            <a:r>
              <a:rPr lang="fr-FR" dirty="0">
                <a:solidFill>
                  <a:srgbClr val="008000"/>
                </a:solidFill>
              </a:rPr>
              <a:t> à feuillage caduc, invasif, atteignant une hauteur de 1 à 3 m, rarement de 4 m, aux tiges vertes anguleuses, aux petites </a:t>
            </a:r>
            <a:r>
              <a:rPr lang="fr-FR" dirty="0">
                <a:solidFill>
                  <a:srgbClr val="008000"/>
                </a:solidFill>
                <a:hlinkClick r:id="rId3" tooltip="Feuille"/>
              </a:rPr>
              <a:t>feuilles</a:t>
            </a:r>
            <a:r>
              <a:rPr lang="fr-FR" dirty="0">
                <a:solidFill>
                  <a:srgbClr val="008000"/>
                </a:solidFill>
              </a:rPr>
              <a:t> </a:t>
            </a:r>
            <a:r>
              <a:rPr lang="fr-FR" dirty="0">
                <a:solidFill>
                  <a:srgbClr val="008000"/>
                </a:solidFill>
                <a:hlinkClick r:id="rId4" tooltip="Glossaire de botanique"/>
              </a:rPr>
              <a:t>caduques</a:t>
            </a:r>
            <a:r>
              <a:rPr lang="fr-FR" dirty="0">
                <a:solidFill>
                  <a:srgbClr val="008000"/>
                </a:solidFill>
              </a:rPr>
              <a:t>. Les branches principales ont un diamètre pouvant atteindre de 5 à 10 cm. Au printemps, il se couvre entièrement d'une multitude de </a:t>
            </a:r>
            <a:r>
              <a:rPr lang="fr-FR" dirty="0">
                <a:solidFill>
                  <a:srgbClr val="008000"/>
                </a:solidFill>
                <a:hlinkClick r:id="rId5" tooltip="Fleur"/>
              </a:rPr>
              <a:t>fleurs</a:t>
            </a:r>
            <a:r>
              <a:rPr lang="fr-FR" dirty="0">
                <a:solidFill>
                  <a:srgbClr val="008000"/>
                </a:solidFill>
              </a:rPr>
              <a:t> jaunes, de 15 à 20 mm de largeur et de 20 à 30 mm de longueur. </a:t>
            </a:r>
          </a:p>
          <a:p>
            <a:pPr algn="just"/>
            <a:r>
              <a:rPr lang="fr-FR" dirty="0">
                <a:solidFill>
                  <a:srgbClr val="008000"/>
                </a:solidFill>
              </a:rPr>
              <a:t>On le rencontre en </a:t>
            </a:r>
            <a:r>
              <a:rPr lang="fr-FR" dirty="0">
                <a:solidFill>
                  <a:srgbClr val="008000"/>
                </a:solidFill>
                <a:hlinkClick r:id="rId6" tooltip="Plaine"/>
              </a:rPr>
              <a:t>plaine</a:t>
            </a:r>
            <a:r>
              <a:rPr lang="fr-FR" dirty="0">
                <a:solidFill>
                  <a:srgbClr val="008000"/>
                </a:solidFill>
              </a:rPr>
              <a:t> sur </a:t>
            </a:r>
            <a:r>
              <a:rPr lang="fr-FR" dirty="0">
                <a:solidFill>
                  <a:srgbClr val="C00000"/>
                </a:solidFill>
              </a:rPr>
              <a:t>sols </a:t>
            </a:r>
            <a:r>
              <a:rPr lang="fr-FR" dirty="0">
                <a:solidFill>
                  <a:srgbClr val="C00000"/>
                </a:solidFill>
                <a:hlinkClick r:id="rId7" tooltip="Silice"/>
              </a:rPr>
              <a:t>siliceux</a:t>
            </a:r>
            <a:r>
              <a:rPr lang="fr-FR" dirty="0">
                <a:solidFill>
                  <a:srgbClr val="008000"/>
                </a:solidFill>
              </a:rPr>
              <a:t> dans les terrains incultes, les zones déboisées parfois en </a:t>
            </a:r>
            <a:r>
              <a:rPr lang="fr-FR" dirty="0">
                <a:solidFill>
                  <a:srgbClr val="C00000"/>
                </a:solidFill>
              </a:rPr>
              <a:t>compagnie de la </a:t>
            </a:r>
            <a:r>
              <a:rPr lang="fr-FR" dirty="0">
                <a:solidFill>
                  <a:srgbClr val="C00000"/>
                </a:solidFill>
                <a:hlinkClick r:id="rId8" tooltip="Bruyère"/>
              </a:rPr>
              <a:t>bruyère</a:t>
            </a:r>
            <a:r>
              <a:rPr lang="fr-FR" dirty="0">
                <a:solidFill>
                  <a:srgbClr val="008000"/>
                </a:solidFill>
              </a:rPr>
              <a:t>. C'est le plus rustique des genêts, tolérant des froids jusqu'à-25 °C.</a:t>
            </a: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8080" y="4726220"/>
            <a:ext cx="2447925" cy="1866900"/>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602" y="2351901"/>
            <a:ext cx="3074884" cy="4241219"/>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5078" y="4521184"/>
            <a:ext cx="1524000" cy="2152650"/>
          </a:xfrm>
          <a:prstGeom prst="rect">
            <a:avLst/>
          </a:prstGeom>
        </p:spPr>
      </p:pic>
      <p:pic>
        <p:nvPicPr>
          <p:cNvPr id="14" name="Imag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9030" y="2580172"/>
            <a:ext cx="2466975" cy="1847850"/>
          </a:xfrm>
          <a:prstGeom prst="rect">
            <a:avLst/>
          </a:prstGeom>
        </p:spPr>
      </p:pic>
      <p:pic>
        <p:nvPicPr>
          <p:cNvPr id="15" name="Imag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2501" y="4311634"/>
            <a:ext cx="1933575" cy="2362200"/>
          </a:xfrm>
          <a:prstGeom prst="rect">
            <a:avLst/>
          </a:prstGeom>
        </p:spPr>
      </p:pic>
      <p:pic>
        <p:nvPicPr>
          <p:cNvPr id="16" name="Imag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916" y="2495550"/>
            <a:ext cx="3000375" cy="1524000"/>
          </a:xfrm>
          <a:prstGeom prst="rect">
            <a:avLst/>
          </a:prstGeom>
        </p:spPr>
      </p:pic>
      <p:pic>
        <p:nvPicPr>
          <p:cNvPr id="17" name="Imag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985" y="4191000"/>
            <a:ext cx="1828800" cy="2495550"/>
          </a:xfrm>
          <a:prstGeom prst="rect">
            <a:avLst/>
          </a:prstGeom>
        </p:spPr>
      </p:pic>
    </p:spTree>
    <p:extLst>
      <p:ext uri="{BB962C8B-B14F-4D97-AF65-F5344CB8AC3E}">
        <p14:creationId xmlns:p14="http://schemas.microsoft.com/office/powerpoint/2010/main" val="804336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55</a:t>
            </a:fld>
            <a:endParaRPr lang="fr-FR"/>
          </a:p>
        </p:txBody>
      </p:sp>
      <p:sp>
        <p:nvSpPr>
          <p:cNvPr id="3" name="Rectangle 2"/>
          <p:cNvSpPr/>
          <p:nvPr/>
        </p:nvSpPr>
        <p:spPr>
          <a:xfrm>
            <a:off x="203753" y="653034"/>
            <a:ext cx="11806261" cy="369332"/>
          </a:xfrm>
          <a:prstGeom prst="rect">
            <a:avLst/>
          </a:prstGeom>
        </p:spPr>
        <p:txBody>
          <a:bodyPr wrap="square">
            <a:spAutoFit/>
          </a:bodyPr>
          <a:lstStyle/>
          <a:p>
            <a:r>
              <a:rPr lang="fr-FR" dirty="0">
                <a:solidFill>
                  <a:srgbClr val="008000"/>
                </a:solidFill>
              </a:rPr>
              <a:t>5.9. </a:t>
            </a:r>
            <a:r>
              <a:rPr lang="fr-FR" b="1" dirty="0" err="1">
                <a:solidFill>
                  <a:srgbClr val="008000"/>
                </a:solidFill>
              </a:rPr>
              <a:t>Myrtillier</a:t>
            </a:r>
            <a:r>
              <a:rPr lang="fr-FR" b="1" dirty="0">
                <a:solidFill>
                  <a:srgbClr val="008000"/>
                </a:solidFill>
              </a:rPr>
              <a:t> commun</a:t>
            </a:r>
            <a:r>
              <a:rPr lang="fr-FR" dirty="0">
                <a:solidFill>
                  <a:srgbClr val="008000"/>
                </a:solidFill>
              </a:rPr>
              <a:t>, </a:t>
            </a:r>
            <a:r>
              <a:rPr lang="fr-FR" b="1" dirty="0">
                <a:solidFill>
                  <a:srgbClr val="008000"/>
                </a:solidFill>
              </a:rPr>
              <a:t>Myrtille</a:t>
            </a:r>
            <a:r>
              <a:rPr lang="fr-FR" dirty="0">
                <a:solidFill>
                  <a:srgbClr val="008000"/>
                </a:solidFill>
              </a:rPr>
              <a:t> ou </a:t>
            </a:r>
            <a:r>
              <a:rPr lang="fr-FR" b="1" dirty="0">
                <a:solidFill>
                  <a:srgbClr val="008000"/>
                </a:solidFill>
              </a:rPr>
              <a:t>Airelle</a:t>
            </a:r>
            <a:r>
              <a:rPr lang="fr-FR" dirty="0">
                <a:solidFill>
                  <a:srgbClr val="008000"/>
                </a:solidFill>
              </a:rPr>
              <a:t> (</a:t>
            </a:r>
            <a:r>
              <a:rPr lang="fr-FR" i="1" dirty="0">
                <a:solidFill>
                  <a:srgbClr val="008000"/>
                </a:solidFill>
              </a:rPr>
              <a:t>Vaccinium </a:t>
            </a:r>
            <a:r>
              <a:rPr lang="fr-FR" i="1" dirty="0" err="1">
                <a:solidFill>
                  <a:srgbClr val="008000"/>
                </a:solidFill>
              </a:rPr>
              <a:t>myrtillus</a:t>
            </a:r>
            <a:r>
              <a:rPr lang="fr-FR" dirty="0">
                <a:solidFill>
                  <a:srgbClr val="008000"/>
                </a:solidFill>
              </a:rPr>
              <a:t>) (</a:t>
            </a:r>
            <a:r>
              <a:rPr lang="fr-FR" dirty="0">
                <a:hlinkClick r:id="rId2" tooltip="Famille (biologie)"/>
              </a:rPr>
              <a:t>famille</a:t>
            </a:r>
            <a:r>
              <a:rPr lang="fr-FR" dirty="0"/>
              <a:t> </a:t>
            </a:r>
            <a:r>
              <a:rPr lang="fr-FR" dirty="0">
                <a:solidFill>
                  <a:srgbClr val="008000"/>
                </a:solidFill>
              </a:rPr>
              <a:t>des</a:t>
            </a:r>
            <a:r>
              <a:rPr lang="fr-FR" dirty="0"/>
              <a:t> </a:t>
            </a:r>
            <a:r>
              <a:rPr lang="fr-FR" u="sng" dirty="0">
                <a:hlinkClick r:id="rId3" tooltip="Ericaceae"/>
              </a:rPr>
              <a:t>Ericacées</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55</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96819" y="1118795"/>
            <a:ext cx="11822654" cy="1477328"/>
          </a:xfrm>
          <a:prstGeom prst="rect">
            <a:avLst/>
          </a:prstGeom>
          <a:noFill/>
        </p:spPr>
        <p:txBody>
          <a:bodyPr wrap="square" rtlCol="0">
            <a:spAutoFit/>
          </a:bodyPr>
          <a:lstStyle/>
          <a:p>
            <a:pPr algn="just"/>
            <a:r>
              <a:rPr lang="fr-FR" dirty="0">
                <a:solidFill>
                  <a:srgbClr val="008000"/>
                </a:solidFill>
              </a:rPr>
              <a:t>Vigoureux sous-arbrisseau, vivace et rampant, de 20 à 60 cm,  formant des fourrés nains, qui produit des fruits également appelés </a:t>
            </a:r>
            <a:r>
              <a:rPr lang="fr-FR" dirty="0">
                <a:solidFill>
                  <a:srgbClr val="008000"/>
                </a:solidFill>
                <a:hlinkClick r:id="rId4" tooltip="Myrtille"/>
              </a:rPr>
              <a:t>myrtilles</a:t>
            </a:r>
            <a:r>
              <a:rPr lang="fr-FR" dirty="0">
                <a:solidFill>
                  <a:srgbClr val="008000"/>
                </a:solidFill>
              </a:rPr>
              <a:t>, appartenant au groupe des </a:t>
            </a:r>
            <a:r>
              <a:rPr lang="fr-FR" dirty="0">
                <a:solidFill>
                  <a:srgbClr val="008000"/>
                </a:solidFill>
                <a:hlinkClick r:id="rId5" tooltip="Airelle"/>
              </a:rPr>
              <a:t>airelles</a:t>
            </a:r>
            <a:r>
              <a:rPr lang="fr-FR" dirty="0">
                <a:solidFill>
                  <a:srgbClr val="008000"/>
                </a:solidFill>
              </a:rPr>
              <a:t>. En </a:t>
            </a:r>
            <a:r>
              <a:rPr lang="fr-FR" dirty="0">
                <a:solidFill>
                  <a:srgbClr val="008000"/>
                </a:solidFill>
                <a:hlinkClick r:id="rId6" tooltip="France"/>
              </a:rPr>
              <a:t>France</a:t>
            </a:r>
            <a:r>
              <a:rPr lang="fr-FR" dirty="0">
                <a:solidFill>
                  <a:srgbClr val="008000"/>
                </a:solidFill>
              </a:rPr>
              <a:t>, elle est commune en montagne, mais également présente en Bretagne dans les forêts sur </a:t>
            </a:r>
            <a:r>
              <a:rPr lang="fr-FR" dirty="0">
                <a:solidFill>
                  <a:srgbClr val="C00000"/>
                </a:solidFill>
              </a:rPr>
              <a:t>sol granitique </a:t>
            </a:r>
            <a:r>
              <a:rPr lang="fr-FR" dirty="0">
                <a:solidFill>
                  <a:srgbClr val="008000"/>
                </a:solidFill>
              </a:rPr>
              <a:t>et en Ardenne française, dans la partie nord schisteuse, principalement la </a:t>
            </a:r>
            <a:r>
              <a:rPr lang="fr-FR" dirty="0">
                <a:solidFill>
                  <a:srgbClr val="008000"/>
                </a:solidFill>
                <a:hlinkClick r:id="rId7" tooltip="Pointe de Givet"/>
              </a:rPr>
              <a:t>pointe de Givet</a:t>
            </a:r>
            <a:r>
              <a:rPr lang="fr-FR" dirty="0">
                <a:solidFill>
                  <a:srgbClr val="008000"/>
                </a:solidFill>
              </a:rPr>
              <a:t>. Elle croît jusqu'à 2 500 m d'altitude dans les forêts de conifères, les bois clairs, les landes et les tourbières, associée aux </a:t>
            </a:r>
            <a:r>
              <a:rPr lang="fr-FR" dirty="0">
                <a:solidFill>
                  <a:srgbClr val="C00000"/>
                </a:solidFill>
              </a:rPr>
              <a:t>plantes acidophiles</a:t>
            </a:r>
            <a:r>
              <a:rPr lang="fr-FR" dirty="0">
                <a:solidFill>
                  <a:srgbClr val="008000"/>
                </a:solidFill>
              </a:rPr>
              <a:t>. Les baies, sucrées, sont mangées fraîches ou sont utilisées dans diverses recettes.</a:t>
            </a:r>
          </a:p>
        </p:txBody>
      </p:sp>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2149" y="2596123"/>
            <a:ext cx="2948088" cy="1912559"/>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9417" y="4645207"/>
            <a:ext cx="1275875" cy="2095244"/>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76" y="4348162"/>
            <a:ext cx="1809750" cy="2533650"/>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526" y="2596123"/>
            <a:ext cx="2619375" cy="1743075"/>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5717" y="4873625"/>
            <a:ext cx="2466975" cy="1847850"/>
          </a:xfrm>
          <a:prstGeom prst="rect">
            <a:avLst/>
          </a:prstGeom>
        </p:spPr>
      </p:pic>
      <p:pic>
        <p:nvPicPr>
          <p:cNvPr id="13" name="Imag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70763" y="4997375"/>
            <a:ext cx="2619375" cy="1743075"/>
          </a:xfrm>
          <a:prstGeom prst="rect">
            <a:avLst/>
          </a:prstGeom>
        </p:spPr>
      </p:pic>
      <p:pic>
        <p:nvPicPr>
          <p:cNvPr id="14" name="Imag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2458" y="2605087"/>
            <a:ext cx="3239134" cy="2155496"/>
          </a:xfrm>
          <a:prstGeom prst="rect">
            <a:avLst/>
          </a:prstGeom>
        </p:spPr>
      </p:pic>
      <p:pic>
        <p:nvPicPr>
          <p:cNvPr id="15" name="Imag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12941" y="2798685"/>
            <a:ext cx="2701289" cy="4059315"/>
          </a:xfrm>
          <a:prstGeom prst="rect">
            <a:avLst/>
          </a:prstGeom>
        </p:spPr>
      </p:pic>
    </p:spTree>
    <p:extLst>
      <p:ext uri="{BB962C8B-B14F-4D97-AF65-F5344CB8AC3E}">
        <p14:creationId xmlns:p14="http://schemas.microsoft.com/office/powerpoint/2010/main" val="2105271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53" y="653035"/>
            <a:ext cx="11806261" cy="369332"/>
          </a:xfrm>
          <a:prstGeom prst="rect">
            <a:avLst/>
          </a:prstGeom>
        </p:spPr>
        <p:txBody>
          <a:bodyPr wrap="square">
            <a:spAutoFit/>
          </a:bodyPr>
          <a:lstStyle/>
          <a:p>
            <a:r>
              <a:rPr lang="fr-FR" dirty="0">
                <a:solidFill>
                  <a:srgbClr val="008000"/>
                </a:solidFill>
              </a:rPr>
              <a:t>5.10. </a:t>
            </a:r>
            <a:r>
              <a:rPr lang="fr-FR" b="1" dirty="0">
                <a:solidFill>
                  <a:srgbClr val="008000"/>
                </a:solidFill>
              </a:rPr>
              <a:t>Oseille des prés, Oseille commune, Grande oseille</a:t>
            </a:r>
            <a:r>
              <a:rPr lang="fr-FR" dirty="0"/>
              <a:t> </a:t>
            </a:r>
            <a:r>
              <a:rPr lang="fr-FR" dirty="0">
                <a:solidFill>
                  <a:srgbClr val="008000"/>
                </a:solidFill>
              </a:rPr>
              <a:t>ou </a:t>
            </a:r>
            <a:r>
              <a:rPr lang="fr-FR" b="1" dirty="0">
                <a:solidFill>
                  <a:srgbClr val="008000"/>
                </a:solidFill>
              </a:rPr>
              <a:t>vinette </a:t>
            </a:r>
            <a:r>
              <a:rPr lang="fr-FR" dirty="0">
                <a:solidFill>
                  <a:srgbClr val="008000"/>
                </a:solidFill>
              </a:rPr>
              <a:t>(</a:t>
            </a:r>
            <a:r>
              <a:rPr lang="fr-FR" i="1" dirty="0">
                <a:solidFill>
                  <a:srgbClr val="008000"/>
                </a:solidFill>
              </a:rPr>
              <a:t>Rumex </a:t>
            </a:r>
            <a:r>
              <a:rPr lang="fr-FR" i="1" dirty="0" err="1">
                <a:solidFill>
                  <a:srgbClr val="008000"/>
                </a:solidFill>
              </a:rPr>
              <a:t>acetosa</a:t>
            </a:r>
            <a:r>
              <a:rPr lang="fr-FR" dirty="0">
                <a:solidFill>
                  <a:srgbClr val="008000"/>
                </a:solidFill>
              </a:rPr>
              <a:t>) (famille des </a:t>
            </a:r>
            <a:r>
              <a:rPr lang="fr-FR" i="1" u="sng" dirty="0" err="1">
                <a:hlinkClick r:id="rId2" tooltip="Polygonaceae"/>
              </a:rPr>
              <a:t>Polygonaceae</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56</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186466" y="1022367"/>
            <a:ext cx="11823548" cy="2031325"/>
          </a:xfrm>
          <a:prstGeom prst="rect">
            <a:avLst/>
          </a:prstGeom>
          <a:noFill/>
        </p:spPr>
        <p:txBody>
          <a:bodyPr wrap="square" rtlCol="0">
            <a:spAutoFit/>
          </a:bodyPr>
          <a:lstStyle/>
          <a:p>
            <a:pPr algn="just"/>
            <a:r>
              <a:rPr lang="fr-FR" u="sng" dirty="0">
                <a:solidFill>
                  <a:srgbClr val="008000"/>
                </a:solidFill>
                <a:hlinkClick r:id="rId3" tooltip="Plante vivace"/>
              </a:rPr>
              <a:t>plante vivace</a:t>
            </a:r>
            <a:r>
              <a:rPr lang="fr-FR" dirty="0">
                <a:solidFill>
                  <a:srgbClr val="008000"/>
                </a:solidFill>
              </a:rPr>
              <a:t>  atteignant 60 cm de haut, sa racine pivotante s'enfonce profondément dans le sol. Les feuilles de la base mesurent de 7 à 15 cm de long et sont longuement pétiolées. Les fleurs se développent en épis rougeâtres. Elle Indique un sol au Ph à </a:t>
            </a:r>
            <a:r>
              <a:rPr lang="fr-FR" dirty="0">
                <a:solidFill>
                  <a:srgbClr val="C00000"/>
                </a:solidFill>
              </a:rPr>
              <a:t>légèrement acide (~6,5). </a:t>
            </a:r>
            <a:r>
              <a:rPr lang="fr-FR" b="1" dirty="0">
                <a:solidFill>
                  <a:srgbClr val="008000"/>
                </a:solidFill>
              </a:rPr>
              <a:t>C'est aussi une des rares indicatrices des sols en équilibre </a:t>
            </a:r>
            <a:r>
              <a:rPr lang="fr-FR" dirty="0">
                <a:solidFill>
                  <a:srgbClr val="008000"/>
                </a:solidFill>
              </a:rPr>
              <a:t>(avec le </a:t>
            </a:r>
            <a:r>
              <a:rPr lang="fr-FR" dirty="0">
                <a:solidFill>
                  <a:srgbClr val="008000"/>
                </a:solidFill>
                <a:hlinkClick r:id="rId4" tooltip="Mouron blanc"/>
              </a:rPr>
              <a:t>Mouron blanc</a:t>
            </a:r>
            <a:r>
              <a:rPr lang="fr-FR" dirty="0">
                <a:solidFill>
                  <a:srgbClr val="008000"/>
                </a:solidFill>
              </a:rPr>
              <a:t>, le </a:t>
            </a:r>
            <a:r>
              <a:rPr lang="fr-FR" dirty="0">
                <a:solidFill>
                  <a:srgbClr val="008000"/>
                </a:solidFill>
                <a:hlinkClick r:id="rId5" tooltip="Plantain lancéolé"/>
              </a:rPr>
              <a:t>Plantain lancéolé</a:t>
            </a:r>
            <a:r>
              <a:rPr lang="fr-FR" dirty="0">
                <a:solidFill>
                  <a:srgbClr val="008000"/>
                </a:solidFill>
              </a:rPr>
              <a:t> et la </a:t>
            </a:r>
            <a:r>
              <a:rPr lang="fr-FR" u="sng" dirty="0">
                <a:solidFill>
                  <a:srgbClr val="008000"/>
                </a:solidFill>
                <a:hlinkClick r:id="rId6" tooltip="Luzerne d'Arabie"/>
              </a:rPr>
              <a:t>Luzerne d'Arabie</a:t>
            </a:r>
            <a:r>
              <a:rPr lang="fr-FR" dirty="0">
                <a:solidFill>
                  <a:srgbClr val="008000"/>
                </a:solidFill>
              </a:rPr>
              <a:t>). Grâce à sa racine pivotante, elle peut être utilisée pour </a:t>
            </a:r>
            <a:r>
              <a:rPr lang="fr-FR" dirty="0">
                <a:solidFill>
                  <a:srgbClr val="008000"/>
                </a:solidFill>
                <a:hlinkClick r:id="rId7" tooltip="Drainage (environnemental)"/>
              </a:rPr>
              <a:t>drainer</a:t>
            </a:r>
            <a:r>
              <a:rPr lang="fr-FR" dirty="0">
                <a:solidFill>
                  <a:srgbClr val="008000"/>
                </a:solidFill>
              </a:rPr>
              <a:t> les terrains </a:t>
            </a:r>
            <a:r>
              <a:rPr lang="fr-FR" u="sng" dirty="0" err="1">
                <a:solidFill>
                  <a:srgbClr val="008000"/>
                </a:solidFill>
                <a:hlinkClick r:id="rId8" tooltip="Hydromorphe"/>
              </a:rPr>
              <a:t>hydromorphes</a:t>
            </a:r>
            <a:r>
              <a:rPr lang="fr-FR" dirty="0">
                <a:solidFill>
                  <a:srgbClr val="008000"/>
                </a:solidFill>
              </a:rPr>
              <a:t>.</a:t>
            </a:r>
          </a:p>
          <a:p>
            <a:pPr algn="just"/>
            <a:r>
              <a:rPr lang="fr-FR" dirty="0">
                <a:solidFill>
                  <a:srgbClr val="008000"/>
                </a:solidFill>
              </a:rPr>
              <a:t>L'oseille commune est utilisée en soupes, dans des sauces ou en salades. Son goût acidulé lui vient de l'</a:t>
            </a:r>
            <a:r>
              <a:rPr lang="fr-FR" dirty="0">
                <a:solidFill>
                  <a:srgbClr val="008000"/>
                </a:solidFill>
                <a:hlinkClick r:id="rId9" tooltip="Acide ascorbique"/>
              </a:rPr>
              <a:t>acide ascorbique</a:t>
            </a:r>
            <a:r>
              <a:rPr lang="fr-FR" dirty="0">
                <a:solidFill>
                  <a:srgbClr val="008000"/>
                </a:solidFill>
              </a:rPr>
              <a:t> qu'elle contient.  </a:t>
            </a:r>
            <a:r>
              <a:rPr lang="fr-FR" dirty="0">
                <a:solidFill>
                  <a:srgbClr val="C00000"/>
                </a:solidFill>
              </a:rPr>
              <a:t>À consommer avec modération car l'oseille contient de l'</a:t>
            </a:r>
            <a:r>
              <a:rPr lang="fr-FR" dirty="0">
                <a:solidFill>
                  <a:srgbClr val="C00000"/>
                </a:solidFill>
                <a:hlinkClick r:id="rId10" tooltip="Acide oxalique"/>
              </a:rPr>
              <a:t>acide </a:t>
            </a:r>
            <a:r>
              <a:rPr lang="fr-FR" dirty="0">
                <a:solidFill>
                  <a:srgbClr val="008000"/>
                </a:solidFill>
                <a:hlinkClick r:id="rId10" tooltip="Acide oxalique"/>
              </a:rPr>
              <a:t>oxalique</a:t>
            </a:r>
            <a:r>
              <a:rPr lang="fr-FR" dirty="0">
                <a:solidFill>
                  <a:srgbClr val="008000"/>
                </a:solidFill>
              </a:rPr>
              <a:t>.</a:t>
            </a:r>
          </a:p>
        </p:txBody>
      </p:sp>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158" y="2893807"/>
            <a:ext cx="2376855" cy="3934104"/>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5433" y="3053692"/>
            <a:ext cx="1947079" cy="1458430"/>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5112" y="4608586"/>
            <a:ext cx="2057400" cy="2219325"/>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263" y="3053692"/>
            <a:ext cx="2619375" cy="1743075"/>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3753" y="5010150"/>
            <a:ext cx="2466975" cy="1847850"/>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78273" y="4860859"/>
            <a:ext cx="2466975" cy="1847850"/>
          </a:xfrm>
          <a:prstGeom prst="rect">
            <a:avLst/>
          </a:prstGeom>
        </p:spPr>
      </p:pic>
    </p:spTree>
    <p:extLst>
      <p:ext uri="{BB962C8B-B14F-4D97-AF65-F5344CB8AC3E}">
        <p14:creationId xmlns:p14="http://schemas.microsoft.com/office/powerpoint/2010/main" val="2800678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1"/>
          <p:cNvSpPr>
            <a:spLocks noGrp="1"/>
          </p:cNvSpPr>
          <p:nvPr>
            <p:ph type="sldNum" sz="quarter" idx="12"/>
          </p:nvPr>
        </p:nvSpPr>
        <p:spPr>
          <a:xfrm>
            <a:off x="11542955" y="167647"/>
            <a:ext cx="484564" cy="369332"/>
          </a:xfrm>
        </p:spPr>
        <p:txBody>
          <a:bodyPr/>
          <a:lstStyle/>
          <a:p>
            <a:fld id="{C4B7D875-55FA-44D4-A05D-F243087C8D65}" type="slidenum">
              <a:rPr lang="fr-FR" smtClean="0"/>
              <a:t>57</a:t>
            </a:fld>
            <a:endParaRPr lang="fr-FR" dirty="0"/>
          </a:p>
        </p:txBody>
      </p:sp>
      <p:sp>
        <p:nvSpPr>
          <p:cNvPr id="8" name="Rectangle 7"/>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9" name="ZoneTexte 8"/>
          <p:cNvSpPr txBox="1"/>
          <p:nvPr/>
        </p:nvSpPr>
        <p:spPr>
          <a:xfrm>
            <a:off x="147067" y="728950"/>
            <a:ext cx="9585649" cy="3416320"/>
          </a:xfrm>
          <a:prstGeom prst="rect">
            <a:avLst/>
          </a:prstGeom>
          <a:noFill/>
        </p:spPr>
        <p:txBody>
          <a:bodyPr wrap="square" rtlCol="0">
            <a:spAutoFit/>
          </a:bodyPr>
          <a:lstStyle/>
          <a:p>
            <a:r>
              <a:rPr lang="fr-FR" dirty="0">
                <a:solidFill>
                  <a:srgbClr val="008000"/>
                </a:solidFill>
              </a:rPr>
              <a:t>5.11. </a:t>
            </a:r>
            <a:r>
              <a:rPr lang="fr-FR" b="1" dirty="0">
                <a:solidFill>
                  <a:srgbClr val="008000"/>
                </a:solidFill>
              </a:rPr>
              <a:t>Petite oseille </a:t>
            </a:r>
            <a:r>
              <a:rPr lang="fr-FR" dirty="0">
                <a:solidFill>
                  <a:srgbClr val="008000"/>
                </a:solidFill>
              </a:rPr>
              <a:t>(</a:t>
            </a:r>
            <a:r>
              <a:rPr lang="fr-FR" i="1" dirty="0">
                <a:solidFill>
                  <a:srgbClr val="008000"/>
                </a:solidFill>
              </a:rPr>
              <a:t>Rumex </a:t>
            </a:r>
            <a:r>
              <a:rPr lang="fr-FR" i="1" dirty="0" err="1">
                <a:solidFill>
                  <a:srgbClr val="008000"/>
                </a:solidFill>
              </a:rPr>
              <a:t>acetosella</a:t>
            </a:r>
            <a:r>
              <a:rPr lang="fr-FR" i="1" dirty="0">
                <a:solidFill>
                  <a:srgbClr val="008000"/>
                </a:solidFill>
              </a:rPr>
              <a:t> </a:t>
            </a:r>
            <a:r>
              <a:rPr lang="fr-FR" dirty="0">
                <a:solidFill>
                  <a:srgbClr val="008000"/>
                </a:solidFill>
              </a:rPr>
              <a:t>L) (</a:t>
            </a:r>
            <a:r>
              <a:rPr lang="fr-FR" i="1" u="sng" dirty="0" err="1">
                <a:hlinkClick r:id="rId2" tooltip="Polygonaceae"/>
              </a:rPr>
              <a:t>Polygonaceae</a:t>
            </a:r>
            <a:r>
              <a:rPr lang="fr-FR" dirty="0">
                <a:solidFill>
                  <a:srgbClr val="008000"/>
                </a:solidFill>
              </a:rPr>
              <a:t>)</a:t>
            </a:r>
          </a:p>
          <a:p>
            <a:r>
              <a:rPr lang="fr-FR" dirty="0" err="1">
                <a:solidFill>
                  <a:srgbClr val="008000"/>
                </a:solidFill>
              </a:rPr>
              <a:t>Sheep</a:t>
            </a:r>
            <a:r>
              <a:rPr lang="fr-FR" dirty="0">
                <a:solidFill>
                  <a:srgbClr val="008000"/>
                </a:solidFill>
              </a:rPr>
              <a:t> secret</a:t>
            </a:r>
          </a:p>
          <a:p>
            <a:endParaRPr lang="fr-FR" dirty="0">
              <a:solidFill>
                <a:srgbClr val="008000"/>
              </a:solidFill>
            </a:endParaRPr>
          </a:p>
          <a:p>
            <a:r>
              <a:rPr lang="fr-FR" dirty="0">
                <a:solidFill>
                  <a:srgbClr val="008000"/>
                </a:solidFill>
              </a:rPr>
              <a:t>Vivace. Propagation par graines et rhizomes. Germe du printemps à l'automne. Plante de milieu ensoleillé. Poussant en terrains sableux, argilo-sableux, Limono-sableux. battants ou non, toujours acides et souvent secs, parfois mal drainés. Sol pauvre en phosphore, calcifuge et faible décomposition de la matière organique.</a:t>
            </a:r>
          </a:p>
          <a:p>
            <a:r>
              <a:rPr lang="fr-FR" b="1" dirty="0">
                <a:solidFill>
                  <a:srgbClr val="008000"/>
                </a:solidFill>
              </a:rPr>
              <a:t>Indique des sols acides, pauvres, à activité microbienne faible.</a:t>
            </a:r>
          </a:p>
          <a:p>
            <a:r>
              <a:rPr lang="fr-FR" dirty="0">
                <a:solidFill>
                  <a:srgbClr val="008000"/>
                </a:solidFill>
              </a:rPr>
              <a:t>Minéraux accumulés calcium. Phosphore et sodium.</a:t>
            </a:r>
          </a:p>
          <a:p>
            <a:r>
              <a:rPr lang="fr-FR" dirty="0">
                <a:solidFill>
                  <a:srgbClr val="008000"/>
                </a:solidFill>
              </a:rPr>
              <a:t>Plantes associées : </a:t>
            </a:r>
            <a:r>
              <a:rPr lang="fr-FR" dirty="0" err="1">
                <a:solidFill>
                  <a:srgbClr val="008000"/>
                </a:solidFill>
              </a:rPr>
              <a:t>digitaire</a:t>
            </a:r>
            <a:r>
              <a:rPr lang="fr-FR" dirty="0">
                <a:solidFill>
                  <a:srgbClr val="008000"/>
                </a:solidFill>
              </a:rPr>
              <a:t> sanguine, </a:t>
            </a:r>
            <a:r>
              <a:rPr lang="fr-FR" dirty="0" err="1">
                <a:solidFill>
                  <a:srgbClr val="008000"/>
                </a:solidFill>
              </a:rPr>
              <a:t>spargoute</a:t>
            </a:r>
            <a:r>
              <a:rPr lang="fr-FR" dirty="0">
                <a:solidFill>
                  <a:srgbClr val="008000"/>
                </a:solidFill>
              </a:rPr>
              <a:t> des champs, prêle des champs et épervière orangée.</a:t>
            </a:r>
          </a:p>
          <a:p>
            <a:r>
              <a:rPr lang="fr-FR" dirty="0">
                <a:solidFill>
                  <a:srgbClr val="008000"/>
                </a:solidFill>
              </a:rPr>
              <a:t>Elle pousse dans les endroits rocailleux, en terrain acide.</a:t>
            </a:r>
          </a:p>
          <a:p>
            <a:r>
              <a:rPr lang="fr-FR" sz="1200" dirty="0">
                <a:solidFill>
                  <a:srgbClr val="008000"/>
                </a:solidFill>
              </a:rPr>
              <a:t>Source : </a:t>
            </a:r>
            <a:r>
              <a:rPr lang="fr-FR" sz="1200" dirty="0">
                <a:solidFill>
                  <a:srgbClr val="008000"/>
                </a:solidFill>
                <a:hlinkClick r:id="rId3"/>
              </a:rPr>
              <a:t>https://fr.wikipedia.org/wiki/Petite_oseille</a:t>
            </a:r>
            <a:r>
              <a:rPr lang="fr-FR" sz="1200" dirty="0">
                <a:solidFill>
                  <a:srgbClr val="008000"/>
                </a:solidFill>
              </a:rPr>
              <a:t> </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708" y="4072129"/>
            <a:ext cx="2533650" cy="268605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330" y="5188291"/>
            <a:ext cx="1069747" cy="1569888"/>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8630" y="5427555"/>
            <a:ext cx="2022166" cy="1314408"/>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91" y="3503991"/>
            <a:ext cx="2215422" cy="3254188"/>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9549" y="1542774"/>
            <a:ext cx="2187970" cy="5215405"/>
          </a:xfrm>
          <a:prstGeom prst="rect">
            <a:avLst/>
          </a:prstGeom>
        </p:spPr>
      </p:pic>
      <p:sp>
        <p:nvSpPr>
          <p:cNvPr id="15" name="Rectangle 14"/>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 (suite)</a:t>
            </a:r>
          </a:p>
        </p:txBody>
      </p:sp>
      <p:sp>
        <p:nvSpPr>
          <p:cNvPr id="16" name="ZoneTexte 15"/>
          <p:cNvSpPr txBox="1"/>
          <p:nvPr/>
        </p:nvSpPr>
        <p:spPr>
          <a:xfrm>
            <a:off x="147066" y="4038074"/>
            <a:ext cx="4649641" cy="1477328"/>
          </a:xfrm>
          <a:prstGeom prst="rect">
            <a:avLst/>
          </a:prstGeom>
          <a:noFill/>
        </p:spPr>
        <p:txBody>
          <a:bodyPr wrap="square" rtlCol="0">
            <a:spAutoFit/>
          </a:bodyPr>
          <a:lstStyle/>
          <a:p>
            <a:r>
              <a:rPr lang="fr-FR" dirty="0">
                <a:solidFill>
                  <a:srgbClr val="008000"/>
                </a:solidFill>
              </a:rPr>
              <a:t>C'est une </a:t>
            </a:r>
            <a:r>
              <a:rPr lang="fr-FR" dirty="0">
                <a:solidFill>
                  <a:srgbClr val="008000"/>
                </a:solidFill>
                <a:hlinkClick r:id="rId9" tooltip="Mauvaise herbe"/>
              </a:rPr>
              <a:t>mauvaise herbe</a:t>
            </a:r>
            <a:r>
              <a:rPr lang="fr-FR" dirty="0">
                <a:solidFill>
                  <a:srgbClr val="008000"/>
                </a:solidFill>
              </a:rPr>
              <a:t> qui peut se rencontrer dans de nombreuses cultures, et est difficile à combattre à cause de sa propagation par </a:t>
            </a:r>
            <a:r>
              <a:rPr lang="fr-FR" dirty="0">
                <a:solidFill>
                  <a:srgbClr val="008000"/>
                </a:solidFill>
                <a:hlinkClick r:id="rId10" tooltip="Rhizome"/>
              </a:rPr>
              <a:t>rhizome</a:t>
            </a:r>
            <a:r>
              <a:rPr lang="fr-FR" dirty="0">
                <a:solidFill>
                  <a:srgbClr val="008000"/>
                </a:solidFill>
              </a:rPr>
              <a:t>.</a:t>
            </a:r>
          </a:p>
          <a:p>
            <a:endParaRPr lang="fr-FR" dirty="0"/>
          </a:p>
        </p:txBody>
      </p:sp>
    </p:spTree>
    <p:extLst>
      <p:ext uri="{BB962C8B-B14F-4D97-AF65-F5344CB8AC3E}">
        <p14:creationId xmlns:p14="http://schemas.microsoft.com/office/powerpoint/2010/main" val="329608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7652" y="171854"/>
            <a:ext cx="451820" cy="444001"/>
          </a:xfrm>
        </p:spPr>
        <p:txBody>
          <a:bodyPr/>
          <a:lstStyle/>
          <a:p>
            <a:fld id="{C4B7D875-55FA-44D4-A05D-F243087C8D65}" type="slidenum">
              <a:rPr lang="fr-FR" smtClean="0"/>
              <a:t>58</a:t>
            </a:fld>
            <a:endParaRPr lang="fr-FR"/>
          </a:p>
        </p:txBody>
      </p:sp>
      <p:sp>
        <p:nvSpPr>
          <p:cNvPr id="3" name="Rectangle 2"/>
          <p:cNvSpPr/>
          <p:nvPr/>
        </p:nvSpPr>
        <p:spPr>
          <a:xfrm>
            <a:off x="186466" y="629282"/>
            <a:ext cx="5284332" cy="369332"/>
          </a:xfrm>
          <a:prstGeom prst="rect">
            <a:avLst/>
          </a:prstGeom>
        </p:spPr>
        <p:txBody>
          <a:bodyPr wrap="none">
            <a:spAutoFit/>
          </a:bodyPr>
          <a:lstStyle/>
          <a:p>
            <a:r>
              <a:rPr lang="fr-FR" dirty="0">
                <a:solidFill>
                  <a:srgbClr val="008000"/>
                </a:solidFill>
              </a:rPr>
              <a:t>5.11bis. </a:t>
            </a:r>
            <a:r>
              <a:rPr lang="fr-FR" b="1" dirty="0">
                <a:solidFill>
                  <a:srgbClr val="008000"/>
                </a:solidFill>
              </a:rPr>
              <a:t>Rumex à feuilles obtuses</a:t>
            </a:r>
            <a:r>
              <a:rPr lang="fr-FR" dirty="0">
                <a:solidFill>
                  <a:srgbClr val="008000"/>
                </a:solidFill>
              </a:rPr>
              <a:t> (</a:t>
            </a:r>
            <a:r>
              <a:rPr lang="fr-FR" i="1" dirty="0">
                <a:solidFill>
                  <a:srgbClr val="008000"/>
                </a:solidFill>
              </a:rPr>
              <a:t>Rumex </a:t>
            </a:r>
            <a:r>
              <a:rPr lang="fr-FR" i="1" dirty="0" err="1">
                <a:solidFill>
                  <a:srgbClr val="008000"/>
                </a:solidFill>
              </a:rPr>
              <a:t>obtusifolius</a:t>
            </a:r>
            <a:r>
              <a:rPr lang="fr-FR" dirty="0">
                <a:solidFill>
                  <a:srgbClr val="008000"/>
                </a:solidFill>
              </a:rPr>
              <a:t>)</a:t>
            </a:r>
          </a:p>
        </p:txBody>
      </p:sp>
      <p:sp>
        <p:nvSpPr>
          <p:cNvPr id="4" name="Rectangle 3"/>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 (suite)</a:t>
            </a: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5" y="1012041"/>
            <a:ext cx="11733007" cy="2585323"/>
          </a:xfrm>
          <a:prstGeom prst="rect">
            <a:avLst/>
          </a:prstGeom>
        </p:spPr>
        <p:txBody>
          <a:bodyPr wrap="square">
            <a:spAutoFit/>
          </a:bodyPr>
          <a:lstStyle/>
          <a:p>
            <a:r>
              <a:rPr lang="fr-FR" b="1" dirty="0">
                <a:solidFill>
                  <a:srgbClr val="008000"/>
                </a:solidFill>
                <a:latin typeface="Arial" panose="020B0604020202020204" pitchFamily="34" charset="0"/>
              </a:rPr>
              <a:t>Habitat naturel: </a:t>
            </a:r>
            <a:r>
              <a:rPr lang="fr-FR" dirty="0">
                <a:solidFill>
                  <a:srgbClr val="008000"/>
                </a:solidFill>
                <a:latin typeface="Arial" panose="020B0604020202020204" pitchFamily="34" charset="0"/>
              </a:rPr>
              <a:t>Vases et limons </a:t>
            </a:r>
            <a:r>
              <a:rPr lang="fr-FR" dirty="0">
                <a:solidFill>
                  <a:srgbClr val="002060"/>
                </a:solidFill>
                <a:latin typeface="Arial" panose="020B0604020202020204" pitchFamily="34" charset="0"/>
              </a:rPr>
              <a:t>humides</a:t>
            </a:r>
            <a:r>
              <a:rPr lang="fr-FR" dirty="0">
                <a:solidFill>
                  <a:srgbClr val="008000"/>
                </a:solidFill>
                <a:latin typeface="Arial" panose="020B0604020202020204" pitchFamily="34" charset="0"/>
              </a:rPr>
              <a:t> des bras morts des grandes vallées alluviales. Vasières des lacs et des étangs. Marécages et tourbières. </a:t>
            </a:r>
          </a:p>
          <a:p>
            <a:r>
              <a:rPr lang="fr-FR" b="1" dirty="0">
                <a:solidFill>
                  <a:srgbClr val="008000"/>
                </a:solidFill>
                <a:latin typeface="Arial" panose="020B0604020202020204" pitchFamily="34" charset="0"/>
              </a:rPr>
              <a:t>Indications sur l’état du sol: </a:t>
            </a:r>
            <a:r>
              <a:rPr lang="fr-FR" dirty="0">
                <a:solidFill>
                  <a:srgbClr val="008000"/>
                </a:solidFill>
                <a:latin typeface="Arial" panose="020B0604020202020204" pitchFamily="34" charset="0"/>
              </a:rPr>
              <a:t>Le rumex à feuilles obtuses était très cultivé au Moyen Age, sous le nom de « patience ». Rare avant 1970, il est devenu commun aujourd’hui, à cause de nos pratiques agricoles. </a:t>
            </a:r>
            <a:r>
              <a:rPr lang="fr-FR" dirty="0">
                <a:solidFill>
                  <a:srgbClr val="002060"/>
                </a:solidFill>
                <a:latin typeface="Arial" panose="020B0604020202020204" pitchFamily="34" charset="0"/>
              </a:rPr>
              <a:t>Le terrain est imbibé d’eau</a:t>
            </a:r>
            <a:r>
              <a:rPr lang="fr-FR" dirty="0">
                <a:solidFill>
                  <a:srgbClr val="008000"/>
                </a:solidFill>
                <a:latin typeface="Arial" panose="020B0604020202020204" pitchFamily="34" charset="0"/>
              </a:rPr>
              <a:t>, </a:t>
            </a:r>
            <a:r>
              <a:rPr lang="fr-FR" dirty="0">
                <a:solidFill>
                  <a:schemeClr val="accent2">
                    <a:lumMod val="50000"/>
                  </a:schemeClr>
                </a:solidFill>
                <a:latin typeface="Arial" panose="020B0604020202020204" pitchFamily="34" charset="0"/>
              </a:rPr>
              <a:t>compact et des nitrites pathogènes sont présents en excès</a:t>
            </a:r>
            <a:r>
              <a:rPr lang="fr-FR" dirty="0">
                <a:solidFill>
                  <a:srgbClr val="008000"/>
                </a:solidFill>
                <a:latin typeface="Arial" panose="020B0604020202020204" pitchFamily="34" charset="0"/>
              </a:rPr>
              <a:t>. </a:t>
            </a:r>
            <a:r>
              <a:rPr lang="fr-FR" dirty="0">
                <a:solidFill>
                  <a:srgbClr val="002060"/>
                </a:solidFill>
                <a:latin typeface="Arial" panose="020B0604020202020204" pitchFamily="34" charset="0"/>
              </a:rPr>
              <a:t>Engorgement en eau </a:t>
            </a:r>
            <a:r>
              <a:rPr lang="fr-FR" dirty="0">
                <a:solidFill>
                  <a:srgbClr val="008000"/>
                </a:solidFill>
                <a:latin typeface="Arial" panose="020B0604020202020204" pitchFamily="34" charset="0"/>
              </a:rPr>
              <a:t>et </a:t>
            </a:r>
            <a:r>
              <a:rPr lang="fr-FR" dirty="0">
                <a:solidFill>
                  <a:srgbClr val="002060"/>
                </a:solidFill>
                <a:latin typeface="Arial" panose="020B0604020202020204" pitchFamily="34" charset="0"/>
              </a:rPr>
              <a:t>en matière organique provoquant des </a:t>
            </a:r>
            <a:r>
              <a:rPr lang="fr-FR" dirty="0" err="1">
                <a:solidFill>
                  <a:srgbClr val="002060"/>
                </a:solidFill>
                <a:latin typeface="Arial" panose="020B0604020202020204" pitchFamily="34" charset="0"/>
              </a:rPr>
              <a:t>hydromorphismes</a:t>
            </a:r>
            <a:r>
              <a:rPr lang="fr-FR" dirty="0">
                <a:solidFill>
                  <a:srgbClr val="002060"/>
                </a:solidFill>
                <a:latin typeface="Arial" panose="020B0604020202020204" pitchFamily="34" charset="0"/>
              </a:rPr>
              <a:t> </a:t>
            </a:r>
            <a:r>
              <a:rPr lang="fr-FR" dirty="0">
                <a:solidFill>
                  <a:srgbClr val="008000"/>
                </a:solidFill>
                <a:latin typeface="Arial" panose="020B0604020202020204" pitchFamily="34" charset="0"/>
              </a:rPr>
              <a:t>et des anaérobioses complètes avec blocage des oligo-éléments et du phosphore. Tout apport de matière organique supplémentaire peut conduire à des dégâts irréversibles. Destruction du Complexe argilo-humique avec libération d’aluminium (Al</a:t>
            </a:r>
            <a:r>
              <a:rPr lang="fr-FR" sz="800" dirty="0">
                <a:solidFill>
                  <a:srgbClr val="008000"/>
                </a:solidFill>
                <a:latin typeface="Arial" panose="020B0604020202020204" pitchFamily="34" charset="0"/>
              </a:rPr>
              <a:t>3+</a:t>
            </a:r>
            <a:r>
              <a:rPr lang="fr-FR" dirty="0">
                <a:solidFill>
                  <a:srgbClr val="008000"/>
                </a:solidFill>
                <a:latin typeface="Arial" panose="020B0604020202020204" pitchFamily="34" charset="0"/>
              </a:rPr>
              <a:t>), de fer ferrique (Fe</a:t>
            </a:r>
            <a:r>
              <a:rPr lang="fr-FR" sz="800" dirty="0">
                <a:solidFill>
                  <a:srgbClr val="008000"/>
                </a:solidFill>
                <a:latin typeface="Arial" panose="020B0604020202020204" pitchFamily="34" charset="0"/>
              </a:rPr>
              <a:t>3+</a:t>
            </a:r>
            <a:r>
              <a:rPr lang="fr-FR" dirty="0">
                <a:solidFill>
                  <a:srgbClr val="008000"/>
                </a:solidFill>
                <a:latin typeface="Arial" panose="020B0604020202020204" pitchFamily="34" charset="0"/>
              </a:rPr>
              <a:t>) et production de nitrites. </a:t>
            </a:r>
            <a:r>
              <a:rPr lang="fr-FR" b="1" dirty="0">
                <a:solidFill>
                  <a:srgbClr val="008000"/>
                </a:solidFill>
                <a:latin typeface="Arial" panose="020B0604020202020204" pitchFamily="34" charset="0"/>
              </a:rPr>
              <a:t>Espèce poussant généralement sur </a:t>
            </a:r>
            <a:r>
              <a:rPr lang="fr-FR" b="1" dirty="0">
                <a:solidFill>
                  <a:srgbClr val="C00000"/>
                </a:solidFill>
                <a:latin typeface="Arial" panose="020B0604020202020204" pitchFamily="34" charset="0"/>
              </a:rPr>
              <a:t>substrat acide</a:t>
            </a:r>
            <a:r>
              <a:rPr lang="fr-FR" dirty="0">
                <a:solidFill>
                  <a:srgbClr val="008000"/>
                </a:solidFill>
                <a:latin typeface="Arial" panose="020B0604020202020204" pitchFamily="34" charset="0"/>
              </a:rPr>
              <a:t>. </a:t>
            </a:r>
            <a:endParaRPr lang="fr-FR" dirty="0">
              <a:solidFill>
                <a:srgbClr val="008000"/>
              </a:solidFill>
            </a:endParaRPr>
          </a:p>
        </p:txBody>
      </p:sp>
      <p:pic>
        <p:nvPicPr>
          <p:cNvPr id="7" name="Image 6"/>
          <p:cNvPicPr>
            <a:picLocks noChangeAspect="1"/>
          </p:cNvPicPr>
          <p:nvPr/>
        </p:nvPicPr>
        <p:blipFill>
          <a:blip r:embed="rId2"/>
          <a:stretch>
            <a:fillRect/>
          </a:stretch>
        </p:blipFill>
        <p:spPr>
          <a:xfrm>
            <a:off x="10197994" y="3228011"/>
            <a:ext cx="1958400" cy="2682600"/>
          </a:xfrm>
          <a:prstGeom prst="rect">
            <a:avLst/>
          </a:prstGeom>
        </p:spPr>
      </p:pic>
      <p:pic>
        <p:nvPicPr>
          <p:cNvPr id="8" name="Image 7"/>
          <p:cNvPicPr>
            <a:picLocks noChangeAspect="1"/>
          </p:cNvPicPr>
          <p:nvPr/>
        </p:nvPicPr>
        <p:blipFill>
          <a:blip r:embed="rId3"/>
          <a:stretch>
            <a:fillRect/>
          </a:stretch>
        </p:blipFill>
        <p:spPr>
          <a:xfrm>
            <a:off x="7713437" y="3228011"/>
            <a:ext cx="2448000" cy="2142000"/>
          </a:xfrm>
          <a:prstGeom prst="rect">
            <a:avLst/>
          </a:prstGeom>
        </p:spPr>
      </p:pic>
      <p:sp>
        <p:nvSpPr>
          <p:cNvPr id="9" name="ZoneTexte 8"/>
          <p:cNvSpPr txBox="1"/>
          <p:nvPr/>
        </p:nvSpPr>
        <p:spPr>
          <a:xfrm>
            <a:off x="8195159" y="5370011"/>
            <a:ext cx="1484555" cy="276999"/>
          </a:xfrm>
          <a:prstGeom prst="rect">
            <a:avLst/>
          </a:prstGeom>
          <a:noFill/>
        </p:spPr>
        <p:txBody>
          <a:bodyPr wrap="square" rtlCol="0">
            <a:spAutoFit/>
          </a:bodyPr>
          <a:lstStyle/>
          <a:p>
            <a:pPr algn="ctr"/>
            <a:r>
              <a:rPr lang="fr-FR" sz="1200" dirty="0">
                <a:solidFill>
                  <a:srgbClr val="008000"/>
                </a:solidFill>
              </a:rPr>
              <a:t>Fruits du rumex</a:t>
            </a:r>
          </a:p>
        </p:txBody>
      </p:sp>
      <p:sp>
        <p:nvSpPr>
          <p:cNvPr id="10" name="ZoneTexte 9"/>
          <p:cNvSpPr txBox="1"/>
          <p:nvPr/>
        </p:nvSpPr>
        <p:spPr>
          <a:xfrm>
            <a:off x="10876237" y="5910611"/>
            <a:ext cx="817325" cy="276999"/>
          </a:xfrm>
          <a:prstGeom prst="rect">
            <a:avLst/>
          </a:prstGeom>
          <a:noFill/>
        </p:spPr>
        <p:txBody>
          <a:bodyPr wrap="square" rtlCol="0">
            <a:spAutoFit/>
          </a:bodyPr>
          <a:lstStyle/>
          <a:p>
            <a:pPr algn="ctr"/>
            <a:r>
              <a:rPr lang="fr-FR" sz="1200" dirty="0">
                <a:solidFill>
                  <a:srgbClr val="008000"/>
                </a:solidFill>
              </a:rPr>
              <a:t>Rumex</a:t>
            </a:r>
          </a:p>
        </p:txBody>
      </p:sp>
      <p:sp>
        <p:nvSpPr>
          <p:cNvPr id="11" name="ZoneTexte 10"/>
          <p:cNvSpPr txBox="1"/>
          <p:nvPr/>
        </p:nvSpPr>
        <p:spPr>
          <a:xfrm>
            <a:off x="193289" y="3506993"/>
            <a:ext cx="7483589" cy="2185214"/>
          </a:xfrm>
          <a:prstGeom prst="rect">
            <a:avLst/>
          </a:prstGeom>
          <a:noFill/>
        </p:spPr>
        <p:txBody>
          <a:bodyPr wrap="square" rtlCol="0">
            <a:spAutoFit/>
          </a:bodyPr>
          <a:lstStyle/>
          <a:p>
            <a:r>
              <a:rPr lang="fr-FR" sz="1700" dirty="0">
                <a:solidFill>
                  <a:srgbClr val="008000"/>
                </a:solidFill>
              </a:rPr>
              <a:t>Tout jardinier qui a tenté d'arracher ce rumex se souvient forcément de l'expérience ! Comment extirper une telle racine ? Le pivot extrêmement long et puissant rend en effet l'opération quasiment impossible.  Il est intéressant de noter que ce rumex était rarissime au début du 20° siècle et qu'il est maintenant une adventice très fréquente.  A l'origine, c'était une plante de vase et de limons humides, de marécages et de tourbière. On le rencontre aujourd'hui fréquemment dans les prairies d'élevage intensif, les vignes, les vergers, les fossés, les terrains vagues, les espaces </a:t>
            </a:r>
            <a:r>
              <a:rPr lang="fr-FR" sz="1700" dirty="0" err="1">
                <a:solidFill>
                  <a:srgbClr val="008000"/>
                </a:solidFill>
              </a:rPr>
              <a:t>rudéralisés</a:t>
            </a:r>
            <a:r>
              <a:rPr lang="fr-FR" sz="1700" dirty="0">
                <a:solidFill>
                  <a:srgbClr val="008000"/>
                </a:solidFill>
              </a:rPr>
              <a:t>, les bords de mares et les étangs artificiels.  </a:t>
            </a:r>
          </a:p>
        </p:txBody>
      </p:sp>
      <p:sp>
        <p:nvSpPr>
          <p:cNvPr id="12" name="ZoneTexte 11"/>
          <p:cNvSpPr txBox="1"/>
          <p:nvPr/>
        </p:nvSpPr>
        <p:spPr>
          <a:xfrm>
            <a:off x="186465" y="5647010"/>
            <a:ext cx="10689772" cy="1138773"/>
          </a:xfrm>
          <a:prstGeom prst="rect">
            <a:avLst/>
          </a:prstGeom>
          <a:noFill/>
        </p:spPr>
        <p:txBody>
          <a:bodyPr wrap="square" rtlCol="0">
            <a:spAutoFit/>
          </a:bodyPr>
          <a:lstStyle/>
          <a:p>
            <a:r>
              <a:rPr lang="fr-FR" sz="1700" dirty="0">
                <a:solidFill>
                  <a:srgbClr val="008000"/>
                </a:solidFill>
              </a:rPr>
              <a:t>Que nous apprend le rumex à feuilles obtuses ? S'il est dominant au </a:t>
            </a:r>
            <a:r>
              <a:rPr lang="fr-FR" sz="1700" dirty="0">
                <a:solidFill>
                  <a:schemeClr val="accent2">
                    <a:lumMod val="50000"/>
                  </a:schemeClr>
                </a:solidFill>
              </a:rPr>
              <a:t>jardin, le rumex à feuilles obtuses est une plante "signal d'alerte". Il indique un engorgement en eau et </a:t>
            </a:r>
            <a:r>
              <a:rPr lang="fr-FR" sz="1700" dirty="0">
                <a:solidFill>
                  <a:srgbClr val="008000"/>
                </a:solidFill>
              </a:rPr>
              <a:t>en matière organique, avec </a:t>
            </a:r>
            <a:r>
              <a:rPr lang="fr-FR" sz="1700" dirty="0" err="1">
                <a:solidFill>
                  <a:srgbClr val="008000"/>
                </a:solidFill>
              </a:rPr>
              <a:t>hydromorphisme</a:t>
            </a:r>
            <a:r>
              <a:rPr lang="fr-FR" sz="1700" dirty="0">
                <a:solidFill>
                  <a:srgbClr val="008000"/>
                </a:solidFill>
              </a:rPr>
              <a:t> et anaérobiose complets. Le complexe argilo-humique est déstructuré avec une libération d'aluminium et de fer ferrique. </a:t>
            </a:r>
            <a:r>
              <a:rPr lang="fr-FR" sz="1700" dirty="0">
                <a:solidFill>
                  <a:schemeClr val="accent2">
                    <a:lumMod val="50000"/>
                  </a:schemeClr>
                </a:solidFill>
              </a:rPr>
              <a:t>Continuer les apports de matière organique </a:t>
            </a:r>
            <a:r>
              <a:rPr lang="fr-FR" sz="1700" dirty="0">
                <a:solidFill>
                  <a:srgbClr val="FF0000"/>
                </a:solidFill>
              </a:rPr>
              <a:t>sur un terrain envahi de rumex à feuilles obtuses peut conduire à d'irrémédiables dégâts. </a:t>
            </a:r>
          </a:p>
        </p:txBody>
      </p:sp>
    </p:spTree>
    <p:extLst>
      <p:ext uri="{BB962C8B-B14F-4D97-AF65-F5344CB8AC3E}">
        <p14:creationId xmlns:p14="http://schemas.microsoft.com/office/powerpoint/2010/main" val="1350221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54" y="653034"/>
            <a:ext cx="6096000" cy="369332"/>
          </a:xfrm>
          <a:prstGeom prst="rect">
            <a:avLst/>
          </a:prstGeom>
        </p:spPr>
        <p:txBody>
          <a:bodyPr>
            <a:spAutoFit/>
          </a:bodyPr>
          <a:lstStyle/>
          <a:p>
            <a:r>
              <a:rPr lang="fr-FR" dirty="0">
                <a:solidFill>
                  <a:srgbClr val="008000"/>
                </a:solidFill>
              </a:rPr>
              <a:t>5.12. </a:t>
            </a:r>
            <a:r>
              <a:rPr lang="fr-FR" b="1" dirty="0">
                <a:solidFill>
                  <a:srgbClr val="008000"/>
                </a:solidFill>
              </a:rPr>
              <a:t>Pâturin annuel </a:t>
            </a:r>
            <a:r>
              <a:rPr lang="fr-FR" dirty="0">
                <a:solidFill>
                  <a:srgbClr val="008000"/>
                </a:solidFill>
              </a:rPr>
              <a:t>(</a:t>
            </a:r>
            <a:r>
              <a:rPr lang="fr-FR" i="1" dirty="0" err="1">
                <a:solidFill>
                  <a:srgbClr val="008000"/>
                </a:solidFill>
              </a:rPr>
              <a:t>Poa</a:t>
            </a:r>
            <a:r>
              <a:rPr lang="fr-FR" i="1" dirty="0">
                <a:solidFill>
                  <a:srgbClr val="008000"/>
                </a:solidFill>
              </a:rPr>
              <a:t> </a:t>
            </a:r>
            <a:r>
              <a:rPr lang="fr-FR" i="1" dirty="0" err="1">
                <a:solidFill>
                  <a:srgbClr val="008000"/>
                </a:solidFill>
              </a:rPr>
              <a:t>annua</a:t>
            </a:r>
            <a:r>
              <a:rPr lang="fr-FR" dirty="0">
                <a:solidFill>
                  <a:srgbClr val="008000"/>
                </a:solidFill>
              </a:rPr>
              <a:t>) (</a:t>
            </a:r>
            <a:r>
              <a:rPr lang="fr-FR" u="sng" dirty="0">
                <a:hlinkClick r:id="rId2" tooltip="Famille (biologie)"/>
              </a:rPr>
              <a:t>famille</a:t>
            </a:r>
            <a:r>
              <a:rPr lang="fr-FR" dirty="0"/>
              <a:t> </a:t>
            </a:r>
            <a:r>
              <a:rPr lang="fr-FR" dirty="0">
                <a:solidFill>
                  <a:srgbClr val="008000"/>
                </a:solidFill>
              </a:rPr>
              <a:t>des</a:t>
            </a:r>
            <a:r>
              <a:rPr lang="fr-FR" dirty="0"/>
              <a:t> </a:t>
            </a:r>
            <a:r>
              <a:rPr lang="fr-FR" i="1" dirty="0" err="1">
                <a:hlinkClick r:id="rId3" tooltip="Poaceae"/>
              </a:rPr>
              <a:t>Poaceae</a:t>
            </a:r>
            <a:r>
              <a:rPr lang="fr-FR" dirty="0">
                <a:solidFill>
                  <a:srgbClr val="008000"/>
                </a:solidFill>
              </a:rPr>
              <a:t>)</a:t>
            </a:r>
          </a:p>
        </p:txBody>
      </p:sp>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59</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86466" y="246523"/>
            <a:ext cx="2223247" cy="369332"/>
          </a:xfrm>
          <a:prstGeom prst="rect">
            <a:avLst/>
          </a:prstGeom>
        </p:spPr>
        <p:txBody>
          <a:bodyPr wrap="square">
            <a:spAutoFit/>
          </a:bodyPr>
          <a:lstStyle/>
          <a:p>
            <a:r>
              <a:rPr lang="fr-FR" dirty="0">
                <a:solidFill>
                  <a:srgbClr val="008000"/>
                </a:solidFill>
              </a:rPr>
              <a:t>5. </a:t>
            </a:r>
            <a:r>
              <a:rPr lang="fr-FR" b="1" dirty="0">
                <a:solidFill>
                  <a:srgbClr val="008000"/>
                </a:solidFill>
              </a:rPr>
              <a:t>Sols acides</a:t>
            </a:r>
          </a:p>
        </p:txBody>
      </p:sp>
      <p:sp>
        <p:nvSpPr>
          <p:cNvPr id="7" name="ZoneTexte 6"/>
          <p:cNvSpPr txBox="1"/>
          <p:nvPr/>
        </p:nvSpPr>
        <p:spPr>
          <a:xfrm>
            <a:off x="186466" y="1022366"/>
            <a:ext cx="11823549" cy="2031325"/>
          </a:xfrm>
          <a:prstGeom prst="rect">
            <a:avLst/>
          </a:prstGeom>
          <a:noFill/>
        </p:spPr>
        <p:txBody>
          <a:bodyPr wrap="square" rtlCol="0">
            <a:spAutoFit/>
          </a:bodyPr>
          <a:lstStyle/>
          <a:p>
            <a:pPr algn="just"/>
            <a:r>
              <a:rPr lang="fr-FR" u="sng" dirty="0">
                <a:solidFill>
                  <a:srgbClr val="008000"/>
                </a:solidFill>
                <a:hlinkClick r:id="rId4" tooltip="Plante herbacée"/>
              </a:rPr>
              <a:t>Plante herbacée</a:t>
            </a:r>
            <a:r>
              <a:rPr lang="fr-FR" dirty="0">
                <a:solidFill>
                  <a:srgbClr val="008000"/>
                </a:solidFill>
              </a:rPr>
              <a:t> </a:t>
            </a:r>
            <a:r>
              <a:rPr lang="fr-FR" dirty="0">
                <a:solidFill>
                  <a:srgbClr val="008000"/>
                </a:solidFill>
                <a:hlinkClick r:id="rId5" tooltip="Plante annuelle"/>
              </a:rPr>
              <a:t>annuelle</a:t>
            </a:r>
            <a:r>
              <a:rPr lang="fr-FR" dirty="0">
                <a:solidFill>
                  <a:srgbClr val="008000"/>
                </a:solidFill>
              </a:rPr>
              <a:t>, de petite taille (généralement moins de 20 cm de haut), poussant en touffes denses Très commune, elle est généralement considérée comme une </a:t>
            </a:r>
            <a:r>
              <a:rPr lang="fr-FR" dirty="0">
                <a:solidFill>
                  <a:srgbClr val="008000"/>
                </a:solidFill>
                <a:hlinkClick r:id="rId6" tooltip="Mauvaise herbe"/>
              </a:rPr>
              <a:t>mauvaise herbe</a:t>
            </a:r>
            <a:r>
              <a:rPr lang="fr-FR" dirty="0">
                <a:solidFill>
                  <a:srgbClr val="008000"/>
                </a:solidFill>
              </a:rPr>
              <a:t>. Il peut atteindre 30 cm, mais généralement beaucoup moins et est parfois gazonnant. Les </a:t>
            </a:r>
            <a:r>
              <a:rPr lang="fr-FR" dirty="0">
                <a:solidFill>
                  <a:srgbClr val="008000"/>
                </a:solidFill>
                <a:hlinkClick r:id="rId7" tooltip="Épi (botanique)"/>
              </a:rPr>
              <a:t>épis</a:t>
            </a:r>
            <a:r>
              <a:rPr lang="fr-FR" dirty="0">
                <a:solidFill>
                  <a:srgbClr val="008000"/>
                </a:solidFill>
              </a:rPr>
              <a:t> sont de forme pyramidale. Les </a:t>
            </a:r>
            <a:r>
              <a:rPr lang="fr-FR" dirty="0">
                <a:solidFill>
                  <a:srgbClr val="008000"/>
                </a:solidFill>
                <a:hlinkClick r:id="rId8" tooltip="Épillet"/>
              </a:rPr>
              <a:t>épillets</a:t>
            </a:r>
            <a:r>
              <a:rPr lang="fr-FR" dirty="0">
                <a:solidFill>
                  <a:srgbClr val="008000"/>
                </a:solidFill>
              </a:rPr>
              <a:t> sont de couleur blanchâtre, parfois colorés de violacé sur leur moitié extérieure; ils sont constitués de trois à six fleurs. a plante fleurit toute l'année, de janvier à décembre, dès que les températures se radoucissent. Le pâturin annuel a un système racinaire ne dépassant pas 5 centimètres de profondeur, ce qui fait de lui un </a:t>
            </a:r>
            <a:r>
              <a:rPr lang="fr-FR" dirty="0">
                <a:solidFill>
                  <a:srgbClr val="008000"/>
                </a:solidFill>
                <a:hlinkClick r:id="rId9" tooltip="Gazon"/>
              </a:rPr>
              <a:t>gazon</a:t>
            </a:r>
            <a:r>
              <a:rPr lang="fr-FR" dirty="0">
                <a:solidFill>
                  <a:srgbClr val="008000"/>
                </a:solidFill>
              </a:rPr>
              <a:t> de mauvaise qualité. Cette plante </a:t>
            </a:r>
            <a:r>
              <a:rPr lang="fr-FR" dirty="0">
                <a:solidFill>
                  <a:srgbClr val="008000"/>
                </a:solidFill>
                <a:hlinkClick r:id="rId10" tooltip="Ubiquiste"/>
              </a:rPr>
              <a:t>ubiquiste</a:t>
            </a:r>
            <a:r>
              <a:rPr lang="fr-FR" dirty="0">
                <a:solidFill>
                  <a:srgbClr val="008000"/>
                </a:solidFill>
              </a:rPr>
              <a:t> se trouve répandue dans toutes les régions de climat tempéré du monde. La plante est utilisée comme fourrage.</a:t>
            </a:r>
          </a:p>
        </p:txBody>
      </p:sp>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1679" y="2976328"/>
            <a:ext cx="3080354" cy="3774769"/>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9016" y="4723627"/>
            <a:ext cx="2143125" cy="2143125"/>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60997" y="2994582"/>
            <a:ext cx="2619375" cy="1743075"/>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11" y="5018902"/>
            <a:ext cx="2466975" cy="1847850"/>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227" y="2987577"/>
            <a:ext cx="2324100" cy="1971675"/>
          </a:xfrm>
          <a:prstGeom prst="rect">
            <a:avLst/>
          </a:prstGeom>
        </p:spPr>
      </p:pic>
      <p:pic>
        <p:nvPicPr>
          <p:cNvPr id="15" name="Imag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42033" y="2554767"/>
            <a:ext cx="2559761" cy="4196330"/>
          </a:xfrm>
          <a:prstGeom prst="rect">
            <a:avLst/>
          </a:prstGeom>
        </p:spPr>
      </p:pic>
      <p:pic>
        <p:nvPicPr>
          <p:cNvPr id="16" name="Imag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80570" y="5535991"/>
            <a:ext cx="1762679" cy="1322009"/>
          </a:xfrm>
          <a:prstGeom prst="rect">
            <a:avLst/>
          </a:prstGeom>
        </p:spPr>
      </p:pic>
    </p:spTree>
    <p:extLst>
      <p:ext uri="{BB962C8B-B14F-4D97-AF65-F5344CB8AC3E}">
        <p14:creationId xmlns:p14="http://schemas.microsoft.com/office/powerpoint/2010/main" val="217585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27003" y="172122"/>
            <a:ext cx="2485016" cy="369332"/>
          </a:xfrm>
          <a:prstGeom prst="rect">
            <a:avLst/>
          </a:prstGeom>
          <a:noFill/>
          <a:ln>
            <a:solidFill>
              <a:srgbClr val="008000"/>
            </a:solidFill>
          </a:ln>
        </p:spPr>
        <p:txBody>
          <a:bodyPr wrap="square" rtlCol="0">
            <a:spAutoFit/>
          </a:bodyPr>
          <a:lstStyle/>
          <a:p>
            <a:pPr algn="ctr"/>
            <a:r>
              <a:rPr lang="fr-FR" dirty="0">
                <a:solidFill>
                  <a:srgbClr val="008000"/>
                </a:solidFill>
              </a:rPr>
              <a:t>Plantes bio-indicatrices</a:t>
            </a:r>
          </a:p>
        </p:txBody>
      </p:sp>
      <p:sp>
        <p:nvSpPr>
          <p:cNvPr id="3" name="ZoneTexte 2"/>
          <p:cNvSpPr txBox="1"/>
          <p:nvPr/>
        </p:nvSpPr>
        <p:spPr>
          <a:xfrm>
            <a:off x="170393" y="335273"/>
            <a:ext cx="2614108" cy="369332"/>
          </a:xfrm>
          <a:prstGeom prst="rect">
            <a:avLst/>
          </a:prstGeom>
          <a:noFill/>
        </p:spPr>
        <p:txBody>
          <a:bodyPr wrap="square" rtlCol="0">
            <a:spAutoFit/>
          </a:bodyPr>
          <a:lstStyle/>
          <a:p>
            <a:r>
              <a:rPr lang="fr-FR" dirty="0">
                <a:solidFill>
                  <a:srgbClr val="008000"/>
                </a:solidFill>
              </a:rPr>
              <a:t>0. </a:t>
            </a:r>
            <a:r>
              <a:rPr lang="fr-FR" b="1" dirty="0">
                <a:solidFill>
                  <a:srgbClr val="008000"/>
                </a:solidFill>
              </a:rPr>
              <a:t>Sommaire (suite)</a:t>
            </a:r>
            <a:endParaRPr lang="fr-FR" dirty="0">
              <a:solidFill>
                <a:srgbClr val="008000"/>
              </a:solidFill>
            </a:endParaRPr>
          </a:p>
        </p:txBody>
      </p:sp>
      <p:sp>
        <p:nvSpPr>
          <p:cNvPr id="4" name="ZoneTexte 3"/>
          <p:cNvSpPr txBox="1"/>
          <p:nvPr/>
        </p:nvSpPr>
        <p:spPr>
          <a:xfrm>
            <a:off x="170393" y="762620"/>
            <a:ext cx="6695690" cy="5909310"/>
          </a:xfrm>
          <a:prstGeom prst="rect">
            <a:avLst/>
          </a:prstGeom>
          <a:noFill/>
        </p:spPr>
        <p:txBody>
          <a:bodyPr wrap="square" rtlCol="0">
            <a:spAutoFit/>
          </a:bodyPr>
          <a:lstStyle/>
          <a:p>
            <a:r>
              <a:rPr lang="fr-FR" sz="1400" dirty="0">
                <a:solidFill>
                  <a:srgbClr val="008000"/>
                </a:solidFill>
              </a:rPr>
              <a:t>7. </a:t>
            </a:r>
            <a:r>
              <a:rPr lang="fr-FR" sz="1400" b="1" dirty="0">
                <a:solidFill>
                  <a:srgbClr val="008000"/>
                </a:solidFill>
              </a:rPr>
              <a:t>Sols mal drainés </a:t>
            </a:r>
            <a:r>
              <a:rPr lang="fr-FR" sz="1400" dirty="0">
                <a:solidFill>
                  <a:srgbClr val="008000"/>
                </a:solidFill>
              </a:rPr>
              <a:t>(même si apparemment secs en surface)</a:t>
            </a:r>
          </a:p>
          <a:p>
            <a:r>
              <a:rPr lang="fr-FR" sz="1400" dirty="0">
                <a:solidFill>
                  <a:srgbClr val="008000"/>
                </a:solidFill>
              </a:rPr>
              <a:t>7.1. Potentille ansérine ou potentille des oies (</a:t>
            </a:r>
            <a:r>
              <a:rPr lang="fr-FR" sz="1400" i="1" dirty="0" err="1">
                <a:solidFill>
                  <a:srgbClr val="008000"/>
                </a:solidFill>
              </a:rPr>
              <a:t>Potentilla</a:t>
            </a:r>
            <a:r>
              <a:rPr lang="fr-FR" sz="1400" i="1" dirty="0">
                <a:solidFill>
                  <a:srgbClr val="008000"/>
                </a:solidFill>
              </a:rPr>
              <a:t> </a:t>
            </a:r>
            <a:r>
              <a:rPr lang="fr-FR" sz="1400" i="1" dirty="0" err="1">
                <a:solidFill>
                  <a:srgbClr val="008000"/>
                </a:solidFill>
              </a:rPr>
              <a:t>anserina</a:t>
            </a:r>
            <a:r>
              <a:rPr lang="fr-FR" sz="1400" i="1" dirty="0">
                <a:solidFill>
                  <a:srgbClr val="008000"/>
                </a:solidFill>
              </a:rPr>
              <a:t> </a:t>
            </a:r>
            <a:r>
              <a:rPr lang="fr-FR" sz="1400" dirty="0">
                <a:solidFill>
                  <a:srgbClr val="008000"/>
                </a:solidFill>
              </a:rPr>
              <a:t>ou </a:t>
            </a:r>
            <a:r>
              <a:rPr lang="fr-FR" sz="1400" i="1" dirty="0">
                <a:solidFill>
                  <a:srgbClr val="008000"/>
                </a:solidFill>
              </a:rPr>
              <a:t>Argentina </a:t>
            </a:r>
            <a:r>
              <a:rPr lang="fr-FR" sz="1400" i="1" dirty="0" err="1">
                <a:solidFill>
                  <a:srgbClr val="008000"/>
                </a:solidFill>
              </a:rPr>
              <a:t>anserina</a:t>
            </a:r>
            <a:r>
              <a:rPr lang="fr-FR" sz="1400" dirty="0">
                <a:solidFill>
                  <a:srgbClr val="008000"/>
                </a:solidFill>
              </a:rPr>
              <a:t>)</a:t>
            </a:r>
          </a:p>
          <a:p>
            <a:r>
              <a:rPr lang="fr-FR" sz="1400">
                <a:solidFill>
                  <a:srgbClr val="008000"/>
                </a:solidFill>
              </a:rPr>
              <a:t>7.2. </a:t>
            </a:r>
            <a:r>
              <a:rPr lang="fr-FR" sz="1400" dirty="0">
                <a:solidFill>
                  <a:srgbClr val="008000"/>
                </a:solidFill>
              </a:rPr>
              <a:t>Renouée persicaire (</a:t>
            </a:r>
            <a:r>
              <a:rPr lang="fr-FR" sz="1400" i="1" dirty="0" err="1">
                <a:solidFill>
                  <a:srgbClr val="008000"/>
                </a:solidFill>
              </a:rPr>
              <a:t>Persicaria</a:t>
            </a:r>
            <a:r>
              <a:rPr lang="fr-FR" sz="1400" i="1" dirty="0">
                <a:solidFill>
                  <a:srgbClr val="008000"/>
                </a:solidFill>
              </a:rPr>
              <a:t> </a:t>
            </a:r>
            <a:r>
              <a:rPr lang="fr-FR" sz="1400" i="1" dirty="0" err="1">
                <a:solidFill>
                  <a:srgbClr val="008000"/>
                </a:solidFill>
              </a:rPr>
              <a:t>maculosa</a:t>
            </a:r>
            <a:r>
              <a:rPr lang="fr-FR" sz="1400" dirty="0">
                <a:solidFill>
                  <a:srgbClr val="008000"/>
                </a:solidFill>
              </a:rPr>
              <a:t>)</a:t>
            </a:r>
          </a:p>
          <a:p>
            <a:endParaRPr lang="fr-FR" sz="1400" dirty="0">
              <a:solidFill>
                <a:srgbClr val="008000"/>
              </a:solidFill>
            </a:endParaRPr>
          </a:p>
          <a:p>
            <a:r>
              <a:rPr lang="fr-FR" sz="1400" dirty="0">
                <a:solidFill>
                  <a:srgbClr val="008000"/>
                </a:solidFill>
              </a:rPr>
              <a:t>8. </a:t>
            </a:r>
            <a:r>
              <a:rPr lang="fr-FR" sz="1400" b="1" dirty="0">
                <a:solidFill>
                  <a:srgbClr val="008000"/>
                </a:solidFill>
              </a:rPr>
              <a:t>Sols calcaires secs</a:t>
            </a:r>
          </a:p>
          <a:p>
            <a:r>
              <a:rPr lang="fr-FR" sz="1400" dirty="0">
                <a:solidFill>
                  <a:srgbClr val="008000"/>
                </a:solidFill>
              </a:rPr>
              <a:t>8.1. Anthyllide vulnéraire (</a:t>
            </a:r>
            <a:r>
              <a:rPr lang="fr-FR" sz="1400" i="1" dirty="0">
                <a:solidFill>
                  <a:srgbClr val="008000"/>
                </a:solidFill>
              </a:rPr>
              <a:t>Anthyllis </a:t>
            </a:r>
            <a:r>
              <a:rPr lang="fr-FR" sz="1400" i="1" dirty="0" err="1">
                <a:solidFill>
                  <a:srgbClr val="008000"/>
                </a:solidFill>
              </a:rPr>
              <a:t>vulneraria</a:t>
            </a:r>
            <a:r>
              <a:rPr lang="fr-FR" sz="1400" dirty="0">
                <a:solidFill>
                  <a:srgbClr val="008000"/>
                </a:solidFill>
              </a:rPr>
              <a:t>)</a:t>
            </a:r>
          </a:p>
          <a:p>
            <a:r>
              <a:rPr lang="fr-FR" sz="1400" dirty="0">
                <a:solidFill>
                  <a:srgbClr val="008000"/>
                </a:solidFill>
              </a:rPr>
              <a:t>8.2. Campanule raiponce ou Campanule sauvage (</a:t>
            </a:r>
            <a:r>
              <a:rPr lang="fr-FR" sz="1400" i="1" dirty="0" err="1">
                <a:solidFill>
                  <a:srgbClr val="008000"/>
                </a:solidFill>
              </a:rPr>
              <a:t>Campanula</a:t>
            </a:r>
            <a:r>
              <a:rPr lang="fr-FR" sz="1400" i="1" dirty="0">
                <a:solidFill>
                  <a:srgbClr val="008000"/>
                </a:solidFill>
              </a:rPr>
              <a:t> </a:t>
            </a:r>
            <a:r>
              <a:rPr lang="fr-FR" sz="1400" i="1" dirty="0" err="1">
                <a:solidFill>
                  <a:srgbClr val="008000"/>
                </a:solidFill>
              </a:rPr>
              <a:t>rapunculus</a:t>
            </a:r>
            <a:r>
              <a:rPr lang="fr-FR" sz="1400" dirty="0">
                <a:solidFill>
                  <a:srgbClr val="008000"/>
                </a:solidFill>
              </a:rPr>
              <a:t>)</a:t>
            </a:r>
          </a:p>
          <a:p>
            <a:r>
              <a:rPr lang="fr-FR" sz="1400" dirty="0">
                <a:solidFill>
                  <a:srgbClr val="008000"/>
                </a:solidFill>
              </a:rPr>
              <a:t>8.2bis. Campanule des murailles ou Campanule de Dalmatie (</a:t>
            </a:r>
            <a:r>
              <a:rPr lang="fr-FR" sz="1400" i="1" dirty="0" err="1">
                <a:solidFill>
                  <a:srgbClr val="008000"/>
                </a:solidFill>
              </a:rPr>
              <a:t>Campanula</a:t>
            </a:r>
            <a:r>
              <a:rPr lang="fr-FR" sz="1400" i="1" dirty="0">
                <a:solidFill>
                  <a:srgbClr val="008000"/>
                </a:solidFill>
              </a:rPr>
              <a:t> </a:t>
            </a:r>
            <a:r>
              <a:rPr lang="fr-FR" sz="1400" i="1" dirty="0" err="1">
                <a:solidFill>
                  <a:srgbClr val="008000"/>
                </a:solidFill>
              </a:rPr>
              <a:t>portenschlagiana</a:t>
            </a:r>
            <a:r>
              <a:rPr lang="fr-FR" sz="1400" dirty="0">
                <a:solidFill>
                  <a:srgbClr val="008000"/>
                </a:solidFill>
              </a:rPr>
              <a:t> ou </a:t>
            </a:r>
            <a:r>
              <a:rPr lang="fr-FR" sz="1400" i="1" dirty="0" err="1">
                <a:solidFill>
                  <a:srgbClr val="008000"/>
                </a:solidFill>
              </a:rPr>
              <a:t>Campanula</a:t>
            </a:r>
            <a:r>
              <a:rPr lang="fr-FR" sz="1400" i="1" dirty="0">
                <a:solidFill>
                  <a:srgbClr val="008000"/>
                </a:solidFill>
              </a:rPr>
              <a:t> </a:t>
            </a:r>
            <a:r>
              <a:rPr lang="fr-FR" sz="1400" i="1" dirty="0" err="1">
                <a:solidFill>
                  <a:srgbClr val="008000"/>
                </a:solidFill>
              </a:rPr>
              <a:t>muralis</a:t>
            </a:r>
            <a:r>
              <a:rPr lang="fr-FR" sz="1400" dirty="0">
                <a:solidFill>
                  <a:srgbClr val="008000"/>
                </a:solidFill>
              </a:rPr>
              <a:t>)</a:t>
            </a:r>
          </a:p>
          <a:p>
            <a:r>
              <a:rPr lang="fr-FR" sz="1400" dirty="0">
                <a:solidFill>
                  <a:srgbClr val="008000"/>
                </a:solidFill>
              </a:rPr>
              <a:t>8.3. Carotte sauvage (</a:t>
            </a:r>
            <a:r>
              <a:rPr lang="fr-FR" sz="1400" i="1" dirty="0">
                <a:solidFill>
                  <a:srgbClr val="008000"/>
                </a:solidFill>
              </a:rPr>
              <a:t>Daucus </a:t>
            </a:r>
            <a:r>
              <a:rPr lang="fr-FR" sz="1400" i="1" dirty="0" err="1">
                <a:solidFill>
                  <a:srgbClr val="008000"/>
                </a:solidFill>
              </a:rPr>
              <a:t>carota</a:t>
            </a:r>
            <a:r>
              <a:rPr lang="fr-FR" sz="1400" dirty="0">
                <a:solidFill>
                  <a:srgbClr val="008000"/>
                </a:solidFill>
              </a:rPr>
              <a:t>)</a:t>
            </a:r>
          </a:p>
          <a:p>
            <a:r>
              <a:rPr lang="fr-FR" sz="1400" dirty="0">
                <a:solidFill>
                  <a:srgbClr val="008000"/>
                </a:solidFill>
              </a:rPr>
              <a:t>8.5. Centaurée jacée (</a:t>
            </a:r>
            <a:r>
              <a:rPr lang="fr-FR" sz="1400" i="1" dirty="0" err="1">
                <a:solidFill>
                  <a:srgbClr val="008000"/>
                </a:solidFill>
              </a:rPr>
              <a:t>Centaurea</a:t>
            </a:r>
            <a:r>
              <a:rPr lang="fr-FR" sz="1400" i="1" dirty="0">
                <a:solidFill>
                  <a:srgbClr val="008000"/>
                </a:solidFill>
              </a:rPr>
              <a:t> </a:t>
            </a:r>
            <a:r>
              <a:rPr lang="fr-FR" sz="1400" i="1" dirty="0" err="1">
                <a:solidFill>
                  <a:srgbClr val="008000"/>
                </a:solidFill>
              </a:rPr>
              <a:t>jacea</a:t>
            </a:r>
            <a:r>
              <a:rPr lang="fr-FR" sz="1400" dirty="0">
                <a:solidFill>
                  <a:srgbClr val="008000"/>
                </a:solidFill>
              </a:rPr>
              <a:t>).</a:t>
            </a:r>
          </a:p>
          <a:p>
            <a:r>
              <a:rPr lang="fr-FR" sz="1400" dirty="0">
                <a:solidFill>
                  <a:srgbClr val="008000"/>
                </a:solidFill>
              </a:rPr>
              <a:t>8.6. Géranium des prés (</a:t>
            </a:r>
            <a:r>
              <a:rPr lang="fr-FR" sz="1400" i="1" dirty="0" err="1">
                <a:solidFill>
                  <a:srgbClr val="008000"/>
                </a:solidFill>
              </a:rPr>
              <a:t>Geranium</a:t>
            </a:r>
            <a:r>
              <a:rPr lang="fr-FR" sz="1400" i="1" dirty="0">
                <a:solidFill>
                  <a:srgbClr val="008000"/>
                </a:solidFill>
              </a:rPr>
              <a:t> </a:t>
            </a:r>
            <a:r>
              <a:rPr lang="fr-FR" sz="1400" i="1" dirty="0" err="1">
                <a:solidFill>
                  <a:srgbClr val="008000"/>
                </a:solidFill>
              </a:rPr>
              <a:t>pratense</a:t>
            </a:r>
            <a:r>
              <a:rPr lang="fr-FR" sz="1400" dirty="0">
                <a:solidFill>
                  <a:srgbClr val="008000"/>
                </a:solidFill>
              </a:rPr>
              <a:t>)</a:t>
            </a:r>
          </a:p>
          <a:p>
            <a:r>
              <a:rPr lang="fr-FR" sz="1400" dirty="0">
                <a:solidFill>
                  <a:srgbClr val="008000"/>
                </a:solidFill>
              </a:rPr>
              <a:t>8.7. Hélianthème commun (</a:t>
            </a:r>
            <a:r>
              <a:rPr lang="fr-FR" sz="1400" i="1" dirty="0" err="1">
                <a:solidFill>
                  <a:srgbClr val="008000"/>
                </a:solidFill>
              </a:rPr>
              <a:t>Helianthemum</a:t>
            </a:r>
            <a:r>
              <a:rPr lang="fr-FR" sz="1400" i="1" dirty="0">
                <a:solidFill>
                  <a:srgbClr val="008000"/>
                </a:solidFill>
              </a:rPr>
              <a:t> </a:t>
            </a:r>
            <a:r>
              <a:rPr lang="fr-FR" sz="1400" i="1" dirty="0" err="1">
                <a:solidFill>
                  <a:srgbClr val="008000"/>
                </a:solidFill>
              </a:rPr>
              <a:t>nummularium</a:t>
            </a:r>
            <a:r>
              <a:rPr lang="fr-FR" sz="1400" dirty="0">
                <a:solidFill>
                  <a:srgbClr val="008000"/>
                </a:solidFill>
              </a:rPr>
              <a:t>)</a:t>
            </a:r>
          </a:p>
          <a:p>
            <a:r>
              <a:rPr lang="fr-FR" sz="1400" dirty="0">
                <a:solidFill>
                  <a:srgbClr val="008000"/>
                </a:solidFill>
              </a:rPr>
              <a:t>8.8. Pimprenelle (</a:t>
            </a:r>
            <a:r>
              <a:rPr lang="fr-FR" sz="1400" i="1" dirty="0" err="1">
                <a:solidFill>
                  <a:srgbClr val="008000"/>
                </a:solidFill>
              </a:rPr>
              <a:t>Sanguisorba</a:t>
            </a:r>
            <a:r>
              <a:rPr lang="fr-FR" sz="1400" i="1" dirty="0">
                <a:solidFill>
                  <a:srgbClr val="008000"/>
                </a:solidFill>
              </a:rPr>
              <a:t> minor</a:t>
            </a:r>
            <a:r>
              <a:rPr lang="fr-FR" sz="1400" dirty="0">
                <a:solidFill>
                  <a:srgbClr val="008000"/>
                </a:solidFill>
              </a:rPr>
              <a:t>)</a:t>
            </a:r>
          </a:p>
          <a:p>
            <a:r>
              <a:rPr lang="fr-FR" sz="1400" dirty="0">
                <a:solidFill>
                  <a:srgbClr val="008000"/>
                </a:solidFill>
              </a:rPr>
              <a:t>8.9. Renouée faux liseron (</a:t>
            </a:r>
            <a:r>
              <a:rPr lang="fr-FR" sz="1400" i="1" dirty="0" err="1">
                <a:solidFill>
                  <a:srgbClr val="008000"/>
                </a:solidFill>
              </a:rPr>
              <a:t>Fallopia</a:t>
            </a:r>
            <a:r>
              <a:rPr lang="fr-FR" sz="1400" i="1" dirty="0">
                <a:solidFill>
                  <a:srgbClr val="008000"/>
                </a:solidFill>
              </a:rPr>
              <a:t> convolvulus</a:t>
            </a:r>
            <a:r>
              <a:rPr lang="fr-FR" sz="1400" dirty="0">
                <a:solidFill>
                  <a:srgbClr val="008000"/>
                </a:solidFill>
              </a:rPr>
              <a:t>)</a:t>
            </a:r>
          </a:p>
          <a:p>
            <a:r>
              <a:rPr lang="fr-FR" sz="1400" dirty="0">
                <a:solidFill>
                  <a:srgbClr val="008000"/>
                </a:solidFill>
              </a:rPr>
              <a:t>8.10. Silène enflée (</a:t>
            </a:r>
            <a:r>
              <a:rPr lang="fr-FR" sz="1400" i="1" dirty="0" err="1">
                <a:solidFill>
                  <a:srgbClr val="008000"/>
                </a:solidFill>
              </a:rPr>
              <a:t>Silene</a:t>
            </a:r>
            <a:r>
              <a:rPr lang="fr-FR" sz="1400" i="1" dirty="0">
                <a:solidFill>
                  <a:srgbClr val="008000"/>
                </a:solidFill>
              </a:rPr>
              <a:t> </a:t>
            </a:r>
            <a:r>
              <a:rPr lang="fr-FR" sz="1400" i="1" dirty="0" err="1">
                <a:solidFill>
                  <a:srgbClr val="008000"/>
                </a:solidFill>
              </a:rPr>
              <a:t>vulgaris</a:t>
            </a:r>
            <a:r>
              <a:rPr lang="fr-FR" sz="1400" dirty="0">
                <a:solidFill>
                  <a:srgbClr val="008000"/>
                </a:solidFill>
              </a:rPr>
              <a:t>)</a:t>
            </a:r>
          </a:p>
          <a:p>
            <a:endParaRPr lang="fr-FR" sz="1400" dirty="0">
              <a:solidFill>
                <a:srgbClr val="008000"/>
              </a:solidFill>
            </a:endParaRPr>
          </a:p>
          <a:p>
            <a:r>
              <a:rPr lang="fr-FR" sz="1400" dirty="0">
                <a:solidFill>
                  <a:srgbClr val="008000"/>
                </a:solidFill>
              </a:rPr>
              <a:t>9. </a:t>
            </a:r>
            <a:r>
              <a:rPr lang="fr-FR" sz="1400" b="1" dirty="0">
                <a:solidFill>
                  <a:srgbClr val="008000"/>
                </a:solidFill>
              </a:rPr>
              <a:t>Sols calcaire riche en humus </a:t>
            </a:r>
            <a:r>
              <a:rPr lang="fr-FR" sz="1400" dirty="0">
                <a:solidFill>
                  <a:srgbClr val="008000"/>
                </a:solidFill>
              </a:rPr>
              <a:t>(Plantes indicatrices de bonne fertilité)</a:t>
            </a:r>
          </a:p>
          <a:p>
            <a:r>
              <a:rPr lang="fr-FR" sz="1400" dirty="0">
                <a:solidFill>
                  <a:srgbClr val="008000"/>
                </a:solidFill>
              </a:rPr>
              <a:t>9.1. Matricaire camomille (</a:t>
            </a:r>
            <a:r>
              <a:rPr lang="fr-FR" sz="1400" i="1" dirty="0" err="1">
                <a:solidFill>
                  <a:srgbClr val="008000"/>
                </a:solidFill>
              </a:rPr>
              <a:t>Matricaria</a:t>
            </a:r>
            <a:r>
              <a:rPr lang="fr-FR" sz="1400" i="1" dirty="0">
                <a:solidFill>
                  <a:srgbClr val="008000"/>
                </a:solidFill>
              </a:rPr>
              <a:t> </a:t>
            </a:r>
            <a:r>
              <a:rPr lang="fr-FR" sz="1400" i="1" dirty="0" err="1">
                <a:solidFill>
                  <a:srgbClr val="008000"/>
                </a:solidFill>
              </a:rPr>
              <a:t>chamomilla</a:t>
            </a:r>
            <a:r>
              <a:rPr lang="fr-FR" sz="1400" dirty="0">
                <a:solidFill>
                  <a:srgbClr val="008000"/>
                </a:solidFill>
              </a:rPr>
              <a:t>)</a:t>
            </a:r>
          </a:p>
          <a:p>
            <a:r>
              <a:rPr lang="fr-FR" sz="1400" dirty="0">
                <a:solidFill>
                  <a:srgbClr val="008000"/>
                </a:solidFill>
              </a:rPr>
              <a:t>9.2. Coquelicot (</a:t>
            </a:r>
            <a:r>
              <a:rPr lang="fr-FR" sz="1400" i="1" dirty="0">
                <a:solidFill>
                  <a:srgbClr val="008000"/>
                </a:solidFill>
              </a:rPr>
              <a:t>Papaver </a:t>
            </a:r>
            <a:r>
              <a:rPr lang="fr-FR" sz="1400" i="1" dirty="0" err="1">
                <a:solidFill>
                  <a:srgbClr val="008000"/>
                </a:solidFill>
              </a:rPr>
              <a:t>rhoeas</a:t>
            </a:r>
            <a:r>
              <a:rPr lang="fr-FR" sz="1400" dirty="0">
                <a:solidFill>
                  <a:srgbClr val="008000"/>
                </a:solidFill>
              </a:rPr>
              <a:t>)</a:t>
            </a:r>
          </a:p>
          <a:p>
            <a:r>
              <a:rPr lang="fr-FR" sz="1400" dirty="0">
                <a:solidFill>
                  <a:srgbClr val="008000"/>
                </a:solidFill>
              </a:rPr>
              <a:t>9.3. Lamier pourpre (</a:t>
            </a:r>
            <a:r>
              <a:rPr lang="fr-FR" sz="1400" i="1" dirty="0" err="1">
                <a:solidFill>
                  <a:srgbClr val="008000"/>
                </a:solidFill>
              </a:rPr>
              <a:t>Lamium</a:t>
            </a:r>
            <a:r>
              <a:rPr lang="fr-FR" sz="1400" i="1" dirty="0">
                <a:solidFill>
                  <a:srgbClr val="008000"/>
                </a:solidFill>
              </a:rPr>
              <a:t> </a:t>
            </a:r>
            <a:r>
              <a:rPr lang="fr-FR" sz="1400" i="1" dirty="0" err="1">
                <a:solidFill>
                  <a:srgbClr val="008000"/>
                </a:solidFill>
              </a:rPr>
              <a:t>purpureum</a:t>
            </a:r>
            <a:r>
              <a:rPr lang="fr-FR" sz="1400" dirty="0">
                <a:solidFill>
                  <a:srgbClr val="008000"/>
                </a:solidFill>
              </a:rPr>
              <a:t>)</a:t>
            </a:r>
          </a:p>
          <a:p>
            <a:r>
              <a:rPr lang="fr-FR" sz="1400" dirty="0">
                <a:solidFill>
                  <a:srgbClr val="008000"/>
                </a:solidFill>
              </a:rPr>
              <a:t>9.4. Liseron des champs (</a:t>
            </a:r>
            <a:r>
              <a:rPr lang="fr-FR" sz="1400" i="1" dirty="0">
                <a:solidFill>
                  <a:srgbClr val="008000"/>
                </a:solidFill>
              </a:rPr>
              <a:t>Convolvulus </a:t>
            </a:r>
            <a:r>
              <a:rPr lang="fr-FR" sz="1400" i="1" dirty="0" err="1">
                <a:solidFill>
                  <a:srgbClr val="008000"/>
                </a:solidFill>
              </a:rPr>
              <a:t>arvensis</a:t>
            </a:r>
            <a:r>
              <a:rPr lang="fr-FR" sz="1400" dirty="0">
                <a:solidFill>
                  <a:srgbClr val="008000"/>
                </a:solidFill>
              </a:rPr>
              <a:t>)</a:t>
            </a:r>
          </a:p>
          <a:p>
            <a:r>
              <a:rPr lang="fr-FR" sz="1400" dirty="0">
                <a:solidFill>
                  <a:srgbClr val="008000"/>
                </a:solidFill>
              </a:rPr>
              <a:t>9.5. Moutarde blanche (</a:t>
            </a:r>
            <a:r>
              <a:rPr lang="fr-FR" sz="1400" i="1" dirty="0" err="1">
                <a:solidFill>
                  <a:srgbClr val="008000"/>
                </a:solidFill>
              </a:rPr>
              <a:t>Sinapis</a:t>
            </a:r>
            <a:r>
              <a:rPr lang="fr-FR" sz="1400" i="1" dirty="0">
                <a:solidFill>
                  <a:srgbClr val="008000"/>
                </a:solidFill>
              </a:rPr>
              <a:t> alba</a:t>
            </a:r>
            <a:r>
              <a:rPr lang="fr-FR" sz="1400" dirty="0">
                <a:solidFill>
                  <a:srgbClr val="008000"/>
                </a:solidFill>
              </a:rPr>
              <a:t>)</a:t>
            </a:r>
          </a:p>
          <a:p>
            <a:r>
              <a:rPr lang="fr-FR" sz="1400" dirty="0">
                <a:solidFill>
                  <a:srgbClr val="008000"/>
                </a:solidFill>
              </a:rPr>
              <a:t>9.6. Pieds d'alouette ou dauphinelle (</a:t>
            </a:r>
            <a:r>
              <a:rPr lang="fr-FR" sz="1400" i="1" dirty="0">
                <a:solidFill>
                  <a:srgbClr val="008000"/>
                </a:solidFill>
              </a:rPr>
              <a:t>Delphinium </a:t>
            </a:r>
            <a:r>
              <a:rPr lang="fr-FR" sz="1400" i="1" dirty="0" err="1">
                <a:solidFill>
                  <a:srgbClr val="008000"/>
                </a:solidFill>
              </a:rPr>
              <a:t>ajacis</a:t>
            </a:r>
            <a:r>
              <a:rPr lang="fr-FR" sz="1400" dirty="0">
                <a:solidFill>
                  <a:srgbClr val="008000"/>
                </a:solidFill>
              </a:rPr>
              <a:t>) </a:t>
            </a:r>
          </a:p>
          <a:p>
            <a:r>
              <a:rPr lang="fr-FR" sz="1400" dirty="0">
                <a:solidFill>
                  <a:srgbClr val="008000"/>
                </a:solidFill>
              </a:rPr>
              <a:t>9.7. Véronique de Perse (</a:t>
            </a:r>
            <a:r>
              <a:rPr lang="fr-FR" sz="1400" i="1" dirty="0">
                <a:solidFill>
                  <a:srgbClr val="008000"/>
                </a:solidFill>
              </a:rPr>
              <a:t>Veronica </a:t>
            </a:r>
            <a:r>
              <a:rPr lang="fr-FR" sz="1400" i="1" dirty="0" err="1">
                <a:solidFill>
                  <a:srgbClr val="008000"/>
                </a:solidFill>
              </a:rPr>
              <a:t>persica</a:t>
            </a:r>
            <a:r>
              <a:rPr lang="fr-FR" sz="1400" dirty="0">
                <a:solidFill>
                  <a:srgbClr val="008000"/>
                </a:solidFill>
              </a:rPr>
              <a:t>)</a:t>
            </a:r>
          </a:p>
          <a:p>
            <a:r>
              <a:rPr lang="fr-FR" sz="1400" dirty="0">
                <a:solidFill>
                  <a:srgbClr val="008000"/>
                </a:solidFill>
              </a:rPr>
              <a:t>9.8. Cerfeuil doré (</a:t>
            </a:r>
            <a:r>
              <a:rPr lang="fr-FR" sz="1400" i="1" dirty="0" err="1">
                <a:solidFill>
                  <a:srgbClr val="008000"/>
                </a:solidFill>
              </a:rPr>
              <a:t>Chaerophyllum</a:t>
            </a:r>
            <a:r>
              <a:rPr lang="fr-FR" sz="1400" i="1" dirty="0">
                <a:solidFill>
                  <a:srgbClr val="008000"/>
                </a:solidFill>
              </a:rPr>
              <a:t> </a:t>
            </a:r>
            <a:r>
              <a:rPr lang="fr-FR" sz="1400" i="1" dirty="0" err="1">
                <a:solidFill>
                  <a:srgbClr val="008000"/>
                </a:solidFill>
              </a:rPr>
              <a:t>aureum</a:t>
            </a:r>
            <a:r>
              <a:rPr lang="fr-FR" sz="1400" dirty="0">
                <a:solidFill>
                  <a:srgbClr val="008000"/>
                </a:solidFill>
              </a:rPr>
              <a:t>)</a:t>
            </a:r>
          </a:p>
          <a:p>
            <a:endParaRPr lang="fr-FR" sz="1400" dirty="0">
              <a:solidFill>
                <a:srgbClr val="008000"/>
              </a:solidFill>
            </a:endParaRPr>
          </a:p>
        </p:txBody>
      </p:sp>
      <p:sp>
        <p:nvSpPr>
          <p:cNvPr id="6" name="Espace réservé du numéro de diapositive 5"/>
          <p:cNvSpPr>
            <a:spLocks noGrp="1"/>
          </p:cNvSpPr>
          <p:nvPr>
            <p:ph type="sldNum" sz="quarter" idx="12"/>
          </p:nvPr>
        </p:nvSpPr>
        <p:spPr>
          <a:xfrm>
            <a:off x="11456893" y="176329"/>
            <a:ext cx="457201" cy="365125"/>
          </a:xfrm>
        </p:spPr>
        <p:txBody>
          <a:bodyPr/>
          <a:lstStyle/>
          <a:p>
            <a:fld id="{C4B7D875-55FA-44D4-A05D-F243087C8D65}" type="slidenum">
              <a:rPr lang="fr-FR" smtClean="0"/>
              <a:t>6</a:t>
            </a:fld>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084" y="1039780"/>
            <a:ext cx="4862440" cy="3646830"/>
          </a:xfrm>
          <a:prstGeom prst="rect">
            <a:avLst/>
          </a:prstGeom>
        </p:spPr>
      </p:pic>
      <p:sp>
        <p:nvSpPr>
          <p:cNvPr id="8" name="ZoneTexte 7"/>
          <p:cNvSpPr txBox="1"/>
          <p:nvPr/>
        </p:nvSpPr>
        <p:spPr>
          <a:xfrm>
            <a:off x="8236471" y="4686610"/>
            <a:ext cx="2121665" cy="369332"/>
          </a:xfrm>
          <a:prstGeom prst="rect">
            <a:avLst/>
          </a:prstGeom>
          <a:noFill/>
        </p:spPr>
        <p:txBody>
          <a:bodyPr wrap="square" rtlCol="0">
            <a:spAutoFit/>
          </a:bodyPr>
          <a:lstStyle/>
          <a:p>
            <a:pPr algn="ctr"/>
            <a:r>
              <a:rPr lang="fr-FR" dirty="0">
                <a:solidFill>
                  <a:srgbClr val="008000"/>
                </a:solidFill>
              </a:rPr>
              <a:t>Renoncule rampante</a:t>
            </a:r>
          </a:p>
        </p:txBody>
      </p:sp>
      <p:sp>
        <p:nvSpPr>
          <p:cNvPr id="5" name="Rectangle 4"/>
          <p:cNvSpPr/>
          <p:nvPr/>
        </p:nvSpPr>
        <p:spPr>
          <a:xfrm>
            <a:off x="4784478" y="5560394"/>
            <a:ext cx="3905025" cy="1169551"/>
          </a:xfrm>
          <a:prstGeom prst="rect">
            <a:avLst/>
          </a:prstGeom>
        </p:spPr>
        <p:txBody>
          <a:bodyPr wrap="square">
            <a:spAutoFit/>
          </a:bodyPr>
          <a:lstStyle/>
          <a:p>
            <a:r>
              <a:rPr lang="fr-FR" sz="1400" dirty="0">
                <a:solidFill>
                  <a:srgbClr val="008000"/>
                </a:solidFill>
              </a:rPr>
              <a:t>10. </a:t>
            </a:r>
            <a:r>
              <a:rPr lang="fr-FR" sz="1400" b="1" dirty="0">
                <a:solidFill>
                  <a:srgbClr val="008000"/>
                </a:solidFill>
              </a:rPr>
              <a:t>Sols calcaire tassé, compacté </a:t>
            </a:r>
            <a:endParaRPr lang="fr-FR" sz="1400" dirty="0">
              <a:solidFill>
                <a:srgbClr val="008000"/>
              </a:solidFill>
            </a:endParaRPr>
          </a:p>
          <a:p>
            <a:r>
              <a:rPr lang="fr-FR" sz="1400" dirty="0">
                <a:solidFill>
                  <a:srgbClr val="008000"/>
                </a:solidFill>
              </a:rPr>
              <a:t>10.1. Trèfle (</a:t>
            </a:r>
            <a:r>
              <a:rPr lang="fr-FR" sz="1400" i="1" dirty="0">
                <a:solidFill>
                  <a:srgbClr val="008000"/>
                </a:solidFill>
              </a:rPr>
              <a:t>Trifolium repens</a:t>
            </a:r>
            <a:r>
              <a:rPr lang="fr-FR" sz="1400" dirty="0">
                <a:solidFill>
                  <a:srgbClr val="008000"/>
                </a:solidFill>
              </a:rPr>
              <a:t>)</a:t>
            </a:r>
          </a:p>
          <a:p>
            <a:r>
              <a:rPr lang="fr-FR" sz="1400" dirty="0">
                <a:solidFill>
                  <a:srgbClr val="008000"/>
                </a:solidFill>
              </a:rPr>
              <a:t>10.2. Ail des maraîchers (</a:t>
            </a:r>
            <a:r>
              <a:rPr lang="fr-FR" sz="1400" i="1" dirty="0">
                <a:solidFill>
                  <a:srgbClr val="008000"/>
                </a:solidFill>
              </a:rPr>
              <a:t>Allium </a:t>
            </a:r>
            <a:r>
              <a:rPr lang="fr-FR" sz="1400" i="1" dirty="0" err="1">
                <a:solidFill>
                  <a:srgbClr val="008000"/>
                </a:solidFill>
              </a:rPr>
              <a:t>oleraceum</a:t>
            </a:r>
            <a:r>
              <a:rPr lang="fr-FR" sz="1400" dirty="0">
                <a:solidFill>
                  <a:srgbClr val="008000"/>
                </a:solidFill>
              </a:rPr>
              <a:t>)</a:t>
            </a:r>
          </a:p>
          <a:p>
            <a:r>
              <a:rPr lang="fr-FR" sz="1400" dirty="0">
                <a:solidFill>
                  <a:srgbClr val="008000"/>
                </a:solidFill>
              </a:rPr>
              <a:t>10.3. Muscari négligé (</a:t>
            </a:r>
            <a:r>
              <a:rPr lang="fr-FR" sz="1400" i="1" dirty="0">
                <a:solidFill>
                  <a:srgbClr val="008000"/>
                </a:solidFill>
              </a:rPr>
              <a:t>Muscari </a:t>
            </a:r>
            <a:r>
              <a:rPr lang="fr-FR" sz="1400" i="1" dirty="0" err="1">
                <a:solidFill>
                  <a:srgbClr val="008000"/>
                </a:solidFill>
              </a:rPr>
              <a:t>racemosum</a:t>
            </a:r>
            <a:r>
              <a:rPr lang="fr-FR" sz="1400" dirty="0">
                <a:solidFill>
                  <a:srgbClr val="008000"/>
                </a:solidFill>
              </a:rPr>
              <a:t>)</a:t>
            </a:r>
          </a:p>
          <a:p>
            <a:r>
              <a:rPr lang="fr-FR" sz="1400" dirty="0">
                <a:solidFill>
                  <a:srgbClr val="008000"/>
                </a:solidFill>
              </a:rPr>
              <a:t>10.4. Ornithogale (</a:t>
            </a:r>
            <a:r>
              <a:rPr lang="fr-FR" sz="1400" i="1" dirty="0" err="1">
                <a:solidFill>
                  <a:srgbClr val="008000"/>
                </a:solidFill>
              </a:rPr>
              <a:t>Ornithogalum</a:t>
            </a:r>
            <a:r>
              <a:rPr lang="fr-FR" sz="1400" i="1" dirty="0">
                <a:solidFill>
                  <a:srgbClr val="008000"/>
                </a:solidFill>
              </a:rPr>
              <a:t> </a:t>
            </a:r>
            <a:r>
              <a:rPr lang="fr-FR" sz="1400" i="1" dirty="0" err="1">
                <a:solidFill>
                  <a:srgbClr val="008000"/>
                </a:solidFill>
              </a:rPr>
              <a:t>umbellatum</a:t>
            </a:r>
            <a:r>
              <a:rPr lang="fr-FR" sz="1400" dirty="0">
                <a:solidFill>
                  <a:srgbClr val="008000"/>
                </a:solidFill>
              </a:rPr>
              <a:t>)</a:t>
            </a:r>
            <a:endParaRPr lang="fr-FR" sz="1400" dirty="0"/>
          </a:p>
        </p:txBody>
      </p:sp>
    </p:spTree>
    <p:extLst>
      <p:ext uri="{BB962C8B-B14F-4D97-AF65-F5344CB8AC3E}">
        <p14:creationId xmlns:p14="http://schemas.microsoft.com/office/powerpoint/2010/main" val="2647809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11381590" y="167647"/>
            <a:ext cx="628425" cy="44820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60</a:t>
            </a:fld>
            <a:endParaRPr lang="fr-F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7" name="Rectangle 6"/>
          <p:cNvSpPr/>
          <p:nvPr/>
        </p:nvSpPr>
        <p:spPr>
          <a:xfrm>
            <a:off x="307760" y="762455"/>
            <a:ext cx="11521440" cy="1323439"/>
          </a:xfrm>
          <a:prstGeom prst="rect">
            <a:avLst/>
          </a:prstGeom>
        </p:spPr>
        <p:txBody>
          <a:bodyPr wrap="square">
            <a:spAutoFit/>
          </a:bodyPr>
          <a:lstStyle/>
          <a:p>
            <a:pPr algn="ctr"/>
            <a:r>
              <a:rPr lang="fr-FR" sz="4000" dirty="0">
                <a:solidFill>
                  <a:srgbClr val="008000"/>
                </a:solidFill>
              </a:rPr>
              <a:t>6. </a:t>
            </a:r>
            <a:r>
              <a:rPr lang="fr-FR" sz="4000" b="1" dirty="0">
                <a:solidFill>
                  <a:srgbClr val="008000"/>
                </a:solidFill>
              </a:rPr>
              <a:t>Sols humides et insuffisamment aérés (plantes indicatrices d’excès d’eau ou de mauvais drainage)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209" y="2085894"/>
            <a:ext cx="8330444" cy="270572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041" y="5008330"/>
            <a:ext cx="1915992" cy="142962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997" y="5008330"/>
            <a:ext cx="1427433" cy="1427433"/>
          </a:xfrm>
          <a:prstGeom prst="rect">
            <a:avLst/>
          </a:prstGeom>
        </p:spPr>
      </p:pic>
      <p:sp>
        <p:nvSpPr>
          <p:cNvPr id="3" name="ZoneTexte 2"/>
          <p:cNvSpPr txBox="1"/>
          <p:nvPr/>
        </p:nvSpPr>
        <p:spPr>
          <a:xfrm>
            <a:off x="5644430" y="6435763"/>
            <a:ext cx="532966" cy="276999"/>
          </a:xfrm>
          <a:prstGeom prst="rect">
            <a:avLst/>
          </a:prstGeom>
          <a:noFill/>
        </p:spPr>
        <p:txBody>
          <a:bodyPr wrap="none" rtlCol="0">
            <a:spAutoFit/>
          </a:bodyPr>
          <a:lstStyle/>
          <a:p>
            <a:pPr algn="ctr"/>
            <a:r>
              <a:rPr lang="fr-FR" sz="1200" dirty="0">
                <a:solidFill>
                  <a:srgbClr val="008000"/>
                </a:solidFill>
              </a:rPr>
              <a:t>Carex</a:t>
            </a:r>
          </a:p>
        </p:txBody>
      </p:sp>
    </p:spTree>
    <p:extLst>
      <p:ext uri="{BB962C8B-B14F-4D97-AF65-F5344CB8AC3E}">
        <p14:creationId xmlns:p14="http://schemas.microsoft.com/office/powerpoint/2010/main" val="4016093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61</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96820" y="536979"/>
            <a:ext cx="11816377"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6.1. </a:t>
            </a:r>
            <a:r>
              <a:rPr lang="fr-FR" b="1" dirty="0">
                <a:solidFill>
                  <a:srgbClr val="008000"/>
                </a:solidFill>
              </a:rPr>
              <a:t>Renouée bistorte </a:t>
            </a:r>
            <a:r>
              <a:rPr lang="fr-FR" dirty="0">
                <a:solidFill>
                  <a:srgbClr val="008000"/>
                </a:solidFill>
              </a:rPr>
              <a:t>(</a:t>
            </a:r>
            <a:r>
              <a:rPr lang="fr-FR" i="1" dirty="0" err="1">
                <a:solidFill>
                  <a:srgbClr val="008000"/>
                </a:solidFill>
              </a:rPr>
              <a:t>Bistorta</a:t>
            </a:r>
            <a:r>
              <a:rPr lang="fr-FR" i="1" dirty="0">
                <a:solidFill>
                  <a:srgbClr val="008000"/>
                </a:solidFill>
              </a:rPr>
              <a:t> </a:t>
            </a:r>
            <a:r>
              <a:rPr lang="fr-FR" i="1" dirty="0" err="1">
                <a:solidFill>
                  <a:srgbClr val="008000"/>
                </a:solidFill>
              </a:rPr>
              <a:t>officinalis</a:t>
            </a:r>
            <a:r>
              <a:rPr lang="fr-FR" i="1" dirty="0">
                <a:solidFill>
                  <a:srgbClr val="008000"/>
                </a:solidFill>
              </a:rPr>
              <a:t> </a:t>
            </a:r>
            <a:r>
              <a:rPr lang="fr-FR" dirty="0">
                <a:solidFill>
                  <a:srgbClr val="008000"/>
                </a:solidFill>
              </a:rPr>
              <a:t>ou </a:t>
            </a:r>
            <a:r>
              <a:rPr lang="fr-FR" i="1" dirty="0" err="1">
                <a:solidFill>
                  <a:srgbClr val="008000"/>
                </a:solidFill>
              </a:rPr>
              <a:t>Polygonum</a:t>
            </a:r>
            <a:r>
              <a:rPr lang="fr-FR" i="1" dirty="0">
                <a:solidFill>
                  <a:srgbClr val="008000"/>
                </a:solidFill>
              </a:rPr>
              <a:t> </a:t>
            </a:r>
            <a:r>
              <a:rPr lang="fr-FR" i="1" dirty="0" err="1">
                <a:solidFill>
                  <a:srgbClr val="008000"/>
                </a:solidFill>
              </a:rPr>
              <a:t>bistorta</a:t>
            </a:r>
            <a:r>
              <a:rPr lang="fr-FR" dirty="0">
                <a:solidFill>
                  <a:srgbClr val="008000"/>
                </a:solidFill>
              </a:rPr>
              <a:t>) (</a:t>
            </a:r>
            <a:r>
              <a:rPr lang="fr-FR" u="sng" dirty="0">
                <a:hlinkClick r:id="rId2" tooltip="Famille (biologie)"/>
              </a:rPr>
              <a:t>famille</a:t>
            </a:r>
            <a:r>
              <a:rPr lang="fr-FR" dirty="0"/>
              <a:t> </a:t>
            </a:r>
            <a:r>
              <a:rPr lang="fr-FR" dirty="0">
                <a:solidFill>
                  <a:srgbClr val="008000"/>
                </a:solidFill>
              </a:rPr>
              <a:t>des</a:t>
            </a:r>
            <a:r>
              <a:rPr lang="fr-FR" dirty="0"/>
              <a:t> </a:t>
            </a:r>
            <a:r>
              <a:rPr lang="fr-FR" dirty="0">
                <a:hlinkClick r:id="rId3" tooltip="Polygonacée"/>
              </a:rPr>
              <a:t>Polygonacées</a:t>
            </a:r>
            <a:r>
              <a:rPr lang="fr-FR" dirty="0">
                <a:solidFill>
                  <a:srgbClr val="008000"/>
                </a:solidFill>
              </a:rPr>
              <a:t>)</a:t>
            </a:r>
          </a:p>
        </p:txBody>
      </p:sp>
      <p:sp>
        <p:nvSpPr>
          <p:cNvPr id="5" name="ZoneTexte 4"/>
          <p:cNvSpPr txBox="1"/>
          <p:nvPr/>
        </p:nvSpPr>
        <p:spPr>
          <a:xfrm>
            <a:off x="96820" y="1183310"/>
            <a:ext cx="11930230" cy="2308324"/>
          </a:xfrm>
          <a:prstGeom prst="rect">
            <a:avLst/>
          </a:prstGeom>
          <a:noFill/>
        </p:spPr>
        <p:txBody>
          <a:bodyPr wrap="square" rtlCol="0">
            <a:spAutoFit/>
          </a:bodyPr>
          <a:lstStyle/>
          <a:p>
            <a:pPr algn="just"/>
            <a:r>
              <a:rPr lang="fr-FR" dirty="0"/>
              <a:t> </a:t>
            </a:r>
            <a:r>
              <a:rPr lang="fr-FR" dirty="0">
                <a:hlinkClick r:id="rId4" tooltip="Plante herbacée"/>
              </a:rPr>
              <a:t>plante herbacée</a:t>
            </a:r>
            <a:r>
              <a:rPr lang="fr-FR" dirty="0"/>
              <a:t> </a:t>
            </a:r>
            <a:r>
              <a:rPr lang="fr-FR" dirty="0">
                <a:solidFill>
                  <a:srgbClr val="008000"/>
                </a:solidFill>
              </a:rPr>
              <a:t>vivace. Hauteur de 20 à 80 cm. Tige simple. Feuilles glauques, simples et brusquement rétrécies à la base et décurrentes sur un long pétiole. Fleurs roses en épi unique terminant la tige et large de 1 à 3 cm. Fleurit de mai à octobre. </a:t>
            </a:r>
            <a:r>
              <a:rPr lang="fr-FR" dirty="0">
                <a:solidFill>
                  <a:srgbClr val="002060"/>
                </a:solidFill>
              </a:rPr>
              <a:t>Prairies humides</a:t>
            </a:r>
            <a:r>
              <a:rPr lang="fr-FR" dirty="0">
                <a:solidFill>
                  <a:srgbClr val="008000"/>
                </a:solidFill>
              </a:rPr>
              <a:t>, fossés, bois clairs frais. Persiste à l'état stérile dans des lieux fortement ombragés. </a:t>
            </a:r>
            <a:r>
              <a:rPr lang="fr-FR" dirty="0" err="1">
                <a:solidFill>
                  <a:srgbClr val="002060"/>
                </a:solidFill>
              </a:rPr>
              <a:t>Hydrocline</a:t>
            </a:r>
            <a:r>
              <a:rPr lang="fr-FR" dirty="0">
                <a:solidFill>
                  <a:srgbClr val="008000"/>
                </a:solidFill>
              </a:rPr>
              <a:t>.</a:t>
            </a:r>
            <a:br>
              <a:rPr lang="fr-FR" dirty="0">
                <a:solidFill>
                  <a:srgbClr val="008000"/>
                </a:solidFill>
              </a:rPr>
            </a:br>
            <a:r>
              <a:rPr lang="fr-FR" dirty="0">
                <a:solidFill>
                  <a:srgbClr val="008000"/>
                </a:solidFill>
              </a:rPr>
              <a:t>Commune en montagne, rare en plaine (très rare en dessous de 300 m), nulle en région méditerranéenne. Jusqu'à 2 400 m d'altitude : de l'</a:t>
            </a:r>
            <a:r>
              <a:rPr lang="fr-FR" dirty="0">
                <a:solidFill>
                  <a:srgbClr val="008000"/>
                </a:solidFill>
                <a:hlinkClick r:id="rId5" tooltip="Étage collinéen"/>
              </a:rPr>
              <a:t>étage collinéen</a:t>
            </a:r>
            <a:r>
              <a:rPr lang="fr-FR" dirty="0">
                <a:solidFill>
                  <a:srgbClr val="008000"/>
                </a:solidFill>
              </a:rPr>
              <a:t> à l'</a:t>
            </a:r>
            <a:r>
              <a:rPr lang="fr-FR" dirty="0">
                <a:solidFill>
                  <a:srgbClr val="008000"/>
                </a:solidFill>
                <a:hlinkClick r:id="rId6" tooltip="Étage alpin"/>
              </a:rPr>
              <a:t>étage alpin</a:t>
            </a:r>
            <a:r>
              <a:rPr lang="fr-FR" dirty="0">
                <a:solidFill>
                  <a:srgbClr val="008000"/>
                </a:solidFill>
              </a:rPr>
              <a:t>. </a:t>
            </a:r>
          </a:p>
          <a:p>
            <a:pPr algn="just"/>
            <a:r>
              <a:rPr lang="fr-FR" dirty="0">
                <a:solidFill>
                  <a:srgbClr val="008000"/>
                </a:solidFill>
              </a:rPr>
              <a:t>La plante est </a:t>
            </a:r>
            <a:r>
              <a:rPr lang="fr-FR" dirty="0">
                <a:solidFill>
                  <a:srgbClr val="008000"/>
                </a:solidFill>
                <a:hlinkClick r:id="rId7" tooltip="Comestible"/>
              </a:rPr>
              <a:t>comestible</a:t>
            </a:r>
            <a:r>
              <a:rPr lang="fr-FR" dirty="0">
                <a:solidFill>
                  <a:srgbClr val="008000"/>
                </a:solidFill>
              </a:rPr>
              <a:t>. Le rhizome a fréquemment été consommé cuit. Pour éliminer son amertume, il peut être nécessaire de le cuire dans plusieurs eaux. Comme pour la plupart des </a:t>
            </a:r>
            <a:r>
              <a:rPr lang="fr-FR" dirty="0">
                <a:solidFill>
                  <a:srgbClr val="008000"/>
                </a:solidFill>
                <a:hlinkClick r:id="rId8" tooltip="Renouée"/>
              </a:rPr>
              <a:t>renouées</a:t>
            </a:r>
            <a:r>
              <a:rPr lang="fr-FR" dirty="0">
                <a:solidFill>
                  <a:srgbClr val="008000"/>
                </a:solidFill>
              </a:rPr>
              <a:t>, les </a:t>
            </a:r>
            <a:r>
              <a:rPr lang="fr-FR" dirty="0">
                <a:solidFill>
                  <a:srgbClr val="008000"/>
                </a:solidFill>
                <a:hlinkClick r:id="rId9" tooltip="Turion"/>
              </a:rPr>
              <a:t>jeunes pousses</a:t>
            </a:r>
            <a:r>
              <a:rPr lang="fr-FR" dirty="0">
                <a:solidFill>
                  <a:srgbClr val="008000"/>
                </a:solidFill>
              </a:rPr>
              <a:t> et feuilles sont également comestibles.</a:t>
            </a:r>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4206" y="4273251"/>
            <a:ext cx="1857375" cy="2466975"/>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1935" y="3228686"/>
            <a:ext cx="1905000" cy="1428750"/>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4218" y="4972713"/>
            <a:ext cx="2321638" cy="1738988"/>
          </a:xfrm>
          <a:prstGeom prst="rect">
            <a:avLst/>
          </a:prstGeom>
        </p:spPr>
      </p:pic>
      <p:pic>
        <p:nvPicPr>
          <p:cNvPr id="9" name="Imag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820" y="4244726"/>
            <a:ext cx="1847850" cy="2466975"/>
          </a:xfrm>
          <a:prstGeom prst="rect">
            <a:avLst/>
          </a:prstGeom>
        </p:spPr>
      </p:pic>
      <p:pic>
        <p:nvPicPr>
          <p:cNvPr id="10" name="Imag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2672" y="3120776"/>
            <a:ext cx="2619375" cy="1743075"/>
          </a:xfrm>
          <a:prstGeom prst="rect">
            <a:avLst/>
          </a:prstGeom>
        </p:spPr>
      </p:pic>
      <p:pic>
        <p:nvPicPr>
          <p:cNvPr id="11" name="Imag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45292" y="4697503"/>
            <a:ext cx="2042723" cy="2042723"/>
          </a:xfrm>
          <a:prstGeom prst="rect">
            <a:avLst/>
          </a:prstGeom>
        </p:spPr>
      </p:pic>
      <p:pic>
        <p:nvPicPr>
          <p:cNvPr id="12" name="Imag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81129" y="4076827"/>
            <a:ext cx="1645921" cy="2663399"/>
          </a:xfrm>
          <a:prstGeom prst="rect">
            <a:avLst/>
          </a:prstGeom>
        </p:spPr>
      </p:pic>
    </p:spTree>
    <p:extLst>
      <p:ext uri="{BB962C8B-B14F-4D97-AF65-F5344CB8AC3E}">
        <p14:creationId xmlns:p14="http://schemas.microsoft.com/office/powerpoint/2010/main" val="2561975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62</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11726731"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6.2. </a:t>
            </a:r>
            <a:r>
              <a:rPr lang="fr-FR" b="1" dirty="0">
                <a:solidFill>
                  <a:srgbClr val="008000"/>
                </a:solidFill>
              </a:rPr>
              <a:t>Carex</a:t>
            </a:r>
            <a:r>
              <a:rPr lang="fr-FR" dirty="0">
                <a:solidFill>
                  <a:srgbClr val="008000"/>
                </a:solidFill>
              </a:rPr>
              <a:t> ou </a:t>
            </a:r>
            <a:r>
              <a:rPr lang="fr-FR" b="1" dirty="0">
                <a:solidFill>
                  <a:srgbClr val="008000"/>
                </a:solidFill>
              </a:rPr>
              <a:t>laîches</a:t>
            </a:r>
            <a:r>
              <a:rPr lang="fr-FR" dirty="0">
                <a:solidFill>
                  <a:srgbClr val="008000"/>
                </a:solidFill>
              </a:rPr>
              <a:t> (</a:t>
            </a:r>
            <a:r>
              <a:rPr lang="fr-FR" i="1" dirty="0">
                <a:solidFill>
                  <a:srgbClr val="008000"/>
                </a:solidFill>
              </a:rPr>
              <a:t>Carex </a:t>
            </a:r>
            <a:r>
              <a:rPr lang="fr-FR" i="1" dirty="0" err="1">
                <a:solidFill>
                  <a:srgbClr val="008000"/>
                </a:solidFill>
              </a:rPr>
              <a:t>sp</a:t>
            </a:r>
            <a:r>
              <a:rPr lang="fr-FR" dirty="0">
                <a:solidFill>
                  <a:srgbClr val="008000"/>
                </a:solidFill>
              </a:rPr>
              <a:t>.), </a:t>
            </a:r>
            <a:r>
              <a:rPr lang="fr-FR" b="1" dirty="0">
                <a:solidFill>
                  <a:srgbClr val="008000"/>
                </a:solidFill>
              </a:rPr>
              <a:t>Laîche des bois </a:t>
            </a:r>
            <a:r>
              <a:rPr lang="fr-FR" dirty="0">
                <a:solidFill>
                  <a:srgbClr val="008000"/>
                </a:solidFill>
              </a:rPr>
              <a:t>(</a:t>
            </a:r>
            <a:r>
              <a:rPr lang="fr-FR" i="1" dirty="0">
                <a:solidFill>
                  <a:srgbClr val="008000"/>
                </a:solidFill>
              </a:rPr>
              <a:t>Carex </a:t>
            </a:r>
            <a:r>
              <a:rPr lang="fr-FR" i="1" dirty="0" err="1">
                <a:solidFill>
                  <a:srgbClr val="008000"/>
                </a:solidFill>
              </a:rPr>
              <a:t>sylvatica</a:t>
            </a:r>
            <a:r>
              <a:rPr lang="fr-FR" dirty="0">
                <a:solidFill>
                  <a:srgbClr val="008000"/>
                </a:solidFill>
              </a:rPr>
              <a:t>) (famille des</a:t>
            </a:r>
            <a:r>
              <a:rPr lang="fr-FR" dirty="0"/>
              <a:t> </a:t>
            </a:r>
            <a:r>
              <a:rPr lang="fr-FR" i="1" u="sng" dirty="0" err="1">
                <a:hlinkClick r:id="rId2" tooltip="Cyperaceae"/>
              </a:rPr>
              <a:t>Cyperaceae</a:t>
            </a:r>
            <a:r>
              <a:rPr lang="fr-FR" dirty="0">
                <a:solidFill>
                  <a:srgbClr val="008000"/>
                </a:solidFill>
              </a:rPr>
              <a:t>)</a:t>
            </a:r>
          </a:p>
        </p:txBody>
      </p:sp>
      <p:sp>
        <p:nvSpPr>
          <p:cNvPr id="5" name="ZoneTexte 4"/>
          <p:cNvSpPr txBox="1"/>
          <p:nvPr/>
        </p:nvSpPr>
        <p:spPr>
          <a:xfrm>
            <a:off x="186466" y="1183310"/>
            <a:ext cx="11894372" cy="1200329"/>
          </a:xfrm>
          <a:prstGeom prst="rect">
            <a:avLst/>
          </a:prstGeom>
          <a:noFill/>
        </p:spPr>
        <p:txBody>
          <a:bodyPr wrap="square" rtlCol="0">
            <a:spAutoFit/>
          </a:bodyPr>
          <a:lstStyle/>
          <a:p>
            <a:pPr algn="just"/>
            <a:r>
              <a:rPr lang="fr-FR" dirty="0">
                <a:solidFill>
                  <a:srgbClr val="008000"/>
                </a:solidFill>
              </a:rPr>
              <a:t> C'est une espèce commune dans les sous-bois humides </a:t>
            </a:r>
            <a:r>
              <a:rPr lang="fr-FR" dirty="0">
                <a:solidFill>
                  <a:srgbClr val="002060"/>
                </a:solidFill>
              </a:rPr>
              <a:t>assez humides et frais </a:t>
            </a:r>
            <a:r>
              <a:rPr lang="fr-FR" dirty="0">
                <a:solidFill>
                  <a:srgbClr val="008000"/>
                </a:solidFill>
              </a:rPr>
              <a:t>(comme les hêtraies-sapinières) de toute la France, sauf dans la région méditerranéenne où elle est rare. Il se reconnaît à ses longs épis étroits et pendants.</a:t>
            </a:r>
          </a:p>
          <a:p>
            <a:pPr algn="just"/>
            <a:r>
              <a:rPr lang="fr-FR" b="1" dirty="0">
                <a:solidFill>
                  <a:srgbClr val="008000"/>
                </a:solidFill>
              </a:rPr>
              <a:t>Habitat type</a:t>
            </a:r>
            <a:r>
              <a:rPr lang="fr-FR" dirty="0">
                <a:solidFill>
                  <a:srgbClr val="008000"/>
                </a:solidFill>
              </a:rPr>
              <a:t> : sous-bois herbacés médio-européens, </a:t>
            </a:r>
            <a:r>
              <a:rPr lang="fr-FR" dirty="0" err="1">
                <a:solidFill>
                  <a:srgbClr val="008000"/>
                </a:solidFill>
              </a:rPr>
              <a:t>planitiaires</a:t>
            </a:r>
            <a:r>
              <a:rPr lang="fr-FR" dirty="0">
                <a:solidFill>
                  <a:srgbClr val="008000"/>
                </a:solidFill>
              </a:rPr>
              <a:t> à montagnards. Les fleurs sont vertes. Période de floraison : juin-août.</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502" y="2195344"/>
            <a:ext cx="2466975" cy="18478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805" y="67185"/>
            <a:ext cx="1428750" cy="9525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6131" y="2231203"/>
            <a:ext cx="1190625" cy="177165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3726" y="4207192"/>
            <a:ext cx="1793030" cy="2393787"/>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0222" y="2079017"/>
            <a:ext cx="1636111" cy="2671814"/>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60" y="2383639"/>
            <a:ext cx="1691962" cy="2140850"/>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734" y="4873942"/>
            <a:ext cx="2332646" cy="1747233"/>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2636" y="4272116"/>
            <a:ext cx="1753391" cy="2328863"/>
          </a:xfrm>
          <a:prstGeom prst="rect">
            <a:avLst/>
          </a:prstGeom>
        </p:spPr>
      </p:pic>
      <p:pic>
        <p:nvPicPr>
          <p:cNvPr id="15" name="Imag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384" y="2383639"/>
            <a:ext cx="3474430" cy="2312075"/>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8096" y="4873942"/>
            <a:ext cx="2332646" cy="1747233"/>
          </a:xfrm>
          <a:prstGeom prst="rect">
            <a:avLst/>
          </a:prstGeom>
        </p:spPr>
      </p:pic>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481" y="4826317"/>
            <a:ext cx="2303552" cy="1725440"/>
          </a:xfrm>
          <a:prstGeom prst="rect">
            <a:avLst/>
          </a:prstGeom>
        </p:spPr>
      </p:pic>
      <p:sp>
        <p:nvSpPr>
          <p:cNvPr id="20" name="Rectangle 19"/>
          <p:cNvSpPr/>
          <p:nvPr/>
        </p:nvSpPr>
        <p:spPr>
          <a:xfrm>
            <a:off x="8769332" y="4025895"/>
            <a:ext cx="957313"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sylvatica</a:t>
            </a:r>
            <a:endParaRPr lang="fr-FR" sz="1000" dirty="0"/>
          </a:p>
        </p:txBody>
      </p:sp>
      <p:sp>
        <p:nvSpPr>
          <p:cNvPr id="21" name="Rectangle 20"/>
          <p:cNvSpPr/>
          <p:nvPr/>
        </p:nvSpPr>
        <p:spPr>
          <a:xfrm>
            <a:off x="9701523" y="1019088"/>
            <a:ext cx="957313"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sylvatica</a:t>
            </a:r>
            <a:endParaRPr lang="fr-FR" sz="1000" dirty="0"/>
          </a:p>
        </p:txBody>
      </p:sp>
      <p:sp>
        <p:nvSpPr>
          <p:cNvPr id="22" name="Rectangle 21"/>
          <p:cNvSpPr/>
          <p:nvPr/>
        </p:nvSpPr>
        <p:spPr>
          <a:xfrm>
            <a:off x="6318515" y="4586987"/>
            <a:ext cx="957313"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sylvatica</a:t>
            </a:r>
            <a:endParaRPr lang="fr-FR" sz="1000" dirty="0"/>
          </a:p>
        </p:txBody>
      </p:sp>
      <p:sp>
        <p:nvSpPr>
          <p:cNvPr id="23" name="Rectangle 22"/>
          <p:cNvSpPr/>
          <p:nvPr/>
        </p:nvSpPr>
        <p:spPr>
          <a:xfrm>
            <a:off x="10781095" y="3973042"/>
            <a:ext cx="957313"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sylvatica</a:t>
            </a:r>
            <a:endParaRPr lang="fr-FR" sz="1000" dirty="0"/>
          </a:p>
        </p:txBody>
      </p:sp>
      <p:sp>
        <p:nvSpPr>
          <p:cNvPr id="24" name="Rectangle 23"/>
          <p:cNvSpPr/>
          <p:nvPr/>
        </p:nvSpPr>
        <p:spPr>
          <a:xfrm>
            <a:off x="10481477" y="6602096"/>
            <a:ext cx="957313"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sylvatica</a:t>
            </a:r>
            <a:endParaRPr lang="fr-FR" sz="1000" dirty="0"/>
          </a:p>
        </p:txBody>
      </p:sp>
      <p:sp>
        <p:nvSpPr>
          <p:cNvPr id="25" name="Rectangle 24"/>
          <p:cNvSpPr/>
          <p:nvPr/>
        </p:nvSpPr>
        <p:spPr>
          <a:xfrm>
            <a:off x="895761" y="6498064"/>
            <a:ext cx="654346"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sp</a:t>
            </a:r>
            <a:r>
              <a:rPr lang="fr-FR" sz="1000" i="1" dirty="0">
                <a:solidFill>
                  <a:srgbClr val="008000"/>
                </a:solidFill>
              </a:rPr>
              <a:t>.</a:t>
            </a:r>
            <a:endParaRPr lang="fr-FR" sz="1000" dirty="0"/>
          </a:p>
        </p:txBody>
      </p:sp>
      <p:sp>
        <p:nvSpPr>
          <p:cNvPr id="26" name="Rectangle 25"/>
          <p:cNvSpPr/>
          <p:nvPr/>
        </p:nvSpPr>
        <p:spPr>
          <a:xfrm>
            <a:off x="3675252" y="4661718"/>
            <a:ext cx="654346"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sp</a:t>
            </a:r>
            <a:r>
              <a:rPr lang="fr-FR" sz="1000" i="1" dirty="0">
                <a:solidFill>
                  <a:srgbClr val="008000"/>
                </a:solidFill>
              </a:rPr>
              <a:t>.</a:t>
            </a:r>
            <a:endParaRPr lang="fr-FR" sz="1000" dirty="0"/>
          </a:p>
        </p:txBody>
      </p:sp>
      <p:sp>
        <p:nvSpPr>
          <p:cNvPr id="27" name="Rectangle 26"/>
          <p:cNvSpPr/>
          <p:nvPr/>
        </p:nvSpPr>
        <p:spPr>
          <a:xfrm>
            <a:off x="895761" y="4531981"/>
            <a:ext cx="654346"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sp</a:t>
            </a:r>
            <a:r>
              <a:rPr lang="fr-FR" sz="1000" i="1" dirty="0">
                <a:solidFill>
                  <a:srgbClr val="008000"/>
                </a:solidFill>
              </a:rPr>
              <a:t>.</a:t>
            </a:r>
            <a:endParaRPr lang="fr-FR" sz="1000" dirty="0"/>
          </a:p>
        </p:txBody>
      </p:sp>
      <p:sp>
        <p:nvSpPr>
          <p:cNvPr id="28" name="Rectangle 27"/>
          <p:cNvSpPr/>
          <p:nvPr/>
        </p:nvSpPr>
        <p:spPr>
          <a:xfrm>
            <a:off x="6078771" y="6583108"/>
            <a:ext cx="654346"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sp</a:t>
            </a:r>
            <a:r>
              <a:rPr lang="fr-FR" sz="1000" i="1" dirty="0">
                <a:solidFill>
                  <a:srgbClr val="008000"/>
                </a:solidFill>
              </a:rPr>
              <a:t>.</a:t>
            </a:r>
            <a:endParaRPr lang="fr-FR" sz="1000" dirty="0"/>
          </a:p>
        </p:txBody>
      </p:sp>
      <p:sp>
        <p:nvSpPr>
          <p:cNvPr id="29" name="Rectangle 28"/>
          <p:cNvSpPr/>
          <p:nvPr/>
        </p:nvSpPr>
        <p:spPr>
          <a:xfrm>
            <a:off x="8416169" y="6583109"/>
            <a:ext cx="654346"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sp</a:t>
            </a:r>
            <a:r>
              <a:rPr lang="fr-FR" sz="1000" i="1" dirty="0">
                <a:solidFill>
                  <a:srgbClr val="008000"/>
                </a:solidFill>
              </a:rPr>
              <a:t>.</a:t>
            </a:r>
            <a:endParaRPr lang="fr-FR" sz="1000" dirty="0"/>
          </a:p>
        </p:txBody>
      </p:sp>
      <p:sp>
        <p:nvSpPr>
          <p:cNvPr id="30" name="Rectangle 29"/>
          <p:cNvSpPr/>
          <p:nvPr/>
        </p:nvSpPr>
        <p:spPr>
          <a:xfrm>
            <a:off x="3603779" y="6590611"/>
            <a:ext cx="654346" cy="246221"/>
          </a:xfrm>
          <a:prstGeom prst="rect">
            <a:avLst/>
          </a:prstGeom>
        </p:spPr>
        <p:txBody>
          <a:bodyPr wrap="none">
            <a:spAutoFit/>
          </a:bodyPr>
          <a:lstStyle/>
          <a:p>
            <a:r>
              <a:rPr lang="fr-FR" sz="1000" i="1" dirty="0">
                <a:solidFill>
                  <a:srgbClr val="008000"/>
                </a:solidFill>
              </a:rPr>
              <a:t>Carex </a:t>
            </a:r>
            <a:r>
              <a:rPr lang="fr-FR" sz="1000" i="1" dirty="0" err="1">
                <a:solidFill>
                  <a:srgbClr val="008000"/>
                </a:solidFill>
              </a:rPr>
              <a:t>sp</a:t>
            </a:r>
            <a:r>
              <a:rPr lang="fr-FR" sz="1000" i="1" dirty="0">
                <a:solidFill>
                  <a:srgbClr val="008000"/>
                </a:solidFill>
              </a:rPr>
              <a:t>.</a:t>
            </a:r>
            <a:endParaRPr lang="fr-FR" sz="1000" dirty="0"/>
          </a:p>
        </p:txBody>
      </p:sp>
    </p:spTree>
    <p:extLst>
      <p:ext uri="{BB962C8B-B14F-4D97-AF65-F5344CB8AC3E}">
        <p14:creationId xmlns:p14="http://schemas.microsoft.com/office/powerpoint/2010/main" val="4124408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6466" y="126266"/>
            <a:ext cx="424031" cy="367229"/>
          </a:xfrm>
        </p:spPr>
        <p:txBody>
          <a:bodyPr/>
          <a:lstStyle/>
          <a:p>
            <a:fld id="{C4B7D875-55FA-44D4-A05D-F243087C8D65}" type="slidenum">
              <a:rPr lang="fr-FR" smtClean="0"/>
              <a:t>63</a:t>
            </a:fld>
            <a:endParaRPr lang="fr-FR" dirty="0"/>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11809591"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6.3. </a:t>
            </a:r>
            <a:r>
              <a:rPr lang="fr-FR" b="1" dirty="0">
                <a:solidFill>
                  <a:srgbClr val="008000"/>
                </a:solidFill>
              </a:rPr>
              <a:t>Colchique d'automne </a:t>
            </a:r>
            <a:r>
              <a:rPr lang="fr-FR" dirty="0">
                <a:solidFill>
                  <a:srgbClr val="008000"/>
                </a:solidFill>
              </a:rPr>
              <a:t>(</a:t>
            </a:r>
            <a:r>
              <a:rPr lang="fr-FR" i="1" dirty="0" err="1">
                <a:solidFill>
                  <a:srgbClr val="008000"/>
                </a:solidFill>
              </a:rPr>
              <a:t>Colchicum</a:t>
            </a:r>
            <a:r>
              <a:rPr lang="fr-FR" i="1" dirty="0">
                <a:solidFill>
                  <a:srgbClr val="008000"/>
                </a:solidFill>
              </a:rPr>
              <a:t> </a:t>
            </a:r>
            <a:r>
              <a:rPr lang="fr-FR" i="1" dirty="0" err="1">
                <a:solidFill>
                  <a:srgbClr val="008000"/>
                </a:solidFill>
              </a:rPr>
              <a:t>autumnale</a:t>
            </a:r>
            <a:r>
              <a:rPr lang="fr-FR" dirty="0">
                <a:solidFill>
                  <a:srgbClr val="008000"/>
                </a:solidFill>
              </a:rPr>
              <a:t>) (famille des</a:t>
            </a:r>
            <a:r>
              <a:rPr lang="fr-FR" dirty="0"/>
              <a:t> </a:t>
            </a:r>
            <a:r>
              <a:rPr lang="fr-FR" i="1" u="sng" dirty="0" err="1">
                <a:hlinkClick r:id="rId2" tooltip="Liliaceae"/>
              </a:rPr>
              <a:t>Liliaceae</a:t>
            </a:r>
            <a:r>
              <a:rPr lang="fr-FR" dirty="0">
                <a:solidFill>
                  <a:srgbClr val="008000"/>
                </a:solidFill>
              </a:rPr>
              <a:t> ou famille des</a:t>
            </a:r>
            <a:r>
              <a:rPr lang="fr-FR" dirty="0"/>
              <a:t> </a:t>
            </a:r>
            <a:r>
              <a:rPr lang="fr-FR" i="1" dirty="0" err="1">
                <a:hlinkClick r:id="rId3" tooltip="Colchicaceae"/>
              </a:rPr>
              <a:t>Colchicaceae</a:t>
            </a:r>
            <a:r>
              <a:rPr lang="fr-FR" dirty="0">
                <a:solidFill>
                  <a:srgbClr val="008000"/>
                </a:solidFill>
              </a:rPr>
              <a:t>)</a:t>
            </a:r>
          </a:p>
        </p:txBody>
      </p:sp>
      <p:sp>
        <p:nvSpPr>
          <p:cNvPr id="5" name="ZoneTexte 4"/>
          <p:cNvSpPr txBox="1"/>
          <p:nvPr/>
        </p:nvSpPr>
        <p:spPr>
          <a:xfrm>
            <a:off x="108857" y="1295400"/>
            <a:ext cx="11985172" cy="1384995"/>
          </a:xfrm>
          <a:prstGeom prst="rect">
            <a:avLst/>
          </a:prstGeom>
          <a:noFill/>
        </p:spPr>
        <p:txBody>
          <a:bodyPr wrap="square" rtlCol="0">
            <a:spAutoFit/>
          </a:bodyPr>
          <a:lstStyle/>
          <a:p>
            <a:pPr algn="just"/>
            <a:r>
              <a:rPr lang="fr-FR" u="sng" dirty="0">
                <a:hlinkClick r:id="rId4" tooltip="Plante herbacée"/>
              </a:rPr>
              <a:t>Plante herbacée</a:t>
            </a:r>
            <a:r>
              <a:rPr lang="fr-FR" dirty="0">
                <a:solidFill>
                  <a:srgbClr val="008000"/>
                </a:solidFill>
              </a:rPr>
              <a:t>, </a:t>
            </a:r>
            <a:r>
              <a:rPr lang="fr-FR" dirty="0">
                <a:solidFill>
                  <a:srgbClr val="FF0000"/>
                </a:solidFill>
              </a:rPr>
              <a:t>très toxique</a:t>
            </a:r>
            <a:r>
              <a:rPr lang="fr-FR" dirty="0">
                <a:solidFill>
                  <a:srgbClr val="008000"/>
                </a:solidFill>
              </a:rPr>
              <a:t>, assez basse, à </a:t>
            </a:r>
            <a:r>
              <a:rPr lang="fr-FR" dirty="0">
                <a:solidFill>
                  <a:srgbClr val="008000"/>
                </a:solidFill>
                <a:hlinkClick r:id="rId5" tooltip="Glossaire botanique"/>
              </a:rPr>
              <a:t>corme</a:t>
            </a:r>
            <a:r>
              <a:rPr lang="fr-FR" dirty="0">
                <a:solidFill>
                  <a:srgbClr val="008000"/>
                </a:solidFill>
              </a:rPr>
              <a:t> noirâtre d’environ 7 cm. Période de floraison : août à octobre.</a:t>
            </a:r>
          </a:p>
          <a:p>
            <a:pPr algn="just"/>
            <a:r>
              <a:rPr lang="fr-FR" dirty="0">
                <a:solidFill>
                  <a:srgbClr val="008000"/>
                </a:solidFill>
              </a:rPr>
              <a:t>Sol : acide, </a:t>
            </a:r>
            <a:r>
              <a:rPr lang="fr-FR" dirty="0">
                <a:solidFill>
                  <a:srgbClr val="002060"/>
                </a:solidFill>
              </a:rPr>
              <a:t>argilo</a:t>
            </a:r>
            <a:r>
              <a:rPr lang="fr-FR" dirty="0">
                <a:solidFill>
                  <a:srgbClr val="008000"/>
                </a:solidFill>
              </a:rPr>
              <a:t>-alcalin ou neutre </a:t>
            </a:r>
            <a:r>
              <a:rPr lang="fr-FR" dirty="0">
                <a:solidFill>
                  <a:srgbClr val="002060"/>
                </a:solidFill>
              </a:rPr>
              <a:t>humide</a:t>
            </a:r>
            <a:r>
              <a:rPr lang="fr-FR" dirty="0">
                <a:solidFill>
                  <a:srgbClr val="008000"/>
                </a:solidFill>
              </a:rPr>
              <a:t> (mais bien drainé). </a:t>
            </a:r>
            <a:r>
              <a:rPr lang="fr-FR" sz="1200" dirty="0">
                <a:solidFill>
                  <a:srgbClr val="008000"/>
                </a:solidFill>
              </a:rPr>
              <a:t>Source : </a:t>
            </a:r>
            <a:r>
              <a:rPr lang="fr-FR" sz="1200" dirty="0">
                <a:solidFill>
                  <a:srgbClr val="008000"/>
                </a:solidFill>
                <a:hlinkClick r:id="rId6"/>
              </a:rPr>
              <a:t>http://nature.jardin.free.fr/1108/colchicum_autumnale.html</a:t>
            </a:r>
            <a:r>
              <a:rPr lang="fr-FR" sz="1200" dirty="0">
                <a:solidFill>
                  <a:srgbClr val="008000"/>
                </a:solidFill>
              </a:rPr>
              <a:t> </a:t>
            </a:r>
          </a:p>
          <a:p>
            <a:pPr algn="just"/>
            <a:r>
              <a:rPr lang="fr-FR" sz="1200" dirty="0">
                <a:solidFill>
                  <a:srgbClr val="008000"/>
                </a:solidFill>
              </a:rPr>
              <a:t>Les fleurs sont formées de six </a:t>
            </a:r>
            <a:r>
              <a:rPr lang="fr-FR" sz="1200" dirty="0">
                <a:solidFill>
                  <a:srgbClr val="008000"/>
                </a:solidFill>
                <a:hlinkClick r:id="rId7" tooltip="Tépale"/>
              </a:rPr>
              <a:t>tépales</a:t>
            </a:r>
            <a:r>
              <a:rPr lang="fr-FR" sz="1200" dirty="0">
                <a:solidFill>
                  <a:srgbClr val="008000"/>
                </a:solidFill>
              </a:rPr>
              <a:t>, trois </a:t>
            </a:r>
            <a:r>
              <a:rPr lang="fr-FR" sz="1200" dirty="0">
                <a:solidFill>
                  <a:srgbClr val="008000"/>
                </a:solidFill>
                <a:hlinkClick r:id="rId8" tooltip="Pétale"/>
              </a:rPr>
              <a:t>pétales</a:t>
            </a:r>
            <a:r>
              <a:rPr lang="fr-FR" sz="1200" dirty="0">
                <a:solidFill>
                  <a:srgbClr val="008000"/>
                </a:solidFill>
              </a:rPr>
              <a:t> roses et trois </a:t>
            </a:r>
            <a:r>
              <a:rPr lang="fr-FR" sz="1200" dirty="0">
                <a:solidFill>
                  <a:srgbClr val="008000"/>
                </a:solidFill>
                <a:hlinkClick r:id="rId9" tooltip="Sépale"/>
              </a:rPr>
              <a:t>sépales</a:t>
            </a:r>
            <a:r>
              <a:rPr lang="fr-FR" sz="1200" dirty="0">
                <a:solidFill>
                  <a:srgbClr val="008000"/>
                </a:solidFill>
              </a:rPr>
              <a:t> de la même couleur et de même aspect, avec 6 </a:t>
            </a:r>
            <a:r>
              <a:rPr lang="fr-FR" sz="1200" dirty="0">
                <a:solidFill>
                  <a:srgbClr val="008000"/>
                </a:solidFill>
                <a:hlinkClick r:id="rId10" tooltip="Étamine"/>
              </a:rPr>
              <a:t>étamines</a:t>
            </a:r>
            <a:r>
              <a:rPr lang="fr-FR" sz="1200" dirty="0">
                <a:solidFill>
                  <a:srgbClr val="008000"/>
                </a:solidFill>
              </a:rPr>
              <a:t>.</a:t>
            </a:r>
          </a:p>
          <a:p>
            <a:pPr algn="just"/>
            <a:r>
              <a:rPr lang="fr-FR" sz="1200" dirty="0">
                <a:solidFill>
                  <a:srgbClr val="FF0000"/>
                </a:solidFill>
              </a:rPr>
              <a:t>Il arrive fréquemment au bétail d'être intoxiqué. La colchicine, bien qu’utilisée en thérapeutique est un poison bloquant la division cellulaire. L’intoxication par ingestion se manifeste par des troubles digestifs violents, des troubles sanguins et neurologiques. L’issue peut être dramatique.</a:t>
            </a:r>
          </a:p>
          <a:p>
            <a:pPr algn="just"/>
            <a:r>
              <a:rPr lang="fr-FR" sz="1200" dirty="0">
                <a:solidFill>
                  <a:srgbClr val="008000"/>
                </a:solidFill>
              </a:rPr>
              <a:t>Autres noms : safran bâtard, safran des pays (son apparence est proche de celle du </a:t>
            </a:r>
            <a:r>
              <a:rPr lang="fr-FR" sz="1200" dirty="0">
                <a:solidFill>
                  <a:srgbClr val="008000"/>
                </a:solidFill>
                <a:hlinkClick r:id="rId11" tooltip="Safran (épice)"/>
              </a:rPr>
              <a:t>safran</a:t>
            </a:r>
            <a:r>
              <a:rPr lang="fr-FR" sz="1200" dirty="0">
                <a:solidFill>
                  <a:srgbClr val="008000"/>
                </a:solidFill>
              </a:rPr>
              <a:t>), ail des prés, </a:t>
            </a:r>
            <a:r>
              <a:rPr lang="fr-FR" sz="1200" dirty="0" err="1">
                <a:solidFill>
                  <a:srgbClr val="008000"/>
                </a:solidFill>
              </a:rPr>
              <a:t>chenard</a:t>
            </a:r>
            <a:r>
              <a:rPr lang="fr-FR" sz="1200" dirty="0">
                <a:solidFill>
                  <a:srgbClr val="008000"/>
                </a:solidFill>
              </a:rPr>
              <a:t>, mort chien, </a:t>
            </a:r>
            <a:r>
              <a:rPr lang="fr-FR" sz="1200" dirty="0">
                <a:solidFill>
                  <a:srgbClr val="008000"/>
                </a:solidFill>
                <a:hlinkClick r:id="rId12" tooltip="Tue-chien"/>
              </a:rPr>
              <a:t>tue-chien</a:t>
            </a:r>
            <a:r>
              <a:rPr lang="fr-FR" sz="1200" dirty="0">
                <a:solidFill>
                  <a:srgbClr val="008000"/>
                </a:solidFill>
              </a:rPr>
              <a:t>, tue-loup, vachette, ou veilleuse.</a:t>
            </a:r>
          </a:p>
        </p:txBody>
      </p:sp>
      <p:pic>
        <p:nvPicPr>
          <p:cNvPr id="6" name="Imag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33674" y="2792485"/>
            <a:ext cx="2619375" cy="1743075"/>
          </a:xfrm>
          <a:prstGeom prst="rect">
            <a:avLst/>
          </a:prstGeom>
        </p:spPr>
      </p:pic>
      <p:pic>
        <p:nvPicPr>
          <p:cNvPr id="7" name="Imag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77743" y="4465959"/>
            <a:ext cx="1486580" cy="2392042"/>
          </a:xfrm>
          <a:prstGeom prst="rect">
            <a:avLst/>
          </a:prstGeom>
        </p:spPr>
      </p:pic>
      <p:pic>
        <p:nvPicPr>
          <p:cNvPr id="8" name="Imag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781" y="2836406"/>
            <a:ext cx="2390775" cy="1914525"/>
          </a:xfrm>
          <a:prstGeom prst="rect">
            <a:avLst/>
          </a:prstGeom>
        </p:spPr>
      </p:pic>
      <p:pic>
        <p:nvPicPr>
          <p:cNvPr id="9" name="Imag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68452" y="4419600"/>
            <a:ext cx="1662077" cy="2452687"/>
          </a:xfrm>
          <a:prstGeom prst="rect">
            <a:avLst/>
          </a:prstGeom>
        </p:spPr>
      </p:pic>
      <p:pic>
        <p:nvPicPr>
          <p:cNvPr id="10" name="Imag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06717" y="4419600"/>
            <a:ext cx="1876425" cy="2438400"/>
          </a:xfrm>
          <a:prstGeom prst="rect">
            <a:avLst/>
          </a:prstGeom>
        </p:spPr>
      </p:pic>
      <p:pic>
        <p:nvPicPr>
          <p:cNvPr id="11" name="Imag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8033" y="2680395"/>
            <a:ext cx="2378024" cy="1582467"/>
          </a:xfrm>
          <a:prstGeom prst="rect">
            <a:avLst/>
          </a:prstGeom>
        </p:spPr>
      </p:pic>
      <p:pic>
        <p:nvPicPr>
          <p:cNvPr id="12" name="Imag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71787" y="4729163"/>
            <a:ext cx="2481262" cy="2067718"/>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581" y="4906055"/>
            <a:ext cx="2466975" cy="1847850"/>
          </a:xfrm>
          <a:prstGeom prst="rect">
            <a:avLst/>
          </a:prstGeom>
        </p:spPr>
      </p:pic>
      <p:pic>
        <p:nvPicPr>
          <p:cNvPr id="14" name="Image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86810" y="2723879"/>
            <a:ext cx="2312680" cy="1538983"/>
          </a:xfrm>
          <a:prstGeom prst="rect">
            <a:avLst/>
          </a:prstGeom>
        </p:spPr>
      </p:pic>
      <p:pic>
        <p:nvPicPr>
          <p:cNvPr id="15" name="Image 1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50286" y="0"/>
            <a:ext cx="1741714" cy="1304604"/>
          </a:xfrm>
          <a:prstGeom prst="rect">
            <a:avLst/>
          </a:prstGeom>
        </p:spPr>
      </p:pic>
    </p:spTree>
    <p:extLst>
      <p:ext uri="{BB962C8B-B14F-4D97-AF65-F5344CB8AC3E}">
        <p14:creationId xmlns:p14="http://schemas.microsoft.com/office/powerpoint/2010/main" val="4066549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64</a:t>
            </a:fld>
            <a:endParaRPr lang="fr-FR"/>
          </a:p>
        </p:txBody>
      </p:sp>
      <p:sp>
        <p:nvSpPr>
          <p:cNvPr id="3" name="Rectangle 2"/>
          <p:cNvSpPr/>
          <p:nvPr/>
        </p:nvSpPr>
        <p:spPr>
          <a:xfrm>
            <a:off x="5134708"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11726731"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6.4. </a:t>
            </a:r>
            <a:r>
              <a:rPr lang="fr-FR" b="1" dirty="0">
                <a:solidFill>
                  <a:srgbClr val="008000"/>
                </a:solidFill>
              </a:rPr>
              <a:t>Consoude officinale </a:t>
            </a:r>
            <a:r>
              <a:rPr lang="fr-FR" dirty="0">
                <a:solidFill>
                  <a:srgbClr val="008000"/>
                </a:solidFill>
              </a:rPr>
              <a:t>(</a:t>
            </a:r>
            <a:r>
              <a:rPr lang="fr-FR" i="1" dirty="0" err="1">
                <a:solidFill>
                  <a:srgbClr val="008000"/>
                </a:solidFill>
              </a:rPr>
              <a:t>Symphytum</a:t>
            </a:r>
            <a:r>
              <a:rPr lang="fr-FR" i="1" dirty="0">
                <a:solidFill>
                  <a:srgbClr val="008000"/>
                </a:solidFill>
              </a:rPr>
              <a:t> officinale</a:t>
            </a:r>
            <a:r>
              <a:rPr lang="fr-FR" dirty="0">
                <a:solidFill>
                  <a:srgbClr val="008000"/>
                </a:solidFill>
              </a:rPr>
              <a:t>) (famille des </a:t>
            </a:r>
            <a:r>
              <a:rPr lang="fr-FR" i="1" u="sng" dirty="0" err="1">
                <a:hlinkClick r:id="rId2" tooltip="Boraginaceae"/>
              </a:rPr>
              <a:t>Boraginaceae</a:t>
            </a:r>
            <a:r>
              <a:rPr lang="fr-FR" dirty="0">
                <a:solidFill>
                  <a:srgbClr val="008000"/>
                </a:solidFill>
              </a:rPr>
              <a:t>)</a:t>
            </a:r>
          </a:p>
        </p:txBody>
      </p:sp>
      <p:sp>
        <p:nvSpPr>
          <p:cNvPr id="6" name="ZoneTexte 5"/>
          <p:cNvSpPr txBox="1"/>
          <p:nvPr/>
        </p:nvSpPr>
        <p:spPr>
          <a:xfrm>
            <a:off x="186466" y="1183310"/>
            <a:ext cx="11726731" cy="1938992"/>
          </a:xfrm>
          <a:prstGeom prst="rect">
            <a:avLst/>
          </a:prstGeom>
          <a:noFill/>
        </p:spPr>
        <p:txBody>
          <a:bodyPr wrap="square" rtlCol="0">
            <a:spAutoFit/>
          </a:bodyPr>
          <a:lstStyle/>
          <a:p>
            <a:r>
              <a:rPr lang="fr-FR" dirty="0">
                <a:solidFill>
                  <a:srgbClr val="008000"/>
                </a:solidFill>
              </a:rPr>
              <a:t>Grande </a:t>
            </a:r>
            <a:r>
              <a:rPr lang="fr-FR" dirty="0">
                <a:solidFill>
                  <a:srgbClr val="008000"/>
                </a:solidFill>
                <a:hlinkClick r:id="rId3" tooltip="Plante vivace"/>
              </a:rPr>
              <a:t>plante vivace</a:t>
            </a:r>
            <a:r>
              <a:rPr lang="fr-FR" dirty="0">
                <a:solidFill>
                  <a:srgbClr val="008000"/>
                </a:solidFill>
              </a:rPr>
              <a:t> de 30 à 130 cm, en grandes colonies, très commune dans toute la France. Ses grandes </a:t>
            </a:r>
            <a:r>
              <a:rPr lang="fr-FR" dirty="0">
                <a:solidFill>
                  <a:srgbClr val="008000"/>
                </a:solidFill>
                <a:hlinkClick r:id="rId4" tooltip="Feuille"/>
              </a:rPr>
              <a:t>feuilles</a:t>
            </a:r>
            <a:r>
              <a:rPr lang="fr-FR" dirty="0">
                <a:solidFill>
                  <a:srgbClr val="008000"/>
                </a:solidFill>
              </a:rPr>
              <a:t> </a:t>
            </a:r>
          </a:p>
          <a:p>
            <a:r>
              <a:rPr lang="fr-FR" dirty="0">
                <a:solidFill>
                  <a:srgbClr val="008000"/>
                </a:solidFill>
              </a:rPr>
              <a:t>(jusqu'à 40 cm de long sur 15 cm de large) sont alternes, pointues, couvertes de poils raides, se prolongeant sur la tige. Ses </a:t>
            </a:r>
            <a:r>
              <a:rPr lang="fr-FR" dirty="0">
                <a:solidFill>
                  <a:srgbClr val="008000"/>
                </a:solidFill>
                <a:hlinkClick r:id="rId5" tooltip="Fleur"/>
              </a:rPr>
              <a:t>fleurs</a:t>
            </a:r>
            <a:r>
              <a:rPr lang="fr-FR" dirty="0">
                <a:solidFill>
                  <a:srgbClr val="008000"/>
                </a:solidFill>
              </a:rPr>
              <a:t> rosées, pourpre clair à foncé, jaune pâle, crème, groupées en </a:t>
            </a:r>
            <a:r>
              <a:rPr lang="fr-FR" dirty="0">
                <a:solidFill>
                  <a:srgbClr val="008000"/>
                </a:solidFill>
                <a:hlinkClick r:id="rId6" tooltip="Cyme"/>
              </a:rPr>
              <a:t>cymes </a:t>
            </a:r>
            <a:r>
              <a:rPr lang="fr-FR" dirty="0" err="1">
                <a:solidFill>
                  <a:srgbClr val="008000"/>
                </a:solidFill>
                <a:hlinkClick r:id="rId6" tooltip="Cyme"/>
              </a:rPr>
              <a:t>scorpioïdes</a:t>
            </a:r>
            <a:r>
              <a:rPr lang="fr-FR" dirty="0">
                <a:solidFill>
                  <a:srgbClr val="008000"/>
                </a:solidFill>
              </a:rPr>
              <a:t> unipare au sommet des rameaux, fleurissent à la mi-mai. </a:t>
            </a:r>
            <a:r>
              <a:rPr lang="fr-FR" dirty="0">
                <a:solidFill>
                  <a:srgbClr val="002060"/>
                </a:solidFill>
              </a:rPr>
              <a:t>Elle pousse dans les prés humides, les fossés, au bord des eaux</a:t>
            </a:r>
            <a:r>
              <a:rPr lang="fr-FR" dirty="0">
                <a:solidFill>
                  <a:srgbClr val="008000"/>
                </a:solidFill>
              </a:rPr>
              <a:t>.</a:t>
            </a:r>
          </a:p>
          <a:p>
            <a:r>
              <a:rPr lang="fr-FR" sz="1200" dirty="0">
                <a:solidFill>
                  <a:srgbClr val="FF0000"/>
                </a:solidFill>
              </a:rPr>
              <a:t>Risques de confusion  : Avant la floraison, les feuilles de </a:t>
            </a:r>
            <a:r>
              <a:rPr lang="fr-FR" sz="1200" dirty="0">
                <a:solidFill>
                  <a:srgbClr val="FF0000"/>
                </a:solidFill>
                <a:hlinkClick r:id="rId7" tooltip="Digitale"/>
              </a:rPr>
              <a:t>digitale</a:t>
            </a:r>
            <a:r>
              <a:rPr lang="fr-FR" sz="1200" dirty="0">
                <a:solidFill>
                  <a:srgbClr val="FF0000"/>
                </a:solidFill>
              </a:rPr>
              <a:t>, très toxiques, pourraient être confondues avec celles de consoude mais au toucher la digitale est laineuse et douce alors que la consoude est rêche. </a:t>
            </a:r>
            <a:r>
              <a:rPr lang="fr-FR" b="1" dirty="0">
                <a:solidFill>
                  <a:srgbClr val="FF0000"/>
                </a:solidFill>
              </a:rPr>
              <a:t>Attention, il est déconseillé de manger quotidiennement de la consoude.</a:t>
            </a:r>
            <a:r>
              <a:rPr lang="fr-FR" dirty="0">
                <a:solidFill>
                  <a:srgbClr val="FF0000"/>
                </a:solidFill>
              </a:rPr>
              <a:t> En effet, cette plante contient des </a:t>
            </a:r>
            <a:r>
              <a:rPr lang="fr-FR" dirty="0">
                <a:solidFill>
                  <a:srgbClr val="FF0000"/>
                </a:solidFill>
                <a:hlinkClick r:id="rId8" tooltip="Alcaloïde pyrrolizidinique"/>
              </a:rPr>
              <a:t>alcaloïdes </a:t>
            </a:r>
            <a:r>
              <a:rPr lang="fr-FR" dirty="0" err="1">
                <a:solidFill>
                  <a:srgbClr val="FF0000"/>
                </a:solidFill>
                <a:hlinkClick r:id="rId8" tooltip="Alcaloïde pyrrolizidinique"/>
              </a:rPr>
              <a:t>pyrrolizidiniques</a:t>
            </a:r>
            <a:r>
              <a:rPr lang="fr-FR" dirty="0">
                <a:solidFill>
                  <a:srgbClr val="FF0000"/>
                </a:solidFill>
              </a:rPr>
              <a:t> toxiques pour le </a:t>
            </a:r>
            <a:r>
              <a:rPr lang="fr-FR" dirty="0">
                <a:solidFill>
                  <a:srgbClr val="FF0000"/>
                </a:solidFill>
                <a:hlinkClick r:id="rId9" tooltip="Foie"/>
              </a:rPr>
              <a:t>foie</a:t>
            </a:r>
            <a:r>
              <a:rPr lang="fr-FR" dirty="0">
                <a:solidFill>
                  <a:srgbClr val="FF0000"/>
                </a:solidFill>
              </a:rPr>
              <a:t> à haute dose. </a:t>
            </a:r>
            <a:r>
              <a:rPr lang="fr-FR" dirty="0">
                <a:solidFill>
                  <a:srgbClr val="008000"/>
                </a:solidFill>
              </a:rPr>
              <a:t>À titre occasionnel, on peut donc consommer.</a:t>
            </a:r>
            <a:endParaRPr lang="fr-FR" sz="1200" dirty="0">
              <a:solidFill>
                <a:srgbClr val="008000"/>
              </a:solidFill>
            </a:endParaRPr>
          </a:p>
        </p:txBody>
      </p:sp>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2501" y="3090241"/>
            <a:ext cx="2153821" cy="1459549"/>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8658" y="3050878"/>
            <a:ext cx="1666875" cy="1466850"/>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1304" y="4638604"/>
            <a:ext cx="1351476" cy="2219396"/>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7340" y="4971979"/>
            <a:ext cx="1809750" cy="1809750"/>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95191" y="3084366"/>
            <a:ext cx="1676999" cy="1676999"/>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42203" y="4619625"/>
            <a:ext cx="1554126" cy="2195512"/>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061" y="4256908"/>
            <a:ext cx="1847850" cy="2466975"/>
          </a:xfrm>
          <a:prstGeom prst="rect">
            <a:avLst/>
          </a:prstGeom>
        </p:spPr>
      </p:pic>
      <p:pic>
        <p:nvPicPr>
          <p:cNvPr id="14" name="Imag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38334" y="4638604"/>
            <a:ext cx="2143125" cy="2143125"/>
          </a:xfrm>
          <a:prstGeom prst="rect">
            <a:avLst/>
          </a:prstGeom>
        </p:spPr>
      </p:pic>
      <p:pic>
        <p:nvPicPr>
          <p:cNvPr id="15" name="Imag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76513" y="4967287"/>
            <a:ext cx="2466975" cy="1847850"/>
          </a:xfrm>
          <a:prstGeom prst="rect">
            <a:avLst/>
          </a:prstGeom>
        </p:spPr>
      </p:pic>
    </p:spTree>
    <p:extLst>
      <p:ext uri="{BB962C8B-B14F-4D97-AF65-F5344CB8AC3E}">
        <p14:creationId xmlns:p14="http://schemas.microsoft.com/office/powerpoint/2010/main" val="1605216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65</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6.5. Menthe des champs (</a:t>
            </a:r>
            <a:r>
              <a:rPr lang="fr-FR" i="1" dirty="0" err="1">
                <a:solidFill>
                  <a:srgbClr val="008000"/>
                </a:solidFill>
              </a:rPr>
              <a:t>Mentha</a:t>
            </a:r>
            <a:r>
              <a:rPr lang="fr-FR" i="1" dirty="0">
                <a:solidFill>
                  <a:srgbClr val="008000"/>
                </a:solidFill>
              </a:rPr>
              <a:t> </a:t>
            </a:r>
            <a:r>
              <a:rPr lang="fr-FR" i="1" dirty="0" err="1">
                <a:solidFill>
                  <a:srgbClr val="008000"/>
                </a:solidFill>
              </a:rPr>
              <a:t>arvensis</a:t>
            </a:r>
            <a:r>
              <a:rPr lang="fr-FR" dirty="0">
                <a:solidFill>
                  <a:srgbClr val="008000"/>
                </a:solidFill>
              </a:rPr>
              <a:t>)</a:t>
            </a:r>
          </a:p>
        </p:txBody>
      </p:sp>
      <p:sp>
        <p:nvSpPr>
          <p:cNvPr id="5" name="ZoneTexte 4"/>
          <p:cNvSpPr txBox="1"/>
          <p:nvPr/>
        </p:nvSpPr>
        <p:spPr>
          <a:xfrm>
            <a:off x="186466" y="1301675"/>
            <a:ext cx="11726731" cy="2308324"/>
          </a:xfrm>
          <a:prstGeom prst="rect">
            <a:avLst/>
          </a:prstGeom>
          <a:noFill/>
        </p:spPr>
        <p:txBody>
          <a:bodyPr wrap="square" rtlCol="0">
            <a:spAutoFit/>
          </a:bodyPr>
          <a:lstStyle/>
          <a:p>
            <a:r>
              <a:rPr lang="fr-FR" dirty="0">
                <a:solidFill>
                  <a:srgbClr val="008000"/>
                </a:solidFill>
              </a:rPr>
              <a:t> </a:t>
            </a:r>
            <a:r>
              <a:rPr lang="fr-FR" dirty="0">
                <a:solidFill>
                  <a:srgbClr val="008000"/>
                </a:solidFill>
                <a:hlinkClick r:id="rId2" tooltip="Plante herbacée"/>
              </a:rPr>
              <a:t>Plantes herbacées</a:t>
            </a:r>
            <a:r>
              <a:rPr lang="fr-FR" dirty="0">
                <a:solidFill>
                  <a:srgbClr val="008000"/>
                </a:solidFill>
              </a:rPr>
              <a:t> de la famille des </a:t>
            </a:r>
            <a:r>
              <a:rPr lang="fr-FR" i="1" dirty="0" err="1">
                <a:solidFill>
                  <a:srgbClr val="008000"/>
                </a:solidFill>
                <a:hlinkClick r:id="rId3" tooltip="Lamiaceae"/>
              </a:rPr>
              <a:t>Lamiaceae</a:t>
            </a:r>
            <a:r>
              <a:rPr lang="fr-FR" dirty="0">
                <a:solidFill>
                  <a:srgbClr val="008000"/>
                </a:solidFill>
              </a:rPr>
              <a:t>, originaire d'Europe. </a:t>
            </a:r>
            <a:r>
              <a:rPr lang="fr-FR" i="1" dirty="0" err="1">
                <a:solidFill>
                  <a:srgbClr val="008000"/>
                </a:solidFill>
              </a:rPr>
              <a:t>Mentha</a:t>
            </a:r>
            <a:r>
              <a:rPr lang="fr-FR" i="1" dirty="0">
                <a:solidFill>
                  <a:srgbClr val="008000"/>
                </a:solidFill>
              </a:rPr>
              <a:t> </a:t>
            </a:r>
            <a:r>
              <a:rPr lang="fr-FR" i="1" dirty="0" err="1">
                <a:solidFill>
                  <a:srgbClr val="008000"/>
                </a:solidFill>
              </a:rPr>
              <a:t>arvensis</a:t>
            </a:r>
            <a:r>
              <a:rPr lang="fr-FR" dirty="0">
                <a:solidFill>
                  <a:srgbClr val="008000"/>
                </a:solidFill>
              </a:rPr>
              <a:t> est une plante vivace, de 50 à 60 cm de haut, plus ou moins velue, dégageant un parfum chaleureux, épicé. La plante </a:t>
            </a:r>
            <a:r>
              <a:rPr lang="fr-FR" dirty="0" err="1">
                <a:solidFill>
                  <a:srgbClr val="008000"/>
                </a:solidFill>
              </a:rPr>
              <a:t>est</a:t>
            </a:r>
            <a:r>
              <a:rPr lang="fr-FR" dirty="0" err="1">
                <a:solidFill>
                  <a:srgbClr val="008000"/>
                </a:solidFill>
                <a:hlinkClick r:id="rId4" tooltip="Rhizome"/>
              </a:rPr>
              <a:t>rhizomateuse</a:t>
            </a:r>
            <a:r>
              <a:rPr lang="fr-FR" dirty="0">
                <a:solidFill>
                  <a:srgbClr val="008000"/>
                </a:solidFill>
              </a:rPr>
              <a:t>, avec des tiges à section carrée, dressées-ascendantes. En France, on la trouve presque partout, sauf dans les plaines méditerranéennes. </a:t>
            </a:r>
          </a:p>
          <a:p>
            <a:r>
              <a:rPr lang="fr-FR" dirty="0">
                <a:solidFill>
                  <a:schemeClr val="accent5">
                    <a:lumMod val="50000"/>
                  </a:schemeClr>
                </a:solidFill>
              </a:rPr>
              <a:t>Elle croît dans les milieux humides</a:t>
            </a:r>
            <a:r>
              <a:rPr lang="fr-FR" dirty="0">
                <a:solidFill>
                  <a:srgbClr val="008000"/>
                </a:solidFill>
              </a:rPr>
              <a:t>.</a:t>
            </a:r>
          </a:p>
          <a:p>
            <a:r>
              <a:rPr lang="fr-FR" dirty="0">
                <a:solidFill>
                  <a:srgbClr val="008000"/>
                </a:solidFill>
              </a:rPr>
              <a:t>La menthe est traditionnellement utilisée pour ses propriétés toniques, fortifiantes, digestives (contre les ballonnements, lourdeurs et gaz) et antispasmodiques.</a:t>
            </a:r>
          </a:p>
          <a:p>
            <a:r>
              <a:rPr lang="fr-FR" dirty="0">
                <a:solidFill>
                  <a:srgbClr val="008000"/>
                </a:solidFill>
              </a:rPr>
              <a:t>Les feuilles de menthe des champs peuvent servir à parfumer les plats salés ou sucrés, les salades, les viandes ou les potages, en particulier dans les régions méridionales.</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073" y="4608218"/>
            <a:ext cx="2794000" cy="20955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3685" y="3740371"/>
            <a:ext cx="2225039" cy="2963347"/>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7336" y="3429993"/>
            <a:ext cx="2388198" cy="3310537"/>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466" y="3646903"/>
            <a:ext cx="2870325" cy="3150282"/>
          </a:xfrm>
          <a:prstGeom prst="rect">
            <a:avLst/>
          </a:prstGeom>
        </p:spPr>
      </p:pic>
    </p:spTree>
    <p:extLst>
      <p:ext uri="{BB962C8B-B14F-4D97-AF65-F5344CB8AC3E}">
        <p14:creationId xmlns:p14="http://schemas.microsoft.com/office/powerpoint/2010/main" val="1082463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49317" y="167647"/>
            <a:ext cx="574637" cy="369332"/>
          </a:xfrm>
        </p:spPr>
        <p:txBody>
          <a:bodyPr/>
          <a:lstStyle/>
          <a:p>
            <a:fld id="{C4B7D875-55FA-44D4-A05D-F243087C8D65}" type="slidenum">
              <a:rPr lang="fr-FR" smtClean="0"/>
              <a:t>66</a:t>
            </a:fld>
            <a:endParaRPr lang="fr-FR" dirty="0"/>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6.5bis. Menthe </a:t>
            </a:r>
            <a:r>
              <a:rPr lang="fr-FR" b="1" dirty="0">
                <a:solidFill>
                  <a:srgbClr val="008000"/>
                </a:solidFill>
              </a:rPr>
              <a:t>à feuilles rondes </a:t>
            </a:r>
            <a:r>
              <a:rPr lang="fr-FR" dirty="0">
                <a:solidFill>
                  <a:srgbClr val="008000"/>
                </a:solidFill>
              </a:rPr>
              <a:t>(</a:t>
            </a:r>
            <a:r>
              <a:rPr lang="fr-FR" i="1" dirty="0" err="1">
                <a:solidFill>
                  <a:srgbClr val="008000"/>
                </a:solidFill>
              </a:rPr>
              <a:t>Mentha</a:t>
            </a:r>
            <a:r>
              <a:rPr lang="fr-FR" i="1" dirty="0">
                <a:solidFill>
                  <a:srgbClr val="008000"/>
                </a:solidFill>
              </a:rPr>
              <a:t> </a:t>
            </a:r>
            <a:r>
              <a:rPr lang="fr-FR" i="1" dirty="0" err="1">
                <a:solidFill>
                  <a:srgbClr val="008000"/>
                </a:solidFill>
              </a:rPr>
              <a:t>rotundifolium</a:t>
            </a:r>
            <a:r>
              <a:rPr lang="fr-FR" dirty="0">
                <a:solidFill>
                  <a:srgbClr val="008000"/>
                </a:solidFill>
              </a:rPr>
              <a:t>) </a:t>
            </a:r>
          </a:p>
        </p:txBody>
      </p:sp>
      <p:sp>
        <p:nvSpPr>
          <p:cNvPr id="5" name="Rectangle 4"/>
          <p:cNvSpPr/>
          <p:nvPr/>
        </p:nvSpPr>
        <p:spPr>
          <a:xfrm>
            <a:off x="100405" y="1183311"/>
            <a:ext cx="11689976" cy="1754326"/>
          </a:xfrm>
          <a:prstGeom prst="rect">
            <a:avLst/>
          </a:prstGeom>
        </p:spPr>
        <p:txBody>
          <a:bodyPr wrap="square">
            <a:spAutoFit/>
          </a:bodyPr>
          <a:lstStyle/>
          <a:p>
            <a:r>
              <a:rPr lang="fr-FR" b="1" dirty="0">
                <a:solidFill>
                  <a:srgbClr val="008000"/>
                </a:solidFill>
              </a:rPr>
              <a:t>Indications sur l’état du sol: </a:t>
            </a:r>
            <a:r>
              <a:rPr lang="fr-FR" dirty="0" err="1">
                <a:solidFill>
                  <a:srgbClr val="002060"/>
                </a:solidFill>
              </a:rPr>
              <a:t>Hydromorphisme</a:t>
            </a:r>
            <a:r>
              <a:rPr lang="fr-FR" dirty="0">
                <a:solidFill>
                  <a:srgbClr val="002060"/>
                </a:solidFill>
              </a:rPr>
              <a:t>. Engorgement en eau et en matière organique</a:t>
            </a:r>
            <a:r>
              <a:rPr lang="fr-FR" dirty="0">
                <a:solidFill>
                  <a:srgbClr val="008000"/>
                </a:solidFill>
              </a:rPr>
              <a:t>, </a:t>
            </a:r>
            <a:r>
              <a:rPr lang="fr-FR" dirty="0">
                <a:solidFill>
                  <a:schemeClr val="accent2">
                    <a:lumMod val="50000"/>
                  </a:schemeClr>
                </a:solidFill>
              </a:rPr>
              <a:t>surpâturage, piétinement</a:t>
            </a:r>
            <a:r>
              <a:rPr lang="fr-FR" dirty="0">
                <a:solidFill>
                  <a:srgbClr val="008000"/>
                </a:solidFill>
              </a:rPr>
              <a:t>, </a:t>
            </a:r>
            <a:r>
              <a:rPr lang="fr-FR" dirty="0">
                <a:solidFill>
                  <a:srgbClr val="002060"/>
                </a:solidFill>
              </a:rPr>
              <a:t>excès d’irrigation</a:t>
            </a:r>
            <a:r>
              <a:rPr lang="fr-FR" dirty="0">
                <a:solidFill>
                  <a:srgbClr val="008000"/>
                </a:solidFill>
              </a:rPr>
              <a:t>. </a:t>
            </a:r>
          </a:p>
          <a:p>
            <a:r>
              <a:rPr lang="fr-FR" b="1" dirty="0">
                <a:solidFill>
                  <a:srgbClr val="008000"/>
                </a:solidFill>
              </a:rPr>
              <a:t>Habitat naturel: </a:t>
            </a:r>
            <a:r>
              <a:rPr lang="fr-FR" dirty="0">
                <a:solidFill>
                  <a:srgbClr val="002060"/>
                </a:solidFill>
              </a:rPr>
              <a:t>Prairies humides, marécages, tourbières. Zones humides des vallées alluviales, des fleuves et des rivières. </a:t>
            </a:r>
            <a:r>
              <a:rPr lang="fr-FR" dirty="0">
                <a:solidFill>
                  <a:srgbClr val="008000"/>
                </a:solidFill>
              </a:rPr>
              <a:t>Clairières forestières </a:t>
            </a:r>
            <a:r>
              <a:rPr lang="fr-FR" dirty="0">
                <a:solidFill>
                  <a:schemeClr val="accent5">
                    <a:lumMod val="50000"/>
                  </a:schemeClr>
                </a:solidFill>
              </a:rPr>
              <a:t>humides</a:t>
            </a:r>
            <a:r>
              <a:rPr lang="fr-FR" dirty="0">
                <a:solidFill>
                  <a:srgbClr val="008000"/>
                </a:solidFill>
              </a:rPr>
              <a:t>. Sol ordinaire, pauvre, </a:t>
            </a:r>
            <a:r>
              <a:rPr lang="fr-FR" dirty="0">
                <a:solidFill>
                  <a:srgbClr val="002060"/>
                </a:solidFill>
              </a:rPr>
              <a:t>frais à humide</a:t>
            </a:r>
            <a:r>
              <a:rPr lang="fr-FR" dirty="0">
                <a:solidFill>
                  <a:srgbClr val="008000"/>
                </a:solidFill>
              </a:rPr>
              <a:t>.</a:t>
            </a:r>
          </a:p>
          <a:p>
            <a:r>
              <a:rPr lang="fr-FR" dirty="0">
                <a:solidFill>
                  <a:srgbClr val="008000"/>
                </a:solidFill>
              </a:rPr>
              <a:t>Cuisine: La partie aérienne est aromatique. </a:t>
            </a:r>
            <a:endParaRPr lang="fr-FR" sz="1200" dirty="0">
              <a:solidFill>
                <a:srgbClr val="008000"/>
              </a:solidFill>
            </a:endParaRPr>
          </a:p>
          <a:p>
            <a:r>
              <a:rPr lang="fr-FR" sz="1200" dirty="0">
                <a:solidFill>
                  <a:srgbClr val="008000"/>
                </a:solidFill>
              </a:rPr>
              <a:t>Source : </a:t>
            </a:r>
            <a:r>
              <a:rPr lang="fr-FR" sz="1200" dirty="0">
                <a:solidFill>
                  <a:srgbClr val="008000"/>
                </a:solidFill>
                <a:hlinkClick r:id="rId2"/>
              </a:rPr>
              <a:t>http://www.jardindupicvert.com/4daction/w_partner/menthe_feuilles_rondes_mentha_rotundifolia.10918</a:t>
            </a:r>
            <a:r>
              <a:rPr lang="fr-FR" sz="1200" dirty="0">
                <a:solidFill>
                  <a:srgbClr val="008000"/>
                </a:solidFill>
              </a:rPr>
              <a:t> </a:t>
            </a:r>
            <a:r>
              <a:rPr lang="fr-FR" dirty="0">
                <a:solidFill>
                  <a:srgbClr val="008000"/>
                </a:solidFill>
              </a:rPr>
              <a:t> </a:t>
            </a:r>
          </a:p>
        </p:txBody>
      </p:sp>
      <p:pic>
        <p:nvPicPr>
          <p:cNvPr id="6" name="Image 5"/>
          <p:cNvPicPr>
            <a:picLocks noChangeAspect="1"/>
          </p:cNvPicPr>
          <p:nvPr/>
        </p:nvPicPr>
        <p:blipFill>
          <a:blip r:embed="rId3"/>
          <a:stretch>
            <a:fillRect/>
          </a:stretch>
        </p:blipFill>
        <p:spPr>
          <a:xfrm>
            <a:off x="9216944" y="4714400"/>
            <a:ext cx="2815200" cy="1866600"/>
          </a:xfrm>
          <a:prstGeom prst="rect">
            <a:avLst/>
          </a:prstGeom>
        </p:spPr>
      </p:pic>
      <p:pic>
        <p:nvPicPr>
          <p:cNvPr id="7" name="Image 6"/>
          <p:cNvPicPr>
            <a:picLocks noChangeAspect="1"/>
          </p:cNvPicPr>
          <p:nvPr/>
        </p:nvPicPr>
        <p:blipFill>
          <a:blip r:embed="rId4"/>
          <a:stretch>
            <a:fillRect/>
          </a:stretch>
        </p:blipFill>
        <p:spPr>
          <a:xfrm>
            <a:off x="6432432" y="4602200"/>
            <a:ext cx="2652000" cy="1978800"/>
          </a:xfrm>
          <a:prstGeom prst="rect">
            <a:avLst/>
          </a:prstGeom>
        </p:spPr>
      </p:pic>
      <p:sp>
        <p:nvSpPr>
          <p:cNvPr id="8" name="Rectangle 7"/>
          <p:cNvSpPr/>
          <p:nvPr/>
        </p:nvSpPr>
        <p:spPr>
          <a:xfrm>
            <a:off x="9481968" y="6561061"/>
            <a:ext cx="2441986" cy="276999"/>
          </a:xfrm>
          <a:prstGeom prst="rect">
            <a:avLst/>
          </a:prstGeom>
        </p:spPr>
        <p:txBody>
          <a:bodyPr wrap="square">
            <a:spAutoFit/>
          </a:bodyPr>
          <a:lstStyle/>
          <a:p>
            <a:pPr algn="ctr"/>
            <a:r>
              <a:rPr lang="fr-FR" sz="1200" dirty="0">
                <a:solidFill>
                  <a:srgbClr val="008000"/>
                </a:solidFill>
              </a:rPr>
              <a:t>Fleur de menthe à feuilles rondes</a:t>
            </a:r>
          </a:p>
        </p:txBody>
      </p:sp>
      <p:sp>
        <p:nvSpPr>
          <p:cNvPr id="9" name="Rectangle 8"/>
          <p:cNvSpPr/>
          <p:nvPr/>
        </p:nvSpPr>
        <p:spPr>
          <a:xfrm>
            <a:off x="6845997" y="6561060"/>
            <a:ext cx="1733423" cy="276999"/>
          </a:xfrm>
          <a:prstGeom prst="rect">
            <a:avLst/>
          </a:prstGeom>
        </p:spPr>
        <p:txBody>
          <a:bodyPr wrap="none">
            <a:spAutoFit/>
          </a:bodyPr>
          <a:lstStyle/>
          <a:p>
            <a:pPr algn="ctr"/>
            <a:r>
              <a:rPr lang="fr-FR" sz="1200" dirty="0">
                <a:solidFill>
                  <a:srgbClr val="008000"/>
                </a:solidFill>
              </a:rPr>
              <a:t>Menthe à feuilles rondes</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5524" y="4539276"/>
            <a:ext cx="1642885" cy="2053606"/>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934" y="3189282"/>
            <a:ext cx="2667000" cy="3403600"/>
          </a:xfrm>
          <a:prstGeom prst="rect">
            <a:avLst/>
          </a:prstGeom>
        </p:spPr>
      </p:pic>
    </p:spTree>
    <p:extLst>
      <p:ext uri="{BB962C8B-B14F-4D97-AF65-F5344CB8AC3E}">
        <p14:creationId xmlns:p14="http://schemas.microsoft.com/office/powerpoint/2010/main" val="1565658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6466" y="83189"/>
            <a:ext cx="424031" cy="367229"/>
          </a:xfrm>
        </p:spPr>
        <p:txBody>
          <a:bodyPr/>
          <a:lstStyle/>
          <a:p>
            <a:fld id="{C4B7D875-55FA-44D4-A05D-F243087C8D65}" type="slidenum">
              <a:rPr lang="fr-FR" smtClean="0"/>
              <a:t>67</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11517854" cy="3693319"/>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6.6. </a:t>
            </a:r>
            <a:r>
              <a:rPr lang="fr-FR" b="1" dirty="0">
                <a:solidFill>
                  <a:srgbClr val="008000"/>
                </a:solidFill>
              </a:rPr>
              <a:t>Prêle des champs </a:t>
            </a:r>
            <a:r>
              <a:rPr lang="fr-FR" dirty="0">
                <a:solidFill>
                  <a:srgbClr val="008000"/>
                </a:solidFill>
              </a:rPr>
              <a:t>(</a:t>
            </a:r>
            <a:r>
              <a:rPr lang="fr-FR" i="1" dirty="0">
                <a:solidFill>
                  <a:srgbClr val="008000"/>
                </a:solidFill>
              </a:rPr>
              <a:t>Equisetum </a:t>
            </a:r>
            <a:r>
              <a:rPr lang="fr-FR" i="1" dirty="0" err="1">
                <a:solidFill>
                  <a:srgbClr val="008000"/>
                </a:solidFill>
              </a:rPr>
              <a:t>arvense</a:t>
            </a:r>
            <a:r>
              <a:rPr lang="fr-FR" i="1" dirty="0">
                <a:solidFill>
                  <a:srgbClr val="008000"/>
                </a:solidFill>
              </a:rPr>
              <a:t> </a:t>
            </a:r>
            <a:r>
              <a:rPr lang="fr-FR" dirty="0">
                <a:solidFill>
                  <a:srgbClr val="008000"/>
                </a:solidFill>
              </a:rPr>
              <a:t>L.)</a:t>
            </a:r>
          </a:p>
          <a:p>
            <a:r>
              <a:rPr lang="fr-FR" dirty="0">
                <a:solidFill>
                  <a:srgbClr val="008000"/>
                </a:solidFill>
              </a:rPr>
              <a:t>Anglais  : Field </a:t>
            </a:r>
            <a:r>
              <a:rPr lang="fr-FR" dirty="0" err="1">
                <a:solidFill>
                  <a:srgbClr val="008000"/>
                </a:solidFill>
              </a:rPr>
              <a:t>horsetall</a:t>
            </a:r>
            <a:endParaRPr lang="fr-FR" dirty="0">
              <a:solidFill>
                <a:srgbClr val="008000"/>
              </a:solidFill>
            </a:endParaRPr>
          </a:p>
          <a:p>
            <a:endParaRPr lang="fr-FR" dirty="0">
              <a:solidFill>
                <a:srgbClr val="008000"/>
              </a:solidFill>
            </a:endParaRPr>
          </a:p>
          <a:p>
            <a:r>
              <a:rPr lang="fr-FR" dirty="0">
                <a:solidFill>
                  <a:srgbClr val="008000"/>
                </a:solidFill>
              </a:rPr>
              <a:t>Vivace</a:t>
            </a:r>
          </a:p>
          <a:p>
            <a:r>
              <a:rPr lang="fr-FR" dirty="0">
                <a:solidFill>
                  <a:srgbClr val="008000"/>
                </a:solidFill>
              </a:rPr>
              <a:t>Propagation par spores et rhizomes.</a:t>
            </a:r>
          </a:p>
          <a:p>
            <a:r>
              <a:rPr lang="fr-FR" dirty="0">
                <a:solidFill>
                  <a:srgbClr val="008000"/>
                </a:solidFill>
              </a:rPr>
              <a:t>Germe le printemps.</a:t>
            </a:r>
          </a:p>
          <a:p>
            <a:r>
              <a:rPr lang="fr-FR" dirty="0">
                <a:solidFill>
                  <a:srgbClr val="008000"/>
                </a:solidFill>
              </a:rPr>
              <a:t>Plante de milieu humide ou temporairement saturé.</a:t>
            </a:r>
          </a:p>
          <a:p>
            <a:r>
              <a:rPr lang="fr-FR" dirty="0">
                <a:solidFill>
                  <a:srgbClr val="008000"/>
                </a:solidFill>
              </a:rPr>
              <a:t>Préférant les terrains limoneux, argilo-sableux, sableux, humides, parfois compacts ainsi que les sols pauvres, peu abondant en calcium.</a:t>
            </a:r>
          </a:p>
          <a:p>
            <a:r>
              <a:rPr lang="fr-FR" b="1" dirty="0">
                <a:solidFill>
                  <a:srgbClr val="002060"/>
                </a:solidFill>
              </a:rPr>
              <a:t>Indique des sols humides à nappe haute, cultures irriguées ou mal drainées</a:t>
            </a:r>
            <a:r>
              <a:rPr lang="fr-FR" b="1" dirty="0">
                <a:solidFill>
                  <a:srgbClr val="008000"/>
                </a:solidFill>
              </a:rPr>
              <a:t>, pH à tendance acide.</a:t>
            </a:r>
          </a:p>
          <a:p>
            <a:r>
              <a:rPr lang="fr-FR" dirty="0">
                <a:solidFill>
                  <a:srgbClr val="008000"/>
                </a:solidFill>
              </a:rPr>
              <a:t>Minéraux accumulés : calcium, cobalt, magnésium et silice.</a:t>
            </a:r>
          </a:p>
          <a:p>
            <a:r>
              <a:rPr lang="fr-FR" dirty="0">
                <a:solidFill>
                  <a:srgbClr val="008000"/>
                </a:solidFill>
              </a:rPr>
              <a:t>Plantes associées: tussilage pas-d‘âne, renoncule rampante, panic capillaire et </a:t>
            </a:r>
            <a:r>
              <a:rPr lang="fr-FR" dirty="0" err="1">
                <a:solidFill>
                  <a:srgbClr val="008000"/>
                </a:solidFill>
              </a:rPr>
              <a:t>échinochloa</a:t>
            </a:r>
            <a:r>
              <a:rPr lang="fr-FR" dirty="0">
                <a:solidFill>
                  <a:srgbClr val="008000"/>
                </a:solidFill>
              </a:rPr>
              <a:t> pied-de-coq.</a:t>
            </a:r>
          </a:p>
        </p:txBody>
      </p:sp>
      <p:pic>
        <p:nvPicPr>
          <p:cNvPr id="5" name="Image 4"/>
          <p:cNvPicPr>
            <a:picLocks noChangeAspect="1"/>
          </p:cNvPicPr>
          <p:nvPr/>
        </p:nvPicPr>
        <p:blipFill>
          <a:blip r:embed="rId2"/>
          <a:stretch>
            <a:fillRect/>
          </a:stretch>
        </p:blipFill>
        <p:spPr>
          <a:xfrm>
            <a:off x="7743474" y="4262733"/>
            <a:ext cx="1827672" cy="2200666"/>
          </a:xfrm>
          <a:prstGeom prst="rect">
            <a:avLst/>
          </a:prstGeom>
        </p:spPr>
      </p:pic>
      <p:pic>
        <p:nvPicPr>
          <p:cNvPr id="6" name="Image 5"/>
          <p:cNvPicPr>
            <a:picLocks noChangeAspect="1"/>
          </p:cNvPicPr>
          <p:nvPr/>
        </p:nvPicPr>
        <p:blipFill>
          <a:blip r:embed="rId3"/>
          <a:stretch>
            <a:fillRect/>
          </a:stretch>
        </p:blipFill>
        <p:spPr>
          <a:xfrm>
            <a:off x="9940066" y="3079514"/>
            <a:ext cx="1991293" cy="3292422"/>
          </a:xfrm>
          <a:prstGeom prst="rect">
            <a:avLst/>
          </a:prstGeom>
        </p:spPr>
      </p:pic>
      <p:sp>
        <p:nvSpPr>
          <p:cNvPr id="7" name="ZoneTexte 6"/>
          <p:cNvSpPr txBox="1"/>
          <p:nvPr/>
        </p:nvSpPr>
        <p:spPr>
          <a:xfrm>
            <a:off x="186466" y="4230298"/>
            <a:ext cx="4852827" cy="2585323"/>
          </a:xfrm>
          <a:prstGeom prst="rect">
            <a:avLst/>
          </a:prstGeom>
          <a:noFill/>
        </p:spPr>
        <p:txBody>
          <a:bodyPr wrap="square" rtlCol="0">
            <a:spAutoFit/>
          </a:bodyPr>
          <a:lstStyle/>
          <a:p>
            <a:r>
              <a:rPr lang="fr-FR" b="1" dirty="0">
                <a:solidFill>
                  <a:srgbClr val="008000"/>
                </a:solidFill>
              </a:rPr>
              <a:t>Habitat naturel </a:t>
            </a:r>
            <a:r>
              <a:rPr lang="fr-FR" dirty="0">
                <a:solidFill>
                  <a:srgbClr val="008000"/>
                </a:solidFill>
              </a:rPr>
              <a:t>: Sols des vallées alluviales et des arènes granitique.</a:t>
            </a:r>
          </a:p>
          <a:p>
            <a:r>
              <a:rPr lang="fr-FR" b="1" dirty="0">
                <a:solidFill>
                  <a:srgbClr val="008000"/>
                </a:solidFill>
              </a:rPr>
              <a:t>Indications sur l’état du sol </a:t>
            </a:r>
            <a:r>
              <a:rPr lang="fr-FR" dirty="0">
                <a:solidFill>
                  <a:srgbClr val="008000"/>
                </a:solidFill>
              </a:rPr>
              <a:t>: </a:t>
            </a:r>
            <a:r>
              <a:rPr lang="fr-FR" dirty="0">
                <a:solidFill>
                  <a:srgbClr val="002060"/>
                </a:solidFill>
              </a:rPr>
              <a:t>Présence d’une nappe d’eau. </a:t>
            </a:r>
            <a:r>
              <a:rPr lang="fr-FR" dirty="0">
                <a:solidFill>
                  <a:srgbClr val="008000"/>
                </a:solidFill>
              </a:rPr>
              <a:t>Plante des sols alluvionnaires jeunes, non encore structurés, ou au contraire, des sols déstructurés.</a:t>
            </a:r>
          </a:p>
          <a:p>
            <a:r>
              <a:rPr lang="fr-FR" b="1" dirty="0">
                <a:solidFill>
                  <a:srgbClr val="008000"/>
                </a:solidFill>
              </a:rPr>
              <a:t>Cuisine</a:t>
            </a:r>
            <a:r>
              <a:rPr lang="fr-FR" dirty="0">
                <a:solidFill>
                  <a:srgbClr val="008000"/>
                </a:solidFill>
              </a:rPr>
              <a:t>: Utilisation des tiges fertiles cuites, les stériles n’étant pas mangeables car elles contiennent trop de silice.</a:t>
            </a:r>
          </a:p>
        </p:txBody>
      </p:sp>
      <p:sp>
        <p:nvSpPr>
          <p:cNvPr id="8" name="Rectangle 7"/>
          <p:cNvSpPr/>
          <p:nvPr/>
        </p:nvSpPr>
        <p:spPr>
          <a:xfrm>
            <a:off x="9969028" y="6371936"/>
            <a:ext cx="1962331" cy="461665"/>
          </a:xfrm>
          <a:prstGeom prst="rect">
            <a:avLst/>
          </a:prstGeom>
        </p:spPr>
        <p:txBody>
          <a:bodyPr wrap="square">
            <a:spAutoFit/>
          </a:bodyPr>
          <a:lstStyle/>
          <a:p>
            <a:pPr algn="ctr"/>
            <a:r>
              <a:rPr lang="fr-FR" sz="1200" dirty="0">
                <a:solidFill>
                  <a:srgbClr val="008000"/>
                </a:solidFill>
              </a:rPr>
              <a:t>Tiges de Prêle des champs qui contiennent des spores</a:t>
            </a:r>
          </a:p>
        </p:txBody>
      </p:sp>
      <p:sp>
        <p:nvSpPr>
          <p:cNvPr id="9" name="Rectangle 8"/>
          <p:cNvSpPr/>
          <p:nvPr/>
        </p:nvSpPr>
        <p:spPr>
          <a:xfrm>
            <a:off x="7374555" y="6495834"/>
            <a:ext cx="2565511" cy="276999"/>
          </a:xfrm>
          <a:prstGeom prst="rect">
            <a:avLst/>
          </a:prstGeom>
        </p:spPr>
        <p:txBody>
          <a:bodyPr wrap="none">
            <a:spAutoFit/>
          </a:bodyPr>
          <a:lstStyle/>
          <a:p>
            <a:pPr algn="ctr"/>
            <a:r>
              <a:rPr lang="fr-FR" sz="1200" dirty="0">
                <a:solidFill>
                  <a:srgbClr val="008000"/>
                </a:solidFill>
              </a:rPr>
              <a:t>Prêle des champs (15 à 60cm de haut)</a:t>
            </a:r>
          </a:p>
        </p:txBody>
      </p:sp>
    </p:spTree>
    <p:extLst>
      <p:ext uri="{BB962C8B-B14F-4D97-AF65-F5344CB8AC3E}">
        <p14:creationId xmlns:p14="http://schemas.microsoft.com/office/powerpoint/2010/main" val="73545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68</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33252" y="841219"/>
            <a:ext cx="9580904" cy="369332"/>
          </a:xfrm>
          <a:prstGeom prst="rect">
            <a:avLst/>
          </a:prstGeom>
        </p:spPr>
        <p:txBody>
          <a:bodyPr wrap="square">
            <a:spAutoFit/>
          </a:bodyPr>
          <a:lstStyle/>
          <a:p>
            <a:r>
              <a:rPr lang="fr-FR" dirty="0">
                <a:solidFill>
                  <a:srgbClr val="008000"/>
                </a:solidFill>
              </a:rPr>
              <a:t>6.7. </a:t>
            </a:r>
            <a:r>
              <a:rPr lang="fr-FR" b="1" dirty="0">
                <a:solidFill>
                  <a:srgbClr val="008000"/>
                </a:solidFill>
              </a:rPr>
              <a:t>Renouée persicaire ou</a:t>
            </a:r>
            <a:r>
              <a:rPr lang="fr-FR" dirty="0"/>
              <a:t> </a:t>
            </a:r>
            <a:r>
              <a:rPr lang="fr-FR" b="1" dirty="0">
                <a:hlinkClick r:id="rId2" tooltip="Persicaire"/>
              </a:rPr>
              <a:t>Persicaire</a:t>
            </a:r>
            <a:r>
              <a:rPr lang="fr-FR" b="1" dirty="0"/>
              <a:t> </a:t>
            </a:r>
            <a:r>
              <a:rPr lang="fr-FR" b="1" dirty="0">
                <a:solidFill>
                  <a:srgbClr val="008000"/>
                </a:solidFill>
              </a:rPr>
              <a:t>douce </a:t>
            </a:r>
            <a:r>
              <a:rPr lang="fr-FR" dirty="0">
                <a:solidFill>
                  <a:srgbClr val="008000"/>
                </a:solidFill>
              </a:rPr>
              <a:t>(</a:t>
            </a:r>
            <a:r>
              <a:rPr lang="fr-FR" i="1" dirty="0" err="1">
                <a:solidFill>
                  <a:srgbClr val="008000"/>
                </a:solidFill>
              </a:rPr>
              <a:t>Persicaria</a:t>
            </a:r>
            <a:r>
              <a:rPr lang="fr-FR" i="1" dirty="0">
                <a:solidFill>
                  <a:srgbClr val="008000"/>
                </a:solidFill>
              </a:rPr>
              <a:t> </a:t>
            </a:r>
            <a:r>
              <a:rPr lang="fr-FR" i="1" dirty="0" err="1">
                <a:solidFill>
                  <a:srgbClr val="008000"/>
                </a:solidFill>
              </a:rPr>
              <a:t>maculosa</a:t>
            </a:r>
            <a:r>
              <a:rPr lang="fr-FR" dirty="0">
                <a:solidFill>
                  <a:srgbClr val="008000"/>
                </a:solidFill>
              </a:rPr>
              <a:t>) (</a:t>
            </a:r>
            <a:r>
              <a:rPr lang="fr-FR" dirty="0">
                <a:hlinkClick r:id="rId3" tooltip="Famille (biologie)"/>
              </a:rPr>
              <a:t>famille</a:t>
            </a:r>
            <a:r>
              <a:rPr lang="fr-FR" dirty="0"/>
              <a:t> </a:t>
            </a:r>
            <a:r>
              <a:rPr lang="fr-FR" dirty="0">
                <a:solidFill>
                  <a:srgbClr val="008000"/>
                </a:solidFill>
              </a:rPr>
              <a:t>des</a:t>
            </a:r>
            <a:r>
              <a:rPr lang="fr-FR" dirty="0"/>
              <a:t> </a:t>
            </a:r>
            <a:r>
              <a:rPr lang="fr-FR" u="sng" dirty="0">
                <a:hlinkClick r:id="rId4" tooltip="Polygonacée"/>
              </a:rPr>
              <a:t>Polygonacées</a:t>
            </a:r>
            <a:r>
              <a:rPr lang="fr-FR" dirty="0">
                <a:solidFill>
                  <a:srgbClr val="008000"/>
                </a:solidFill>
              </a:rPr>
              <a:t>)</a:t>
            </a:r>
          </a:p>
        </p:txBody>
      </p:sp>
      <p:sp>
        <p:nvSpPr>
          <p:cNvPr id="5" name="ZoneTexte 4"/>
          <p:cNvSpPr txBox="1"/>
          <p:nvPr/>
        </p:nvSpPr>
        <p:spPr>
          <a:xfrm>
            <a:off x="186466" y="1183311"/>
            <a:ext cx="11883614" cy="1292662"/>
          </a:xfrm>
          <a:prstGeom prst="rect">
            <a:avLst/>
          </a:prstGeom>
          <a:noFill/>
        </p:spPr>
        <p:txBody>
          <a:bodyPr wrap="square" rtlCol="0">
            <a:spAutoFit/>
          </a:bodyPr>
          <a:lstStyle/>
          <a:p>
            <a:pPr algn="just"/>
            <a:r>
              <a:rPr lang="fr-FR" dirty="0">
                <a:solidFill>
                  <a:srgbClr val="008000"/>
                </a:solidFill>
                <a:hlinkClick r:id="rId5" tooltip="Plante herbacée"/>
              </a:rPr>
              <a:t>Plante herbacée</a:t>
            </a:r>
            <a:r>
              <a:rPr lang="fr-FR" dirty="0">
                <a:solidFill>
                  <a:srgbClr val="008000"/>
                </a:solidFill>
              </a:rPr>
              <a:t> annuelle, </a:t>
            </a:r>
            <a:r>
              <a:rPr lang="fr-FR" dirty="0">
                <a:solidFill>
                  <a:srgbClr val="008000"/>
                </a:solidFill>
                <a:hlinkClick r:id="rId6" tooltip="Adventice"/>
              </a:rPr>
              <a:t>adventice</a:t>
            </a:r>
            <a:r>
              <a:rPr lang="fr-FR" dirty="0">
                <a:solidFill>
                  <a:srgbClr val="008000"/>
                </a:solidFill>
              </a:rPr>
              <a:t> souvent envahissante. Couleur dominante des fleurs : rose ou blanc. Période de floraison : août-octobre. </a:t>
            </a:r>
            <a:r>
              <a:rPr lang="fr-FR" b="1" dirty="0">
                <a:solidFill>
                  <a:srgbClr val="008000"/>
                </a:solidFill>
              </a:rPr>
              <a:t>Habitat type</a:t>
            </a:r>
            <a:r>
              <a:rPr lang="fr-FR" dirty="0">
                <a:solidFill>
                  <a:srgbClr val="008000"/>
                </a:solidFill>
              </a:rPr>
              <a:t> : friches annuelles </a:t>
            </a:r>
            <a:r>
              <a:rPr lang="fr-FR" dirty="0">
                <a:solidFill>
                  <a:srgbClr val="002060"/>
                </a:solidFill>
              </a:rPr>
              <a:t>hygrophiles,</a:t>
            </a:r>
            <a:r>
              <a:rPr lang="fr-FR" dirty="0">
                <a:solidFill>
                  <a:srgbClr val="008000"/>
                </a:solidFill>
              </a:rPr>
              <a:t> </a:t>
            </a:r>
            <a:r>
              <a:rPr lang="fr-FR" dirty="0" err="1">
                <a:solidFill>
                  <a:schemeClr val="accent2">
                    <a:lumMod val="50000"/>
                  </a:schemeClr>
                </a:solidFill>
              </a:rPr>
              <a:t>eutrophiles</a:t>
            </a:r>
            <a:r>
              <a:rPr lang="fr-FR" dirty="0">
                <a:solidFill>
                  <a:srgbClr val="008000"/>
                </a:solidFill>
              </a:rPr>
              <a:t> (°), pionnières, eurasiatiques.</a:t>
            </a:r>
          </a:p>
          <a:p>
            <a:pPr algn="just"/>
            <a:r>
              <a:rPr lang="fr-FR" dirty="0">
                <a:solidFill>
                  <a:srgbClr val="008000"/>
                </a:solidFill>
              </a:rPr>
              <a:t>Riche en </a:t>
            </a:r>
            <a:r>
              <a:rPr lang="fr-FR" dirty="0">
                <a:solidFill>
                  <a:srgbClr val="008000"/>
                </a:solidFill>
                <a:hlinkClick r:id="rId7" tooltip="Tanins"/>
              </a:rPr>
              <a:t>tanins</a:t>
            </a:r>
            <a:r>
              <a:rPr lang="fr-FR" dirty="0">
                <a:solidFill>
                  <a:srgbClr val="008000"/>
                </a:solidFill>
              </a:rPr>
              <a:t>, elle fut autrefois utilisée en tant que </a:t>
            </a:r>
            <a:r>
              <a:rPr lang="fr-FR" dirty="0">
                <a:solidFill>
                  <a:srgbClr val="008000"/>
                </a:solidFill>
                <a:hlinkClick r:id="rId8" tooltip="Plante médicinale"/>
              </a:rPr>
              <a:t>plante médicinale</a:t>
            </a:r>
            <a:r>
              <a:rPr lang="fr-FR" dirty="0">
                <a:solidFill>
                  <a:srgbClr val="008000"/>
                </a:solidFill>
              </a:rPr>
              <a:t> pour ses propriétés </a:t>
            </a:r>
            <a:r>
              <a:rPr lang="fr-FR" dirty="0">
                <a:solidFill>
                  <a:srgbClr val="008000"/>
                </a:solidFill>
                <a:hlinkClick r:id="rId9" tooltip="Astringente"/>
              </a:rPr>
              <a:t>astringentes</a:t>
            </a:r>
            <a:r>
              <a:rPr lang="fr-FR" dirty="0">
                <a:solidFill>
                  <a:srgbClr val="008000"/>
                </a:solidFill>
              </a:rPr>
              <a:t> et </a:t>
            </a:r>
            <a:r>
              <a:rPr lang="fr-FR" dirty="0">
                <a:solidFill>
                  <a:srgbClr val="008000"/>
                </a:solidFill>
                <a:hlinkClick r:id="rId10" tooltip="Vulnéraire"/>
              </a:rPr>
              <a:t>vulnéraires</a:t>
            </a:r>
            <a:r>
              <a:rPr lang="fr-FR" dirty="0">
                <a:solidFill>
                  <a:srgbClr val="008000"/>
                </a:solidFill>
              </a:rPr>
              <a:t>.</a:t>
            </a:r>
          </a:p>
          <a:p>
            <a:pPr algn="just"/>
            <a:r>
              <a:rPr lang="fr-FR" sz="1200" b="1" dirty="0" err="1">
                <a:solidFill>
                  <a:srgbClr val="008000"/>
                </a:solidFill>
              </a:rPr>
              <a:t>Eutrophe</a:t>
            </a:r>
            <a:r>
              <a:rPr lang="fr-FR" sz="1200" dirty="0">
                <a:solidFill>
                  <a:srgbClr val="008000"/>
                </a:solidFill>
              </a:rPr>
              <a:t> : se dit d’un </a:t>
            </a:r>
            <a:r>
              <a:rPr lang="fr-FR" sz="1200" dirty="0">
                <a:solidFill>
                  <a:schemeClr val="accent2">
                    <a:lumMod val="50000"/>
                  </a:schemeClr>
                </a:solidFill>
              </a:rPr>
              <a:t>milieu riche en éléments nutritifs</a:t>
            </a:r>
            <a:r>
              <a:rPr lang="fr-FR" sz="1200" dirty="0">
                <a:solidFill>
                  <a:srgbClr val="008000"/>
                </a:solidFill>
              </a:rPr>
              <a:t>, généralement non ou très faiblement acide et permettant une forte activité biologique. </a:t>
            </a:r>
          </a:p>
          <a:p>
            <a:pPr algn="just"/>
            <a:r>
              <a:rPr lang="fr-FR" sz="1200" b="1" dirty="0" err="1">
                <a:solidFill>
                  <a:srgbClr val="008000"/>
                </a:solidFill>
              </a:rPr>
              <a:t>Eutrophile</a:t>
            </a:r>
            <a:r>
              <a:rPr lang="fr-FR" sz="1200" dirty="0">
                <a:solidFill>
                  <a:srgbClr val="008000"/>
                </a:solidFill>
              </a:rPr>
              <a:t> : qualifie une plante ou une végétation qui aime les sols ou les eaux </a:t>
            </a:r>
            <a:r>
              <a:rPr lang="fr-FR" sz="1200" dirty="0" err="1">
                <a:solidFill>
                  <a:srgbClr val="008000"/>
                </a:solidFill>
              </a:rPr>
              <a:t>eutrophes</a:t>
            </a:r>
            <a:r>
              <a:rPr lang="fr-FR" sz="1200" dirty="0">
                <a:solidFill>
                  <a:srgbClr val="008000"/>
                </a:solidFill>
              </a:rPr>
              <a:t>.</a:t>
            </a:r>
          </a:p>
        </p:txBody>
      </p:sp>
      <p:pic>
        <p:nvPicPr>
          <p:cNvPr id="6"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251" y="2512575"/>
            <a:ext cx="2466975" cy="1847850"/>
          </a:xfrm>
          <a:prstGeom prst="rect">
            <a:avLst/>
          </a:prstGeom>
        </p:spPr>
      </p:pic>
      <p:pic>
        <p:nvPicPr>
          <p:cNvPr id="7" name="Imag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2243" y="2466769"/>
            <a:ext cx="1526269" cy="2027757"/>
          </a:xfrm>
          <a:prstGeom prst="rect">
            <a:avLst/>
          </a:prstGeom>
        </p:spPr>
      </p:pic>
      <p:pic>
        <p:nvPicPr>
          <p:cNvPr id="8" name="Imag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9895" y="2281773"/>
            <a:ext cx="1795997" cy="2397748"/>
          </a:xfrm>
          <a:prstGeom prst="rect">
            <a:avLst/>
          </a:prstGeom>
        </p:spPr>
      </p:pic>
      <p:pic>
        <p:nvPicPr>
          <p:cNvPr id="9" name="Imag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89135" y="2281773"/>
            <a:ext cx="1771967" cy="2471427"/>
          </a:xfrm>
          <a:prstGeom prst="rect">
            <a:avLst/>
          </a:prstGeom>
        </p:spPr>
      </p:pic>
      <p:pic>
        <p:nvPicPr>
          <p:cNvPr id="10" name="Imag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8988" y="4753200"/>
            <a:ext cx="1975652" cy="1975652"/>
          </a:xfrm>
          <a:prstGeom prst="rect">
            <a:avLst/>
          </a:prstGeom>
        </p:spPr>
      </p:pic>
      <p:pic>
        <p:nvPicPr>
          <p:cNvPr id="11" name="Imag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0309" y="4585727"/>
            <a:ext cx="2143125" cy="2143125"/>
          </a:xfrm>
          <a:prstGeom prst="rect">
            <a:avLst/>
          </a:prstGeom>
        </p:spPr>
      </p:pic>
      <p:pic>
        <p:nvPicPr>
          <p:cNvPr id="12" name="Imag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251" y="4420777"/>
            <a:ext cx="2009775" cy="2266950"/>
          </a:xfrm>
          <a:prstGeom prst="rect">
            <a:avLst/>
          </a:prstGeom>
        </p:spPr>
      </p:pic>
      <p:pic>
        <p:nvPicPr>
          <p:cNvPr id="13" name="Imag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65853" y="4983761"/>
            <a:ext cx="2628900" cy="1733550"/>
          </a:xfrm>
          <a:prstGeom prst="rect">
            <a:avLst/>
          </a:prstGeom>
        </p:spPr>
      </p:pic>
      <p:pic>
        <p:nvPicPr>
          <p:cNvPr id="14" name="Imag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15967" y="3109345"/>
            <a:ext cx="2408618" cy="3619508"/>
          </a:xfrm>
          <a:prstGeom prst="rect">
            <a:avLst/>
          </a:prstGeom>
        </p:spPr>
      </p:pic>
      <p:sp>
        <p:nvSpPr>
          <p:cNvPr id="16" name="Rectangle 15"/>
          <p:cNvSpPr/>
          <p:nvPr/>
        </p:nvSpPr>
        <p:spPr>
          <a:xfrm>
            <a:off x="128628" y="435285"/>
            <a:ext cx="4028795" cy="369332"/>
          </a:xfrm>
          <a:prstGeom prst="rect">
            <a:avLst/>
          </a:prstGeom>
        </p:spPr>
        <p:txBody>
          <a:bodyPr wrap="none">
            <a:spAutoFit/>
          </a:bodyPr>
          <a:lstStyle/>
          <a:p>
            <a:r>
              <a:rPr lang="fr-FR" dirty="0">
                <a:solidFill>
                  <a:srgbClr val="008000"/>
                </a:solidFill>
              </a:rPr>
              <a:t>6. </a:t>
            </a:r>
            <a:r>
              <a:rPr lang="fr-FR" b="1" dirty="0">
                <a:solidFill>
                  <a:srgbClr val="008000"/>
                </a:solidFill>
              </a:rPr>
              <a:t>Sols humides et insuffisamment aérés</a:t>
            </a:r>
          </a:p>
        </p:txBody>
      </p:sp>
    </p:spTree>
    <p:extLst>
      <p:ext uri="{BB962C8B-B14F-4D97-AF65-F5344CB8AC3E}">
        <p14:creationId xmlns:p14="http://schemas.microsoft.com/office/powerpoint/2010/main" val="3090011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69</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186466" y="536979"/>
            <a:ext cx="10248452" cy="3970318"/>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6.8. </a:t>
            </a:r>
            <a:r>
              <a:rPr lang="fr-FR" b="1" dirty="0">
                <a:solidFill>
                  <a:srgbClr val="008000"/>
                </a:solidFill>
              </a:rPr>
              <a:t>Tussilage </a:t>
            </a:r>
            <a:r>
              <a:rPr lang="fr-FR" b="1" dirty="0" err="1">
                <a:solidFill>
                  <a:srgbClr val="008000"/>
                </a:solidFill>
              </a:rPr>
              <a:t>pas-dâne</a:t>
            </a:r>
            <a:r>
              <a:rPr lang="fr-FR" b="1" dirty="0">
                <a:solidFill>
                  <a:srgbClr val="008000"/>
                </a:solidFill>
              </a:rPr>
              <a:t> </a:t>
            </a:r>
            <a:r>
              <a:rPr lang="fr-FR" dirty="0">
                <a:solidFill>
                  <a:srgbClr val="008000"/>
                </a:solidFill>
              </a:rPr>
              <a:t>(</a:t>
            </a:r>
            <a:r>
              <a:rPr lang="fr-FR" i="1" dirty="0" err="1">
                <a:solidFill>
                  <a:srgbClr val="008000"/>
                </a:solidFill>
              </a:rPr>
              <a:t>Tussilago</a:t>
            </a:r>
            <a:r>
              <a:rPr lang="fr-FR" i="1" dirty="0">
                <a:solidFill>
                  <a:srgbClr val="008000"/>
                </a:solidFill>
              </a:rPr>
              <a:t> </a:t>
            </a:r>
            <a:r>
              <a:rPr lang="fr-FR" i="1" dirty="0" err="1">
                <a:solidFill>
                  <a:srgbClr val="008000"/>
                </a:solidFill>
              </a:rPr>
              <a:t>farfara</a:t>
            </a:r>
            <a:r>
              <a:rPr lang="fr-FR" dirty="0">
                <a:solidFill>
                  <a:srgbClr val="008000"/>
                </a:solidFill>
              </a:rPr>
              <a:t>) (famille des </a:t>
            </a:r>
            <a:r>
              <a:rPr lang="fr-FR" i="1" dirty="0" err="1">
                <a:solidFill>
                  <a:srgbClr val="008000"/>
                </a:solidFill>
                <a:hlinkClick r:id="rId2" tooltip="Asteraceae"/>
              </a:rPr>
              <a:t>Asteraceae</a:t>
            </a:r>
            <a:r>
              <a:rPr lang="fr-FR" dirty="0">
                <a:solidFill>
                  <a:srgbClr val="008000"/>
                </a:solidFill>
              </a:rPr>
              <a:t> (Composées))</a:t>
            </a:r>
          </a:p>
          <a:p>
            <a:r>
              <a:rPr lang="fr-FR" dirty="0">
                <a:solidFill>
                  <a:srgbClr val="008000"/>
                </a:solidFill>
              </a:rPr>
              <a:t>Anglais Colts-foot</a:t>
            </a:r>
          </a:p>
          <a:p>
            <a:endParaRPr lang="fr-FR" dirty="0">
              <a:solidFill>
                <a:srgbClr val="008000"/>
              </a:solidFill>
            </a:endParaRPr>
          </a:p>
          <a:p>
            <a:r>
              <a:rPr lang="fr-FR" dirty="0">
                <a:solidFill>
                  <a:srgbClr val="008000"/>
                </a:solidFill>
              </a:rPr>
              <a:t>Plante herbacée vivace, à </a:t>
            </a:r>
            <a:r>
              <a:rPr lang="fr-FR" u="sng" dirty="0">
                <a:solidFill>
                  <a:srgbClr val="008000"/>
                </a:solidFill>
                <a:hlinkClick r:id="rId3" tooltip="Rhizome"/>
              </a:rPr>
              <a:t>rhizomes</a:t>
            </a:r>
            <a:r>
              <a:rPr lang="fr-FR" dirty="0">
                <a:solidFill>
                  <a:srgbClr val="008000"/>
                </a:solidFill>
              </a:rPr>
              <a:t>, typique des sols instables riches en bases : terrains vagues et remués.</a:t>
            </a:r>
          </a:p>
          <a:p>
            <a:r>
              <a:rPr lang="fr-FR" dirty="0">
                <a:solidFill>
                  <a:srgbClr val="008000"/>
                </a:solidFill>
              </a:rPr>
              <a:t>Propagation par graines et rhizomes.</a:t>
            </a:r>
          </a:p>
          <a:p>
            <a:r>
              <a:rPr lang="fr-FR" dirty="0">
                <a:solidFill>
                  <a:srgbClr val="008000"/>
                </a:solidFill>
              </a:rPr>
              <a:t>Germe le printemps et tété.</a:t>
            </a:r>
          </a:p>
          <a:p>
            <a:r>
              <a:rPr lang="fr-FR" dirty="0">
                <a:solidFill>
                  <a:srgbClr val="008000"/>
                </a:solidFill>
              </a:rPr>
              <a:t>Plante de </a:t>
            </a:r>
            <a:r>
              <a:rPr lang="fr-FR" dirty="0">
                <a:solidFill>
                  <a:srgbClr val="002060"/>
                </a:solidFill>
              </a:rPr>
              <a:t>milieu humide</a:t>
            </a:r>
            <a:r>
              <a:rPr lang="fr-FR" dirty="0">
                <a:solidFill>
                  <a:srgbClr val="008000"/>
                </a:solidFill>
              </a:rPr>
              <a:t>.</a:t>
            </a:r>
          </a:p>
          <a:p>
            <a:r>
              <a:rPr lang="fr-FR" dirty="0">
                <a:solidFill>
                  <a:srgbClr val="008000"/>
                </a:solidFill>
              </a:rPr>
              <a:t>Poussant surtout en terrains </a:t>
            </a:r>
            <a:r>
              <a:rPr lang="fr-FR" dirty="0">
                <a:solidFill>
                  <a:srgbClr val="002060"/>
                </a:solidFill>
              </a:rPr>
              <a:t>argileux</a:t>
            </a:r>
            <a:r>
              <a:rPr lang="fr-FR" dirty="0">
                <a:solidFill>
                  <a:srgbClr val="008000"/>
                </a:solidFill>
              </a:rPr>
              <a:t>, </a:t>
            </a:r>
            <a:r>
              <a:rPr lang="fr-FR" dirty="0">
                <a:solidFill>
                  <a:srgbClr val="002060"/>
                </a:solidFill>
              </a:rPr>
              <a:t>argilo</a:t>
            </a:r>
            <a:r>
              <a:rPr lang="fr-FR" dirty="0">
                <a:solidFill>
                  <a:srgbClr val="008000"/>
                </a:solidFill>
              </a:rPr>
              <a:t>-limoneux, </a:t>
            </a:r>
            <a:r>
              <a:rPr lang="fr-FR" dirty="0">
                <a:solidFill>
                  <a:srgbClr val="002060"/>
                </a:solidFill>
              </a:rPr>
              <a:t>argilo</a:t>
            </a:r>
            <a:r>
              <a:rPr lang="fr-FR" dirty="0">
                <a:solidFill>
                  <a:srgbClr val="008000"/>
                </a:solidFill>
              </a:rPr>
              <a:t>-sableux, </a:t>
            </a:r>
            <a:r>
              <a:rPr lang="fr-FR" dirty="0">
                <a:solidFill>
                  <a:srgbClr val="002060"/>
                </a:solidFill>
              </a:rPr>
              <a:t>argilo</a:t>
            </a:r>
            <a:r>
              <a:rPr lang="fr-FR" dirty="0">
                <a:solidFill>
                  <a:srgbClr val="008000"/>
                </a:solidFill>
              </a:rPr>
              <a:t>calcaire,</a:t>
            </a:r>
          </a:p>
          <a:p>
            <a:r>
              <a:rPr lang="fr-FR" dirty="0">
                <a:solidFill>
                  <a:srgbClr val="008000"/>
                </a:solidFill>
              </a:rPr>
              <a:t>limon battants, </a:t>
            </a:r>
            <a:r>
              <a:rPr lang="fr-FR" dirty="0">
                <a:solidFill>
                  <a:srgbClr val="002060"/>
                </a:solidFill>
              </a:rPr>
              <a:t>mal drainés ou saturés </a:t>
            </a:r>
            <a:r>
              <a:rPr lang="fr-FR" dirty="0">
                <a:solidFill>
                  <a:srgbClr val="008000"/>
                </a:solidFill>
              </a:rPr>
              <a:t>pouvant contenir du gravier ou des cailloux. </a:t>
            </a:r>
          </a:p>
          <a:p>
            <a:r>
              <a:rPr lang="fr-FR" dirty="0">
                <a:solidFill>
                  <a:srgbClr val="008000"/>
                </a:solidFill>
              </a:rPr>
              <a:t>pH neutre à faiblement basique.</a:t>
            </a:r>
          </a:p>
          <a:p>
            <a:r>
              <a:rPr lang="fr-FR" dirty="0">
                <a:solidFill>
                  <a:srgbClr val="008000"/>
                </a:solidFill>
              </a:rPr>
              <a:t>Indique des </a:t>
            </a:r>
            <a:r>
              <a:rPr lang="fr-FR" dirty="0">
                <a:solidFill>
                  <a:srgbClr val="002060"/>
                </a:solidFill>
              </a:rPr>
              <a:t>sols argileux et humides ou mal drainés</a:t>
            </a:r>
            <a:r>
              <a:rPr lang="fr-FR" dirty="0">
                <a:solidFill>
                  <a:srgbClr val="008000"/>
                </a:solidFill>
              </a:rPr>
              <a:t>.</a:t>
            </a:r>
          </a:p>
          <a:p>
            <a:r>
              <a:rPr lang="fr-FR" dirty="0">
                <a:solidFill>
                  <a:srgbClr val="008000"/>
                </a:solidFill>
              </a:rPr>
              <a:t>Minéraux accumulés : calcium, cobalt, fer, magnésium, phosphore et soufre.</a:t>
            </a:r>
          </a:p>
          <a:p>
            <a:r>
              <a:rPr lang="fr-FR" dirty="0">
                <a:solidFill>
                  <a:srgbClr val="008000"/>
                </a:solidFill>
              </a:rPr>
              <a:t>Plantes associées : renoncule rampante, prêle des champs, </a:t>
            </a:r>
            <a:r>
              <a:rPr lang="fr-FR" dirty="0" err="1">
                <a:solidFill>
                  <a:srgbClr val="008000"/>
                </a:solidFill>
              </a:rPr>
              <a:t>échinochloa</a:t>
            </a:r>
            <a:r>
              <a:rPr lang="fr-FR" dirty="0">
                <a:solidFill>
                  <a:srgbClr val="008000"/>
                </a:solidFill>
              </a:rPr>
              <a:t> pied-de-coq et pourpier potager.</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628" y="4719304"/>
            <a:ext cx="2257425" cy="20193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158" y="4271629"/>
            <a:ext cx="1857375" cy="2466975"/>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9412" y="4700482"/>
            <a:ext cx="2247900" cy="203835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8558" y="153522"/>
            <a:ext cx="1676400" cy="1533525"/>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121" y="4890754"/>
            <a:ext cx="2466975" cy="1847850"/>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558" y="2105305"/>
            <a:ext cx="2466975" cy="1847850"/>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2629" y="4540319"/>
            <a:ext cx="1610957" cy="2198285"/>
          </a:xfrm>
          <a:prstGeom prst="rect">
            <a:avLst/>
          </a:prstGeom>
        </p:spPr>
      </p:pic>
    </p:spTree>
    <p:extLst>
      <p:ext uri="{BB962C8B-B14F-4D97-AF65-F5344CB8AC3E}">
        <p14:creationId xmlns:p14="http://schemas.microsoft.com/office/powerpoint/2010/main" val="2398525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27003" y="172122"/>
            <a:ext cx="2485016" cy="369332"/>
          </a:xfrm>
          <a:prstGeom prst="rect">
            <a:avLst/>
          </a:prstGeom>
          <a:noFill/>
          <a:ln>
            <a:solidFill>
              <a:srgbClr val="008000"/>
            </a:solidFill>
          </a:ln>
        </p:spPr>
        <p:txBody>
          <a:bodyPr wrap="square" rtlCol="0">
            <a:spAutoFit/>
          </a:bodyPr>
          <a:lstStyle/>
          <a:p>
            <a:pPr algn="ctr"/>
            <a:r>
              <a:rPr lang="fr-FR" dirty="0">
                <a:solidFill>
                  <a:srgbClr val="008000"/>
                </a:solidFill>
              </a:rPr>
              <a:t>Plantes bio-indicatrices</a:t>
            </a:r>
          </a:p>
        </p:txBody>
      </p:sp>
      <p:sp>
        <p:nvSpPr>
          <p:cNvPr id="3" name="ZoneTexte 2"/>
          <p:cNvSpPr txBox="1"/>
          <p:nvPr/>
        </p:nvSpPr>
        <p:spPr>
          <a:xfrm>
            <a:off x="170393" y="335273"/>
            <a:ext cx="2614108" cy="369332"/>
          </a:xfrm>
          <a:prstGeom prst="rect">
            <a:avLst/>
          </a:prstGeom>
          <a:noFill/>
        </p:spPr>
        <p:txBody>
          <a:bodyPr wrap="square" rtlCol="0">
            <a:spAutoFit/>
          </a:bodyPr>
          <a:lstStyle/>
          <a:p>
            <a:r>
              <a:rPr lang="fr-FR" dirty="0">
                <a:solidFill>
                  <a:srgbClr val="008000"/>
                </a:solidFill>
              </a:rPr>
              <a:t>0. </a:t>
            </a:r>
            <a:r>
              <a:rPr lang="fr-FR" b="1" dirty="0">
                <a:solidFill>
                  <a:srgbClr val="008000"/>
                </a:solidFill>
              </a:rPr>
              <a:t>Sommaire (suite et fin)</a:t>
            </a:r>
            <a:endParaRPr lang="fr-FR" dirty="0">
              <a:solidFill>
                <a:srgbClr val="008000"/>
              </a:solidFill>
            </a:endParaRPr>
          </a:p>
        </p:txBody>
      </p:sp>
      <p:sp>
        <p:nvSpPr>
          <p:cNvPr id="6" name="Espace réservé du numéro de diapositive 5"/>
          <p:cNvSpPr>
            <a:spLocks noGrp="1"/>
          </p:cNvSpPr>
          <p:nvPr>
            <p:ph type="sldNum" sz="quarter" idx="12"/>
          </p:nvPr>
        </p:nvSpPr>
        <p:spPr>
          <a:xfrm>
            <a:off x="11456893" y="176329"/>
            <a:ext cx="457201" cy="365125"/>
          </a:xfrm>
        </p:spPr>
        <p:txBody>
          <a:bodyPr/>
          <a:lstStyle/>
          <a:p>
            <a:fld id="{C4B7D875-55FA-44D4-A05D-F243087C8D65}" type="slidenum">
              <a:rPr lang="fr-FR" smtClean="0"/>
              <a:t>7</a:t>
            </a:fld>
            <a:endParaRPr lang="fr-FR"/>
          </a:p>
        </p:txBody>
      </p:sp>
      <p:sp>
        <p:nvSpPr>
          <p:cNvPr id="5" name="Rectangle 4"/>
          <p:cNvSpPr/>
          <p:nvPr/>
        </p:nvSpPr>
        <p:spPr>
          <a:xfrm>
            <a:off x="253444" y="812250"/>
            <a:ext cx="5899930" cy="5047536"/>
          </a:xfrm>
          <a:prstGeom prst="rect">
            <a:avLst/>
          </a:prstGeom>
        </p:spPr>
        <p:txBody>
          <a:bodyPr wrap="square">
            <a:spAutoFit/>
          </a:bodyPr>
          <a:lstStyle/>
          <a:p>
            <a:r>
              <a:rPr lang="fr-FR" sz="1400" dirty="0">
                <a:solidFill>
                  <a:srgbClr val="008000"/>
                </a:solidFill>
              </a:rPr>
              <a:t>11. </a:t>
            </a:r>
            <a:r>
              <a:rPr lang="fr-FR" sz="1400" b="1" dirty="0">
                <a:solidFill>
                  <a:srgbClr val="008000"/>
                </a:solidFill>
              </a:rPr>
              <a:t>Sol tassé, compacté (sol battant, compaction)</a:t>
            </a:r>
          </a:p>
          <a:p>
            <a:r>
              <a:rPr lang="fr-FR" sz="1400" dirty="0">
                <a:solidFill>
                  <a:srgbClr val="008000"/>
                </a:solidFill>
              </a:rPr>
              <a:t>11.1. Pissenlit commun ou pissenlit officinal (</a:t>
            </a:r>
            <a:r>
              <a:rPr lang="fr-FR" sz="1400" i="1" dirty="0" err="1">
                <a:solidFill>
                  <a:srgbClr val="008000"/>
                </a:solidFill>
              </a:rPr>
              <a:t>Taraxacum</a:t>
            </a:r>
            <a:r>
              <a:rPr lang="fr-FR" sz="1400" i="1" dirty="0">
                <a:solidFill>
                  <a:srgbClr val="008000"/>
                </a:solidFill>
              </a:rPr>
              <a:t> officinale </a:t>
            </a:r>
            <a:r>
              <a:rPr lang="fr-FR" sz="1400" dirty="0">
                <a:solidFill>
                  <a:srgbClr val="008000"/>
                </a:solidFill>
              </a:rPr>
              <a:t>Weber)</a:t>
            </a:r>
          </a:p>
          <a:p>
            <a:r>
              <a:rPr lang="fr-FR" sz="1400" dirty="0">
                <a:solidFill>
                  <a:srgbClr val="008000"/>
                </a:solidFill>
              </a:rPr>
              <a:t>11.2. Capselle ou Bourse à pasteur (</a:t>
            </a:r>
            <a:r>
              <a:rPr lang="fr-FR" sz="1400" i="1" dirty="0" err="1">
                <a:solidFill>
                  <a:srgbClr val="008000"/>
                </a:solidFill>
              </a:rPr>
              <a:t>Capsella</a:t>
            </a:r>
            <a:r>
              <a:rPr lang="fr-FR" sz="1400" i="1" dirty="0">
                <a:solidFill>
                  <a:srgbClr val="008000"/>
                </a:solidFill>
              </a:rPr>
              <a:t> </a:t>
            </a:r>
            <a:r>
              <a:rPr lang="fr-FR" sz="1400" i="1" dirty="0" err="1">
                <a:solidFill>
                  <a:srgbClr val="008000"/>
                </a:solidFill>
              </a:rPr>
              <a:t>bursa-pastoris</a:t>
            </a:r>
            <a:r>
              <a:rPr lang="fr-FR" sz="1400" dirty="0">
                <a:solidFill>
                  <a:srgbClr val="008000"/>
                </a:solidFill>
              </a:rPr>
              <a:t>) </a:t>
            </a:r>
          </a:p>
          <a:p>
            <a:r>
              <a:rPr lang="fr-FR" sz="1400" dirty="0">
                <a:solidFill>
                  <a:srgbClr val="008000"/>
                </a:solidFill>
              </a:rPr>
              <a:t>11.3. Ravenelle, Radis ravenelle ou Radis sauvage (</a:t>
            </a:r>
            <a:r>
              <a:rPr lang="fr-FR" sz="1400" i="1" dirty="0" err="1">
                <a:solidFill>
                  <a:srgbClr val="008000"/>
                </a:solidFill>
              </a:rPr>
              <a:t>Raphanus</a:t>
            </a:r>
            <a:r>
              <a:rPr lang="fr-FR" sz="1400" i="1" dirty="0">
                <a:solidFill>
                  <a:srgbClr val="008000"/>
                </a:solidFill>
              </a:rPr>
              <a:t> </a:t>
            </a:r>
            <a:r>
              <a:rPr lang="fr-FR" sz="1400" i="1" dirty="0" err="1">
                <a:solidFill>
                  <a:srgbClr val="008000"/>
                </a:solidFill>
              </a:rPr>
              <a:t>raphanistrum</a:t>
            </a:r>
            <a:r>
              <a:rPr lang="fr-FR" sz="1400" dirty="0">
                <a:solidFill>
                  <a:srgbClr val="008000"/>
                </a:solidFill>
              </a:rPr>
              <a:t>)</a:t>
            </a:r>
          </a:p>
          <a:p>
            <a:r>
              <a:rPr lang="fr-FR" sz="1400" dirty="0">
                <a:solidFill>
                  <a:srgbClr val="008000"/>
                </a:solidFill>
              </a:rPr>
              <a:t>11.4. Chardon commun ou Cirse commun (gros chardon) (</a:t>
            </a:r>
            <a:r>
              <a:rPr lang="fr-FR" sz="1400" i="1" dirty="0">
                <a:solidFill>
                  <a:srgbClr val="008000"/>
                </a:solidFill>
              </a:rPr>
              <a:t>Cirsium </a:t>
            </a:r>
            <a:r>
              <a:rPr lang="fr-FR" sz="1400" i="1" dirty="0" err="1">
                <a:solidFill>
                  <a:srgbClr val="008000"/>
                </a:solidFill>
              </a:rPr>
              <a:t>vulgare</a:t>
            </a:r>
            <a:r>
              <a:rPr lang="fr-FR" sz="1400" dirty="0">
                <a:solidFill>
                  <a:srgbClr val="008000"/>
                </a:solidFill>
              </a:rPr>
              <a:t>)</a:t>
            </a:r>
          </a:p>
          <a:p>
            <a:r>
              <a:rPr lang="fr-FR" sz="1400" dirty="0">
                <a:solidFill>
                  <a:srgbClr val="008000"/>
                </a:solidFill>
              </a:rPr>
              <a:t>11.5. Rumex à feuilles obtuses (</a:t>
            </a:r>
            <a:r>
              <a:rPr lang="fr-FR" sz="1400" i="1" dirty="0">
                <a:solidFill>
                  <a:srgbClr val="008000"/>
                </a:solidFill>
              </a:rPr>
              <a:t>Rumex </a:t>
            </a:r>
            <a:r>
              <a:rPr lang="fr-FR" sz="1400" i="1" dirty="0" err="1">
                <a:solidFill>
                  <a:srgbClr val="008000"/>
                </a:solidFill>
              </a:rPr>
              <a:t>obtusifolius</a:t>
            </a:r>
            <a:r>
              <a:rPr lang="fr-FR" sz="1400" dirty="0">
                <a:solidFill>
                  <a:srgbClr val="008000"/>
                </a:solidFill>
              </a:rPr>
              <a:t>)</a:t>
            </a:r>
          </a:p>
          <a:p>
            <a:r>
              <a:rPr lang="fr-FR" sz="1400" dirty="0">
                <a:solidFill>
                  <a:srgbClr val="008000"/>
                </a:solidFill>
              </a:rPr>
              <a:t>11.6. Asclépiade de Syrie (</a:t>
            </a:r>
            <a:r>
              <a:rPr lang="fr-FR" sz="1400" i="1" dirty="0" err="1">
                <a:solidFill>
                  <a:srgbClr val="008000"/>
                </a:solidFill>
              </a:rPr>
              <a:t>Asclepias</a:t>
            </a:r>
            <a:r>
              <a:rPr lang="fr-FR" sz="1400" i="1" dirty="0">
                <a:solidFill>
                  <a:srgbClr val="008000"/>
                </a:solidFill>
              </a:rPr>
              <a:t> </a:t>
            </a:r>
            <a:r>
              <a:rPr lang="fr-FR" sz="1400" i="1" dirty="0" err="1">
                <a:solidFill>
                  <a:srgbClr val="008000"/>
                </a:solidFill>
              </a:rPr>
              <a:t>syriaca</a:t>
            </a:r>
            <a:r>
              <a:rPr lang="fr-FR" sz="1400" dirty="0">
                <a:solidFill>
                  <a:srgbClr val="008000"/>
                </a:solidFill>
              </a:rPr>
              <a:t>)</a:t>
            </a:r>
          </a:p>
          <a:p>
            <a:r>
              <a:rPr lang="fr-FR" sz="1400" dirty="0">
                <a:solidFill>
                  <a:srgbClr val="008000"/>
                </a:solidFill>
              </a:rPr>
              <a:t>11.7. Matricaire odorante (</a:t>
            </a:r>
            <a:r>
              <a:rPr lang="fr-FR" sz="1400" i="1" dirty="0" err="1">
                <a:solidFill>
                  <a:srgbClr val="008000"/>
                </a:solidFill>
              </a:rPr>
              <a:t>Matricaria</a:t>
            </a:r>
            <a:r>
              <a:rPr lang="fr-FR" sz="1400" i="1" dirty="0">
                <a:solidFill>
                  <a:srgbClr val="008000"/>
                </a:solidFill>
              </a:rPr>
              <a:t> </a:t>
            </a:r>
            <a:r>
              <a:rPr lang="fr-FR" sz="1400" i="1" dirty="0" err="1">
                <a:solidFill>
                  <a:srgbClr val="008000"/>
                </a:solidFill>
              </a:rPr>
              <a:t>discoidea</a:t>
            </a:r>
            <a:r>
              <a:rPr lang="fr-FR" sz="1400" dirty="0">
                <a:solidFill>
                  <a:srgbClr val="008000"/>
                </a:solidFill>
              </a:rPr>
              <a:t>)</a:t>
            </a:r>
          </a:p>
          <a:p>
            <a:r>
              <a:rPr lang="fr-FR" sz="1400" dirty="0">
                <a:solidFill>
                  <a:srgbClr val="008000"/>
                </a:solidFill>
              </a:rPr>
              <a:t>11.8. Renoué liseron (</a:t>
            </a:r>
            <a:r>
              <a:rPr lang="fr-FR" sz="1400" i="1" dirty="0" err="1">
                <a:solidFill>
                  <a:srgbClr val="008000"/>
                </a:solidFill>
              </a:rPr>
              <a:t>Polygonum</a:t>
            </a:r>
            <a:r>
              <a:rPr lang="fr-FR" sz="1400" i="1" dirty="0">
                <a:solidFill>
                  <a:srgbClr val="008000"/>
                </a:solidFill>
              </a:rPr>
              <a:t> </a:t>
            </a:r>
            <a:r>
              <a:rPr lang="fr-FR" sz="1400" i="1" dirty="0" err="1">
                <a:solidFill>
                  <a:srgbClr val="008000"/>
                </a:solidFill>
              </a:rPr>
              <a:t>conrolrulus</a:t>
            </a:r>
            <a:r>
              <a:rPr lang="fr-FR" sz="1400" dirty="0">
                <a:solidFill>
                  <a:srgbClr val="008000"/>
                </a:solidFill>
              </a:rPr>
              <a:t>)</a:t>
            </a:r>
          </a:p>
          <a:p>
            <a:r>
              <a:rPr lang="fr-FR" sz="1400" dirty="0">
                <a:solidFill>
                  <a:srgbClr val="008000"/>
                </a:solidFill>
              </a:rPr>
              <a:t>11.9. Pâquerette (</a:t>
            </a:r>
            <a:r>
              <a:rPr lang="fr-FR" sz="1400" i="1" dirty="0">
                <a:solidFill>
                  <a:srgbClr val="008000"/>
                </a:solidFill>
              </a:rPr>
              <a:t>Bellis </a:t>
            </a:r>
            <a:r>
              <a:rPr lang="fr-FR" sz="1400" i="1" dirty="0" err="1">
                <a:solidFill>
                  <a:srgbClr val="008000"/>
                </a:solidFill>
              </a:rPr>
              <a:t>perennis</a:t>
            </a:r>
            <a:r>
              <a:rPr lang="fr-FR" sz="1400" dirty="0">
                <a:solidFill>
                  <a:srgbClr val="008000"/>
                </a:solidFill>
              </a:rPr>
              <a:t>)</a:t>
            </a:r>
          </a:p>
          <a:p>
            <a:endParaRPr lang="fr-FR" sz="1400" dirty="0">
              <a:solidFill>
                <a:srgbClr val="008000"/>
              </a:solidFill>
            </a:endParaRPr>
          </a:p>
          <a:p>
            <a:r>
              <a:rPr lang="fr-FR" sz="1400" dirty="0">
                <a:solidFill>
                  <a:srgbClr val="008000"/>
                </a:solidFill>
              </a:rPr>
              <a:t>12. </a:t>
            </a:r>
            <a:r>
              <a:rPr lang="fr-FR" sz="1400" b="1" dirty="0">
                <a:solidFill>
                  <a:srgbClr val="008000"/>
                </a:solidFill>
              </a:rPr>
              <a:t>Sols lessivés, érodés, pauvres, compactés</a:t>
            </a:r>
          </a:p>
          <a:p>
            <a:r>
              <a:rPr lang="fr-FR" sz="1400" dirty="0">
                <a:solidFill>
                  <a:srgbClr val="008000"/>
                </a:solidFill>
              </a:rPr>
              <a:t>12.1. Mercuriale annuelle (</a:t>
            </a:r>
            <a:r>
              <a:rPr lang="fr-FR" sz="1400" i="1" dirty="0" err="1">
                <a:solidFill>
                  <a:srgbClr val="008000"/>
                </a:solidFill>
              </a:rPr>
              <a:t>Mercurialis</a:t>
            </a:r>
            <a:r>
              <a:rPr lang="fr-FR" sz="1400" i="1" dirty="0">
                <a:solidFill>
                  <a:srgbClr val="008000"/>
                </a:solidFill>
              </a:rPr>
              <a:t> </a:t>
            </a:r>
            <a:r>
              <a:rPr lang="fr-FR" sz="1400" i="1" dirty="0" err="1">
                <a:solidFill>
                  <a:srgbClr val="008000"/>
                </a:solidFill>
              </a:rPr>
              <a:t>annua</a:t>
            </a:r>
            <a:r>
              <a:rPr lang="fr-FR" sz="1400" dirty="0">
                <a:solidFill>
                  <a:srgbClr val="008000"/>
                </a:solidFill>
              </a:rPr>
              <a:t>)</a:t>
            </a:r>
            <a:endParaRPr lang="fr-FR" sz="1400" dirty="0"/>
          </a:p>
          <a:p>
            <a:r>
              <a:rPr lang="fr-FR" sz="1400" dirty="0">
                <a:solidFill>
                  <a:srgbClr val="008000"/>
                </a:solidFill>
              </a:rPr>
              <a:t>12.2. Oxalis pied-de-chèvre (</a:t>
            </a:r>
            <a:r>
              <a:rPr lang="fr-FR" sz="1400" i="1" dirty="0">
                <a:solidFill>
                  <a:srgbClr val="008000"/>
                </a:solidFill>
              </a:rPr>
              <a:t>Oxalis </a:t>
            </a:r>
            <a:r>
              <a:rPr lang="fr-FR" sz="1400" i="1" dirty="0" err="1">
                <a:solidFill>
                  <a:srgbClr val="008000"/>
                </a:solidFill>
              </a:rPr>
              <a:t>pes-caprae</a:t>
            </a:r>
            <a:r>
              <a:rPr lang="fr-FR" sz="1400" dirty="0">
                <a:solidFill>
                  <a:srgbClr val="008000"/>
                </a:solidFill>
              </a:rPr>
              <a:t>)</a:t>
            </a:r>
          </a:p>
          <a:p>
            <a:r>
              <a:rPr lang="fr-FR" sz="1400" dirty="0">
                <a:solidFill>
                  <a:srgbClr val="008000"/>
                </a:solidFill>
              </a:rPr>
              <a:t>12.3. Pâturin annuel (</a:t>
            </a:r>
            <a:r>
              <a:rPr lang="fr-FR" sz="1400" i="1" dirty="0" err="1">
                <a:solidFill>
                  <a:srgbClr val="008000"/>
                </a:solidFill>
              </a:rPr>
              <a:t>Poa</a:t>
            </a:r>
            <a:r>
              <a:rPr lang="fr-FR" sz="1400" i="1" dirty="0">
                <a:solidFill>
                  <a:srgbClr val="008000"/>
                </a:solidFill>
              </a:rPr>
              <a:t> </a:t>
            </a:r>
            <a:r>
              <a:rPr lang="fr-FR" sz="1400" i="1" dirty="0" err="1">
                <a:solidFill>
                  <a:srgbClr val="008000"/>
                </a:solidFill>
              </a:rPr>
              <a:t>annua</a:t>
            </a:r>
            <a:r>
              <a:rPr lang="fr-FR" sz="1400" dirty="0">
                <a:solidFill>
                  <a:srgbClr val="008000"/>
                </a:solidFill>
              </a:rPr>
              <a:t>)</a:t>
            </a:r>
          </a:p>
          <a:p>
            <a:r>
              <a:rPr lang="fr-FR" sz="1400" dirty="0">
                <a:solidFill>
                  <a:srgbClr val="008000"/>
                </a:solidFill>
              </a:rPr>
              <a:t>12.4. Pourpier potager (</a:t>
            </a:r>
            <a:r>
              <a:rPr lang="fr-FR" sz="1400" i="1" dirty="0" err="1">
                <a:solidFill>
                  <a:srgbClr val="008000"/>
                </a:solidFill>
              </a:rPr>
              <a:t>Portulaca</a:t>
            </a:r>
            <a:r>
              <a:rPr lang="fr-FR" sz="1400" i="1" dirty="0">
                <a:solidFill>
                  <a:srgbClr val="008000"/>
                </a:solidFill>
              </a:rPr>
              <a:t> </a:t>
            </a:r>
            <a:r>
              <a:rPr lang="fr-FR" sz="1400" i="1" dirty="0" err="1">
                <a:solidFill>
                  <a:srgbClr val="008000"/>
                </a:solidFill>
              </a:rPr>
              <a:t>oleracea</a:t>
            </a:r>
            <a:r>
              <a:rPr lang="fr-FR" sz="1400" dirty="0">
                <a:solidFill>
                  <a:srgbClr val="008000"/>
                </a:solidFill>
              </a:rPr>
              <a:t>)</a:t>
            </a:r>
          </a:p>
          <a:p>
            <a:endParaRPr lang="fr-FR" sz="1400" dirty="0">
              <a:solidFill>
                <a:srgbClr val="008000"/>
              </a:solidFill>
            </a:endParaRPr>
          </a:p>
          <a:p>
            <a:r>
              <a:rPr lang="fr-FR" sz="1400" dirty="0">
                <a:solidFill>
                  <a:srgbClr val="008000"/>
                </a:solidFill>
              </a:rPr>
              <a:t>13. Tableau récapitulatif de plantes indicatrices</a:t>
            </a:r>
          </a:p>
          <a:p>
            <a:r>
              <a:rPr lang="fr-FR" sz="1400" dirty="0">
                <a:solidFill>
                  <a:srgbClr val="008000"/>
                </a:solidFill>
              </a:rPr>
              <a:t>14. Les clefs de la bio-indication</a:t>
            </a:r>
          </a:p>
          <a:p>
            <a:r>
              <a:rPr lang="fr-FR" sz="1400" dirty="0">
                <a:solidFill>
                  <a:srgbClr val="008000"/>
                </a:solidFill>
              </a:rPr>
              <a:t>15. Levée de dormance</a:t>
            </a:r>
          </a:p>
          <a:p>
            <a:r>
              <a:rPr lang="fr-FR" sz="1400" dirty="0">
                <a:solidFill>
                  <a:srgbClr val="008000"/>
                </a:solidFill>
              </a:rPr>
              <a:t>16. Bibliographie</a:t>
            </a:r>
          </a:p>
          <a:p>
            <a:r>
              <a:rPr lang="fr-FR" sz="1400" dirty="0">
                <a:solidFill>
                  <a:srgbClr val="008000"/>
                </a:solidFill>
              </a:rPr>
              <a:t>16.1. Livres</a:t>
            </a:r>
          </a:p>
          <a:p>
            <a:r>
              <a:rPr lang="fr-FR" sz="1400" dirty="0">
                <a:solidFill>
                  <a:srgbClr val="008000"/>
                </a:solidFill>
              </a:rPr>
              <a:t>16.2. Sites et pages Web et documentation sur Internet (fichier </a:t>
            </a:r>
            <a:r>
              <a:rPr lang="fr-FR" sz="1400" dirty="0" err="1">
                <a:solidFill>
                  <a:srgbClr val="008000"/>
                </a:solidFill>
              </a:rPr>
              <a:t>pdf</a:t>
            </a:r>
            <a:r>
              <a:rPr lang="fr-FR" sz="1400" dirty="0">
                <a:solidFill>
                  <a:srgbClr val="008000"/>
                </a:solidFill>
              </a:rPr>
              <a:t>)</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019" y="812250"/>
            <a:ext cx="4048268" cy="5397690"/>
          </a:xfrm>
          <a:prstGeom prst="rect">
            <a:avLst/>
          </a:prstGeom>
        </p:spPr>
      </p:pic>
      <p:sp>
        <p:nvSpPr>
          <p:cNvPr id="4" name="Rectangle 3"/>
          <p:cNvSpPr/>
          <p:nvPr/>
        </p:nvSpPr>
        <p:spPr>
          <a:xfrm>
            <a:off x="9054104" y="6275633"/>
            <a:ext cx="1269899" cy="369332"/>
          </a:xfrm>
          <a:prstGeom prst="rect">
            <a:avLst/>
          </a:prstGeom>
        </p:spPr>
        <p:txBody>
          <a:bodyPr wrap="none">
            <a:spAutoFit/>
          </a:bodyPr>
          <a:lstStyle/>
          <a:p>
            <a:r>
              <a:rPr lang="fr-FR" dirty="0">
                <a:solidFill>
                  <a:srgbClr val="008000"/>
                </a:solidFill>
              </a:rPr>
              <a:t>Chénopode</a:t>
            </a:r>
          </a:p>
        </p:txBody>
      </p:sp>
    </p:spTree>
    <p:extLst>
      <p:ext uri="{BB962C8B-B14F-4D97-AF65-F5344CB8AC3E}">
        <p14:creationId xmlns:p14="http://schemas.microsoft.com/office/powerpoint/2010/main" val="2534032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70</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81"/>
            <a:ext cx="11582400" cy="64633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p>
          <a:p>
            <a:r>
              <a:rPr lang="fr-FR" dirty="0">
                <a:solidFill>
                  <a:srgbClr val="008000"/>
                </a:solidFill>
              </a:rPr>
              <a:t>6.9. </a:t>
            </a:r>
            <a:r>
              <a:rPr lang="fr-FR" b="1" dirty="0">
                <a:solidFill>
                  <a:srgbClr val="008000"/>
                </a:solidFill>
              </a:rPr>
              <a:t>Renoncule rampante </a:t>
            </a:r>
            <a:r>
              <a:rPr lang="fr-FR" dirty="0">
                <a:solidFill>
                  <a:srgbClr val="008000"/>
                </a:solidFill>
              </a:rPr>
              <a:t>(</a:t>
            </a:r>
            <a:r>
              <a:rPr lang="fr-FR" i="1" dirty="0" err="1">
                <a:solidFill>
                  <a:srgbClr val="008000"/>
                </a:solidFill>
              </a:rPr>
              <a:t>Ranunculus</a:t>
            </a:r>
            <a:r>
              <a:rPr lang="fr-FR" i="1" dirty="0">
                <a:solidFill>
                  <a:srgbClr val="008000"/>
                </a:solidFill>
              </a:rPr>
              <a:t> repens </a:t>
            </a:r>
            <a:r>
              <a:rPr lang="fr-FR" dirty="0">
                <a:solidFill>
                  <a:srgbClr val="008000"/>
                </a:solidFill>
              </a:rPr>
              <a:t>L.)</a:t>
            </a:r>
          </a:p>
        </p:txBody>
      </p:sp>
      <p:sp>
        <p:nvSpPr>
          <p:cNvPr id="6" name="Rectangle 5"/>
          <p:cNvSpPr/>
          <p:nvPr/>
        </p:nvSpPr>
        <p:spPr>
          <a:xfrm>
            <a:off x="186466" y="1183312"/>
            <a:ext cx="11726731" cy="2862322"/>
          </a:xfrm>
          <a:prstGeom prst="rect">
            <a:avLst/>
          </a:prstGeom>
        </p:spPr>
        <p:txBody>
          <a:bodyPr wrap="square">
            <a:spAutoFit/>
          </a:bodyPr>
          <a:lstStyle/>
          <a:p>
            <a:r>
              <a:rPr lang="fr-FR" dirty="0" err="1">
                <a:solidFill>
                  <a:srgbClr val="008000"/>
                </a:solidFill>
              </a:rPr>
              <a:t>Creeping</a:t>
            </a:r>
            <a:r>
              <a:rPr lang="fr-FR" dirty="0">
                <a:solidFill>
                  <a:srgbClr val="008000"/>
                </a:solidFill>
              </a:rPr>
              <a:t> </a:t>
            </a:r>
            <a:r>
              <a:rPr lang="fr-FR" dirty="0" err="1">
                <a:solidFill>
                  <a:srgbClr val="008000"/>
                </a:solidFill>
              </a:rPr>
              <a:t>buttercup</a:t>
            </a:r>
            <a:endParaRPr lang="fr-FR" dirty="0">
              <a:solidFill>
                <a:srgbClr val="008000"/>
              </a:solidFill>
            </a:endParaRPr>
          </a:p>
          <a:p>
            <a:endParaRPr lang="fr-FR" dirty="0">
              <a:solidFill>
                <a:srgbClr val="008000"/>
              </a:solidFill>
            </a:endParaRPr>
          </a:p>
          <a:p>
            <a:r>
              <a:rPr lang="fr-FR" dirty="0">
                <a:solidFill>
                  <a:srgbClr val="008000"/>
                </a:solidFill>
              </a:rPr>
              <a:t>Vivace</a:t>
            </a:r>
          </a:p>
          <a:p>
            <a:r>
              <a:rPr lang="fr-FR" dirty="0">
                <a:solidFill>
                  <a:srgbClr val="008000"/>
                </a:solidFill>
              </a:rPr>
              <a:t>Propagation par graines.</a:t>
            </a:r>
          </a:p>
          <a:p>
            <a:r>
              <a:rPr lang="fr-FR" dirty="0">
                <a:solidFill>
                  <a:srgbClr val="008000"/>
                </a:solidFill>
              </a:rPr>
              <a:t>Germe le printemps et l'automne.</a:t>
            </a:r>
          </a:p>
          <a:p>
            <a:r>
              <a:rPr lang="fr-FR" dirty="0">
                <a:solidFill>
                  <a:srgbClr val="002060"/>
                </a:solidFill>
              </a:rPr>
              <a:t>Plante de milieu humide</a:t>
            </a:r>
            <a:r>
              <a:rPr lang="fr-FR" dirty="0">
                <a:solidFill>
                  <a:srgbClr val="008000"/>
                </a:solidFill>
              </a:rPr>
              <a:t>.</a:t>
            </a:r>
          </a:p>
          <a:p>
            <a:r>
              <a:rPr lang="fr-FR" dirty="0">
                <a:solidFill>
                  <a:srgbClr val="008000"/>
                </a:solidFill>
              </a:rPr>
              <a:t>Poussant en terrains argileux, argilo-sableux, argilo-limoneux, compactés, humides ou saturés temporairement, </a:t>
            </a:r>
            <a:r>
              <a:rPr lang="fr-FR" dirty="0">
                <a:solidFill>
                  <a:srgbClr val="002060"/>
                </a:solidFill>
              </a:rPr>
              <a:t>cultures irriguées</a:t>
            </a:r>
            <a:r>
              <a:rPr lang="fr-FR" dirty="0">
                <a:solidFill>
                  <a:srgbClr val="008000"/>
                </a:solidFill>
              </a:rPr>
              <a:t>, sol neutre à faiblement basique. rare en terrain acide, faible en humus.</a:t>
            </a:r>
          </a:p>
          <a:p>
            <a:r>
              <a:rPr lang="fr-FR" b="1" dirty="0">
                <a:solidFill>
                  <a:srgbClr val="008000"/>
                </a:solidFill>
              </a:rPr>
              <a:t>Indiques des sols argileux. </a:t>
            </a:r>
            <a:r>
              <a:rPr lang="fr-FR" b="1" dirty="0">
                <a:solidFill>
                  <a:srgbClr val="002060"/>
                </a:solidFill>
              </a:rPr>
              <a:t>mal drainés</a:t>
            </a:r>
            <a:r>
              <a:rPr lang="fr-FR" b="1" dirty="0">
                <a:solidFill>
                  <a:srgbClr val="008000"/>
                </a:solidFill>
              </a:rPr>
              <a:t>, facilement compactés.</a:t>
            </a:r>
          </a:p>
          <a:p>
            <a:r>
              <a:rPr lang="fr-FR" dirty="0">
                <a:solidFill>
                  <a:srgbClr val="008000"/>
                </a:solidFill>
              </a:rPr>
              <a:t>Plantes associées : prêle des champs, tussilage pas-d‘âne et chiendent.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238" y="4232517"/>
            <a:ext cx="1866900" cy="24479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645" y="4043669"/>
            <a:ext cx="1605633" cy="2636773"/>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400" y="4043669"/>
            <a:ext cx="1647983" cy="2636773"/>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30" y="4089642"/>
            <a:ext cx="1762125" cy="25908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475" y="4691965"/>
            <a:ext cx="2466975" cy="184785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422" y="484936"/>
            <a:ext cx="2466975" cy="1847850"/>
          </a:xfrm>
          <a:prstGeom prst="rect">
            <a:avLst/>
          </a:prstGeom>
        </p:spPr>
      </p:pic>
    </p:spTree>
    <p:extLst>
      <p:ext uri="{BB962C8B-B14F-4D97-AF65-F5344CB8AC3E}">
        <p14:creationId xmlns:p14="http://schemas.microsoft.com/office/powerpoint/2010/main" val="11025590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30984" y="209957"/>
            <a:ext cx="671456" cy="403229"/>
          </a:xfrm>
        </p:spPr>
        <p:txBody>
          <a:bodyPr/>
          <a:lstStyle/>
          <a:p>
            <a:fld id="{C4B7D875-55FA-44D4-A05D-F243087C8D65}" type="slidenum">
              <a:rPr lang="fr-FR" smtClean="0"/>
              <a:t>71</a:t>
            </a:fld>
            <a:endParaRPr lang="fr-FR"/>
          </a:p>
        </p:txBody>
      </p:sp>
      <p:sp>
        <p:nvSpPr>
          <p:cNvPr id="3" name="Rectangle 2"/>
          <p:cNvSpPr/>
          <p:nvPr/>
        </p:nvSpPr>
        <p:spPr>
          <a:xfrm>
            <a:off x="204395" y="613186"/>
            <a:ext cx="11360076" cy="3139321"/>
          </a:xfrm>
          <a:prstGeom prst="rect">
            <a:avLst/>
          </a:prstGeom>
        </p:spPr>
        <p:txBody>
          <a:bodyPr wrap="square">
            <a:spAutoFit/>
          </a:bodyPr>
          <a:lstStyle/>
          <a:p>
            <a:r>
              <a:rPr lang="fr-FR" dirty="0">
                <a:solidFill>
                  <a:srgbClr val="008000"/>
                </a:solidFill>
              </a:rPr>
              <a:t>6. </a:t>
            </a:r>
            <a:r>
              <a:rPr lang="fr-FR" b="1" dirty="0">
                <a:solidFill>
                  <a:srgbClr val="008000"/>
                </a:solidFill>
              </a:rPr>
              <a:t>Sols humides et insuffisamment aérés</a:t>
            </a:r>
            <a:endParaRPr lang="fr-FR" dirty="0">
              <a:solidFill>
                <a:srgbClr val="008000"/>
              </a:solidFill>
            </a:endParaRPr>
          </a:p>
          <a:p>
            <a:r>
              <a:rPr lang="fr-FR" dirty="0">
                <a:solidFill>
                  <a:srgbClr val="008000"/>
                </a:solidFill>
              </a:rPr>
              <a:t>6.10. </a:t>
            </a:r>
            <a:r>
              <a:rPr lang="fr-FR" b="1" dirty="0">
                <a:solidFill>
                  <a:srgbClr val="008000"/>
                </a:solidFill>
              </a:rPr>
              <a:t>Verge d'or du Canada </a:t>
            </a:r>
            <a:r>
              <a:rPr lang="fr-FR" dirty="0">
                <a:solidFill>
                  <a:srgbClr val="008000"/>
                </a:solidFill>
              </a:rPr>
              <a:t>(</a:t>
            </a:r>
            <a:r>
              <a:rPr lang="fr-FR" i="1" dirty="0">
                <a:solidFill>
                  <a:srgbClr val="008000"/>
                </a:solidFill>
              </a:rPr>
              <a:t>Solidago </a:t>
            </a:r>
            <a:r>
              <a:rPr lang="fr-FR" i="1" dirty="0" err="1">
                <a:solidFill>
                  <a:srgbClr val="008000"/>
                </a:solidFill>
              </a:rPr>
              <a:t>canadensis</a:t>
            </a:r>
            <a:r>
              <a:rPr lang="fr-FR" i="1" dirty="0">
                <a:solidFill>
                  <a:srgbClr val="008000"/>
                </a:solidFill>
              </a:rPr>
              <a:t> </a:t>
            </a:r>
            <a:r>
              <a:rPr lang="fr-FR" dirty="0">
                <a:solidFill>
                  <a:srgbClr val="008000"/>
                </a:solidFill>
              </a:rPr>
              <a:t>L.)</a:t>
            </a:r>
          </a:p>
          <a:p>
            <a:r>
              <a:rPr lang="fr-FR" dirty="0">
                <a:solidFill>
                  <a:srgbClr val="008000"/>
                </a:solidFill>
              </a:rPr>
              <a:t>Canadian </a:t>
            </a:r>
            <a:r>
              <a:rPr lang="fr-FR" dirty="0" err="1">
                <a:solidFill>
                  <a:srgbClr val="008000"/>
                </a:solidFill>
              </a:rPr>
              <a:t>goldenrod</a:t>
            </a:r>
            <a:endParaRPr lang="fr-FR" dirty="0">
              <a:solidFill>
                <a:srgbClr val="008000"/>
              </a:solidFill>
            </a:endParaRPr>
          </a:p>
          <a:p>
            <a:endParaRPr lang="fr-FR" dirty="0">
              <a:solidFill>
                <a:srgbClr val="008000"/>
              </a:solidFill>
            </a:endParaRPr>
          </a:p>
          <a:p>
            <a:r>
              <a:rPr lang="fr-FR" dirty="0">
                <a:solidFill>
                  <a:srgbClr val="008000"/>
                </a:solidFill>
              </a:rPr>
              <a:t>Vivace</a:t>
            </a:r>
          </a:p>
          <a:p>
            <a:r>
              <a:rPr lang="fr-FR" dirty="0">
                <a:solidFill>
                  <a:srgbClr val="008000"/>
                </a:solidFill>
              </a:rPr>
              <a:t>Propagation par graines et rhizomes.</a:t>
            </a:r>
          </a:p>
          <a:p>
            <a:r>
              <a:rPr lang="fr-FR" dirty="0">
                <a:solidFill>
                  <a:srgbClr val="008000"/>
                </a:solidFill>
              </a:rPr>
              <a:t>Germe le printemps.</a:t>
            </a:r>
          </a:p>
          <a:p>
            <a:r>
              <a:rPr lang="fr-FR" dirty="0">
                <a:solidFill>
                  <a:srgbClr val="008000"/>
                </a:solidFill>
              </a:rPr>
              <a:t>Plante de milieu humide.</a:t>
            </a:r>
          </a:p>
          <a:p>
            <a:r>
              <a:rPr lang="fr-FR" dirty="0">
                <a:solidFill>
                  <a:srgbClr val="008000"/>
                </a:solidFill>
              </a:rPr>
              <a:t>Prolifère en </a:t>
            </a:r>
            <a:r>
              <a:rPr lang="fr-FR" b="1" dirty="0">
                <a:solidFill>
                  <a:srgbClr val="002060"/>
                </a:solidFill>
              </a:rPr>
              <a:t>terrains saturés, mal drainés </a:t>
            </a:r>
            <a:r>
              <a:rPr lang="fr-FR" dirty="0">
                <a:solidFill>
                  <a:srgbClr val="002060"/>
                </a:solidFill>
              </a:rPr>
              <a:t>ou irrigués</a:t>
            </a:r>
            <a:r>
              <a:rPr lang="fr-FR" dirty="0">
                <a:solidFill>
                  <a:srgbClr val="008000"/>
                </a:solidFill>
              </a:rPr>
              <a:t>, de préférence argileux mais aussi sablonneux.</a:t>
            </a:r>
          </a:p>
          <a:p>
            <a:r>
              <a:rPr lang="fr-FR" dirty="0">
                <a:solidFill>
                  <a:srgbClr val="008000"/>
                </a:solidFill>
              </a:rPr>
              <a:t>Indique des sols </a:t>
            </a:r>
            <a:r>
              <a:rPr lang="fr-FR" b="1" dirty="0">
                <a:solidFill>
                  <a:srgbClr val="002060"/>
                </a:solidFill>
              </a:rPr>
              <a:t>humides, mal drainés, cultures irriguées</a:t>
            </a:r>
            <a:r>
              <a:rPr lang="fr-FR" dirty="0">
                <a:solidFill>
                  <a:srgbClr val="008000"/>
                </a:solidFill>
              </a:rPr>
              <a:t>.</a:t>
            </a:r>
          </a:p>
          <a:p>
            <a:r>
              <a:rPr lang="fr-FR" dirty="0">
                <a:solidFill>
                  <a:srgbClr val="008000"/>
                </a:solidFill>
              </a:rPr>
              <a:t>Plantes associées : renouée persicaire, prêle des champs et renoncule rampante.</a:t>
            </a: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220" y="4924424"/>
            <a:ext cx="2705100" cy="16859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4314" y="352313"/>
            <a:ext cx="1905000" cy="126682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330" y="4724399"/>
            <a:ext cx="2428875" cy="18859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245" y="4652962"/>
            <a:ext cx="2257425" cy="202882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9365" y="4062412"/>
            <a:ext cx="1743075" cy="2619375"/>
          </a:xfrm>
          <a:prstGeom prst="rect">
            <a:avLst/>
          </a:prstGeom>
        </p:spPr>
      </p:pic>
    </p:spTree>
    <p:extLst>
      <p:ext uri="{BB962C8B-B14F-4D97-AF65-F5344CB8AC3E}">
        <p14:creationId xmlns:p14="http://schemas.microsoft.com/office/powerpoint/2010/main" val="2289330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05072" y="352313"/>
            <a:ext cx="789791" cy="389965"/>
          </a:xfrm>
        </p:spPr>
        <p:txBody>
          <a:bodyPr/>
          <a:lstStyle/>
          <a:p>
            <a:fld id="{C4B7D875-55FA-44D4-A05D-F243087C8D65}" type="slidenum">
              <a:rPr lang="fr-FR" smtClean="0"/>
              <a:t>72</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022437" y="870079"/>
            <a:ext cx="7584141" cy="1323439"/>
          </a:xfrm>
          <a:prstGeom prst="rect">
            <a:avLst/>
          </a:prstGeom>
        </p:spPr>
        <p:txBody>
          <a:bodyPr wrap="square">
            <a:spAutoFit/>
          </a:bodyPr>
          <a:lstStyle/>
          <a:p>
            <a:pPr algn="ctr"/>
            <a:r>
              <a:rPr lang="fr-FR" sz="4000" dirty="0">
                <a:solidFill>
                  <a:srgbClr val="008000"/>
                </a:solidFill>
              </a:rPr>
              <a:t>7. </a:t>
            </a:r>
            <a:r>
              <a:rPr lang="fr-FR" sz="4000" b="1" dirty="0">
                <a:solidFill>
                  <a:srgbClr val="008000"/>
                </a:solidFill>
              </a:rPr>
              <a:t>Sols mal drainés </a:t>
            </a:r>
            <a:r>
              <a:rPr lang="fr-FR" sz="4000" dirty="0">
                <a:solidFill>
                  <a:srgbClr val="008000"/>
                </a:solidFill>
              </a:rPr>
              <a:t>(même si apparemment secs en surface)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007" y="2289951"/>
            <a:ext cx="5715000" cy="3810000"/>
          </a:xfrm>
          <a:prstGeom prst="rect">
            <a:avLst/>
          </a:prstGeom>
        </p:spPr>
      </p:pic>
      <p:sp>
        <p:nvSpPr>
          <p:cNvPr id="6" name="ZoneTexte 5"/>
          <p:cNvSpPr txBox="1"/>
          <p:nvPr/>
        </p:nvSpPr>
        <p:spPr>
          <a:xfrm>
            <a:off x="2957007" y="6196384"/>
            <a:ext cx="6003567" cy="369332"/>
          </a:xfrm>
          <a:prstGeom prst="rect">
            <a:avLst/>
          </a:prstGeom>
          <a:noFill/>
        </p:spPr>
        <p:txBody>
          <a:bodyPr wrap="none" rtlCol="0">
            <a:spAutoFit/>
          </a:bodyPr>
          <a:lstStyle/>
          <a:p>
            <a:pPr algn="ctr"/>
            <a:r>
              <a:rPr lang="fr-FR" dirty="0">
                <a:solidFill>
                  <a:srgbClr val="008000"/>
                </a:solidFill>
              </a:rPr>
              <a:t>Potentille ansérine (</a:t>
            </a:r>
            <a:r>
              <a:rPr lang="fr-FR" i="1" dirty="0" err="1">
                <a:solidFill>
                  <a:srgbClr val="008000"/>
                </a:solidFill>
              </a:rPr>
              <a:t>Potentilla</a:t>
            </a:r>
            <a:r>
              <a:rPr lang="fr-FR" i="1" dirty="0">
                <a:solidFill>
                  <a:srgbClr val="008000"/>
                </a:solidFill>
              </a:rPr>
              <a:t> </a:t>
            </a:r>
            <a:r>
              <a:rPr lang="fr-FR" i="1" dirty="0" err="1">
                <a:solidFill>
                  <a:srgbClr val="008000"/>
                </a:solidFill>
              </a:rPr>
              <a:t>anserina</a:t>
            </a:r>
            <a:r>
              <a:rPr lang="fr-FR" i="1" dirty="0">
                <a:solidFill>
                  <a:srgbClr val="008000"/>
                </a:solidFill>
              </a:rPr>
              <a:t> </a:t>
            </a:r>
            <a:r>
              <a:rPr lang="fr-FR" dirty="0">
                <a:solidFill>
                  <a:srgbClr val="008000"/>
                </a:solidFill>
              </a:rPr>
              <a:t>ou </a:t>
            </a:r>
            <a:r>
              <a:rPr lang="fr-FR" b="1" dirty="0">
                <a:solidFill>
                  <a:srgbClr val="008000"/>
                </a:solidFill>
              </a:rPr>
              <a:t>Argentina </a:t>
            </a:r>
            <a:r>
              <a:rPr lang="fr-FR" b="1" dirty="0" err="1">
                <a:solidFill>
                  <a:srgbClr val="008000"/>
                </a:solidFill>
              </a:rPr>
              <a:t>anserina</a:t>
            </a:r>
            <a:r>
              <a:rPr lang="fr-FR" dirty="0">
                <a:solidFill>
                  <a:srgbClr val="008000"/>
                </a:solidFill>
              </a:rPr>
              <a:t>)</a:t>
            </a:r>
          </a:p>
        </p:txBody>
      </p:sp>
    </p:spTree>
    <p:extLst>
      <p:ext uri="{BB962C8B-B14F-4D97-AF65-F5344CB8AC3E}">
        <p14:creationId xmlns:p14="http://schemas.microsoft.com/office/powerpoint/2010/main" val="1149029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4B7D875-55FA-44D4-A05D-F243087C8D65}" type="slidenum">
              <a:rPr lang="fr-FR" smtClean="0"/>
              <a:t>73</a:t>
            </a:fld>
            <a:endParaRPr lang="fr-FR"/>
          </a:p>
        </p:txBody>
      </p:sp>
      <p:sp>
        <p:nvSpPr>
          <p:cNvPr id="3" name="Rectangle 2"/>
          <p:cNvSpPr/>
          <p:nvPr/>
        </p:nvSpPr>
        <p:spPr>
          <a:xfrm>
            <a:off x="186467" y="894650"/>
            <a:ext cx="11722248" cy="369332"/>
          </a:xfrm>
          <a:prstGeom prst="rect">
            <a:avLst/>
          </a:prstGeom>
        </p:spPr>
        <p:txBody>
          <a:bodyPr wrap="square">
            <a:spAutoFit/>
          </a:bodyPr>
          <a:lstStyle/>
          <a:p>
            <a:r>
              <a:rPr lang="fr-FR" dirty="0">
                <a:solidFill>
                  <a:srgbClr val="008000"/>
                </a:solidFill>
              </a:rPr>
              <a:t>7.1. </a:t>
            </a:r>
            <a:r>
              <a:rPr lang="fr-FR" b="1" dirty="0">
                <a:solidFill>
                  <a:srgbClr val="008000"/>
                </a:solidFill>
              </a:rPr>
              <a:t>Potentille ansérine </a:t>
            </a:r>
            <a:r>
              <a:rPr lang="fr-FR" dirty="0">
                <a:solidFill>
                  <a:srgbClr val="008000"/>
                </a:solidFill>
              </a:rPr>
              <a:t>ou</a:t>
            </a:r>
            <a:r>
              <a:rPr lang="fr-FR" b="1" dirty="0">
                <a:solidFill>
                  <a:srgbClr val="008000"/>
                </a:solidFill>
              </a:rPr>
              <a:t> potentille des oies </a:t>
            </a:r>
            <a:r>
              <a:rPr lang="fr-FR" dirty="0">
                <a:solidFill>
                  <a:srgbClr val="008000"/>
                </a:solidFill>
              </a:rPr>
              <a:t>(</a:t>
            </a:r>
            <a:r>
              <a:rPr lang="fr-FR" i="1" dirty="0" err="1">
                <a:solidFill>
                  <a:srgbClr val="008000"/>
                </a:solidFill>
              </a:rPr>
              <a:t>Potentilla</a:t>
            </a:r>
            <a:r>
              <a:rPr lang="fr-FR" i="1" dirty="0">
                <a:solidFill>
                  <a:srgbClr val="008000"/>
                </a:solidFill>
              </a:rPr>
              <a:t> </a:t>
            </a:r>
            <a:r>
              <a:rPr lang="fr-FR" i="1" dirty="0" err="1">
                <a:solidFill>
                  <a:srgbClr val="008000"/>
                </a:solidFill>
              </a:rPr>
              <a:t>anserina</a:t>
            </a:r>
            <a:r>
              <a:rPr lang="fr-FR" i="1" dirty="0">
                <a:solidFill>
                  <a:srgbClr val="008000"/>
                </a:solidFill>
              </a:rPr>
              <a:t> </a:t>
            </a:r>
            <a:r>
              <a:rPr lang="fr-FR" dirty="0">
                <a:solidFill>
                  <a:srgbClr val="008000"/>
                </a:solidFill>
              </a:rPr>
              <a:t>ou </a:t>
            </a:r>
            <a:r>
              <a:rPr lang="fr-FR" i="1" dirty="0">
                <a:solidFill>
                  <a:srgbClr val="008000"/>
                </a:solidFill>
              </a:rPr>
              <a:t>Argentina </a:t>
            </a:r>
            <a:r>
              <a:rPr lang="fr-FR" i="1" dirty="0" err="1">
                <a:solidFill>
                  <a:srgbClr val="008000"/>
                </a:solidFill>
              </a:rPr>
              <a:t>anserina</a:t>
            </a:r>
            <a:r>
              <a:rPr lang="fr-FR" dirty="0">
                <a:solidFill>
                  <a:srgbClr val="008000"/>
                </a:solidFill>
              </a:rPr>
              <a:t>) (famille des </a:t>
            </a:r>
            <a:r>
              <a:rPr lang="fr-FR" i="1" u="sng" dirty="0" err="1">
                <a:hlinkClick r:id="rId2" tooltip="Rosaceae"/>
              </a:rPr>
              <a:t>Rosaceae</a:t>
            </a:r>
            <a:r>
              <a:rPr lang="fr-FR" dirty="0">
                <a:solidFill>
                  <a:srgbClr val="008000"/>
                </a:solidFill>
              </a:rPr>
              <a:t>)</a:t>
            </a:r>
            <a:endParaRPr lang="fr-FR" dirty="0"/>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186467" y="525318"/>
            <a:ext cx="6656177" cy="369332"/>
          </a:xfrm>
          <a:prstGeom prst="rect">
            <a:avLst/>
          </a:prstGeom>
        </p:spPr>
        <p:txBody>
          <a:bodyPr wrap="square">
            <a:spAutoFit/>
          </a:bodyPr>
          <a:lstStyle/>
          <a:p>
            <a:r>
              <a:rPr lang="fr-FR" dirty="0">
                <a:solidFill>
                  <a:srgbClr val="008000"/>
                </a:solidFill>
              </a:rPr>
              <a:t>7. </a:t>
            </a:r>
            <a:r>
              <a:rPr lang="fr-FR" b="1" dirty="0">
                <a:solidFill>
                  <a:srgbClr val="008000"/>
                </a:solidFill>
              </a:rPr>
              <a:t>Sols mal drainés </a:t>
            </a:r>
            <a:r>
              <a:rPr lang="fr-FR" dirty="0">
                <a:solidFill>
                  <a:srgbClr val="008000"/>
                </a:solidFill>
              </a:rPr>
              <a:t>(même si apparemment secs en surface)</a:t>
            </a:r>
          </a:p>
        </p:txBody>
      </p:sp>
      <p:sp>
        <p:nvSpPr>
          <p:cNvPr id="6" name="ZoneTexte 5"/>
          <p:cNvSpPr txBox="1"/>
          <p:nvPr/>
        </p:nvSpPr>
        <p:spPr>
          <a:xfrm>
            <a:off x="186467" y="1263982"/>
            <a:ext cx="11862098" cy="2031325"/>
          </a:xfrm>
          <a:prstGeom prst="rect">
            <a:avLst/>
          </a:prstGeom>
          <a:noFill/>
        </p:spPr>
        <p:txBody>
          <a:bodyPr wrap="square" rtlCol="0">
            <a:spAutoFit/>
          </a:bodyPr>
          <a:lstStyle/>
          <a:p>
            <a:pPr algn="just"/>
            <a:r>
              <a:rPr lang="fr-FR" dirty="0">
                <a:solidFill>
                  <a:srgbClr val="008000"/>
                </a:solidFill>
              </a:rPr>
              <a:t> </a:t>
            </a:r>
            <a:r>
              <a:rPr lang="fr-FR" dirty="0">
                <a:solidFill>
                  <a:srgbClr val="008000"/>
                </a:solidFill>
                <a:hlinkClick r:id="rId3" tooltip="Plante vivace"/>
              </a:rPr>
              <a:t>Plante vivace</a:t>
            </a:r>
            <a:r>
              <a:rPr lang="fr-FR" dirty="0">
                <a:solidFill>
                  <a:srgbClr val="008000"/>
                </a:solidFill>
              </a:rPr>
              <a:t>, rampante, produisant des </a:t>
            </a:r>
            <a:r>
              <a:rPr lang="fr-FR" dirty="0">
                <a:solidFill>
                  <a:srgbClr val="008000"/>
                </a:solidFill>
                <a:hlinkClick r:id="rId4" tooltip="Stolon (organe)"/>
              </a:rPr>
              <a:t>stolons</a:t>
            </a:r>
            <a:r>
              <a:rPr lang="fr-FR" dirty="0">
                <a:solidFill>
                  <a:srgbClr val="008000"/>
                </a:solidFill>
              </a:rPr>
              <a:t> qui peuvent atteindre 50 cm de long</a:t>
            </a:r>
            <a:r>
              <a:rPr lang="fr-FR" baseline="30000" dirty="0">
                <a:solidFill>
                  <a:srgbClr val="008000"/>
                </a:solidFill>
                <a:hlinkClick r:id="rId5"/>
              </a:rPr>
              <a:t>1</a:t>
            </a:r>
            <a:r>
              <a:rPr lang="fr-FR" dirty="0">
                <a:solidFill>
                  <a:srgbClr val="008000"/>
                </a:solidFill>
              </a:rPr>
              <a:t> et qui s'enracinent à tous les nœuds. On la reconnaît notamment à ses longues feuilles pennées (de 10 à 20 cm) à nombreuses folioles dentées et dont les tailles de ces folioles sont très inégales. Les fleurs, de 15 à 20 mm de diamètre, présentes de juin à octobre, sont jaune soufre. Les pétales sont deux fois plus longs que les sépales. </a:t>
            </a:r>
            <a:r>
              <a:rPr lang="fr-FR" b="1" dirty="0">
                <a:solidFill>
                  <a:srgbClr val="008000"/>
                </a:solidFill>
              </a:rPr>
              <a:t>Habitat</a:t>
            </a:r>
            <a:r>
              <a:rPr lang="fr-FR" dirty="0">
                <a:solidFill>
                  <a:srgbClr val="008000"/>
                </a:solidFill>
              </a:rPr>
              <a:t> : La potentille ansérine vit au bord des routes, des chemins, des </a:t>
            </a:r>
            <a:r>
              <a:rPr lang="fr-FR" dirty="0">
                <a:solidFill>
                  <a:srgbClr val="002060"/>
                </a:solidFill>
              </a:rPr>
              <a:t>étangs ou des fossés </a:t>
            </a:r>
            <a:r>
              <a:rPr lang="fr-FR" dirty="0">
                <a:solidFill>
                  <a:srgbClr val="008000"/>
                </a:solidFill>
              </a:rPr>
              <a:t>(zones piétinées et </a:t>
            </a:r>
            <a:r>
              <a:rPr lang="fr-FR" dirty="0" err="1">
                <a:solidFill>
                  <a:srgbClr val="008000"/>
                </a:solidFill>
              </a:rPr>
              <a:t>rudéralisées</a:t>
            </a:r>
            <a:r>
              <a:rPr lang="fr-FR" dirty="0">
                <a:solidFill>
                  <a:srgbClr val="008000"/>
                </a:solidFill>
              </a:rPr>
              <a:t>), jusqu’à 1700 m d’altitude. Sol : plutôt argileux (selon Tela </a:t>
            </a:r>
            <a:r>
              <a:rPr lang="fr-FR" dirty="0" err="1">
                <a:solidFill>
                  <a:srgbClr val="008000"/>
                </a:solidFill>
              </a:rPr>
              <a:t>botanica</a:t>
            </a:r>
            <a:r>
              <a:rPr lang="fr-FR" dirty="0">
                <a:solidFill>
                  <a:srgbClr val="008000"/>
                </a:solidFill>
              </a:rPr>
              <a:t>).</a:t>
            </a:r>
          </a:p>
          <a:p>
            <a:pPr algn="just"/>
            <a:r>
              <a:rPr lang="fr-FR" dirty="0">
                <a:solidFill>
                  <a:srgbClr val="008000"/>
                </a:solidFill>
              </a:rPr>
              <a:t>La </a:t>
            </a:r>
            <a:r>
              <a:rPr lang="fr-FR" b="1" dirty="0">
                <a:solidFill>
                  <a:srgbClr val="008000"/>
                </a:solidFill>
              </a:rPr>
              <a:t>potentille ansérine</a:t>
            </a:r>
            <a:r>
              <a:rPr lang="fr-FR" dirty="0">
                <a:solidFill>
                  <a:srgbClr val="008000"/>
                </a:solidFill>
              </a:rPr>
              <a:t> aime bien </a:t>
            </a:r>
            <a:r>
              <a:rPr lang="fr-FR" dirty="0">
                <a:solidFill>
                  <a:srgbClr val="002060"/>
                </a:solidFill>
              </a:rPr>
              <a:t>l'humidit</a:t>
            </a:r>
            <a:r>
              <a:rPr lang="fr-FR" dirty="0">
                <a:solidFill>
                  <a:srgbClr val="008000"/>
                </a:solidFill>
              </a:rPr>
              <a:t>é et peut supporter une certaine </a:t>
            </a:r>
            <a:r>
              <a:rPr lang="fr-FR" i="1" dirty="0">
                <a:solidFill>
                  <a:srgbClr val="008000"/>
                </a:solidFill>
              </a:rPr>
              <a:t>salinité</a:t>
            </a:r>
            <a:r>
              <a:rPr lang="fr-FR" dirty="0">
                <a:solidFill>
                  <a:srgbClr val="008000"/>
                </a:solidFill>
              </a:rPr>
              <a:t> du sol.</a:t>
            </a:r>
          </a:p>
          <a:p>
            <a:pPr algn="just"/>
            <a:r>
              <a:rPr lang="fr-FR" b="1" dirty="0">
                <a:solidFill>
                  <a:srgbClr val="008000"/>
                </a:solidFill>
              </a:rPr>
              <a:t>Usages médicinaux </a:t>
            </a:r>
            <a:r>
              <a:rPr lang="fr-FR" dirty="0">
                <a:solidFill>
                  <a:srgbClr val="008000"/>
                </a:solidFill>
              </a:rPr>
              <a:t>: très astringente, elle serait aussi antispasmodique, hémostatique, odontalgique, analgésique par contact</a:t>
            </a: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3388" y="3295307"/>
            <a:ext cx="2091132" cy="3482816"/>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339" y="4876074"/>
            <a:ext cx="1902049" cy="1902049"/>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6272" y="3664639"/>
            <a:ext cx="2232443" cy="3145715"/>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6119" y="3287094"/>
            <a:ext cx="2466975" cy="1847850"/>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769" y="5134944"/>
            <a:ext cx="2236759" cy="1675410"/>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888" y="3295307"/>
            <a:ext cx="2619375" cy="1743075"/>
          </a:xfrm>
          <a:prstGeom prst="rect">
            <a:avLst/>
          </a:prstGeom>
        </p:spPr>
      </p:pic>
    </p:spTree>
    <p:extLst>
      <p:ext uri="{BB962C8B-B14F-4D97-AF65-F5344CB8AC3E}">
        <p14:creationId xmlns:p14="http://schemas.microsoft.com/office/powerpoint/2010/main" val="3702735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74</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525318"/>
            <a:ext cx="6656177" cy="369332"/>
          </a:xfrm>
          <a:prstGeom prst="rect">
            <a:avLst/>
          </a:prstGeom>
        </p:spPr>
        <p:txBody>
          <a:bodyPr wrap="square">
            <a:spAutoFit/>
          </a:bodyPr>
          <a:lstStyle/>
          <a:p>
            <a:r>
              <a:rPr lang="fr-FR" dirty="0">
                <a:solidFill>
                  <a:srgbClr val="008000"/>
                </a:solidFill>
              </a:rPr>
              <a:t>7. </a:t>
            </a:r>
            <a:r>
              <a:rPr lang="fr-FR" b="1" dirty="0">
                <a:solidFill>
                  <a:srgbClr val="008000"/>
                </a:solidFill>
              </a:rPr>
              <a:t>Sols mal drainés </a:t>
            </a:r>
            <a:r>
              <a:rPr lang="fr-FR" dirty="0">
                <a:solidFill>
                  <a:srgbClr val="008000"/>
                </a:solidFill>
              </a:rPr>
              <a:t>(même si apparemment secs en surface)</a:t>
            </a:r>
          </a:p>
        </p:txBody>
      </p:sp>
      <p:sp>
        <p:nvSpPr>
          <p:cNvPr id="5" name="Rectangle 4"/>
          <p:cNvSpPr/>
          <p:nvPr/>
        </p:nvSpPr>
        <p:spPr>
          <a:xfrm>
            <a:off x="133252" y="841219"/>
            <a:ext cx="9580904" cy="369332"/>
          </a:xfrm>
          <a:prstGeom prst="rect">
            <a:avLst/>
          </a:prstGeom>
        </p:spPr>
        <p:txBody>
          <a:bodyPr wrap="square">
            <a:spAutoFit/>
          </a:bodyPr>
          <a:lstStyle/>
          <a:p>
            <a:r>
              <a:rPr lang="fr-FR" dirty="0">
                <a:solidFill>
                  <a:srgbClr val="008000"/>
                </a:solidFill>
              </a:rPr>
              <a:t>7.1. </a:t>
            </a:r>
            <a:r>
              <a:rPr lang="fr-FR" b="1" dirty="0">
                <a:solidFill>
                  <a:srgbClr val="008000"/>
                </a:solidFill>
              </a:rPr>
              <a:t>Renouée persicaire ou</a:t>
            </a:r>
            <a:r>
              <a:rPr lang="fr-FR" dirty="0"/>
              <a:t> </a:t>
            </a:r>
            <a:r>
              <a:rPr lang="fr-FR" b="1" dirty="0">
                <a:hlinkClick r:id="rId2" tooltip="Persicaire"/>
              </a:rPr>
              <a:t>Persicaire</a:t>
            </a:r>
            <a:r>
              <a:rPr lang="fr-FR" b="1" dirty="0"/>
              <a:t> </a:t>
            </a:r>
            <a:r>
              <a:rPr lang="fr-FR" b="1" dirty="0">
                <a:solidFill>
                  <a:srgbClr val="008000"/>
                </a:solidFill>
              </a:rPr>
              <a:t>douce </a:t>
            </a:r>
            <a:r>
              <a:rPr lang="fr-FR" dirty="0">
                <a:solidFill>
                  <a:srgbClr val="008000"/>
                </a:solidFill>
              </a:rPr>
              <a:t>(</a:t>
            </a:r>
            <a:r>
              <a:rPr lang="fr-FR" i="1" dirty="0" err="1">
                <a:solidFill>
                  <a:srgbClr val="008000"/>
                </a:solidFill>
              </a:rPr>
              <a:t>Persicaria</a:t>
            </a:r>
            <a:r>
              <a:rPr lang="fr-FR" i="1" dirty="0">
                <a:solidFill>
                  <a:srgbClr val="008000"/>
                </a:solidFill>
              </a:rPr>
              <a:t> </a:t>
            </a:r>
            <a:r>
              <a:rPr lang="fr-FR" i="1" dirty="0" err="1">
                <a:solidFill>
                  <a:srgbClr val="008000"/>
                </a:solidFill>
              </a:rPr>
              <a:t>maculosa</a:t>
            </a:r>
            <a:r>
              <a:rPr lang="fr-FR" dirty="0">
                <a:solidFill>
                  <a:srgbClr val="008000"/>
                </a:solidFill>
              </a:rPr>
              <a:t>) (</a:t>
            </a:r>
            <a:r>
              <a:rPr lang="fr-FR" dirty="0">
                <a:hlinkClick r:id="rId3" tooltip="Famille (biologie)"/>
              </a:rPr>
              <a:t>famille</a:t>
            </a:r>
            <a:r>
              <a:rPr lang="fr-FR" dirty="0"/>
              <a:t> </a:t>
            </a:r>
            <a:r>
              <a:rPr lang="fr-FR" dirty="0">
                <a:solidFill>
                  <a:srgbClr val="008000"/>
                </a:solidFill>
              </a:rPr>
              <a:t>des</a:t>
            </a:r>
            <a:r>
              <a:rPr lang="fr-FR" dirty="0"/>
              <a:t> </a:t>
            </a:r>
            <a:r>
              <a:rPr lang="fr-FR" u="sng" dirty="0">
                <a:hlinkClick r:id="rId4" tooltip="Polygonacée"/>
              </a:rPr>
              <a:t>Polygonacées</a:t>
            </a:r>
            <a:r>
              <a:rPr lang="fr-FR" dirty="0">
                <a:solidFill>
                  <a:srgbClr val="008000"/>
                </a:solidFill>
              </a:rPr>
              <a:t>)</a:t>
            </a:r>
          </a:p>
        </p:txBody>
      </p:sp>
      <p:sp>
        <p:nvSpPr>
          <p:cNvPr id="6" name="ZoneTexte 5"/>
          <p:cNvSpPr txBox="1"/>
          <p:nvPr/>
        </p:nvSpPr>
        <p:spPr>
          <a:xfrm>
            <a:off x="186466" y="1183311"/>
            <a:ext cx="11883614" cy="1292662"/>
          </a:xfrm>
          <a:prstGeom prst="rect">
            <a:avLst/>
          </a:prstGeom>
          <a:noFill/>
        </p:spPr>
        <p:txBody>
          <a:bodyPr wrap="square" rtlCol="0">
            <a:spAutoFit/>
          </a:bodyPr>
          <a:lstStyle/>
          <a:p>
            <a:pPr algn="just"/>
            <a:r>
              <a:rPr lang="fr-FR" dirty="0">
                <a:solidFill>
                  <a:srgbClr val="008000"/>
                </a:solidFill>
                <a:hlinkClick r:id="rId5" tooltip="Plante herbacée"/>
              </a:rPr>
              <a:t>Plante herbacée</a:t>
            </a:r>
            <a:r>
              <a:rPr lang="fr-FR" dirty="0">
                <a:solidFill>
                  <a:srgbClr val="008000"/>
                </a:solidFill>
              </a:rPr>
              <a:t> annuelle, </a:t>
            </a:r>
            <a:r>
              <a:rPr lang="fr-FR" dirty="0">
                <a:solidFill>
                  <a:srgbClr val="008000"/>
                </a:solidFill>
                <a:hlinkClick r:id="rId6" tooltip="Adventice"/>
              </a:rPr>
              <a:t>adventice</a:t>
            </a:r>
            <a:r>
              <a:rPr lang="fr-FR" dirty="0">
                <a:solidFill>
                  <a:srgbClr val="008000"/>
                </a:solidFill>
              </a:rPr>
              <a:t> souvent envahissante. Couleur dominante des fleurs : rose ou blanc. Période de floraison : août-octobre. </a:t>
            </a:r>
            <a:r>
              <a:rPr lang="fr-FR" b="1" dirty="0">
                <a:solidFill>
                  <a:srgbClr val="008000"/>
                </a:solidFill>
              </a:rPr>
              <a:t>Habitat type</a:t>
            </a:r>
            <a:r>
              <a:rPr lang="fr-FR" dirty="0">
                <a:solidFill>
                  <a:srgbClr val="008000"/>
                </a:solidFill>
              </a:rPr>
              <a:t> : friches annuelles </a:t>
            </a:r>
            <a:r>
              <a:rPr lang="fr-FR" dirty="0">
                <a:solidFill>
                  <a:srgbClr val="002060"/>
                </a:solidFill>
              </a:rPr>
              <a:t>hygrophiles,</a:t>
            </a:r>
            <a:r>
              <a:rPr lang="fr-FR" dirty="0">
                <a:solidFill>
                  <a:srgbClr val="008000"/>
                </a:solidFill>
              </a:rPr>
              <a:t> </a:t>
            </a:r>
            <a:r>
              <a:rPr lang="fr-FR" dirty="0" err="1">
                <a:solidFill>
                  <a:schemeClr val="accent2">
                    <a:lumMod val="50000"/>
                  </a:schemeClr>
                </a:solidFill>
              </a:rPr>
              <a:t>eutrophiles</a:t>
            </a:r>
            <a:r>
              <a:rPr lang="fr-FR" dirty="0">
                <a:solidFill>
                  <a:srgbClr val="008000"/>
                </a:solidFill>
              </a:rPr>
              <a:t> (°), pionnières, eurasiatiques.</a:t>
            </a:r>
          </a:p>
          <a:p>
            <a:pPr algn="just"/>
            <a:r>
              <a:rPr lang="fr-FR" dirty="0">
                <a:solidFill>
                  <a:srgbClr val="008000"/>
                </a:solidFill>
              </a:rPr>
              <a:t>Riche en </a:t>
            </a:r>
            <a:r>
              <a:rPr lang="fr-FR" dirty="0">
                <a:solidFill>
                  <a:srgbClr val="008000"/>
                </a:solidFill>
                <a:hlinkClick r:id="rId7" tooltip="Tanins"/>
              </a:rPr>
              <a:t>tanins</a:t>
            </a:r>
            <a:r>
              <a:rPr lang="fr-FR" dirty="0">
                <a:solidFill>
                  <a:srgbClr val="008000"/>
                </a:solidFill>
              </a:rPr>
              <a:t>, elle fut autrefois utilisée en tant que </a:t>
            </a:r>
            <a:r>
              <a:rPr lang="fr-FR" dirty="0">
                <a:solidFill>
                  <a:srgbClr val="008000"/>
                </a:solidFill>
                <a:hlinkClick r:id="rId8" tooltip="Plante médicinale"/>
              </a:rPr>
              <a:t>plante médicinale</a:t>
            </a:r>
            <a:r>
              <a:rPr lang="fr-FR" dirty="0">
                <a:solidFill>
                  <a:srgbClr val="008000"/>
                </a:solidFill>
              </a:rPr>
              <a:t> pour ses propriétés </a:t>
            </a:r>
            <a:r>
              <a:rPr lang="fr-FR" dirty="0">
                <a:solidFill>
                  <a:srgbClr val="008000"/>
                </a:solidFill>
                <a:hlinkClick r:id="rId9" tooltip="Astringente"/>
              </a:rPr>
              <a:t>astringentes</a:t>
            </a:r>
            <a:r>
              <a:rPr lang="fr-FR" dirty="0">
                <a:solidFill>
                  <a:srgbClr val="008000"/>
                </a:solidFill>
              </a:rPr>
              <a:t> et </a:t>
            </a:r>
            <a:r>
              <a:rPr lang="fr-FR" dirty="0">
                <a:solidFill>
                  <a:srgbClr val="008000"/>
                </a:solidFill>
                <a:hlinkClick r:id="rId10" tooltip="Vulnéraire"/>
              </a:rPr>
              <a:t>vulnéraires</a:t>
            </a:r>
            <a:r>
              <a:rPr lang="fr-FR" dirty="0">
                <a:solidFill>
                  <a:srgbClr val="008000"/>
                </a:solidFill>
              </a:rPr>
              <a:t>.</a:t>
            </a:r>
          </a:p>
          <a:p>
            <a:pPr algn="just"/>
            <a:r>
              <a:rPr lang="fr-FR" sz="1200" b="1" dirty="0" err="1">
                <a:solidFill>
                  <a:srgbClr val="008000"/>
                </a:solidFill>
              </a:rPr>
              <a:t>Eutrophe</a:t>
            </a:r>
            <a:r>
              <a:rPr lang="fr-FR" sz="1200" dirty="0">
                <a:solidFill>
                  <a:srgbClr val="008000"/>
                </a:solidFill>
              </a:rPr>
              <a:t> : se dit d’un </a:t>
            </a:r>
            <a:r>
              <a:rPr lang="fr-FR" sz="1200" dirty="0">
                <a:solidFill>
                  <a:schemeClr val="accent2">
                    <a:lumMod val="50000"/>
                  </a:schemeClr>
                </a:solidFill>
              </a:rPr>
              <a:t>milieu riche en éléments nutritifs</a:t>
            </a:r>
            <a:r>
              <a:rPr lang="fr-FR" sz="1200" dirty="0">
                <a:solidFill>
                  <a:srgbClr val="008000"/>
                </a:solidFill>
              </a:rPr>
              <a:t>, généralement non ou très faiblement acide et permettant une forte activité biologique. </a:t>
            </a:r>
          </a:p>
          <a:p>
            <a:pPr algn="just"/>
            <a:r>
              <a:rPr lang="fr-FR" sz="1200" b="1" dirty="0" err="1">
                <a:solidFill>
                  <a:srgbClr val="008000"/>
                </a:solidFill>
              </a:rPr>
              <a:t>Eutrophile</a:t>
            </a:r>
            <a:r>
              <a:rPr lang="fr-FR" sz="1200" dirty="0">
                <a:solidFill>
                  <a:srgbClr val="008000"/>
                </a:solidFill>
              </a:rPr>
              <a:t> : qualifie une plante ou une végétation qui aime les sols ou les eaux </a:t>
            </a:r>
            <a:r>
              <a:rPr lang="fr-FR" sz="1200" dirty="0" err="1">
                <a:solidFill>
                  <a:srgbClr val="008000"/>
                </a:solidFill>
              </a:rPr>
              <a:t>eutrophes</a:t>
            </a:r>
            <a:r>
              <a:rPr lang="fr-FR" sz="1200" dirty="0">
                <a:solidFill>
                  <a:srgbClr val="008000"/>
                </a:solidFill>
              </a:rPr>
              <a:t>.</a:t>
            </a:r>
          </a:p>
        </p:txBody>
      </p:sp>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251" y="2512575"/>
            <a:ext cx="2466975" cy="1847850"/>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2243" y="2466769"/>
            <a:ext cx="1526269" cy="2027757"/>
          </a:xfrm>
          <a:prstGeom prst="rect">
            <a:avLst/>
          </a:prstGeom>
        </p:spPr>
      </p:pic>
      <p:pic>
        <p:nvPicPr>
          <p:cNvPr id="9" name="Imag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9895" y="2281773"/>
            <a:ext cx="1795997" cy="2397748"/>
          </a:xfrm>
          <a:prstGeom prst="rect">
            <a:avLst/>
          </a:prstGeom>
        </p:spPr>
      </p:pic>
      <p:pic>
        <p:nvPicPr>
          <p:cNvPr id="10" name="Imag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89135" y="2281773"/>
            <a:ext cx="1771967" cy="2471427"/>
          </a:xfrm>
          <a:prstGeom prst="rect">
            <a:avLst/>
          </a:prstGeom>
        </p:spPr>
      </p:pic>
      <p:pic>
        <p:nvPicPr>
          <p:cNvPr id="11" name="Imag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8988" y="4753200"/>
            <a:ext cx="1975652" cy="1975652"/>
          </a:xfrm>
          <a:prstGeom prst="rect">
            <a:avLst/>
          </a:prstGeom>
        </p:spPr>
      </p:pic>
      <p:pic>
        <p:nvPicPr>
          <p:cNvPr id="12" name="Imag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0309" y="4585727"/>
            <a:ext cx="2143125" cy="2143125"/>
          </a:xfrm>
          <a:prstGeom prst="rect">
            <a:avLst/>
          </a:prstGeom>
        </p:spPr>
      </p:pic>
      <p:pic>
        <p:nvPicPr>
          <p:cNvPr id="13" name="Imag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251" y="4420777"/>
            <a:ext cx="2009775" cy="2266950"/>
          </a:xfrm>
          <a:prstGeom prst="rect">
            <a:avLst/>
          </a:prstGeom>
        </p:spPr>
      </p:pic>
      <p:pic>
        <p:nvPicPr>
          <p:cNvPr id="14" name="Image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65853" y="4983761"/>
            <a:ext cx="2628900" cy="1733550"/>
          </a:xfrm>
          <a:prstGeom prst="rect">
            <a:avLst/>
          </a:prstGeom>
        </p:spPr>
      </p:pic>
      <p:pic>
        <p:nvPicPr>
          <p:cNvPr id="15" name="Image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15967" y="3109345"/>
            <a:ext cx="2408618" cy="3619508"/>
          </a:xfrm>
          <a:prstGeom prst="rect">
            <a:avLst/>
          </a:prstGeom>
        </p:spPr>
      </p:pic>
    </p:spTree>
    <p:extLst>
      <p:ext uri="{BB962C8B-B14F-4D97-AF65-F5344CB8AC3E}">
        <p14:creationId xmlns:p14="http://schemas.microsoft.com/office/powerpoint/2010/main" val="29723722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75</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2563907" y="1290015"/>
            <a:ext cx="6656177" cy="707886"/>
          </a:xfrm>
          <a:prstGeom prst="rect">
            <a:avLst/>
          </a:prstGeom>
        </p:spPr>
        <p:txBody>
          <a:bodyPr wrap="square">
            <a:spAutoFit/>
          </a:bodyPr>
          <a:lstStyle/>
          <a:p>
            <a:pPr algn="ctr"/>
            <a:r>
              <a:rPr lang="fr-FR" sz="4000" dirty="0">
                <a:solidFill>
                  <a:srgbClr val="008000"/>
                </a:solidFill>
              </a:rPr>
              <a:t>8. </a:t>
            </a:r>
            <a:r>
              <a:rPr lang="fr-FR" sz="4000" b="1" dirty="0">
                <a:solidFill>
                  <a:srgbClr val="008000"/>
                </a:solidFill>
              </a:rPr>
              <a:t>Sols calcaires secs</a:t>
            </a:r>
          </a:p>
        </p:txBody>
      </p:sp>
      <p:sp>
        <p:nvSpPr>
          <p:cNvPr id="5" name="Rectangle 4"/>
          <p:cNvSpPr/>
          <p:nvPr/>
        </p:nvSpPr>
        <p:spPr>
          <a:xfrm>
            <a:off x="247426" y="5894433"/>
            <a:ext cx="3226068" cy="830997"/>
          </a:xfrm>
          <a:prstGeom prst="rect">
            <a:avLst/>
          </a:prstGeom>
        </p:spPr>
        <p:txBody>
          <a:bodyPr wrap="square">
            <a:spAutoFit/>
          </a:bodyPr>
          <a:lstStyle/>
          <a:p>
            <a:pPr algn="ctr"/>
            <a:r>
              <a:rPr lang="fr-FR" sz="1200" dirty="0">
                <a:solidFill>
                  <a:srgbClr val="008000"/>
                </a:solidFill>
              </a:rPr>
              <a:t>Ciste cotonneux (</a:t>
            </a:r>
            <a:r>
              <a:rPr lang="fr-FR" sz="1200" i="1" dirty="0" err="1">
                <a:solidFill>
                  <a:srgbClr val="008000"/>
                </a:solidFill>
              </a:rPr>
              <a:t>Cistus</a:t>
            </a:r>
            <a:r>
              <a:rPr lang="fr-FR" sz="1200" i="1" dirty="0">
                <a:solidFill>
                  <a:srgbClr val="008000"/>
                </a:solidFill>
              </a:rPr>
              <a:t> </a:t>
            </a:r>
            <a:r>
              <a:rPr lang="fr-FR" sz="1200" i="1" dirty="0" err="1">
                <a:solidFill>
                  <a:srgbClr val="008000"/>
                </a:solidFill>
              </a:rPr>
              <a:t>albi</a:t>
            </a:r>
            <a:r>
              <a:rPr lang="fr-FR" sz="1200" dirty="0" err="1">
                <a:solidFill>
                  <a:srgbClr val="008000"/>
                </a:solidFill>
              </a:rPr>
              <a:t>dus</a:t>
            </a:r>
            <a:r>
              <a:rPr lang="fr-FR" sz="1200" dirty="0">
                <a:solidFill>
                  <a:srgbClr val="008000"/>
                </a:solidFill>
              </a:rPr>
              <a:t>)</a:t>
            </a:r>
          </a:p>
          <a:p>
            <a:pPr algn="ctr"/>
            <a:r>
              <a:rPr lang="fr-FR" sz="1200" dirty="0">
                <a:solidFill>
                  <a:srgbClr val="008000"/>
                </a:solidFill>
              </a:rPr>
              <a:t>arbrisseau caractéristique de la garrigue, supportant bien une période d’aridité et appréciant les sols calcaires.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933" y="3840976"/>
            <a:ext cx="3496234" cy="2297165"/>
          </a:xfrm>
          <a:prstGeom prst="rect">
            <a:avLst/>
          </a:prstGeom>
        </p:spPr>
      </p:pic>
      <p:sp>
        <p:nvSpPr>
          <p:cNvPr id="7" name="Rectangle 6"/>
          <p:cNvSpPr/>
          <p:nvPr/>
        </p:nvSpPr>
        <p:spPr>
          <a:xfrm>
            <a:off x="8829226" y="6138141"/>
            <a:ext cx="2231958" cy="276999"/>
          </a:xfrm>
          <a:prstGeom prst="rect">
            <a:avLst/>
          </a:prstGeom>
        </p:spPr>
        <p:txBody>
          <a:bodyPr wrap="none">
            <a:spAutoFit/>
          </a:bodyPr>
          <a:lstStyle/>
          <a:p>
            <a:r>
              <a:rPr lang="fr-FR" sz="1200" dirty="0">
                <a:solidFill>
                  <a:srgbClr val="008000"/>
                </a:solidFill>
              </a:rPr>
              <a:t>Romarin (</a:t>
            </a:r>
            <a:r>
              <a:rPr lang="fr-FR" sz="1200" i="1" dirty="0" err="1">
                <a:solidFill>
                  <a:srgbClr val="008000"/>
                </a:solidFill>
              </a:rPr>
              <a:t>Rosmarinus</a:t>
            </a:r>
            <a:r>
              <a:rPr lang="fr-FR" sz="1200" i="1" dirty="0">
                <a:solidFill>
                  <a:srgbClr val="008000"/>
                </a:solidFill>
              </a:rPr>
              <a:t> </a:t>
            </a:r>
            <a:r>
              <a:rPr lang="fr-FR" sz="1200" i="1" dirty="0" err="1">
                <a:solidFill>
                  <a:srgbClr val="008000"/>
                </a:solidFill>
              </a:rPr>
              <a:t>officinalis</a:t>
            </a:r>
            <a:r>
              <a:rPr lang="fr-FR" sz="1200" dirty="0">
                <a:solidFill>
                  <a:srgbClr val="008000"/>
                </a:solidFill>
              </a:rPr>
              <a:t>)</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05" y="4084683"/>
            <a:ext cx="2524125" cy="180975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575" y="3840976"/>
            <a:ext cx="3066834" cy="2297165"/>
          </a:xfrm>
          <a:prstGeom prst="rect">
            <a:avLst/>
          </a:prstGeom>
        </p:spPr>
      </p:pic>
      <p:sp>
        <p:nvSpPr>
          <p:cNvPr id="11" name="Rectangle 10"/>
          <p:cNvSpPr/>
          <p:nvPr/>
        </p:nvSpPr>
        <p:spPr>
          <a:xfrm>
            <a:off x="4396072" y="6276640"/>
            <a:ext cx="2991845" cy="276999"/>
          </a:xfrm>
          <a:prstGeom prst="rect">
            <a:avLst/>
          </a:prstGeom>
        </p:spPr>
        <p:txBody>
          <a:bodyPr wrap="none">
            <a:spAutoFit/>
          </a:bodyPr>
          <a:lstStyle/>
          <a:p>
            <a:pPr algn="ctr"/>
            <a:r>
              <a:rPr lang="fr-FR" sz="1200" dirty="0" err="1">
                <a:solidFill>
                  <a:srgbClr val="008000"/>
                </a:solidFill>
              </a:rPr>
              <a:t>Helianthème</a:t>
            </a:r>
            <a:r>
              <a:rPr lang="fr-FR" sz="1200" dirty="0">
                <a:solidFill>
                  <a:srgbClr val="008000"/>
                </a:solidFill>
              </a:rPr>
              <a:t>  (</a:t>
            </a:r>
            <a:r>
              <a:rPr lang="fr-FR" sz="1200" i="1" dirty="0" err="1">
                <a:solidFill>
                  <a:srgbClr val="008000"/>
                </a:solidFill>
              </a:rPr>
              <a:t>Helianthemum</a:t>
            </a:r>
            <a:r>
              <a:rPr lang="fr-FR" sz="1200" i="1" dirty="0">
                <a:solidFill>
                  <a:srgbClr val="008000"/>
                </a:solidFill>
              </a:rPr>
              <a:t> </a:t>
            </a:r>
            <a:r>
              <a:rPr lang="fr-FR" sz="1200" i="1" dirty="0" err="1">
                <a:solidFill>
                  <a:srgbClr val="008000"/>
                </a:solidFill>
              </a:rPr>
              <a:t>nummularium</a:t>
            </a:r>
            <a:r>
              <a:rPr lang="fr-FR" sz="1200" dirty="0">
                <a:solidFill>
                  <a:srgbClr val="008000"/>
                </a:solidFill>
              </a:rPr>
              <a:t>)</a:t>
            </a:r>
          </a:p>
        </p:txBody>
      </p:sp>
    </p:spTree>
    <p:extLst>
      <p:ext uri="{BB962C8B-B14F-4D97-AF65-F5344CB8AC3E}">
        <p14:creationId xmlns:p14="http://schemas.microsoft.com/office/powerpoint/2010/main" val="2482245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76</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9495416" cy="923330"/>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a:t>
            </a:r>
          </a:p>
          <a:p>
            <a:r>
              <a:rPr lang="fr-FR" dirty="0">
                <a:solidFill>
                  <a:srgbClr val="008000"/>
                </a:solidFill>
              </a:rPr>
              <a:t>8.1. </a:t>
            </a:r>
            <a:r>
              <a:rPr lang="fr-FR" b="1" dirty="0">
                <a:solidFill>
                  <a:srgbClr val="008000"/>
                </a:solidFill>
              </a:rPr>
              <a:t>Anthyllide vulnéraire </a:t>
            </a:r>
            <a:r>
              <a:rPr lang="fr-FR" dirty="0">
                <a:solidFill>
                  <a:srgbClr val="008000"/>
                </a:solidFill>
              </a:rPr>
              <a:t>(</a:t>
            </a:r>
            <a:r>
              <a:rPr lang="fr-FR" i="1" dirty="0">
                <a:solidFill>
                  <a:srgbClr val="008000"/>
                </a:solidFill>
              </a:rPr>
              <a:t>Anthyllis </a:t>
            </a:r>
            <a:r>
              <a:rPr lang="fr-FR" i="1" dirty="0" err="1">
                <a:solidFill>
                  <a:srgbClr val="008000"/>
                </a:solidFill>
              </a:rPr>
              <a:t>vulneraria</a:t>
            </a:r>
            <a:r>
              <a:rPr lang="fr-FR" dirty="0">
                <a:solidFill>
                  <a:srgbClr val="008000"/>
                </a:solidFill>
              </a:rPr>
              <a:t>) (famille des </a:t>
            </a:r>
            <a:r>
              <a:rPr lang="fr-FR" dirty="0">
                <a:solidFill>
                  <a:srgbClr val="008000"/>
                </a:solidFill>
                <a:hlinkClick r:id="rId2" tooltip="Fabacées"/>
              </a:rPr>
              <a:t>Fabacées</a:t>
            </a:r>
            <a:r>
              <a:rPr lang="fr-FR" dirty="0">
                <a:solidFill>
                  <a:srgbClr val="008000"/>
                </a:solidFill>
              </a:rPr>
              <a:t> (Légumineuses))</a:t>
            </a:r>
          </a:p>
          <a:p>
            <a:r>
              <a:rPr lang="fr-FR" dirty="0">
                <a:solidFill>
                  <a:srgbClr val="008000"/>
                </a:solidFill>
              </a:rPr>
              <a:t>8.1bis. </a:t>
            </a:r>
            <a:r>
              <a:rPr lang="fr-FR" b="1" dirty="0">
                <a:solidFill>
                  <a:srgbClr val="008000"/>
                </a:solidFill>
              </a:rPr>
              <a:t>Anthyllide alpestre </a:t>
            </a:r>
            <a:r>
              <a:rPr lang="fr-FR" dirty="0">
                <a:solidFill>
                  <a:srgbClr val="008000"/>
                </a:solidFill>
              </a:rPr>
              <a:t>(</a:t>
            </a:r>
            <a:r>
              <a:rPr lang="fr-FR" i="1" dirty="0">
                <a:solidFill>
                  <a:srgbClr val="008000"/>
                </a:solidFill>
              </a:rPr>
              <a:t>Anthyllis </a:t>
            </a:r>
            <a:r>
              <a:rPr lang="fr-FR" i="1" dirty="0" err="1">
                <a:solidFill>
                  <a:srgbClr val="008000"/>
                </a:solidFill>
              </a:rPr>
              <a:t>vulneraria</a:t>
            </a:r>
            <a:r>
              <a:rPr lang="fr-FR" dirty="0">
                <a:solidFill>
                  <a:srgbClr val="008000"/>
                </a:solidFill>
              </a:rPr>
              <a:t> </a:t>
            </a:r>
            <a:r>
              <a:rPr lang="fr-FR" dirty="0" err="1">
                <a:solidFill>
                  <a:srgbClr val="008000"/>
                </a:solidFill>
              </a:rPr>
              <a:t>subsp</a:t>
            </a:r>
            <a:r>
              <a:rPr lang="fr-FR" dirty="0">
                <a:solidFill>
                  <a:srgbClr val="008000"/>
                </a:solidFill>
              </a:rPr>
              <a:t>. </a:t>
            </a:r>
            <a:r>
              <a:rPr lang="fr-FR" i="1" dirty="0" err="1">
                <a:solidFill>
                  <a:srgbClr val="008000"/>
                </a:solidFill>
              </a:rPr>
              <a:t>Alpestris</a:t>
            </a:r>
            <a:r>
              <a:rPr lang="fr-FR" dirty="0">
                <a:solidFill>
                  <a:srgbClr val="008000"/>
                </a:solidFill>
              </a:rPr>
              <a:t> ou </a:t>
            </a:r>
            <a:r>
              <a:rPr lang="fr-FR" i="1" dirty="0">
                <a:solidFill>
                  <a:srgbClr val="008000"/>
                </a:solidFill>
              </a:rPr>
              <a:t>Anthyllis </a:t>
            </a:r>
            <a:r>
              <a:rPr lang="fr-FR" i="1" dirty="0" err="1">
                <a:solidFill>
                  <a:srgbClr val="008000"/>
                </a:solidFill>
              </a:rPr>
              <a:t>alpestris</a:t>
            </a:r>
            <a:r>
              <a:rPr lang="fr-FR" dirty="0">
                <a:solidFill>
                  <a:srgbClr val="008000"/>
                </a:solidFill>
              </a:rPr>
              <a:t>)</a:t>
            </a:r>
          </a:p>
        </p:txBody>
      </p:sp>
      <p:sp>
        <p:nvSpPr>
          <p:cNvPr id="5" name="ZoneTexte 4"/>
          <p:cNvSpPr txBox="1"/>
          <p:nvPr/>
        </p:nvSpPr>
        <p:spPr>
          <a:xfrm>
            <a:off x="186466" y="1581374"/>
            <a:ext cx="11819068" cy="1754326"/>
          </a:xfrm>
          <a:prstGeom prst="rect">
            <a:avLst/>
          </a:prstGeom>
          <a:noFill/>
        </p:spPr>
        <p:txBody>
          <a:bodyPr wrap="square" rtlCol="0">
            <a:spAutoFit/>
          </a:bodyPr>
          <a:lstStyle/>
          <a:p>
            <a:r>
              <a:rPr lang="fr-FR" i="1" dirty="0">
                <a:solidFill>
                  <a:srgbClr val="008000"/>
                </a:solidFill>
              </a:rPr>
              <a:t>Anthyllide vulnéraire : </a:t>
            </a:r>
            <a:r>
              <a:rPr lang="fr-FR" dirty="0">
                <a:solidFill>
                  <a:srgbClr val="008000"/>
                </a:solidFill>
              </a:rPr>
              <a:t>Elle produit des fleurs jaunes, parfois rougeâtres, groupées en </a:t>
            </a:r>
            <a:r>
              <a:rPr lang="fr-FR" dirty="0">
                <a:solidFill>
                  <a:srgbClr val="008000"/>
                </a:solidFill>
                <a:hlinkClick r:id="rId3" tooltip="Glossaire botanique"/>
              </a:rPr>
              <a:t>racèmes</a:t>
            </a:r>
            <a:r>
              <a:rPr lang="fr-FR" dirty="0">
                <a:solidFill>
                  <a:srgbClr val="008000"/>
                </a:solidFill>
              </a:rPr>
              <a:t> ressemblant à des </a:t>
            </a:r>
            <a:r>
              <a:rPr lang="fr-FR" dirty="0">
                <a:solidFill>
                  <a:srgbClr val="008000"/>
                </a:solidFill>
                <a:hlinkClick r:id="rId4" tooltip="Capitule (botanique)"/>
              </a:rPr>
              <a:t>capitules</a:t>
            </a:r>
            <a:r>
              <a:rPr lang="fr-FR" dirty="0">
                <a:solidFill>
                  <a:srgbClr val="008000"/>
                </a:solidFill>
              </a:rPr>
              <a:t>, au </a:t>
            </a:r>
            <a:r>
              <a:rPr lang="fr-FR" dirty="0">
                <a:solidFill>
                  <a:srgbClr val="008000"/>
                </a:solidFill>
                <a:hlinkClick r:id="rId5" tooltip="Calice (botanique)"/>
              </a:rPr>
              <a:t>calice</a:t>
            </a:r>
            <a:r>
              <a:rPr lang="fr-FR" dirty="0">
                <a:solidFill>
                  <a:srgbClr val="008000"/>
                </a:solidFill>
              </a:rPr>
              <a:t> très poilu. </a:t>
            </a:r>
            <a:r>
              <a:rPr lang="fr-FR" b="1" dirty="0">
                <a:solidFill>
                  <a:srgbClr val="008000"/>
                </a:solidFill>
              </a:rPr>
              <a:t>Habitat type</a:t>
            </a:r>
            <a:r>
              <a:rPr lang="fr-FR" dirty="0">
                <a:solidFill>
                  <a:srgbClr val="008000"/>
                </a:solidFill>
              </a:rPr>
              <a:t> : pelouses </a:t>
            </a:r>
            <a:r>
              <a:rPr lang="fr-FR" i="1" dirty="0" err="1">
                <a:solidFill>
                  <a:srgbClr val="008000"/>
                </a:solidFill>
              </a:rPr>
              <a:t>aérohalines</a:t>
            </a:r>
            <a:r>
              <a:rPr lang="fr-FR" dirty="0">
                <a:solidFill>
                  <a:srgbClr val="008000"/>
                </a:solidFill>
              </a:rPr>
              <a:t> </a:t>
            </a:r>
            <a:r>
              <a:rPr lang="fr-FR" dirty="0" err="1">
                <a:solidFill>
                  <a:srgbClr val="008000"/>
                </a:solidFill>
              </a:rPr>
              <a:t>submaritimes</a:t>
            </a:r>
            <a:r>
              <a:rPr lang="fr-FR" dirty="0">
                <a:solidFill>
                  <a:srgbClr val="008000"/>
                </a:solidFill>
              </a:rPr>
              <a:t> atlantiques. On trouve cette plante dans les endroits ensoleillés, souvent en bord de mer.</a:t>
            </a:r>
          </a:p>
          <a:p>
            <a:r>
              <a:rPr lang="fr-FR" i="1" dirty="0">
                <a:solidFill>
                  <a:srgbClr val="008000"/>
                </a:solidFill>
              </a:rPr>
              <a:t>Anthyllide alpestre </a:t>
            </a:r>
            <a:r>
              <a:rPr lang="fr-FR" dirty="0">
                <a:solidFill>
                  <a:srgbClr val="008000"/>
                </a:solidFill>
              </a:rPr>
              <a:t>: </a:t>
            </a:r>
            <a:r>
              <a:rPr lang="fr-FR" dirty="0"/>
              <a:t> </a:t>
            </a:r>
            <a:r>
              <a:rPr lang="fr-FR" dirty="0">
                <a:hlinkClick r:id="rId6" tooltip="Sous-espèce"/>
              </a:rPr>
              <a:t>sous-espèce</a:t>
            </a:r>
            <a:r>
              <a:rPr lang="fr-FR" dirty="0"/>
              <a:t> </a:t>
            </a:r>
            <a:r>
              <a:rPr lang="fr-FR" dirty="0">
                <a:solidFill>
                  <a:srgbClr val="008000"/>
                </a:solidFill>
              </a:rPr>
              <a:t>d'</a:t>
            </a:r>
            <a:r>
              <a:rPr lang="fr-FR" i="1" u="sng" dirty="0">
                <a:hlinkClick r:id="rId7" tooltip="Anthyllis vulneraria"/>
              </a:rPr>
              <a:t>Anthyllis </a:t>
            </a:r>
            <a:r>
              <a:rPr lang="fr-FR" i="1" u="sng" dirty="0" err="1">
                <a:hlinkClick r:id="rId7" tooltip="Anthyllis vulneraria"/>
              </a:rPr>
              <a:t>vulneraria</a:t>
            </a:r>
            <a:r>
              <a:rPr lang="fr-FR" dirty="0">
                <a:solidFill>
                  <a:srgbClr val="008000"/>
                </a:solidFill>
              </a:rPr>
              <a:t>. Elle produit des fleurs jaunes ou roses ou blanches ressemblant à des </a:t>
            </a:r>
            <a:r>
              <a:rPr lang="fr-FR" dirty="0">
                <a:solidFill>
                  <a:srgbClr val="008000"/>
                </a:solidFill>
                <a:hlinkClick r:id="rId4" tooltip="Capitule (botanique)"/>
              </a:rPr>
              <a:t>capitules</a:t>
            </a:r>
            <a:r>
              <a:rPr lang="fr-FR" dirty="0">
                <a:solidFill>
                  <a:srgbClr val="008000"/>
                </a:solidFill>
              </a:rPr>
              <a:t>. On trouve cette plante en montagne dans les endroits ensoleillés.</a:t>
            </a:r>
          </a:p>
          <a:p>
            <a:r>
              <a:rPr lang="fr-FR" b="1" dirty="0">
                <a:solidFill>
                  <a:srgbClr val="008000"/>
                </a:solidFill>
              </a:rPr>
              <a:t>Habitat type</a:t>
            </a:r>
            <a:r>
              <a:rPr lang="fr-FR" dirty="0">
                <a:solidFill>
                  <a:srgbClr val="008000"/>
                </a:solidFill>
              </a:rPr>
              <a:t> : pelouses alpines, </a:t>
            </a:r>
            <a:r>
              <a:rPr lang="fr-FR" dirty="0">
                <a:solidFill>
                  <a:srgbClr val="7030A0"/>
                </a:solidFill>
              </a:rPr>
              <a:t>roches calcaires sèches</a:t>
            </a:r>
            <a:r>
              <a:rPr lang="fr-FR" dirty="0">
                <a:solidFill>
                  <a:srgbClr val="008000"/>
                </a:solidFill>
              </a:rPr>
              <a:t>. </a:t>
            </a:r>
            <a:r>
              <a:rPr lang="fr-FR" b="1" dirty="0">
                <a:solidFill>
                  <a:srgbClr val="008000"/>
                </a:solidFill>
              </a:rPr>
              <a:t>Usage</a:t>
            </a:r>
            <a:r>
              <a:rPr lang="fr-FR" dirty="0">
                <a:solidFill>
                  <a:srgbClr val="008000"/>
                </a:solidFill>
              </a:rPr>
              <a:t> : </a:t>
            </a:r>
            <a:r>
              <a:rPr lang="fr-FR" u="sng" dirty="0">
                <a:solidFill>
                  <a:srgbClr val="008000"/>
                </a:solidFill>
                <a:hlinkClick r:id="rId8" tooltip="Vulnéraire"/>
              </a:rPr>
              <a:t>Vulnéraire</a:t>
            </a:r>
            <a:r>
              <a:rPr lang="fr-FR" dirty="0">
                <a:solidFill>
                  <a:srgbClr val="008000"/>
                </a:solidFill>
              </a:rPr>
              <a:t>: utilisé en cataplasme sur les plaies.</a:t>
            </a: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3367" y="4641913"/>
            <a:ext cx="2143125" cy="2143125"/>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3685" y="3414219"/>
            <a:ext cx="2090205" cy="3380679"/>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9840" y="71683"/>
            <a:ext cx="1910688" cy="1431172"/>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16" y="4308538"/>
            <a:ext cx="1838325" cy="2476500"/>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0018" y="4937188"/>
            <a:ext cx="2466975" cy="1847850"/>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4336" y="3440878"/>
            <a:ext cx="2241849" cy="3381149"/>
          </a:xfrm>
          <a:prstGeom prst="rect">
            <a:avLst/>
          </a:prstGeom>
        </p:spPr>
      </p:pic>
    </p:spTree>
    <p:extLst>
      <p:ext uri="{BB962C8B-B14F-4D97-AF65-F5344CB8AC3E}">
        <p14:creationId xmlns:p14="http://schemas.microsoft.com/office/powerpoint/2010/main" val="166993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77</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8"/>
            <a:ext cx="11840583" cy="2769989"/>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a:t>
            </a:r>
          </a:p>
          <a:p>
            <a:r>
              <a:rPr lang="fr-FR" dirty="0">
                <a:solidFill>
                  <a:srgbClr val="008000"/>
                </a:solidFill>
              </a:rPr>
              <a:t>8.2. </a:t>
            </a:r>
            <a:r>
              <a:rPr lang="fr-FR" b="1" dirty="0">
                <a:solidFill>
                  <a:srgbClr val="008000"/>
                </a:solidFill>
              </a:rPr>
              <a:t>Campanule</a:t>
            </a:r>
            <a:r>
              <a:rPr lang="fr-FR" dirty="0">
                <a:solidFill>
                  <a:srgbClr val="008000"/>
                </a:solidFill>
              </a:rPr>
              <a:t> (</a:t>
            </a:r>
            <a:r>
              <a:rPr lang="fr-FR" i="1" dirty="0" err="1">
                <a:solidFill>
                  <a:srgbClr val="008000"/>
                </a:solidFill>
              </a:rPr>
              <a:t>Campanula</a:t>
            </a:r>
            <a:r>
              <a:rPr lang="fr-FR" i="1" dirty="0">
                <a:solidFill>
                  <a:srgbClr val="008000"/>
                </a:solidFill>
              </a:rPr>
              <a:t> </a:t>
            </a:r>
            <a:r>
              <a:rPr lang="fr-FR" i="1" dirty="0" err="1">
                <a:solidFill>
                  <a:srgbClr val="008000"/>
                </a:solidFill>
              </a:rPr>
              <a:t>sp</a:t>
            </a:r>
            <a:r>
              <a:rPr lang="fr-FR" i="1" dirty="0">
                <a:solidFill>
                  <a:srgbClr val="008000"/>
                </a:solidFill>
              </a:rPr>
              <a:t>.</a:t>
            </a:r>
            <a:r>
              <a:rPr lang="fr-FR" dirty="0">
                <a:solidFill>
                  <a:srgbClr val="008000"/>
                </a:solidFill>
              </a:rPr>
              <a:t>), </a:t>
            </a:r>
            <a:r>
              <a:rPr lang="fr-FR" b="1" dirty="0">
                <a:solidFill>
                  <a:srgbClr val="008000"/>
                </a:solidFill>
              </a:rPr>
              <a:t>Campanule raiponce </a:t>
            </a:r>
            <a:r>
              <a:rPr lang="fr-FR" dirty="0">
                <a:solidFill>
                  <a:srgbClr val="008000"/>
                </a:solidFill>
              </a:rPr>
              <a:t>ou </a:t>
            </a:r>
            <a:r>
              <a:rPr lang="fr-FR" b="1" dirty="0">
                <a:solidFill>
                  <a:srgbClr val="008000"/>
                </a:solidFill>
              </a:rPr>
              <a:t>Campanule sauvage </a:t>
            </a:r>
            <a:r>
              <a:rPr lang="fr-FR" dirty="0">
                <a:solidFill>
                  <a:srgbClr val="008000"/>
                </a:solidFill>
              </a:rPr>
              <a:t>(</a:t>
            </a:r>
            <a:r>
              <a:rPr lang="fr-FR" i="1" dirty="0" err="1">
                <a:solidFill>
                  <a:srgbClr val="008000"/>
                </a:solidFill>
              </a:rPr>
              <a:t>Campanula</a:t>
            </a:r>
            <a:r>
              <a:rPr lang="fr-FR" i="1" dirty="0">
                <a:solidFill>
                  <a:srgbClr val="008000"/>
                </a:solidFill>
              </a:rPr>
              <a:t> </a:t>
            </a:r>
            <a:r>
              <a:rPr lang="fr-FR" i="1" dirty="0" err="1">
                <a:solidFill>
                  <a:srgbClr val="008000"/>
                </a:solidFill>
              </a:rPr>
              <a:t>rapunculus</a:t>
            </a:r>
            <a:r>
              <a:rPr lang="fr-FR" dirty="0">
                <a:solidFill>
                  <a:srgbClr val="008000"/>
                </a:solidFill>
              </a:rPr>
              <a:t>)</a:t>
            </a:r>
          </a:p>
          <a:p>
            <a:pPr algn="r"/>
            <a:r>
              <a:rPr lang="fr-FR" dirty="0">
                <a:solidFill>
                  <a:srgbClr val="008000"/>
                </a:solidFill>
              </a:rPr>
              <a:t>(famille des </a:t>
            </a:r>
            <a:r>
              <a:rPr lang="fr-FR" dirty="0">
                <a:solidFill>
                  <a:srgbClr val="008000"/>
                </a:solidFill>
                <a:hlinkClick r:id="rId2" tooltip="Campanulaceae"/>
              </a:rPr>
              <a:t>Campanulacées</a:t>
            </a:r>
            <a:r>
              <a:rPr lang="fr-FR" dirty="0">
                <a:solidFill>
                  <a:srgbClr val="008000"/>
                </a:solidFill>
              </a:rPr>
              <a:t>)</a:t>
            </a:r>
          </a:p>
          <a:p>
            <a:r>
              <a:rPr lang="fr-FR" dirty="0">
                <a:solidFill>
                  <a:srgbClr val="008000"/>
                </a:solidFill>
              </a:rPr>
              <a:t>Plante bisannuelle de 40 à 80 cm de hauteur, </a:t>
            </a:r>
            <a:r>
              <a:rPr lang="fr-FR" dirty="0" err="1">
                <a:solidFill>
                  <a:srgbClr val="008000"/>
                </a:solidFill>
              </a:rPr>
              <a:t>ressée</a:t>
            </a:r>
            <a:r>
              <a:rPr lang="fr-FR" dirty="0">
                <a:solidFill>
                  <a:srgbClr val="008000"/>
                </a:solidFill>
              </a:rPr>
              <a:t>, velue, non ramifiée, aux feuilles inférieures pétiolées, ovales, légèrement dentées. L'</a:t>
            </a:r>
            <a:r>
              <a:rPr lang="fr-FR" dirty="0">
                <a:solidFill>
                  <a:srgbClr val="008000"/>
                </a:solidFill>
                <a:hlinkClick r:id="rId3" tooltip="Inflorescence"/>
              </a:rPr>
              <a:t>inflorescence</a:t>
            </a:r>
            <a:r>
              <a:rPr lang="fr-FR" dirty="0">
                <a:solidFill>
                  <a:srgbClr val="008000"/>
                </a:solidFill>
              </a:rPr>
              <a:t> est une grappe lâche généralement non ramifiée, de fleurs bleu-pâle en cloches. </a:t>
            </a:r>
          </a:p>
          <a:p>
            <a:r>
              <a:rPr lang="fr-FR" dirty="0">
                <a:solidFill>
                  <a:srgbClr val="008000"/>
                </a:solidFill>
              </a:rPr>
              <a:t>Habitat : elle se développe dans les bois, les prés et les </a:t>
            </a:r>
            <a:r>
              <a:rPr lang="fr-FR" b="1" dirty="0">
                <a:solidFill>
                  <a:srgbClr val="008000"/>
                </a:solidFill>
              </a:rPr>
              <a:t>lieux secs</a:t>
            </a:r>
            <a:r>
              <a:rPr lang="fr-FR" dirty="0">
                <a:solidFill>
                  <a:srgbClr val="008000"/>
                </a:solidFill>
              </a:rPr>
              <a:t>.</a:t>
            </a:r>
          </a:p>
          <a:p>
            <a:r>
              <a:rPr lang="fr-FR" sz="1200" dirty="0">
                <a:solidFill>
                  <a:srgbClr val="008000"/>
                </a:solidFill>
              </a:rPr>
              <a:t>Cette plante était cultivée comme </a:t>
            </a:r>
            <a:r>
              <a:rPr lang="fr-FR" sz="1200" dirty="0">
                <a:solidFill>
                  <a:srgbClr val="008000"/>
                </a:solidFill>
                <a:hlinkClick r:id="rId4" tooltip="Légume"/>
              </a:rPr>
              <a:t>légume</a:t>
            </a:r>
            <a:r>
              <a:rPr lang="fr-FR" sz="1200" dirty="0">
                <a:solidFill>
                  <a:srgbClr val="008000"/>
                </a:solidFill>
              </a:rPr>
              <a:t> autrefois pour ses </a:t>
            </a:r>
            <a:r>
              <a:rPr lang="fr-FR" sz="1200" dirty="0">
                <a:solidFill>
                  <a:srgbClr val="008000"/>
                </a:solidFill>
                <a:hlinkClick r:id="rId5" tooltip="Racine (botanique)"/>
              </a:rPr>
              <a:t>racines</a:t>
            </a:r>
            <a:r>
              <a:rPr lang="fr-FR" sz="1200" dirty="0">
                <a:solidFill>
                  <a:srgbClr val="008000"/>
                </a:solidFill>
              </a:rPr>
              <a:t> charnues et ses jeunes pousses.  Les feuilles étaient utilisées en salade et les racines étaient soit râpées crues en salade, soit cuites à l'eau.</a:t>
            </a:r>
          </a:p>
          <a:p>
            <a:r>
              <a:rPr lang="fr-FR" sz="1200" b="1" dirty="0">
                <a:solidFill>
                  <a:srgbClr val="008000"/>
                </a:solidFill>
              </a:rPr>
              <a:t>8.2bis. Campanule des murailles </a:t>
            </a:r>
            <a:r>
              <a:rPr lang="fr-FR" sz="1200" dirty="0">
                <a:solidFill>
                  <a:srgbClr val="008000"/>
                </a:solidFill>
              </a:rPr>
              <a:t>ou </a:t>
            </a:r>
            <a:r>
              <a:rPr lang="fr-FR" sz="1200" b="1" dirty="0">
                <a:solidFill>
                  <a:srgbClr val="008000"/>
                </a:solidFill>
              </a:rPr>
              <a:t>Campanule de Dalmatie </a:t>
            </a:r>
            <a:r>
              <a:rPr lang="fr-FR" sz="1200" dirty="0">
                <a:solidFill>
                  <a:srgbClr val="008000"/>
                </a:solidFill>
              </a:rPr>
              <a:t>(</a:t>
            </a:r>
            <a:r>
              <a:rPr lang="fr-FR" sz="1200" i="1" dirty="0" err="1">
                <a:solidFill>
                  <a:srgbClr val="008000"/>
                </a:solidFill>
              </a:rPr>
              <a:t>Campanula</a:t>
            </a:r>
            <a:r>
              <a:rPr lang="fr-FR" sz="1200" i="1" dirty="0">
                <a:solidFill>
                  <a:srgbClr val="008000"/>
                </a:solidFill>
              </a:rPr>
              <a:t> </a:t>
            </a:r>
            <a:r>
              <a:rPr lang="fr-FR" sz="1200" i="1" dirty="0" err="1">
                <a:solidFill>
                  <a:srgbClr val="008000"/>
                </a:solidFill>
              </a:rPr>
              <a:t>portenschlagiana</a:t>
            </a:r>
            <a:r>
              <a:rPr lang="fr-FR" sz="1200" dirty="0">
                <a:solidFill>
                  <a:srgbClr val="008000"/>
                </a:solidFill>
              </a:rPr>
              <a:t> ou </a:t>
            </a:r>
            <a:r>
              <a:rPr lang="fr-FR" sz="1200" i="1" dirty="0" err="1">
                <a:solidFill>
                  <a:srgbClr val="008000"/>
                </a:solidFill>
              </a:rPr>
              <a:t>Campanula</a:t>
            </a:r>
            <a:r>
              <a:rPr lang="fr-FR" sz="1200" i="1" dirty="0">
                <a:solidFill>
                  <a:srgbClr val="008000"/>
                </a:solidFill>
              </a:rPr>
              <a:t> </a:t>
            </a:r>
            <a:r>
              <a:rPr lang="fr-FR" sz="1200" i="1" dirty="0" err="1">
                <a:solidFill>
                  <a:srgbClr val="008000"/>
                </a:solidFill>
              </a:rPr>
              <a:t>muralis</a:t>
            </a:r>
            <a:r>
              <a:rPr lang="fr-FR" sz="1200" dirty="0">
                <a:solidFill>
                  <a:srgbClr val="008000"/>
                </a:solidFill>
              </a:rPr>
              <a:t>) : plante vivace, vigoureuse, à faible croissance, à feuilles persistantes avec des fleurs d’un pourpre profond en été, forme de petits monticules. C’est une plante alpine nécessitant un drainage fort. Elle colonise rapidement les fissures et les crevasses dans les murs et les trottoirs. </a:t>
            </a:r>
            <a:r>
              <a:rPr lang="fr-FR" sz="1200" dirty="0">
                <a:solidFill>
                  <a:srgbClr val="7030A0"/>
                </a:solidFill>
              </a:rPr>
              <a:t>Sol calcaire et caillouteux. </a:t>
            </a:r>
            <a:r>
              <a:rPr lang="fr-FR" sz="1200" dirty="0">
                <a:solidFill>
                  <a:srgbClr val="008000"/>
                </a:solidFill>
              </a:rPr>
              <a:t>Sources : a) </a:t>
            </a:r>
            <a:r>
              <a:rPr lang="fr-FR" sz="1200" dirty="0">
                <a:solidFill>
                  <a:srgbClr val="008000"/>
                </a:solidFill>
                <a:hlinkClick r:id="rId6"/>
              </a:rPr>
              <a:t>https://en.wikipedia.org/wiki/Campanula_portenschlagiana</a:t>
            </a:r>
            <a:r>
              <a:rPr lang="fr-FR" sz="1200" dirty="0">
                <a:solidFill>
                  <a:srgbClr val="008000"/>
                </a:solidFill>
              </a:rPr>
              <a:t>, b) </a:t>
            </a:r>
            <a:r>
              <a:rPr lang="fr-FR" sz="1200" dirty="0">
                <a:solidFill>
                  <a:srgbClr val="008000"/>
                </a:solidFill>
                <a:hlinkClick r:id="rId7"/>
              </a:rPr>
              <a:t>https://jardinage.ooreka.fr/plante/voir/8/campanule</a:t>
            </a:r>
            <a:r>
              <a:rPr lang="fr-FR" sz="1200" dirty="0">
                <a:solidFill>
                  <a:srgbClr val="008000"/>
                </a:solidFill>
              </a:rPr>
              <a:t> </a:t>
            </a: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6009" y="4840134"/>
            <a:ext cx="2577188" cy="1722030"/>
          </a:xfrm>
          <a:prstGeom prst="rect">
            <a:avLst/>
          </a:prstGeom>
        </p:spPr>
      </p:pic>
      <p:sp>
        <p:nvSpPr>
          <p:cNvPr id="6" name="Rectangle 5"/>
          <p:cNvSpPr/>
          <p:nvPr/>
        </p:nvSpPr>
        <p:spPr>
          <a:xfrm>
            <a:off x="9660301" y="6562164"/>
            <a:ext cx="2040880" cy="276999"/>
          </a:xfrm>
          <a:prstGeom prst="rect">
            <a:avLst/>
          </a:prstGeom>
        </p:spPr>
        <p:txBody>
          <a:bodyPr wrap="none">
            <a:spAutoFit/>
          </a:bodyPr>
          <a:lstStyle/>
          <a:p>
            <a:r>
              <a:rPr lang="fr-FR" sz="1200" i="1" dirty="0" err="1">
                <a:solidFill>
                  <a:srgbClr val="008000"/>
                </a:solidFill>
              </a:rPr>
              <a:t>Campanula</a:t>
            </a:r>
            <a:r>
              <a:rPr lang="fr-FR" sz="1200" i="1" dirty="0">
                <a:solidFill>
                  <a:srgbClr val="008000"/>
                </a:solidFill>
              </a:rPr>
              <a:t> </a:t>
            </a:r>
            <a:r>
              <a:rPr lang="fr-FR" sz="1200" i="1" dirty="0" err="1">
                <a:solidFill>
                  <a:srgbClr val="008000"/>
                </a:solidFill>
              </a:rPr>
              <a:t>portenschlagiana</a:t>
            </a:r>
            <a:r>
              <a:rPr lang="fr-FR" sz="1200" dirty="0">
                <a:solidFill>
                  <a:srgbClr val="008000"/>
                </a:solidFill>
              </a:rPr>
              <a:t> </a:t>
            </a:r>
            <a:endParaRPr lang="fr-FR" sz="1200" dirty="0"/>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1410" y="3224649"/>
            <a:ext cx="1143000" cy="1524000"/>
          </a:xfrm>
          <a:prstGeom prst="rect">
            <a:avLst/>
          </a:prstGeom>
        </p:spPr>
      </p:pic>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3653" y="3196164"/>
            <a:ext cx="1674153" cy="1565910"/>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6219" y="3196262"/>
            <a:ext cx="2194653" cy="1643872"/>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7599" y="4748649"/>
            <a:ext cx="2390775" cy="1905000"/>
          </a:xfrm>
          <a:prstGeom prst="rect">
            <a:avLst/>
          </a:prstGeom>
        </p:spPr>
      </p:pic>
      <p:pic>
        <p:nvPicPr>
          <p:cNvPr id="11" name="Imag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5500" y="4311043"/>
            <a:ext cx="1857375" cy="2457450"/>
          </a:xfrm>
          <a:prstGeom prst="rect">
            <a:avLst/>
          </a:prstGeom>
        </p:spPr>
      </p:pic>
      <p:pic>
        <p:nvPicPr>
          <p:cNvPr id="12" name="Imag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6466" y="4277706"/>
            <a:ext cx="1809750" cy="2524125"/>
          </a:xfrm>
          <a:prstGeom prst="rect">
            <a:avLst/>
          </a:prstGeom>
        </p:spPr>
      </p:pic>
      <p:pic>
        <p:nvPicPr>
          <p:cNvPr id="13" name="Imag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77466" y="4900074"/>
            <a:ext cx="2466975" cy="1847850"/>
          </a:xfrm>
          <a:prstGeom prst="rect">
            <a:avLst/>
          </a:prstGeom>
        </p:spPr>
      </p:pic>
      <p:sp>
        <p:nvSpPr>
          <p:cNvPr id="15" name="ZoneTexte 14"/>
          <p:cNvSpPr txBox="1"/>
          <p:nvPr/>
        </p:nvSpPr>
        <p:spPr>
          <a:xfrm>
            <a:off x="186466" y="3306967"/>
            <a:ext cx="4084320" cy="646331"/>
          </a:xfrm>
          <a:prstGeom prst="rect">
            <a:avLst/>
          </a:prstGeom>
          <a:noFill/>
        </p:spPr>
        <p:txBody>
          <a:bodyPr wrap="square" rtlCol="0">
            <a:spAutoFit/>
          </a:bodyPr>
          <a:lstStyle/>
          <a:p>
            <a:r>
              <a:rPr lang="fr-FR" dirty="0">
                <a:solidFill>
                  <a:srgbClr val="FF0000"/>
                </a:solidFill>
              </a:rPr>
              <a:t>Certaines campanules acceptes des sols argileux. Donc à vérifier.</a:t>
            </a:r>
            <a:endParaRPr lang="fr-FR" dirty="0"/>
          </a:p>
        </p:txBody>
      </p:sp>
    </p:spTree>
    <p:extLst>
      <p:ext uri="{BB962C8B-B14F-4D97-AF65-F5344CB8AC3E}">
        <p14:creationId xmlns:p14="http://schemas.microsoft.com/office/powerpoint/2010/main" val="1741373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78</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7" y="352313"/>
            <a:ext cx="6656177" cy="646331"/>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a:t>
            </a:r>
          </a:p>
          <a:p>
            <a:r>
              <a:rPr lang="fr-FR" dirty="0">
                <a:solidFill>
                  <a:srgbClr val="008000"/>
                </a:solidFill>
              </a:rPr>
              <a:t>8.3. </a:t>
            </a:r>
            <a:r>
              <a:rPr lang="fr-FR" i="1" dirty="0">
                <a:solidFill>
                  <a:srgbClr val="008000"/>
                </a:solidFill>
              </a:rPr>
              <a:t>Carotte sauvage </a:t>
            </a:r>
            <a:r>
              <a:rPr lang="fr-FR" dirty="0">
                <a:solidFill>
                  <a:srgbClr val="008000"/>
                </a:solidFill>
              </a:rPr>
              <a:t>(</a:t>
            </a:r>
            <a:r>
              <a:rPr lang="fr-FR" i="1" dirty="0">
                <a:solidFill>
                  <a:srgbClr val="008000"/>
                </a:solidFill>
              </a:rPr>
              <a:t>Daucus </a:t>
            </a:r>
            <a:r>
              <a:rPr lang="fr-FR" i="1" dirty="0" err="1">
                <a:solidFill>
                  <a:srgbClr val="008000"/>
                </a:solidFill>
              </a:rPr>
              <a:t>carota</a:t>
            </a:r>
            <a:r>
              <a:rPr lang="fr-FR" dirty="0">
                <a:solidFill>
                  <a:srgbClr val="008000"/>
                </a:solidFill>
              </a:rPr>
              <a:t>) (</a:t>
            </a:r>
            <a:r>
              <a:rPr lang="fr-FR" dirty="0">
                <a:hlinkClick r:id="rId2" tooltip="Famille (biologie)"/>
              </a:rPr>
              <a:t>famille</a:t>
            </a:r>
            <a:r>
              <a:rPr lang="fr-FR" dirty="0"/>
              <a:t> </a:t>
            </a:r>
            <a:r>
              <a:rPr lang="fr-FR" dirty="0">
                <a:solidFill>
                  <a:srgbClr val="008000"/>
                </a:solidFill>
              </a:rPr>
              <a:t>des</a:t>
            </a:r>
            <a:r>
              <a:rPr lang="fr-FR" dirty="0"/>
              <a:t> </a:t>
            </a:r>
            <a:r>
              <a:rPr lang="fr-FR" i="1" dirty="0" err="1">
                <a:hlinkClick r:id="rId3" tooltip="Apiaceae"/>
              </a:rPr>
              <a:t>Apiaceae</a:t>
            </a:r>
            <a:r>
              <a:rPr lang="fr-FR" dirty="0">
                <a:solidFill>
                  <a:srgbClr val="008000"/>
                </a:solidFill>
              </a:rPr>
              <a:t>)</a:t>
            </a:r>
          </a:p>
        </p:txBody>
      </p:sp>
      <p:sp>
        <p:nvSpPr>
          <p:cNvPr id="5" name="ZoneTexte 4"/>
          <p:cNvSpPr txBox="1"/>
          <p:nvPr/>
        </p:nvSpPr>
        <p:spPr>
          <a:xfrm>
            <a:off x="135058" y="924965"/>
            <a:ext cx="11876442" cy="2769989"/>
          </a:xfrm>
          <a:prstGeom prst="rect">
            <a:avLst/>
          </a:prstGeom>
          <a:noFill/>
        </p:spPr>
        <p:txBody>
          <a:bodyPr wrap="square" rtlCol="0">
            <a:spAutoFit/>
          </a:bodyPr>
          <a:lstStyle/>
          <a:p>
            <a:r>
              <a:rPr lang="fr-FR" dirty="0">
                <a:solidFill>
                  <a:srgbClr val="008000"/>
                </a:solidFill>
              </a:rPr>
              <a:t>La carotte sauvage est une </a:t>
            </a:r>
            <a:r>
              <a:rPr lang="fr-FR" dirty="0">
                <a:solidFill>
                  <a:srgbClr val="008000"/>
                </a:solidFill>
                <a:hlinkClick r:id="rId4" tooltip="Plante herbacée"/>
              </a:rPr>
              <a:t>plante herbacée</a:t>
            </a:r>
            <a:r>
              <a:rPr lang="fr-FR" dirty="0">
                <a:solidFill>
                  <a:srgbClr val="008000"/>
                </a:solidFill>
              </a:rPr>
              <a:t>, généralement </a:t>
            </a:r>
            <a:r>
              <a:rPr lang="fr-FR" dirty="0">
                <a:solidFill>
                  <a:srgbClr val="008000"/>
                </a:solidFill>
                <a:hlinkClick r:id="rId5" tooltip="Plante bisannuelle"/>
              </a:rPr>
              <a:t>bisannuelle</a:t>
            </a:r>
            <a:r>
              <a:rPr lang="fr-FR" dirty="0">
                <a:solidFill>
                  <a:srgbClr val="008000"/>
                </a:solidFill>
              </a:rPr>
              <a:t> qui peut atteindre 30 à 60 cm de haut, légèrement velue, à la solide tige rigide. Les </a:t>
            </a:r>
            <a:r>
              <a:rPr lang="fr-FR" dirty="0">
                <a:solidFill>
                  <a:srgbClr val="008000"/>
                </a:solidFill>
                <a:hlinkClick r:id="rId6" tooltip="Feuille"/>
              </a:rPr>
              <a:t>feuilles</a:t>
            </a:r>
            <a:r>
              <a:rPr lang="fr-FR" dirty="0">
                <a:solidFill>
                  <a:srgbClr val="008000"/>
                </a:solidFill>
              </a:rPr>
              <a:t> sont composées tripennées, finement divisée en dentelle, de forme générale triangulaire. Les </a:t>
            </a:r>
            <a:r>
              <a:rPr lang="fr-FR" dirty="0">
                <a:solidFill>
                  <a:srgbClr val="008000"/>
                </a:solidFill>
                <a:hlinkClick r:id="rId7" tooltip="Fleur"/>
              </a:rPr>
              <a:t>fleurs</a:t>
            </a:r>
            <a:r>
              <a:rPr lang="fr-FR" dirty="0">
                <a:solidFill>
                  <a:srgbClr val="008000"/>
                </a:solidFill>
              </a:rPr>
              <a:t>, petites, de couleur blanc terne, sont regroupées dans des </a:t>
            </a:r>
            <a:r>
              <a:rPr lang="fr-FR" dirty="0">
                <a:solidFill>
                  <a:srgbClr val="008000"/>
                </a:solidFill>
                <a:hlinkClick r:id="rId8" tooltip="Ombelle"/>
              </a:rPr>
              <a:t>ombelles</a:t>
            </a:r>
            <a:r>
              <a:rPr lang="fr-FR" dirty="0">
                <a:solidFill>
                  <a:srgbClr val="008000"/>
                </a:solidFill>
              </a:rPr>
              <a:t> denses et aplaties. </a:t>
            </a:r>
            <a:r>
              <a:rPr lang="fr-FR" dirty="0"/>
              <a:t> </a:t>
            </a:r>
          </a:p>
          <a:p>
            <a:r>
              <a:rPr lang="fr-FR" b="1" dirty="0">
                <a:solidFill>
                  <a:srgbClr val="008000"/>
                </a:solidFill>
              </a:rPr>
              <a:t>Habitat</a:t>
            </a:r>
            <a:r>
              <a:rPr lang="fr-FR" dirty="0">
                <a:solidFill>
                  <a:srgbClr val="008000"/>
                </a:solidFill>
              </a:rPr>
              <a:t> : Lieux habités, jardins, sites de décharges, friches, gares, bords de chemins, ports.</a:t>
            </a:r>
          </a:p>
          <a:p>
            <a:r>
              <a:rPr lang="fr-FR" i="1" dirty="0">
                <a:solidFill>
                  <a:srgbClr val="008000"/>
                </a:solidFill>
              </a:rPr>
              <a:t>Sol</a:t>
            </a:r>
            <a:r>
              <a:rPr lang="fr-FR" dirty="0">
                <a:solidFill>
                  <a:srgbClr val="008000"/>
                </a:solidFill>
              </a:rPr>
              <a:t> : la carotte sauvage pousse au bord des chemins, </a:t>
            </a:r>
            <a:r>
              <a:rPr lang="fr-FR" dirty="0">
                <a:solidFill>
                  <a:srgbClr val="7030A0"/>
                </a:solidFill>
              </a:rPr>
              <a:t>surtout en sol calcaire</a:t>
            </a:r>
            <a:r>
              <a:rPr lang="fr-FR" dirty="0">
                <a:solidFill>
                  <a:srgbClr val="008000"/>
                </a:solidFill>
              </a:rPr>
              <a:t>.</a:t>
            </a:r>
          </a:p>
          <a:p>
            <a:r>
              <a:rPr lang="fr-FR" dirty="0">
                <a:solidFill>
                  <a:srgbClr val="C00000"/>
                </a:solidFill>
              </a:rPr>
              <a:t>Elle est considérée comme une </a:t>
            </a:r>
            <a:r>
              <a:rPr lang="fr-FR" dirty="0">
                <a:solidFill>
                  <a:srgbClr val="C00000"/>
                </a:solidFill>
                <a:hlinkClick r:id="rId9" tooltip="Adventice"/>
              </a:rPr>
              <a:t>mauvaise herbe</a:t>
            </a:r>
            <a:r>
              <a:rPr lang="fr-FR" dirty="0">
                <a:solidFill>
                  <a:srgbClr val="C00000"/>
                </a:solidFill>
              </a:rPr>
              <a:t> des cultures dans de nombreux pays</a:t>
            </a:r>
            <a:r>
              <a:rPr lang="fr-FR" dirty="0">
                <a:solidFill>
                  <a:srgbClr val="008000"/>
                </a:solidFill>
              </a:rPr>
              <a:t>.</a:t>
            </a:r>
          </a:p>
          <a:p>
            <a:r>
              <a:rPr lang="fr-FR" sz="1200" dirty="0">
                <a:solidFill>
                  <a:srgbClr val="008000"/>
                </a:solidFill>
              </a:rPr>
              <a:t>La carotte sauvage ressemble à la carotte comestible, mais elle est généralement annuelle et sa racine principale blanche est de taille modeste. </a:t>
            </a:r>
          </a:p>
          <a:p>
            <a:pPr algn="just"/>
            <a:r>
              <a:rPr lang="fr-FR" sz="1200" b="1" u="sng" dirty="0">
                <a:solidFill>
                  <a:srgbClr val="FF0000"/>
                </a:solidFill>
              </a:rPr>
              <a:t>Risque de confusion </a:t>
            </a:r>
            <a:r>
              <a:rPr lang="fr-FR" sz="1200" dirty="0">
                <a:solidFill>
                  <a:srgbClr val="FF0000"/>
                </a:solidFill>
              </a:rPr>
              <a:t>: Semblable d'aspect général à la mortelle </a:t>
            </a:r>
            <a:r>
              <a:rPr lang="fr-FR" sz="1200" dirty="0">
                <a:solidFill>
                  <a:srgbClr val="FF0000"/>
                </a:solidFill>
                <a:hlinkClick r:id="rId10" tooltip="Grande ciguë"/>
              </a:rPr>
              <a:t>ciguë</a:t>
            </a:r>
            <a:r>
              <a:rPr lang="fr-FR" sz="1200" dirty="0">
                <a:solidFill>
                  <a:srgbClr val="FF0000"/>
                </a:solidFill>
              </a:rPr>
              <a:t>, </a:t>
            </a:r>
            <a:r>
              <a:rPr lang="fr-FR" sz="1200" i="1" dirty="0">
                <a:solidFill>
                  <a:srgbClr val="FF0000"/>
                </a:solidFill>
              </a:rPr>
              <a:t>Daucus </a:t>
            </a:r>
            <a:r>
              <a:rPr lang="fr-FR" sz="1200" i="1" dirty="0" err="1">
                <a:solidFill>
                  <a:srgbClr val="FF0000"/>
                </a:solidFill>
              </a:rPr>
              <a:t>carota</a:t>
            </a:r>
            <a:r>
              <a:rPr lang="fr-FR" sz="1200" dirty="0">
                <a:solidFill>
                  <a:srgbClr val="FF0000"/>
                </a:solidFill>
              </a:rPr>
              <a:t> s'en distingue par un ensemble de caractères : feuilles tri-pennées, présence de poils fins sur ses solides tiges vertes et sur ses feuilles, racine à odeur caractéristique de carotte, et parfois présence d'une unique fleur rouge foncé au centre de l'ombelle.</a:t>
            </a:r>
          </a:p>
          <a:p>
            <a:pPr algn="just"/>
            <a:r>
              <a:rPr lang="fr-FR" dirty="0">
                <a:solidFill>
                  <a:srgbClr val="008000"/>
                </a:solidFill>
              </a:rPr>
              <a:t>Les </a:t>
            </a:r>
            <a:r>
              <a:rPr lang="fr-FR" dirty="0">
                <a:solidFill>
                  <a:srgbClr val="008000"/>
                </a:solidFill>
                <a:hlinkClick r:id="rId11" tooltip="Carotte"/>
              </a:rPr>
              <a:t>carottes</a:t>
            </a:r>
            <a:r>
              <a:rPr lang="fr-FR" dirty="0">
                <a:solidFill>
                  <a:srgbClr val="008000"/>
                </a:solidFill>
              </a:rPr>
              <a:t> cultivées appartiennent à la sous-espèce, </a:t>
            </a:r>
            <a:r>
              <a:rPr lang="fr-FR" i="1" dirty="0">
                <a:solidFill>
                  <a:srgbClr val="008000"/>
                </a:solidFill>
                <a:hlinkClick r:id="rId12" tooltip="Daucus carota subsp. sativus"/>
              </a:rPr>
              <a:t>Daucus </a:t>
            </a:r>
            <a:r>
              <a:rPr lang="fr-FR" i="1" dirty="0" err="1">
                <a:solidFill>
                  <a:srgbClr val="008000"/>
                </a:solidFill>
                <a:hlinkClick r:id="rId12" tooltip="Daucus carota subsp. sativus"/>
              </a:rPr>
              <a:t>carota</a:t>
            </a:r>
            <a:r>
              <a:rPr lang="fr-FR" dirty="0">
                <a:solidFill>
                  <a:srgbClr val="008000"/>
                </a:solidFill>
                <a:hlinkClick r:id="rId12" tooltip="Daucus carota subsp. sativus"/>
              </a:rPr>
              <a:t> </a:t>
            </a:r>
            <a:r>
              <a:rPr lang="fr-FR" dirty="0" err="1">
                <a:solidFill>
                  <a:srgbClr val="008000"/>
                </a:solidFill>
                <a:hlinkClick r:id="rId12" tooltip="Daucus carota subsp. sativus"/>
              </a:rPr>
              <a:t>subsp</a:t>
            </a:r>
            <a:r>
              <a:rPr lang="fr-FR" dirty="0">
                <a:solidFill>
                  <a:srgbClr val="008000"/>
                </a:solidFill>
                <a:hlinkClick r:id="rId12" tooltip="Daucus carota subsp. sativus"/>
              </a:rPr>
              <a:t>. </a:t>
            </a:r>
            <a:r>
              <a:rPr lang="fr-FR" i="1" dirty="0" err="1">
                <a:solidFill>
                  <a:srgbClr val="008000"/>
                </a:solidFill>
                <a:hlinkClick r:id="rId12" tooltip="Daucus carota subsp. sativus"/>
              </a:rPr>
              <a:t>sativus</a:t>
            </a:r>
            <a:r>
              <a:rPr lang="fr-FR" dirty="0">
                <a:solidFill>
                  <a:srgbClr val="008000"/>
                </a:solidFill>
              </a:rPr>
              <a:t>.</a:t>
            </a:r>
            <a:endParaRPr lang="fr-FR" sz="1200" dirty="0">
              <a:solidFill>
                <a:srgbClr val="008000"/>
              </a:solidFill>
            </a:endParaRPr>
          </a:p>
          <a:p>
            <a:pPr algn="just"/>
            <a:r>
              <a:rPr lang="fr-FR" sz="1200" dirty="0">
                <a:solidFill>
                  <a:srgbClr val="008000"/>
                </a:solidFill>
              </a:rPr>
              <a:t>Sources : a) </a:t>
            </a:r>
            <a:r>
              <a:rPr lang="fr-FR" sz="1200" dirty="0">
                <a:solidFill>
                  <a:srgbClr val="008000"/>
                </a:solidFill>
                <a:hlinkClick r:id="rId13"/>
              </a:rPr>
              <a:t>http://www.luontoportti.com/suomi/fr/kukkakasvit/carotte-sauvage</a:t>
            </a:r>
            <a:r>
              <a:rPr lang="fr-FR" sz="1200" dirty="0">
                <a:solidFill>
                  <a:srgbClr val="008000"/>
                </a:solidFill>
              </a:rPr>
              <a:t> , b) </a:t>
            </a:r>
            <a:r>
              <a:rPr lang="fr-FR" sz="1200" dirty="0">
                <a:solidFill>
                  <a:srgbClr val="008000"/>
                </a:solidFill>
                <a:hlinkClick r:id="rId14"/>
              </a:rPr>
              <a:t>http://www.supertoinette.com/fiche-cuisine/530/carotte-sauvage.html</a:t>
            </a:r>
            <a:r>
              <a:rPr lang="fr-FR" sz="1200" dirty="0">
                <a:solidFill>
                  <a:srgbClr val="008000"/>
                </a:solidFill>
              </a:rPr>
              <a:t> </a:t>
            </a:r>
            <a:endParaRPr lang="fr-FR" dirty="0">
              <a:solidFill>
                <a:srgbClr val="008000"/>
              </a:solidFill>
            </a:endParaRPr>
          </a:p>
        </p:txBody>
      </p:sp>
      <p:pic>
        <p:nvPicPr>
          <p:cNvPr id="6" name="Imag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25488" y="4269656"/>
            <a:ext cx="1847850" cy="2466975"/>
          </a:xfrm>
          <a:prstGeom prst="rect">
            <a:avLst/>
          </a:prstGeom>
        </p:spPr>
      </p:pic>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4892" y="4964980"/>
            <a:ext cx="1066800" cy="1771650"/>
          </a:xfrm>
          <a:prstGeom prst="rect">
            <a:avLst/>
          </a:prstGeom>
        </p:spPr>
      </p:pic>
      <p:pic>
        <p:nvPicPr>
          <p:cNvPr id="8" name="Imag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73279" y="4225566"/>
            <a:ext cx="1771650" cy="2581275"/>
          </a:xfrm>
          <a:prstGeom prst="rect">
            <a:avLst/>
          </a:prstGeom>
        </p:spPr>
      </p:pic>
      <p:pic>
        <p:nvPicPr>
          <p:cNvPr id="9" name="Imag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0730" y="3732906"/>
            <a:ext cx="2070173" cy="1360186"/>
          </a:xfrm>
          <a:prstGeom prst="rect">
            <a:avLst/>
          </a:prstGeom>
        </p:spPr>
      </p:pic>
      <p:pic>
        <p:nvPicPr>
          <p:cNvPr id="10" name="Imag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46297" y="3038251"/>
            <a:ext cx="1773691" cy="1328556"/>
          </a:xfrm>
          <a:prstGeom prst="rect">
            <a:avLst/>
          </a:prstGeom>
        </p:spPr>
      </p:pic>
      <p:pic>
        <p:nvPicPr>
          <p:cNvPr id="11" name="Imag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47715" y="4414964"/>
            <a:ext cx="1933575" cy="2362200"/>
          </a:xfrm>
          <a:prstGeom prst="rect">
            <a:avLst/>
          </a:prstGeom>
        </p:spPr>
      </p:pic>
      <p:pic>
        <p:nvPicPr>
          <p:cNvPr id="12" name="Image 1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46297" y="4412999"/>
            <a:ext cx="1866900" cy="2447925"/>
          </a:xfrm>
          <a:prstGeom prst="rect">
            <a:avLst/>
          </a:prstGeom>
        </p:spPr>
      </p:pic>
      <p:pic>
        <p:nvPicPr>
          <p:cNvPr id="13" name="Image 1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6467" y="5096687"/>
            <a:ext cx="2158700" cy="1639943"/>
          </a:xfrm>
          <a:prstGeom prst="rect">
            <a:avLst/>
          </a:prstGeom>
        </p:spPr>
      </p:pic>
    </p:spTree>
    <p:extLst>
      <p:ext uri="{BB962C8B-B14F-4D97-AF65-F5344CB8AC3E}">
        <p14:creationId xmlns:p14="http://schemas.microsoft.com/office/powerpoint/2010/main" val="986631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57374" y="37293"/>
            <a:ext cx="424031" cy="367229"/>
          </a:xfrm>
        </p:spPr>
        <p:txBody>
          <a:bodyPr/>
          <a:lstStyle/>
          <a:p>
            <a:fld id="{C4B7D875-55FA-44D4-A05D-F243087C8D65}" type="slidenum">
              <a:rPr lang="fr-FR" smtClean="0"/>
              <a:t>79</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78889" y="352313"/>
            <a:ext cx="6656177" cy="646331"/>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 (???)</a:t>
            </a:r>
          </a:p>
          <a:p>
            <a:r>
              <a:rPr lang="fr-FR" dirty="0">
                <a:solidFill>
                  <a:srgbClr val="008000"/>
                </a:solidFill>
              </a:rPr>
              <a:t>8.5. </a:t>
            </a:r>
            <a:r>
              <a:rPr lang="fr-FR" b="1" dirty="0">
                <a:solidFill>
                  <a:srgbClr val="008000"/>
                </a:solidFill>
              </a:rPr>
              <a:t>Centaurée jacée </a:t>
            </a:r>
            <a:r>
              <a:rPr lang="fr-FR" dirty="0">
                <a:solidFill>
                  <a:srgbClr val="008000"/>
                </a:solidFill>
              </a:rPr>
              <a:t>(</a:t>
            </a:r>
            <a:r>
              <a:rPr lang="fr-FR" i="1" dirty="0" err="1">
                <a:solidFill>
                  <a:srgbClr val="008000"/>
                </a:solidFill>
              </a:rPr>
              <a:t>Centaurea</a:t>
            </a:r>
            <a:r>
              <a:rPr lang="fr-FR" i="1" dirty="0">
                <a:solidFill>
                  <a:srgbClr val="008000"/>
                </a:solidFill>
              </a:rPr>
              <a:t> </a:t>
            </a:r>
            <a:r>
              <a:rPr lang="fr-FR" i="1" dirty="0" err="1">
                <a:solidFill>
                  <a:srgbClr val="008000"/>
                </a:solidFill>
              </a:rPr>
              <a:t>jacea</a:t>
            </a:r>
            <a:r>
              <a:rPr lang="fr-FR" dirty="0">
                <a:solidFill>
                  <a:srgbClr val="008000"/>
                </a:solidFill>
              </a:rPr>
              <a:t>) (famille des </a:t>
            </a:r>
            <a:r>
              <a:rPr lang="fr-FR" dirty="0">
                <a:hlinkClick r:id="rId2" tooltip="Asteraceae"/>
              </a:rPr>
              <a:t>Astéracées</a:t>
            </a:r>
            <a:r>
              <a:rPr lang="fr-FR" dirty="0">
                <a:solidFill>
                  <a:srgbClr val="008000"/>
                </a:solidFill>
              </a:rPr>
              <a:t>)</a:t>
            </a:r>
          </a:p>
        </p:txBody>
      </p:sp>
      <p:sp>
        <p:nvSpPr>
          <p:cNvPr id="5" name="ZoneTexte 4"/>
          <p:cNvSpPr txBox="1"/>
          <p:nvPr/>
        </p:nvSpPr>
        <p:spPr>
          <a:xfrm>
            <a:off x="78889" y="1030886"/>
            <a:ext cx="11790381" cy="2123658"/>
          </a:xfrm>
          <a:prstGeom prst="rect">
            <a:avLst/>
          </a:prstGeom>
          <a:noFill/>
        </p:spPr>
        <p:txBody>
          <a:bodyPr wrap="square" rtlCol="0">
            <a:spAutoFit/>
          </a:bodyPr>
          <a:lstStyle/>
          <a:p>
            <a:r>
              <a:rPr lang="fr-FR" dirty="0">
                <a:solidFill>
                  <a:srgbClr val="008000"/>
                </a:solidFill>
              </a:rPr>
              <a:t>Fleurs mauves ; feuilles rugueuses, entières, lancéolées ; plante poilue ; mesure entre 20 et 90 cm.</a:t>
            </a:r>
          </a:p>
          <a:p>
            <a:r>
              <a:rPr lang="fr-FR" b="1" dirty="0">
                <a:solidFill>
                  <a:srgbClr val="008000"/>
                </a:solidFill>
              </a:rPr>
              <a:t>Floraison</a:t>
            </a:r>
            <a:r>
              <a:rPr lang="fr-FR" dirty="0">
                <a:solidFill>
                  <a:srgbClr val="008000"/>
                </a:solidFill>
              </a:rPr>
              <a:t> : principalement de Juin à Septembre</a:t>
            </a:r>
          </a:p>
          <a:p>
            <a:r>
              <a:rPr lang="fr-FR" b="1" dirty="0">
                <a:solidFill>
                  <a:srgbClr val="008000"/>
                </a:solidFill>
              </a:rPr>
              <a:t>Habitat</a:t>
            </a:r>
            <a:r>
              <a:rPr lang="fr-FR" dirty="0">
                <a:solidFill>
                  <a:srgbClr val="008000"/>
                </a:solidFill>
              </a:rPr>
              <a:t> : pâturages, forêts claires, bords des chemins, talus, terrains vagues.</a:t>
            </a:r>
          </a:p>
          <a:p>
            <a:r>
              <a:rPr lang="fr-FR" dirty="0">
                <a:solidFill>
                  <a:srgbClr val="008000"/>
                </a:solidFill>
              </a:rPr>
              <a:t>Sol : Les centaurées bleuet (</a:t>
            </a:r>
            <a:r>
              <a:rPr lang="fr-FR" i="1" dirty="0" err="1">
                <a:solidFill>
                  <a:srgbClr val="008000"/>
                </a:solidFill>
              </a:rPr>
              <a:t>Centaurea</a:t>
            </a:r>
            <a:r>
              <a:rPr lang="fr-FR" i="1" dirty="0">
                <a:solidFill>
                  <a:srgbClr val="008000"/>
                </a:solidFill>
              </a:rPr>
              <a:t> </a:t>
            </a:r>
            <a:r>
              <a:rPr lang="fr-FR" i="1" dirty="0" err="1">
                <a:solidFill>
                  <a:srgbClr val="008000"/>
                </a:solidFill>
              </a:rPr>
              <a:t>cyanus</a:t>
            </a:r>
            <a:r>
              <a:rPr lang="fr-FR" dirty="0">
                <a:solidFill>
                  <a:srgbClr val="008000"/>
                </a:solidFill>
              </a:rPr>
              <a:t>) préfèrent les </a:t>
            </a:r>
            <a:r>
              <a:rPr lang="fr-FR" dirty="0">
                <a:solidFill>
                  <a:srgbClr val="7030A0"/>
                </a:solidFill>
              </a:rPr>
              <a:t>sols</a:t>
            </a:r>
            <a:r>
              <a:rPr lang="fr-FR" dirty="0">
                <a:solidFill>
                  <a:srgbClr val="008000"/>
                </a:solidFill>
              </a:rPr>
              <a:t> </a:t>
            </a:r>
            <a:r>
              <a:rPr lang="fr-FR" dirty="0">
                <a:solidFill>
                  <a:srgbClr val="7030A0"/>
                </a:solidFill>
              </a:rPr>
              <a:t>calcaires, sableux, caillouteux. Sol drainé et sec</a:t>
            </a:r>
            <a:r>
              <a:rPr lang="fr-FR" dirty="0"/>
              <a:t>.</a:t>
            </a:r>
            <a:endParaRPr lang="fr-FR" dirty="0">
              <a:solidFill>
                <a:srgbClr val="7030A0"/>
              </a:solidFill>
            </a:endParaRPr>
          </a:p>
          <a:p>
            <a:r>
              <a:rPr lang="fr-FR" b="1" dirty="0">
                <a:solidFill>
                  <a:srgbClr val="008000"/>
                </a:solidFill>
              </a:rPr>
              <a:t>Usage</a:t>
            </a:r>
            <a:r>
              <a:rPr lang="fr-FR" dirty="0">
                <a:solidFill>
                  <a:srgbClr val="008000"/>
                </a:solidFill>
              </a:rPr>
              <a:t> : La plante est stomachique et diurétique. Elle entre dans la composition de produits pharmaceutiques.</a:t>
            </a:r>
            <a:endParaRPr lang="fr-FR" sz="1200" dirty="0">
              <a:solidFill>
                <a:srgbClr val="008000"/>
              </a:solidFill>
            </a:endParaRPr>
          </a:p>
          <a:p>
            <a:r>
              <a:rPr lang="fr-FR" sz="1200" dirty="0">
                <a:solidFill>
                  <a:srgbClr val="008000"/>
                </a:solidFill>
              </a:rPr>
              <a:t>Sources : a) </a:t>
            </a:r>
            <a:r>
              <a:rPr lang="fr-FR" sz="1200" dirty="0">
                <a:solidFill>
                  <a:srgbClr val="008000"/>
                </a:solidFill>
                <a:hlinkClick r:id="rId3"/>
              </a:rPr>
              <a:t>http://yoann.hue.free.fr/centaureejacee.html</a:t>
            </a:r>
            <a:r>
              <a:rPr lang="fr-FR" sz="1200" dirty="0">
                <a:solidFill>
                  <a:srgbClr val="008000"/>
                </a:solidFill>
              </a:rPr>
              <a:t>, b) </a:t>
            </a:r>
            <a:r>
              <a:rPr lang="fr-FR" sz="1200" dirty="0">
                <a:solidFill>
                  <a:srgbClr val="008000"/>
                </a:solidFill>
                <a:hlinkClick r:id="rId4"/>
              </a:rPr>
              <a:t>https://jardinage.ooreka.fr/plante/voir/290/centauree</a:t>
            </a:r>
            <a:r>
              <a:rPr lang="fr-FR" sz="1200" dirty="0">
                <a:solidFill>
                  <a:srgbClr val="008000"/>
                </a:solidFill>
              </a:rPr>
              <a:t> </a:t>
            </a:r>
          </a:p>
          <a:p>
            <a:r>
              <a:rPr lang="fr-FR" dirty="0">
                <a:solidFill>
                  <a:srgbClr val="FF0000"/>
                </a:solidFill>
              </a:rPr>
              <a:t>Selon Tela </a:t>
            </a:r>
            <a:r>
              <a:rPr lang="fr-FR" dirty="0" err="1">
                <a:solidFill>
                  <a:srgbClr val="FF0000"/>
                </a:solidFill>
              </a:rPr>
              <a:t>botanica</a:t>
            </a:r>
            <a:r>
              <a:rPr lang="fr-FR" dirty="0">
                <a:solidFill>
                  <a:srgbClr val="FF0000"/>
                </a:solidFill>
              </a:rPr>
              <a:t> et plantes.ca, plutôt des sols normaux à </a:t>
            </a:r>
            <a:r>
              <a:rPr lang="fr-FR" dirty="0">
                <a:solidFill>
                  <a:srgbClr val="002060"/>
                </a:solidFill>
              </a:rPr>
              <a:t>argileux</a:t>
            </a:r>
            <a:r>
              <a:rPr lang="fr-FR" dirty="0">
                <a:solidFill>
                  <a:srgbClr val="FF0000"/>
                </a:solidFill>
              </a:rPr>
              <a:t>. Donc à vérifier </a:t>
            </a:r>
          </a:p>
          <a:p>
            <a:r>
              <a:rPr lang="fr-FR" sz="1200" dirty="0">
                <a:solidFill>
                  <a:srgbClr val="008000"/>
                </a:solidFill>
              </a:rPr>
              <a:t>Cf. </a:t>
            </a:r>
            <a:r>
              <a:rPr lang="fr-FR" sz="1200" dirty="0">
                <a:solidFill>
                  <a:srgbClr val="008000"/>
                </a:solidFill>
                <a:hlinkClick r:id="rId5"/>
              </a:rPr>
              <a:t>http://www.tela-botanica.org/bdtfx-nn-15214</a:t>
            </a:r>
            <a:r>
              <a:rPr lang="fr-FR" sz="1200" dirty="0">
                <a:solidFill>
                  <a:srgbClr val="008000"/>
                </a:solidFill>
              </a:rPr>
              <a:t> &amp; </a:t>
            </a:r>
            <a:r>
              <a:rPr lang="fr-FR" sz="1200" dirty="0">
                <a:solidFill>
                  <a:srgbClr val="008000"/>
                </a:solidFill>
                <a:hlinkClick r:id="rId6"/>
              </a:rPr>
              <a:t>http://www.plantes.ca/fleurs/famille/centaurea-jacea.html</a:t>
            </a:r>
            <a:r>
              <a:rPr lang="fr-FR" sz="1200" dirty="0">
                <a:solidFill>
                  <a:srgbClr val="008000"/>
                </a:solidFill>
              </a:rPr>
              <a:t>  </a:t>
            </a:r>
            <a:endParaRPr lang="fr-FR" dirty="0">
              <a:solidFill>
                <a:srgbClr val="008000"/>
              </a:solidFill>
            </a:endParaRPr>
          </a:p>
        </p:txBody>
      </p:sp>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2770" y="4148137"/>
            <a:ext cx="1847850" cy="2466975"/>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4937" y="3167247"/>
            <a:ext cx="1171575" cy="1771650"/>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3731" y="154183"/>
            <a:ext cx="1990805" cy="1688921"/>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0780" y="5014912"/>
            <a:ext cx="2619375" cy="1743075"/>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3136" y="4148137"/>
            <a:ext cx="1752600" cy="2609850"/>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5736" y="4300537"/>
            <a:ext cx="1857375" cy="2457450"/>
          </a:xfrm>
          <a:prstGeom prst="rect">
            <a:avLst/>
          </a:prstGeom>
        </p:spPr>
      </p:pic>
      <p:pic>
        <p:nvPicPr>
          <p:cNvPr id="12" name="Imag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197" y="3175090"/>
            <a:ext cx="2514600" cy="1819275"/>
          </a:xfrm>
          <a:prstGeom prst="rect">
            <a:avLst/>
          </a:prstGeom>
        </p:spPr>
      </p:pic>
      <p:pic>
        <p:nvPicPr>
          <p:cNvPr id="13" name="Imag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89" y="5014912"/>
            <a:ext cx="2619375" cy="1743075"/>
          </a:xfrm>
          <a:prstGeom prst="rect">
            <a:avLst/>
          </a:prstGeom>
        </p:spPr>
      </p:pic>
    </p:spTree>
    <p:extLst>
      <p:ext uri="{BB962C8B-B14F-4D97-AF65-F5344CB8AC3E}">
        <p14:creationId xmlns:p14="http://schemas.microsoft.com/office/powerpoint/2010/main" val="2971445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7426" y="203061"/>
            <a:ext cx="1603196" cy="369332"/>
          </a:xfrm>
          <a:prstGeom prst="rect">
            <a:avLst/>
          </a:prstGeom>
          <a:noFill/>
        </p:spPr>
        <p:txBody>
          <a:bodyPr wrap="none" rtlCol="0">
            <a:spAutoFit/>
          </a:bodyPr>
          <a:lstStyle/>
          <a:p>
            <a:r>
              <a:rPr lang="fr-FR" dirty="0">
                <a:solidFill>
                  <a:srgbClr val="008000"/>
                </a:solidFill>
              </a:rPr>
              <a:t>1. </a:t>
            </a:r>
            <a:r>
              <a:rPr lang="fr-FR" b="1" dirty="0">
                <a:solidFill>
                  <a:srgbClr val="008000"/>
                </a:solidFill>
              </a:rPr>
              <a:t>Introduction</a:t>
            </a:r>
            <a:endParaRPr lang="fr-FR" dirty="0">
              <a:solidFill>
                <a:srgbClr val="008000"/>
              </a:solidFill>
            </a:endParaRPr>
          </a:p>
        </p:txBody>
      </p:sp>
      <p:sp>
        <p:nvSpPr>
          <p:cNvPr id="3" name="ZoneTexte 2"/>
          <p:cNvSpPr txBox="1"/>
          <p:nvPr/>
        </p:nvSpPr>
        <p:spPr>
          <a:xfrm>
            <a:off x="161363" y="618848"/>
            <a:ext cx="11833411" cy="3139321"/>
          </a:xfrm>
          <a:prstGeom prst="rect">
            <a:avLst/>
          </a:prstGeom>
          <a:noFill/>
        </p:spPr>
        <p:txBody>
          <a:bodyPr wrap="square" rtlCol="0">
            <a:spAutoFit/>
          </a:bodyPr>
          <a:lstStyle/>
          <a:p>
            <a:pPr algn="just"/>
            <a:r>
              <a:rPr lang="fr-FR" dirty="0">
                <a:solidFill>
                  <a:srgbClr val="008000"/>
                </a:solidFill>
              </a:rPr>
              <a:t>Les exigences écologiques des plantes font en sorte que certaines espèces s'adaptent à certains milieux plutôt qu'à d'autres, Les facteurs qui ont été retenus pour le diagnostic des sols sont la fertilité, le pH, le tassement, la texture (proportion en sable, limon ou argile) et la teneur en eau.</a:t>
            </a:r>
          </a:p>
          <a:p>
            <a:pPr algn="just"/>
            <a:r>
              <a:rPr lang="fr-FR" dirty="0">
                <a:solidFill>
                  <a:srgbClr val="008000"/>
                </a:solidFill>
              </a:rPr>
              <a:t>Les plantes ne réagissent pas de la mène façon face à ces différents facteurs. Certaines poussent exclusivement en sol acide (petite oseille épervière orangée) et sont de bons indicateurs de pH, tandis que d'autres sont indifférentes à ce facteur (stellaire moyenne - plantain majeur).</a:t>
            </a:r>
          </a:p>
          <a:p>
            <a:pPr algn="just"/>
            <a:r>
              <a:rPr lang="fr-FR" dirty="0">
                <a:solidFill>
                  <a:srgbClr val="008000"/>
                </a:solidFill>
              </a:rPr>
              <a:t>Il faut prendre le temps d'observer attentivement comment les plantes colonisent un terrain. Déterminer l'importance de la densité et de la diversité des espèces. Prendre en considération leur distribution (uniforme ou sporadique) ainsi que leur état de santé.</a:t>
            </a:r>
          </a:p>
          <a:p>
            <a:pPr algn="just"/>
            <a:r>
              <a:rPr lang="fr-FR" dirty="0">
                <a:solidFill>
                  <a:srgbClr val="008000"/>
                </a:solidFill>
              </a:rPr>
              <a:t>Pour bien utiliser ces plantes comme bio-indicateurs, il faut respecter quelques règles générales qui font partie du processus de diagnostic.</a:t>
            </a: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ZoneTexte 4"/>
          <p:cNvSpPr txBox="1"/>
          <p:nvPr/>
        </p:nvSpPr>
        <p:spPr>
          <a:xfrm>
            <a:off x="161362" y="3840038"/>
            <a:ext cx="11833411" cy="2585323"/>
          </a:xfrm>
          <a:prstGeom prst="rect">
            <a:avLst/>
          </a:prstGeom>
          <a:noFill/>
        </p:spPr>
        <p:txBody>
          <a:bodyPr wrap="square" rtlCol="0">
            <a:spAutoFit/>
          </a:bodyPr>
          <a:lstStyle/>
          <a:p>
            <a:pPr algn="just"/>
            <a:r>
              <a:rPr lang="fr-FR" u="sng" dirty="0">
                <a:solidFill>
                  <a:srgbClr val="008000"/>
                </a:solidFill>
              </a:rPr>
              <a:t>Règles générales</a:t>
            </a:r>
          </a:p>
          <a:p>
            <a:pPr algn="just"/>
            <a:endParaRPr lang="fr-FR" dirty="0">
              <a:solidFill>
                <a:srgbClr val="008000"/>
              </a:solidFill>
            </a:endParaRPr>
          </a:p>
          <a:p>
            <a:pPr algn="just"/>
            <a:r>
              <a:rPr lang="fr-FR" dirty="0">
                <a:solidFill>
                  <a:srgbClr val="008000"/>
                </a:solidFill>
              </a:rPr>
              <a:t>Les communautés (</a:t>
            </a:r>
            <a:r>
              <a:rPr lang="fr-FR" i="1" dirty="0">
                <a:solidFill>
                  <a:srgbClr val="008000"/>
                </a:solidFill>
              </a:rPr>
              <a:t>plusieurs espèces associées </a:t>
            </a:r>
            <a:r>
              <a:rPr lang="fr-FR" dirty="0">
                <a:solidFill>
                  <a:srgbClr val="008000"/>
                </a:solidFill>
              </a:rPr>
              <a:t>au même diagnostic) sont de meilleurs indicateurs qu'une seule espèce. Les adventices vivaces sont de meilleurs indicateurs que les annuelles puisqu'elles sont exposées pendant plusieurs années aux conditions du sol. L'apparence de la plante est aussi importante que sa présence.</a:t>
            </a:r>
          </a:p>
          <a:p>
            <a:pPr algn="just"/>
            <a:endParaRPr lang="fr-FR" dirty="0">
              <a:solidFill>
                <a:srgbClr val="008000"/>
              </a:solidFill>
            </a:endParaRPr>
          </a:p>
          <a:p>
            <a:pPr algn="just"/>
            <a:r>
              <a:rPr lang="fr-FR" dirty="0">
                <a:solidFill>
                  <a:srgbClr val="008000"/>
                </a:solidFill>
              </a:rPr>
              <a:t>Par exemple, l'abondance de plants sains de plantain majeur et de renouée des oiseaux au champ indiquent un problème de tassement du sol. Ce diagnostic est renforcé par la présence de renouée liseron, de tabouret des champs ou de chiendent dans le champ et s'il y a de l'asclépiade de Syrie, des chardons des champs ou de bardanes en bordure du champ.</a:t>
            </a:r>
          </a:p>
        </p:txBody>
      </p:sp>
      <p:sp>
        <p:nvSpPr>
          <p:cNvPr id="6" name="Espace réservé du numéro de diapositive 5"/>
          <p:cNvSpPr>
            <a:spLocks noGrp="1"/>
          </p:cNvSpPr>
          <p:nvPr>
            <p:ph type="sldNum" sz="quarter" idx="12"/>
          </p:nvPr>
        </p:nvSpPr>
        <p:spPr>
          <a:xfrm>
            <a:off x="11446136" y="171854"/>
            <a:ext cx="548640" cy="365125"/>
          </a:xfrm>
        </p:spPr>
        <p:txBody>
          <a:bodyPr/>
          <a:lstStyle/>
          <a:p>
            <a:fld id="{C4B7D875-55FA-44D4-A05D-F243087C8D65}" type="slidenum">
              <a:rPr lang="fr-FR" smtClean="0"/>
              <a:t>8</a:t>
            </a:fld>
            <a:endParaRPr lang="fr-FR"/>
          </a:p>
        </p:txBody>
      </p:sp>
    </p:spTree>
    <p:extLst>
      <p:ext uri="{BB962C8B-B14F-4D97-AF65-F5344CB8AC3E}">
        <p14:creationId xmlns:p14="http://schemas.microsoft.com/office/powerpoint/2010/main" val="1871819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80</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9323294" cy="646331"/>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 (???)</a:t>
            </a:r>
            <a:endParaRPr lang="fr-FR" dirty="0">
              <a:solidFill>
                <a:srgbClr val="008000"/>
              </a:solidFill>
            </a:endParaRPr>
          </a:p>
          <a:p>
            <a:r>
              <a:rPr lang="fr-FR" dirty="0">
                <a:solidFill>
                  <a:srgbClr val="008000"/>
                </a:solidFill>
              </a:rPr>
              <a:t>8.6. </a:t>
            </a:r>
            <a:r>
              <a:rPr lang="fr-FR" b="1" dirty="0">
                <a:solidFill>
                  <a:srgbClr val="008000"/>
                </a:solidFill>
              </a:rPr>
              <a:t>Géranium des prés </a:t>
            </a:r>
            <a:r>
              <a:rPr lang="fr-FR" dirty="0">
                <a:solidFill>
                  <a:srgbClr val="008000"/>
                </a:solidFill>
              </a:rPr>
              <a:t>(</a:t>
            </a:r>
            <a:r>
              <a:rPr lang="fr-FR" i="1" dirty="0" err="1">
                <a:solidFill>
                  <a:srgbClr val="008000"/>
                </a:solidFill>
              </a:rPr>
              <a:t>Geranium</a:t>
            </a:r>
            <a:r>
              <a:rPr lang="fr-FR" i="1" dirty="0">
                <a:solidFill>
                  <a:srgbClr val="008000"/>
                </a:solidFill>
              </a:rPr>
              <a:t> </a:t>
            </a:r>
            <a:r>
              <a:rPr lang="fr-FR" i="1" dirty="0" err="1">
                <a:solidFill>
                  <a:srgbClr val="008000"/>
                </a:solidFill>
              </a:rPr>
              <a:t>pratense</a:t>
            </a:r>
            <a:r>
              <a:rPr lang="fr-FR" dirty="0">
                <a:solidFill>
                  <a:srgbClr val="008000"/>
                </a:solidFill>
              </a:rPr>
              <a:t>) (famille des</a:t>
            </a:r>
            <a:r>
              <a:rPr lang="fr-FR" dirty="0"/>
              <a:t> </a:t>
            </a:r>
            <a:r>
              <a:rPr lang="fr-FR" u="sng" dirty="0">
                <a:hlinkClick r:id="rId2" tooltip="Géraniacées"/>
              </a:rPr>
              <a:t>Géraniacées</a:t>
            </a:r>
            <a:r>
              <a:rPr lang="fr-FR" dirty="0">
                <a:solidFill>
                  <a:srgbClr val="008000"/>
                </a:solidFill>
              </a:rPr>
              <a:t>)</a:t>
            </a:r>
          </a:p>
        </p:txBody>
      </p:sp>
      <p:sp>
        <p:nvSpPr>
          <p:cNvPr id="5" name="ZoneTexte 4"/>
          <p:cNvSpPr txBox="1"/>
          <p:nvPr/>
        </p:nvSpPr>
        <p:spPr>
          <a:xfrm>
            <a:off x="186466" y="1183310"/>
            <a:ext cx="11851341" cy="2215991"/>
          </a:xfrm>
          <a:prstGeom prst="rect">
            <a:avLst/>
          </a:prstGeom>
          <a:noFill/>
        </p:spPr>
        <p:txBody>
          <a:bodyPr wrap="square" rtlCol="0">
            <a:spAutoFit/>
          </a:bodyPr>
          <a:lstStyle/>
          <a:p>
            <a:r>
              <a:rPr lang="fr-FR" dirty="0">
                <a:solidFill>
                  <a:srgbClr val="008000"/>
                </a:solidFill>
              </a:rPr>
              <a:t>Plante herbacée </a:t>
            </a:r>
            <a:r>
              <a:rPr lang="fr-FR" dirty="0">
                <a:solidFill>
                  <a:srgbClr val="008000"/>
                </a:solidFill>
                <a:hlinkClick r:id="rId3" tooltip="Plante vivace"/>
              </a:rPr>
              <a:t>vivace</a:t>
            </a:r>
            <a:r>
              <a:rPr lang="fr-FR" dirty="0">
                <a:solidFill>
                  <a:srgbClr val="008000"/>
                </a:solidFill>
              </a:rPr>
              <a:t>, à tiges de 30 à 80 cm de hauteur, à souche épaisse. Les tiges sont velues et très ramifiées. Les fleurs d'un diamètre de 30 à35 mm sont blanches à nervures vertes à bleu-mauve à nervures roses. La fleur est composée de 5 </a:t>
            </a:r>
            <a:r>
              <a:rPr lang="fr-FR" dirty="0">
                <a:solidFill>
                  <a:srgbClr val="008000"/>
                </a:solidFill>
                <a:hlinkClick r:id="rId4" tooltip="Sépale"/>
              </a:rPr>
              <a:t>sépales</a:t>
            </a:r>
            <a:r>
              <a:rPr lang="fr-FR" dirty="0">
                <a:solidFill>
                  <a:srgbClr val="008000"/>
                </a:solidFill>
              </a:rPr>
              <a:t> étalés, 5 larges </a:t>
            </a:r>
            <a:r>
              <a:rPr lang="fr-FR" dirty="0" err="1">
                <a:solidFill>
                  <a:srgbClr val="008000"/>
                </a:solidFill>
                <a:hlinkClick r:id="rId5" tooltip="Pétale"/>
              </a:rPr>
              <a:t>pétales</a:t>
            </a:r>
            <a:r>
              <a:rPr lang="fr-FR" dirty="0" err="1">
                <a:solidFill>
                  <a:srgbClr val="008000"/>
                </a:solidFill>
                <a:hlinkClick r:id="rId6" tooltip="Forme foliaire"/>
              </a:rPr>
              <a:t>obovales</a:t>
            </a:r>
            <a:r>
              <a:rPr lang="fr-FR" dirty="0">
                <a:solidFill>
                  <a:srgbClr val="008000"/>
                </a:solidFill>
              </a:rPr>
              <a:t> à onglet court et cilié, de 10 </a:t>
            </a:r>
            <a:r>
              <a:rPr lang="fr-FR" dirty="0">
                <a:solidFill>
                  <a:srgbClr val="008000"/>
                </a:solidFill>
                <a:hlinkClick r:id="rId7" tooltip="Étamine"/>
              </a:rPr>
              <a:t>étamines</a:t>
            </a:r>
            <a:r>
              <a:rPr lang="fr-FR" dirty="0">
                <a:solidFill>
                  <a:srgbClr val="008000"/>
                </a:solidFill>
              </a:rPr>
              <a:t>. La floraison s'étale de mai à septembre.</a:t>
            </a:r>
          </a:p>
          <a:p>
            <a:r>
              <a:rPr lang="fr-FR" b="1" dirty="0">
                <a:solidFill>
                  <a:srgbClr val="008000"/>
                </a:solidFill>
              </a:rPr>
              <a:t>Habitat</a:t>
            </a:r>
            <a:r>
              <a:rPr lang="fr-FR" dirty="0">
                <a:solidFill>
                  <a:srgbClr val="008000"/>
                </a:solidFill>
              </a:rPr>
              <a:t> : plante eurasiatique des </a:t>
            </a:r>
            <a:r>
              <a:rPr lang="fr-FR" i="1" dirty="0">
                <a:solidFill>
                  <a:srgbClr val="008000"/>
                </a:solidFill>
              </a:rPr>
              <a:t>prairies fauchées</a:t>
            </a:r>
            <a:r>
              <a:rPr lang="fr-FR" dirty="0">
                <a:solidFill>
                  <a:srgbClr val="008000"/>
                </a:solidFill>
              </a:rPr>
              <a:t>. Il affectionne les bois et les coteaux sur les parties à </a:t>
            </a:r>
            <a:r>
              <a:rPr lang="fr-FR" i="1" dirty="0">
                <a:solidFill>
                  <a:srgbClr val="008000"/>
                </a:solidFill>
              </a:rPr>
              <a:t>tonte annuelle</a:t>
            </a:r>
            <a:r>
              <a:rPr lang="fr-FR" dirty="0">
                <a:solidFill>
                  <a:srgbClr val="008000"/>
                </a:solidFill>
              </a:rPr>
              <a:t>.</a:t>
            </a:r>
          </a:p>
          <a:p>
            <a:r>
              <a:rPr lang="fr-FR" b="1" dirty="0">
                <a:solidFill>
                  <a:srgbClr val="008000"/>
                </a:solidFill>
              </a:rPr>
              <a:t>Sol</a:t>
            </a:r>
            <a:r>
              <a:rPr lang="fr-FR" dirty="0">
                <a:solidFill>
                  <a:srgbClr val="008000"/>
                </a:solidFill>
              </a:rPr>
              <a:t> : ordinaire, pas trop sec à frais (selon jardin du pic vert) [ou tout type]. </a:t>
            </a:r>
            <a:r>
              <a:rPr lang="fr-FR" dirty="0">
                <a:solidFill>
                  <a:srgbClr val="FF0000"/>
                </a:solidFill>
              </a:rPr>
              <a:t>A vérifier.</a:t>
            </a:r>
            <a:r>
              <a:rPr lang="fr-FR" dirty="0">
                <a:solidFill>
                  <a:srgbClr val="008000"/>
                </a:solidFill>
              </a:rPr>
              <a:t>  </a:t>
            </a:r>
          </a:p>
          <a:p>
            <a:r>
              <a:rPr lang="fr-FR" b="1" dirty="0">
                <a:solidFill>
                  <a:srgbClr val="008000"/>
                </a:solidFill>
              </a:rPr>
              <a:t>Risque de confusion </a:t>
            </a:r>
            <a:r>
              <a:rPr lang="fr-FR" dirty="0">
                <a:solidFill>
                  <a:srgbClr val="008000"/>
                </a:solidFill>
              </a:rPr>
              <a:t>: Le géranium des près est proche du </a:t>
            </a:r>
            <a:r>
              <a:rPr lang="fr-FR" i="1" dirty="0">
                <a:solidFill>
                  <a:srgbClr val="008000"/>
                </a:solidFill>
                <a:hlinkClick r:id="rId8" tooltip="Géranium de l'Himalaya"/>
              </a:rPr>
              <a:t>Géranium de l'Himalaya</a:t>
            </a:r>
            <a:r>
              <a:rPr lang="fr-FR" dirty="0">
                <a:solidFill>
                  <a:srgbClr val="008000"/>
                </a:solidFill>
              </a:rPr>
              <a:t> ; il s'en distingue par un limbe bien plus grand et plus profondément divisé. </a:t>
            </a:r>
            <a:r>
              <a:rPr lang="fr-FR" sz="1200" dirty="0">
                <a:solidFill>
                  <a:srgbClr val="008000"/>
                </a:solidFill>
              </a:rPr>
              <a:t>Sources : a) </a:t>
            </a:r>
            <a:r>
              <a:rPr lang="fr-FR" sz="1200" dirty="0">
                <a:solidFill>
                  <a:srgbClr val="008000"/>
                </a:solidFill>
                <a:hlinkClick r:id="rId9"/>
              </a:rPr>
              <a:t>http://www.jardindupicvert.com/4daction/w_partner/geranium_pratense_plenum_violaceum.6847</a:t>
            </a:r>
            <a:r>
              <a:rPr lang="fr-FR" sz="1200" dirty="0">
                <a:solidFill>
                  <a:srgbClr val="008000"/>
                </a:solidFill>
              </a:rPr>
              <a:t> </a:t>
            </a:r>
          </a:p>
          <a:p>
            <a:r>
              <a:rPr lang="fr-FR" sz="1200" dirty="0">
                <a:solidFill>
                  <a:srgbClr val="008000"/>
                </a:solidFill>
              </a:rPr>
              <a:t>b) </a:t>
            </a:r>
            <a:r>
              <a:rPr lang="fr-FR" sz="1200" dirty="0">
                <a:hlinkClick r:id="rId10"/>
              </a:rPr>
              <a:t>www.lepage-vivaces.com/doc/pdf_plante/1347_GERAPRMR.pdf</a:t>
            </a:r>
            <a:r>
              <a:rPr lang="fr-FR" sz="1200" dirty="0"/>
              <a:t> </a:t>
            </a:r>
            <a:r>
              <a:rPr lang="fr-FR" sz="1200" dirty="0">
                <a:solidFill>
                  <a:srgbClr val="008000"/>
                </a:solidFill>
              </a:rPr>
              <a:t> </a:t>
            </a:r>
          </a:p>
        </p:txBody>
      </p:sp>
      <p:pic>
        <p:nvPicPr>
          <p:cNvPr id="6"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4985" y="3369767"/>
            <a:ext cx="2059305" cy="3313609"/>
          </a:xfrm>
          <a:prstGeom prst="rect">
            <a:avLst/>
          </a:prstGeom>
        </p:spPr>
      </p:pic>
      <p:pic>
        <p:nvPicPr>
          <p:cNvPr id="7" name="Imag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9460" y="3256145"/>
            <a:ext cx="2248348" cy="3345542"/>
          </a:xfrm>
          <a:prstGeom prst="rect">
            <a:avLst/>
          </a:prstGeom>
        </p:spPr>
      </p:pic>
      <p:pic>
        <p:nvPicPr>
          <p:cNvPr id="8" name="Imag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2496" y="4731077"/>
            <a:ext cx="2466975" cy="1847850"/>
          </a:xfrm>
          <a:prstGeom prst="rect">
            <a:avLst/>
          </a:prstGeom>
        </p:spPr>
      </p:pic>
      <p:pic>
        <p:nvPicPr>
          <p:cNvPr id="9" name="Imag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4382" y="4787901"/>
            <a:ext cx="1752600" cy="1895475"/>
          </a:xfrm>
          <a:prstGeom prst="rect">
            <a:avLst/>
          </a:prstGeom>
        </p:spPr>
      </p:pic>
      <p:pic>
        <p:nvPicPr>
          <p:cNvPr id="10" name="Imag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168" y="4830037"/>
            <a:ext cx="2552700" cy="1790700"/>
          </a:xfrm>
          <a:prstGeom prst="rect">
            <a:avLst/>
          </a:prstGeom>
        </p:spPr>
      </p:pic>
      <p:pic>
        <p:nvPicPr>
          <p:cNvPr id="11" name="Imag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09760" y="0"/>
            <a:ext cx="1447800" cy="1247775"/>
          </a:xfrm>
          <a:prstGeom prst="rect">
            <a:avLst/>
          </a:prstGeom>
        </p:spPr>
      </p:pic>
    </p:spTree>
    <p:extLst>
      <p:ext uri="{BB962C8B-B14F-4D97-AF65-F5344CB8AC3E}">
        <p14:creationId xmlns:p14="http://schemas.microsoft.com/office/powerpoint/2010/main" val="4271837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81</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89647" y="352313"/>
            <a:ext cx="8193741" cy="646331"/>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a:t>
            </a:r>
          </a:p>
          <a:p>
            <a:r>
              <a:rPr lang="fr-FR" dirty="0">
                <a:solidFill>
                  <a:srgbClr val="008000"/>
                </a:solidFill>
              </a:rPr>
              <a:t>8.7. </a:t>
            </a:r>
            <a:r>
              <a:rPr lang="fr-FR" b="1" dirty="0">
                <a:solidFill>
                  <a:srgbClr val="008000"/>
                </a:solidFill>
              </a:rPr>
              <a:t>Hélianthème</a:t>
            </a:r>
            <a:r>
              <a:rPr lang="fr-FR" dirty="0">
                <a:solidFill>
                  <a:srgbClr val="008000"/>
                </a:solidFill>
              </a:rPr>
              <a:t> (</a:t>
            </a:r>
            <a:r>
              <a:rPr lang="fr-FR" i="1" dirty="0" err="1">
                <a:solidFill>
                  <a:srgbClr val="008000"/>
                </a:solidFill>
              </a:rPr>
              <a:t>Helianthemum</a:t>
            </a:r>
            <a:r>
              <a:rPr lang="fr-FR" i="1" dirty="0">
                <a:solidFill>
                  <a:srgbClr val="008000"/>
                </a:solidFill>
              </a:rPr>
              <a:t> </a:t>
            </a:r>
            <a:r>
              <a:rPr lang="fr-FR" i="1" dirty="0" err="1">
                <a:solidFill>
                  <a:srgbClr val="008000"/>
                </a:solidFill>
              </a:rPr>
              <a:t>nummularium</a:t>
            </a:r>
            <a:r>
              <a:rPr lang="fr-FR" dirty="0">
                <a:solidFill>
                  <a:srgbClr val="008000"/>
                </a:solidFill>
              </a:rPr>
              <a:t>) (</a:t>
            </a:r>
            <a:r>
              <a:rPr lang="fr-FR" dirty="0">
                <a:hlinkClick r:id="rId2" tooltip="Famille (biologie)"/>
              </a:rPr>
              <a:t>famille</a:t>
            </a:r>
            <a:r>
              <a:rPr lang="fr-FR" dirty="0"/>
              <a:t> </a:t>
            </a:r>
            <a:r>
              <a:rPr lang="fr-FR" dirty="0">
                <a:solidFill>
                  <a:srgbClr val="008000"/>
                </a:solidFill>
              </a:rPr>
              <a:t>des</a:t>
            </a:r>
            <a:r>
              <a:rPr lang="fr-FR" dirty="0"/>
              <a:t> </a:t>
            </a:r>
            <a:r>
              <a:rPr lang="fr-FR" u="sng" dirty="0">
                <a:hlinkClick r:id="rId3" tooltip="Cistacées"/>
              </a:rPr>
              <a:t>Cistacées</a:t>
            </a:r>
            <a:r>
              <a:rPr lang="fr-FR" dirty="0">
                <a:solidFill>
                  <a:srgbClr val="008000"/>
                </a:solidFill>
              </a:rPr>
              <a:t>)</a:t>
            </a:r>
          </a:p>
        </p:txBody>
      </p:sp>
      <p:sp>
        <p:nvSpPr>
          <p:cNvPr id="5" name="ZoneTexte 4"/>
          <p:cNvSpPr txBox="1"/>
          <p:nvPr/>
        </p:nvSpPr>
        <p:spPr>
          <a:xfrm>
            <a:off x="172122" y="1097280"/>
            <a:ext cx="11940989" cy="1292662"/>
          </a:xfrm>
          <a:prstGeom prst="rect">
            <a:avLst/>
          </a:prstGeom>
          <a:noFill/>
        </p:spPr>
        <p:txBody>
          <a:bodyPr wrap="square" rtlCol="0">
            <a:spAutoFit/>
          </a:bodyPr>
          <a:lstStyle/>
          <a:p>
            <a:r>
              <a:rPr lang="fr-FR" u="sng" dirty="0">
                <a:solidFill>
                  <a:srgbClr val="008000"/>
                </a:solidFill>
                <a:hlinkClick r:id="rId4" tooltip="Plante vivace"/>
              </a:rPr>
              <a:t>plante vivace</a:t>
            </a:r>
            <a:r>
              <a:rPr lang="fr-FR" dirty="0">
                <a:solidFill>
                  <a:srgbClr val="008000"/>
                </a:solidFill>
              </a:rPr>
              <a:t>, sous-arbrisseau plus ou moins rampant à feuilles ovales, opposées, à fleurs jaune vif, résistant à la sécheresse.</a:t>
            </a:r>
          </a:p>
          <a:p>
            <a:r>
              <a:rPr lang="fr-FR" b="1" dirty="0">
                <a:solidFill>
                  <a:srgbClr val="008000"/>
                </a:solidFill>
              </a:rPr>
              <a:t>Habitat</a:t>
            </a:r>
            <a:r>
              <a:rPr lang="fr-FR" dirty="0">
                <a:solidFill>
                  <a:srgbClr val="008000"/>
                </a:solidFill>
              </a:rPr>
              <a:t> : Prairies et coteaux secs, gravières. </a:t>
            </a:r>
            <a:r>
              <a:rPr lang="fr-FR" b="1" dirty="0">
                <a:solidFill>
                  <a:srgbClr val="008000"/>
                </a:solidFill>
              </a:rPr>
              <a:t>Période de floraison </a:t>
            </a:r>
            <a:r>
              <a:rPr lang="fr-FR" dirty="0">
                <a:solidFill>
                  <a:srgbClr val="008000"/>
                </a:solidFill>
              </a:rPr>
              <a:t>: Juin–juillet.</a:t>
            </a:r>
          </a:p>
          <a:p>
            <a:r>
              <a:rPr lang="fr-FR" b="1" dirty="0">
                <a:solidFill>
                  <a:srgbClr val="008000"/>
                </a:solidFill>
              </a:rPr>
              <a:t>Sol</a:t>
            </a:r>
            <a:r>
              <a:rPr lang="fr-FR" dirty="0">
                <a:solidFill>
                  <a:srgbClr val="008000"/>
                </a:solidFill>
              </a:rPr>
              <a:t> : L’hélianthème commun apprécie le </a:t>
            </a:r>
            <a:r>
              <a:rPr lang="fr-FR" dirty="0">
                <a:solidFill>
                  <a:srgbClr val="7030A0"/>
                </a:solidFill>
              </a:rPr>
              <a:t>calcaire</a:t>
            </a:r>
            <a:r>
              <a:rPr lang="fr-FR" dirty="0">
                <a:solidFill>
                  <a:srgbClr val="008000"/>
                </a:solidFill>
              </a:rPr>
              <a:t>. </a:t>
            </a:r>
          </a:p>
          <a:p>
            <a:r>
              <a:rPr lang="fr-FR" sz="1200" b="1" dirty="0">
                <a:solidFill>
                  <a:srgbClr val="008000"/>
                </a:solidFill>
              </a:rPr>
              <a:t>Autres noms</a:t>
            </a:r>
            <a:r>
              <a:rPr lang="fr-FR" sz="1200" dirty="0">
                <a:solidFill>
                  <a:srgbClr val="008000"/>
                </a:solidFill>
              </a:rPr>
              <a:t> : Hélianthème à feuilles arrondies, Hélianthème commun, Hélianthème jaune, Hélianthème nummulaire, Hélianthème tomenteux.</a:t>
            </a:r>
          </a:p>
          <a:p>
            <a:r>
              <a:rPr lang="fr-FR" sz="1200" dirty="0">
                <a:solidFill>
                  <a:srgbClr val="008000"/>
                </a:solidFill>
              </a:rPr>
              <a:t>Source : </a:t>
            </a:r>
            <a:r>
              <a:rPr lang="fr-FR" sz="1200" dirty="0">
                <a:solidFill>
                  <a:srgbClr val="008000"/>
                </a:solidFill>
                <a:hlinkClick r:id="rId5"/>
              </a:rPr>
              <a:t>http://www.luontoportti.com/suomi/fr/kukkakasvit/heliantheme-commun</a:t>
            </a:r>
            <a:r>
              <a:rPr lang="fr-FR" sz="1200" dirty="0">
                <a:solidFill>
                  <a:srgbClr val="008000"/>
                </a:solidFill>
              </a:rPr>
              <a:t> </a:t>
            </a: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125" y="2646076"/>
            <a:ext cx="2466975" cy="184785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556" y="5340611"/>
            <a:ext cx="1828800" cy="1371600"/>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4568" y="2546256"/>
            <a:ext cx="3314700" cy="1381125"/>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6222" y="1722151"/>
            <a:ext cx="2466975" cy="1847850"/>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7991" y="4105274"/>
            <a:ext cx="1752600" cy="2619375"/>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371" y="2646076"/>
            <a:ext cx="2466975" cy="1847850"/>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53112" y="4750061"/>
            <a:ext cx="2324100" cy="1962150"/>
          </a:xfrm>
          <a:prstGeom prst="rect">
            <a:avLst/>
          </a:prstGeom>
        </p:spPr>
      </p:pic>
      <p:pic>
        <p:nvPicPr>
          <p:cNvPr id="13" name="Imag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1370" y="4114800"/>
            <a:ext cx="1752600" cy="2600325"/>
          </a:xfrm>
          <a:prstGeom prst="rect">
            <a:avLst/>
          </a:prstGeom>
        </p:spPr>
      </p:pic>
      <p:pic>
        <p:nvPicPr>
          <p:cNvPr id="14" name="Imag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971" y="4969136"/>
            <a:ext cx="2619375" cy="1743075"/>
          </a:xfrm>
          <a:prstGeom prst="rect">
            <a:avLst/>
          </a:prstGeom>
        </p:spPr>
      </p:pic>
    </p:spTree>
    <p:extLst>
      <p:ext uri="{BB962C8B-B14F-4D97-AF65-F5344CB8AC3E}">
        <p14:creationId xmlns:p14="http://schemas.microsoft.com/office/powerpoint/2010/main" val="40104138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82</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a:t>
            </a:r>
            <a:endParaRPr lang="fr-FR" dirty="0">
              <a:solidFill>
                <a:srgbClr val="008000"/>
              </a:solidFill>
            </a:endParaRPr>
          </a:p>
          <a:p>
            <a:r>
              <a:rPr lang="fr-FR" dirty="0">
                <a:solidFill>
                  <a:srgbClr val="008000"/>
                </a:solidFill>
              </a:rPr>
              <a:t>8.8. </a:t>
            </a:r>
            <a:r>
              <a:rPr lang="fr-FR" b="1" dirty="0">
                <a:solidFill>
                  <a:srgbClr val="008000"/>
                </a:solidFill>
              </a:rPr>
              <a:t>Pimprenelle</a:t>
            </a:r>
            <a:r>
              <a:rPr lang="fr-FR" dirty="0">
                <a:solidFill>
                  <a:srgbClr val="008000"/>
                </a:solidFill>
              </a:rPr>
              <a:t> (</a:t>
            </a:r>
            <a:r>
              <a:rPr lang="fr-FR" i="1" dirty="0" err="1">
                <a:solidFill>
                  <a:srgbClr val="008000"/>
                </a:solidFill>
              </a:rPr>
              <a:t>Sanguisorba</a:t>
            </a:r>
            <a:r>
              <a:rPr lang="fr-FR" i="1" dirty="0">
                <a:solidFill>
                  <a:srgbClr val="008000"/>
                </a:solidFill>
              </a:rPr>
              <a:t> minor</a:t>
            </a:r>
            <a:r>
              <a:rPr lang="fr-FR" dirty="0">
                <a:solidFill>
                  <a:srgbClr val="008000"/>
                </a:solidFill>
              </a:rPr>
              <a:t>) (famille des </a:t>
            </a:r>
            <a:r>
              <a:rPr lang="fr-FR" u="sng" dirty="0">
                <a:hlinkClick r:id="rId2" tooltip="Rosaceae"/>
              </a:rPr>
              <a:t>rosacées</a:t>
            </a:r>
            <a:r>
              <a:rPr lang="fr-FR" dirty="0">
                <a:solidFill>
                  <a:srgbClr val="008000"/>
                </a:solidFill>
              </a:rPr>
              <a:t>)</a:t>
            </a:r>
          </a:p>
        </p:txBody>
      </p:sp>
      <p:sp>
        <p:nvSpPr>
          <p:cNvPr id="5" name="ZoneTexte 4"/>
          <p:cNvSpPr txBox="1"/>
          <p:nvPr/>
        </p:nvSpPr>
        <p:spPr>
          <a:xfrm>
            <a:off x="186466" y="1183310"/>
            <a:ext cx="11726731" cy="1754326"/>
          </a:xfrm>
          <a:prstGeom prst="rect">
            <a:avLst/>
          </a:prstGeom>
          <a:noFill/>
        </p:spPr>
        <p:txBody>
          <a:bodyPr wrap="square" rtlCol="0">
            <a:spAutoFit/>
          </a:bodyPr>
          <a:lstStyle/>
          <a:p>
            <a:r>
              <a:rPr lang="fr-FR" dirty="0">
                <a:solidFill>
                  <a:srgbClr val="008000"/>
                </a:solidFill>
                <a:hlinkClick r:id="rId3" tooltip="Plante herbacée"/>
              </a:rPr>
              <a:t>Plante herbacée</a:t>
            </a:r>
            <a:r>
              <a:rPr lang="fr-FR" dirty="0">
                <a:solidFill>
                  <a:srgbClr val="008000"/>
                </a:solidFill>
              </a:rPr>
              <a:t> </a:t>
            </a:r>
            <a:r>
              <a:rPr lang="fr-FR" dirty="0">
                <a:solidFill>
                  <a:srgbClr val="008000"/>
                </a:solidFill>
                <a:hlinkClick r:id="rId4" tooltip="Plante vivace"/>
              </a:rPr>
              <a:t>vivace</a:t>
            </a:r>
            <a:r>
              <a:rPr lang="fr-FR" dirty="0">
                <a:solidFill>
                  <a:srgbClr val="008000"/>
                </a:solidFill>
              </a:rPr>
              <a:t>, aux feuilles surtout basales et pennées (jusqu'à 12 paires de folioles arrondies dentées). Les fleurs sont très petites et denses, en têtes globuleuses (épis), les supérieures femelles avec des styles rouges, les inférieures mâles avec des étamines pendantes aux </a:t>
            </a:r>
            <a:r>
              <a:rPr lang="fr-FR" dirty="0">
                <a:solidFill>
                  <a:srgbClr val="008000"/>
                </a:solidFill>
                <a:hlinkClick r:id="rId5" tooltip="Anthère"/>
              </a:rPr>
              <a:t>anthères</a:t>
            </a:r>
            <a:r>
              <a:rPr lang="fr-FR" dirty="0">
                <a:solidFill>
                  <a:srgbClr val="008000"/>
                </a:solidFill>
              </a:rPr>
              <a:t> jaunes. </a:t>
            </a:r>
          </a:p>
          <a:p>
            <a:r>
              <a:rPr lang="fr-FR" b="1" dirty="0">
                <a:solidFill>
                  <a:srgbClr val="008000"/>
                </a:solidFill>
              </a:rPr>
              <a:t>Sol et habitat </a:t>
            </a:r>
            <a:r>
              <a:rPr lang="fr-FR" dirty="0">
                <a:solidFill>
                  <a:srgbClr val="008000"/>
                </a:solidFill>
              </a:rPr>
              <a:t>: C'est une plante commune dans toute l'</a:t>
            </a:r>
            <a:r>
              <a:rPr lang="fr-FR" dirty="0">
                <a:solidFill>
                  <a:srgbClr val="008000"/>
                </a:solidFill>
                <a:hlinkClick r:id="rId6" tooltip="Europe"/>
              </a:rPr>
              <a:t>Europe</a:t>
            </a:r>
            <a:r>
              <a:rPr lang="fr-FR" dirty="0">
                <a:solidFill>
                  <a:srgbClr val="008000"/>
                </a:solidFill>
              </a:rPr>
              <a:t>, des prés secs, surtout sur </a:t>
            </a:r>
            <a:r>
              <a:rPr lang="fr-FR" dirty="0">
                <a:solidFill>
                  <a:srgbClr val="7030A0"/>
                </a:solidFill>
              </a:rPr>
              <a:t>sol calcaire</a:t>
            </a:r>
            <a:r>
              <a:rPr lang="fr-FR" dirty="0">
                <a:solidFill>
                  <a:srgbClr val="008000"/>
                </a:solidFill>
              </a:rPr>
              <a:t>.</a:t>
            </a:r>
          </a:p>
          <a:p>
            <a:r>
              <a:rPr lang="fr-FR" b="1" dirty="0">
                <a:solidFill>
                  <a:srgbClr val="008000"/>
                </a:solidFill>
              </a:rPr>
              <a:t>Cuisine</a:t>
            </a:r>
            <a:r>
              <a:rPr lang="fr-FR" dirty="0">
                <a:solidFill>
                  <a:srgbClr val="008000"/>
                </a:solidFill>
              </a:rPr>
              <a:t> : Les feuilles ont un goût de </a:t>
            </a:r>
            <a:r>
              <a:rPr lang="fr-FR" dirty="0">
                <a:solidFill>
                  <a:srgbClr val="008000"/>
                </a:solidFill>
                <a:hlinkClick r:id="rId7" tooltip="Concombre"/>
              </a:rPr>
              <a:t>concombre</a:t>
            </a:r>
            <a:r>
              <a:rPr lang="fr-FR" dirty="0">
                <a:solidFill>
                  <a:srgbClr val="008000"/>
                </a:solidFill>
              </a:rPr>
              <a:t> caractéristique ; elle est pour cela parfois utilisée pour agrémenter les salades ou pour agrémenter les plats en sauce, avec d'autres </a:t>
            </a:r>
            <a:r>
              <a:rPr lang="fr-FR" dirty="0">
                <a:solidFill>
                  <a:srgbClr val="008000"/>
                </a:solidFill>
                <a:hlinkClick r:id="rId8" tooltip="Fines herbes"/>
              </a:rPr>
              <a:t>fines herbes</a:t>
            </a:r>
            <a:r>
              <a:rPr lang="fr-FR" dirty="0">
                <a:solidFill>
                  <a:srgbClr val="008000"/>
                </a:solidFill>
              </a:rPr>
              <a:t>.  </a:t>
            </a: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3857" y="2937636"/>
            <a:ext cx="2382397" cy="1701712"/>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1301" y="2698142"/>
            <a:ext cx="1085850" cy="1771650"/>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803" y="2844711"/>
            <a:ext cx="2619375" cy="1743075"/>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466" y="4648872"/>
            <a:ext cx="2190750" cy="2085975"/>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1262" y="4587786"/>
            <a:ext cx="2143125" cy="2143125"/>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73138" y="5106073"/>
            <a:ext cx="1828800" cy="1638300"/>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2910" y="14649"/>
            <a:ext cx="1560223" cy="1168661"/>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83133" y="4115473"/>
            <a:ext cx="1743075" cy="2628900"/>
          </a:xfrm>
          <a:prstGeom prst="rect">
            <a:avLst/>
          </a:prstGeom>
        </p:spPr>
      </p:pic>
      <p:pic>
        <p:nvPicPr>
          <p:cNvPr id="14" name="Imag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78133" y="4124998"/>
            <a:ext cx="1743075" cy="2619375"/>
          </a:xfrm>
          <a:prstGeom prst="rect">
            <a:avLst/>
          </a:prstGeom>
        </p:spPr>
      </p:pic>
      <p:pic>
        <p:nvPicPr>
          <p:cNvPr id="15" name="Imag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55446" y="4639348"/>
            <a:ext cx="2181225" cy="2105025"/>
          </a:xfrm>
          <a:prstGeom prst="rect">
            <a:avLst/>
          </a:prstGeom>
        </p:spPr>
      </p:pic>
    </p:spTree>
    <p:extLst>
      <p:ext uri="{BB962C8B-B14F-4D97-AF65-F5344CB8AC3E}">
        <p14:creationId xmlns:p14="http://schemas.microsoft.com/office/powerpoint/2010/main" val="33256647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83</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21920" y="362167"/>
            <a:ext cx="8064649" cy="646362"/>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 (???)</a:t>
            </a:r>
          </a:p>
          <a:p>
            <a:r>
              <a:rPr lang="fr-FR" dirty="0">
                <a:solidFill>
                  <a:srgbClr val="008000"/>
                </a:solidFill>
              </a:rPr>
              <a:t>8.9. </a:t>
            </a:r>
            <a:r>
              <a:rPr lang="fr-FR" b="1" dirty="0">
                <a:solidFill>
                  <a:srgbClr val="008000"/>
                </a:solidFill>
              </a:rPr>
              <a:t>Renouée faux liseron </a:t>
            </a:r>
            <a:r>
              <a:rPr lang="fr-FR" dirty="0">
                <a:solidFill>
                  <a:srgbClr val="008000"/>
                </a:solidFill>
              </a:rPr>
              <a:t>(</a:t>
            </a:r>
            <a:r>
              <a:rPr lang="fr-FR" i="1" dirty="0" err="1">
                <a:solidFill>
                  <a:srgbClr val="008000"/>
                </a:solidFill>
              </a:rPr>
              <a:t>Fallopia</a:t>
            </a:r>
            <a:r>
              <a:rPr lang="fr-FR" i="1" dirty="0">
                <a:solidFill>
                  <a:srgbClr val="008000"/>
                </a:solidFill>
              </a:rPr>
              <a:t> convolvulus</a:t>
            </a:r>
            <a:r>
              <a:rPr lang="fr-FR" dirty="0">
                <a:solidFill>
                  <a:srgbClr val="008000"/>
                </a:solidFill>
              </a:rPr>
              <a:t>) (</a:t>
            </a:r>
            <a:r>
              <a:rPr lang="fr-FR" u="sng" dirty="0">
                <a:hlinkClick r:id="rId2" tooltip="Famille (biologie)"/>
              </a:rPr>
              <a:t>famille</a:t>
            </a:r>
            <a:r>
              <a:rPr lang="fr-FR" dirty="0"/>
              <a:t> </a:t>
            </a:r>
            <a:r>
              <a:rPr lang="fr-FR" dirty="0">
                <a:solidFill>
                  <a:srgbClr val="008000"/>
                </a:solidFill>
              </a:rPr>
              <a:t>des</a:t>
            </a:r>
            <a:r>
              <a:rPr lang="fr-FR" dirty="0"/>
              <a:t> </a:t>
            </a:r>
            <a:r>
              <a:rPr lang="fr-FR" i="1" dirty="0" err="1">
                <a:hlinkClick r:id="rId3" tooltip="Polygonaceae"/>
              </a:rPr>
              <a:t>Polygonaceae</a:t>
            </a:r>
            <a:r>
              <a:rPr lang="fr-FR" dirty="0">
                <a:solidFill>
                  <a:srgbClr val="008000"/>
                </a:solidFill>
              </a:rPr>
              <a:t>)</a:t>
            </a:r>
          </a:p>
        </p:txBody>
      </p:sp>
      <p:sp>
        <p:nvSpPr>
          <p:cNvPr id="5" name="ZoneTexte 4"/>
          <p:cNvSpPr txBox="1"/>
          <p:nvPr/>
        </p:nvSpPr>
        <p:spPr>
          <a:xfrm>
            <a:off x="121919" y="1008529"/>
            <a:ext cx="11969675" cy="2670586"/>
          </a:xfrm>
          <a:prstGeom prst="rect">
            <a:avLst/>
          </a:prstGeom>
          <a:noFill/>
        </p:spPr>
        <p:txBody>
          <a:bodyPr wrap="square" rtlCol="0">
            <a:spAutoFit/>
          </a:bodyPr>
          <a:lstStyle/>
          <a:p>
            <a:r>
              <a:rPr lang="fr-FR" dirty="0">
                <a:solidFill>
                  <a:srgbClr val="008000"/>
                </a:solidFill>
                <a:hlinkClick r:id="rId4" tooltip="Plante herbacée"/>
              </a:rPr>
              <a:t>Plante herbacée</a:t>
            </a:r>
            <a:r>
              <a:rPr lang="fr-FR" dirty="0">
                <a:solidFill>
                  <a:srgbClr val="008000"/>
                </a:solidFill>
              </a:rPr>
              <a:t> annuelle commune, appelée fréquemment "</a:t>
            </a:r>
            <a:r>
              <a:rPr lang="fr-FR" b="1" dirty="0">
                <a:solidFill>
                  <a:srgbClr val="008000"/>
                </a:solidFill>
              </a:rPr>
              <a:t>vrillée</a:t>
            </a:r>
            <a:r>
              <a:rPr lang="fr-FR" dirty="0">
                <a:solidFill>
                  <a:srgbClr val="008000"/>
                </a:solidFill>
              </a:rPr>
              <a:t>", de 20 cm à 1 mètre, un peu </a:t>
            </a:r>
            <a:r>
              <a:rPr lang="fr-FR" dirty="0" err="1">
                <a:solidFill>
                  <a:srgbClr val="008000"/>
                </a:solidFill>
              </a:rPr>
              <a:t>scabre</a:t>
            </a:r>
            <a:r>
              <a:rPr lang="fr-FR" dirty="0">
                <a:solidFill>
                  <a:srgbClr val="008000"/>
                </a:solidFill>
              </a:rPr>
              <a:t>, à tiges grêles, couchées ou volubiles. Feuilles sagittées en cœur, triangulaires-ovales acuminées. Elle reste couchée sur le sol ou s'enroule autour des plantes cultivées grâce à sa tige volubile qui est striée.  </a:t>
            </a:r>
          </a:p>
          <a:p>
            <a:r>
              <a:rPr lang="fr-FR" dirty="0">
                <a:solidFill>
                  <a:srgbClr val="008000"/>
                </a:solidFill>
              </a:rPr>
              <a:t>Les </a:t>
            </a:r>
            <a:r>
              <a:rPr lang="fr-FR" b="1" dirty="0">
                <a:solidFill>
                  <a:srgbClr val="008000"/>
                </a:solidFill>
              </a:rPr>
              <a:t>feuilles</a:t>
            </a:r>
            <a:r>
              <a:rPr lang="fr-FR" dirty="0">
                <a:solidFill>
                  <a:srgbClr val="008000"/>
                </a:solidFill>
              </a:rPr>
              <a:t> ont un limbe en fer de flèche et le pétiole est long.  </a:t>
            </a:r>
            <a:r>
              <a:rPr lang="fr-FR" b="1" dirty="0">
                <a:solidFill>
                  <a:srgbClr val="008000"/>
                </a:solidFill>
              </a:rPr>
              <a:t>Fleurs</a:t>
            </a:r>
            <a:r>
              <a:rPr lang="fr-FR" dirty="0">
                <a:solidFill>
                  <a:srgbClr val="008000"/>
                </a:solidFill>
              </a:rPr>
              <a:t> blanchâtres en fascicules ou en grappes lâches axillaires et terminales, portées par de courts pédoncules, forment des petits groupes de deux à six.</a:t>
            </a:r>
          </a:p>
          <a:p>
            <a:r>
              <a:rPr lang="fr-FR" b="1" dirty="0">
                <a:solidFill>
                  <a:srgbClr val="008000"/>
                </a:solidFill>
              </a:rPr>
              <a:t>Habitat</a:t>
            </a:r>
            <a:r>
              <a:rPr lang="fr-FR" dirty="0">
                <a:solidFill>
                  <a:srgbClr val="008000"/>
                </a:solidFill>
              </a:rPr>
              <a:t> : Lieux cultivés dans toute la France et en Corse, jusqu'à 1900 m. Commune dans les </a:t>
            </a:r>
            <a:r>
              <a:rPr lang="fr-FR" i="1" dirty="0">
                <a:solidFill>
                  <a:srgbClr val="008000"/>
                </a:solidFill>
              </a:rPr>
              <a:t>champs, cultures </a:t>
            </a:r>
            <a:r>
              <a:rPr lang="fr-FR" dirty="0">
                <a:solidFill>
                  <a:srgbClr val="008000"/>
                </a:solidFill>
              </a:rPr>
              <a:t>et les haies.</a:t>
            </a:r>
          </a:p>
          <a:p>
            <a:r>
              <a:rPr lang="fr-FR" b="1" dirty="0">
                <a:solidFill>
                  <a:srgbClr val="008000"/>
                </a:solidFill>
              </a:rPr>
              <a:t>Floraison</a:t>
            </a:r>
            <a:r>
              <a:rPr lang="fr-FR" dirty="0">
                <a:solidFill>
                  <a:srgbClr val="008000"/>
                </a:solidFill>
              </a:rPr>
              <a:t> : Juin-octobre. </a:t>
            </a:r>
            <a:r>
              <a:rPr lang="fr-FR" b="1" dirty="0">
                <a:solidFill>
                  <a:srgbClr val="008000"/>
                </a:solidFill>
              </a:rPr>
              <a:t>Sol</a:t>
            </a:r>
            <a:r>
              <a:rPr lang="fr-FR" dirty="0">
                <a:solidFill>
                  <a:srgbClr val="008000"/>
                </a:solidFill>
              </a:rPr>
              <a:t> : selon </a:t>
            </a:r>
            <a:r>
              <a:rPr lang="fr-FR" dirty="0" err="1">
                <a:solidFill>
                  <a:srgbClr val="008000"/>
                </a:solidFill>
              </a:rPr>
              <a:t>telabotanica</a:t>
            </a:r>
            <a:r>
              <a:rPr lang="fr-FR" dirty="0">
                <a:solidFill>
                  <a:srgbClr val="008000"/>
                </a:solidFill>
              </a:rPr>
              <a:t>, sol normal à </a:t>
            </a:r>
            <a:r>
              <a:rPr lang="fr-FR" dirty="0">
                <a:solidFill>
                  <a:srgbClr val="002060"/>
                </a:solidFill>
              </a:rPr>
              <a:t>argileux</a:t>
            </a:r>
            <a:r>
              <a:rPr lang="fr-FR" dirty="0">
                <a:solidFill>
                  <a:srgbClr val="008000"/>
                </a:solidFill>
              </a:rPr>
              <a:t>. </a:t>
            </a:r>
            <a:r>
              <a:rPr lang="fr-FR" dirty="0">
                <a:solidFill>
                  <a:srgbClr val="FF0000"/>
                </a:solidFill>
              </a:rPr>
              <a:t>A vérifier. </a:t>
            </a:r>
            <a:r>
              <a:rPr lang="fr-FR" sz="1200" dirty="0">
                <a:solidFill>
                  <a:srgbClr val="008000"/>
                </a:solidFill>
              </a:rPr>
              <a:t>Cf. </a:t>
            </a:r>
            <a:r>
              <a:rPr lang="fr-FR" sz="1200" dirty="0">
                <a:solidFill>
                  <a:srgbClr val="008000"/>
                </a:solidFill>
                <a:hlinkClick r:id="rId5"/>
              </a:rPr>
              <a:t>http://www.tela-botanica.org/bdtfx-nn-26474-synthese</a:t>
            </a:r>
            <a:r>
              <a:rPr lang="fr-FR" sz="1200" dirty="0">
                <a:solidFill>
                  <a:srgbClr val="008000"/>
                </a:solidFill>
              </a:rPr>
              <a:t> </a:t>
            </a:r>
            <a:endParaRPr lang="fr-FR" dirty="0">
              <a:solidFill>
                <a:srgbClr val="008000"/>
              </a:solidFill>
            </a:endParaRPr>
          </a:p>
          <a:p>
            <a:r>
              <a:rPr lang="fr-FR" dirty="0">
                <a:solidFill>
                  <a:srgbClr val="008000"/>
                </a:solidFill>
              </a:rPr>
              <a:t>Selon nature &amp; jardin, </a:t>
            </a:r>
            <a:r>
              <a:rPr lang="fr-FR" b="1" dirty="0">
                <a:solidFill>
                  <a:srgbClr val="008000"/>
                </a:solidFill>
              </a:rPr>
              <a:t>sol</a:t>
            </a:r>
            <a:r>
              <a:rPr lang="fr-FR" dirty="0">
                <a:solidFill>
                  <a:srgbClr val="008000"/>
                </a:solidFill>
              </a:rPr>
              <a:t> : tous, frais, riche, bien drainé. </a:t>
            </a:r>
            <a:r>
              <a:rPr lang="fr-FR" dirty="0">
                <a:solidFill>
                  <a:srgbClr val="FF0000"/>
                </a:solidFill>
              </a:rPr>
              <a:t>A vérifier. </a:t>
            </a:r>
          </a:p>
          <a:p>
            <a:r>
              <a:rPr lang="fr-FR" sz="1200" dirty="0">
                <a:solidFill>
                  <a:srgbClr val="008000"/>
                </a:solidFill>
              </a:rPr>
              <a:t>Sources : a) </a:t>
            </a:r>
            <a:r>
              <a:rPr lang="fr-FR" sz="1200" dirty="0">
                <a:solidFill>
                  <a:srgbClr val="008000"/>
                </a:solidFill>
                <a:hlinkClick r:id="rId6"/>
              </a:rPr>
              <a:t>http://canope.ac-besancon.fr/flore/POLYGONACEAE/especes/fallopia_convolvulus.htm</a:t>
            </a:r>
            <a:r>
              <a:rPr lang="fr-FR" sz="1200" dirty="0">
                <a:solidFill>
                  <a:srgbClr val="008000"/>
                </a:solidFill>
              </a:rPr>
              <a:t>, b) </a:t>
            </a:r>
            <a:r>
              <a:rPr lang="fr-FR" sz="1200" dirty="0">
                <a:solidFill>
                  <a:srgbClr val="008000"/>
                </a:solidFill>
                <a:hlinkClick r:id="rId7"/>
              </a:rPr>
              <a:t>http://nature.jardin.free.fr/1102/nmauric_fallopia_baldschuanicum.html</a:t>
            </a:r>
            <a:r>
              <a:rPr lang="fr-FR" sz="1200" dirty="0">
                <a:solidFill>
                  <a:srgbClr val="008000"/>
                </a:solidFill>
              </a:rPr>
              <a:t>  </a:t>
            </a:r>
          </a:p>
          <a:p>
            <a:r>
              <a:rPr lang="fr-FR" sz="1200" dirty="0">
                <a:solidFill>
                  <a:srgbClr val="008000"/>
                </a:solidFill>
              </a:rPr>
              <a:t>c) </a:t>
            </a:r>
            <a:r>
              <a:rPr lang="fr-FR" sz="1200" dirty="0">
                <a:solidFill>
                  <a:srgbClr val="008000"/>
                </a:solidFill>
                <a:hlinkClick r:id="rId8"/>
              </a:rPr>
              <a:t>http://monerbier.canalblog.com/archives/2009/07/19/14452098.html</a:t>
            </a:r>
            <a:r>
              <a:rPr lang="fr-FR" sz="1200" dirty="0">
                <a:solidFill>
                  <a:srgbClr val="008000"/>
                </a:solidFill>
              </a:rPr>
              <a:t> </a:t>
            </a: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3378" y="4855073"/>
            <a:ext cx="2466975" cy="1847850"/>
          </a:xfrm>
          <a:prstGeom prst="rect">
            <a:avLst/>
          </a:prstGeom>
        </p:spPr>
      </p:pic>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9144" y="4993690"/>
            <a:ext cx="2619375" cy="1743075"/>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8519" y="4107865"/>
            <a:ext cx="1743075" cy="2628900"/>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2103" y="4791075"/>
            <a:ext cx="2428875" cy="1876425"/>
          </a:xfrm>
          <a:prstGeom prst="rect">
            <a:avLst/>
          </a:prstGeom>
        </p:spPr>
      </p:pic>
      <p:pic>
        <p:nvPicPr>
          <p:cNvPr id="11" name="Imag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919" y="4667250"/>
            <a:ext cx="2286000" cy="2000250"/>
          </a:xfrm>
          <a:prstGeom prst="rect">
            <a:avLst/>
          </a:prstGeom>
        </p:spPr>
      </p:pic>
    </p:spTree>
    <p:extLst>
      <p:ext uri="{BB962C8B-B14F-4D97-AF65-F5344CB8AC3E}">
        <p14:creationId xmlns:p14="http://schemas.microsoft.com/office/powerpoint/2010/main" val="49119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84</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6656177" cy="646331"/>
          </a:xfrm>
          <a:prstGeom prst="rect">
            <a:avLst/>
          </a:prstGeom>
        </p:spPr>
        <p:txBody>
          <a:bodyPr wrap="square">
            <a:spAutoFit/>
          </a:bodyPr>
          <a:lstStyle/>
          <a:p>
            <a:r>
              <a:rPr lang="fr-FR" dirty="0">
                <a:solidFill>
                  <a:srgbClr val="008000"/>
                </a:solidFill>
              </a:rPr>
              <a:t>8. </a:t>
            </a:r>
            <a:r>
              <a:rPr lang="fr-FR" b="1" dirty="0">
                <a:solidFill>
                  <a:srgbClr val="008000"/>
                </a:solidFill>
              </a:rPr>
              <a:t>Sols calcaires secs</a:t>
            </a:r>
          </a:p>
          <a:p>
            <a:r>
              <a:rPr lang="fr-FR" dirty="0">
                <a:solidFill>
                  <a:srgbClr val="008000"/>
                </a:solidFill>
              </a:rPr>
              <a:t>8.10. </a:t>
            </a:r>
            <a:r>
              <a:rPr lang="fr-FR" b="1" dirty="0">
                <a:solidFill>
                  <a:srgbClr val="008000"/>
                </a:solidFill>
              </a:rPr>
              <a:t>Silène enflée </a:t>
            </a:r>
            <a:r>
              <a:rPr lang="fr-FR" dirty="0">
                <a:solidFill>
                  <a:srgbClr val="008000"/>
                </a:solidFill>
              </a:rPr>
              <a:t>(</a:t>
            </a:r>
            <a:r>
              <a:rPr lang="fr-FR" i="1" dirty="0" err="1">
                <a:solidFill>
                  <a:srgbClr val="008000"/>
                </a:solidFill>
              </a:rPr>
              <a:t>Silene</a:t>
            </a:r>
            <a:r>
              <a:rPr lang="fr-FR" i="1" dirty="0">
                <a:solidFill>
                  <a:srgbClr val="008000"/>
                </a:solidFill>
              </a:rPr>
              <a:t> </a:t>
            </a:r>
            <a:r>
              <a:rPr lang="fr-FR" i="1" dirty="0" err="1">
                <a:solidFill>
                  <a:srgbClr val="008000"/>
                </a:solidFill>
              </a:rPr>
              <a:t>vulgaris</a:t>
            </a:r>
            <a:r>
              <a:rPr lang="fr-FR" dirty="0">
                <a:solidFill>
                  <a:srgbClr val="008000"/>
                </a:solidFill>
              </a:rPr>
              <a:t>) (famille des</a:t>
            </a:r>
            <a:r>
              <a:rPr lang="fr-FR" dirty="0"/>
              <a:t> </a:t>
            </a:r>
            <a:r>
              <a:rPr lang="fr-FR" u="sng" dirty="0">
                <a:hlinkClick r:id="rId2" tooltip="Caryophyllaceae"/>
              </a:rPr>
              <a:t>Caryophyllacées</a:t>
            </a:r>
            <a:r>
              <a:rPr lang="fr-FR" dirty="0">
                <a:solidFill>
                  <a:srgbClr val="008000"/>
                </a:solidFill>
              </a:rPr>
              <a:t>)</a:t>
            </a:r>
          </a:p>
        </p:txBody>
      </p:sp>
      <p:sp>
        <p:nvSpPr>
          <p:cNvPr id="5" name="ZoneTexte 4"/>
          <p:cNvSpPr txBox="1"/>
          <p:nvPr/>
        </p:nvSpPr>
        <p:spPr>
          <a:xfrm>
            <a:off x="186466" y="1183310"/>
            <a:ext cx="11840583" cy="1938992"/>
          </a:xfrm>
          <a:prstGeom prst="rect">
            <a:avLst/>
          </a:prstGeom>
          <a:noFill/>
        </p:spPr>
        <p:txBody>
          <a:bodyPr wrap="square" rtlCol="0">
            <a:spAutoFit/>
          </a:bodyPr>
          <a:lstStyle/>
          <a:p>
            <a:r>
              <a:rPr lang="fr-FR" dirty="0">
                <a:solidFill>
                  <a:srgbClr val="008000"/>
                </a:solidFill>
              </a:rPr>
              <a:t> </a:t>
            </a:r>
            <a:r>
              <a:rPr lang="fr-FR" dirty="0">
                <a:solidFill>
                  <a:srgbClr val="008000"/>
                </a:solidFill>
                <a:hlinkClick r:id="rId3" tooltip="Plante herbacée"/>
              </a:rPr>
              <a:t>Plante herbacée</a:t>
            </a:r>
            <a:r>
              <a:rPr lang="fr-FR" dirty="0">
                <a:solidFill>
                  <a:srgbClr val="008000"/>
                </a:solidFill>
              </a:rPr>
              <a:t> vivace, très facilement reconnaissable à son calice blanc, marbré, ballonné, réticulé et « enflé » de ses fleurs blanches. </a:t>
            </a:r>
            <a:r>
              <a:rPr lang="fr-FR" b="1" dirty="0">
                <a:solidFill>
                  <a:srgbClr val="008000"/>
                </a:solidFill>
              </a:rPr>
              <a:t>Période de floraison</a:t>
            </a:r>
            <a:r>
              <a:rPr lang="fr-FR" dirty="0">
                <a:solidFill>
                  <a:srgbClr val="008000"/>
                </a:solidFill>
              </a:rPr>
              <a:t> : avril à août. </a:t>
            </a:r>
            <a:r>
              <a:rPr lang="fr-FR" b="1" dirty="0">
                <a:solidFill>
                  <a:srgbClr val="008000"/>
                </a:solidFill>
              </a:rPr>
              <a:t>Sol</a:t>
            </a:r>
            <a:r>
              <a:rPr lang="fr-FR" dirty="0">
                <a:solidFill>
                  <a:srgbClr val="008000"/>
                </a:solidFill>
              </a:rPr>
              <a:t> : Le silène préfère les </a:t>
            </a:r>
            <a:r>
              <a:rPr lang="fr-FR" b="1" dirty="0">
                <a:solidFill>
                  <a:srgbClr val="008000"/>
                </a:solidFill>
              </a:rPr>
              <a:t>sols</a:t>
            </a:r>
            <a:r>
              <a:rPr lang="fr-FR" dirty="0">
                <a:solidFill>
                  <a:srgbClr val="008000"/>
                </a:solidFill>
              </a:rPr>
              <a:t> secs, comme les talus drainants, et </a:t>
            </a:r>
            <a:r>
              <a:rPr lang="fr-FR" dirty="0">
                <a:solidFill>
                  <a:srgbClr val="7030A0"/>
                </a:solidFill>
              </a:rPr>
              <a:t>calcaires</a:t>
            </a:r>
            <a:r>
              <a:rPr lang="fr-FR" dirty="0">
                <a:solidFill>
                  <a:srgbClr val="008000"/>
                </a:solidFill>
              </a:rPr>
              <a:t>. </a:t>
            </a:r>
          </a:p>
          <a:p>
            <a:r>
              <a:rPr lang="fr-FR" b="1" dirty="0">
                <a:solidFill>
                  <a:srgbClr val="008000"/>
                </a:solidFill>
              </a:rPr>
              <a:t>Habitat</a:t>
            </a:r>
            <a:r>
              <a:rPr lang="fr-FR" dirty="0">
                <a:solidFill>
                  <a:srgbClr val="008000"/>
                </a:solidFill>
              </a:rPr>
              <a:t> : </a:t>
            </a:r>
            <a:r>
              <a:rPr lang="fr-FR" dirty="0" err="1">
                <a:solidFill>
                  <a:srgbClr val="008000"/>
                </a:solidFill>
              </a:rPr>
              <a:t>Haldes</a:t>
            </a:r>
            <a:r>
              <a:rPr lang="fr-FR" dirty="0">
                <a:solidFill>
                  <a:srgbClr val="008000"/>
                </a:solidFill>
              </a:rPr>
              <a:t> calaminaires, pelouses calaminaires, déblais miniers, bords de chemins et des prairies</a:t>
            </a:r>
          </a:p>
          <a:p>
            <a:r>
              <a:rPr lang="fr-FR" dirty="0">
                <a:solidFill>
                  <a:srgbClr val="008000"/>
                </a:solidFill>
              </a:rPr>
              <a:t>Cuisine : Les feuilles peuvent être consommées en potages, salades ou légumes et incorporées dans des omelettes. On ramasse les jeunes feuilles avant la floraison. Les jeunes pousses de silène enflé sont tendres et croquantes. Leur saveur légèrement sucrée rappelle un peu celle des asperges puis des </a:t>
            </a:r>
            <a:r>
              <a:rPr lang="fr-FR" dirty="0">
                <a:solidFill>
                  <a:srgbClr val="008000"/>
                </a:solidFill>
                <a:hlinkClick r:id="rId4" tooltip="Petits pois"/>
              </a:rPr>
              <a:t>petits pois</a:t>
            </a:r>
            <a:r>
              <a:rPr lang="fr-FR" dirty="0">
                <a:solidFill>
                  <a:srgbClr val="008000"/>
                </a:solidFill>
              </a:rPr>
              <a:t>.</a:t>
            </a:r>
          </a:p>
          <a:p>
            <a:r>
              <a:rPr lang="fr-FR" sz="1200" dirty="0">
                <a:solidFill>
                  <a:srgbClr val="008000"/>
                </a:solidFill>
              </a:rPr>
              <a:t>Source : </a:t>
            </a:r>
            <a:r>
              <a:rPr lang="fr-FR" sz="1200" dirty="0">
                <a:solidFill>
                  <a:srgbClr val="008000"/>
                </a:solidFill>
                <a:hlinkClick r:id="rId5"/>
              </a:rPr>
              <a:t>http://hortical.com/article956.html</a:t>
            </a:r>
            <a:r>
              <a:rPr lang="fr-FR" sz="1200" dirty="0">
                <a:solidFill>
                  <a:srgbClr val="008000"/>
                </a:solidFill>
              </a:rPr>
              <a:t> </a:t>
            </a: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2777" y="3101321"/>
            <a:ext cx="3086100" cy="14859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735" y="3129896"/>
            <a:ext cx="1905000" cy="1428750"/>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0074" y="2654272"/>
            <a:ext cx="2466975" cy="1847850"/>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232" y="4823964"/>
            <a:ext cx="2466975" cy="184785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2340" y="4823964"/>
            <a:ext cx="2466975" cy="1847850"/>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7976" y="4823964"/>
            <a:ext cx="2466975" cy="1857375"/>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8947" y="4833489"/>
            <a:ext cx="2466975" cy="1847850"/>
          </a:xfrm>
          <a:prstGeom prst="rect">
            <a:avLst/>
          </a:prstGeom>
        </p:spPr>
      </p:pic>
      <p:pic>
        <p:nvPicPr>
          <p:cNvPr id="13" name="Imag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4469" y="2654272"/>
            <a:ext cx="2221753" cy="1666315"/>
          </a:xfrm>
          <a:prstGeom prst="rect">
            <a:avLst/>
          </a:prstGeom>
        </p:spPr>
      </p:pic>
      <p:sp>
        <p:nvSpPr>
          <p:cNvPr id="14" name="Rectangle 13"/>
          <p:cNvSpPr/>
          <p:nvPr/>
        </p:nvSpPr>
        <p:spPr>
          <a:xfrm>
            <a:off x="7024743" y="4320588"/>
            <a:ext cx="2689551" cy="461665"/>
          </a:xfrm>
          <a:prstGeom prst="rect">
            <a:avLst/>
          </a:prstGeom>
        </p:spPr>
        <p:txBody>
          <a:bodyPr wrap="square">
            <a:spAutoFit/>
          </a:bodyPr>
          <a:lstStyle/>
          <a:p>
            <a:pPr algn="ctr"/>
            <a:r>
              <a:rPr lang="fr-FR" sz="1200" i="1" dirty="0" err="1">
                <a:solidFill>
                  <a:srgbClr val="008000"/>
                </a:solidFill>
                <a:latin typeface="Arial" panose="020B0604020202020204" pitchFamily="34" charset="0"/>
              </a:rPr>
              <a:t>Silene</a:t>
            </a:r>
            <a:r>
              <a:rPr lang="fr-FR" sz="1200" i="1" dirty="0">
                <a:solidFill>
                  <a:srgbClr val="008000"/>
                </a:solidFill>
                <a:latin typeface="Arial" panose="020B0604020202020204" pitchFamily="34" charset="0"/>
              </a:rPr>
              <a:t> </a:t>
            </a:r>
            <a:r>
              <a:rPr lang="fr-FR" sz="1200" i="1" dirty="0" err="1">
                <a:solidFill>
                  <a:srgbClr val="008000"/>
                </a:solidFill>
                <a:latin typeface="Arial" panose="020B0604020202020204" pitchFamily="34" charset="0"/>
              </a:rPr>
              <a:t>vulgaris</a:t>
            </a:r>
            <a:r>
              <a:rPr lang="fr-FR" sz="1200" i="1" dirty="0">
                <a:solidFill>
                  <a:srgbClr val="008000"/>
                </a:solidFill>
                <a:latin typeface="Arial" panose="020B0604020202020204" pitchFamily="34" charset="0"/>
              </a:rPr>
              <a:t> </a:t>
            </a:r>
            <a:r>
              <a:rPr lang="fr-FR" sz="1200" i="1" dirty="0" err="1">
                <a:solidFill>
                  <a:srgbClr val="008000"/>
                </a:solidFill>
                <a:latin typeface="Arial" panose="020B0604020202020204" pitchFamily="34" charset="0"/>
              </a:rPr>
              <a:t>subsp</a:t>
            </a:r>
            <a:r>
              <a:rPr lang="fr-FR" sz="1200" i="1" dirty="0">
                <a:solidFill>
                  <a:srgbClr val="008000"/>
                </a:solidFill>
                <a:latin typeface="Arial" panose="020B0604020202020204" pitchFamily="34" charset="0"/>
              </a:rPr>
              <a:t>. </a:t>
            </a:r>
            <a:r>
              <a:rPr lang="fr-FR" sz="1200" i="1" dirty="0" err="1">
                <a:solidFill>
                  <a:srgbClr val="008000"/>
                </a:solidFill>
                <a:latin typeface="Arial" panose="020B0604020202020204" pitchFamily="34" charset="0"/>
              </a:rPr>
              <a:t>maritima</a:t>
            </a:r>
            <a:r>
              <a:rPr lang="fr-FR" sz="1200" dirty="0">
                <a:solidFill>
                  <a:srgbClr val="008000"/>
                </a:solidFill>
                <a:latin typeface="Arial" panose="020B0604020202020204" pitchFamily="34" charset="0"/>
              </a:rPr>
              <a:t>, Silène maritime</a:t>
            </a:r>
            <a:endParaRPr lang="fr-FR" sz="1200" dirty="0">
              <a:solidFill>
                <a:srgbClr val="008000"/>
              </a:solidFill>
            </a:endParaRPr>
          </a:p>
        </p:txBody>
      </p:sp>
    </p:spTree>
    <p:extLst>
      <p:ext uri="{BB962C8B-B14F-4D97-AF65-F5344CB8AC3E}">
        <p14:creationId xmlns:p14="http://schemas.microsoft.com/office/powerpoint/2010/main" val="2229393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85</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467087" y="881224"/>
            <a:ext cx="6656177" cy="707886"/>
          </a:xfrm>
          <a:prstGeom prst="rect">
            <a:avLst/>
          </a:prstGeom>
        </p:spPr>
        <p:txBody>
          <a:bodyPr wrap="square">
            <a:spAutoFit/>
          </a:bodyPr>
          <a:lstStyle/>
          <a:p>
            <a:pPr algn="ctr"/>
            <a:r>
              <a:rPr lang="fr-FR" sz="4000" dirty="0">
                <a:solidFill>
                  <a:srgbClr val="008000"/>
                </a:solidFill>
              </a:rPr>
              <a:t>9. </a:t>
            </a:r>
            <a:r>
              <a:rPr lang="fr-FR" sz="4000" b="1" dirty="0">
                <a:solidFill>
                  <a:srgbClr val="008000"/>
                </a:solidFill>
              </a:rPr>
              <a:t>Sols calcaire riche en humus</a:t>
            </a:r>
            <a:endParaRPr lang="fr-FR" sz="4000" dirty="0">
              <a:solidFill>
                <a:srgbClr val="00800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778" y="2105010"/>
            <a:ext cx="3118939" cy="3929863"/>
          </a:xfrm>
          <a:prstGeom prst="rect">
            <a:avLst/>
          </a:prstGeom>
        </p:spPr>
      </p:pic>
      <p:sp>
        <p:nvSpPr>
          <p:cNvPr id="4" name="Rectangle 3"/>
          <p:cNvSpPr/>
          <p:nvPr/>
        </p:nvSpPr>
        <p:spPr>
          <a:xfrm>
            <a:off x="4980077" y="6034873"/>
            <a:ext cx="2205283" cy="276999"/>
          </a:xfrm>
          <a:prstGeom prst="rect">
            <a:avLst/>
          </a:prstGeom>
        </p:spPr>
        <p:txBody>
          <a:bodyPr wrap="none">
            <a:spAutoFit/>
          </a:bodyPr>
          <a:lstStyle/>
          <a:p>
            <a:pPr algn="ctr"/>
            <a:r>
              <a:rPr lang="fr-FR" sz="1200" dirty="0">
                <a:solidFill>
                  <a:srgbClr val="008000"/>
                </a:solidFill>
              </a:rPr>
              <a:t>Moutarde blanche (</a:t>
            </a:r>
            <a:r>
              <a:rPr lang="fr-FR" sz="1200" i="1" dirty="0" err="1">
                <a:solidFill>
                  <a:srgbClr val="008000"/>
                </a:solidFill>
              </a:rPr>
              <a:t>Sinapis</a:t>
            </a:r>
            <a:r>
              <a:rPr lang="fr-FR" sz="1200" i="1" dirty="0">
                <a:solidFill>
                  <a:srgbClr val="008000"/>
                </a:solidFill>
              </a:rPr>
              <a:t> alba</a:t>
            </a:r>
            <a:r>
              <a:rPr lang="fr-FR" sz="1200" dirty="0">
                <a:solidFill>
                  <a:srgbClr val="008000"/>
                </a:solidFill>
              </a:rPr>
              <a:t>)</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98" y="2105010"/>
            <a:ext cx="2676749" cy="3969865"/>
          </a:xfrm>
          <a:prstGeom prst="rect">
            <a:avLst/>
          </a:prstGeom>
        </p:spPr>
      </p:pic>
      <p:sp>
        <p:nvSpPr>
          <p:cNvPr id="8" name="ZoneTexte 7"/>
          <p:cNvSpPr txBox="1"/>
          <p:nvPr/>
        </p:nvSpPr>
        <p:spPr>
          <a:xfrm>
            <a:off x="901114" y="6074875"/>
            <a:ext cx="1942519" cy="276999"/>
          </a:xfrm>
          <a:prstGeom prst="rect">
            <a:avLst/>
          </a:prstGeom>
          <a:noFill/>
        </p:spPr>
        <p:txBody>
          <a:bodyPr wrap="none" rtlCol="0">
            <a:spAutoFit/>
          </a:bodyPr>
          <a:lstStyle/>
          <a:p>
            <a:pPr algn="ctr"/>
            <a:r>
              <a:rPr lang="fr-FR" sz="1200" dirty="0">
                <a:solidFill>
                  <a:srgbClr val="008000"/>
                </a:solidFill>
              </a:rPr>
              <a:t>Coquelicot (</a:t>
            </a:r>
            <a:r>
              <a:rPr lang="fr-FR" sz="1200" i="1" dirty="0">
                <a:solidFill>
                  <a:srgbClr val="008000"/>
                </a:solidFill>
              </a:rPr>
              <a:t>Papaver </a:t>
            </a:r>
            <a:r>
              <a:rPr lang="fr-FR" sz="1200" i="1" dirty="0" err="1">
                <a:solidFill>
                  <a:srgbClr val="008000"/>
                </a:solidFill>
              </a:rPr>
              <a:t>rhoeas</a:t>
            </a:r>
            <a:r>
              <a:rPr lang="fr-FR" sz="1200" dirty="0">
                <a:solidFill>
                  <a:srgbClr val="008000"/>
                </a:solidFill>
              </a:rPr>
              <a:t>)</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480" y="1688267"/>
            <a:ext cx="3282591" cy="4346606"/>
          </a:xfrm>
          <a:prstGeom prst="rect">
            <a:avLst/>
          </a:prstGeom>
        </p:spPr>
      </p:pic>
      <p:sp>
        <p:nvSpPr>
          <p:cNvPr id="10" name="ZoneTexte 9"/>
          <p:cNvSpPr txBox="1"/>
          <p:nvPr/>
        </p:nvSpPr>
        <p:spPr>
          <a:xfrm>
            <a:off x="8132781" y="6074875"/>
            <a:ext cx="3894268" cy="646331"/>
          </a:xfrm>
          <a:prstGeom prst="rect">
            <a:avLst/>
          </a:prstGeom>
          <a:noFill/>
        </p:spPr>
        <p:txBody>
          <a:bodyPr wrap="square" rtlCol="0">
            <a:spAutoFit/>
          </a:bodyPr>
          <a:lstStyle/>
          <a:p>
            <a:pPr algn="ctr"/>
            <a:r>
              <a:rPr lang="fr-FR" sz="1200" dirty="0">
                <a:solidFill>
                  <a:srgbClr val="008000"/>
                </a:solidFill>
              </a:rPr>
              <a:t>Camomille sauvage, Matricaire camomille, Petite Camomille (</a:t>
            </a:r>
            <a:r>
              <a:rPr lang="fr-FR" sz="1200" i="1" dirty="0" err="1">
                <a:solidFill>
                  <a:srgbClr val="008000"/>
                </a:solidFill>
              </a:rPr>
              <a:t>Matricaria</a:t>
            </a:r>
            <a:r>
              <a:rPr lang="fr-FR" sz="1200" i="1" dirty="0">
                <a:solidFill>
                  <a:srgbClr val="008000"/>
                </a:solidFill>
              </a:rPr>
              <a:t> </a:t>
            </a:r>
            <a:r>
              <a:rPr lang="fr-FR" sz="1200" i="1" dirty="0" err="1">
                <a:solidFill>
                  <a:srgbClr val="008000"/>
                </a:solidFill>
              </a:rPr>
              <a:t>recutita</a:t>
            </a:r>
            <a:r>
              <a:rPr lang="fr-FR" sz="1200" dirty="0">
                <a:solidFill>
                  <a:srgbClr val="008000"/>
                </a:solidFill>
              </a:rPr>
              <a:t>). Source : </a:t>
            </a:r>
            <a:r>
              <a:rPr lang="fr-FR" sz="1200" dirty="0">
                <a:solidFill>
                  <a:srgbClr val="008000"/>
                </a:solidFill>
                <a:hlinkClick r:id="rId5"/>
              </a:rPr>
              <a:t>https://fr.wikipedia.org/wiki/Matricaria_recutita</a:t>
            </a:r>
            <a:r>
              <a:rPr lang="fr-FR" sz="1200" dirty="0">
                <a:solidFill>
                  <a:srgbClr val="008000"/>
                </a:solidFill>
              </a:rPr>
              <a:t> </a:t>
            </a:r>
          </a:p>
        </p:txBody>
      </p:sp>
    </p:spTree>
    <p:extLst>
      <p:ext uri="{BB962C8B-B14F-4D97-AF65-F5344CB8AC3E}">
        <p14:creationId xmlns:p14="http://schemas.microsoft.com/office/powerpoint/2010/main" val="24890490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86</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8753139"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a:p>
            <a:r>
              <a:rPr lang="fr-FR" dirty="0">
                <a:solidFill>
                  <a:srgbClr val="008000"/>
                </a:solidFill>
              </a:rPr>
              <a:t>9.1. </a:t>
            </a:r>
            <a:r>
              <a:rPr lang="fr-FR" b="1" dirty="0">
                <a:solidFill>
                  <a:srgbClr val="008000"/>
                </a:solidFill>
              </a:rPr>
              <a:t>Matricaire camomille </a:t>
            </a:r>
            <a:r>
              <a:rPr lang="fr-FR" dirty="0">
                <a:solidFill>
                  <a:srgbClr val="008000"/>
                </a:solidFill>
              </a:rPr>
              <a:t>(</a:t>
            </a:r>
            <a:r>
              <a:rPr lang="fr-FR" i="1" dirty="0" err="1">
                <a:solidFill>
                  <a:srgbClr val="008000"/>
                </a:solidFill>
              </a:rPr>
              <a:t>Matricaria</a:t>
            </a:r>
            <a:r>
              <a:rPr lang="fr-FR" i="1" dirty="0">
                <a:solidFill>
                  <a:srgbClr val="008000"/>
                </a:solidFill>
              </a:rPr>
              <a:t> </a:t>
            </a:r>
            <a:r>
              <a:rPr lang="fr-FR" i="1" dirty="0" err="1">
                <a:solidFill>
                  <a:srgbClr val="008000"/>
                </a:solidFill>
              </a:rPr>
              <a:t>chamomilla</a:t>
            </a:r>
            <a:r>
              <a:rPr lang="fr-FR" dirty="0">
                <a:solidFill>
                  <a:srgbClr val="008000"/>
                </a:solidFill>
              </a:rPr>
              <a:t>) (famille des </a:t>
            </a:r>
            <a:r>
              <a:rPr lang="fr-FR" u="sng" dirty="0">
                <a:hlinkClick r:id="rId2" tooltip="Asteraceae"/>
              </a:rPr>
              <a:t>Astéracées</a:t>
            </a:r>
            <a:r>
              <a:rPr lang="fr-FR" dirty="0">
                <a:solidFill>
                  <a:srgbClr val="008000"/>
                </a:solidFill>
              </a:rPr>
              <a:t>)</a:t>
            </a:r>
          </a:p>
        </p:txBody>
      </p:sp>
      <p:sp>
        <p:nvSpPr>
          <p:cNvPr id="5" name="ZoneTexte 4"/>
          <p:cNvSpPr txBox="1"/>
          <p:nvPr/>
        </p:nvSpPr>
        <p:spPr>
          <a:xfrm>
            <a:off x="186466" y="1183310"/>
            <a:ext cx="11883614" cy="2031325"/>
          </a:xfrm>
          <a:prstGeom prst="rect">
            <a:avLst/>
          </a:prstGeom>
          <a:noFill/>
        </p:spPr>
        <p:txBody>
          <a:bodyPr wrap="square" rtlCol="0">
            <a:spAutoFit/>
          </a:bodyPr>
          <a:lstStyle/>
          <a:p>
            <a:pPr algn="just"/>
            <a:r>
              <a:rPr lang="fr-FR" dirty="0">
                <a:hlinkClick r:id="rId3" tooltip="Plante herbacée"/>
              </a:rPr>
              <a:t>Plante herbacée</a:t>
            </a:r>
            <a:r>
              <a:rPr lang="fr-FR" dirty="0"/>
              <a:t> </a:t>
            </a:r>
            <a:r>
              <a:rPr lang="fr-FR" dirty="0">
                <a:solidFill>
                  <a:srgbClr val="008000"/>
                </a:solidFill>
              </a:rPr>
              <a:t>annuelle,</a:t>
            </a:r>
            <a:r>
              <a:rPr lang="fr-FR" dirty="0"/>
              <a:t> </a:t>
            </a:r>
            <a:r>
              <a:rPr lang="fr-FR" dirty="0">
                <a:solidFill>
                  <a:srgbClr val="008000"/>
                </a:solidFill>
              </a:rPr>
              <a:t>à tige unique, dressée (de 20 à 50 cm) et rameuse. L'inflorescence est un </a:t>
            </a:r>
            <a:r>
              <a:rPr lang="fr-FR" dirty="0">
                <a:solidFill>
                  <a:srgbClr val="008000"/>
                </a:solidFill>
                <a:hlinkClick r:id="rId4" tooltip="Capitule (botanique)"/>
              </a:rPr>
              <a:t>capitule</a:t>
            </a:r>
            <a:r>
              <a:rPr lang="fr-FR" dirty="0">
                <a:solidFill>
                  <a:srgbClr val="008000"/>
                </a:solidFill>
              </a:rPr>
              <a:t> solitaire, de 10-25 </a:t>
            </a:r>
            <a:r>
              <a:rPr lang="fr-FR" dirty="0" err="1">
                <a:solidFill>
                  <a:srgbClr val="008000"/>
                </a:solidFill>
              </a:rPr>
              <a:t>mm.</a:t>
            </a:r>
            <a:r>
              <a:rPr lang="fr-FR" dirty="0">
                <a:solidFill>
                  <a:srgbClr val="008000"/>
                </a:solidFill>
              </a:rPr>
              <a:t> Les fleurs minuscules se reconnaissent à leur </a:t>
            </a:r>
            <a:r>
              <a:rPr lang="fr-FR" b="1" dirty="0">
                <a:solidFill>
                  <a:srgbClr val="008000"/>
                </a:solidFill>
              </a:rPr>
              <a:t>odeur prononcée</a:t>
            </a:r>
            <a:r>
              <a:rPr lang="fr-FR" dirty="0">
                <a:solidFill>
                  <a:srgbClr val="008000"/>
                </a:solidFill>
              </a:rPr>
              <a:t> (l'odeur de camomille est typique). </a:t>
            </a:r>
          </a:p>
          <a:p>
            <a:pPr algn="just"/>
            <a:r>
              <a:rPr lang="fr-FR" b="1" dirty="0">
                <a:solidFill>
                  <a:srgbClr val="008000"/>
                </a:solidFill>
              </a:rPr>
              <a:t>Habitat</a:t>
            </a:r>
            <a:r>
              <a:rPr lang="fr-FR" dirty="0">
                <a:solidFill>
                  <a:srgbClr val="008000"/>
                </a:solidFill>
              </a:rPr>
              <a:t> : En France, on la rencontre dans toutes les régions à l'état sauvage en particulier le long des chemins, sur les terrains vagues, </a:t>
            </a:r>
            <a:r>
              <a:rPr lang="fr-FR" i="1" dirty="0">
                <a:solidFill>
                  <a:srgbClr val="008000"/>
                </a:solidFill>
              </a:rPr>
              <a:t>cultivés, </a:t>
            </a:r>
            <a:r>
              <a:rPr lang="fr-FR" i="1" dirty="0">
                <a:solidFill>
                  <a:schemeClr val="accent2">
                    <a:lumMod val="50000"/>
                  </a:schemeClr>
                </a:solidFill>
              </a:rPr>
              <a:t>surtout fertiles</a:t>
            </a:r>
            <a:r>
              <a:rPr lang="fr-FR" dirty="0">
                <a:solidFill>
                  <a:srgbClr val="008000"/>
                </a:solidFill>
              </a:rPr>
              <a:t>, les steppes salines ou sur sols sablonneux, à basse altitude. C'est une espèce </a:t>
            </a:r>
            <a:r>
              <a:rPr lang="fr-FR" dirty="0" err="1">
                <a:solidFill>
                  <a:schemeClr val="accent2">
                    <a:lumMod val="50000"/>
                  </a:schemeClr>
                </a:solidFill>
              </a:rPr>
              <a:t>nitrocline</a:t>
            </a:r>
            <a:r>
              <a:rPr lang="fr-FR" dirty="0">
                <a:solidFill>
                  <a:srgbClr val="008000"/>
                </a:solidFill>
              </a:rPr>
              <a:t>, </a:t>
            </a:r>
            <a:r>
              <a:rPr lang="fr-FR" dirty="0">
                <a:solidFill>
                  <a:srgbClr val="008000"/>
                </a:solidFill>
                <a:hlinkClick r:id="rId5" tooltip="Adventice"/>
              </a:rPr>
              <a:t>commensale</a:t>
            </a:r>
            <a:r>
              <a:rPr lang="fr-FR" dirty="0">
                <a:solidFill>
                  <a:srgbClr val="008000"/>
                </a:solidFill>
              </a:rPr>
              <a:t> des cultures sur </a:t>
            </a:r>
            <a:r>
              <a:rPr lang="fr-FR" b="1" dirty="0">
                <a:solidFill>
                  <a:srgbClr val="008000"/>
                </a:solidFill>
              </a:rPr>
              <a:t>argile</a:t>
            </a:r>
            <a:r>
              <a:rPr lang="fr-FR" dirty="0">
                <a:solidFill>
                  <a:srgbClr val="008000"/>
                </a:solidFill>
              </a:rPr>
              <a:t> ou sur </a:t>
            </a:r>
            <a:r>
              <a:rPr lang="fr-FR" dirty="0">
                <a:solidFill>
                  <a:schemeClr val="accent2">
                    <a:lumMod val="50000"/>
                  </a:schemeClr>
                </a:solidFill>
              </a:rPr>
              <a:t>limons</a:t>
            </a:r>
            <a:r>
              <a:rPr lang="fr-FR" dirty="0">
                <a:solidFill>
                  <a:srgbClr val="008000"/>
                </a:solidFill>
              </a:rPr>
              <a:t>. Elle fleurit de mai à novembre.</a:t>
            </a:r>
          </a:p>
          <a:p>
            <a:pPr algn="just"/>
            <a:r>
              <a:rPr lang="fr-FR" sz="1200" b="1" dirty="0">
                <a:solidFill>
                  <a:srgbClr val="008000"/>
                </a:solidFill>
              </a:rPr>
              <a:t>Usage</a:t>
            </a:r>
            <a:r>
              <a:rPr lang="fr-FR" sz="1200" dirty="0">
                <a:solidFill>
                  <a:srgbClr val="008000"/>
                </a:solidFill>
              </a:rPr>
              <a:t> : C'est une plante médicinale, pour le </a:t>
            </a:r>
            <a:r>
              <a:rPr lang="fr-FR" sz="1200" dirty="0" err="1">
                <a:solidFill>
                  <a:srgbClr val="008000"/>
                </a:solidFill>
              </a:rPr>
              <a:t>raitement</a:t>
            </a:r>
            <a:r>
              <a:rPr lang="fr-FR" sz="1200" dirty="0">
                <a:solidFill>
                  <a:srgbClr val="008000"/>
                </a:solidFill>
              </a:rPr>
              <a:t> symptomatique de </a:t>
            </a:r>
            <a:r>
              <a:rPr lang="fr-FR" sz="1200" i="1" dirty="0">
                <a:solidFill>
                  <a:srgbClr val="008000"/>
                </a:solidFill>
              </a:rPr>
              <a:t>troubles digestifs, </a:t>
            </a:r>
            <a:r>
              <a:rPr lang="fr-FR" sz="1200" dirty="0">
                <a:solidFill>
                  <a:srgbClr val="008000"/>
                </a:solidFill>
              </a:rPr>
              <a:t>des affections dermatologiques. On en tire une huile essentielle. Elle s'utilise comme la </a:t>
            </a:r>
            <a:r>
              <a:rPr lang="fr-FR" sz="1200" dirty="0">
                <a:solidFill>
                  <a:srgbClr val="008000"/>
                </a:solidFill>
                <a:hlinkClick r:id="rId6" tooltip="Camomille romaine"/>
              </a:rPr>
              <a:t>camomille romaine</a:t>
            </a:r>
            <a:r>
              <a:rPr lang="fr-FR" sz="1200" dirty="0">
                <a:solidFill>
                  <a:srgbClr val="008000"/>
                </a:solidFill>
              </a:rPr>
              <a:t> (</a:t>
            </a:r>
            <a:r>
              <a:rPr lang="fr-FR" sz="1200" i="1" dirty="0" err="1">
                <a:solidFill>
                  <a:srgbClr val="008000"/>
                </a:solidFill>
              </a:rPr>
              <a:t>Chamomillae</a:t>
            </a:r>
            <a:r>
              <a:rPr lang="fr-FR" sz="1200" i="1" dirty="0">
                <a:solidFill>
                  <a:srgbClr val="008000"/>
                </a:solidFill>
              </a:rPr>
              <a:t> </a:t>
            </a:r>
            <a:r>
              <a:rPr lang="fr-FR" sz="1200" i="1" dirty="0" err="1">
                <a:solidFill>
                  <a:srgbClr val="008000"/>
                </a:solidFill>
              </a:rPr>
              <a:t>romanae</a:t>
            </a:r>
            <a:r>
              <a:rPr lang="fr-FR" sz="1200" i="1" dirty="0">
                <a:solidFill>
                  <a:srgbClr val="008000"/>
                </a:solidFill>
              </a:rPr>
              <a:t> </a:t>
            </a:r>
            <a:r>
              <a:rPr lang="fr-FR" sz="1200" i="1" dirty="0" err="1">
                <a:solidFill>
                  <a:srgbClr val="008000"/>
                </a:solidFill>
              </a:rPr>
              <a:t>flos</a:t>
            </a:r>
            <a:r>
              <a:rPr lang="fr-FR" sz="1200" dirty="0">
                <a:solidFill>
                  <a:srgbClr val="008000"/>
                </a:solidFill>
              </a:rPr>
              <a:t>) : elle est réputée </a:t>
            </a:r>
            <a:r>
              <a:rPr lang="fr-FR" sz="1200" dirty="0">
                <a:solidFill>
                  <a:srgbClr val="008000"/>
                </a:solidFill>
                <a:hlinkClick r:id="rId7" tooltip="wikt:tonique"/>
              </a:rPr>
              <a:t>tonique</a:t>
            </a:r>
            <a:r>
              <a:rPr lang="fr-FR" sz="1200" dirty="0">
                <a:solidFill>
                  <a:srgbClr val="008000"/>
                </a:solidFill>
              </a:rPr>
              <a:t>, </a:t>
            </a:r>
            <a:r>
              <a:rPr lang="fr-FR" sz="1200" dirty="0">
                <a:solidFill>
                  <a:srgbClr val="008000"/>
                </a:solidFill>
                <a:hlinkClick r:id="rId8" tooltip="wikt:stomachique"/>
              </a:rPr>
              <a:t>stomachique</a:t>
            </a:r>
            <a:r>
              <a:rPr lang="fr-FR" sz="1200" dirty="0">
                <a:solidFill>
                  <a:srgbClr val="008000"/>
                </a:solidFill>
              </a:rPr>
              <a:t>, </a:t>
            </a:r>
            <a:r>
              <a:rPr lang="fr-FR" sz="1200" dirty="0">
                <a:solidFill>
                  <a:srgbClr val="008000"/>
                </a:solidFill>
                <a:hlinkClick r:id="rId9" tooltip="Antispasmodique"/>
              </a:rPr>
              <a:t>antispasmodique</a:t>
            </a:r>
            <a:r>
              <a:rPr lang="fr-FR" sz="1200" dirty="0">
                <a:solidFill>
                  <a:srgbClr val="008000"/>
                </a:solidFill>
              </a:rPr>
              <a:t> et </a:t>
            </a:r>
            <a:r>
              <a:rPr lang="fr-FR" sz="1200" dirty="0">
                <a:solidFill>
                  <a:srgbClr val="008000"/>
                </a:solidFill>
                <a:hlinkClick r:id="rId10" tooltip="Analgésique"/>
              </a:rPr>
              <a:t>analgésique</a:t>
            </a:r>
            <a:r>
              <a:rPr lang="fr-FR" sz="1200" dirty="0">
                <a:solidFill>
                  <a:srgbClr val="008000"/>
                </a:solidFill>
              </a:rPr>
              <a:t>.</a:t>
            </a:r>
          </a:p>
          <a:p>
            <a:pPr algn="just"/>
            <a:r>
              <a:rPr lang="fr-FR" sz="1200" b="1" dirty="0">
                <a:solidFill>
                  <a:srgbClr val="008000"/>
                </a:solidFill>
              </a:rPr>
              <a:t>Autres appellations </a:t>
            </a:r>
            <a:r>
              <a:rPr lang="fr-FR" sz="1200" dirty="0">
                <a:solidFill>
                  <a:srgbClr val="008000"/>
                </a:solidFill>
              </a:rPr>
              <a:t>: Camomille sauvage, Petite Camomille, Camomille allemande ou </a:t>
            </a:r>
            <a:r>
              <a:rPr lang="fr-FR" sz="1200" i="1" dirty="0">
                <a:solidFill>
                  <a:srgbClr val="008000"/>
                </a:solidFill>
              </a:rPr>
              <a:t>Camomille vraie</a:t>
            </a:r>
            <a:r>
              <a:rPr lang="fr-FR" sz="1200" dirty="0">
                <a:solidFill>
                  <a:srgbClr val="008000"/>
                </a:solidFill>
              </a:rPr>
              <a:t> ou </a:t>
            </a:r>
            <a:r>
              <a:rPr lang="fr-FR" sz="1200" i="1" dirty="0">
                <a:solidFill>
                  <a:srgbClr val="008000"/>
                </a:solidFill>
              </a:rPr>
              <a:t>Matricaire tronquée</a:t>
            </a:r>
            <a:r>
              <a:rPr lang="fr-FR" sz="1200" dirty="0">
                <a:solidFill>
                  <a:srgbClr val="008000"/>
                </a:solidFill>
              </a:rPr>
              <a:t> ou simplement « camomille » en herboristerie. </a:t>
            </a:r>
          </a:p>
        </p:txBody>
      </p:sp>
      <p:pic>
        <p:nvPicPr>
          <p:cNvPr id="6"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2458" y="4109477"/>
            <a:ext cx="1743075" cy="2619375"/>
          </a:xfrm>
          <a:prstGeom prst="rect">
            <a:avLst/>
          </a:prstGeom>
        </p:spPr>
      </p:pic>
      <p:pic>
        <p:nvPicPr>
          <p:cNvPr id="7" name="Imag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466" y="4644578"/>
            <a:ext cx="1322516" cy="1967904"/>
          </a:xfrm>
          <a:prstGeom prst="rect">
            <a:avLst/>
          </a:prstGeom>
        </p:spPr>
      </p:pic>
      <p:pic>
        <p:nvPicPr>
          <p:cNvPr id="8" name="Imag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5214" y="4678907"/>
            <a:ext cx="2371725" cy="1933575"/>
          </a:xfrm>
          <a:prstGeom prst="rect">
            <a:avLst/>
          </a:prstGeom>
        </p:spPr>
      </p:pic>
      <p:pic>
        <p:nvPicPr>
          <p:cNvPr id="9" name="Imag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46999" y="4926557"/>
            <a:ext cx="2705100" cy="1685925"/>
          </a:xfrm>
          <a:prstGeom prst="rect">
            <a:avLst/>
          </a:prstGeom>
        </p:spPr>
      </p:pic>
      <p:pic>
        <p:nvPicPr>
          <p:cNvPr id="10" name="Imag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8270" y="3214635"/>
            <a:ext cx="2857500" cy="1600200"/>
          </a:xfrm>
          <a:prstGeom prst="rect">
            <a:avLst/>
          </a:prstGeom>
        </p:spPr>
      </p:pic>
      <p:pic>
        <p:nvPicPr>
          <p:cNvPr id="11" name="Imag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2159" y="4928627"/>
            <a:ext cx="2533650" cy="1800225"/>
          </a:xfrm>
          <a:prstGeom prst="rect">
            <a:avLst/>
          </a:prstGeom>
        </p:spPr>
      </p:pic>
    </p:spTree>
    <p:extLst>
      <p:ext uri="{BB962C8B-B14F-4D97-AF65-F5344CB8AC3E}">
        <p14:creationId xmlns:p14="http://schemas.microsoft.com/office/powerpoint/2010/main" val="3069016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87</a:t>
            </a:fld>
            <a:endParaRPr lang="fr-FR"/>
          </a:p>
        </p:txBody>
      </p:sp>
      <p:sp>
        <p:nvSpPr>
          <p:cNvPr id="3" name="Rectangle 2"/>
          <p:cNvSpPr/>
          <p:nvPr/>
        </p:nvSpPr>
        <p:spPr>
          <a:xfrm>
            <a:off x="7243207" y="167646"/>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00406" y="319135"/>
            <a:ext cx="6892066" cy="37742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p:txBody>
      </p:sp>
      <p:sp>
        <p:nvSpPr>
          <p:cNvPr id="5" name="Rectangle 4"/>
          <p:cNvSpPr/>
          <p:nvPr/>
        </p:nvSpPr>
        <p:spPr>
          <a:xfrm>
            <a:off x="100406" y="1212394"/>
            <a:ext cx="11905130" cy="1477328"/>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chemeClr val="accent2">
                    <a:lumMod val="50000"/>
                  </a:schemeClr>
                </a:solidFill>
                <a:latin typeface="Arial" panose="020B0604020202020204" pitchFamily="34" charset="0"/>
              </a:rPr>
              <a:t>Terrain remaniés lors des crues des fleuves et des rivières</a:t>
            </a:r>
            <a:r>
              <a:rPr lang="fr-FR" dirty="0">
                <a:solidFill>
                  <a:srgbClr val="008000"/>
                </a:solidFill>
                <a:latin typeface="Arial" panose="020B0604020202020204" pitchFamily="34" charset="0"/>
              </a:rPr>
              <a:t>. Clairières forestières en microclimat chaud. Le coquelicot est une espèce qui aime la chaleur, d’origine méditerranéenne. </a:t>
            </a:r>
          </a:p>
          <a:p>
            <a:r>
              <a:rPr lang="fr-FR" b="1" dirty="0">
                <a:solidFill>
                  <a:srgbClr val="008000"/>
                </a:solidFill>
                <a:latin typeface="Arial" panose="020B0604020202020204" pitchFamily="34" charset="0"/>
              </a:rPr>
              <a:t>Indications sur l’état du sol : </a:t>
            </a:r>
            <a:r>
              <a:rPr lang="fr-FR" dirty="0">
                <a:solidFill>
                  <a:srgbClr val="008000"/>
                </a:solidFill>
                <a:latin typeface="Arial" panose="020B0604020202020204" pitchFamily="34" charset="0"/>
              </a:rPr>
              <a:t>Brusque remontées de pH, quel qu’en soit le niveau initial (acide ou alcalin). Contraste hydrique: humidité hivernale et sécheresse estivale. </a:t>
            </a:r>
          </a:p>
          <a:p>
            <a:r>
              <a:rPr lang="fr-FR" b="1" dirty="0">
                <a:solidFill>
                  <a:srgbClr val="008000"/>
                </a:solidFill>
                <a:latin typeface="Arial" panose="020B0604020202020204" pitchFamily="34" charset="0"/>
              </a:rPr>
              <a:t>Cuisine </a:t>
            </a:r>
            <a:r>
              <a:rPr lang="fr-FR" dirty="0">
                <a:solidFill>
                  <a:srgbClr val="008000"/>
                </a:solidFill>
                <a:latin typeface="Arial" panose="020B0604020202020204" pitchFamily="34" charset="0"/>
              </a:rPr>
              <a:t>: Les rosettes de feuilles au printemps sont comestibles crues ou cuites. </a:t>
            </a:r>
            <a:endParaRPr lang="fr-FR" dirty="0">
              <a:solidFill>
                <a:srgbClr val="008000"/>
              </a:solidFill>
            </a:endParaRPr>
          </a:p>
        </p:txBody>
      </p:sp>
      <p:pic>
        <p:nvPicPr>
          <p:cNvPr id="6" name="Image 5"/>
          <p:cNvPicPr>
            <a:picLocks noChangeAspect="1"/>
          </p:cNvPicPr>
          <p:nvPr/>
        </p:nvPicPr>
        <p:blipFill>
          <a:blip r:embed="rId2"/>
          <a:stretch>
            <a:fillRect/>
          </a:stretch>
        </p:blipFill>
        <p:spPr>
          <a:xfrm>
            <a:off x="6323740" y="2737913"/>
            <a:ext cx="2400712" cy="3982999"/>
          </a:xfrm>
          <a:prstGeom prst="rect">
            <a:avLst/>
          </a:prstGeom>
        </p:spPr>
      </p:pic>
      <p:pic>
        <p:nvPicPr>
          <p:cNvPr id="7" name="Image 6"/>
          <p:cNvPicPr>
            <a:picLocks noChangeAspect="1"/>
          </p:cNvPicPr>
          <p:nvPr/>
        </p:nvPicPr>
        <p:blipFill>
          <a:blip r:embed="rId3"/>
          <a:stretch>
            <a:fillRect/>
          </a:stretch>
        </p:blipFill>
        <p:spPr>
          <a:xfrm>
            <a:off x="3163629" y="4513304"/>
            <a:ext cx="2652000" cy="1978800"/>
          </a:xfrm>
          <a:prstGeom prst="rect">
            <a:avLst/>
          </a:prstGeom>
        </p:spPr>
      </p:pic>
      <p:pic>
        <p:nvPicPr>
          <p:cNvPr id="8" name="Image 7"/>
          <p:cNvPicPr>
            <a:picLocks noChangeAspect="1"/>
          </p:cNvPicPr>
          <p:nvPr/>
        </p:nvPicPr>
        <p:blipFill>
          <a:blip r:embed="rId4"/>
          <a:stretch>
            <a:fillRect/>
          </a:stretch>
        </p:blipFill>
        <p:spPr>
          <a:xfrm>
            <a:off x="186465" y="4564304"/>
            <a:ext cx="2733600" cy="1927800"/>
          </a:xfrm>
          <a:prstGeom prst="rect">
            <a:avLst/>
          </a:prstGeom>
        </p:spPr>
      </p:pic>
      <p:sp>
        <p:nvSpPr>
          <p:cNvPr id="9" name="Rectangle 8"/>
          <p:cNvSpPr/>
          <p:nvPr/>
        </p:nvSpPr>
        <p:spPr>
          <a:xfrm>
            <a:off x="3148020" y="6492104"/>
            <a:ext cx="2427642"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Fleurs et bouton de coquelicot </a:t>
            </a:r>
            <a:endParaRPr lang="fr-FR" sz="1200" dirty="0">
              <a:solidFill>
                <a:srgbClr val="008000"/>
              </a:solidFill>
            </a:endParaRPr>
          </a:p>
        </p:txBody>
      </p:sp>
      <p:sp>
        <p:nvSpPr>
          <p:cNvPr id="10" name="Rectangle 9"/>
          <p:cNvSpPr/>
          <p:nvPr/>
        </p:nvSpPr>
        <p:spPr>
          <a:xfrm>
            <a:off x="339444" y="6562773"/>
            <a:ext cx="2427642" cy="276999"/>
          </a:xfrm>
          <a:prstGeom prst="rect">
            <a:avLst/>
          </a:prstGeom>
        </p:spPr>
        <p:txBody>
          <a:bodyPr wrap="square">
            <a:spAutoFit/>
          </a:bodyPr>
          <a:lstStyle/>
          <a:p>
            <a:pPr algn="ctr"/>
            <a:r>
              <a:rPr lang="fr-FR" sz="1200" dirty="0">
                <a:solidFill>
                  <a:srgbClr val="008000"/>
                </a:solidFill>
                <a:latin typeface="Arial" panose="020B0604020202020204" pitchFamily="34" charset="0"/>
              </a:rPr>
              <a:t>Fruits du coquelicot </a:t>
            </a:r>
            <a:endParaRPr lang="fr-FR" sz="1200" dirty="0">
              <a:solidFill>
                <a:srgbClr val="008000"/>
              </a:solidFill>
            </a:endParaRPr>
          </a:p>
        </p:txBody>
      </p:sp>
      <p:sp>
        <p:nvSpPr>
          <p:cNvPr id="11" name="Rectangle 10"/>
          <p:cNvSpPr/>
          <p:nvPr/>
        </p:nvSpPr>
        <p:spPr>
          <a:xfrm>
            <a:off x="186465" y="772393"/>
            <a:ext cx="3235501" cy="369332"/>
          </a:xfrm>
          <a:prstGeom prst="rect">
            <a:avLst/>
          </a:prstGeom>
        </p:spPr>
        <p:txBody>
          <a:bodyPr wrap="none">
            <a:spAutoFit/>
          </a:bodyPr>
          <a:lstStyle/>
          <a:p>
            <a:r>
              <a:rPr lang="fr-FR" dirty="0">
                <a:solidFill>
                  <a:srgbClr val="008000"/>
                </a:solidFill>
              </a:rPr>
              <a:t>9.2. </a:t>
            </a:r>
            <a:r>
              <a:rPr lang="fr-FR" b="1" dirty="0">
                <a:solidFill>
                  <a:srgbClr val="008000"/>
                </a:solidFill>
              </a:rPr>
              <a:t>Coquelicot</a:t>
            </a:r>
            <a:r>
              <a:rPr lang="fr-FR" dirty="0">
                <a:solidFill>
                  <a:srgbClr val="008000"/>
                </a:solidFill>
              </a:rPr>
              <a:t> (</a:t>
            </a:r>
            <a:r>
              <a:rPr lang="fr-FR" i="1" dirty="0">
                <a:solidFill>
                  <a:srgbClr val="008000"/>
                </a:solidFill>
              </a:rPr>
              <a:t>Papaver </a:t>
            </a:r>
            <a:r>
              <a:rPr lang="fr-FR" i="1" dirty="0" err="1">
                <a:solidFill>
                  <a:srgbClr val="008000"/>
                </a:solidFill>
              </a:rPr>
              <a:t>rhoeas</a:t>
            </a:r>
            <a:r>
              <a:rPr lang="fr-FR" dirty="0">
                <a:solidFill>
                  <a:srgbClr val="008000"/>
                </a:solidFill>
              </a:rPr>
              <a:t>)</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059" y="2240089"/>
            <a:ext cx="3149674" cy="4529014"/>
          </a:xfrm>
          <a:prstGeom prst="rect">
            <a:avLst/>
          </a:prstGeom>
        </p:spPr>
      </p:pic>
    </p:spTree>
    <p:extLst>
      <p:ext uri="{BB962C8B-B14F-4D97-AF65-F5344CB8AC3E}">
        <p14:creationId xmlns:p14="http://schemas.microsoft.com/office/powerpoint/2010/main" val="1842488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88</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8753139"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a:p>
            <a:r>
              <a:rPr lang="fr-FR" dirty="0">
                <a:solidFill>
                  <a:srgbClr val="008000"/>
                </a:solidFill>
              </a:rPr>
              <a:t>9.3. </a:t>
            </a:r>
            <a:r>
              <a:rPr lang="fr-FR" b="1" dirty="0">
                <a:solidFill>
                  <a:srgbClr val="008000"/>
                </a:solidFill>
              </a:rPr>
              <a:t>Lamier pourpre </a:t>
            </a:r>
            <a:r>
              <a:rPr lang="fr-FR" dirty="0">
                <a:solidFill>
                  <a:srgbClr val="008000"/>
                </a:solidFill>
              </a:rPr>
              <a:t>(</a:t>
            </a:r>
            <a:r>
              <a:rPr lang="fr-FR" i="1" dirty="0" err="1">
                <a:solidFill>
                  <a:srgbClr val="008000"/>
                </a:solidFill>
              </a:rPr>
              <a:t>Lamium</a:t>
            </a:r>
            <a:r>
              <a:rPr lang="fr-FR" i="1" dirty="0">
                <a:solidFill>
                  <a:srgbClr val="008000"/>
                </a:solidFill>
              </a:rPr>
              <a:t> </a:t>
            </a:r>
            <a:r>
              <a:rPr lang="fr-FR" i="1" dirty="0" err="1">
                <a:solidFill>
                  <a:srgbClr val="008000"/>
                </a:solidFill>
              </a:rPr>
              <a:t>purpureum</a:t>
            </a:r>
            <a:r>
              <a:rPr lang="fr-FR" dirty="0">
                <a:solidFill>
                  <a:srgbClr val="008000"/>
                </a:solidFill>
              </a:rPr>
              <a:t>)</a:t>
            </a:r>
          </a:p>
        </p:txBody>
      </p:sp>
      <p:sp>
        <p:nvSpPr>
          <p:cNvPr id="5" name="Rectangle 4"/>
          <p:cNvSpPr/>
          <p:nvPr/>
        </p:nvSpPr>
        <p:spPr>
          <a:xfrm>
            <a:off x="186465" y="1269403"/>
            <a:ext cx="11926645" cy="2031325"/>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Sables et limons riches en azote des vallées alluviales des fleuves et des rivières. Les lamiers sont des espèces </a:t>
            </a:r>
            <a:r>
              <a:rPr lang="fr-FR" dirty="0" err="1">
                <a:solidFill>
                  <a:schemeClr val="accent2">
                    <a:lumMod val="50000"/>
                  </a:schemeClr>
                </a:solidFill>
                <a:latin typeface="Arial" panose="020B0604020202020204" pitchFamily="34" charset="0"/>
              </a:rPr>
              <a:t>nitratophiles</a:t>
            </a:r>
            <a:r>
              <a:rPr lang="fr-FR" dirty="0">
                <a:solidFill>
                  <a:srgbClr val="008000"/>
                </a:solidFill>
                <a:latin typeface="Arial" panose="020B0604020202020204" pitchFamily="34" charset="0"/>
              </a:rPr>
              <a:t>. </a:t>
            </a:r>
          </a:p>
          <a:p>
            <a:r>
              <a:rPr lang="fr-FR" b="1" dirty="0">
                <a:solidFill>
                  <a:srgbClr val="008000"/>
                </a:solidFill>
                <a:latin typeface="Arial" panose="020B0604020202020204" pitchFamily="34" charset="0"/>
              </a:rPr>
              <a:t>Indications sur l’état du sol : </a:t>
            </a:r>
            <a:r>
              <a:rPr lang="fr-FR" b="1" dirty="0">
                <a:solidFill>
                  <a:schemeClr val="accent2">
                    <a:lumMod val="50000"/>
                  </a:schemeClr>
                </a:solidFill>
                <a:latin typeface="Arial" panose="020B0604020202020204" pitchFamily="34" charset="0"/>
              </a:rPr>
              <a:t>Excès d’azote et de matières organiques </a:t>
            </a:r>
            <a:r>
              <a:rPr lang="fr-FR" dirty="0">
                <a:solidFill>
                  <a:srgbClr val="008000"/>
                </a:solidFill>
                <a:latin typeface="Arial" panose="020B0604020202020204" pitchFamily="34" charset="0"/>
              </a:rPr>
              <a:t>dans des sols riches en calcaire. </a:t>
            </a:r>
            <a:r>
              <a:rPr lang="fr-FR" dirty="0">
                <a:solidFill>
                  <a:schemeClr val="accent2">
                    <a:lumMod val="50000"/>
                  </a:schemeClr>
                </a:solidFill>
                <a:latin typeface="Arial" panose="020B0604020202020204" pitchFamily="34" charset="0"/>
              </a:rPr>
              <a:t>Érosion et lessivage</a:t>
            </a:r>
            <a:r>
              <a:rPr lang="fr-FR" dirty="0">
                <a:solidFill>
                  <a:srgbClr val="008000"/>
                </a:solidFill>
                <a:latin typeface="Arial" panose="020B0604020202020204" pitchFamily="34" charset="0"/>
              </a:rPr>
              <a:t>, coefficient de fixation bas. Le lamier pourpre prolifère au bord des chemins et des routes et sur les vieux murs. </a:t>
            </a:r>
            <a:r>
              <a:rPr lang="fr-FR" dirty="0">
                <a:solidFill>
                  <a:schemeClr val="accent2">
                    <a:lumMod val="50000"/>
                  </a:schemeClr>
                </a:solidFill>
                <a:latin typeface="Arial" panose="020B0604020202020204" pitchFamily="34" charset="0"/>
              </a:rPr>
              <a:t>Il est favorisé par l’azote </a:t>
            </a:r>
            <a:r>
              <a:rPr lang="fr-FR" dirty="0">
                <a:solidFill>
                  <a:srgbClr val="008000"/>
                </a:solidFill>
                <a:latin typeface="Arial" panose="020B0604020202020204" pitchFamily="34" charset="0"/>
              </a:rPr>
              <a:t>provenant principalement de la pollution des pluies par le dioxyde d’azote d’origine industrielle ou automobile. </a:t>
            </a:r>
            <a:endParaRPr lang="fr-FR" dirty="0">
              <a:solidFill>
                <a:srgbClr val="008000"/>
              </a:solidFill>
            </a:endParaRPr>
          </a:p>
          <a:p>
            <a:r>
              <a:rPr lang="fr-FR" dirty="0">
                <a:solidFill>
                  <a:srgbClr val="008000"/>
                </a:solidFill>
              </a:rPr>
              <a:t>Cuisine : La partie aérienne, aromatique, parfume salades et plats cuisinés. </a:t>
            </a:r>
          </a:p>
        </p:txBody>
      </p:sp>
      <p:pic>
        <p:nvPicPr>
          <p:cNvPr id="6" name="Image 5"/>
          <p:cNvPicPr>
            <a:picLocks noChangeAspect="1"/>
          </p:cNvPicPr>
          <p:nvPr/>
        </p:nvPicPr>
        <p:blipFill>
          <a:blip r:embed="rId2"/>
          <a:stretch>
            <a:fillRect/>
          </a:stretch>
        </p:blipFill>
        <p:spPr>
          <a:xfrm>
            <a:off x="4944901" y="4473425"/>
            <a:ext cx="2652000" cy="1989000"/>
          </a:xfrm>
          <a:prstGeom prst="rect">
            <a:avLst/>
          </a:prstGeom>
        </p:spPr>
      </p:pic>
      <p:pic>
        <p:nvPicPr>
          <p:cNvPr id="7" name="Image 6"/>
          <p:cNvPicPr>
            <a:picLocks noChangeAspect="1"/>
          </p:cNvPicPr>
          <p:nvPr/>
        </p:nvPicPr>
        <p:blipFill>
          <a:blip r:embed="rId3"/>
          <a:stretch>
            <a:fillRect/>
          </a:stretch>
        </p:blipFill>
        <p:spPr>
          <a:xfrm>
            <a:off x="7596901" y="4063337"/>
            <a:ext cx="2203200" cy="2397000"/>
          </a:xfrm>
          <a:prstGeom prst="rect">
            <a:avLst/>
          </a:prstGeom>
        </p:spPr>
      </p:pic>
      <p:pic>
        <p:nvPicPr>
          <p:cNvPr id="8" name="Image 7"/>
          <p:cNvPicPr>
            <a:picLocks noChangeAspect="1"/>
          </p:cNvPicPr>
          <p:nvPr/>
        </p:nvPicPr>
        <p:blipFill>
          <a:blip r:embed="rId4"/>
          <a:stretch>
            <a:fillRect/>
          </a:stretch>
        </p:blipFill>
        <p:spPr>
          <a:xfrm>
            <a:off x="2158009" y="4481537"/>
            <a:ext cx="2652000" cy="1978800"/>
          </a:xfrm>
          <a:prstGeom prst="rect">
            <a:avLst/>
          </a:prstGeom>
        </p:spPr>
      </p:pic>
      <p:sp>
        <p:nvSpPr>
          <p:cNvPr id="9" name="Rectangle 8"/>
          <p:cNvSpPr/>
          <p:nvPr/>
        </p:nvSpPr>
        <p:spPr>
          <a:xfrm>
            <a:off x="6293877" y="6462425"/>
            <a:ext cx="2556406" cy="276999"/>
          </a:xfrm>
          <a:prstGeom prst="rect">
            <a:avLst/>
          </a:prstGeom>
        </p:spPr>
        <p:txBody>
          <a:bodyPr wrap="square">
            <a:spAutoFit/>
          </a:bodyPr>
          <a:lstStyle/>
          <a:p>
            <a:pPr algn="ctr"/>
            <a:r>
              <a:rPr lang="fr-FR" sz="1200" i="1" dirty="0">
                <a:solidFill>
                  <a:srgbClr val="008000"/>
                </a:solidFill>
                <a:latin typeface="Arial" panose="020B0604020202020204" pitchFamily="34" charset="0"/>
              </a:rPr>
              <a:t>Fleurs de lamier pourpre </a:t>
            </a:r>
            <a:endParaRPr lang="fr-FR" sz="1200" i="1" dirty="0">
              <a:solidFill>
                <a:srgbClr val="008000"/>
              </a:solidFill>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1243" y="2719365"/>
            <a:ext cx="2260171" cy="3740972"/>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38" y="3783812"/>
            <a:ext cx="1790700" cy="2676525"/>
          </a:xfrm>
          <a:prstGeom prst="rect">
            <a:avLst/>
          </a:prstGeom>
        </p:spPr>
      </p:pic>
    </p:spTree>
    <p:extLst>
      <p:ext uri="{BB962C8B-B14F-4D97-AF65-F5344CB8AC3E}">
        <p14:creationId xmlns:p14="http://schemas.microsoft.com/office/powerpoint/2010/main" val="15004948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0"/>
            <a:ext cx="424031" cy="367229"/>
          </a:xfrm>
        </p:spPr>
        <p:txBody>
          <a:bodyPr/>
          <a:lstStyle/>
          <a:p>
            <a:fld id="{C4B7D875-55FA-44D4-A05D-F243087C8D65}" type="slidenum">
              <a:rPr lang="fr-FR" smtClean="0"/>
              <a:t>89</a:t>
            </a:fld>
            <a:endParaRPr lang="fr-FR"/>
          </a:p>
        </p:txBody>
      </p:sp>
      <p:sp>
        <p:nvSpPr>
          <p:cNvPr id="3" name="Rectangle 2"/>
          <p:cNvSpPr/>
          <p:nvPr/>
        </p:nvSpPr>
        <p:spPr>
          <a:xfrm>
            <a:off x="7171510" y="255715"/>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8" y="297789"/>
            <a:ext cx="6859792"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a:p>
            <a:r>
              <a:rPr lang="fr-FR" dirty="0">
                <a:solidFill>
                  <a:srgbClr val="008000"/>
                </a:solidFill>
              </a:rPr>
              <a:t>9.4. </a:t>
            </a:r>
            <a:r>
              <a:rPr lang="fr-FR" b="1" dirty="0">
                <a:solidFill>
                  <a:srgbClr val="008000"/>
                </a:solidFill>
              </a:rPr>
              <a:t>Liseron des champs </a:t>
            </a:r>
            <a:r>
              <a:rPr lang="fr-FR" dirty="0">
                <a:solidFill>
                  <a:srgbClr val="008000"/>
                </a:solidFill>
              </a:rPr>
              <a:t>(</a:t>
            </a:r>
            <a:r>
              <a:rPr lang="fr-FR" i="1" dirty="0">
                <a:solidFill>
                  <a:srgbClr val="008000"/>
                </a:solidFill>
              </a:rPr>
              <a:t>Convolvulus </a:t>
            </a:r>
            <a:r>
              <a:rPr lang="fr-FR" i="1" dirty="0" err="1">
                <a:solidFill>
                  <a:srgbClr val="008000"/>
                </a:solidFill>
              </a:rPr>
              <a:t>arvensis</a:t>
            </a:r>
            <a:r>
              <a:rPr lang="fr-FR" dirty="0">
                <a:solidFill>
                  <a:srgbClr val="008000"/>
                </a:solidFill>
              </a:rPr>
              <a:t>)</a:t>
            </a:r>
          </a:p>
        </p:txBody>
      </p:sp>
      <p:sp>
        <p:nvSpPr>
          <p:cNvPr id="5" name="ZoneTexte 4"/>
          <p:cNvSpPr txBox="1"/>
          <p:nvPr/>
        </p:nvSpPr>
        <p:spPr>
          <a:xfrm>
            <a:off x="186467" y="962748"/>
            <a:ext cx="11862098" cy="1923604"/>
          </a:xfrm>
          <a:prstGeom prst="rect">
            <a:avLst/>
          </a:prstGeom>
          <a:noFill/>
        </p:spPr>
        <p:txBody>
          <a:bodyPr wrap="square" rtlCol="0">
            <a:spAutoFit/>
          </a:bodyPr>
          <a:lstStyle/>
          <a:p>
            <a:r>
              <a:rPr lang="fr-FR" sz="1700" dirty="0">
                <a:solidFill>
                  <a:srgbClr val="008000"/>
                </a:solidFill>
              </a:rPr>
              <a:t>une </a:t>
            </a:r>
            <a:r>
              <a:rPr lang="fr-FR" sz="1700" dirty="0">
                <a:solidFill>
                  <a:srgbClr val="008000"/>
                </a:solidFill>
                <a:hlinkClick r:id="rId2" tooltip="Plante herbacée"/>
              </a:rPr>
              <a:t>plante herbacée</a:t>
            </a:r>
            <a:r>
              <a:rPr lang="fr-FR" sz="1700" dirty="0">
                <a:solidFill>
                  <a:srgbClr val="008000"/>
                </a:solidFill>
              </a:rPr>
              <a:t> vivace de la famille des </a:t>
            </a:r>
            <a:r>
              <a:rPr lang="fr-FR" sz="1700" dirty="0">
                <a:solidFill>
                  <a:srgbClr val="008000"/>
                </a:solidFill>
                <a:hlinkClick r:id="rId3" tooltip="Convolvulaceae"/>
              </a:rPr>
              <a:t>Convolvulacées</a:t>
            </a:r>
            <a:r>
              <a:rPr lang="fr-FR" sz="1700" dirty="0">
                <a:solidFill>
                  <a:srgbClr val="008000"/>
                </a:solidFill>
              </a:rPr>
              <a:t>, rampante ou grimpante, atteignant 2 mètres au maximum. On trouve le liseron des champs en terrains cultivés ou vagues, dans les gazons tondus à ras et au bord des chemins et des routes. C'est une </a:t>
            </a:r>
            <a:r>
              <a:rPr lang="fr-FR" sz="1700" dirty="0">
                <a:solidFill>
                  <a:srgbClr val="008000"/>
                </a:solidFill>
                <a:hlinkClick r:id="rId4" tooltip="Adventice"/>
              </a:rPr>
              <a:t>adventice</a:t>
            </a:r>
            <a:r>
              <a:rPr lang="fr-FR" sz="1700" dirty="0">
                <a:solidFill>
                  <a:srgbClr val="008000"/>
                </a:solidFill>
              </a:rPr>
              <a:t> qui peut étouffer les plantes qu'elle prend pour support. Elle est cependant utilisée en jardinage écologique pour attirer les </a:t>
            </a:r>
            <a:r>
              <a:rPr lang="fr-FR" sz="1700" dirty="0">
                <a:solidFill>
                  <a:srgbClr val="008000"/>
                </a:solidFill>
                <a:hlinkClick r:id="rId5" tooltip="Syrphidae"/>
              </a:rPr>
              <a:t>syrphes</a:t>
            </a:r>
            <a:r>
              <a:rPr lang="fr-FR" sz="1700" dirty="0">
                <a:solidFill>
                  <a:srgbClr val="008000"/>
                </a:solidFill>
              </a:rPr>
              <a:t> et limiter ainsi les populations de pucerons. Les liserons sont par leur racine un des moyens de maintenir les bonnes </a:t>
            </a:r>
            <a:r>
              <a:rPr lang="fr-FR" sz="1700" dirty="0">
                <a:solidFill>
                  <a:srgbClr val="008000"/>
                </a:solidFill>
                <a:hlinkClick r:id="rId6" tooltip="Mycorhize"/>
              </a:rPr>
              <a:t>mycorhizes</a:t>
            </a:r>
            <a:r>
              <a:rPr lang="fr-FR" sz="1700" dirty="0">
                <a:solidFill>
                  <a:srgbClr val="008000"/>
                </a:solidFill>
              </a:rPr>
              <a:t> dans les parcelles potagères pendant l'hiver, le </a:t>
            </a:r>
            <a:r>
              <a:rPr lang="fr-FR" sz="1700" dirty="0">
                <a:solidFill>
                  <a:srgbClr val="008000"/>
                </a:solidFill>
                <a:hlinkClick r:id="rId7" tooltip="Labour"/>
              </a:rPr>
              <a:t>labour</a:t>
            </a:r>
            <a:r>
              <a:rPr lang="fr-FR" sz="1700" dirty="0">
                <a:solidFill>
                  <a:srgbClr val="008000"/>
                </a:solidFill>
              </a:rPr>
              <a:t> et le sol nu stérilisant le lieu. </a:t>
            </a:r>
          </a:p>
          <a:p>
            <a:r>
              <a:rPr lang="fr-FR" sz="1700" dirty="0">
                <a:solidFill>
                  <a:srgbClr val="008000"/>
                </a:solidFill>
              </a:rPr>
              <a:t>Le liseron des champs, dont les rhizomes et les tiges volubiles et rampantes ont une forte propension à recouvrir les </a:t>
            </a:r>
            <a:r>
              <a:rPr lang="fr-FR" sz="1700" b="1" dirty="0">
                <a:solidFill>
                  <a:srgbClr val="008000"/>
                </a:solidFill>
                <a:hlinkClick r:id="rId8"/>
              </a:rPr>
              <a:t>sols lourds et argileux</a:t>
            </a:r>
            <a:r>
              <a:rPr lang="fr-FR" sz="1700" dirty="0">
                <a:solidFill>
                  <a:srgbClr val="008000"/>
                </a:solidFill>
              </a:rPr>
              <a:t>, se </a:t>
            </a:r>
            <a:r>
              <a:rPr lang="fr-FR" sz="1700" dirty="0">
                <a:solidFill>
                  <a:schemeClr val="accent2">
                    <a:lumMod val="50000"/>
                  </a:schemeClr>
                </a:solidFill>
              </a:rPr>
              <a:t>développe sur des sols trop riches en azote</a:t>
            </a:r>
            <a:r>
              <a:rPr lang="fr-FR" sz="1700" dirty="0">
                <a:solidFill>
                  <a:srgbClr val="008000"/>
                </a:solidFill>
              </a:rPr>
              <a:t>. </a:t>
            </a:r>
            <a:r>
              <a:rPr lang="fr-FR" sz="1700" dirty="0">
                <a:solidFill>
                  <a:schemeClr val="accent2">
                    <a:lumMod val="50000"/>
                  </a:schemeClr>
                </a:solidFill>
              </a:rPr>
              <a:t>Sa présence nous indique donc un excès de fertilisation. Trop de fumier ?</a:t>
            </a: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9396" y="4493572"/>
            <a:ext cx="1762411" cy="1674291"/>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7340" y="3027566"/>
            <a:ext cx="1905000" cy="1428750"/>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9140" y="5310391"/>
            <a:ext cx="3019425" cy="1514475"/>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44306" y="3027566"/>
            <a:ext cx="2143125" cy="2143125"/>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0348" y="5042058"/>
            <a:ext cx="2619375" cy="1743075"/>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8888" y="3027566"/>
            <a:ext cx="2533650" cy="1809750"/>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10935" y="4643123"/>
            <a:ext cx="1319429" cy="1759239"/>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58263" y="2994394"/>
            <a:ext cx="1270791" cy="2182255"/>
          </a:xfrm>
          <a:prstGeom prst="rect">
            <a:avLst/>
          </a:prstGeom>
        </p:spPr>
      </p:pic>
      <p:pic>
        <p:nvPicPr>
          <p:cNvPr id="14" name="Imag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685" y="4669016"/>
            <a:ext cx="2069702" cy="1690257"/>
          </a:xfrm>
          <a:prstGeom prst="rect">
            <a:avLst/>
          </a:prstGeom>
        </p:spPr>
      </p:pic>
      <p:sp>
        <p:nvSpPr>
          <p:cNvPr id="15" name="Rectangle 14"/>
          <p:cNvSpPr/>
          <p:nvPr/>
        </p:nvSpPr>
        <p:spPr>
          <a:xfrm>
            <a:off x="2337419" y="6363201"/>
            <a:ext cx="1412703"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Liseron des champs : habitus.</a:t>
            </a:r>
            <a:endParaRPr lang="fr-FR" sz="1200" dirty="0">
              <a:solidFill>
                <a:srgbClr val="008000"/>
              </a:solidFill>
            </a:endParaRPr>
          </a:p>
        </p:txBody>
      </p:sp>
      <p:sp>
        <p:nvSpPr>
          <p:cNvPr id="16" name="Rectangle 15"/>
          <p:cNvSpPr/>
          <p:nvPr/>
        </p:nvSpPr>
        <p:spPr>
          <a:xfrm>
            <a:off x="51951" y="6363200"/>
            <a:ext cx="2150952"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Fleur, avec des </a:t>
            </a:r>
            <a:r>
              <a:rPr lang="fr-FR" sz="1200" dirty="0">
                <a:solidFill>
                  <a:srgbClr val="008000"/>
                </a:solidFill>
                <a:latin typeface="Arial" panose="020B0604020202020204" pitchFamily="34" charset="0"/>
                <a:hlinkClick r:id="rId18" tooltip="Trombidion"/>
              </a:rPr>
              <a:t>trombidions</a:t>
            </a:r>
            <a:r>
              <a:rPr lang="fr-FR" sz="1200" dirty="0">
                <a:solidFill>
                  <a:srgbClr val="008000"/>
                </a:solidFill>
                <a:latin typeface="Arial" panose="020B0604020202020204" pitchFamily="34" charset="0"/>
              </a:rPr>
              <a:t>, forme adulte des </a:t>
            </a:r>
            <a:r>
              <a:rPr lang="fr-FR" sz="1200" dirty="0">
                <a:solidFill>
                  <a:srgbClr val="008000"/>
                </a:solidFill>
                <a:latin typeface="Arial" panose="020B0604020202020204" pitchFamily="34" charset="0"/>
                <a:hlinkClick r:id="rId19" tooltip="Aoûtat"/>
              </a:rPr>
              <a:t>aoûtats</a:t>
            </a:r>
            <a:r>
              <a:rPr lang="fr-FR" sz="1200" dirty="0">
                <a:solidFill>
                  <a:srgbClr val="008000"/>
                </a:solidFill>
                <a:latin typeface="Arial" panose="020B0604020202020204" pitchFamily="34" charset="0"/>
              </a:rPr>
              <a:t>.</a:t>
            </a:r>
            <a:endParaRPr lang="fr-FR" sz="1200" dirty="0">
              <a:solidFill>
                <a:srgbClr val="008000"/>
              </a:solidFill>
            </a:endParaRPr>
          </a:p>
        </p:txBody>
      </p:sp>
      <p:sp>
        <p:nvSpPr>
          <p:cNvPr id="17" name="Rectangle 16"/>
          <p:cNvSpPr/>
          <p:nvPr/>
        </p:nvSpPr>
        <p:spPr>
          <a:xfrm>
            <a:off x="3899396" y="6255307"/>
            <a:ext cx="1975821" cy="461665"/>
          </a:xfrm>
          <a:prstGeom prst="rect">
            <a:avLst/>
          </a:prstGeom>
        </p:spPr>
        <p:txBody>
          <a:bodyPr wrap="square">
            <a:spAutoFit/>
          </a:bodyPr>
          <a:lstStyle/>
          <a:p>
            <a:pPr algn="ctr"/>
            <a:r>
              <a:rPr lang="fr-FR" sz="1200" dirty="0">
                <a:solidFill>
                  <a:srgbClr val="008000"/>
                </a:solidFill>
                <a:hlinkClick r:id="rId20" tooltip="Capsule (botanique)"/>
              </a:rPr>
              <a:t>Capsules</a:t>
            </a:r>
            <a:r>
              <a:rPr lang="fr-FR" sz="1200" dirty="0">
                <a:solidFill>
                  <a:srgbClr val="008000"/>
                </a:solidFill>
              </a:rPr>
              <a:t> et graines</a:t>
            </a:r>
            <a:br>
              <a:rPr lang="fr-FR" sz="1200" dirty="0">
                <a:solidFill>
                  <a:srgbClr val="008000"/>
                </a:solidFill>
              </a:rPr>
            </a:br>
            <a:r>
              <a:rPr lang="fr-FR" sz="1200" dirty="0">
                <a:solidFill>
                  <a:srgbClr val="008000"/>
                </a:solidFill>
                <a:hlinkClick r:id="rId21" tooltip="Muséum de Toulouse"/>
              </a:rPr>
              <a:t>Muséum de Toulouse</a:t>
            </a:r>
            <a:endParaRPr lang="fr-FR" sz="1200" dirty="0">
              <a:solidFill>
                <a:srgbClr val="008000"/>
              </a:solidFill>
            </a:endParaRPr>
          </a:p>
        </p:txBody>
      </p:sp>
      <p:sp>
        <p:nvSpPr>
          <p:cNvPr id="18" name="ZoneTexte 17"/>
          <p:cNvSpPr txBox="1"/>
          <p:nvPr/>
        </p:nvSpPr>
        <p:spPr>
          <a:xfrm>
            <a:off x="155602" y="2855878"/>
            <a:ext cx="3624112" cy="1708160"/>
          </a:xfrm>
          <a:prstGeom prst="rect">
            <a:avLst/>
          </a:prstGeom>
          <a:noFill/>
        </p:spPr>
        <p:txBody>
          <a:bodyPr wrap="square" rtlCol="0">
            <a:spAutoFit/>
          </a:bodyPr>
          <a:lstStyle/>
          <a:p>
            <a:r>
              <a:rPr lang="fr-FR" sz="1500" dirty="0">
                <a:solidFill>
                  <a:srgbClr val="008000"/>
                </a:solidFill>
              </a:rPr>
              <a:t>Habitat type : friches vivaces rudérales pionnières, </a:t>
            </a:r>
            <a:r>
              <a:rPr lang="fr-FR" sz="1500" dirty="0" err="1">
                <a:solidFill>
                  <a:srgbClr val="008000"/>
                </a:solidFill>
              </a:rPr>
              <a:t>mésoxérophiles</a:t>
            </a:r>
            <a:r>
              <a:rPr lang="fr-FR" sz="1500" dirty="0">
                <a:solidFill>
                  <a:srgbClr val="008000"/>
                </a:solidFill>
              </a:rPr>
              <a:t>, </a:t>
            </a:r>
            <a:r>
              <a:rPr lang="fr-FR" sz="1500" dirty="0" err="1">
                <a:solidFill>
                  <a:srgbClr val="008000"/>
                </a:solidFill>
              </a:rPr>
              <a:t>médioeuropéennes</a:t>
            </a:r>
            <a:r>
              <a:rPr lang="fr-FR" sz="1500" dirty="0">
                <a:solidFill>
                  <a:srgbClr val="008000"/>
                </a:solidFill>
              </a:rPr>
              <a:t>, psychrophiles</a:t>
            </a:r>
          </a:p>
          <a:p>
            <a:r>
              <a:rPr lang="fr-FR" sz="1500" dirty="0">
                <a:solidFill>
                  <a:srgbClr val="008000"/>
                </a:solidFill>
              </a:rPr>
              <a:t>Fruit : </a:t>
            </a:r>
            <a:r>
              <a:rPr lang="fr-FR" sz="1500" dirty="0">
                <a:solidFill>
                  <a:srgbClr val="008000"/>
                </a:solidFill>
                <a:hlinkClick r:id="rId22" tooltip="Glossaire botanique"/>
              </a:rPr>
              <a:t>capsule</a:t>
            </a:r>
            <a:endParaRPr lang="fr-FR" sz="1500" dirty="0">
              <a:solidFill>
                <a:srgbClr val="008000"/>
              </a:solidFill>
            </a:endParaRPr>
          </a:p>
          <a:p>
            <a:r>
              <a:rPr lang="fr-FR" sz="1500" dirty="0">
                <a:solidFill>
                  <a:srgbClr val="008000"/>
                </a:solidFill>
              </a:rPr>
              <a:t>Dissémination : </a:t>
            </a:r>
            <a:r>
              <a:rPr lang="fr-FR" sz="1500" dirty="0" err="1">
                <a:solidFill>
                  <a:srgbClr val="008000"/>
                </a:solidFill>
                <a:hlinkClick r:id="rId23" tooltip="Glossaire botanique"/>
              </a:rPr>
              <a:t>barochore</a:t>
            </a:r>
            <a:endParaRPr lang="fr-FR" sz="1500" dirty="0">
              <a:solidFill>
                <a:srgbClr val="008000"/>
              </a:solidFill>
            </a:endParaRPr>
          </a:p>
          <a:p>
            <a:r>
              <a:rPr lang="fr-FR" sz="1500" dirty="0">
                <a:solidFill>
                  <a:srgbClr val="008000"/>
                </a:solidFill>
              </a:rPr>
              <a:t>Ordre de maturation : </a:t>
            </a:r>
            <a:r>
              <a:rPr lang="fr-FR" sz="1500" dirty="0">
                <a:solidFill>
                  <a:srgbClr val="008000"/>
                </a:solidFill>
                <a:hlinkClick r:id="rId24" tooltip="Glossaire botanique"/>
              </a:rPr>
              <a:t>homogame</a:t>
            </a:r>
            <a:endParaRPr lang="fr-FR" sz="1500" dirty="0">
              <a:solidFill>
                <a:srgbClr val="008000"/>
              </a:solidFill>
            </a:endParaRPr>
          </a:p>
          <a:p>
            <a:r>
              <a:rPr lang="fr-FR" sz="1500" dirty="0">
                <a:solidFill>
                  <a:srgbClr val="008000"/>
                </a:solidFill>
                <a:hlinkClick r:id="rId25" tooltip="Pollinisation"/>
              </a:rPr>
              <a:t>Pollinisation</a:t>
            </a:r>
            <a:r>
              <a:rPr lang="fr-FR" sz="1500" dirty="0">
                <a:solidFill>
                  <a:srgbClr val="008000"/>
                </a:solidFill>
              </a:rPr>
              <a:t> : </a:t>
            </a:r>
            <a:r>
              <a:rPr lang="fr-FR" sz="1500" dirty="0" err="1">
                <a:solidFill>
                  <a:srgbClr val="008000"/>
                </a:solidFill>
                <a:hlinkClick r:id="rId26" tooltip="Glossaire botanique"/>
              </a:rPr>
              <a:t>entomogame</a:t>
            </a:r>
            <a:r>
              <a:rPr lang="fr-FR" sz="1500" dirty="0">
                <a:solidFill>
                  <a:srgbClr val="008000"/>
                </a:solidFill>
                <a:hlinkClick r:id="rId26" tooltip="Glossaire botanique"/>
              </a:rPr>
              <a:t>, autogame</a:t>
            </a:r>
            <a:endParaRPr lang="fr-FR" sz="1500" dirty="0">
              <a:solidFill>
                <a:srgbClr val="008000"/>
              </a:solidFill>
            </a:endParaRPr>
          </a:p>
        </p:txBody>
      </p:sp>
      <p:sp>
        <p:nvSpPr>
          <p:cNvPr id="19" name="Flèche : droite 18"/>
          <p:cNvSpPr/>
          <p:nvPr/>
        </p:nvSpPr>
        <p:spPr>
          <a:xfrm>
            <a:off x="11144922" y="367229"/>
            <a:ext cx="842509" cy="576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8000"/>
              </a:solidFill>
            </a:endParaRPr>
          </a:p>
        </p:txBody>
      </p:sp>
      <p:sp>
        <p:nvSpPr>
          <p:cNvPr id="20" name="ZoneTexte 19"/>
          <p:cNvSpPr txBox="1"/>
          <p:nvPr/>
        </p:nvSpPr>
        <p:spPr>
          <a:xfrm>
            <a:off x="9729054" y="505452"/>
            <a:ext cx="1469826" cy="369332"/>
          </a:xfrm>
          <a:prstGeom prst="rect">
            <a:avLst/>
          </a:prstGeom>
          <a:noFill/>
        </p:spPr>
        <p:txBody>
          <a:bodyPr wrap="none" rtlCol="0">
            <a:spAutoFit/>
          </a:bodyPr>
          <a:lstStyle/>
          <a:p>
            <a:r>
              <a:rPr lang="fr-FR" dirty="0">
                <a:solidFill>
                  <a:srgbClr val="008000"/>
                </a:solidFill>
              </a:rPr>
              <a:t>Page suivante</a:t>
            </a:r>
          </a:p>
        </p:txBody>
      </p:sp>
    </p:spTree>
    <p:extLst>
      <p:ext uri="{BB962C8B-B14F-4D97-AF65-F5344CB8AC3E}">
        <p14:creationId xmlns:p14="http://schemas.microsoft.com/office/powerpoint/2010/main" val="333540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6894" y="245319"/>
            <a:ext cx="553122" cy="365125"/>
          </a:xfrm>
        </p:spPr>
        <p:txBody>
          <a:bodyPr/>
          <a:lstStyle/>
          <a:p>
            <a:fld id="{C4B7D875-55FA-44D4-A05D-F243087C8D65}" type="slidenum">
              <a:rPr lang="fr-FR" smtClean="0"/>
              <a:t>9</a:t>
            </a:fld>
            <a:endParaRPr lang="fr-FR"/>
          </a:p>
        </p:txBody>
      </p:sp>
      <p:sp>
        <p:nvSpPr>
          <p:cNvPr id="3" name="ZoneTexte 2"/>
          <p:cNvSpPr txBox="1"/>
          <p:nvPr/>
        </p:nvSpPr>
        <p:spPr>
          <a:xfrm>
            <a:off x="161364" y="610444"/>
            <a:ext cx="3743661" cy="369332"/>
          </a:xfrm>
          <a:prstGeom prst="rect">
            <a:avLst/>
          </a:prstGeom>
          <a:noFill/>
        </p:spPr>
        <p:txBody>
          <a:bodyPr wrap="square" rtlCol="0">
            <a:spAutoFit/>
          </a:bodyPr>
          <a:lstStyle/>
          <a:p>
            <a:r>
              <a:rPr lang="fr-FR" dirty="0">
                <a:solidFill>
                  <a:srgbClr val="008000"/>
                </a:solidFill>
              </a:rPr>
              <a:t>1. </a:t>
            </a:r>
            <a:r>
              <a:rPr lang="fr-FR" b="1" dirty="0">
                <a:solidFill>
                  <a:srgbClr val="008000"/>
                </a:solidFill>
              </a:rPr>
              <a:t>Introduction (suite)</a:t>
            </a:r>
            <a:endParaRPr lang="fr-FR" dirty="0">
              <a:solidFill>
                <a:srgbClr val="008000"/>
              </a:solidFill>
            </a:endParaRPr>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graphicFrame>
        <p:nvGraphicFramePr>
          <p:cNvPr id="7" name="Tableau 6"/>
          <p:cNvGraphicFramePr>
            <a:graphicFrameLocks noGrp="1"/>
          </p:cNvGraphicFramePr>
          <p:nvPr>
            <p:extLst>
              <p:ext uri="{D42A27DB-BD31-4B8C-83A1-F6EECF244321}">
                <p14:modId xmlns:p14="http://schemas.microsoft.com/office/powerpoint/2010/main" val="3600527356"/>
              </p:ext>
            </p:extLst>
          </p:nvPr>
        </p:nvGraphicFramePr>
        <p:xfrm>
          <a:off x="161364" y="1128182"/>
          <a:ext cx="11848652" cy="1463040"/>
        </p:xfrm>
        <a:graphic>
          <a:graphicData uri="http://schemas.openxmlformats.org/drawingml/2006/table">
            <a:tbl>
              <a:tblPr/>
              <a:tblGrid>
                <a:gridCol w="11848652">
                  <a:extLst>
                    <a:ext uri="{9D8B030D-6E8A-4147-A177-3AD203B41FA5}">
                      <a16:colId xmlns:a16="http://schemas.microsoft.com/office/drawing/2014/main" val="1897089865"/>
                    </a:ext>
                  </a:extLst>
                </a:gridCol>
              </a:tblGrid>
              <a:tr h="1463040">
                <a:tc>
                  <a:txBody>
                    <a:bodyPr/>
                    <a:lstStyle/>
                    <a:p>
                      <a:pPr marL="137160" marR="182880" indent="45720" algn="just" eaLnBrk="0" fontAlgn="base" hangingPunct="0">
                        <a:lnSpc>
                          <a:spcPct val="100000"/>
                        </a:lnSpc>
                        <a:spcBef>
                          <a:spcPts val="0"/>
                        </a:spcBef>
                        <a:spcAft>
                          <a:spcPts val="0"/>
                        </a:spcAft>
                      </a:pPr>
                      <a:r>
                        <a:rPr lang="fr-FR" sz="1800" spc="-15" dirty="0">
                          <a:solidFill>
                            <a:srgbClr val="663300"/>
                          </a:solidFill>
                          <a:effectLst/>
                          <a:latin typeface="Arial" panose="020B0604020202020204" pitchFamily="34" charset="0"/>
                          <a:ea typeface="Times New Roman" panose="02020603050405020304" pitchFamily="18" charset="0"/>
                        </a:rPr>
                        <a:t>Des graines sont présentes dans le sol, certaines sont périmées, mais d’autres sont en dormance. Pourquoi germent-elles tout d’un coup? Parce que les conditions du terrain et du climat lui conviennent et correspondent aux besoins de leur patrimoine génétique. Voilà ce que l’on appelle la levée de dormance. De la présence des adventices, on peut en déduire les composants du terrain et sa dynamique, mais aussi ce que l’on peut faire </a:t>
                      </a:r>
                      <a:r>
                        <a:rPr lang="fr-FR" sz="1800" dirty="0">
                          <a:solidFill>
                            <a:srgbClr val="663300"/>
                          </a:solidFill>
                          <a:effectLst/>
                          <a:latin typeface="Arial" panose="020B0604020202020204" pitchFamily="34" charset="0"/>
                          <a:ea typeface="Times New Roman" panose="02020603050405020304" pitchFamily="18" charset="0"/>
                        </a:rPr>
                        <a:t>pour améliorer sa fertilité. Suivre l’évolution des indésirables vous permet de savoir où en est votre terrain.</a:t>
                      </a:r>
                      <a:endParaRPr lang="fr-FR" sz="1800" dirty="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800000"/>
                      </a:solidFill>
                      <a:prstDash val="solid"/>
                      <a:round/>
                      <a:headEnd type="none" w="med" len="med"/>
                      <a:tailEnd type="none" w="med" len="med"/>
                    </a:lnL>
                    <a:lnR w="28575" cap="flat" cmpd="sng" algn="ctr">
                      <a:solidFill>
                        <a:srgbClr val="800000"/>
                      </a:solidFill>
                      <a:prstDash val="solid"/>
                      <a:round/>
                      <a:headEnd type="none" w="med" len="med"/>
                      <a:tailEnd type="none" w="med" len="med"/>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solidFill>
                      <a:srgbClr val="FF9900"/>
                    </a:solidFill>
                  </a:tcPr>
                </a:tc>
                <a:extLst>
                  <a:ext uri="{0D108BD9-81ED-4DB2-BD59-A6C34878D82A}">
                    <a16:rowId xmlns:a16="http://schemas.microsoft.com/office/drawing/2014/main" val="4203300618"/>
                  </a:ext>
                </a:extLst>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2327687984"/>
              </p:ext>
            </p:extLst>
          </p:nvPr>
        </p:nvGraphicFramePr>
        <p:xfrm>
          <a:off x="161364" y="2739628"/>
          <a:ext cx="11848652" cy="3840480"/>
        </p:xfrm>
        <a:graphic>
          <a:graphicData uri="http://schemas.openxmlformats.org/drawingml/2006/table">
            <a:tbl>
              <a:tblPr/>
              <a:tblGrid>
                <a:gridCol w="11848652">
                  <a:extLst>
                    <a:ext uri="{9D8B030D-6E8A-4147-A177-3AD203B41FA5}">
                      <a16:colId xmlns:a16="http://schemas.microsoft.com/office/drawing/2014/main" val="3190941431"/>
                    </a:ext>
                  </a:extLst>
                </a:gridCol>
              </a:tblGrid>
              <a:tr h="3105552">
                <a:tc>
                  <a:txBody>
                    <a:bodyPr/>
                    <a:lstStyle/>
                    <a:p>
                      <a:pPr algn="just" eaLnBrk="0" fontAlgn="base" hangingPunct="0">
                        <a:lnSpc>
                          <a:spcPct val="100000"/>
                        </a:lnSpc>
                        <a:spcBef>
                          <a:spcPts val="0"/>
                        </a:spcBef>
                        <a:spcAft>
                          <a:spcPts val="0"/>
                        </a:spcAft>
                      </a:pPr>
                      <a:r>
                        <a:rPr lang="fr-FR" sz="1800" dirty="0">
                          <a:solidFill>
                            <a:srgbClr val="003366"/>
                          </a:solidFill>
                          <a:effectLst/>
                          <a:latin typeface="+mn-lt"/>
                          <a:ea typeface="Times New Roman" panose="02020603050405020304" pitchFamily="18" charset="0"/>
                        </a:rPr>
                        <a:t>Il ne faut pas focaliser ces craintes sur la montée à graines des adventices (qui est certes</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importante mais qui n’explique pas</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tout). Ce n’est parce qu’une plante monte à graine de façon</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importante que cela signifie une population forte l’année</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prochaine. Une graine ne germe que si</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l’on lui crée les conditions propices à sa germination.</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On a recherché pour chaque plante le ou les milieux naturels dans lesquels elles se développaient</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avant toutes interventions humaines. Ces observations sur la biologie des plantes sont ensuite</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mises en parallèle avec des analyses de sols et des observations sur fosses. Cela a permis</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d’affirmer la ou les caractéristiques de chaque plante. À ce jour environ 150 plantes ont été</a:t>
                      </a:r>
                      <a:r>
                        <a:rPr lang="fr-FR" sz="1800" baseline="0" dirty="0">
                          <a:solidFill>
                            <a:srgbClr val="003366"/>
                          </a:solidFill>
                          <a:effectLst/>
                          <a:latin typeface="+mn-lt"/>
                          <a:ea typeface="Times New Roman" panose="02020603050405020304" pitchFamily="18" charset="0"/>
                        </a:rPr>
                        <a:t> </a:t>
                      </a:r>
                      <a:r>
                        <a:rPr lang="fr-FR" sz="1800" dirty="0">
                          <a:solidFill>
                            <a:srgbClr val="003366"/>
                          </a:solidFill>
                          <a:effectLst/>
                          <a:latin typeface="+mn-lt"/>
                          <a:ea typeface="Times New Roman" panose="02020603050405020304" pitchFamily="18" charset="0"/>
                        </a:rPr>
                        <a:t>étudiées sérieusement.</a:t>
                      </a:r>
                      <a:br>
                        <a:rPr lang="fr-FR" sz="1800" dirty="0">
                          <a:solidFill>
                            <a:srgbClr val="003366"/>
                          </a:solidFill>
                          <a:effectLst/>
                          <a:latin typeface="+mn-lt"/>
                          <a:ea typeface="Times New Roman" panose="02020603050405020304" pitchFamily="18" charset="0"/>
                        </a:rPr>
                      </a:br>
                      <a:r>
                        <a:rPr lang="fr-FR" sz="1800" b="1" dirty="0">
                          <a:solidFill>
                            <a:srgbClr val="003366"/>
                          </a:solidFill>
                          <a:effectLst/>
                          <a:latin typeface="+mn-lt"/>
                          <a:ea typeface="Times New Roman" panose="02020603050405020304" pitchFamily="18" charset="0"/>
                        </a:rPr>
                        <a:t>Les plantes apparaissent bien avant les problèmes. Cela permet de faire un diagnostic et</a:t>
                      </a:r>
                      <a:r>
                        <a:rPr lang="fr-FR" sz="1800" b="1" baseline="0" dirty="0">
                          <a:solidFill>
                            <a:srgbClr val="003366"/>
                          </a:solidFill>
                          <a:effectLst/>
                          <a:latin typeface="+mn-lt"/>
                          <a:ea typeface="Times New Roman" panose="02020603050405020304" pitchFamily="18" charset="0"/>
                        </a:rPr>
                        <a:t> </a:t>
                      </a:r>
                      <a:r>
                        <a:rPr lang="fr-FR" sz="1800" b="1" dirty="0">
                          <a:solidFill>
                            <a:srgbClr val="003366"/>
                          </a:solidFill>
                          <a:effectLst/>
                          <a:latin typeface="+mn-lt"/>
                          <a:ea typeface="Times New Roman" panose="02020603050405020304" pitchFamily="18" charset="0"/>
                        </a:rPr>
                        <a:t>d’agir.</a:t>
                      </a:r>
                    </a:p>
                    <a:p>
                      <a:pPr algn="just" eaLnBrk="0" fontAlgn="base" hangingPunct="0">
                        <a:lnSpc>
                          <a:spcPct val="100000"/>
                        </a:lnSpc>
                        <a:spcBef>
                          <a:spcPts val="0"/>
                        </a:spcBef>
                        <a:spcAft>
                          <a:spcPts val="0"/>
                        </a:spcAft>
                      </a:pPr>
                      <a:endParaRPr lang="fr-FR" sz="1800" b="1" dirty="0">
                        <a:solidFill>
                          <a:srgbClr val="003366"/>
                        </a:solidFill>
                        <a:effectLst/>
                        <a:latin typeface="+mn-lt"/>
                        <a:ea typeface="Times New Roman" panose="02020603050405020304" pitchFamily="18" charset="0"/>
                      </a:endParaRPr>
                    </a:p>
                    <a:p>
                      <a:pPr algn="just" eaLnBrk="0" fontAlgn="base" hangingPunct="0">
                        <a:lnSpc>
                          <a:spcPct val="100000"/>
                        </a:lnSpc>
                        <a:spcBef>
                          <a:spcPts val="0"/>
                        </a:spcBef>
                        <a:spcAft>
                          <a:spcPts val="0"/>
                        </a:spcAft>
                      </a:pPr>
                      <a:r>
                        <a:rPr lang="fr-FR" sz="1800" b="1" dirty="0">
                          <a:solidFill>
                            <a:srgbClr val="003366"/>
                          </a:solidFill>
                          <a:effectLst/>
                          <a:latin typeface="+mn-lt"/>
                          <a:ea typeface="Times New Roman" panose="02020603050405020304" pitchFamily="18" charset="0"/>
                        </a:rPr>
                        <a:t>Il y existe trois types de plantes :</a:t>
                      </a:r>
                      <a:endParaRPr lang="fr-FR" sz="1800" dirty="0">
                        <a:effectLst/>
                        <a:latin typeface="+mn-lt"/>
                        <a:ea typeface="Times New Roman" panose="02020603050405020304" pitchFamily="18" charset="0"/>
                      </a:endParaRPr>
                    </a:p>
                    <a:p>
                      <a:pPr marL="285750" lvl="0" indent="-285750" eaLnBrk="0" fontAlgn="base" hangingPunct="0">
                        <a:lnSpc>
                          <a:spcPct val="100000"/>
                        </a:lnSpc>
                        <a:spcBef>
                          <a:spcPts val="0"/>
                        </a:spcBef>
                        <a:spcAft>
                          <a:spcPts val="0"/>
                        </a:spcAft>
                        <a:buClr>
                          <a:srgbClr val="003366"/>
                        </a:buClr>
                        <a:buSzPts val="1200"/>
                        <a:buFont typeface="Courier New" panose="02070309020205020404" pitchFamily="49" charset="0"/>
                        <a:buChar char="o"/>
                        <a:tabLst>
                          <a:tab pos="2514600" algn="l"/>
                        </a:tabLst>
                      </a:pPr>
                      <a:r>
                        <a:rPr lang="fr-FR" sz="1800" spc="-10" dirty="0">
                          <a:solidFill>
                            <a:srgbClr val="003366"/>
                          </a:solidFill>
                          <a:effectLst/>
                          <a:latin typeface="+mn-lt"/>
                          <a:ea typeface="Times New Roman" panose="02020603050405020304" pitchFamily="18" charset="0"/>
                          <a:cs typeface="Symbol" panose="05050102010706020507" pitchFamily="18" charset="2"/>
                        </a:rPr>
                        <a:t>Celles qui indiquent un excès</a:t>
                      </a:r>
                      <a:endParaRPr lang="fr-FR" sz="1800" spc="-10" dirty="0">
                        <a:effectLst/>
                        <a:latin typeface="+mn-lt"/>
                        <a:ea typeface="Times New Roman" panose="02020603050405020304" pitchFamily="18" charset="0"/>
                        <a:cs typeface="Symbol" panose="05050102010706020507" pitchFamily="18" charset="2"/>
                      </a:endParaRPr>
                    </a:p>
                    <a:p>
                      <a:pPr marL="285750" lvl="0" indent="-285750" eaLnBrk="0" fontAlgn="base" hangingPunct="0">
                        <a:lnSpc>
                          <a:spcPct val="100000"/>
                        </a:lnSpc>
                        <a:spcBef>
                          <a:spcPts val="0"/>
                        </a:spcBef>
                        <a:spcAft>
                          <a:spcPts val="0"/>
                        </a:spcAft>
                        <a:buClr>
                          <a:srgbClr val="003366"/>
                        </a:buClr>
                        <a:buSzPts val="1200"/>
                        <a:buFont typeface="Courier New" panose="02070309020205020404" pitchFamily="49" charset="0"/>
                        <a:buChar char="o"/>
                        <a:tabLst>
                          <a:tab pos="2377440" algn="l"/>
                        </a:tabLst>
                      </a:pPr>
                      <a:r>
                        <a:rPr lang="fr-FR" sz="1800" spc="-5" dirty="0">
                          <a:solidFill>
                            <a:srgbClr val="003366"/>
                          </a:solidFill>
                          <a:effectLst/>
                          <a:latin typeface="+mn-lt"/>
                          <a:ea typeface="Times New Roman" panose="02020603050405020304" pitchFamily="18" charset="0"/>
                          <a:cs typeface="Symbol" panose="05050102010706020507" pitchFamily="18" charset="2"/>
                        </a:rPr>
                        <a:t>Celles qui indiquent une carence</a:t>
                      </a:r>
                      <a:endParaRPr lang="fr-FR" sz="1800" spc="-10" dirty="0">
                        <a:effectLst/>
                        <a:latin typeface="+mn-lt"/>
                        <a:ea typeface="Times New Roman" panose="02020603050405020304" pitchFamily="18" charset="0"/>
                        <a:cs typeface="Symbol" panose="05050102010706020507" pitchFamily="18" charset="2"/>
                      </a:endParaRPr>
                    </a:p>
                    <a:p>
                      <a:pPr marL="285750" marR="137160" lvl="0" indent="-285750" eaLnBrk="0" fontAlgn="base" hangingPunct="0">
                        <a:lnSpc>
                          <a:spcPct val="100000"/>
                        </a:lnSpc>
                        <a:spcBef>
                          <a:spcPts val="0"/>
                        </a:spcBef>
                        <a:spcAft>
                          <a:spcPts val="0"/>
                        </a:spcAft>
                        <a:buClr>
                          <a:srgbClr val="003366"/>
                        </a:buClr>
                        <a:buSzPts val="1200"/>
                        <a:buFont typeface="Courier New" panose="02070309020205020404" pitchFamily="49" charset="0"/>
                        <a:buChar char="o"/>
                        <a:tabLst>
                          <a:tab pos="1508760" algn="l"/>
                        </a:tabLst>
                      </a:pPr>
                      <a:r>
                        <a:rPr lang="fr-FR" sz="1800" spc="-10" dirty="0">
                          <a:solidFill>
                            <a:srgbClr val="003366"/>
                          </a:solidFill>
                          <a:effectLst/>
                          <a:latin typeface="+mn-lt"/>
                          <a:ea typeface="Times New Roman" panose="02020603050405020304" pitchFamily="18" charset="0"/>
                          <a:cs typeface="Symbol" panose="05050102010706020507" pitchFamily="18" charset="2"/>
                        </a:rPr>
                        <a:t>Celles qui servent d’indicateur de la vie microbienne du sol </a:t>
                      </a:r>
                    </a:p>
                    <a:p>
                      <a:pPr marL="0" marR="137160" lvl="0" indent="0" eaLnBrk="0" fontAlgn="base" hangingPunct="0">
                        <a:lnSpc>
                          <a:spcPct val="100000"/>
                        </a:lnSpc>
                        <a:spcBef>
                          <a:spcPts val="0"/>
                        </a:spcBef>
                        <a:spcAft>
                          <a:spcPts val="0"/>
                        </a:spcAft>
                        <a:buClr>
                          <a:srgbClr val="003366"/>
                        </a:buClr>
                        <a:buSzPts val="1200"/>
                        <a:buFont typeface="Arial" panose="020B0604020202020204" pitchFamily="34" charset="0"/>
                        <a:buNone/>
                        <a:tabLst>
                          <a:tab pos="1508760" algn="l"/>
                        </a:tabLst>
                      </a:pPr>
                      <a:r>
                        <a:rPr lang="fr-FR" sz="1800" b="1" spc="-10" dirty="0">
                          <a:solidFill>
                            <a:srgbClr val="003366"/>
                          </a:solidFill>
                          <a:effectLst/>
                          <a:latin typeface="+mn-lt"/>
                          <a:ea typeface="Times New Roman" panose="02020603050405020304" pitchFamily="18" charset="0"/>
                          <a:cs typeface="Symbol" panose="05050102010706020507" pitchFamily="18" charset="2"/>
                        </a:rPr>
                        <a:t>Pour être considéré comme indicatrice, une plante doit être en nombre </a:t>
                      </a:r>
                      <a:r>
                        <a:rPr lang="fr-FR" sz="1800" spc="-10" dirty="0">
                          <a:solidFill>
                            <a:srgbClr val="003366"/>
                          </a:solidFill>
                          <a:effectLst/>
                          <a:latin typeface="+mn-lt"/>
                          <a:ea typeface="Times New Roman" panose="02020603050405020304" pitchFamily="18" charset="0"/>
                          <a:cs typeface="Symbol" panose="05050102010706020507" pitchFamily="18" charset="2"/>
                        </a:rPr>
                        <a:t>suffisant (5 à 10 pieds par mètre carré), elle doit être dominante par rapport aux autres espèces présentes.</a:t>
                      </a:r>
                      <a:endParaRPr lang="fr-FR" sz="1800" spc="-10" dirty="0">
                        <a:effectLst/>
                        <a:latin typeface="+mn-lt"/>
                        <a:ea typeface="Times New Roman" panose="02020603050405020304" pitchFamily="18" charset="0"/>
                        <a:cs typeface="Symbol" panose="05050102010706020507" pitchFamily="18" charset="2"/>
                      </a:endParaRPr>
                    </a:p>
                  </a:txBody>
                  <a:tcPr marL="0" marR="0" marT="0" marB="0">
                    <a:lnL w="28575" cap="flat" cmpd="sng" algn="ctr">
                      <a:solidFill>
                        <a:srgbClr val="003366"/>
                      </a:solidFill>
                      <a:prstDash val="solid"/>
                      <a:round/>
                      <a:headEnd type="none" w="med" len="med"/>
                      <a:tailEnd type="none" w="med" len="med"/>
                    </a:lnL>
                    <a:lnR w="28575" cap="flat" cmpd="sng" algn="ctr">
                      <a:solidFill>
                        <a:srgbClr val="003366"/>
                      </a:solidFill>
                      <a:prstDash val="solid"/>
                      <a:round/>
                      <a:headEnd type="none" w="med" len="med"/>
                      <a:tailEnd type="none" w="med" len="med"/>
                    </a:lnR>
                    <a:lnT w="28575" cap="flat" cmpd="sng" algn="ctr">
                      <a:solidFill>
                        <a:srgbClr val="003366"/>
                      </a:solidFill>
                      <a:prstDash val="solid"/>
                      <a:round/>
                      <a:headEnd type="none" w="med" len="med"/>
                      <a:tailEnd type="none" w="med" len="med"/>
                    </a:lnT>
                    <a:lnB w="28575" cap="flat" cmpd="sng" algn="ctr">
                      <a:solidFill>
                        <a:srgbClr val="003366"/>
                      </a:solidFill>
                      <a:prstDash val="solid"/>
                      <a:round/>
                      <a:headEnd type="none" w="med" len="med"/>
                      <a:tailEnd type="none" w="med" len="med"/>
                    </a:lnB>
                    <a:solidFill>
                      <a:srgbClr val="99CC00"/>
                    </a:solidFill>
                  </a:tcPr>
                </a:tc>
                <a:extLst>
                  <a:ext uri="{0D108BD9-81ED-4DB2-BD59-A6C34878D82A}">
                    <a16:rowId xmlns:a16="http://schemas.microsoft.com/office/drawing/2014/main" val="771039928"/>
                  </a:ext>
                </a:extLst>
              </a:tr>
            </a:tbl>
          </a:graphicData>
        </a:graphic>
      </p:graphicFrame>
    </p:spTree>
    <p:extLst>
      <p:ext uri="{BB962C8B-B14F-4D97-AF65-F5344CB8AC3E}">
        <p14:creationId xmlns:p14="http://schemas.microsoft.com/office/powerpoint/2010/main" val="37673051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89166" y="169750"/>
            <a:ext cx="424031" cy="36722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7D875-55FA-44D4-A05D-F243087C8D65}" type="slidenum">
              <a:rPr lang="fr-FR" smtClean="0"/>
              <a:pPr/>
              <a:t>90</a:t>
            </a:fld>
            <a:endParaRPr lang="fr-FR"/>
          </a:p>
        </p:txBody>
      </p:sp>
      <p:sp>
        <p:nvSpPr>
          <p:cNvPr id="4" name="Rectangle 3"/>
          <p:cNvSpPr/>
          <p:nvPr/>
        </p:nvSpPr>
        <p:spPr>
          <a:xfrm>
            <a:off x="5063011" y="18879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186468" y="558129"/>
            <a:ext cx="6859792"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a:p>
            <a:r>
              <a:rPr lang="fr-FR" dirty="0">
                <a:solidFill>
                  <a:srgbClr val="008000"/>
                </a:solidFill>
              </a:rPr>
              <a:t>9.4. </a:t>
            </a:r>
            <a:r>
              <a:rPr lang="fr-FR" b="1" dirty="0">
                <a:solidFill>
                  <a:srgbClr val="008000"/>
                </a:solidFill>
              </a:rPr>
              <a:t>Liseron des champs </a:t>
            </a:r>
            <a:r>
              <a:rPr lang="fr-FR" dirty="0">
                <a:solidFill>
                  <a:srgbClr val="008000"/>
                </a:solidFill>
              </a:rPr>
              <a:t>(</a:t>
            </a:r>
            <a:r>
              <a:rPr lang="fr-FR" i="1" dirty="0">
                <a:solidFill>
                  <a:srgbClr val="008000"/>
                </a:solidFill>
              </a:rPr>
              <a:t>Convolvulus </a:t>
            </a:r>
            <a:r>
              <a:rPr lang="fr-FR" i="1" dirty="0" err="1">
                <a:solidFill>
                  <a:srgbClr val="008000"/>
                </a:solidFill>
              </a:rPr>
              <a:t>arvensis</a:t>
            </a:r>
            <a:r>
              <a:rPr lang="fr-FR" dirty="0">
                <a:solidFill>
                  <a:srgbClr val="008000"/>
                </a:solidFill>
              </a:rPr>
              <a:t>) (suite et fin)</a:t>
            </a:r>
          </a:p>
        </p:txBody>
      </p:sp>
      <p:sp>
        <p:nvSpPr>
          <p:cNvPr id="6" name="ZoneTexte 5"/>
          <p:cNvSpPr txBox="1"/>
          <p:nvPr/>
        </p:nvSpPr>
        <p:spPr>
          <a:xfrm>
            <a:off x="186468" y="1204460"/>
            <a:ext cx="11726729" cy="1938992"/>
          </a:xfrm>
          <a:prstGeom prst="rect">
            <a:avLst/>
          </a:prstGeom>
          <a:noFill/>
        </p:spPr>
        <p:txBody>
          <a:bodyPr wrap="square" rtlCol="0">
            <a:spAutoFit/>
          </a:bodyPr>
          <a:lstStyle/>
          <a:p>
            <a:r>
              <a:rPr lang="fr-FR" dirty="0">
                <a:solidFill>
                  <a:srgbClr val="008000"/>
                </a:solidFill>
              </a:rPr>
              <a:t>Que ceux qui n'en ont pas dans leur potager lèvent le doigt ! Qu'il est difficile d'éviter cette invasive agaçante, que l'usage d'outils rotatifs multiplie encore. Cette convolvulacée à jolies fleurs blanches ou roses a pour biotope primaire les vallées alluviales engorgées d'éléments nutritifs. Les terrains cultivés et les jardins, les bords de route, les terrains vagues remués constituent son biotope secondaire.  </a:t>
            </a:r>
          </a:p>
          <a:p>
            <a:r>
              <a:rPr lang="fr-FR" dirty="0">
                <a:solidFill>
                  <a:srgbClr val="008000"/>
                </a:solidFill>
              </a:rPr>
              <a:t>Que nous apprend le liseron ? </a:t>
            </a:r>
            <a:r>
              <a:rPr lang="fr-FR" dirty="0">
                <a:solidFill>
                  <a:schemeClr val="accent2">
                    <a:lumMod val="50000"/>
                  </a:schemeClr>
                </a:solidFill>
              </a:rPr>
              <a:t>Le liseron indique une saturation du complexe argilo-humique par de l'azote. Il y a également excès de nitrate d'ammonium ou de matière organique et un compactage des sols</a:t>
            </a:r>
            <a:r>
              <a:rPr lang="fr-FR" dirty="0">
                <a:solidFill>
                  <a:srgbClr val="008000"/>
                </a:solidFill>
              </a:rPr>
              <a:t>. </a:t>
            </a:r>
            <a:endParaRPr lang="fr-FR" sz="1200" dirty="0">
              <a:solidFill>
                <a:srgbClr val="008000"/>
              </a:solidFill>
            </a:endParaRPr>
          </a:p>
          <a:p>
            <a:r>
              <a:rPr lang="fr-FR" sz="1200" dirty="0">
                <a:solidFill>
                  <a:srgbClr val="008000"/>
                </a:solidFill>
              </a:rPr>
              <a:t>Source : </a:t>
            </a:r>
            <a:r>
              <a:rPr lang="fr-FR" sz="1200" dirty="0">
                <a:solidFill>
                  <a:srgbClr val="008000"/>
                </a:solidFill>
                <a:hlinkClick r:id="rId2"/>
              </a:rPr>
              <a:t>http://www.fermedesaintemarthe.com/A-14746-comprendre-son-sol-avec-les-plantes-bio-indicatrices.aspx</a:t>
            </a:r>
            <a:r>
              <a:rPr lang="fr-FR" sz="1200" dirty="0">
                <a:solidFill>
                  <a:srgbClr val="008000"/>
                </a:solidFill>
              </a:rPr>
              <a:t> </a:t>
            </a:r>
            <a:endParaRPr lang="fr-FR" dirty="0">
              <a:solidFill>
                <a:srgbClr val="00800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064" y="2686845"/>
            <a:ext cx="2428986" cy="4171155"/>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52" y="4510928"/>
            <a:ext cx="2381250" cy="192405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640" y="4510928"/>
            <a:ext cx="2286000" cy="1771650"/>
          </a:xfrm>
          <a:prstGeom prst="rect">
            <a:avLst/>
          </a:prstGeom>
        </p:spPr>
      </p:pic>
    </p:spTree>
    <p:extLst>
      <p:ext uri="{BB962C8B-B14F-4D97-AF65-F5344CB8AC3E}">
        <p14:creationId xmlns:p14="http://schemas.microsoft.com/office/powerpoint/2010/main" val="4007534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91</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8753139"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 (???)</a:t>
            </a:r>
          </a:p>
          <a:p>
            <a:r>
              <a:rPr lang="fr-FR" dirty="0">
                <a:solidFill>
                  <a:srgbClr val="008000"/>
                </a:solidFill>
              </a:rPr>
              <a:t>9.5. </a:t>
            </a:r>
            <a:r>
              <a:rPr lang="fr-FR" b="1" dirty="0">
                <a:solidFill>
                  <a:srgbClr val="008000"/>
                </a:solidFill>
              </a:rPr>
              <a:t>Moutarde blanche </a:t>
            </a:r>
            <a:r>
              <a:rPr lang="fr-FR" dirty="0">
                <a:solidFill>
                  <a:srgbClr val="008000"/>
                </a:solidFill>
              </a:rPr>
              <a:t>ou </a:t>
            </a:r>
            <a:r>
              <a:rPr lang="fr-FR" b="1" dirty="0">
                <a:solidFill>
                  <a:srgbClr val="008000"/>
                </a:solidFill>
              </a:rPr>
              <a:t>sénevé </a:t>
            </a:r>
            <a:r>
              <a:rPr lang="fr-FR" dirty="0">
                <a:solidFill>
                  <a:srgbClr val="008000"/>
                </a:solidFill>
              </a:rPr>
              <a:t>(</a:t>
            </a:r>
            <a:r>
              <a:rPr lang="fr-FR" i="1" dirty="0" err="1">
                <a:solidFill>
                  <a:srgbClr val="008000"/>
                </a:solidFill>
              </a:rPr>
              <a:t>Sinapis</a:t>
            </a:r>
            <a:r>
              <a:rPr lang="fr-FR" i="1" dirty="0">
                <a:solidFill>
                  <a:srgbClr val="008000"/>
                </a:solidFill>
              </a:rPr>
              <a:t> alba</a:t>
            </a:r>
            <a:r>
              <a:rPr lang="fr-FR" dirty="0">
                <a:solidFill>
                  <a:srgbClr val="008000"/>
                </a:solidFill>
              </a:rPr>
              <a:t>) (famille des</a:t>
            </a:r>
            <a:r>
              <a:rPr lang="fr-FR" dirty="0"/>
              <a:t> </a:t>
            </a:r>
            <a:r>
              <a:rPr lang="fr-FR" u="sng" dirty="0" err="1">
                <a:hlinkClick r:id="rId2" tooltip="Brassicaceae"/>
              </a:rPr>
              <a:t>Brassicacées</a:t>
            </a:r>
            <a:r>
              <a:rPr lang="fr-FR" dirty="0">
                <a:solidFill>
                  <a:srgbClr val="008000"/>
                </a:solidFill>
              </a:rPr>
              <a:t>)</a:t>
            </a:r>
          </a:p>
        </p:txBody>
      </p:sp>
      <p:sp>
        <p:nvSpPr>
          <p:cNvPr id="5" name="ZoneTexte 4"/>
          <p:cNvSpPr txBox="1"/>
          <p:nvPr/>
        </p:nvSpPr>
        <p:spPr>
          <a:xfrm>
            <a:off x="139849" y="1344706"/>
            <a:ext cx="11887200" cy="2492990"/>
          </a:xfrm>
          <a:prstGeom prst="rect">
            <a:avLst/>
          </a:prstGeom>
          <a:noFill/>
        </p:spPr>
        <p:txBody>
          <a:bodyPr wrap="square" rtlCol="0">
            <a:spAutoFit/>
          </a:bodyPr>
          <a:lstStyle/>
          <a:p>
            <a:pPr algn="just"/>
            <a:r>
              <a:rPr lang="fr-FR" dirty="0">
                <a:solidFill>
                  <a:srgbClr val="008000"/>
                </a:solidFill>
              </a:rPr>
              <a:t> </a:t>
            </a:r>
            <a:r>
              <a:rPr lang="fr-FR" dirty="0">
                <a:solidFill>
                  <a:srgbClr val="008000"/>
                </a:solidFill>
                <a:hlinkClick r:id="rId3" tooltip="Plante"/>
              </a:rPr>
              <a:t>Plante</a:t>
            </a:r>
            <a:r>
              <a:rPr lang="fr-FR" dirty="0">
                <a:solidFill>
                  <a:srgbClr val="008000"/>
                </a:solidFill>
              </a:rPr>
              <a:t> annuelle, cultivée pour ses </a:t>
            </a:r>
            <a:r>
              <a:rPr lang="fr-FR" dirty="0">
                <a:solidFill>
                  <a:srgbClr val="008000"/>
                </a:solidFill>
                <a:hlinkClick r:id="rId4" tooltip="Graine"/>
              </a:rPr>
              <a:t>graines</a:t>
            </a:r>
            <a:r>
              <a:rPr lang="fr-FR" dirty="0">
                <a:solidFill>
                  <a:srgbClr val="008000"/>
                </a:solidFill>
              </a:rPr>
              <a:t>, servant à la préparation de </a:t>
            </a:r>
            <a:r>
              <a:rPr lang="fr-FR" dirty="0">
                <a:solidFill>
                  <a:srgbClr val="008000"/>
                </a:solidFill>
                <a:hlinkClick r:id="rId5" tooltip="Condiment"/>
              </a:rPr>
              <a:t>condiments</a:t>
            </a:r>
            <a:r>
              <a:rPr lang="fr-FR" dirty="0">
                <a:solidFill>
                  <a:srgbClr val="008000"/>
                </a:solidFill>
              </a:rPr>
              <a:t> (moutarde), de 50 à 80 cm de haut, à tiges assez ramifiées. De croissance rapide, elle peut arriver à maturité en à peine un mois. Les </a:t>
            </a:r>
            <a:r>
              <a:rPr lang="fr-FR" dirty="0">
                <a:solidFill>
                  <a:srgbClr val="008000"/>
                </a:solidFill>
                <a:hlinkClick r:id="rId6" tooltip="Fleur"/>
              </a:rPr>
              <a:t>fleurs</a:t>
            </a:r>
            <a:r>
              <a:rPr lang="fr-FR" dirty="0">
                <a:solidFill>
                  <a:srgbClr val="008000"/>
                </a:solidFill>
              </a:rPr>
              <a:t>, à </a:t>
            </a:r>
            <a:r>
              <a:rPr lang="fr-FR" dirty="0">
                <a:solidFill>
                  <a:srgbClr val="008000"/>
                </a:solidFill>
                <a:hlinkClick r:id="rId7" tooltip="Pétale"/>
              </a:rPr>
              <a:t>pétales</a:t>
            </a:r>
            <a:r>
              <a:rPr lang="fr-FR" dirty="0">
                <a:solidFill>
                  <a:srgbClr val="008000"/>
                </a:solidFill>
              </a:rPr>
              <a:t> jaunes, parfois blancs, s'épanouissent tout l'été, de mai à septembre en répandant un doux parfum. La moutarde blanche pousse toute l'année. L'hiver lui convient bien car elle n'aime pas beaucoup le soleil.</a:t>
            </a:r>
          </a:p>
          <a:p>
            <a:r>
              <a:rPr lang="fr-FR" sz="1200" b="1" dirty="0">
                <a:solidFill>
                  <a:srgbClr val="008000"/>
                </a:solidFill>
              </a:rPr>
              <a:t>Usages</a:t>
            </a:r>
            <a:r>
              <a:rPr lang="fr-FR" sz="1200" dirty="0">
                <a:solidFill>
                  <a:srgbClr val="008000"/>
                </a:solidFill>
              </a:rPr>
              <a:t> : a) Les graines sont riches en </a:t>
            </a:r>
            <a:r>
              <a:rPr lang="fr-FR" sz="1200" dirty="0">
                <a:solidFill>
                  <a:srgbClr val="008000"/>
                </a:solidFill>
                <a:hlinkClick r:id="rId8" tooltip="Lipide"/>
              </a:rPr>
              <a:t>lipides</a:t>
            </a:r>
            <a:r>
              <a:rPr lang="fr-FR" sz="1200" dirty="0">
                <a:solidFill>
                  <a:srgbClr val="008000"/>
                </a:solidFill>
              </a:rPr>
              <a:t> (environ 35 %) et produisent une </a:t>
            </a:r>
            <a:r>
              <a:rPr lang="fr-FR" sz="1200" dirty="0">
                <a:solidFill>
                  <a:srgbClr val="008000"/>
                </a:solidFill>
                <a:hlinkClick r:id="rId9" tooltip="Huile"/>
              </a:rPr>
              <a:t>huile</a:t>
            </a:r>
            <a:r>
              <a:rPr lang="fr-FR" sz="1200" dirty="0">
                <a:solidFill>
                  <a:srgbClr val="008000"/>
                </a:solidFill>
              </a:rPr>
              <a:t> à usage industriel ou alimentaire. Elles sont à la base de la préparation </a:t>
            </a:r>
            <a:r>
              <a:rPr lang="fr-FR" sz="1200" dirty="0" err="1">
                <a:solidFill>
                  <a:srgbClr val="008000"/>
                </a:solidFill>
              </a:rPr>
              <a:t>du</a:t>
            </a:r>
            <a:r>
              <a:rPr lang="fr-FR" sz="1200" dirty="0" err="1">
                <a:solidFill>
                  <a:srgbClr val="008000"/>
                </a:solidFill>
                <a:hlinkClick r:id="rId5" tooltip="Condiment"/>
              </a:rPr>
              <a:t>condiment</a:t>
            </a:r>
            <a:r>
              <a:rPr lang="fr-FR" sz="1200" dirty="0">
                <a:solidFill>
                  <a:srgbClr val="008000"/>
                </a:solidFill>
              </a:rPr>
              <a:t> qui porte le même nom, la </a:t>
            </a:r>
            <a:r>
              <a:rPr lang="fr-FR" sz="1200" dirty="0">
                <a:solidFill>
                  <a:srgbClr val="008000"/>
                </a:solidFill>
                <a:hlinkClick r:id="rId10" tooltip="Moutarde (condiment)"/>
              </a:rPr>
              <a:t>moutarde</a:t>
            </a:r>
            <a:r>
              <a:rPr lang="fr-FR" sz="1200" dirty="0">
                <a:solidFill>
                  <a:srgbClr val="008000"/>
                </a:solidFill>
              </a:rPr>
              <a:t>. B) La moutarde blanche est aussi une </a:t>
            </a:r>
            <a:r>
              <a:rPr lang="fr-FR" sz="1200" dirty="0">
                <a:solidFill>
                  <a:srgbClr val="008000"/>
                </a:solidFill>
                <a:hlinkClick r:id="rId11" tooltip="Plante fourragère"/>
              </a:rPr>
              <a:t>plante fourragère</a:t>
            </a:r>
            <a:r>
              <a:rPr lang="fr-FR" sz="1200" dirty="0">
                <a:solidFill>
                  <a:srgbClr val="008000"/>
                </a:solidFill>
              </a:rPr>
              <a:t> et une </a:t>
            </a:r>
            <a:r>
              <a:rPr lang="fr-FR" sz="1200" dirty="0">
                <a:solidFill>
                  <a:srgbClr val="008000"/>
                </a:solidFill>
                <a:hlinkClick r:id="rId12" tooltip="Plante mellifère"/>
              </a:rPr>
              <a:t>plante mellifère</a:t>
            </a:r>
            <a:r>
              <a:rPr lang="fr-FR" sz="1200" dirty="0">
                <a:solidFill>
                  <a:srgbClr val="008000"/>
                </a:solidFill>
              </a:rPr>
              <a:t>. C) Elle est parfois semée comme </a:t>
            </a:r>
            <a:r>
              <a:rPr lang="fr-FR" sz="1200" dirty="0">
                <a:solidFill>
                  <a:srgbClr val="008000"/>
                </a:solidFill>
                <a:hlinkClick r:id="rId13" tooltip="Engrais vert"/>
              </a:rPr>
              <a:t>engrais vert</a:t>
            </a:r>
            <a:r>
              <a:rPr lang="fr-FR" sz="1200" dirty="0">
                <a:solidFill>
                  <a:srgbClr val="008000"/>
                </a:solidFill>
              </a:rPr>
              <a:t> ou </a:t>
            </a:r>
            <a:r>
              <a:rPr lang="fr-FR" sz="1200" i="1" dirty="0">
                <a:solidFill>
                  <a:srgbClr val="008000"/>
                </a:solidFill>
              </a:rPr>
              <a:t>piège à nitrates</a:t>
            </a:r>
            <a:r>
              <a:rPr lang="fr-FR" sz="1200" dirty="0">
                <a:solidFill>
                  <a:srgbClr val="008000"/>
                </a:solidFill>
              </a:rPr>
              <a:t>, c'est-à-dire culture intercalaire évitant de laisser les champs à nu pour limiter le lessivage des nitrates solubles. Dans ce cas, semée par exemple après une </a:t>
            </a:r>
            <a:r>
              <a:rPr lang="fr-FR" sz="1200" dirty="0">
                <a:solidFill>
                  <a:srgbClr val="008000"/>
                </a:solidFill>
                <a:hlinkClick r:id="rId14" tooltip="Céréale"/>
              </a:rPr>
              <a:t>céréale</a:t>
            </a:r>
            <a:r>
              <a:rPr lang="fr-FR" sz="1200" dirty="0">
                <a:solidFill>
                  <a:srgbClr val="008000"/>
                </a:solidFill>
              </a:rPr>
              <a:t>, elle doit être détruite avant la montée en graines pour éviter qu'elle se ressème naturellement et devienne une </a:t>
            </a:r>
            <a:r>
              <a:rPr lang="fr-FR" sz="1200" dirty="0">
                <a:solidFill>
                  <a:srgbClr val="008000"/>
                </a:solidFill>
                <a:hlinkClick r:id="rId15" tooltip="Mauvaise herbe"/>
              </a:rPr>
              <a:t>mauvaise herbe</a:t>
            </a:r>
            <a:r>
              <a:rPr lang="fr-FR" sz="1200" dirty="0">
                <a:solidFill>
                  <a:srgbClr val="008000"/>
                </a:solidFill>
              </a:rPr>
              <a:t>, notamment dans les cultures de </a:t>
            </a:r>
            <a:r>
              <a:rPr lang="fr-FR" sz="1200" dirty="0">
                <a:solidFill>
                  <a:srgbClr val="008000"/>
                </a:solidFill>
                <a:hlinkClick r:id="rId16" tooltip="Colza"/>
              </a:rPr>
              <a:t>colza</a:t>
            </a:r>
            <a:r>
              <a:rPr lang="fr-FR" sz="1200" dirty="0">
                <a:solidFill>
                  <a:srgbClr val="008000"/>
                </a:solidFill>
              </a:rPr>
              <a:t>. D) Elle est aussi utile pour tuer les </a:t>
            </a:r>
            <a:r>
              <a:rPr lang="fr-FR" sz="1200" dirty="0">
                <a:solidFill>
                  <a:srgbClr val="008000"/>
                </a:solidFill>
                <a:hlinkClick r:id="rId17" tooltip="Nématode"/>
              </a:rPr>
              <a:t>nématodes</a:t>
            </a:r>
            <a:r>
              <a:rPr lang="fr-FR" sz="1200" dirty="0">
                <a:solidFill>
                  <a:srgbClr val="008000"/>
                </a:solidFill>
              </a:rPr>
              <a:t>, ce qui n'est pas à négliger à l'heure où les techniques naturelles reviennent en grâce. </a:t>
            </a:r>
            <a:r>
              <a:rPr lang="fr-FR" sz="1200" b="1" dirty="0">
                <a:solidFill>
                  <a:srgbClr val="008000"/>
                </a:solidFill>
              </a:rPr>
              <a:t>De plus, sa racine puissante permet de briser les mottes d'</a:t>
            </a:r>
            <a:r>
              <a:rPr lang="fr-FR" sz="1200" b="1" dirty="0">
                <a:solidFill>
                  <a:srgbClr val="008000"/>
                </a:solidFill>
                <a:hlinkClick r:id="rId18" tooltip="Argile"/>
              </a:rPr>
              <a:t>argile</a:t>
            </a:r>
            <a:r>
              <a:rPr lang="fr-FR" sz="1200" b="1" dirty="0">
                <a:solidFill>
                  <a:srgbClr val="008000"/>
                </a:solidFill>
              </a:rPr>
              <a:t> d'un sol très lourd, et ainsi de faciliter l'incorporation d'</a:t>
            </a:r>
            <a:r>
              <a:rPr lang="fr-FR" sz="1200" b="1" dirty="0">
                <a:solidFill>
                  <a:srgbClr val="008000"/>
                </a:solidFill>
                <a:hlinkClick r:id="rId19" tooltip="Humus"/>
              </a:rPr>
              <a:t>humus</a:t>
            </a:r>
            <a:r>
              <a:rPr lang="fr-FR" sz="1200" b="1" dirty="0">
                <a:solidFill>
                  <a:srgbClr val="008000"/>
                </a:solidFill>
              </a:rPr>
              <a:t> et l'amélioration du so</a:t>
            </a:r>
            <a:r>
              <a:rPr lang="fr-FR" sz="1200" dirty="0">
                <a:solidFill>
                  <a:srgbClr val="008000"/>
                </a:solidFill>
              </a:rPr>
              <a:t>l. Selon, le site </a:t>
            </a:r>
            <a:r>
              <a:rPr lang="fr-FR" sz="1200" dirty="0" err="1">
                <a:solidFill>
                  <a:srgbClr val="008000"/>
                </a:solidFill>
              </a:rPr>
              <a:t>tela</a:t>
            </a:r>
            <a:r>
              <a:rPr lang="fr-FR" sz="1200" dirty="0">
                <a:solidFill>
                  <a:srgbClr val="008000"/>
                </a:solidFill>
              </a:rPr>
              <a:t> </a:t>
            </a:r>
            <a:r>
              <a:rPr lang="fr-FR" sz="1200" dirty="0" err="1">
                <a:solidFill>
                  <a:srgbClr val="008000"/>
                </a:solidFill>
              </a:rPr>
              <a:t>botanica</a:t>
            </a:r>
            <a:r>
              <a:rPr lang="fr-FR" sz="1200" dirty="0">
                <a:solidFill>
                  <a:srgbClr val="008000"/>
                </a:solidFill>
              </a:rPr>
              <a:t>, </a:t>
            </a:r>
            <a:r>
              <a:rPr lang="fr-FR" sz="1200" dirty="0">
                <a:solidFill>
                  <a:srgbClr val="FF0000"/>
                </a:solidFill>
              </a:rPr>
              <a:t>sol plutôt argileux. A vérifier</a:t>
            </a:r>
            <a:r>
              <a:rPr lang="fr-FR" sz="1200" dirty="0">
                <a:solidFill>
                  <a:srgbClr val="008000"/>
                </a:solidFill>
              </a:rPr>
              <a:t>. Cf. </a:t>
            </a:r>
            <a:r>
              <a:rPr lang="fr-FR" sz="1200" dirty="0">
                <a:solidFill>
                  <a:srgbClr val="008000"/>
                </a:solidFill>
                <a:hlinkClick r:id="rId20"/>
              </a:rPr>
              <a:t>http://www.tela-botanica.org/bdtfx-nn-64461-synthese</a:t>
            </a:r>
            <a:r>
              <a:rPr lang="fr-FR" sz="1200" dirty="0">
                <a:solidFill>
                  <a:srgbClr val="008000"/>
                </a:solidFill>
              </a:rPr>
              <a:t> </a:t>
            </a:r>
          </a:p>
          <a:p>
            <a:r>
              <a:rPr lang="fr-FR" sz="1200" dirty="0">
                <a:solidFill>
                  <a:srgbClr val="008000"/>
                </a:solidFill>
              </a:rPr>
              <a:t>Source : </a:t>
            </a:r>
            <a:r>
              <a:rPr lang="fr-FR" sz="1200" dirty="0">
                <a:solidFill>
                  <a:srgbClr val="008000"/>
                </a:solidFill>
                <a:hlinkClick r:id="rId21"/>
              </a:rPr>
              <a:t>https://fr.wikipedia.org/wiki/Moutarde_blanche</a:t>
            </a:r>
            <a:r>
              <a:rPr lang="fr-FR" sz="1200" dirty="0">
                <a:solidFill>
                  <a:srgbClr val="008000"/>
                </a:solidFill>
              </a:rPr>
              <a:t> </a:t>
            </a:r>
            <a:endParaRPr lang="fr-FR" dirty="0">
              <a:solidFill>
                <a:srgbClr val="008000"/>
              </a:solidFill>
            </a:endParaRPr>
          </a:p>
        </p:txBody>
      </p:sp>
      <p:pic>
        <p:nvPicPr>
          <p:cNvPr id="7" name="Imag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94956" y="47768"/>
            <a:ext cx="1524000" cy="1054100"/>
          </a:xfrm>
          <a:prstGeom prst="rect">
            <a:avLst/>
          </a:prstGeom>
        </p:spPr>
      </p:pic>
      <p:pic>
        <p:nvPicPr>
          <p:cNvPr id="9" name="Image 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86475" y="3837696"/>
            <a:ext cx="2761787" cy="1172154"/>
          </a:xfrm>
          <a:prstGeom prst="rect">
            <a:avLst/>
          </a:prstGeom>
        </p:spPr>
      </p:pic>
      <p:pic>
        <p:nvPicPr>
          <p:cNvPr id="11" name="Image 1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609156" y="4926900"/>
            <a:ext cx="2466975" cy="1847850"/>
          </a:xfrm>
          <a:prstGeom prst="rect">
            <a:avLst/>
          </a:prstGeom>
        </p:spPr>
      </p:pic>
      <p:pic>
        <p:nvPicPr>
          <p:cNvPr id="12" name="Image 1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31806" y="4447736"/>
            <a:ext cx="1971675" cy="2324100"/>
          </a:xfrm>
          <a:prstGeom prst="rect">
            <a:avLst/>
          </a:prstGeom>
        </p:spPr>
      </p:pic>
      <p:pic>
        <p:nvPicPr>
          <p:cNvPr id="13" name="Image 1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49935" y="5047689"/>
            <a:ext cx="2619375" cy="1743075"/>
          </a:xfrm>
          <a:prstGeom prst="rect">
            <a:avLst/>
          </a:prstGeom>
        </p:spPr>
      </p:pic>
      <p:pic>
        <p:nvPicPr>
          <p:cNvPr id="14" name="Image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10559" y="4132617"/>
            <a:ext cx="1743075" cy="2619375"/>
          </a:xfrm>
          <a:prstGeom prst="rect">
            <a:avLst/>
          </a:prstGeom>
        </p:spPr>
      </p:pic>
      <p:pic>
        <p:nvPicPr>
          <p:cNvPr id="15" name="Image 1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86466" y="5159251"/>
            <a:ext cx="2393464" cy="1592741"/>
          </a:xfrm>
          <a:prstGeom prst="rect">
            <a:avLst/>
          </a:prstGeom>
        </p:spPr>
      </p:pic>
      <p:pic>
        <p:nvPicPr>
          <p:cNvPr id="17" name="Image 1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4970" y="3778848"/>
            <a:ext cx="1936899" cy="1288918"/>
          </a:xfrm>
          <a:prstGeom prst="rect">
            <a:avLst/>
          </a:prstGeom>
        </p:spPr>
      </p:pic>
      <p:pic>
        <p:nvPicPr>
          <p:cNvPr id="18" name="Image 17"/>
          <p:cNvPicPr>
            <a:picLocks noChangeAspect="1"/>
          </p:cNvPicPr>
          <p:nvPr/>
        </p:nvPicPr>
        <p:blipFill>
          <a:blip r:embed="rId30"/>
          <a:stretch>
            <a:fillRect/>
          </a:stretch>
        </p:blipFill>
        <p:spPr>
          <a:xfrm>
            <a:off x="10310559" y="255502"/>
            <a:ext cx="952500" cy="571500"/>
          </a:xfrm>
          <a:prstGeom prst="rect">
            <a:avLst/>
          </a:prstGeom>
        </p:spPr>
      </p:pic>
    </p:spTree>
    <p:extLst>
      <p:ext uri="{BB962C8B-B14F-4D97-AF65-F5344CB8AC3E}">
        <p14:creationId xmlns:p14="http://schemas.microsoft.com/office/powerpoint/2010/main" val="523075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86466" y="80593"/>
            <a:ext cx="424031" cy="367229"/>
          </a:xfrm>
        </p:spPr>
        <p:txBody>
          <a:bodyPr/>
          <a:lstStyle/>
          <a:p>
            <a:fld id="{C4B7D875-55FA-44D4-A05D-F243087C8D65}" type="slidenum">
              <a:rPr lang="fr-FR" smtClean="0"/>
              <a:t>92</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11431793"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a:p>
            <a:r>
              <a:rPr lang="fr-FR" dirty="0">
                <a:solidFill>
                  <a:srgbClr val="008000"/>
                </a:solidFill>
              </a:rPr>
              <a:t>9.6. </a:t>
            </a:r>
            <a:r>
              <a:rPr lang="fr-FR" b="1" dirty="0">
                <a:solidFill>
                  <a:srgbClr val="008000"/>
                </a:solidFill>
              </a:rPr>
              <a:t>Pieds d'alouette </a:t>
            </a:r>
            <a:r>
              <a:rPr lang="fr-FR" dirty="0">
                <a:solidFill>
                  <a:srgbClr val="008000"/>
                </a:solidFill>
              </a:rPr>
              <a:t>ou </a:t>
            </a:r>
            <a:r>
              <a:rPr lang="fr-FR" b="1" dirty="0">
                <a:solidFill>
                  <a:srgbClr val="008000"/>
                </a:solidFill>
              </a:rPr>
              <a:t>dauphinelle</a:t>
            </a:r>
            <a:r>
              <a:rPr lang="fr-FR" dirty="0">
                <a:solidFill>
                  <a:srgbClr val="008000"/>
                </a:solidFill>
              </a:rPr>
              <a:t> (</a:t>
            </a:r>
            <a:r>
              <a:rPr lang="fr-FR" i="1" dirty="0">
                <a:solidFill>
                  <a:srgbClr val="008000"/>
                </a:solidFill>
              </a:rPr>
              <a:t>Delphinium </a:t>
            </a:r>
            <a:r>
              <a:rPr lang="fr-FR" i="1" dirty="0" err="1">
                <a:solidFill>
                  <a:srgbClr val="008000"/>
                </a:solidFill>
              </a:rPr>
              <a:t>ajacis</a:t>
            </a:r>
            <a:r>
              <a:rPr lang="fr-FR" dirty="0">
                <a:solidFill>
                  <a:srgbClr val="008000"/>
                </a:solidFill>
              </a:rPr>
              <a:t> ou </a:t>
            </a:r>
            <a:r>
              <a:rPr lang="fr-FR" i="1" dirty="0">
                <a:solidFill>
                  <a:srgbClr val="008000"/>
                </a:solidFill>
              </a:rPr>
              <a:t>Consolida </a:t>
            </a:r>
            <a:r>
              <a:rPr lang="fr-FR" i="1" dirty="0" err="1">
                <a:solidFill>
                  <a:srgbClr val="008000"/>
                </a:solidFill>
              </a:rPr>
              <a:t>ajacis</a:t>
            </a:r>
            <a:r>
              <a:rPr lang="fr-FR" dirty="0">
                <a:solidFill>
                  <a:srgbClr val="008000"/>
                </a:solidFill>
              </a:rPr>
              <a:t>) (famille des</a:t>
            </a:r>
            <a:r>
              <a:rPr lang="fr-FR" dirty="0"/>
              <a:t> </a:t>
            </a:r>
            <a:r>
              <a:rPr lang="fr-FR" dirty="0">
                <a:hlinkClick r:id="rId2" tooltip="Renonculacées"/>
              </a:rPr>
              <a:t>Renonculacées</a:t>
            </a:r>
            <a:r>
              <a:rPr lang="fr-FR" dirty="0">
                <a:solidFill>
                  <a:srgbClr val="008000"/>
                </a:solidFill>
              </a:rPr>
              <a:t>)</a:t>
            </a:r>
          </a:p>
        </p:txBody>
      </p:sp>
      <p:sp>
        <p:nvSpPr>
          <p:cNvPr id="5" name="ZoneTexte 4"/>
          <p:cNvSpPr txBox="1"/>
          <p:nvPr/>
        </p:nvSpPr>
        <p:spPr>
          <a:xfrm>
            <a:off x="186466" y="1183310"/>
            <a:ext cx="10377543" cy="2308324"/>
          </a:xfrm>
          <a:prstGeom prst="rect">
            <a:avLst/>
          </a:prstGeom>
          <a:noFill/>
        </p:spPr>
        <p:txBody>
          <a:bodyPr wrap="square" rtlCol="0">
            <a:spAutoFit/>
          </a:bodyPr>
          <a:lstStyle/>
          <a:p>
            <a:r>
              <a:rPr lang="fr-FR" dirty="0">
                <a:solidFill>
                  <a:srgbClr val="008000"/>
                </a:solidFill>
              </a:rPr>
              <a:t>Plants </a:t>
            </a:r>
            <a:r>
              <a:rPr lang="fr-FR" u="sng" dirty="0">
                <a:solidFill>
                  <a:srgbClr val="008000"/>
                </a:solidFill>
                <a:hlinkClick r:id="rId3" tooltip="Annuelle"/>
              </a:rPr>
              <a:t>annuelle</a:t>
            </a:r>
            <a:r>
              <a:rPr lang="fr-FR" dirty="0">
                <a:solidFill>
                  <a:srgbClr val="008000"/>
                </a:solidFill>
              </a:rPr>
              <a:t> de 40 à 90 cm de hauteur, robuste, peu rameuse, à rameaux dressés. L'inflorescence est un racème de racèmes de fleurs bleues parfois blanches ou roses. Chaque fleur, à symétrie bilatérale  comporte 5 </a:t>
            </a:r>
            <a:r>
              <a:rPr lang="fr-FR" dirty="0">
                <a:solidFill>
                  <a:srgbClr val="008000"/>
                </a:solidFill>
                <a:hlinkClick r:id="rId4" tooltip="Sépale"/>
              </a:rPr>
              <a:t>sépales</a:t>
            </a:r>
            <a:r>
              <a:rPr lang="fr-FR" dirty="0">
                <a:solidFill>
                  <a:srgbClr val="008000"/>
                </a:solidFill>
              </a:rPr>
              <a:t> pétaloïdes, bleus (ou blanc ou roses), avec le pétale supérieur formant un éperon de 12–20 mm, égalant la fleur, 2 </a:t>
            </a:r>
            <a:r>
              <a:rPr lang="fr-FR" dirty="0">
                <a:solidFill>
                  <a:srgbClr val="008000"/>
                </a:solidFill>
                <a:hlinkClick r:id="rId5" tooltip="Pétale"/>
              </a:rPr>
              <a:t>pétales</a:t>
            </a:r>
            <a:r>
              <a:rPr lang="fr-FR" dirty="0">
                <a:solidFill>
                  <a:srgbClr val="008000"/>
                </a:solidFill>
              </a:rPr>
              <a:t> soudés entre eux, éperonnés, portant des </a:t>
            </a:r>
            <a:r>
              <a:rPr lang="fr-FR" u="sng" dirty="0">
                <a:solidFill>
                  <a:srgbClr val="008000"/>
                </a:solidFill>
                <a:hlinkClick r:id="rId6" tooltip="Nectaire (botanique)"/>
              </a:rPr>
              <a:t>nectaires</a:t>
            </a:r>
            <a:r>
              <a:rPr lang="fr-FR" u="sng" dirty="0">
                <a:solidFill>
                  <a:srgbClr val="008000"/>
                </a:solidFill>
              </a:rPr>
              <a:t>, </a:t>
            </a:r>
            <a:r>
              <a:rPr lang="fr-FR" dirty="0">
                <a:solidFill>
                  <a:srgbClr val="008000"/>
                </a:solidFill>
              </a:rPr>
              <a:t>de nombreuses étamines avec la base du filet aplatie, 1 </a:t>
            </a:r>
            <a:r>
              <a:rPr lang="fr-FR" dirty="0">
                <a:solidFill>
                  <a:srgbClr val="008000"/>
                </a:solidFill>
                <a:hlinkClick r:id="rId7" tooltip="Pistil"/>
              </a:rPr>
              <a:t>pistil</a:t>
            </a:r>
            <a:r>
              <a:rPr lang="fr-FR" dirty="0">
                <a:solidFill>
                  <a:srgbClr val="008000"/>
                </a:solidFill>
              </a:rPr>
              <a:t> simple. La floraison a lieu en juin-juillet-août. On la rencontre comme </a:t>
            </a:r>
            <a:r>
              <a:rPr lang="fr-FR" dirty="0">
                <a:solidFill>
                  <a:schemeClr val="accent2">
                    <a:lumMod val="50000"/>
                  </a:schemeClr>
                </a:solidFill>
              </a:rPr>
              <a:t>adventice des moissons</a:t>
            </a:r>
            <a:r>
              <a:rPr lang="fr-FR" dirty="0">
                <a:solidFill>
                  <a:srgbClr val="008000"/>
                </a:solidFill>
              </a:rPr>
              <a:t>, dans les terrains vagues, sur le bord des chemins et aux abords des jardins.  Usage : Elle est cultivée dans les jardins comme plante ornementale et médicinale (teinture contre les poux et morpion).</a:t>
            </a:r>
            <a:r>
              <a:rPr lang="fr-FR" sz="1200" dirty="0">
                <a:solidFill>
                  <a:srgbClr val="008000"/>
                </a:solidFill>
              </a:rPr>
              <a:t> Source : </a:t>
            </a:r>
            <a:r>
              <a:rPr lang="fr-FR" sz="1200" dirty="0">
                <a:solidFill>
                  <a:srgbClr val="008000"/>
                </a:solidFill>
                <a:hlinkClick r:id="rId8"/>
              </a:rPr>
              <a:t>https://fr.wikipedia.org/wiki/Delphinium_ajacis</a:t>
            </a:r>
            <a:r>
              <a:rPr lang="fr-FR" sz="1200" dirty="0">
                <a:solidFill>
                  <a:srgbClr val="008000"/>
                </a:solidFill>
              </a:rPr>
              <a:t> </a:t>
            </a:r>
            <a:endParaRPr lang="fr-FR" dirty="0">
              <a:solidFill>
                <a:srgbClr val="008000"/>
              </a:solidFill>
            </a:endParaRPr>
          </a:p>
        </p:txBody>
      </p:sp>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4008" y="30417"/>
            <a:ext cx="1332884" cy="1599461"/>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4720" y="3458037"/>
            <a:ext cx="2023754" cy="1517816"/>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5308" y="4143375"/>
            <a:ext cx="1847850" cy="2466975"/>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52633" y="4487620"/>
            <a:ext cx="2143125" cy="2143125"/>
          </a:xfrm>
          <a:prstGeom prst="rect">
            <a:avLst/>
          </a:prstGeom>
        </p:spPr>
      </p:pic>
      <p:pic>
        <p:nvPicPr>
          <p:cNvPr id="10" name="Imag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24" y="4731854"/>
            <a:ext cx="2371725" cy="1933575"/>
          </a:xfrm>
          <a:prstGeom prst="rect">
            <a:avLst/>
          </a:prstGeom>
        </p:spPr>
      </p:pic>
      <p:pic>
        <p:nvPicPr>
          <p:cNvPr id="11" name="Imag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74720" y="5073640"/>
            <a:ext cx="2051587" cy="1536710"/>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03249" y="4516176"/>
            <a:ext cx="2095500" cy="2095500"/>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16584" y="2371090"/>
            <a:ext cx="1888879" cy="1416659"/>
          </a:xfrm>
          <a:prstGeom prst="rect">
            <a:avLst/>
          </a:prstGeom>
        </p:spPr>
      </p:pic>
      <p:sp>
        <p:nvSpPr>
          <p:cNvPr id="14" name="Rectangle 13"/>
          <p:cNvSpPr/>
          <p:nvPr/>
        </p:nvSpPr>
        <p:spPr>
          <a:xfrm>
            <a:off x="10205308" y="3787749"/>
            <a:ext cx="1946367" cy="276999"/>
          </a:xfrm>
          <a:prstGeom prst="rect">
            <a:avLst/>
          </a:prstGeom>
        </p:spPr>
        <p:txBody>
          <a:bodyPr wrap="none">
            <a:spAutoFit/>
          </a:bodyPr>
          <a:lstStyle/>
          <a:p>
            <a:r>
              <a:rPr lang="fr-FR" sz="1200" dirty="0">
                <a:solidFill>
                  <a:srgbClr val="008000"/>
                </a:solidFill>
                <a:latin typeface="Arial" panose="020B0604020202020204" pitchFamily="34" charset="0"/>
              </a:rPr>
              <a:t>Feuille divisée en lanières</a:t>
            </a:r>
            <a:endParaRPr lang="fr-FR" sz="1200" dirty="0">
              <a:solidFill>
                <a:srgbClr val="008000"/>
              </a:solidFill>
            </a:endParaRPr>
          </a:p>
        </p:txBody>
      </p:sp>
      <p:sp>
        <p:nvSpPr>
          <p:cNvPr id="15" name="Rectangle 14"/>
          <p:cNvSpPr/>
          <p:nvPr/>
        </p:nvSpPr>
        <p:spPr>
          <a:xfrm>
            <a:off x="10208374" y="1708505"/>
            <a:ext cx="2044149" cy="276999"/>
          </a:xfrm>
          <a:prstGeom prst="rect">
            <a:avLst/>
          </a:prstGeom>
        </p:spPr>
        <p:txBody>
          <a:bodyPr wrap="none">
            <a:spAutoFit/>
          </a:bodyPr>
          <a:lstStyle/>
          <a:p>
            <a:pPr algn="ctr"/>
            <a:r>
              <a:rPr lang="fr-FR" sz="1200" dirty="0">
                <a:solidFill>
                  <a:srgbClr val="008000"/>
                </a:solidFill>
                <a:latin typeface="Arial" panose="020B0604020202020204" pitchFamily="34" charset="0"/>
                <a:hlinkClick r:id="rId17" tooltip="Follicule (botanique)"/>
              </a:rPr>
              <a:t>Follicules</a:t>
            </a:r>
            <a:r>
              <a:rPr lang="fr-FR" sz="1200" dirty="0">
                <a:solidFill>
                  <a:srgbClr val="008000"/>
                </a:solidFill>
                <a:latin typeface="Arial" panose="020B0604020202020204" pitchFamily="34" charset="0"/>
              </a:rPr>
              <a:t> et graine - </a:t>
            </a:r>
            <a:r>
              <a:rPr lang="fr-FR" sz="1200" dirty="0">
                <a:solidFill>
                  <a:srgbClr val="008000"/>
                </a:solidFill>
                <a:latin typeface="Arial" panose="020B0604020202020204" pitchFamily="34" charset="0"/>
                <a:hlinkClick r:id="rId18" tooltip="MHNT"/>
              </a:rPr>
              <a:t>MHNT</a:t>
            </a:r>
            <a:endParaRPr lang="fr-FR" sz="1200" dirty="0">
              <a:solidFill>
                <a:srgbClr val="008000"/>
              </a:solidFill>
            </a:endParaRPr>
          </a:p>
        </p:txBody>
      </p:sp>
    </p:spTree>
    <p:extLst>
      <p:ext uri="{BB962C8B-B14F-4D97-AF65-F5344CB8AC3E}">
        <p14:creationId xmlns:p14="http://schemas.microsoft.com/office/powerpoint/2010/main" val="34032496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89166" y="169750"/>
            <a:ext cx="424031" cy="367229"/>
          </a:xfrm>
        </p:spPr>
        <p:txBody>
          <a:bodyPr/>
          <a:lstStyle/>
          <a:p>
            <a:fld id="{C4B7D875-55FA-44D4-A05D-F243087C8D65}" type="slidenum">
              <a:rPr lang="fr-FR" smtClean="0"/>
              <a:t>93</a:t>
            </a:fld>
            <a:endParaRPr lang="fr-FR"/>
          </a:p>
        </p:txBody>
      </p:sp>
      <p:sp>
        <p:nvSpPr>
          <p:cNvPr id="3" name="Rectangle 2"/>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4" name="Rectangle 3"/>
          <p:cNvSpPr/>
          <p:nvPr/>
        </p:nvSpPr>
        <p:spPr>
          <a:xfrm>
            <a:off x="186466" y="536979"/>
            <a:ext cx="8753139" cy="646331"/>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a:p>
            <a:r>
              <a:rPr lang="fr-FR" dirty="0">
                <a:solidFill>
                  <a:srgbClr val="008000"/>
                </a:solidFill>
              </a:rPr>
              <a:t>9.7. </a:t>
            </a:r>
            <a:r>
              <a:rPr lang="fr-FR" b="1" dirty="0">
                <a:solidFill>
                  <a:srgbClr val="008000"/>
                </a:solidFill>
              </a:rPr>
              <a:t>Véronique de Perse </a:t>
            </a:r>
            <a:r>
              <a:rPr lang="fr-FR" dirty="0">
                <a:solidFill>
                  <a:srgbClr val="008000"/>
                </a:solidFill>
              </a:rPr>
              <a:t>(</a:t>
            </a:r>
            <a:r>
              <a:rPr lang="fr-FR" i="1" dirty="0">
                <a:solidFill>
                  <a:srgbClr val="008000"/>
                </a:solidFill>
              </a:rPr>
              <a:t>Veronica </a:t>
            </a:r>
            <a:r>
              <a:rPr lang="fr-FR" i="1" dirty="0" err="1">
                <a:solidFill>
                  <a:srgbClr val="008000"/>
                </a:solidFill>
              </a:rPr>
              <a:t>persica</a:t>
            </a:r>
            <a:r>
              <a:rPr lang="fr-FR" dirty="0">
                <a:solidFill>
                  <a:srgbClr val="008000"/>
                </a:solidFill>
              </a:rPr>
              <a:t>)</a:t>
            </a:r>
          </a:p>
        </p:txBody>
      </p:sp>
      <p:sp>
        <p:nvSpPr>
          <p:cNvPr id="5" name="Rectangle 4"/>
          <p:cNvSpPr/>
          <p:nvPr/>
        </p:nvSpPr>
        <p:spPr>
          <a:xfrm>
            <a:off x="186465" y="1183310"/>
            <a:ext cx="11726731" cy="1477328"/>
          </a:xfrm>
          <a:prstGeom prst="rect">
            <a:avLst/>
          </a:prstGeom>
        </p:spPr>
        <p:txBody>
          <a:bodyPr wrap="square">
            <a:spAutoFit/>
          </a:bodyPr>
          <a:lstStyle/>
          <a:p>
            <a:r>
              <a:rPr lang="fr-FR" b="1" dirty="0">
                <a:solidFill>
                  <a:srgbClr val="008000"/>
                </a:solidFill>
                <a:latin typeface="Arial" panose="020B0604020202020204" pitchFamily="34" charset="0"/>
              </a:rPr>
              <a:t>Habitat naturel : </a:t>
            </a:r>
            <a:r>
              <a:rPr lang="fr-FR" dirty="0">
                <a:solidFill>
                  <a:srgbClr val="008000"/>
                </a:solidFill>
                <a:latin typeface="Arial" panose="020B0604020202020204" pitchFamily="34" charset="0"/>
              </a:rPr>
              <a:t>Sables et limons riches en calcaires et en matières organiques des grandes vallées alluviales. Clairières des forêts alluviales. </a:t>
            </a:r>
          </a:p>
          <a:p>
            <a:r>
              <a:rPr lang="fr-FR" b="1" dirty="0">
                <a:solidFill>
                  <a:srgbClr val="008000"/>
                </a:solidFill>
                <a:latin typeface="Arial" panose="020B0604020202020204" pitchFamily="34" charset="0"/>
              </a:rPr>
              <a:t>Indications sur l’état du sol : </a:t>
            </a:r>
            <a:r>
              <a:rPr lang="fr-FR" b="1" dirty="0">
                <a:solidFill>
                  <a:schemeClr val="accent2">
                    <a:lumMod val="50000"/>
                  </a:schemeClr>
                </a:solidFill>
                <a:latin typeface="Arial" panose="020B0604020202020204" pitchFamily="34" charset="0"/>
              </a:rPr>
              <a:t>Richesse</a:t>
            </a:r>
            <a:r>
              <a:rPr lang="fr-FR" dirty="0">
                <a:solidFill>
                  <a:srgbClr val="008000"/>
                </a:solidFill>
                <a:latin typeface="Arial" panose="020B0604020202020204" pitchFamily="34" charset="0"/>
              </a:rPr>
              <a:t> en calcaires, </a:t>
            </a:r>
            <a:r>
              <a:rPr lang="fr-FR" b="1" dirty="0">
                <a:solidFill>
                  <a:schemeClr val="accent2">
                    <a:lumMod val="50000"/>
                  </a:schemeClr>
                </a:solidFill>
                <a:latin typeface="Arial" panose="020B0604020202020204" pitchFamily="34" charset="0"/>
              </a:rPr>
              <a:t>en azote et en matières organiques</a:t>
            </a:r>
            <a:r>
              <a:rPr lang="fr-FR" dirty="0">
                <a:solidFill>
                  <a:srgbClr val="008000"/>
                </a:solidFill>
                <a:latin typeface="Arial" panose="020B0604020202020204" pitchFamily="34" charset="0"/>
              </a:rPr>
              <a:t>. Compactage provoquant un début d’anaérobiose. La véronique de Perse est une espèce </a:t>
            </a:r>
            <a:r>
              <a:rPr lang="fr-FR" dirty="0" err="1">
                <a:solidFill>
                  <a:schemeClr val="accent2">
                    <a:lumMod val="50000"/>
                  </a:schemeClr>
                </a:solidFill>
                <a:latin typeface="Arial" panose="020B0604020202020204" pitchFamily="34" charset="0"/>
              </a:rPr>
              <a:t>nitratophile</a:t>
            </a:r>
            <a:r>
              <a:rPr lang="fr-FR" dirty="0">
                <a:solidFill>
                  <a:srgbClr val="008000"/>
                </a:solidFill>
                <a:latin typeface="Arial" panose="020B0604020202020204" pitchFamily="34" charset="0"/>
              </a:rPr>
              <a:t>. </a:t>
            </a:r>
          </a:p>
          <a:p>
            <a:r>
              <a:rPr lang="fr-FR" b="1" dirty="0">
                <a:solidFill>
                  <a:srgbClr val="FF0000"/>
                </a:solidFill>
                <a:latin typeface="Arial" panose="020B0604020202020204" pitchFamily="34" charset="0"/>
              </a:rPr>
              <a:t>Cuisine</a:t>
            </a:r>
            <a:r>
              <a:rPr lang="fr-FR" dirty="0">
                <a:solidFill>
                  <a:srgbClr val="FF0000"/>
                </a:solidFill>
                <a:latin typeface="Arial" panose="020B0604020202020204" pitchFamily="34" charset="0"/>
              </a:rPr>
              <a:t> : Plante </a:t>
            </a:r>
            <a:r>
              <a:rPr lang="fr-FR" b="1" dirty="0">
                <a:solidFill>
                  <a:srgbClr val="FF0000"/>
                </a:solidFill>
                <a:latin typeface="Arial" panose="020B0604020202020204" pitchFamily="34" charset="0"/>
              </a:rPr>
              <a:t>toxique</a:t>
            </a:r>
            <a:r>
              <a:rPr lang="fr-FR" dirty="0">
                <a:solidFill>
                  <a:srgbClr val="FF0000"/>
                </a:solidFill>
                <a:latin typeface="Arial" panose="020B0604020202020204" pitchFamily="34" charset="0"/>
              </a:rPr>
              <a:t>. </a:t>
            </a:r>
            <a:endParaRPr lang="fr-FR" dirty="0">
              <a:solidFill>
                <a:srgbClr val="FF0000"/>
              </a:solidFill>
            </a:endParaRPr>
          </a:p>
        </p:txBody>
      </p:sp>
      <p:pic>
        <p:nvPicPr>
          <p:cNvPr id="6" name="Image 5"/>
          <p:cNvPicPr>
            <a:picLocks noChangeAspect="1"/>
          </p:cNvPicPr>
          <p:nvPr/>
        </p:nvPicPr>
        <p:blipFill>
          <a:blip r:embed="rId2"/>
          <a:stretch>
            <a:fillRect/>
          </a:stretch>
        </p:blipFill>
        <p:spPr>
          <a:xfrm>
            <a:off x="9234188" y="4626544"/>
            <a:ext cx="2815200" cy="1866600"/>
          </a:xfrm>
          <a:prstGeom prst="rect">
            <a:avLst/>
          </a:prstGeom>
        </p:spPr>
      </p:pic>
      <p:pic>
        <p:nvPicPr>
          <p:cNvPr id="7" name="Image 6"/>
          <p:cNvPicPr>
            <a:picLocks noChangeAspect="1"/>
          </p:cNvPicPr>
          <p:nvPr/>
        </p:nvPicPr>
        <p:blipFill>
          <a:blip r:embed="rId3"/>
          <a:stretch>
            <a:fillRect/>
          </a:stretch>
        </p:blipFill>
        <p:spPr>
          <a:xfrm>
            <a:off x="6408084" y="4570444"/>
            <a:ext cx="2652000" cy="1978800"/>
          </a:xfrm>
          <a:prstGeom prst="rect">
            <a:avLst/>
          </a:prstGeom>
        </p:spPr>
      </p:pic>
      <p:sp>
        <p:nvSpPr>
          <p:cNvPr id="8" name="Rectangle 7"/>
          <p:cNvSpPr/>
          <p:nvPr/>
        </p:nvSpPr>
        <p:spPr>
          <a:xfrm>
            <a:off x="9582396" y="6493144"/>
            <a:ext cx="2118785" cy="276999"/>
          </a:xfrm>
          <a:prstGeom prst="rect">
            <a:avLst/>
          </a:prstGeom>
        </p:spPr>
        <p:txBody>
          <a:bodyPr wrap="none">
            <a:spAutoFit/>
          </a:bodyPr>
          <a:lstStyle/>
          <a:p>
            <a:pPr algn="ctr"/>
            <a:r>
              <a:rPr lang="fr-FR" sz="1200" dirty="0">
                <a:solidFill>
                  <a:srgbClr val="008000"/>
                </a:solidFill>
              </a:rPr>
              <a:t>Boutons et fleurs de Véronique</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54" y="4996669"/>
            <a:ext cx="2019300" cy="1552575"/>
          </a:xfrm>
          <a:prstGeom prst="rect">
            <a:avLst/>
          </a:prstGeom>
        </p:spPr>
      </p:pic>
    </p:spTree>
    <p:extLst>
      <p:ext uri="{BB962C8B-B14F-4D97-AF65-F5344CB8AC3E}">
        <p14:creationId xmlns:p14="http://schemas.microsoft.com/office/powerpoint/2010/main" val="7302194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49318" y="245004"/>
            <a:ext cx="563880" cy="395979"/>
          </a:xfrm>
        </p:spPr>
        <p:txBody>
          <a:bodyPr/>
          <a:lstStyle/>
          <a:p>
            <a:fld id="{C4B7D875-55FA-44D4-A05D-F243087C8D65}" type="slidenum">
              <a:rPr lang="fr-FR" smtClean="0"/>
              <a:t>94</a:t>
            </a:fld>
            <a:endParaRPr lang="fr-FR"/>
          </a:p>
        </p:txBody>
      </p:sp>
      <p:sp>
        <p:nvSpPr>
          <p:cNvPr id="3" name="Rectangle 2"/>
          <p:cNvSpPr/>
          <p:nvPr/>
        </p:nvSpPr>
        <p:spPr>
          <a:xfrm>
            <a:off x="399371" y="640984"/>
            <a:ext cx="4185633" cy="369332"/>
          </a:xfrm>
          <a:prstGeom prst="rect">
            <a:avLst/>
          </a:prstGeom>
        </p:spPr>
        <p:txBody>
          <a:bodyPr wrap="none">
            <a:spAutoFit/>
          </a:bodyPr>
          <a:lstStyle/>
          <a:p>
            <a:r>
              <a:rPr lang="fr-FR" dirty="0">
                <a:solidFill>
                  <a:srgbClr val="008000"/>
                </a:solidFill>
              </a:rPr>
              <a:t>9.8. </a:t>
            </a:r>
            <a:r>
              <a:rPr lang="fr-FR" b="1" dirty="0">
                <a:solidFill>
                  <a:srgbClr val="008000"/>
                </a:solidFill>
              </a:rPr>
              <a:t>Cerfeuil doré </a:t>
            </a:r>
            <a:r>
              <a:rPr lang="fr-FR" dirty="0">
                <a:solidFill>
                  <a:srgbClr val="008000"/>
                </a:solidFill>
              </a:rPr>
              <a:t>(</a:t>
            </a:r>
            <a:r>
              <a:rPr lang="fr-FR" i="1" dirty="0" err="1">
                <a:solidFill>
                  <a:srgbClr val="008000"/>
                </a:solidFill>
              </a:rPr>
              <a:t>Chaerophyllum</a:t>
            </a:r>
            <a:r>
              <a:rPr lang="fr-FR" i="1" dirty="0">
                <a:solidFill>
                  <a:srgbClr val="008000"/>
                </a:solidFill>
              </a:rPr>
              <a:t> </a:t>
            </a:r>
            <a:r>
              <a:rPr lang="fr-FR" i="1" dirty="0" err="1">
                <a:solidFill>
                  <a:srgbClr val="008000"/>
                </a:solidFill>
              </a:rPr>
              <a:t>aureum</a:t>
            </a:r>
            <a:r>
              <a:rPr lang="fr-FR" dirty="0">
                <a:solidFill>
                  <a:srgbClr val="008000"/>
                </a:solidFill>
              </a:rPr>
              <a:t>)</a:t>
            </a:r>
          </a:p>
        </p:txBody>
      </p:sp>
      <p:sp>
        <p:nvSpPr>
          <p:cNvPr id="4" name="Rectangle 3"/>
          <p:cNvSpPr/>
          <p:nvPr/>
        </p:nvSpPr>
        <p:spPr>
          <a:xfrm>
            <a:off x="322730" y="271651"/>
            <a:ext cx="6712772" cy="369332"/>
          </a:xfrm>
          <a:prstGeom prst="rect">
            <a:avLst/>
          </a:prstGeom>
        </p:spPr>
        <p:txBody>
          <a:bodyPr wrap="square">
            <a:spAutoFit/>
          </a:bodyPr>
          <a:lstStyle/>
          <a:p>
            <a:r>
              <a:rPr lang="fr-FR" dirty="0">
                <a:solidFill>
                  <a:srgbClr val="008000"/>
                </a:solidFill>
              </a:rPr>
              <a:t>9. </a:t>
            </a:r>
            <a:r>
              <a:rPr lang="fr-FR" b="1" dirty="0">
                <a:solidFill>
                  <a:srgbClr val="008000"/>
                </a:solidFill>
              </a:rPr>
              <a:t>Sols calcaire riche en humus </a:t>
            </a:r>
            <a:r>
              <a:rPr lang="fr-FR" dirty="0">
                <a:solidFill>
                  <a:srgbClr val="008000"/>
                </a:solidFill>
              </a:rPr>
              <a:t>(Plantes indicatrices de bonne fertilité)</a:t>
            </a:r>
          </a:p>
        </p:txBody>
      </p:sp>
      <p:sp>
        <p:nvSpPr>
          <p:cNvPr id="5" name="Rectangle 4"/>
          <p:cNvSpPr/>
          <p:nvPr/>
        </p:nvSpPr>
        <p:spPr>
          <a:xfrm>
            <a:off x="7210934" y="271651"/>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215153" y="1118796"/>
            <a:ext cx="11698045" cy="1754326"/>
          </a:xfrm>
          <a:prstGeom prst="rect">
            <a:avLst/>
          </a:prstGeom>
        </p:spPr>
        <p:txBody>
          <a:bodyPr wrap="square">
            <a:spAutoFit/>
          </a:bodyPr>
          <a:lstStyle/>
          <a:p>
            <a:r>
              <a:rPr lang="fr-FR" b="1" dirty="0">
                <a:solidFill>
                  <a:srgbClr val="008000"/>
                </a:solidFill>
              </a:rPr>
              <a:t>Habitat naturel </a:t>
            </a:r>
            <a:r>
              <a:rPr lang="fr-FR" dirty="0">
                <a:solidFill>
                  <a:srgbClr val="008000"/>
                </a:solidFill>
              </a:rPr>
              <a:t>: Lisières et clairières des forêts de montagnes de 500 à 2000m d’altitude. Ce cerfeuil se trouve sur des sols </a:t>
            </a:r>
            <a:r>
              <a:rPr lang="fr-FR" dirty="0">
                <a:solidFill>
                  <a:schemeClr val="accent2">
                    <a:lumMod val="50000"/>
                  </a:schemeClr>
                </a:solidFill>
              </a:rPr>
              <a:t>riches</a:t>
            </a:r>
            <a:r>
              <a:rPr lang="fr-FR" dirty="0">
                <a:solidFill>
                  <a:srgbClr val="008000"/>
                </a:solidFill>
              </a:rPr>
              <a:t> en calcaire et </a:t>
            </a:r>
            <a:r>
              <a:rPr lang="fr-FR" dirty="0">
                <a:solidFill>
                  <a:schemeClr val="accent2">
                    <a:lumMod val="50000"/>
                  </a:schemeClr>
                </a:solidFill>
              </a:rPr>
              <a:t>en matière organique</a:t>
            </a:r>
            <a:r>
              <a:rPr lang="fr-FR" dirty="0">
                <a:solidFill>
                  <a:srgbClr val="008000"/>
                </a:solidFill>
              </a:rPr>
              <a:t>, de pH neutre à légèrement acide.</a:t>
            </a:r>
          </a:p>
          <a:p>
            <a:r>
              <a:rPr lang="fr-FR" b="1" dirty="0">
                <a:solidFill>
                  <a:srgbClr val="008000"/>
                </a:solidFill>
              </a:rPr>
              <a:t>Indications sur l’état du sol </a:t>
            </a:r>
            <a:r>
              <a:rPr lang="fr-FR" dirty="0">
                <a:solidFill>
                  <a:srgbClr val="008000"/>
                </a:solidFill>
              </a:rPr>
              <a:t>: </a:t>
            </a:r>
            <a:r>
              <a:rPr lang="fr-FR" dirty="0">
                <a:solidFill>
                  <a:schemeClr val="accent2">
                    <a:lumMod val="50000"/>
                  </a:schemeClr>
                </a:solidFill>
              </a:rPr>
              <a:t>Engorgement par excès de matière organique, souvent d’origine végétale, mais parfois animale</a:t>
            </a:r>
            <a:r>
              <a:rPr lang="fr-FR" dirty="0">
                <a:solidFill>
                  <a:srgbClr val="008000"/>
                </a:solidFill>
              </a:rPr>
              <a:t>; saturation du complexe argilo-humique. Blocage de l’activité microbienne par </a:t>
            </a:r>
            <a:r>
              <a:rPr lang="fr-FR" dirty="0">
                <a:solidFill>
                  <a:srgbClr val="002060"/>
                </a:solidFill>
              </a:rPr>
              <a:t>engorgement en eau </a:t>
            </a:r>
            <a:r>
              <a:rPr lang="fr-FR" dirty="0">
                <a:solidFill>
                  <a:srgbClr val="008000"/>
                </a:solidFill>
              </a:rPr>
              <a:t>ou </a:t>
            </a:r>
            <a:r>
              <a:rPr lang="fr-FR" dirty="0">
                <a:solidFill>
                  <a:schemeClr val="accent2">
                    <a:lumMod val="50000"/>
                  </a:schemeClr>
                </a:solidFill>
              </a:rPr>
              <a:t>en matière organique. Si l’excès de matière organique provient de matière organique végétale</a:t>
            </a:r>
            <a:r>
              <a:rPr lang="fr-FR" dirty="0">
                <a:solidFill>
                  <a:srgbClr val="008000"/>
                </a:solidFill>
              </a:rPr>
              <a:t>, l’évolution du milieu se fera vers la forêt.</a:t>
            </a:r>
          </a:p>
          <a:p>
            <a:r>
              <a:rPr lang="fr-FR" b="1" dirty="0">
                <a:solidFill>
                  <a:srgbClr val="FF0000"/>
                </a:solidFill>
              </a:rPr>
              <a:t>Cuisine</a:t>
            </a:r>
            <a:r>
              <a:rPr lang="fr-FR" dirty="0">
                <a:solidFill>
                  <a:srgbClr val="FF0000"/>
                </a:solidFill>
              </a:rPr>
              <a:t> : Toxique</a:t>
            </a:r>
          </a:p>
        </p:txBody>
      </p:sp>
      <p:pic>
        <p:nvPicPr>
          <p:cNvPr id="7" name="Image 6"/>
          <p:cNvPicPr>
            <a:picLocks noChangeAspect="1"/>
          </p:cNvPicPr>
          <p:nvPr/>
        </p:nvPicPr>
        <p:blipFill>
          <a:blip r:embed="rId2"/>
          <a:stretch>
            <a:fillRect/>
          </a:stretch>
        </p:blipFill>
        <p:spPr>
          <a:xfrm>
            <a:off x="3340044" y="4796528"/>
            <a:ext cx="2815200" cy="1866600"/>
          </a:xfrm>
          <a:prstGeom prst="rect">
            <a:avLst/>
          </a:prstGeom>
        </p:spPr>
      </p:pic>
      <p:pic>
        <p:nvPicPr>
          <p:cNvPr id="8" name="Image 7"/>
          <p:cNvPicPr>
            <a:picLocks noChangeAspect="1"/>
          </p:cNvPicPr>
          <p:nvPr/>
        </p:nvPicPr>
        <p:blipFill>
          <a:blip r:embed="rId3"/>
          <a:stretch>
            <a:fillRect/>
          </a:stretch>
        </p:blipFill>
        <p:spPr>
          <a:xfrm>
            <a:off x="399371" y="4440523"/>
            <a:ext cx="2652000" cy="1978800"/>
          </a:xfrm>
          <a:prstGeom prst="rect">
            <a:avLst/>
          </a:prstGeom>
        </p:spPr>
      </p:pic>
      <p:sp>
        <p:nvSpPr>
          <p:cNvPr id="9" name="Rectangle 8"/>
          <p:cNvSpPr/>
          <p:nvPr/>
        </p:nvSpPr>
        <p:spPr>
          <a:xfrm>
            <a:off x="911751" y="6419323"/>
            <a:ext cx="1627240" cy="276999"/>
          </a:xfrm>
          <a:prstGeom prst="rect">
            <a:avLst/>
          </a:prstGeom>
        </p:spPr>
        <p:txBody>
          <a:bodyPr wrap="none">
            <a:spAutoFit/>
          </a:bodyPr>
          <a:lstStyle/>
          <a:p>
            <a:pPr algn="ctr"/>
            <a:r>
              <a:rPr lang="fr-FR" sz="1200" dirty="0">
                <a:solidFill>
                  <a:srgbClr val="008000"/>
                </a:solidFill>
              </a:rPr>
              <a:t>Feuille de Cerfeuil doré</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751" y="2674212"/>
            <a:ext cx="2086660" cy="402211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5275" y="2857989"/>
            <a:ext cx="2628900" cy="174307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285" y="2805602"/>
            <a:ext cx="2466975" cy="1847850"/>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7885" y="4920053"/>
            <a:ext cx="2619375" cy="1743075"/>
          </a:xfrm>
          <a:prstGeom prst="rect">
            <a:avLst/>
          </a:prstGeom>
        </p:spPr>
      </p:pic>
    </p:spTree>
    <p:extLst>
      <p:ext uri="{BB962C8B-B14F-4D97-AF65-F5344CB8AC3E}">
        <p14:creationId xmlns:p14="http://schemas.microsoft.com/office/powerpoint/2010/main" val="12663591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48483" y="145711"/>
            <a:ext cx="2743200" cy="365125"/>
          </a:xfrm>
        </p:spPr>
        <p:txBody>
          <a:bodyPr/>
          <a:lstStyle/>
          <a:p>
            <a:fld id="{C4B7D875-55FA-44D4-A05D-F243087C8D65}" type="slidenum">
              <a:rPr lang="fr-FR" smtClean="0"/>
              <a:t>95</a:t>
            </a:fld>
            <a:endParaRPr lang="fr-FR"/>
          </a:p>
        </p:txBody>
      </p:sp>
      <p:sp>
        <p:nvSpPr>
          <p:cNvPr id="4" name="Rectangle 3"/>
          <p:cNvSpPr/>
          <p:nvPr/>
        </p:nvSpPr>
        <p:spPr>
          <a:xfrm>
            <a:off x="1372262" y="849817"/>
            <a:ext cx="9275360" cy="707886"/>
          </a:xfrm>
          <a:prstGeom prst="rect">
            <a:avLst/>
          </a:prstGeom>
        </p:spPr>
        <p:txBody>
          <a:bodyPr wrap="none">
            <a:spAutoFit/>
          </a:bodyPr>
          <a:lstStyle/>
          <a:p>
            <a:pPr algn="ctr"/>
            <a:r>
              <a:rPr lang="fr-FR" sz="4000" dirty="0">
                <a:solidFill>
                  <a:srgbClr val="008000"/>
                </a:solidFill>
              </a:rPr>
              <a:t>10. </a:t>
            </a:r>
            <a:r>
              <a:rPr lang="fr-FR" sz="4000" b="1" dirty="0">
                <a:solidFill>
                  <a:srgbClr val="008000"/>
                </a:solidFill>
              </a:rPr>
              <a:t>Sol calcaire tassé, compacté ou humide</a:t>
            </a: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025" y="1648683"/>
            <a:ext cx="2949834" cy="4729906"/>
          </a:xfrm>
          <a:prstGeom prst="rect">
            <a:avLst/>
          </a:prstGeom>
        </p:spPr>
      </p:pic>
      <p:sp>
        <p:nvSpPr>
          <p:cNvPr id="6" name="ZoneTexte 5"/>
          <p:cNvSpPr txBox="1"/>
          <p:nvPr/>
        </p:nvSpPr>
        <p:spPr>
          <a:xfrm>
            <a:off x="3894268" y="6378589"/>
            <a:ext cx="4382845" cy="461665"/>
          </a:xfrm>
          <a:prstGeom prst="rect">
            <a:avLst/>
          </a:prstGeom>
          <a:noFill/>
        </p:spPr>
        <p:txBody>
          <a:bodyPr wrap="square" rtlCol="0">
            <a:spAutoFit/>
          </a:bodyPr>
          <a:lstStyle/>
          <a:p>
            <a:pPr algn="ctr"/>
            <a:r>
              <a:rPr lang="fr-FR" sz="1200" dirty="0">
                <a:solidFill>
                  <a:srgbClr val="008000"/>
                </a:solidFill>
              </a:rPr>
              <a:t>Trèfle blanc ou Trèfle rampant (Trifolium repens). Source : </a:t>
            </a:r>
            <a:r>
              <a:rPr lang="fr-FR" sz="1200" dirty="0">
                <a:solidFill>
                  <a:srgbClr val="008000"/>
                </a:solidFill>
                <a:hlinkClick r:id="rId3"/>
              </a:rPr>
              <a:t>https://fr.wikipedia.org/wiki/Tr%C3%A8fle_blanc</a:t>
            </a:r>
            <a:r>
              <a:rPr lang="fr-FR" sz="1200" dirty="0">
                <a:solidFill>
                  <a:srgbClr val="008000"/>
                </a:solidFill>
              </a:rPr>
              <a:t> </a:t>
            </a:r>
          </a:p>
        </p:txBody>
      </p:sp>
    </p:spTree>
    <p:extLst>
      <p:ext uri="{BB962C8B-B14F-4D97-AF65-F5344CB8AC3E}">
        <p14:creationId xmlns:p14="http://schemas.microsoft.com/office/powerpoint/2010/main" val="1397330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8408" y="167647"/>
            <a:ext cx="477819" cy="369332"/>
          </a:xfrm>
        </p:spPr>
        <p:txBody>
          <a:bodyPr/>
          <a:lstStyle/>
          <a:p>
            <a:fld id="{C4B7D875-55FA-44D4-A05D-F243087C8D65}" type="slidenum">
              <a:rPr lang="fr-FR" smtClean="0"/>
              <a:t>96</a:t>
            </a:fld>
            <a:endParaRPr lang="fr-FR"/>
          </a:p>
        </p:txBody>
      </p:sp>
      <p:sp>
        <p:nvSpPr>
          <p:cNvPr id="3" name="Rectangle 2"/>
          <p:cNvSpPr/>
          <p:nvPr/>
        </p:nvSpPr>
        <p:spPr>
          <a:xfrm>
            <a:off x="218739" y="536979"/>
            <a:ext cx="3428103" cy="646331"/>
          </a:xfrm>
          <a:prstGeom prst="rect">
            <a:avLst/>
          </a:prstGeom>
        </p:spPr>
        <p:txBody>
          <a:bodyPr wrap="square">
            <a:spAutoFit/>
          </a:bodyPr>
          <a:lstStyle/>
          <a:p>
            <a:r>
              <a:rPr lang="fr-FR" dirty="0">
                <a:solidFill>
                  <a:srgbClr val="008000"/>
                </a:solidFill>
              </a:rPr>
              <a:t>10. </a:t>
            </a:r>
            <a:r>
              <a:rPr lang="fr-FR" b="1" dirty="0">
                <a:solidFill>
                  <a:srgbClr val="008000"/>
                </a:solidFill>
              </a:rPr>
              <a:t>Sols calcaire tassé, compacté </a:t>
            </a:r>
            <a:endParaRPr lang="fr-FR" dirty="0">
              <a:solidFill>
                <a:srgbClr val="008000"/>
              </a:solidFill>
            </a:endParaRPr>
          </a:p>
          <a:p>
            <a:r>
              <a:rPr lang="fr-FR" dirty="0">
                <a:solidFill>
                  <a:srgbClr val="008000"/>
                </a:solidFill>
              </a:rPr>
              <a:t>10.1. Trèfle (</a:t>
            </a:r>
            <a:r>
              <a:rPr lang="fr-FR" i="1" dirty="0">
                <a:solidFill>
                  <a:srgbClr val="008000"/>
                </a:solidFill>
              </a:rPr>
              <a:t>Trifolium repens</a:t>
            </a:r>
            <a:r>
              <a:rPr lang="fr-FR" dirty="0">
                <a:solidFill>
                  <a:srgbClr val="008000"/>
                </a:solidFill>
              </a:rPr>
              <a:t>)</a:t>
            </a:r>
            <a:endParaRPr lang="fr-FR" dirty="0"/>
          </a:p>
        </p:txBody>
      </p:sp>
      <p:sp>
        <p:nvSpPr>
          <p:cNvPr id="4" name="Rectangle 3"/>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5" name="Rectangle 4"/>
          <p:cNvSpPr/>
          <p:nvPr/>
        </p:nvSpPr>
        <p:spPr>
          <a:xfrm>
            <a:off x="218739" y="1274087"/>
            <a:ext cx="11737488" cy="1477328"/>
          </a:xfrm>
          <a:prstGeom prst="rect">
            <a:avLst/>
          </a:prstGeom>
        </p:spPr>
        <p:txBody>
          <a:bodyPr wrap="square">
            <a:spAutoFit/>
          </a:bodyPr>
          <a:lstStyle/>
          <a:p>
            <a:r>
              <a:rPr lang="fr-FR" b="1" dirty="0">
                <a:solidFill>
                  <a:srgbClr val="008000"/>
                </a:solidFill>
              </a:rPr>
              <a:t>Habitat naturel: </a:t>
            </a:r>
            <a:r>
              <a:rPr lang="fr-FR" dirty="0">
                <a:solidFill>
                  <a:srgbClr val="008000"/>
                </a:solidFill>
              </a:rPr>
              <a:t>Vallées alluviales, plateaux calcaires et basaltiques. Lisières et clairières forestières. </a:t>
            </a:r>
          </a:p>
          <a:p>
            <a:r>
              <a:rPr lang="fr-FR" b="1" dirty="0">
                <a:solidFill>
                  <a:srgbClr val="008000"/>
                </a:solidFill>
              </a:rPr>
              <a:t>Indications sur l’état du sol: </a:t>
            </a:r>
            <a:r>
              <a:rPr lang="fr-FR" dirty="0">
                <a:solidFill>
                  <a:schemeClr val="accent2">
                    <a:lumMod val="50000"/>
                  </a:schemeClr>
                </a:solidFill>
              </a:rPr>
              <a:t>Compactage</a:t>
            </a:r>
            <a:r>
              <a:rPr lang="fr-FR" dirty="0">
                <a:solidFill>
                  <a:srgbClr val="008000"/>
                </a:solidFill>
              </a:rPr>
              <a:t> des sols riches en calcaire. </a:t>
            </a:r>
            <a:r>
              <a:rPr lang="fr-FR" dirty="0">
                <a:solidFill>
                  <a:srgbClr val="002060"/>
                </a:solidFill>
              </a:rPr>
              <a:t>Engorgement en eau </a:t>
            </a:r>
            <a:r>
              <a:rPr lang="fr-FR" dirty="0">
                <a:solidFill>
                  <a:srgbClr val="008000"/>
                </a:solidFill>
              </a:rPr>
              <a:t>et </a:t>
            </a:r>
            <a:r>
              <a:rPr lang="fr-FR" dirty="0">
                <a:solidFill>
                  <a:schemeClr val="accent2">
                    <a:lumMod val="50000"/>
                  </a:schemeClr>
                </a:solidFill>
              </a:rPr>
              <a:t>en matière organique</a:t>
            </a:r>
            <a:r>
              <a:rPr lang="fr-FR" dirty="0">
                <a:solidFill>
                  <a:srgbClr val="008000"/>
                </a:solidFill>
              </a:rPr>
              <a:t>. </a:t>
            </a:r>
            <a:r>
              <a:rPr lang="fr-FR" dirty="0">
                <a:solidFill>
                  <a:srgbClr val="002060"/>
                </a:solidFill>
              </a:rPr>
              <a:t>Fort contraste hydrique</a:t>
            </a:r>
            <a:r>
              <a:rPr lang="fr-FR" dirty="0">
                <a:solidFill>
                  <a:srgbClr val="008000"/>
                </a:solidFill>
              </a:rPr>
              <a:t>. </a:t>
            </a:r>
            <a:r>
              <a:rPr lang="fr-FR" dirty="0">
                <a:solidFill>
                  <a:schemeClr val="accent2">
                    <a:lumMod val="50000"/>
                  </a:schemeClr>
                </a:solidFill>
              </a:rPr>
              <a:t>Surpâturage, piétinement </a:t>
            </a:r>
            <a:r>
              <a:rPr lang="fr-FR" dirty="0">
                <a:solidFill>
                  <a:srgbClr val="008000"/>
                </a:solidFill>
              </a:rPr>
              <a:t>par les animaux. La densité de trèfle blanc est proportionnelle à la </a:t>
            </a:r>
            <a:r>
              <a:rPr lang="fr-FR" dirty="0">
                <a:solidFill>
                  <a:schemeClr val="accent2">
                    <a:lumMod val="50000"/>
                  </a:schemeClr>
                </a:solidFill>
              </a:rPr>
              <a:t>pression du pâturage</a:t>
            </a:r>
            <a:r>
              <a:rPr lang="fr-FR" dirty="0">
                <a:solidFill>
                  <a:srgbClr val="008000"/>
                </a:solidFill>
              </a:rPr>
              <a:t>. </a:t>
            </a:r>
          </a:p>
          <a:p>
            <a:r>
              <a:rPr lang="fr-FR" dirty="0">
                <a:solidFill>
                  <a:srgbClr val="FF0000"/>
                </a:solidFill>
              </a:rPr>
              <a:t>Cuisine: </a:t>
            </a:r>
            <a:r>
              <a:rPr lang="fr-FR" b="1" dirty="0">
                <a:solidFill>
                  <a:srgbClr val="FF0000"/>
                </a:solidFill>
              </a:rPr>
              <a:t>Toxique</a:t>
            </a:r>
            <a:r>
              <a:rPr lang="fr-FR" dirty="0">
                <a:solidFill>
                  <a:srgbClr val="FF0000"/>
                </a:solidFill>
              </a:rPr>
              <a:t>, comme toutes les légumineuses. </a:t>
            </a:r>
          </a:p>
        </p:txBody>
      </p:sp>
      <p:pic>
        <p:nvPicPr>
          <p:cNvPr id="6" name="Image 5"/>
          <p:cNvPicPr>
            <a:picLocks noChangeAspect="1"/>
          </p:cNvPicPr>
          <p:nvPr/>
        </p:nvPicPr>
        <p:blipFill>
          <a:blip r:embed="rId2"/>
          <a:stretch>
            <a:fillRect/>
          </a:stretch>
        </p:blipFill>
        <p:spPr>
          <a:xfrm>
            <a:off x="9264466" y="4488844"/>
            <a:ext cx="2570400" cy="2050200"/>
          </a:xfrm>
          <a:prstGeom prst="rect">
            <a:avLst/>
          </a:prstGeom>
        </p:spPr>
      </p:pic>
      <p:pic>
        <p:nvPicPr>
          <p:cNvPr id="7" name="Image 6"/>
          <p:cNvPicPr>
            <a:picLocks noChangeAspect="1"/>
          </p:cNvPicPr>
          <p:nvPr/>
        </p:nvPicPr>
        <p:blipFill>
          <a:blip r:embed="rId3"/>
          <a:stretch>
            <a:fillRect/>
          </a:stretch>
        </p:blipFill>
        <p:spPr>
          <a:xfrm>
            <a:off x="6285713" y="4534744"/>
            <a:ext cx="2611200" cy="1958400"/>
          </a:xfrm>
          <a:prstGeom prst="rect">
            <a:avLst/>
          </a:prstGeom>
        </p:spPr>
      </p:pic>
      <p:pic>
        <p:nvPicPr>
          <p:cNvPr id="8" name="Image 7"/>
          <p:cNvPicPr>
            <a:picLocks noChangeAspect="1"/>
          </p:cNvPicPr>
          <p:nvPr/>
        </p:nvPicPr>
        <p:blipFill>
          <a:blip r:embed="rId4"/>
          <a:stretch>
            <a:fillRect/>
          </a:stretch>
        </p:blipFill>
        <p:spPr>
          <a:xfrm>
            <a:off x="3266160" y="4514344"/>
            <a:ext cx="2652000" cy="1978800"/>
          </a:xfrm>
          <a:prstGeom prst="rect">
            <a:avLst/>
          </a:prstGeom>
        </p:spPr>
      </p:pic>
      <p:sp>
        <p:nvSpPr>
          <p:cNvPr id="9" name="Rectangle 8"/>
          <p:cNvSpPr/>
          <p:nvPr/>
        </p:nvSpPr>
        <p:spPr>
          <a:xfrm>
            <a:off x="6842644" y="6493144"/>
            <a:ext cx="1588063" cy="276999"/>
          </a:xfrm>
          <a:prstGeom prst="rect">
            <a:avLst/>
          </a:prstGeom>
        </p:spPr>
        <p:txBody>
          <a:bodyPr wrap="none">
            <a:spAutoFit/>
          </a:bodyPr>
          <a:lstStyle/>
          <a:p>
            <a:r>
              <a:rPr lang="fr-FR" sz="1200" dirty="0">
                <a:solidFill>
                  <a:srgbClr val="008000"/>
                </a:solidFill>
              </a:rPr>
              <a:t>Feuilles de trèfle blanc</a:t>
            </a:r>
          </a:p>
        </p:txBody>
      </p:sp>
      <p:sp>
        <p:nvSpPr>
          <p:cNvPr id="10" name="Rectangle 9"/>
          <p:cNvSpPr/>
          <p:nvPr/>
        </p:nvSpPr>
        <p:spPr>
          <a:xfrm>
            <a:off x="9440221" y="6539044"/>
            <a:ext cx="2038187" cy="276999"/>
          </a:xfrm>
          <a:prstGeom prst="rect">
            <a:avLst/>
          </a:prstGeom>
        </p:spPr>
        <p:txBody>
          <a:bodyPr wrap="none">
            <a:spAutoFit/>
          </a:bodyPr>
          <a:lstStyle/>
          <a:p>
            <a:pPr algn="ctr"/>
            <a:r>
              <a:rPr lang="fr-FR" sz="1200" dirty="0">
                <a:solidFill>
                  <a:srgbClr val="008000"/>
                </a:solidFill>
              </a:rPr>
              <a:t>L’exception pour les chanceux</a:t>
            </a:r>
          </a:p>
        </p:txBody>
      </p:sp>
      <p:sp>
        <p:nvSpPr>
          <p:cNvPr id="11" name="Rectangle 10"/>
          <p:cNvSpPr/>
          <p:nvPr/>
        </p:nvSpPr>
        <p:spPr>
          <a:xfrm>
            <a:off x="3610309" y="6533213"/>
            <a:ext cx="1846729" cy="281474"/>
          </a:xfrm>
          <a:prstGeom prst="rect">
            <a:avLst/>
          </a:prstGeom>
        </p:spPr>
        <p:txBody>
          <a:bodyPr wrap="square">
            <a:spAutoFit/>
          </a:bodyPr>
          <a:lstStyle/>
          <a:p>
            <a:pPr algn="ctr"/>
            <a:r>
              <a:rPr lang="fr-FR" sz="1200" dirty="0">
                <a:solidFill>
                  <a:srgbClr val="008000"/>
                </a:solidFill>
                <a:latin typeface="Arial" panose="020B0604020202020204" pitchFamily="34" charset="0"/>
              </a:rPr>
              <a:t>Feuilles de trèfle blanc </a:t>
            </a:r>
            <a:endParaRPr lang="fr-FR" sz="1200" dirty="0">
              <a:solidFill>
                <a:srgbClr val="008000"/>
              </a:solidFill>
            </a:endParaRPr>
          </a:p>
        </p:txBody>
      </p:sp>
    </p:spTree>
    <p:extLst>
      <p:ext uri="{BB962C8B-B14F-4D97-AF65-F5344CB8AC3E}">
        <p14:creationId xmlns:p14="http://schemas.microsoft.com/office/powerpoint/2010/main" val="21058344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3105" y="201469"/>
            <a:ext cx="484093" cy="411717"/>
          </a:xfrm>
        </p:spPr>
        <p:txBody>
          <a:bodyPr/>
          <a:lstStyle/>
          <a:p>
            <a:fld id="{C4B7D875-55FA-44D4-A05D-F243087C8D65}" type="slidenum">
              <a:rPr lang="fr-FR" smtClean="0"/>
              <a:t>97</a:t>
            </a:fld>
            <a:endParaRPr lang="fr-FR"/>
          </a:p>
        </p:txBody>
      </p:sp>
      <p:sp>
        <p:nvSpPr>
          <p:cNvPr id="3" name="Rectangle 2"/>
          <p:cNvSpPr/>
          <p:nvPr/>
        </p:nvSpPr>
        <p:spPr>
          <a:xfrm>
            <a:off x="258885" y="792515"/>
            <a:ext cx="6096000" cy="369332"/>
          </a:xfrm>
          <a:prstGeom prst="rect">
            <a:avLst/>
          </a:prstGeom>
        </p:spPr>
        <p:txBody>
          <a:bodyPr>
            <a:spAutoFit/>
          </a:bodyPr>
          <a:lstStyle/>
          <a:p>
            <a:r>
              <a:rPr lang="fr-FR" dirty="0">
                <a:solidFill>
                  <a:srgbClr val="008000"/>
                </a:solidFill>
              </a:rPr>
              <a:t>10.2. </a:t>
            </a:r>
            <a:r>
              <a:rPr lang="fr-FR" b="1" dirty="0">
                <a:solidFill>
                  <a:srgbClr val="008000"/>
                </a:solidFill>
              </a:rPr>
              <a:t>Ail des maraîchers </a:t>
            </a:r>
            <a:r>
              <a:rPr lang="fr-FR" dirty="0">
                <a:solidFill>
                  <a:srgbClr val="008000"/>
                </a:solidFill>
              </a:rPr>
              <a:t>(</a:t>
            </a:r>
            <a:r>
              <a:rPr lang="fr-FR" i="1" dirty="0">
                <a:solidFill>
                  <a:srgbClr val="008000"/>
                </a:solidFill>
              </a:rPr>
              <a:t>Allium </a:t>
            </a:r>
            <a:r>
              <a:rPr lang="fr-FR" i="1" dirty="0" err="1">
                <a:solidFill>
                  <a:srgbClr val="008000"/>
                </a:solidFill>
              </a:rPr>
              <a:t>oleraceum</a:t>
            </a:r>
            <a:r>
              <a:rPr lang="fr-FR" dirty="0">
                <a:solidFill>
                  <a:srgbClr val="008000"/>
                </a:solidFill>
              </a:rPr>
              <a:t>)</a:t>
            </a:r>
          </a:p>
        </p:txBody>
      </p:sp>
      <p:sp>
        <p:nvSpPr>
          <p:cNvPr id="4" name="Rectangle 3"/>
          <p:cNvSpPr/>
          <p:nvPr/>
        </p:nvSpPr>
        <p:spPr>
          <a:xfrm>
            <a:off x="258885" y="381928"/>
            <a:ext cx="3326295" cy="369332"/>
          </a:xfrm>
          <a:prstGeom prst="rect">
            <a:avLst/>
          </a:prstGeom>
        </p:spPr>
        <p:txBody>
          <a:bodyPr wrap="none">
            <a:spAutoFit/>
          </a:bodyPr>
          <a:lstStyle/>
          <a:p>
            <a:r>
              <a:rPr lang="fr-FR" dirty="0">
                <a:solidFill>
                  <a:srgbClr val="008000"/>
                </a:solidFill>
              </a:rPr>
              <a:t>10. </a:t>
            </a:r>
            <a:r>
              <a:rPr lang="fr-FR" b="1" dirty="0">
                <a:solidFill>
                  <a:srgbClr val="008000"/>
                </a:solidFill>
              </a:rPr>
              <a:t>Sols calcaire tassé, compacté </a:t>
            </a:r>
            <a:endParaRPr lang="fr-FR" dirty="0">
              <a:solidFill>
                <a:srgbClr val="008000"/>
              </a:solidFill>
            </a:endParaRP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258884" y="1303950"/>
            <a:ext cx="11628315" cy="1200329"/>
          </a:xfrm>
          <a:prstGeom prst="rect">
            <a:avLst/>
          </a:prstGeom>
        </p:spPr>
        <p:txBody>
          <a:bodyPr wrap="square">
            <a:spAutoFit/>
          </a:bodyPr>
          <a:lstStyle/>
          <a:p>
            <a:r>
              <a:rPr lang="fr-FR" b="1" dirty="0">
                <a:solidFill>
                  <a:srgbClr val="008000"/>
                </a:solidFill>
              </a:rPr>
              <a:t>Habitat naturel </a:t>
            </a:r>
            <a:r>
              <a:rPr lang="fr-FR" dirty="0">
                <a:solidFill>
                  <a:srgbClr val="008000"/>
                </a:solidFill>
              </a:rPr>
              <a:t>: Prairies permanentes des grandes vallées alluviales et des plateaux calcaires. Maquis et garrigues.</a:t>
            </a:r>
          </a:p>
          <a:p>
            <a:r>
              <a:rPr lang="fr-FR" b="1" dirty="0">
                <a:solidFill>
                  <a:srgbClr val="008000"/>
                </a:solidFill>
              </a:rPr>
              <a:t>Indications sur l’état du sol </a:t>
            </a:r>
            <a:r>
              <a:rPr lang="fr-FR" dirty="0">
                <a:solidFill>
                  <a:srgbClr val="008000"/>
                </a:solidFill>
              </a:rPr>
              <a:t>: Carences réelles ou induites en Potasse, bloquée par le manque de vie microbienne. </a:t>
            </a:r>
            <a:r>
              <a:rPr lang="fr-FR" dirty="0">
                <a:solidFill>
                  <a:schemeClr val="accent2">
                    <a:lumMod val="50000"/>
                  </a:schemeClr>
                </a:solidFill>
              </a:rPr>
              <a:t>Compactage des sols </a:t>
            </a:r>
            <a:r>
              <a:rPr lang="fr-FR" dirty="0">
                <a:solidFill>
                  <a:srgbClr val="008000"/>
                </a:solidFill>
              </a:rPr>
              <a:t>riches en calcaire, à pH souvent élevé.</a:t>
            </a:r>
          </a:p>
          <a:p>
            <a:r>
              <a:rPr lang="fr-FR" b="1" dirty="0">
                <a:solidFill>
                  <a:srgbClr val="008000"/>
                </a:solidFill>
              </a:rPr>
              <a:t>Cuisine</a:t>
            </a:r>
            <a:r>
              <a:rPr lang="fr-FR" dirty="0">
                <a:solidFill>
                  <a:srgbClr val="008000"/>
                </a:solidFill>
              </a:rPr>
              <a:t> : crus en condiments et cuits comme les poireaux.</a:t>
            </a:r>
          </a:p>
        </p:txBody>
      </p:sp>
      <p:pic>
        <p:nvPicPr>
          <p:cNvPr id="7" name="Image 6"/>
          <p:cNvPicPr>
            <a:picLocks noChangeAspect="1"/>
          </p:cNvPicPr>
          <p:nvPr/>
        </p:nvPicPr>
        <p:blipFill>
          <a:blip r:embed="rId2"/>
          <a:stretch>
            <a:fillRect/>
          </a:stretch>
        </p:blipFill>
        <p:spPr>
          <a:xfrm>
            <a:off x="10010398" y="3528028"/>
            <a:ext cx="1876800" cy="2835600"/>
          </a:xfrm>
          <a:prstGeom prst="rect">
            <a:avLst/>
          </a:prstGeom>
        </p:spPr>
      </p:pic>
      <p:pic>
        <p:nvPicPr>
          <p:cNvPr id="8" name="Image 7"/>
          <p:cNvPicPr>
            <a:picLocks noChangeAspect="1"/>
          </p:cNvPicPr>
          <p:nvPr/>
        </p:nvPicPr>
        <p:blipFill>
          <a:blip r:embed="rId3"/>
          <a:stretch>
            <a:fillRect/>
          </a:stretch>
        </p:blipFill>
        <p:spPr>
          <a:xfrm>
            <a:off x="2051772" y="4710103"/>
            <a:ext cx="1142400" cy="1978800"/>
          </a:xfrm>
          <a:prstGeom prst="rect">
            <a:avLst/>
          </a:prstGeom>
        </p:spPr>
      </p:pic>
      <p:sp>
        <p:nvSpPr>
          <p:cNvPr id="9" name="Rectangle 8"/>
          <p:cNvSpPr/>
          <p:nvPr/>
        </p:nvSpPr>
        <p:spPr>
          <a:xfrm>
            <a:off x="10010398" y="6363628"/>
            <a:ext cx="1965064" cy="461665"/>
          </a:xfrm>
          <a:prstGeom prst="rect">
            <a:avLst/>
          </a:prstGeom>
        </p:spPr>
        <p:txBody>
          <a:bodyPr wrap="square">
            <a:spAutoFit/>
          </a:bodyPr>
          <a:lstStyle/>
          <a:p>
            <a:pPr algn="ctr"/>
            <a:r>
              <a:rPr lang="fr-FR" sz="1200" dirty="0">
                <a:solidFill>
                  <a:srgbClr val="008000"/>
                </a:solidFill>
                <a:latin typeface="Arial" panose="020B0604020202020204" pitchFamily="34" charset="0"/>
              </a:rPr>
              <a:t>Fleurs d’ail des maraîchers </a:t>
            </a:r>
            <a:endParaRPr lang="fr-FR" sz="1200" dirty="0">
              <a:solidFill>
                <a:srgbClr val="008000"/>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6" y="4242871"/>
            <a:ext cx="1847850" cy="246697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053" y="4945828"/>
            <a:ext cx="2619375" cy="174307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886" y="4091231"/>
            <a:ext cx="1671440" cy="2770257"/>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1912" y="1987632"/>
            <a:ext cx="2466975" cy="184785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5400" y="4205918"/>
            <a:ext cx="1743075" cy="2619375"/>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3397" y="2504279"/>
            <a:ext cx="2466975" cy="1847850"/>
          </a:xfrm>
          <a:prstGeom prst="rect">
            <a:avLst/>
          </a:prstGeom>
        </p:spPr>
      </p:pic>
    </p:spTree>
    <p:extLst>
      <p:ext uri="{BB962C8B-B14F-4D97-AF65-F5344CB8AC3E}">
        <p14:creationId xmlns:p14="http://schemas.microsoft.com/office/powerpoint/2010/main" val="1351536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6894" y="201470"/>
            <a:ext cx="537882" cy="335510"/>
          </a:xfrm>
        </p:spPr>
        <p:txBody>
          <a:bodyPr/>
          <a:lstStyle/>
          <a:p>
            <a:fld id="{C4B7D875-55FA-44D4-A05D-F243087C8D65}" type="slidenum">
              <a:rPr lang="fr-FR" smtClean="0"/>
              <a:t>98</a:t>
            </a:fld>
            <a:endParaRPr lang="fr-FR"/>
          </a:p>
        </p:txBody>
      </p:sp>
      <p:sp>
        <p:nvSpPr>
          <p:cNvPr id="3" name="Rectangle 2"/>
          <p:cNvSpPr/>
          <p:nvPr/>
        </p:nvSpPr>
        <p:spPr>
          <a:xfrm>
            <a:off x="258885" y="792515"/>
            <a:ext cx="6096000" cy="369332"/>
          </a:xfrm>
          <a:prstGeom prst="rect">
            <a:avLst/>
          </a:prstGeom>
        </p:spPr>
        <p:txBody>
          <a:bodyPr>
            <a:spAutoFit/>
          </a:bodyPr>
          <a:lstStyle/>
          <a:p>
            <a:r>
              <a:rPr lang="fr-FR" dirty="0">
                <a:solidFill>
                  <a:srgbClr val="008000"/>
                </a:solidFill>
              </a:rPr>
              <a:t>10.3. </a:t>
            </a:r>
            <a:r>
              <a:rPr lang="fr-FR" b="1" dirty="0">
                <a:solidFill>
                  <a:srgbClr val="008000"/>
                </a:solidFill>
              </a:rPr>
              <a:t>Muscari négligé </a:t>
            </a:r>
            <a:r>
              <a:rPr lang="fr-FR" dirty="0">
                <a:solidFill>
                  <a:srgbClr val="008000"/>
                </a:solidFill>
              </a:rPr>
              <a:t>(</a:t>
            </a:r>
            <a:r>
              <a:rPr lang="fr-FR" i="1" dirty="0">
                <a:solidFill>
                  <a:srgbClr val="008000"/>
                </a:solidFill>
              </a:rPr>
              <a:t>Muscari </a:t>
            </a:r>
            <a:r>
              <a:rPr lang="fr-FR" i="1" dirty="0" err="1">
                <a:solidFill>
                  <a:srgbClr val="008000"/>
                </a:solidFill>
              </a:rPr>
              <a:t>racemosum</a:t>
            </a:r>
            <a:r>
              <a:rPr lang="fr-FR" dirty="0">
                <a:solidFill>
                  <a:srgbClr val="008000"/>
                </a:solidFill>
              </a:rPr>
              <a:t>)</a:t>
            </a:r>
          </a:p>
        </p:txBody>
      </p:sp>
      <p:sp>
        <p:nvSpPr>
          <p:cNvPr id="4" name="Rectangle 3"/>
          <p:cNvSpPr/>
          <p:nvPr/>
        </p:nvSpPr>
        <p:spPr>
          <a:xfrm>
            <a:off x="258885" y="381928"/>
            <a:ext cx="3326295" cy="369332"/>
          </a:xfrm>
          <a:prstGeom prst="rect">
            <a:avLst/>
          </a:prstGeom>
        </p:spPr>
        <p:txBody>
          <a:bodyPr wrap="none">
            <a:spAutoFit/>
          </a:bodyPr>
          <a:lstStyle/>
          <a:p>
            <a:r>
              <a:rPr lang="fr-FR" dirty="0">
                <a:solidFill>
                  <a:srgbClr val="008000"/>
                </a:solidFill>
              </a:rPr>
              <a:t>10. </a:t>
            </a:r>
            <a:r>
              <a:rPr lang="fr-FR" b="1" dirty="0">
                <a:solidFill>
                  <a:srgbClr val="008000"/>
                </a:solidFill>
              </a:rPr>
              <a:t>Sols calcaire tassé, compacté </a:t>
            </a:r>
            <a:endParaRPr lang="fr-FR" dirty="0">
              <a:solidFill>
                <a:srgbClr val="008000"/>
              </a:solidFill>
            </a:endParaRP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100404" y="1337575"/>
            <a:ext cx="11894372" cy="1200329"/>
          </a:xfrm>
          <a:prstGeom prst="rect">
            <a:avLst/>
          </a:prstGeom>
        </p:spPr>
        <p:txBody>
          <a:bodyPr wrap="square">
            <a:spAutoFit/>
          </a:bodyPr>
          <a:lstStyle/>
          <a:p>
            <a:r>
              <a:rPr lang="fr-FR" b="1" dirty="0">
                <a:solidFill>
                  <a:srgbClr val="008000"/>
                </a:solidFill>
              </a:rPr>
              <a:t>Habitat naturel </a:t>
            </a:r>
            <a:r>
              <a:rPr lang="fr-FR" dirty="0">
                <a:solidFill>
                  <a:srgbClr val="008000"/>
                </a:solidFill>
              </a:rPr>
              <a:t>: Prairies permanentes des grandes vallées alluviales et des plateaux calcaires. Maquis et garrigues.</a:t>
            </a:r>
          </a:p>
          <a:p>
            <a:r>
              <a:rPr lang="fr-FR" b="1" dirty="0">
                <a:solidFill>
                  <a:srgbClr val="008000"/>
                </a:solidFill>
              </a:rPr>
              <a:t>Indications sur l’état du sol </a:t>
            </a:r>
            <a:r>
              <a:rPr lang="fr-FR" dirty="0">
                <a:solidFill>
                  <a:srgbClr val="008000"/>
                </a:solidFill>
              </a:rPr>
              <a:t>: Carences réelles ou induites en Potasse, bloquée par le manque de vie microbienne. </a:t>
            </a:r>
            <a:r>
              <a:rPr lang="fr-FR" dirty="0">
                <a:solidFill>
                  <a:schemeClr val="accent2">
                    <a:lumMod val="50000"/>
                  </a:schemeClr>
                </a:solidFill>
              </a:rPr>
              <a:t>Compactage</a:t>
            </a:r>
          </a:p>
          <a:p>
            <a:r>
              <a:rPr lang="fr-FR" b="1" dirty="0">
                <a:solidFill>
                  <a:srgbClr val="008000"/>
                </a:solidFill>
              </a:rPr>
              <a:t>Cuisine</a:t>
            </a:r>
            <a:r>
              <a:rPr lang="fr-FR" dirty="0">
                <a:solidFill>
                  <a:srgbClr val="008000"/>
                </a:solidFill>
              </a:rPr>
              <a:t> : Le bulbe cuit est comestible.</a:t>
            </a:r>
          </a:p>
        </p:txBody>
      </p:sp>
      <p:pic>
        <p:nvPicPr>
          <p:cNvPr id="7" name="Image 6"/>
          <p:cNvPicPr>
            <a:picLocks noChangeAspect="1"/>
          </p:cNvPicPr>
          <p:nvPr/>
        </p:nvPicPr>
        <p:blipFill>
          <a:blip r:embed="rId2"/>
          <a:stretch>
            <a:fillRect/>
          </a:stretch>
        </p:blipFill>
        <p:spPr>
          <a:xfrm>
            <a:off x="9819007" y="3856497"/>
            <a:ext cx="1999200" cy="2652000"/>
          </a:xfrm>
          <a:prstGeom prst="rect">
            <a:avLst/>
          </a:prstGeom>
        </p:spPr>
      </p:pic>
      <p:sp>
        <p:nvSpPr>
          <p:cNvPr id="8" name="Rectangle 7"/>
          <p:cNvSpPr/>
          <p:nvPr/>
        </p:nvSpPr>
        <p:spPr>
          <a:xfrm>
            <a:off x="10336135" y="6581001"/>
            <a:ext cx="1201611" cy="276999"/>
          </a:xfrm>
          <a:prstGeom prst="rect">
            <a:avLst/>
          </a:prstGeom>
        </p:spPr>
        <p:txBody>
          <a:bodyPr wrap="none">
            <a:spAutoFit/>
          </a:bodyPr>
          <a:lstStyle/>
          <a:p>
            <a:pPr algn="ctr"/>
            <a:r>
              <a:rPr lang="fr-FR" sz="1200" dirty="0">
                <a:solidFill>
                  <a:srgbClr val="008000"/>
                </a:solidFill>
              </a:rPr>
              <a:t>Muscari négligé </a:t>
            </a:r>
            <a:endParaRPr lang="fr-FR" sz="1200"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164" y="2256395"/>
            <a:ext cx="2773681" cy="446310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986" y="4660647"/>
            <a:ext cx="2466975" cy="184785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885" y="4065176"/>
            <a:ext cx="1666734" cy="2515825"/>
          </a:xfrm>
          <a:prstGeom prst="rect">
            <a:avLst/>
          </a:prstGeom>
        </p:spPr>
      </p:pic>
    </p:spTree>
    <p:extLst>
      <p:ext uri="{BB962C8B-B14F-4D97-AF65-F5344CB8AC3E}">
        <p14:creationId xmlns:p14="http://schemas.microsoft.com/office/powerpoint/2010/main" val="1681067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6894" y="167647"/>
            <a:ext cx="548640" cy="369332"/>
          </a:xfrm>
        </p:spPr>
        <p:txBody>
          <a:bodyPr/>
          <a:lstStyle/>
          <a:p>
            <a:fld id="{C4B7D875-55FA-44D4-A05D-F243087C8D65}" type="slidenum">
              <a:rPr lang="fr-FR" smtClean="0"/>
              <a:t>99</a:t>
            </a:fld>
            <a:endParaRPr lang="fr-FR"/>
          </a:p>
        </p:txBody>
      </p:sp>
      <p:sp>
        <p:nvSpPr>
          <p:cNvPr id="3" name="Rectangle 2"/>
          <p:cNvSpPr/>
          <p:nvPr/>
        </p:nvSpPr>
        <p:spPr>
          <a:xfrm>
            <a:off x="258885" y="792515"/>
            <a:ext cx="9283148" cy="369332"/>
          </a:xfrm>
          <a:prstGeom prst="rect">
            <a:avLst/>
          </a:prstGeom>
        </p:spPr>
        <p:txBody>
          <a:bodyPr wrap="square">
            <a:spAutoFit/>
          </a:bodyPr>
          <a:lstStyle/>
          <a:p>
            <a:r>
              <a:rPr lang="fr-FR" dirty="0">
                <a:solidFill>
                  <a:srgbClr val="008000"/>
                </a:solidFill>
              </a:rPr>
              <a:t>10.4. </a:t>
            </a:r>
            <a:r>
              <a:rPr lang="fr-FR" b="1" dirty="0">
                <a:solidFill>
                  <a:srgbClr val="008000"/>
                </a:solidFill>
              </a:rPr>
              <a:t>Ornithogale en ombelle </a:t>
            </a:r>
            <a:r>
              <a:rPr lang="fr-FR" dirty="0">
                <a:solidFill>
                  <a:srgbClr val="008000"/>
                </a:solidFill>
              </a:rPr>
              <a:t>ou </a:t>
            </a:r>
            <a:r>
              <a:rPr lang="fr-FR" b="1" dirty="0">
                <a:solidFill>
                  <a:srgbClr val="008000"/>
                </a:solidFill>
              </a:rPr>
              <a:t>Dame d'onze heures </a:t>
            </a:r>
            <a:r>
              <a:rPr lang="fr-FR" dirty="0">
                <a:solidFill>
                  <a:srgbClr val="008000"/>
                </a:solidFill>
              </a:rPr>
              <a:t>(</a:t>
            </a:r>
            <a:r>
              <a:rPr lang="fr-FR" i="1" dirty="0" err="1">
                <a:solidFill>
                  <a:srgbClr val="008000"/>
                </a:solidFill>
              </a:rPr>
              <a:t>Ornithogalum</a:t>
            </a:r>
            <a:r>
              <a:rPr lang="fr-FR" i="1" dirty="0">
                <a:solidFill>
                  <a:srgbClr val="008000"/>
                </a:solidFill>
              </a:rPr>
              <a:t> </a:t>
            </a:r>
            <a:r>
              <a:rPr lang="fr-FR" i="1" dirty="0" err="1">
                <a:solidFill>
                  <a:srgbClr val="008000"/>
                </a:solidFill>
              </a:rPr>
              <a:t>umbellatum</a:t>
            </a:r>
            <a:r>
              <a:rPr lang="fr-FR" dirty="0">
                <a:solidFill>
                  <a:srgbClr val="008000"/>
                </a:solidFill>
              </a:rPr>
              <a:t>)</a:t>
            </a:r>
          </a:p>
        </p:txBody>
      </p:sp>
      <p:sp>
        <p:nvSpPr>
          <p:cNvPr id="4" name="Rectangle 3"/>
          <p:cNvSpPr/>
          <p:nvPr/>
        </p:nvSpPr>
        <p:spPr>
          <a:xfrm>
            <a:off x="258885" y="381928"/>
            <a:ext cx="3326295" cy="369332"/>
          </a:xfrm>
          <a:prstGeom prst="rect">
            <a:avLst/>
          </a:prstGeom>
        </p:spPr>
        <p:txBody>
          <a:bodyPr wrap="none">
            <a:spAutoFit/>
          </a:bodyPr>
          <a:lstStyle/>
          <a:p>
            <a:r>
              <a:rPr lang="fr-FR" dirty="0">
                <a:solidFill>
                  <a:srgbClr val="008000"/>
                </a:solidFill>
              </a:rPr>
              <a:t>10. </a:t>
            </a:r>
            <a:r>
              <a:rPr lang="fr-FR" b="1" dirty="0">
                <a:solidFill>
                  <a:srgbClr val="008000"/>
                </a:solidFill>
              </a:rPr>
              <a:t>Sols calcaire tassé, compacté </a:t>
            </a:r>
            <a:endParaRPr lang="fr-FR" dirty="0">
              <a:solidFill>
                <a:srgbClr val="008000"/>
              </a:solidFill>
            </a:endParaRPr>
          </a:p>
        </p:txBody>
      </p:sp>
      <p:sp>
        <p:nvSpPr>
          <p:cNvPr id="5" name="Rectangle 4"/>
          <p:cNvSpPr/>
          <p:nvPr/>
        </p:nvSpPr>
        <p:spPr>
          <a:xfrm>
            <a:off x="4446219" y="167647"/>
            <a:ext cx="2396425" cy="369332"/>
          </a:xfrm>
          <a:prstGeom prst="rect">
            <a:avLst/>
          </a:prstGeom>
          <a:ln>
            <a:solidFill>
              <a:srgbClr val="008000"/>
            </a:solidFill>
          </a:ln>
        </p:spPr>
        <p:txBody>
          <a:bodyPr wrap="none">
            <a:spAutoFit/>
          </a:bodyPr>
          <a:lstStyle/>
          <a:p>
            <a:pPr algn="ctr"/>
            <a:r>
              <a:rPr lang="fr-FR" b="1" dirty="0">
                <a:solidFill>
                  <a:srgbClr val="008000"/>
                </a:solidFill>
              </a:rPr>
              <a:t>Plantes bio-indicatrices</a:t>
            </a:r>
          </a:p>
        </p:txBody>
      </p:sp>
      <p:sp>
        <p:nvSpPr>
          <p:cNvPr id="6" name="Rectangle 5"/>
          <p:cNvSpPr/>
          <p:nvPr/>
        </p:nvSpPr>
        <p:spPr>
          <a:xfrm>
            <a:off x="258885" y="1312434"/>
            <a:ext cx="11746649" cy="1200329"/>
          </a:xfrm>
          <a:prstGeom prst="rect">
            <a:avLst/>
          </a:prstGeom>
        </p:spPr>
        <p:txBody>
          <a:bodyPr wrap="square">
            <a:spAutoFit/>
          </a:bodyPr>
          <a:lstStyle/>
          <a:p>
            <a:r>
              <a:rPr lang="fr-FR" dirty="0">
                <a:solidFill>
                  <a:srgbClr val="008000"/>
                </a:solidFill>
              </a:rPr>
              <a:t>Habitat naturel : Prairies permanentes des grandes vallées alluviales et des plateaux calcaires. Maquis et garrigues.</a:t>
            </a:r>
          </a:p>
          <a:p>
            <a:r>
              <a:rPr lang="fr-FR" dirty="0">
                <a:solidFill>
                  <a:srgbClr val="008000"/>
                </a:solidFill>
              </a:rPr>
              <a:t>Indications sur l’état du sol : Carences réelles ou induites en Potasse, bloquée par le manque de vie microbienne. </a:t>
            </a:r>
            <a:r>
              <a:rPr lang="fr-FR" dirty="0">
                <a:solidFill>
                  <a:schemeClr val="accent2">
                    <a:lumMod val="50000"/>
                  </a:schemeClr>
                </a:solidFill>
              </a:rPr>
              <a:t>Compactage</a:t>
            </a:r>
          </a:p>
          <a:p>
            <a:r>
              <a:rPr lang="fr-FR" dirty="0">
                <a:solidFill>
                  <a:srgbClr val="FF0000"/>
                </a:solidFill>
              </a:rPr>
              <a:t>Cuisine : Toxique</a:t>
            </a:r>
          </a:p>
        </p:txBody>
      </p:sp>
      <p:pic>
        <p:nvPicPr>
          <p:cNvPr id="7" name="Image 6"/>
          <p:cNvPicPr>
            <a:picLocks noChangeAspect="1"/>
          </p:cNvPicPr>
          <p:nvPr/>
        </p:nvPicPr>
        <p:blipFill>
          <a:blip r:embed="rId2"/>
          <a:stretch>
            <a:fillRect/>
          </a:stretch>
        </p:blipFill>
        <p:spPr>
          <a:xfrm>
            <a:off x="7300207" y="4490245"/>
            <a:ext cx="1550400" cy="1734000"/>
          </a:xfrm>
          <a:prstGeom prst="rect">
            <a:avLst/>
          </a:prstGeom>
        </p:spPr>
      </p:pic>
      <p:pic>
        <p:nvPicPr>
          <p:cNvPr id="8" name="Image 7"/>
          <p:cNvPicPr>
            <a:picLocks noChangeAspect="1"/>
          </p:cNvPicPr>
          <p:nvPr/>
        </p:nvPicPr>
        <p:blipFill>
          <a:blip r:embed="rId3"/>
          <a:stretch>
            <a:fillRect/>
          </a:stretch>
        </p:blipFill>
        <p:spPr>
          <a:xfrm>
            <a:off x="9191393" y="4490245"/>
            <a:ext cx="2652000" cy="19788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798" y="3328645"/>
            <a:ext cx="3683000" cy="28956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89" y="3011145"/>
            <a:ext cx="2413000" cy="32131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214" y="2080037"/>
            <a:ext cx="2794000" cy="2095500"/>
          </a:xfrm>
          <a:prstGeom prst="rect">
            <a:avLst/>
          </a:prstGeom>
        </p:spPr>
      </p:pic>
      <p:sp>
        <p:nvSpPr>
          <p:cNvPr id="12" name="ZoneTexte 11"/>
          <p:cNvSpPr txBox="1"/>
          <p:nvPr/>
        </p:nvSpPr>
        <p:spPr>
          <a:xfrm>
            <a:off x="96819" y="6224245"/>
            <a:ext cx="8961120" cy="276999"/>
          </a:xfrm>
          <a:prstGeom prst="rect">
            <a:avLst/>
          </a:prstGeom>
          <a:noFill/>
        </p:spPr>
        <p:txBody>
          <a:bodyPr wrap="square" rtlCol="0">
            <a:spAutoFit/>
          </a:bodyPr>
          <a:lstStyle/>
          <a:p>
            <a:pPr algn="ctr"/>
            <a:r>
              <a:rPr lang="fr-FR" sz="1200" dirty="0">
                <a:solidFill>
                  <a:srgbClr val="008000"/>
                </a:solidFill>
              </a:rPr>
              <a:t>Ornithogale en ombelle ou Dame d'onze heures (</a:t>
            </a:r>
            <a:r>
              <a:rPr lang="fr-FR" sz="1200" i="1" dirty="0" err="1">
                <a:solidFill>
                  <a:srgbClr val="008000"/>
                </a:solidFill>
              </a:rPr>
              <a:t>Ornithogalum</a:t>
            </a:r>
            <a:r>
              <a:rPr lang="fr-FR" sz="1200" i="1" dirty="0">
                <a:solidFill>
                  <a:srgbClr val="008000"/>
                </a:solidFill>
              </a:rPr>
              <a:t> </a:t>
            </a:r>
            <a:r>
              <a:rPr lang="fr-FR" sz="1200" i="1" dirty="0" err="1">
                <a:solidFill>
                  <a:srgbClr val="008000"/>
                </a:solidFill>
              </a:rPr>
              <a:t>umbellatum</a:t>
            </a:r>
            <a:r>
              <a:rPr lang="fr-FR" sz="1200" dirty="0">
                <a:solidFill>
                  <a:srgbClr val="008000"/>
                </a:solidFill>
              </a:rPr>
              <a:t>). Source : </a:t>
            </a:r>
            <a:r>
              <a:rPr lang="fr-FR" sz="1200" dirty="0">
                <a:solidFill>
                  <a:srgbClr val="008000"/>
                </a:solidFill>
                <a:hlinkClick r:id="rId7"/>
              </a:rPr>
              <a:t>https://fr.wikipedia.org/wiki/Ornithogale_en_ombelle</a:t>
            </a:r>
            <a:r>
              <a:rPr lang="fr-FR" sz="1200" dirty="0">
                <a:solidFill>
                  <a:srgbClr val="008000"/>
                </a:solidFill>
              </a:rPr>
              <a:t> </a:t>
            </a:r>
          </a:p>
        </p:txBody>
      </p:sp>
    </p:spTree>
    <p:extLst>
      <p:ext uri="{BB962C8B-B14F-4D97-AF65-F5344CB8AC3E}">
        <p14:creationId xmlns:p14="http://schemas.microsoft.com/office/powerpoint/2010/main" val="304173117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14658</TotalTime>
  <Words>13059</Words>
  <Application>Microsoft Office PowerPoint</Application>
  <PresentationFormat>Grand écran</PresentationFormat>
  <Paragraphs>1805</Paragraphs>
  <Slides>134</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134</vt:i4>
      </vt:variant>
    </vt:vector>
  </HeadingPairs>
  <TitlesOfParts>
    <vt:vector size="146" baseType="lpstr">
      <vt:lpstr>Arial</vt:lpstr>
      <vt:lpstr>Arial Narrow</vt:lpstr>
      <vt:lpstr>Calibri</vt:lpstr>
      <vt:lpstr>Calibri Light</vt:lpstr>
      <vt:lpstr>Courier New</vt:lpstr>
      <vt:lpstr>Garamond</vt:lpstr>
      <vt:lpstr>Symbol</vt:lpstr>
      <vt:lpstr>Tahoma</vt:lpstr>
      <vt:lpstr>Times New Roman</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259</cp:revision>
  <dcterms:created xsi:type="dcterms:W3CDTF">2016-08-02T18:00:38Z</dcterms:created>
  <dcterms:modified xsi:type="dcterms:W3CDTF">2016-09-23T06:15:55Z</dcterms:modified>
</cp:coreProperties>
</file>